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0"/>
  </p:notesMasterIdLst>
  <p:sldIdLst>
    <p:sldId id="256" r:id="rId5"/>
    <p:sldId id="258" r:id="rId6"/>
    <p:sldId id="261" r:id="rId7"/>
    <p:sldId id="259" r:id="rId8"/>
    <p:sldId id="260" r:id="rId9"/>
    <p:sldId id="262" r:id="rId10"/>
    <p:sldId id="263" r:id="rId11"/>
    <p:sldId id="1705" r:id="rId12"/>
    <p:sldId id="284" r:id="rId13"/>
    <p:sldId id="312" r:id="rId14"/>
    <p:sldId id="313" r:id="rId15"/>
    <p:sldId id="304" r:id="rId16"/>
    <p:sldId id="314" r:id="rId17"/>
    <p:sldId id="315" r:id="rId18"/>
    <p:sldId id="316" r:id="rId19"/>
    <p:sldId id="319" r:id="rId20"/>
    <p:sldId id="320" r:id="rId21"/>
    <p:sldId id="305" r:id="rId22"/>
    <p:sldId id="1675" r:id="rId23"/>
    <p:sldId id="1676" r:id="rId24"/>
    <p:sldId id="1677" r:id="rId25"/>
    <p:sldId id="1680" r:id="rId26"/>
    <p:sldId id="1681" r:id="rId27"/>
    <p:sldId id="1682" r:id="rId28"/>
    <p:sldId id="1668" r:id="rId29"/>
    <p:sldId id="998" r:id="rId30"/>
    <p:sldId id="1667" r:id="rId31"/>
    <p:sldId id="308" r:id="rId32"/>
    <p:sldId id="1673" r:id="rId33"/>
    <p:sldId id="1674" r:id="rId34"/>
    <p:sldId id="1684" r:id="rId35"/>
    <p:sldId id="265" r:id="rId36"/>
    <p:sldId id="283" r:id="rId37"/>
    <p:sldId id="1688" r:id="rId38"/>
    <p:sldId id="1689" r:id="rId39"/>
    <p:sldId id="1690" r:id="rId40"/>
    <p:sldId id="1691" r:id="rId41"/>
    <p:sldId id="1692" r:id="rId42"/>
    <p:sldId id="1693" r:id="rId43"/>
    <p:sldId id="1695" r:id="rId44"/>
    <p:sldId id="1696" r:id="rId45"/>
    <p:sldId id="1697" r:id="rId46"/>
    <p:sldId id="1699" r:id="rId47"/>
    <p:sldId id="1700" r:id="rId48"/>
    <p:sldId id="1701" r:id="rId4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E952C-A669-426D-83E7-EABF2F8B34AE}" v="3" dt="2023-02-24T12:42:15.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0" autoAdjust="0"/>
    <p:restoredTop sz="94660" autoAdjust="0"/>
  </p:normalViewPr>
  <p:slideViewPr>
    <p:cSldViewPr snapToGrid="0">
      <p:cViewPr varScale="1">
        <p:scale>
          <a:sx n="75" d="100"/>
          <a:sy n="75" d="100"/>
        </p:scale>
        <p:origin x="482"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o" userId="5f3cad6b-d350-4291-a038-0a9554b355a4" providerId="ADAL" clId="{0B1E952C-A669-426D-83E7-EABF2F8B34AE}"/>
    <pc:docChg chg="undo custSel addSld delSld modSld">
      <pc:chgData name="Lucio" userId="5f3cad6b-d350-4291-a038-0a9554b355a4" providerId="ADAL" clId="{0B1E952C-A669-426D-83E7-EABF2F8B34AE}" dt="2023-02-24T12:54:03.153" v="666" actId="47"/>
      <pc:docMkLst>
        <pc:docMk/>
      </pc:docMkLst>
      <pc:sldChg chg="modSp mod">
        <pc:chgData name="Lucio" userId="5f3cad6b-d350-4291-a038-0a9554b355a4" providerId="ADAL" clId="{0B1E952C-A669-426D-83E7-EABF2F8B34AE}" dt="2023-02-24T11:51:24.855" v="9" actId="6549"/>
        <pc:sldMkLst>
          <pc:docMk/>
          <pc:sldMk cId="2416892646" sldId="256"/>
        </pc:sldMkLst>
        <pc:spChg chg="mod">
          <ac:chgData name="Lucio" userId="5f3cad6b-d350-4291-a038-0a9554b355a4" providerId="ADAL" clId="{0B1E952C-A669-426D-83E7-EABF2F8B34AE}" dt="2023-02-24T11:51:24.855" v="9" actId="6549"/>
          <ac:spMkLst>
            <pc:docMk/>
            <pc:sldMk cId="2416892646" sldId="256"/>
            <ac:spMk id="3" creationId="{A0D64716-82ED-36AB-90D0-C047C987A984}"/>
          </ac:spMkLst>
        </pc:spChg>
      </pc:sldChg>
      <pc:sldChg chg="del">
        <pc:chgData name="Lucio" userId="5f3cad6b-d350-4291-a038-0a9554b355a4" providerId="ADAL" clId="{0B1E952C-A669-426D-83E7-EABF2F8B34AE}" dt="2023-02-24T11:51:44.287" v="10" actId="47"/>
        <pc:sldMkLst>
          <pc:docMk/>
          <pc:sldMk cId="1052712767" sldId="257"/>
        </pc:sldMkLst>
      </pc:sldChg>
      <pc:sldChg chg="modSp mod">
        <pc:chgData name="Lucio" userId="5f3cad6b-d350-4291-a038-0a9554b355a4" providerId="ADAL" clId="{0B1E952C-A669-426D-83E7-EABF2F8B34AE}" dt="2023-02-24T12:33:19.663" v="15" actId="113"/>
        <pc:sldMkLst>
          <pc:docMk/>
          <pc:sldMk cId="2300855272" sldId="259"/>
        </pc:sldMkLst>
        <pc:spChg chg="mod">
          <ac:chgData name="Lucio" userId="5f3cad6b-d350-4291-a038-0a9554b355a4" providerId="ADAL" clId="{0B1E952C-A669-426D-83E7-EABF2F8B34AE}" dt="2023-02-24T12:33:19.663" v="15" actId="113"/>
          <ac:spMkLst>
            <pc:docMk/>
            <pc:sldMk cId="2300855272" sldId="259"/>
            <ac:spMk id="3" creationId="{6F06E0E2-7AF1-9722-8E47-B9246AFAB3A1}"/>
          </ac:spMkLst>
        </pc:spChg>
      </pc:sldChg>
      <pc:sldChg chg="del">
        <pc:chgData name="Lucio" userId="5f3cad6b-d350-4291-a038-0a9554b355a4" providerId="ADAL" clId="{0B1E952C-A669-426D-83E7-EABF2F8B34AE}" dt="2023-02-24T12:43:41.689" v="430" actId="47"/>
        <pc:sldMkLst>
          <pc:docMk/>
          <pc:sldMk cId="1732140113" sldId="264"/>
        </pc:sldMkLst>
      </pc:sldChg>
      <pc:sldChg chg="del">
        <pc:chgData name="Lucio" userId="5f3cad6b-d350-4291-a038-0a9554b355a4" providerId="ADAL" clId="{0B1E952C-A669-426D-83E7-EABF2F8B34AE}" dt="2023-02-24T12:44:21.362" v="431" actId="47"/>
        <pc:sldMkLst>
          <pc:docMk/>
          <pc:sldMk cId="1129654334" sldId="266"/>
        </pc:sldMkLst>
      </pc:sldChg>
      <pc:sldChg chg="del">
        <pc:chgData name="Lucio" userId="5f3cad6b-d350-4291-a038-0a9554b355a4" providerId="ADAL" clId="{0B1E952C-A669-426D-83E7-EABF2F8B34AE}" dt="2023-02-24T12:53:46.254" v="646" actId="47"/>
        <pc:sldMkLst>
          <pc:docMk/>
          <pc:sldMk cId="1969398018" sldId="267"/>
        </pc:sldMkLst>
      </pc:sldChg>
      <pc:sldChg chg="del">
        <pc:chgData name="Lucio" userId="5f3cad6b-d350-4291-a038-0a9554b355a4" providerId="ADAL" clId="{0B1E952C-A669-426D-83E7-EABF2F8B34AE}" dt="2023-02-24T12:53:46.005" v="645" actId="47"/>
        <pc:sldMkLst>
          <pc:docMk/>
          <pc:sldMk cId="1196120614" sldId="268"/>
        </pc:sldMkLst>
      </pc:sldChg>
      <pc:sldChg chg="del">
        <pc:chgData name="Lucio" userId="5f3cad6b-d350-4291-a038-0a9554b355a4" providerId="ADAL" clId="{0B1E952C-A669-426D-83E7-EABF2F8B34AE}" dt="2023-02-24T12:53:45.798" v="644" actId="47"/>
        <pc:sldMkLst>
          <pc:docMk/>
          <pc:sldMk cId="2859374545" sldId="269"/>
        </pc:sldMkLst>
      </pc:sldChg>
      <pc:sldChg chg="del">
        <pc:chgData name="Lucio" userId="5f3cad6b-d350-4291-a038-0a9554b355a4" providerId="ADAL" clId="{0B1E952C-A669-426D-83E7-EABF2F8B34AE}" dt="2023-02-24T12:53:45.596" v="643" actId="47"/>
        <pc:sldMkLst>
          <pc:docMk/>
          <pc:sldMk cId="1264146000" sldId="270"/>
        </pc:sldMkLst>
      </pc:sldChg>
      <pc:sldChg chg="del">
        <pc:chgData name="Lucio" userId="5f3cad6b-d350-4291-a038-0a9554b355a4" providerId="ADAL" clId="{0B1E952C-A669-426D-83E7-EABF2F8B34AE}" dt="2023-02-24T12:53:45.184" v="642" actId="47"/>
        <pc:sldMkLst>
          <pc:docMk/>
          <pc:sldMk cId="2940471354" sldId="271"/>
        </pc:sldMkLst>
      </pc:sldChg>
      <pc:sldChg chg="del">
        <pc:chgData name="Lucio" userId="5f3cad6b-d350-4291-a038-0a9554b355a4" providerId="ADAL" clId="{0B1E952C-A669-426D-83E7-EABF2F8B34AE}" dt="2023-02-24T12:53:44.898" v="641" actId="47"/>
        <pc:sldMkLst>
          <pc:docMk/>
          <pc:sldMk cId="785169262" sldId="272"/>
        </pc:sldMkLst>
      </pc:sldChg>
      <pc:sldChg chg="modSp mod">
        <pc:chgData name="Lucio" userId="5f3cad6b-d350-4291-a038-0a9554b355a4" providerId="ADAL" clId="{0B1E952C-A669-426D-83E7-EABF2F8B34AE}" dt="2023-02-24T12:39:18.843" v="368" actId="20577"/>
        <pc:sldMkLst>
          <pc:docMk/>
          <pc:sldMk cId="355231249" sldId="305"/>
        </pc:sldMkLst>
        <pc:spChg chg="mod">
          <ac:chgData name="Lucio" userId="5f3cad6b-d350-4291-a038-0a9554b355a4" providerId="ADAL" clId="{0B1E952C-A669-426D-83E7-EABF2F8B34AE}" dt="2023-02-24T12:39:18.843" v="368" actId="20577"/>
          <ac:spMkLst>
            <pc:docMk/>
            <pc:sldMk cId="355231249" sldId="305"/>
            <ac:spMk id="3" creationId="{3E4BFBAD-CA51-84CE-0F04-84240F8038B8}"/>
          </ac:spMkLst>
        </pc:spChg>
      </pc:sldChg>
      <pc:sldChg chg="modSp mod">
        <pc:chgData name="Lucio" userId="5f3cad6b-d350-4291-a038-0a9554b355a4" providerId="ADAL" clId="{0B1E952C-A669-426D-83E7-EABF2F8B34AE}" dt="2023-02-24T12:42:42.174" v="429" actId="113"/>
        <pc:sldMkLst>
          <pc:docMk/>
          <pc:sldMk cId="2306173239" sldId="308"/>
        </pc:sldMkLst>
        <pc:spChg chg="mod">
          <ac:chgData name="Lucio" userId="5f3cad6b-d350-4291-a038-0a9554b355a4" providerId="ADAL" clId="{0B1E952C-A669-426D-83E7-EABF2F8B34AE}" dt="2023-02-24T12:42:42.174" v="429" actId="113"/>
          <ac:spMkLst>
            <pc:docMk/>
            <pc:sldMk cId="2306173239" sldId="308"/>
            <ac:spMk id="3" creationId="{3E4BFBAD-CA51-84CE-0F04-84240F8038B8}"/>
          </ac:spMkLst>
        </pc:spChg>
      </pc:sldChg>
      <pc:sldChg chg="del">
        <pc:chgData name="Lucio" userId="5f3cad6b-d350-4291-a038-0a9554b355a4" providerId="ADAL" clId="{0B1E952C-A669-426D-83E7-EABF2F8B34AE}" dt="2023-02-24T12:37:48.266" v="328" actId="47"/>
        <pc:sldMkLst>
          <pc:docMk/>
          <pc:sldMk cId="523696487" sldId="311"/>
        </pc:sldMkLst>
      </pc:sldChg>
      <pc:sldChg chg="del">
        <pc:chgData name="Lucio" userId="5f3cad6b-d350-4291-a038-0a9554b355a4" providerId="ADAL" clId="{0B1E952C-A669-426D-83E7-EABF2F8B34AE}" dt="2023-02-24T12:54:01.518" v="665" actId="47"/>
        <pc:sldMkLst>
          <pc:docMk/>
          <pc:sldMk cId="4081866754" sldId="350"/>
        </pc:sldMkLst>
      </pc:sldChg>
      <pc:sldChg chg="del">
        <pc:chgData name="Lucio" userId="5f3cad6b-d350-4291-a038-0a9554b355a4" providerId="ADAL" clId="{0B1E952C-A669-426D-83E7-EABF2F8B34AE}" dt="2023-02-24T12:53:53.855" v="660" actId="47"/>
        <pc:sldMkLst>
          <pc:docMk/>
          <pc:sldMk cId="283944569" sldId="353"/>
        </pc:sldMkLst>
      </pc:sldChg>
      <pc:sldChg chg="del">
        <pc:chgData name="Lucio" userId="5f3cad6b-d350-4291-a038-0a9554b355a4" providerId="ADAL" clId="{0B1E952C-A669-426D-83E7-EABF2F8B34AE}" dt="2023-02-24T12:53:47.821" v="652" actId="47"/>
        <pc:sldMkLst>
          <pc:docMk/>
          <pc:sldMk cId="1575942596" sldId="355"/>
        </pc:sldMkLst>
      </pc:sldChg>
      <pc:sldChg chg="del">
        <pc:chgData name="Lucio" userId="5f3cad6b-d350-4291-a038-0a9554b355a4" providerId="ADAL" clId="{0B1E952C-A669-426D-83E7-EABF2F8B34AE}" dt="2023-02-24T12:53:57.886" v="663" actId="47"/>
        <pc:sldMkLst>
          <pc:docMk/>
          <pc:sldMk cId="942021347" sldId="356"/>
        </pc:sldMkLst>
      </pc:sldChg>
      <pc:sldChg chg="del">
        <pc:chgData name="Lucio" userId="5f3cad6b-d350-4291-a038-0a9554b355a4" providerId="ADAL" clId="{0B1E952C-A669-426D-83E7-EABF2F8B34AE}" dt="2023-02-24T12:54:00.297" v="664" actId="47"/>
        <pc:sldMkLst>
          <pc:docMk/>
          <pc:sldMk cId="161598625" sldId="357"/>
        </pc:sldMkLst>
      </pc:sldChg>
      <pc:sldChg chg="del">
        <pc:chgData name="Lucio" userId="5f3cad6b-d350-4291-a038-0a9554b355a4" providerId="ADAL" clId="{0B1E952C-A669-426D-83E7-EABF2F8B34AE}" dt="2023-02-24T12:53:55.989" v="662" actId="47"/>
        <pc:sldMkLst>
          <pc:docMk/>
          <pc:sldMk cId="934627002" sldId="358"/>
        </pc:sldMkLst>
      </pc:sldChg>
      <pc:sldChg chg="del">
        <pc:chgData name="Lucio" userId="5f3cad6b-d350-4291-a038-0a9554b355a4" providerId="ADAL" clId="{0B1E952C-A669-426D-83E7-EABF2F8B34AE}" dt="2023-02-24T12:53:54.834" v="661" actId="47"/>
        <pc:sldMkLst>
          <pc:docMk/>
          <pc:sldMk cId="1117643556" sldId="359"/>
        </pc:sldMkLst>
      </pc:sldChg>
      <pc:sldChg chg="del">
        <pc:chgData name="Lucio" userId="5f3cad6b-d350-4291-a038-0a9554b355a4" providerId="ADAL" clId="{0B1E952C-A669-426D-83E7-EABF2F8B34AE}" dt="2023-02-24T12:53:47.505" v="651" actId="47"/>
        <pc:sldMkLst>
          <pc:docMk/>
          <pc:sldMk cId="1398504399" sldId="361"/>
        </pc:sldMkLst>
      </pc:sldChg>
      <pc:sldChg chg="del">
        <pc:chgData name="Lucio" userId="5f3cad6b-d350-4291-a038-0a9554b355a4" providerId="ADAL" clId="{0B1E952C-A669-426D-83E7-EABF2F8B34AE}" dt="2023-02-24T12:53:52.891" v="659" actId="47"/>
        <pc:sldMkLst>
          <pc:docMk/>
          <pc:sldMk cId="3920786689" sldId="362"/>
        </pc:sldMkLst>
      </pc:sldChg>
      <pc:sldChg chg="del">
        <pc:chgData name="Lucio" userId="5f3cad6b-d350-4291-a038-0a9554b355a4" providerId="ADAL" clId="{0B1E952C-A669-426D-83E7-EABF2F8B34AE}" dt="2023-02-24T12:53:47.173" v="650" actId="47"/>
        <pc:sldMkLst>
          <pc:docMk/>
          <pc:sldMk cId="2501186016" sldId="364"/>
        </pc:sldMkLst>
      </pc:sldChg>
      <pc:sldChg chg="del">
        <pc:chgData name="Lucio" userId="5f3cad6b-d350-4291-a038-0a9554b355a4" providerId="ADAL" clId="{0B1E952C-A669-426D-83E7-EABF2F8B34AE}" dt="2023-02-24T12:53:47.149" v="649" actId="47"/>
        <pc:sldMkLst>
          <pc:docMk/>
          <pc:sldMk cId="751689793" sldId="365"/>
        </pc:sldMkLst>
      </pc:sldChg>
      <pc:sldChg chg="del">
        <pc:chgData name="Lucio" userId="5f3cad6b-d350-4291-a038-0a9554b355a4" providerId="ADAL" clId="{0B1E952C-A669-426D-83E7-EABF2F8B34AE}" dt="2023-02-24T12:53:48.016" v="653" actId="47"/>
        <pc:sldMkLst>
          <pc:docMk/>
          <pc:sldMk cId="3695943215" sldId="366"/>
        </pc:sldMkLst>
      </pc:sldChg>
      <pc:sldChg chg="del">
        <pc:chgData name="Lucio" userId="5f3cad6b-d350-4291-a038-0a9554b355a4" providerId="ADAL" clId="{0B1E952C-A669-426D-83E7-EABF2F8B34AE}" dt="2023-02-24T12:53:52.103" v="658" actId="47"/>
        <pc:sldMkLst>
          <pc:docMk/>
          <pc:sldMk cId="279525686" sldId="367"/>
        </pc:sldMkLst>
      </pc:sldChg>
      <pc:sldChg chg="del">
        <pc:chgData name="Lucio" userId="5f3cad6b-d350-4291-a038-0a9554b355a4" providerId="ADAL" clId="{0B1E952C-A669-426D-83E7-EABF2F8B34AE}" dt="2023-02-24T12:53:51.593" v="657" actId="47"/>
        <pc:sldMkLst>
          <pc:docMk/>
          <pc:sldMk cId="64290055" sldId="368"/>
        </pc:sldMkLst>
      </pc:sldChg>
      <pc:sldChg chg="del">
        <pc:chgData name="Lucio" userId="5f3cad6b-d350-4291-a038-0a9554b355a4" providerId="ADAL" clId="{0B1E952C-A669-426D-83E7-EABF2F8B34AE}" dt="2023-02-24T12:53:50.128" v="656" actId="47"/>
        <pc:sldMkLst>
          <pc:docMk/>
          <pc:sldMk cId="2212668128" sldId="369"/>
        </pc:sldMkLst>
      </pc:sldChg>
      <pc:sldChg chg="del">
        <pc:chgData name="Lucio" userId="5f3cad6b-d350-4291-a038-0a9554b355a4" providerId="ADAL" clId="{0B1E952C-A669-426D-83E7-EABF2F8B34AE}" dt="2023-02-24T12:53:49.344" v="655" actId="47"/>
        <pc:sldMkLst>
          <pc:docMk/>
          <pc:sldMk cId="4235387068" sldId="370"/>
        </pc:sldMkLst>
      </pc:sldChg>
      <pc:sldChg chg="del">
        <pc:chgData name="Lucio" userId="5f3cad6b-d350-4291-a038-0a9554b355a4" providerId="ADAL" clId="{0B1E952C-A669-426D-83E7-EABF2F8B34AE}" dt="2023-02-24T12:53:48.620" v="654" actId="47"/>
        <pc:sldMkLst>
          <pc:docMk/>
          <pc:sldMk cId="243675914" sldId="371"/>
        </pc:sldMkLst>
      </pc:sldChg>
      <pc:sldChg chg="modSp mod">
        <pc:chgData name="Lucio" userId="5f3cad6b-d350-4291-a038-0a9554b355a4" providerId="ADAL" clId="{0B1E952C-A669-426D-83E7-EABF2F8B34AE}" dt="2023-02-24T12:42:15.335" v="428" actId="1076"/>
        <pc:sldMkLst>
          <pc:docMk/>
          <pc:sldMk cId="1641223129" sldId="998"/>
        </pc:sldMkLst>
        <pc:spChg chg="mod">
          <ac:chgData name="Lucio" userId="5f3cad6b-d350-4291-a038-0a9554b355a4" providerId="ADAL" clId="{0B1E952C-A669-426D-83E7-EABF2F8B34AE}" dt="2023-02-24T12:41:53.063" v="427" actId="6549"/>
          <ac:spMkLst>
            <pc:docMk/>
            <pc:sldMk cId="1641223129" sldId="998"/>
            <ac:spMk id="2" creationId="{00000000-0000-0000-0000-000000000000}"/>
          </ac:spMkLst>
        </pc:spChg>
        <pc:spChg chg="mod">
          <ac:chgData name="Lucio" userId="5f3cad6b-d350-4291-a038-0a9554b355a4" providerId="ADAL" clId="{0B1E952C-A669-426D-83E7-EABF2F8B34AE}" dt="2023-02-24T12:42:15.335" v="428" actId="1076"/>
          <ac:spMkLst>
            <pc:docMk/>
            <pc:sldMk cId="1641223129" sldId="998"/>
            <ac:spMk id="38" creationId="{00000000-0000-0000-0000-000000000000}"/>
          </ac:spMkLst>
        </pc:spChg>
      </pc:sldChg>
      <pc:sldChg chg="modSp mod">
        <pc:chgData name="Lucio" userId="5f3cad6b-d350-4291-a038-0a9554b355a4" providerId="ADAL" clId="{0B1E952C-A669-426D-83E7-EABF2F8B34AE}" dt="2023-02-24T12:39:32.201" v="369" actId="20577"/>
        <pc:sldMkLst>
          <pc:docMk/>
          <pc:sldMk cId="98077950" sldId="1675"/>
        </pc:sldMkLst>
        <pc:spChg chg="mod">
          <ac:chgData name="Lucio" userId="5f3cad6b-d350-4291-a038-0a9554b355a4" providerId="ADAL" clId="{0B1E952C-A669-426D-83E7-EABF2F8B34AE}" dt="2023-02-24T12:39:32.201" v="369" actId="20577"/>
          <ac:spMkLst>
            <pc:docMk/>
            <pc:sldMk cId="98077950" sldId="1675"/>
            <ac:spMk id="6" creationId="{2F30C1AB-DD30-C09F-CB0D-344E6F3C322F}"/>
          </ac:spMkLst>
        </pc:spChg>
      </pc:sldChg>
      <pc:sldChg chg="del">
        <pc:chgData name="Lucio" userId="5f3cad6b-d350-4291-a038-0a9554b355a4" providerId="ADAL" clId="{0B1E952C-A669-426D-83E7-EABF2F8B34AE}" dt="2023-02-24T12:44:29.001" v="432" actId="47"/>
        <pc:sldMkLst>
          <pc:docMk/>
          <pc:sldMk cId="4072642391" sldId="1685"/>
        </pc:sldMkLst>
      </pc:sldChg>
      <pc:sldChg chg="del">
        <pc:chgData name="Lucio" userId="5f3cad6b-d350-4291-a038-0a9554b355a4" providerId="ADAL" clId="{0B1E952C-A669-426D-83E7-EABF2F8B34AE}" dt="2023-02-24T12:53:44.483" v="640" actId="47"/>
        <pc:sldMkLst>
          <pc:docMk/>
          <pc:sldMk cId="2805278959" sldId="1686"/>
        </pc:sldMkLst>
      </pc:sldChg>
      <pc:sldChg chg="del">
        <pc:chgData name="Lucio" userId="5f3cad6b-d350-4291-a038-0a9554b355a4" providerId="ADAL" clId="{0B1E952C-A669-426D-83E7-EABF2F8B34AE}" dt="2023-02-24T12:44:53.772" v="433" actId="47"/>
        <pc:sldMkLst>
          <pc:docMk/>
          <pc:sldMk cId="2706396613" sldId="1687"/>
        </pc:sldMkLst>
      </pc:sldChg>
      <pc:sldChg chg="modSp mod">
        <pc:chgData name="Lucio" userId="5f3cad6b-d350-4291-a038-0a9554b355a4" providerId="ADAL" clId="{0B1E952C-A669-426D-83E7-EABF2F8B34AE}" dt="2023-02-24T12:50:20.572" v="561" actId="6549"/>
        <pc:sldMkLst>
          <pc:docMk/>
          <pc:sldMk cId="1367998652" sldId="1689"/>
        </pc:sldMkLst>
        <pc:spChg chg="mod">
          <ac:chgData name="Lucio" userId="5f3cad6b-d350-4291-a038-0a9554b355a4" providerId="ADAL" clId="{0B1E952C-A669-426D-83E7-EABF2F8B34AE}" dt="2023-02-24T12:50:20.572" v="561" actId="6549"/>
          <ac:spMkLst>
            <pc:docMk/>
            <pc:sldMk cId="1367998652" sldId="1689"/>
            <ac:spMk id="2" creationId="{64318692-5FC8-9683-A82B-1363069C8FFD}"/>
          </ac:spMkLst>
        </pc:spChg>
        <pc:spChg chg="mod">
          <ac:chgData name="Lucio" userId="5f3cad6b-d350-4291-a038-0a9554b355a4" providerId="ADAL" clId="{0B1E952C-A669-426D-83E7-EABF2F8B34AE}" dt="2023-02-24T12:45:57.986" v="468" actId="20577"/>
          <ac:spMkLst>
            <pc:docMk/>
            <pc:sldMk cId="1367998652" sldId="1689"/>
            <ac:spMk id="4" creationId="{3697DCFC-B210-D7D0-A47E-B68F18D6DBEF}"/>
          </ac:spMkLst>
        </pc:spChg>
      </pc:sldChg>
      <pc:sldChg chg="modSp mod">
        <pc:chgData name="Lucio" userId="5f3cad6b-d350-4291-a038-0a9554b355a4" providerId="ADAL" clId="{0B1E952C-A669-426D-83E7-EABF2F8B34AE}" dt="2023-02-24T12:46:32.309" v="469" actId="113"/>
        <pc:sldMkLst>
          <pc:docMk/>
          <pc:sldMk cId="266116674" sldId="1690"/>
        </pc:sldMkLst>
        <pc:spChg chg="mod">
          <ac:chgData name="Lucio" userId="5f3cad6b-d350-4291-a038-0a9554b355a4" providerId="ADAL" clId="{0B1E952C-A669-426D-83E7-EABF2F8B34AE}" dt="2023-02-24T12:46:32.309" v="469" actId="113"/>
          <ac:spMkLst>
            <pc:docMk/>
            <pc:sldMk cId="266116674" sldId="1690"/>
            <ac:spMk id="7" creationId="{B406F7F5-FC5D-DB75-D9B0-603DBC983A20}"/>
          </ac:spMkLst>
        </pc:spChg>
      </pc:sldChg>
      <pc:sldChg chg="modSp mod">
        <pc:chgData name="Lucio" userId="5f3cad6b-d350-4291-a038-0a9554b355a4" providerId="ADAL" clId="{0B1E952C-A669-426D-83E7-EABF2F8B34AE}" dt="2023-02-24T12:47:15.127" v="472" actId="120"/>
        <pc:sldMkLst>
          <pc:docMk/>
          <pc:sldMk cId="1038673257" sldId="1691"/>
        </pc:sldMkLst>
        <pc:spChg chg="mod">
          <ac:chgData name="Lucio" userId="5f3cad6b-d350-4291-a038-0a9554b355a4" providerId="ADAL" clId="{0B1E952C-A669-426D-83E7-EABF2F8B34AE}" dt="2023-02-24T12:47:15.127" v="472" actId="120"/>
          <ac:spMkLst>
            <pc:docMk/>
            <pc:sldMk cId="1038673257" sldId="1691"/>
            <ac:spMk id="2" creationId="{00ED563B-0810-4BD1-870E-BDF1EF73710F}"/>
          </ac:spMkLst>
        </pc:spChg>
      </pc:sldChg>
      <pc:sldChg chg="modSp mod">
        <pc:chgData name="Lucio" userId="5f3cad6b-d350-4291-a038-0a9554b355a4" providerId="ADAL" clId="{0B1E952C-A669-426D-83E7-EABF2F8B34AE}" dt="2023-02-24T12:50:54.390" v="584" actId="20577"/>
        <pc:sldMkLst>
          <pc:docMk/>
          <pc:sldMk cId="1601818362" sldId="1695"/>
        </pc:sldMkLst>
        <pc:spChg chg="mod">
          <ac:chgData name="Lucio" userId="5f3cad6b-d350-4291-a038-0a9554b355a4" providerId="ADAL" clId="{0B1E952C-A669-426D-83E7-EABF2F8B34AE}" dt="2023-02-24T12:50:54.390" v="584" actId="20577"/>
          <ac:spMkLst>
            <pc:docMk/>
            <pc:sldMk cId="1601818362" sldId="1695"/>
            <ac:spMk id="2" creationId="{8B8D8F7A-BFD0-BE4D-AF93-099283590A61}"/>
          </ac:spMkLst>
        </pc:spChg>
        <pc:picChg chg="mod">
          <ac:chgData name="Lucio" userId="5f3cad6b-d350-4291-a038-0a9554b355a4" providerId="ADAL" clId="{0B1E952C-A669-426D-83E7-EABF2F8B34AE}" dt="2023-02-24T12:50:33.786" v="577" actId="1076"/>
          <ac:picMkLst>
            <pc:docMk/>
            <pc:sldMk cId="1601818362" sldId="1695"/>
            <ac:picMk id="7" creationId="{D14E4DED-0494-B33A-1CFA-E0959B10879E}"/>
          </ac:picMkLst>
        </pc:picChg>
      </pc:sldChg>
      <pc:sldChg chg="modSp mod">
        <pc:chgData name="Lucio" userId="5f3cad6b-d350-4291-a038-0a9554b355a4" providerId="ADAL" clId="{0B1E952C-A669-426D-83E7-EABF2F8B34AE}" dt="2023-02-24T12:50:27.869" v="569" actId="20577"/>
        <pc:sldMkLst>
          <pc:docMk/>
          <pc:sldMk cId="3512316175" sldId="1696"/>
        </pc:sldMkLst>
        <pc:spChg chg="mod">
          <ac:chgData name="Lucio" userId="5f3cad6b-d350-4291-a038-0a9554b355a4" providerId="ADAL" clId="{0B1E952C-A669-426D-83E7-EABF2F8B34AE}" dt="2023-02-24T12:50:27.869" v="569" actId="20577"/>
          <ac:spMkLst>
            <pc:docMk/>
            <pc:sldMk cId="3512316175" sldId="1696"/>
            <ac:spMk id="14" creationId="{33B8EA55-EC67-22CE-BC62-64B2CEA91CAE}"/>
          </ac:spMkLst>
        </pc:spChg>
      </pc:sldChg>
      <pc:sldChg chg="modSp mod">
        <pc:chgData name="Lucio" userId="5f3cad6b-d350-4291-a038-0a9554b355a4" providerId="ADAL" clId="{0B1E952C-A669-426D-83E7-EABF2F8B34AE}" dt="2023-02-24T12:53:23.119" v="639" actId="20577"/>
        <pc:sldMkLst>
          <pc:docMk/>
          <pc:sldMk cId="691049263" sldId="1701"/>
        </pc:sldMkLst>
        <pc:spChg chg="mod">
          <ac:chgData name="Lucio" userId="5f3cad6b-d350-4291-a038-0a9554b355a4" providerId="ADAL" clId="{0B1E952C-A669-426D-83E7-EABF2F8B34AE}" dt="2023-02-24T12:53:23.119" v="639" actId="20577"/>
          <ac:spMkLst>
            <pc:docMk/>
            <pc:sldMk cId="691049263" sldId="1701"/>
            <ac:spMk id="8" creationId="{9B9A02DA-B5A1-C85E-6EFC-B79BEE4E58CA}"/>
          </ac:spMkLst>
        </pc:spChg>
      </pc:sldChg>
      <pc:sldChg chg="del">
        <pc:chgData name="Lucio" userId="5f3cad6b-d350-4291-a038-0a9554b355a4" providerId="ADAL" clId="{0B1E952C-A669-426D-83E7-EABF2F8B34AE}" dt="2023-02-24T12:53:46.714" v="648" actId="47"/>
        <pc:sldMkLst>
          <pc:docMk/>
          <pc:sldMk cId="3438429876" sldId="1702"/>
        </pc:sldMkLst>
      </pc:sldChg>
      <pc:sldChg chg="del">
        <pc:chgData name="Lucio" userId="5f3cad6b-d350-4291-a038-0a9554b355a4" providerId="ADAL" clId="{0B1E952C-A669-426D-83E7-EABF2F8B34AE}" dt="2023-02-24T12:53:46.606" v="647" actId="47"/>
        <pc:sldMkLst>
          <pc:docMk/>
          <pc:sldMk cId="3430500025" sldId="1703"/>
        </pc:sldMkLst>
      </pc:sldChg>
      <pc:sldChg chg="del">
        <pc:chgData name="Lucio" userId="5f3cad6b-d350-4291-a038-0a9554b355a4" providerId="ADAL" clId="{0B1E952C-A669-426D-83E7-EABF2F8B34AE}" dt="2023-02-24T12:54:03.153" v="666" actId="47"/>
        <pc:sldMkLst>
          <pc:docMk/>
          <pc:sldMk cId="1925416682" sldId="1704"/>
        </pc:sldMkLst>
      </pc:sldChg>
      <pc:sldChg chg="addSp delSp modSp new mod modClrScheme chgLayout">
        <pc:chgData name="Lucio" userId="5f3cad6b-d350-4291-a038-0a9554b355a4" providerId="ADAL" clId="{0B1E952C-A669-426D-83E7-EABF2F8B34AE}" dt="2023-02-24T12:36:42.413" v="327" actId="20577"/>
        <pc:sldMkLst>
          <pc:docMk/>
          <pc:sldMk cId="1693803774" sldId="1705"/>
        </pc:sldMkLst>
        <pc:spChg chg="mod ord">
          <ac:chgData name="Lucio" userId="5f3cad6b-d350-4291-a038-0a9554b355a4" providerId="ADAL" clId="{0B1E952C-A669-426D-83E7-EABF2F8B34AE}" dt="2023-02-24T12:34:58.359" v="70" actId="700"/>
          <ac:spMkLst>
            <pc:docMk/>
            <pc:sldMk cId="1693803774" sldId="1705"/>
            <ac:spMk id="2" creationId="{7A2545BA-035F-8BB7-677F-4CEBF67450D5}"/>
          </ac:spMkLst>
        </pc:spChg>
        <pc:spChg chg="mod ord">
          <ac:chgData name="Lucio" userId="5f3cad6b-d350-4291-a038-0a9554b355a4" providerId="ADAL" clId="{0B1E952C-A669-426D-83E7-EABF2F8B34AE}" dt="2023-02-24T12:34:58.359" v="70" actId="700"/>
          <ac:spMkLst>
            <pc:docMk/>
            <pc:sldMk cId="1693803774" sldId="1705"/>
            <ac:spMk id="3" creationId="{B9561E62-7BE5-213C-941E-8A86685CE990}"/>
          </ac:spMkLst>
        </pc:spChg>
        <pc:spChg chg="mod ord">
          <ac:chgData name="Lucio" userId="5f3cad6b-d350-4291-a038-0a9554b355a4" providerId="ADAL" clId="{0B1E952C-A669-426D-83E7-EABF2F8B34AE}" dt="2023-02-24T12:34:58.359" v="70" actId="700"/>
          <ac:spMkLst>
            <pc:docMk/>
            <pc:sldMk cId="1693803774" sldId="1705"/>
            <ac:spMk id="4" creationId="{4C7214FC-F688-2134-3540-9FA7D957BB25}"/>
          </ac:spMkLst>
        </pc:spChg>
        <pc:spChg chg="mod ord">
          <ac:chgData name="Lucio" userId="5f3cad6b-d350-4291-a038-0a9554b355a4" providerId="ADAL" clId="{0B1E952C-A669-426D-83E7-EABF2F8B34AE}" dt="2023-02-24T12:34:58.359" v="70" actId="700"/>
          <ac:spMkLst>
            <pc:docMk/>
            <pc:sldMk cId="1693803774" sldId="1705"/>
            <ac:spMk id="5" creationId="{FE747752-00AC-0CFF-E5F8-550A59307853}"/>
          </ac:spMkLst>
        </pc:spChg>
        <pc:spChg chg="add del mod ord">
          <ac:chgData name="Lucio" userId="5f3cad6b-d350-4291-a038-0a9554b355a4" providerId="ADAL" clId="{0B1E952C-A669-426D-83E7-EABF2F8B34AE}" dt="2023-02-24T12:34:35.003" v="69" actId="700"/>
          <ac:spMkLst>
            <pc:docMk/>
            <pc:sldMk cId="1693803774" sldId="1705"/>
            <ac:spMk id="6" creationId="{70261290-C90D-8953-C852-C46B3C01B511}"/>
          </ac:spMkLst>
        </pc:spChg>
        <pc:spChg chg="add mod ord">
          <ac:chgData name="Lucio" userId="5f3cad6b-d350-4291-a038-0a9554b355a4" providerId="ADAL" clId="{0B1E952C-A669-426D-83E7-EABF2F8B34AE}" dt="2023-02-24T12:36:42.413" v="327" actId="20577"/>
          <ac:spMkLst>
            <pc:docMk/>
            <pc:sldMk cId="1693803774" sldId="1705"/>
            <ac:spMk id="7" creationId="{6507AC07-E148-A928-2DF8-8CA8A3DB5E5A}"/>
          </ac:spMkLst>
        </pc:spChg>
        <pc:spChg chg="add mod ord">
          <ac:chgData name="Lucio" userId="5f3cad6b-d350-4291-a038-0a9554b355a4" providerId="ADAL" clId="{0B1E952C-A669-426D-83E7-EABF2F8B34AE}" dt="2023-02-24T12:34:58.359" v="70" actId="700"/>
          <ac:spMkLst>
            <pc:docMk/>
            <pc:sldMk cId="1693803774" sldId="1705"/>
            <ac:spMk id="8" creationId="{57BB0FD4-91FF-F84C-CBFD-D7EAFED8FAB7}"/>
          </ac:spMkLst>
        </pc:spChg>
      </pc:sldChg>
      <pc:sldMasterChg chg="delSldLayout">
        <pc:chgData name="Lucio" userId="5f3cad6b-d350-4291-a038-0a9554b355a4" providerId="ADAL" clId="{0B1E952C-A669-426D-83E7-EABF2F8B34AE}" dt="2023-02-24T12:54:01.518" v="665" actId="47"/>
        <pc:sldMasterMkLst>
          <pc:docMk/>
          <pc:sldMasterMk cId="3591437458" sldId="2147483648"/>
        </pc:sldMasterMkLst>
        <pc:sldLayoutChg chg="del">
          <pc:chgData name="Lucio" userId="5f3cad6b-d350-4291-a038-0a9554b355a4" providerId="ADAL" clId="{0B1E952C-A669-426D-83E7-EABF2F8B34AE}" dt="2023-02-24T12:54:01.518" v="665" actId="47"/>
          <pc:sldLayoutMkLst>
            <pc:docMk/>
            <pc:sldMasterMk cId="3591437458" sldId="2147483648"/>
            <pc:sldLayoutMk cId="1797845917"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24/02/2023</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a:t>
            </a:fld>
            <a:endParaRPr lang="it-IT"/>
          </a:p>
        </p:txBody>
      </p:sp>
    </p:spTree>
    <p:extLst>
      <p:ext uri="{BB962C8B-B14F-4D97-AF65-F5344CB8AC3E}">
        <p14:creationId xmlns:p14="http://schemas.microsoft.com/office/powerpoint/2010/main" val="259084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7102A003-09A1-45D0-990E-F6908E847319}" type="slidenum">
              <a:rPr lang="it-IT" smtClean="0"/>
              <a:t>11</a:t>
            </a:fld>
            <a:endParaRPr lang="it-IT"/>
          </a:p>
        </p:txBody>
      </p:sp>
    </p:spTree>
    <p:extLst>
      <p:ext uri="{BB962C8B-B14F-4D97-AF65-F5344CB8AC3E}">
        <p14:creationId xmlns:p14="http://schemas.microsoft.com/office/powerpoint/2010/main" val="70403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12</a:t>
            </a:fld>
            <a:endParaRPr lang="it-IT"/>
          </a:p>
        </p:txBody>
      </p:sp>
    </p:spTree>
    <p:extLst>
      <p:ext uri="{BB962C8B-B14F-4D97-AF65-F5344CB8AC3E}">
        <p14:creationId xmlns:p14="http://schemas.microsoft.com/office/powerpoint/2010/main" val="219299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13</a:t>
            </a:fld>
            <a:endParaRPr lang="it-IT"/>
          </a:p>
        </p:txBody>
      </p:sp>
    </p:spTree>
    <p:extLst>
      <p:ext uri="{BB962C8B-B14F-4D97-AF65-F5344CB8AC3E}">
        <p14:creationId xmlns:p14="http://schemas.microsoft.com/office/powerpoint/2010/main" val="143258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14</a:t>
            </a:fld>
            <a:endParaRPr lang="it-IT"/>
          </a:p>
        </p:txBody>
      </p:sp>
    </p:spTree>
    <p:extLst>
      <p:ext uri="{BB962C8B-B14F-4D97-AF65-F5344CB8AC3E}">
        <p14:creationId xmlns:p14="http://schemas.microsoft.com/office/powerpoint/2010/main" val="397840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15</a:t>
            </a:fld>
            <a:endParaRPr lang="it-IT"/>
          </a:p>
        </p:txBody>
      </p:sp>
    </p:spTree>
    <p:extLst>
      <p:ext uri="{BB962C8B-B14F-4D97-AF65-F5344CB8AC3E}">
        <p14:creationId xmlns:p14="http://schemas.microsoft.com/office/powerpoint/2010/main" val="40997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16</a:t>
            </a:fld>
            <a:endParaRPr lang="it-IT"/>
          </a:p>
        </p:txBody>
      </p:sp>
    </p:spTree>
    <p:extLst>
      <p:ext uri="{BB962C8B-B14F-4D97-AF65-F5344CB8AC3E}">
        <p14:creationId xmlns:p14="http://schemas.microsoft.com/office/powerpoint/2010/main" val="2906879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17</a:t>
            </a:fld>
            <a:endParaRPr lang="it-IT"/>
          </a:p>
        </p:txBody>
      </p:sp>
    </p:spTree>
    <p:extLst>
      <p:ext uri="{BB962C8B-B14F-4D97-AF65-F5344CB8AC3E}">
        <p14:creationId xmlns:p14="http://schemas.microsoft.com/office/powerpoint/2010/main" val="3783195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18</a:t>
            </a:fld>
            <a:endParaRPr lang="it-IT"/>
          </a:p>
        </p:txBody>
      </p:sp>
    </p:spTree>
    <p:extLst>
      <p:ext uri="{BB962C8B-B14F-4D97-AF65-F5344CB8AC3E}">
        <p14:creationId xmlns:p14="http://schemas.microsoft.com/office/powerpoint/2010/main" val="4265319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19</a:t>
            </a:fld>
            <a:endParaRPr lang="it-IT"/>
          </a:p>
        </p:txBody>
      </p:sp>
    </p:spTree>
    <p:extLst>
      <p:ext uri="{BB962C8B-B14F-4D97-AF65-F5344CB8AC3E}">
        <p14:creationId xmlns:p14="http://schemas.microsoft.com/office/powerpoint/2010/main" val="215011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20</a:t>
            </a:fld>
            <a:endParaRPr lang="it-IT"/>
          </a:p>
        </p:txBody>
      </p:sp>
    </p:spTree>
    <p:extLst>
      <p:ext uri="{BB962C8B-B14F-4D97-AF65-F5344CB8AC3E}">
        <p14:creationId xmlns:p14="http://schemas.microsoft.com/office/powerpoint/2010/main" val="21698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a:t>
            </a:fld>
            <a:endParaRPr lang="it-IT"/>
          </a:p>
        </p:txBody>
      </p:sp>
    </p:spTree>
    <p:extLst>
      <p:ext uri="{BB962C8B-B14F-4D97-AF65-F5344CB8AC3E}">
        <p14:creationId xmlns:p14="http://schemas.microsoft.com/office/powerpoint/2010/main" val="197438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21</a:t>
            </a:fld>
            <a:endParaRPr lang="it-IT"/>
          </a:p>
        </p:txBody>
      </p:sp>
    </p:spTree>
    <p:extLst>
      <p:ext uri="{BB962C8B-B14F-4D97-AF65-F5344CB8AC3E}">
        <p14:creationId xmlns:p14="http://schemas.microsoft.com/office/powerpoint/2010/main" val="189258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22</a:t>
            </a:fld>
            <a:endParaRPr lang="it-IT"/>
          </a:p>
        </p:txBody>
      </p:sp>
    </p:spTree>
    <p:extLst>
      <p:ext uri="{BB962C8B-B14F-4D97-AF65-F5344CB8AC3E}">
        <p14:creationId xmlns:p14="http://schemas.microsoft.com/office/powerpoint/2010/main" val="971769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23</a:t>
            </a:fld>
            <a:endParaRPr lang="it-IT"/>
          </a:p>
        </p:txBody>
      </p:sp>
    </p:spTree>
    <p:extLst>
      <p:ext uri="{BB962C8B-B14F-4D97-AF65-F5344CB8AC3E}">
        <p14:creationId xmlns:p14="http://schemas.microsoft.com/office/powerpoint/2010/main" val="2641480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24</a:t>
            </a:fld>
            <a:endParaRPr lang="it-IT"/>
          </a:p>
        </p:txBody>
      </p:sp>
    </p:spTree>
    <p:extLst>
      <p:ext uri="{BB962C8B-B14F-4D97-AF65-F5344CB8AC3E}">
        <p14:creationId xmlns:p14="http://schemas.microsoft.com/office/powerpoint/2010/main" val="2498368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25</a:t>
            </a:fld>
            <a:endParaRPr lang="it-IT"/>
          </a:p>
        </p:txBody>
      </p:sp>
    </p:spTree>
    <p:extLst>
      <p:ext uri="{BB962C8B-B14F-4D97-AF65-F5344CB8AC3E}">
        <p14:creationId xmlns:p14="http://schemas.microsoft.com/office/powerpoint/2010/main" val="3986773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26</a:t>
            </a:fld>
            <a:endParaRPr lang="it-IT"/>
          </a:p>
        </p:txBody>
      </p:sp>
    </p:spTree>
    <p:extLst>
      <p:ext uri="{BB962C8B-B14F-4D97-AF65-F5344CB8AC3E}">
        <p14:creationId xmlns:p14="http://schemas.microsoft.com/office/powerpoint/2010/main" val="3739860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27</a:t>
            </a:fld>
            <a:endParaRPr lang="it-IT"/>
          </a:p>
        </p:txBody>
      </p:sp>
    </p:spTree>
    <p:extLst>
      <p:ext uri="{BB962C8B-B14F-4D97-AF65-F5344CB8AC3E}">
        <p14:creationId xmlns:p14="http://schemas.microsoft.com/office/powerpoint/2010/main" val="2927467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28</a:t>
            </a:fld>
            <a:endParaRPr lang="it-IT"/>
          </a:p>
        </p:txBody>
      </p:sp>
    </p:spTree>
    <p:extLst>
      <p:ext uri="{BB962C8B-B14F-4D97-AF65-F5344CB8AC3E}">
        <p14:creationId xmlns:p14="http://schemas.microsoft.com/office/powerpoint/2010/main" val="420457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29</a:t>
            </a:fld>
            <a:endParaRPr lang="it-IT"/>
          </a:p>
        </p:txBody>
      </p:sp>
    </p:spTree>
    <p:extLst>
      <p:ext uri="{BB962C8B-B14F-4D97-AF65-F5344CB8AC3E}">
        <p14:creationId xmlns:p14="http://schemas.microsoft.com/office/powerpoint/2010/main" val="2340054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30</a:t>
            </a:fld>
            <a:endParaRPr lang="it-IT"/>
          </a:p>
        </p:txBody>
      </p:sp>
    </p:spTree>
    <p:extLst>
      <p:ext uri="{BB962C8B-B14F-4D97-AF65-F5344CB8AC3E}">
        <p14:creationId xmlns:p14="http://schemas.microsoft.com/office/powerpoint/2010/main" val="2684907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a:t>
            </a:fld>
            <a:endParaRPr lang="it-IT"/>
          </a:p>
        </p:txBody>
      </p:sp>
    </p:spTree>
    <p:extLst>
      <p:ext uri="{BB962C8B-B14F-4D97-AF65-F5344CB8AC3E}">
        <p14:creationId xmlns:p14="http://schemas.microsoft.com/office/powerpoint/2010/main" val="1642400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31</a:t>
            </a:fld>
            <a:endParaRPr lang="it-IT"/>
          </a:p>
        </p:txBody>
      </p:sp>
    </p:spTree>
    <p:extLst>
      <p:ext uri="{BB962C8B-B14F-4D97-AF65-F5344CB8AC3E}">
        <p14:creationId xmlns:p14="http://schemas.microsoft.com/office/powerpoint/2010/main" val="1493246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32</a:t>
            </a:fld>
            <a:endParaRPr lang="it-IT"/>
          </a:p>
        </p:txBody>
      </p:sp>
    </p:spTree>
    <p:extLst>
      <p:ext uri="{BB962C8B-B14F-4D97-AF65-F5344CB8AC3E}">
        <p14:creationId xmlns:p14="http://schemas.microsoft.com/office/powerpoint/2010/main" val="588250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33</a:t>
            </a:fld>
            <a:endParaRPr lang="it-IT"/>
          </a:p>
        </p:txBody>
      </p:sp>
    </p:spTree>
    <p:extLst>
      <p:ext uri="{BB962C8B-B14F-4D97-AF65-F5344CB8AC3E}">
        <p14:creationId xmlns:p14="http://schemas.microsoft.com/office/powerpoint/2010/main" val="22061041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34</a:t>
            </a:fld>
            <a:endParaRPr lang="it-IT"/>
          </a:p>
        </p:txBody>
      </p:sp>
    </p:spTree>
    <p:extLst>
      <p:ext uri="{BB962C8B-B14F-4D97-AF65-F5344CB8AC3E}">
        <p14:creationId xmlns:p14="http://schemas.microsoft.com/office/powerpoint/2010/main" val="32635415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35</a:t>
            </a:fld>
            <a:endParaRPr lang="it-IT"/>
          </a:p>
        </p:txBody>
      </p:sp>
    </p:spTree>
    <p:extLst>
      <p:ext uri="{BB962C8B-B14F-4D97-AF65-F5344CB8AC3E}">
        <p14:creationId xmlns:p14="http://schemas.microsoft.com/office/powerpoint/2010/main" val="1429006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36</a:t>
            </a:fld>
            <a:endParaRPr lang="it-IT"/>
          </a:p>
        </p:txBody>
      </p:sp>
    </p:spTree>
    <p:extLst>
      <p:ext uri="{BB962C8B-B14F-4D97-AF65-F5344CB8AC3E}">
        <p14:creationId xmlns:p14="http://schemas.microsoft.com/office/powerpoint/2010/main" val="2670722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37</a:t>
            </a:fld>
            <a:endParaRPr lang="it-IT"/>
          </a:p>
        </p:txBody>
      </p:sp>
    </p:spTree>
    <p:extLst>
      <p:ext uri="{BB962C8B-B14F-4D97-AF65-F5344CB8AC3E}">
        <p14:creationId xmlns:p14="http://schemas.microsoft.com/office/powerpoint/2010/main" val="3615964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70F3873-ED37-473E-BF0C-AFFA6D0F6F4D}" type="slidenum">
              <a:rPr lang="fr-FR" smtClean="0"/>
              <a:t>38</a:t>
            </a:fld>
            <a:endParaRPr lang="fr-FR"/>
          </a:p>
        </p:txBody>
      </p:sp>
    </p:spTree>
    <p:extLst>
      <p:ext uri="{BB962C8B-B14F-4D97-AF65-F5344CB8AC3E}">
        <p14:creationId xmlns:p14="http://schemas.microsoft.com/office/powerpoint/2010/main" val="3704647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39</a:t>
            </a:fld>
            <a:endParaRPr lang="it-IT"/>
          </a:p>
        </p:txBody>
      </p:sp>
    </p:spTree>
    <p:extLst>
      <p:ext uri="{BB962C8B-B14F-4D97-AF65-F5344CB8AC3E}">
        <p14:creationId xmlns:p14="http://schemas.microsoft.com/office/powerpoint/2010/main" val="4195288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40</a:t>
            </a:fld>
            <a:endParaRPr lang="it-IT"/>
          </a:p>
        </p:txBody>
      </p:sp>
    </p:spTree>
    <p:extLst>
      <p:ext uri="{BB962C8B-B14F-4D97-AF65-F5344CB8AC3E}">
        <p14:creationId xmlns:p14="http://schemas.microsoft.com/office/powerpoint/2010/main" val="71971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a:t>
            </a:fld>
            <a:endParaRPr lang="it-IT"/>
          </a:p>
        </p:txBody>
      </p:sp>
    </p:spTree>
    <p:extLst>
      <p:ext uri="{BB962C8B-B14F-4D97-AF65-F5344CB8AC3E}">
        <p14:creationId xmlns:p14="http://schemas.microsoft.com/office/powerpoint/2010/main" val="262772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41</a:t>
            </a:fld>
            <a:endParaRPr lang="it-IT"/>
          </a:p>
        </p:txBody>
      </p:sp>
    </p:spTree>
    <p:extLst>
      <p:ext uri="{BB962C8B-B14F-4D97-AF65-F5344CB8AC3E}">
        <p14:creationId xmlns:p14="http://schemas.microsoft.com/office/powerpoint/2010/main" val="2867978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42</a:t>
            </a:fld>
            <a:endParaRPr lang="it-IT"/>
          </a:p>
        </p:txBody>
      </p:sp>
    </p:spTree>
    <p:extLst>
      <p:ext uri="{BB962C8B-B14F-4D97-AF65-F5344CB8AC3E}">
        <p14:creationId xmlns:p14="http://schemas.microsoft.com/office/powerpoint/2010/main" val="1733051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43</a:t>
            </a:fld>
            <a:endParaRPr lang="it-IT"/>
          </a:p>
        </p:txBody>
      </p:sp>
    </p:spTree>
    <p:extLst>
      <p:ext uri="{BB962C8B-B14F-4D97-AF65-F5344CB8AC3E}">
        <p14:creationId xmlns:p14="http://schemas.microsoft.com/office/powerpoint/2010/main" val="1970571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44</a:t>
            </a:fld>
            <a:endParaRPr lang="it-IT"/>
          </a:p>
        </p:txBody>
      </p:sp>
    </p:spTree>
    <p:extLst>
      <p:ext uri="{BB962C8B-B14F-4D97-AF65-F5344CB8AC3E}">
        <p14:creationId xmlns:p14="http://schemas.microsoft.com/office/powerpoint/2010/main" val="1645212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45</a:t>
            </a:fld>
            <a:endParaRPr lang="it-IT"/>
          </a:p>
        </p:txBody>
      </p:sp>
    </p:spTree>
    <p:extLst>
      <p:ext uri="{BB962C8B-B14F-4D97-AF65-F5344CB8AC3E}">
        <p14:creationId xmlns:p14="http://schemas.microsoft.com/office/powerpoint/2010/main" val="411432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5</a:t>
            </a:fld>
            <a:endParaRPr lang="it-IT"/>
          </a:p>
        </p:txBody>
      </p:sp>
    </p:spTree>
    <p:extLst>
      <p:ext uri="{BB962C8B-B14F-4D97-AF65-F5344CB8AC3E}">
        <p14:creationId xmlns:p14="http://schemas.microsoft.com/office/powerpoint/2010/main" val="133515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6</a:t>
            </a:fld>
            <a:endParaRPr lang="it-IT"/>
          </a:p>
        </p:txBody>
      </p:sp>
    </p:spTree>
    <p:extLst>
      <p:ext uri="{BB962C8B-B14F-4D97-AF65-F5344CB8AC3E}">
        <p14:creationId xmlns:p14="http://schemas.microsoft.com/office/powerpoint/2010/main" val="55186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7</a:t>
            </a:fld>
            <a:endParaRPr lang="it-IT"/>
          </a:p>
        </p:txBody>
      </p:sp>
    </p:spTree>
    <p:extLst>
      <p:ext uri="{BB962C8B-B14F-4D97-AF65-F5344CB8AC3E}">
        <p14:creationId xmlns:p14="http://schemas.microsoft.com/office/powerpoint/2010/main" val="281056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9</a:t>
            </a:fld>
            <a:endParaRPr lang="it-IT"/>
          </a:p>
        </p:txBody>
      </p:sp>
    </p:spTree>
    <p:extLst>
      <p:ext uri="{BB962C8B-B14F-4D97-AF65-F5344CB8AC3E}">
        <p14:creationId xmlns:p14="http://schemas.microsoft.com/office/powerpoint/2010/main" val="201759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1F2187-BD6B-4CD4-8DF4-F350925E52CA}" type="slidenum">
              <a:rPr lang="it-IT" smtClean="0"/>
              <a:t>10</a:t>
            </a:fld>
            <a:endParaRPr lang="it-IT"/>
          </a:p>
        </p:txBody>
      </p:sp>
    </p:spTree>
    <p:extLst>
      <p:ext uri="{BB962C8B-B14F-4D97-AF65-F5344CB8AC3E}">
        <p14:creationId xmlns:p14="http://schemas.microsoft.com/office/powerpoint/2010/main" val="3265795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en-GB"/>
              <a:t>Click to edit Master title style</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en-US"/>
              <a:t>24-Feb-2023</a:t>
            </a:r>
            <a:endParaRPr lang="it-IT" dirty="0"/>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r>
              <a:rPr lang="it-IT"/>
              <a:t>IRIS - L. Rossi - Cosmic Wispers</a:t>
            </a:r>
            <a:endParaRPr lang="it-IT" dirty="0"/>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8D0A-04CF-234F-B9CC-BD2466BBA7B7}"/>
              </a:ext>
            </a:extLst>
          </p:cNvPr>
          <p:cNvSpPr>
            <a:spLocks noGrp="1"/>
          </p:cNvSpPr>
          <p:nvPr>
            <p:ph type="title"/>
          </p:nvPr>
        </p:nvSpPr>
        <p:spPr>
          <a:xfrm>
            <a:off x="3225114" y="321277"/>
            <a:ext cx="8128686" cy="1050324"/>
          </a:xfrm>
        </p:spPr>
        <p:txBody>
          <a:bodyPr/>
          <a:lstStyle>
            <a:lvl1pPr algn="ctr">
              <a:defRPr b="0" i="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7506843-C516-9E4B-BC99-8805CBFB8312}"/>
              </a:ext>
            </a:extLst>
          </p:cNvPr>
          <p:cNvSpPr>
            <a:spLocks noGrp="1"/>
          </p:cNvSpPr>
          <p:nvPr>
            <p:ph idx="1"/>
          </p:nvPr>
        </p:nvSpPr>
        <p:spPr>
          <a:xfrm>
            <a:off x="838200" y="1825625"/>
            <a:ext cx="10515600" cy="4351338"/>
          </a:xfrm>
          <a:prstGeom prst="rect">
            <a:avLst/>
          </a:prstGeom>
        </p:spPr>
        <p:txBody>
          <a:bodyPr/>
          <a:lstStyle>
            <a:lvl1pPr>
              <a:defRPr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99CA23-8B12-FD48-8AC7-715A21AEF955}"/>
              </a:ext>
            </a:extLst>
          </p:cNvPr>
          <p:cNvSpPr>
            <a:spLocks noGrp="1"/>
          </p:cNvSpPr>
          <p:nvPr>
            <p:ph type="dt" sz="half" idx="10"/>
          </p:nvPr>
        </p:nvSpPr>
        <p:spPr/>
        <p:txBody>
          <a:bodyPr/>
          <a:lstStyle/>
          <a:p>
            <a:r>
              <a:rPr lang="en-US"/>
              <a:t>24-Feb-2023</a:t>
            </a:r>
          </a:p>
        </p:txBody>
      </p:sp>
      <p:sp>
        <p:nvSpPr>
          <p:cNvPr id="5" name="Footer Placeholder 4">
            <a:extLst>
              <a:ext uri="{FF2B5EF4-FFF2-40B4-BE49-F238E27FC236}">
                <a16:creationId xmlns:a16="http://schemas.microsoft.com/office/drawing/2014/main" id="{13062361-1726-A04B-9595-41367915B26A}"/>
              </a:ext>
            </a:extLst>
          </p:cNvPr>
          <p:cNvSpPr>
            <a:spLocks noGrp="1"/>
          </p:cNvSpPr>
          <p:nvPr>
            <p:ph type="ftr" sz="quarter" idx="11"/>
          </p:nvPr>
        </p:nvSpPr>
        <p:spPr/>
        <p:txBody>
          <a:bodyPr/>
          <a:lstStyle/>
          <a:p>
            <a:r>
              <a:rPr lang="it-IT"/>
              <a:t>IRIS - L. Rossi - Cosmic Wispers</a:t>
            </a:r>
            <a:endParaRPr lang="en-US"/>
          </a:p>
        </p:txBody>
      </p:sp>
      <p:sp>
        <p:nvSpPr>
          <p:cNvPr id="6" name="Slide Number Placeholder 5">
            <a:extLst>
              <a:ext uri="{FF2B5EF4-FFF2-40B4-BE49-F238E27FC236}">
                <a16:creationId xmlns:a16="http://schemas.microsoft.com/office/drawing/2014/main" id="{0DA9DF38-3E22-0C44-9DA6-0A50D8AB396E}"/>
              </a:ext>
            </a:extLst>
          </p:cNvPr>
          <p:cNvSpPr>
            <a:spLocks noGrp="1"/>
          </p:cNvSpPr>
          <p:nvPr>
            <p:ph type="sldNum" sz="quarter" idx="12"/>
          </p:nvPr>
        </p:nvSpPr>
        <p:spPr/>
        <p:txBody>
          <a:bodyPr/>
          <a:lstStyle/>
          <a:p>
            <a:fld id="{37892B85-A679-1943-821F-72C61F74835B}" type="slidenum">
              <a:rPr lang="en-US" smtClean="0"/>
              <a:t>‹#›</a:t>
            </a:fld>
            <a:endParaRPr lang="en-US"/>
          </a:p>
        </p:txBody>
      </p:sp>
    </p:spTree>
    <p:extLst>
      <p:ext uri="{BB962C8B-B14F-4D97-AF65-F5344CB8AC3E}">
        <p14:creationId xmlns:p14="http://schemas.microsoft.com/office/powerpoint/2010/main" val="2429985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it-IT"/>
              <a:t>IRIS - L. Rossi - Cosmic Wispers</a:t>
            </a:r>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1335517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DB2AE-D1C9-6C46-AFC1-1395EFA68D18}"/>
              </a:ext>
            </a:extLst>
          </p:cNvPr>
          <p:cNvSpPr>
            <a:spLocks noGrp="1"/>
          </p:cNvSpPr>
          <p:nvPr>
            <p:ph type="dt" sz="half" idx="10"/>
          </p:nvPr>
        </p:nvSpPr>
        <p:spPr/>
        <p:txBody>
          <a:bodyPr/>
          <a:lstStyle/>
          <a:p>
            <a:r>
              <a:rPr lang="en-US"/>
              <a:t>24-Feb-2023</a:t>
            </a:r>
          </a:p>
        </p:txBody>
      </p:sp>
      <p:sp>
        <p:nvSpPr>
          <p:cNvPr id="3" name="Footer Placeholder 2">
            <a:extLst>
              <a:ext uri="{FF2B5EF4-FFF2-40B4-BE49-F238E27FC236}">
                <a16:creationId xmlns:a16="http://schemas.microsoft.com/office/drawing/2014/main" id="{8226AC99-62F4-C84A-B084-E4CB32EDD6C9}"/>
              </a:ext>
            </a:extLst>
          </p:cNvPr>
          <p:cNvSpPr>
            <a:spLocks noGrp="1"/>
          </p:cNvSpPr>
          <p:nvPr>
            <p:ph type="ftr" sz="quarter" idx="11"/>
          </p:nvPr>
        </p:nvSpPr>
        <p:spPr/>
        <p:txBody>
          <a:bodyPr/>
          <a:lstStyle/>
          <a:p>
            <a:r>
              <a:rPr lang="it-IT"/>
              <a:t>IRIS - L. Rossi - Cosmic Wispers</a:t>
            </a:r>
            <a:endParaRPr lang="en-US"/>
          </a:p>
        </p:txBody>
      </p:sp>
      <p:sp>
        <p:nvSpPr>
          <p:cNvPr id="4" name="Slide Number Placeholder 3">
            <a:extLst>
              <a:ext uri="{FF2B5EF4-FFF2-40B4-BE49-F238E27FC236}">
                <a16:creationId xmlns:a16="http://schemas.microsoft.com/office/drawing/2014/main" id="{03118371-B71D-084E-8F4D-96CFB05070B6}"/>
              </a:ext>
            </a:extLst>
          </p:cNvPr>
          <p:cNvSpPr>
            <a:spLocks noGrp="1"/>
          </p:cNvSpPr>
          <p:nvPr>
            <p:ph type="sldNum" sz="quarter" idx="12"/>
          </p:nvPr>
        </p:nvSpPr>
        <p:spPr/>
        <p:txBody>
          <a:bodyPr/>
          <a:lstStyle/>
          <a:p>
            <a:fld id="{37892B85-A679-1943-821F-72C61F74835B}" type="slidenum">
              <a:rPr lang="en-US" smtClean="0"/>
              <a:t>‹#›</a:t>
            </a:fld>
            <a:endParaRPr lang="en-US"/>
          </a:p>
        </p:txBody>
      </p:sp>
      <p:sp>
        <p:nvSpPr>
          <p:cNvPr id="6" name="Title 1">
            <a:extLst>
              <a:ext uri="{FF2B5EF4-FFF2-40B4-BE49-F238E27FC236}">
                <a16:creationId xmlns:a16="http://schemas.microsoft.com/office/drawing/2014/main" id="{6C4B1E20-5FF9-204D-A0EA-37625DFE2124}"/>
              </a:ext>
            </a:extLst>
          </p:cNvPr>
          <p:cNvSpPr>
            <a:spLocks noGrp="1"/>
          </p:cNvSpPr>
          <p:nvPr>
            <p:ph type="title"/>
          </p:nvPr>
        </p:nvSpPr>
        <p:spPr>
          <a:xfrm>
            <a:off x="2949258" y="224983"/>
            <a:ext cx="8404541" cy="1239838"/>
          </a:xfrm>
        </p:spPr>
        <p:txBody>
          <a:bodyPr/>
          <a:lstStyle/>
          <a:p>
            <a:r>
              <a:rPr lang="en-US"/>
              <a:t>Click to edit Master title style</a:t>
            </a:r>
          </a:p>
        </p:txBody>
      </p:sp>
    </p:spTree>
    <p:extLst>
      <p:ext uri="{BB962C8B-B14F-4D97-AF65-F5344CB8AC3E}">
        <p14:creationId xmlns:p14="http://schemas.microsoft.com/office/powerpoint/2010/main" val="216488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185351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0656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5259"/>
            <a:ext cx="2743200" cy="365125"/>
          </a:xfrm>
          <a:prstGeom prst="rect">
            <a:avLst/>
          </a:prstGeom>
        </p:spPr>
        <p:txBody>
          <a:bodyPr/>
          <a:lstStyle/>
          <a:p>
            <a:pPr>
              <a:defRPr/>
            </a:pPr>
            <a:r>
              <a:rPr lang="en-US">
                <a:solidFill>
                  <a:prstClr val="black">
                    <a:tint val="75000"/>
                  </a:prstClr>
                </a:solidFill>
              </a:rPr>
              <a:t>24-Feb-2023</a:t>
            </a:r>
            <a:endParaRPr lang="it-IT">
              <a:solidFill>
                <a:prstClr val="black">
                  <a:tint val="75000"/>
                </a:prstClr>
              </a:solidFill>
            </a:endParaRPr>
          </a:p>
        </p:txBody>
      </p:sp>
      <p:sp>
        <p:nvSpPr>
          <p:cNvPr id="3" name="Footer Placeholder 2"/>
          <p:cNvSpPr>
            <a:spLocks noGrp="1"/>
          </p:cNvSpPr>
          <p:nvPr>
            <p:ph type="ftr" sz="quarter" idx="11"/>
          </p:nvPr>
        </p:nvSpPr>
        <p:spPr>
          <a:xfrm>
            <a:off x="8873067" y="6280153"/>
            <a:ext cx="3206044" cy="365125"/>
          </a:xfrm>
          <a:prstGeom prst="rect">
            <a:avLst/>
          </a:prstGeom>
        </p:spPr>
        <p:txBody>
          <a:bodyPr/>
          <a:lstStyle>
            <a:lvl1pPr algn="r">
              <a:defRPr/>
            </a:lvl1pPr>
          </a:lstStyle>
          <a:p>
            <a:r>
              <a:rPr lang="it-IT" sz="1200">
                <a:solidFill>
                  <a:prstClr val="black">
                    <a:tint val="75000"/>
                  </a:prstClr>
                </a:solidFill>
              </a:rPr>
              <a:t>IRIS - L. Rossi - Cosmic Wispers</a:t>
            </a:r>
            <a:endParaRPr lang="it-IT" sz="1200" dirty="0">
              <a:solidFill>
                <a:prstClr val="black">
                  <a:tint val="75000"/>
                </a:prstClr>
              </a:solidFill>
            </a:endParaRPr>
          </a:p>
        </p:txBody>
      </p:sp>
      <p:sp>
        <p:nvSpPr>
          <p:cNvPr id="4" name="Slide Number Placeholder 3"/>
          <p:cNvSpPr>
            <a:spLocks noGrp="1"/>
          </p:cNvSpPr>
          <p:nvPr>
            <p:ph type="sldNum" sz="quarter" idx="12"/>
          </p:nvPr>
        </p:nvSpPr>
        <p:spPr>
          <a:xfrm>
            <a:off x="9448800" y="5259"/>
            <a:ext cx="2743200" cy="365125"/>
          </a:xfrm>
          <a:prstGeom prst="rect">
            <a:avLst/>
          </a:prstGeom>
        </p:spPr>
        <p:txBody>
          <a:bodyPr/>
          <a:lstStyle/>
          <a:p>
            <a:pPr>
              <a:defRPr/>
            </a:pPr>
            <a:fld id="{33A960DB-5F25-455D-936D-B9E9F6E5114A}" type="slidenum">
              <a:rPr lang="it-IT" smtClean="0">
                <a:solidFill>
                  <a:prstClr val="black">
                    <a:tint val="75000"/>
                  </a:prstClr>
                </a:solidFill>
              </a:rPr>
              <a:pPr>
                <a:defRPr/>
              </a:pPr>
              <a:t>‹#›</a:t>
            </a:fld>
            <a:endParaRPr lang="it-IT">
              <a:solidFill>
                <a:prstClr val="black">
                  <a:tint val="75000"/>
                </a:prstClr>
              </a:solidFill>
            </a:endParaRPr>
          </a:p>
        </p:txBody>
      </p:sp>
      <p:sp>
        <p:nvSpPr>
          <p:cNvPr id="6" name="Titolo 1"/>
          <p:cNvSpPr>
            <a:spLocks noGrp="1"/>
          </p:cNvSpPr>
          <p:nvPr>
            <p:ph type="title" hasCustomPrompt="1"/>
          </p:nvPr>
        </p:nvSpPr>
        <p:spPr>
          <a:xfrm>
            <a:off x="0" y="42336"/>
            <a:ext cx="12192000" cy="657225"/>
          </a:xfrm>
          <a:prstGeom prst="rect">
            <a:avLst/>
          </a:prstGeom>
        </p:spPr>
        <p:txBody>
          <a:bodyPr/>
          <a:lstStyle>
            <a:lvl1pPr algn="ctr">
              <a:defRPr sz="3600" b="1">
                <a:solidFill>
                  <a:schemeClr val="accent5">
                    <a:lumMod val="40000"/>
                    <a:lumOff val="60000"/>
                  </a:schemeClr>
                </a:solidFill>
                <a:latin typeface="Times New Roman" panose="02020603050405020304" pitchFamily="18" charset="0"/>
                <a:cs typeface="Times New Roman" panose="02020603050405020304" pitchFamily="18" charset="0"/>
              </a:defRPr>
            </a:lvl1pPr>
          </a:lstStyle>
          <a:p>
            <a:r>
              <a:rPr lang="it-IT" dirty="0"/>
              <a:t>Titolo</a:t>
            </a:r>
          </a:p>
        </p:txBody>
      </p:sp>
    </p:spTree>
    <p:extLst>
      <p:ext uri="{BB962C8B-B14F-4D97-AF65-F5344CB8AC3E}">
        <p14:creationId xmlns:p14="http://schemas.microsoft.com/office/powerpoint/2010/main" val="407326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r>
              <a:rPr lang="en-US"/>
              <a:t>24-Feb-2023</a:t>
            </a:r>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r>
              <a:rPr lang="it-IT"/>
              <a:t>IRIS - L. Rossi - Cosmic Wispers</a:t>
            </a:r>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r>
              <a:rPr lang="en-US"/>
              <a:t>24-Feb-2023</a:t>
            </a:r>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r>
              <a:rPr lang="it-IT"/>
              <a:t>IRIS - L. Rossi - Cosmic Wispers</a:t>
            </a:r>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189087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r>
              <a:rPr lang="en-US"/>
              <a:t>24-Feb-2023</a:t>
            </a:r>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r>
              <a:rPr lang="it-IT"/>
              <a:t>IRIS - L. Rossi - Cosmic Wispers</a:t>
            </a:r>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a:t>
            </a:fld>
            <a:endParaRPr lang="it-IT"/>
          </a:p>
        </p:txBody>
      </p:sp>
    </p:spTree>
    <p:extLst>
      <p:ext uri="{BB962C8B-B14F-4D97-AF65-F5344CB8AC3E}">
        <p14:creationId xmlns:p14="http://schemas.microsoft.com/office/powerpoint/2010/main" val="72398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en-GB"/>
              <a:t>Click to edit Master title style</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r>
              <a:rPr lang="en-US"/>
              <a:t>24-Feb-2023</a:t>
            </a:r>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r>
              <a:rPr lang="it-IT"/>
              <a:t>IRIS - L. Rossi - Cosmic Wispers</a:t>
            </a:r>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Tree>
    <p:extLst>
      <p:ext uri="{BB962C8B-B14F-4D97-AF65-F5344CB8AC3E}">
        <p14:creationId xmlns:p14="http://schemas.microsoft.com/office/powerpoint/2010/main" val="277897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r>
              <a:rPr lang="en-US"/>
              <a:t>24-Feb-2023</a:t>
            </a:r>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r>
              <a:rPr lang="it-IT"/>
              <a:t>IRIS - L. Rossi - Cosmic Wispers</a:t>
            </a:r>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en-GB"/>
              <a:t>Click to edit Master title style</a:t>
            </a:r>
            <a:endParaRPr lang="it-IT"/>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Tree>
    <p:extLst>
      <p:ext uri="{BB962C8B-B14F-4D97-AF65-F5344CB8AC3E}">
        <p14:creationId xmlns:p14="http://schemas.microsoft.com/office/powerpoint/2010/main" val="13409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r>
              <a:rPr lang="en-US"/>
              <a:t>24-Feb-2023</a:t>
            </a:r>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r>
              <a:rPr lang="it-IT"/>
              <a:t>IRIS - L. Rossi - Cosmic Wispers</a:t>
            </a:r>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en-GB"/>
              <a:t>Click to edit Master title style</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Tree>
    <p:extLst>
      <p:ext uri="{BB962C8B-B14F-4D97-AF65-F5344CB8AC3E}">
        <p14:creationId xmlns:p14="http://schemas.microsoft.com/office/powerpoint/2010/main" val="303844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r>
              <a:rPr lang="en-US"/>
              <a:t>24-Feb-2023</a:t>
            </a:r>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r>
              <a:rPr lang="it-IT"/>
              <a:t>IRIS - L. Rossi - Cosmic Wispers</a:t>
            </a:r>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it-IT"/>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r>
              <a:rPr lang="en-US"/>
              <a:t>24-Feb-2023</a:t>
            </a:r>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r>
              <a:rPr lang="it-IT"/>
              <a:t>IRIS - L. Rossi - Cosmic Wispers</a:t>
            </a:r>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en-GB"/>
              <a:t>Click to edit Master title style</a:t>
            </a:r>
            <a:endParaRPr lang="it-IT"/>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7"/>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8"/>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en-US"/>
              <a:t>24-Feb-2023</a:t>
            </a:r>
            <a:endParaRPr lang="it-IT" dirty="0"/>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IRIS - L. Rossi - Cosmic Wispers</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a:t>
            </a:fld>
            <a:endParaRPr lang="it-IT" dirty="0"/>
          </a:p>
        </p:txBody>
      </p:sp>
      <p:pic>
        <p:nvPicPr>
          <p:cNvPr id="9" name="Picture 8">
            <a:extLst>
              <a:ext uri="{FF2B5EF4-FFF2-40B4-BE49-F238E27FC236}">
                <a16:creationId xmlns:a16="http://schemas.microsoft.com/office/drawing/2014/main" id="{0A2F70C3-3DA6-4A14-D547-8AA0F60D1B4B}"/>
              </a:ext>
            </a:extLst>
          </p:cNvPr>
          <p:cNvPicPr>
            <a:picLocks noChangeAspect="1"/>
          </p:cNvPicPr>
          <p:nvPr userDrawn="1"/>
        </p:nvPicPr>
        <p:blipFill>
          <a:blip r:embed="rId19"/>
          <a:stretch>
            <a:fillRect/>
          </a:stretch>
        </p:blipFill>
        <p:spPr>
          <a:xfrm>
            <a:off x="9776227" y="55362"/>
            <a:ext cx="1806873" cy="1056793"/>
          </a:xfrm>
          <a:prstGeom prst="rect">
            <a:avLst/>
          </a:prstGeom>
        </p:spPr>
      </p:pic>
      <p:pic>
        <p:nvPicPr>
          <p:cNvPr id="18" name="Picture 17">
            <a:extLst>
              <a:ext uri="{FF2B5EF4-FFF2-40B4-BE49-F238E27FC236}">
                <a16:creationId xmlns:a16="http://schemas.microsoft.com/office/drawing/2014/main" id="{E5D6BF01-1AEF-A9D8-3B3D-BC0B3918007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8764" y="6352350"/>
            <a:ext cx="508900" cy="50565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4" r:id="rId3"/>
    <p:sldLayoutId id="2147483655" r:id="rId4"/>
    <p:sldLayoutId id="2147483650" r:id="rId5"/>
    <p:sldLayoutId id="2147483653" r:id="rId6"/>
    <p:sldLayoutId id="2147483651" r:id="rId7"/>
    <p:sldLayoutId id="2147483656" r:id="rId8"/>
    <p:sldLayoutId id="2147483657" r:id="rId9"/>
    <p:sldLayoutId id="2147483659" r:id="rId10"/>
    <p:sldLayoutId id="2147483661" r:id="rId11"/>
    <p:sldLayoutId id="2147483662" r:id="rId12"/>
    <p:sldLayoutId id="2147483663" r:id="rId13"/>
    <p:sldLayoutId id="2147483664" r:id="rId14"/>
    <p:sldLayoutId id="2147483665" r:id="rId15"/>
  </p:sldLayoutIdLst>
  <p:hf hdr="0"/>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tiff"/><Relationship Id="rId17" Type="http://schemas.openxmlformats.org/officeDocument/2006/relationships/image" Target="../media/image53.png"/><Relationship Id="rId2" Type="http://schemas.openxmlformats.org/officeDocument/2006/relationships/notesSlide" Target="../notesSlides/notesSlide21.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tiff"/><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3.tiff"/><Relationship Id="rId7" Type="http://schemas.openxmlformats.org/officeDocument/2006/relationships/image" Target="../media/image67.emf"/><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6.emf"/><Relationship Id="rId5" Type="http://schemas.openxmlformats.org/officeDocument/2006/relationships/image" Target="../media/image65.jpeg"/><Relationship Id="rId4" Type="http://schemas.openxmlformats.org/officeDocument/2006/relationships/image" Target="../media/image64.tif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6.png"/><Relationship Id="rId2" Type="http://schemas.openxmlformats.org/officeDocument/2006/relationships/notesSlide" Target="../notesSlides/notesSlide25.xml"/><Relationship Id="rId16" Type="http://schemas.openxmlformats.org/officeDocument/2006/relationships/image" Target="../media/image80.jpe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oleObject" Target="../embeddings/oleObject1.bin"/><Relationship Id="rId5" Type="http://schemas.openxmlformats.org/officeDocument/2006/relationships/image" Target="../media/image70.jpeg"/><Relationship Id="rId15" Type="http://schemas.openxmlformats.org/officeDocument/2006/relationships/image" Target="../media/image79.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84.jpeg"/><Relationship Id="rId5" Type="http://schemas.openxmlformats.org/officeDocument/2006/relationships/image" Target="../media/image83.JP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8.emf"/></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92.emf"/><Relationship Id="rId4" Type="http://schemas.openxmlformats.org/officeDocument/2006/relationships/image" Target="../media/image91.emf"/></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110.png"/><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17.jp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622DB5-1DFE-56F0-86FA-09D98C7C73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03842DDB-A454-1ED8-27D9-980A9B09BA55}"/>
              </a:ext>
            </a:extLst>
          </p:cNvPr>
          <p:cNvSpPr>
            <a:spLocks noGrp="1"/>
          </p:cNvSpPr>
          <p:nvPr>
            <p:ph type="ctrTitle"/>
          </p:nvPr>
        </p:nvSpPr>
        <p:spPr/>
        <p:txBody>
          <a:bodyPr/>
          <a:lstStyle/>
          <a:p>
            <a:r>
              <a:rPr lang="en-US" dirty="0"/>
              <a:t>IRIS - Scope and structure </a:t>
            </a:r>
            <a:endParaRPr lang="en-CH" dirty="0"/>
          </a:p>
        </p:txBody>
      </p:sp>
      <p:sp>
        <p:nvSpPr>
          <p:cNvPr id="13" name="Subtitle 12">
            <a:extLst>
              <a:ext uri="{FF2B5EF4-FFF2-40B4-BE49-F238E27FC236}">
                <a16:creationId xmlns:a16="http://schemas.microsoft.com/office/drawing/2014/main" id="{1D8383CA-802D-C95B-544B-0844275C2930}"/>
              </a:ext>
            </a:extLst>
          </p:cNvPr>
          <p:cNvSpPr>
            <a:spLocks noGrp="1"/>
          </p:cNvSpPr>
          <p:nvPr>
            <p:ph type="subTitle" idx="1"/>
          </p:nvPr>
        </p:nvSpPr>
        <p:spPr/>
        <p:txBody>
          <a:bodyPr>
            <a:normAutofit lnSpcReduction="10000"/>
          </a:bodyPr>
          <a:lstStyle/>
          <a:p>
            <a:r>
              <a:rPr lang="en-US" b="1" dirty="0"/>
              <a:t>Lucio Rossi</a:t>
            </a:r>
          </a:p>
          <a:p>
            <a:r>
              <a:rPr lang="en-US" dirty="0" err="1"/>
              <a:t>Università</a:t>
            </a:r>
            <a:r>
              <a:rPr lang="en-US" dirty="0"/>
              <a:t> di Milano</a:t>
            </a:r>
          </a:p>
          <a:p>
            <a:r>
              <a:rPr lang="en-US" dirty="0"/>
              <a:t>&amp; INFN – </a:t>
            </a:r>
            <a:r>
              <a:rPr lang="en-US" dirty="0" err="1"/>
              <a:t>sezione</a:t>
            </a:r>
            <a:r>
              <a:rPr lang="en-US" dirty="0"/>
              <a:t> di Milano</a:t>
            </a:r>
          </a:p>
          <a:p>
            <a:r>
              <a:rPr lang="en-US" dirty="0" err="1"/>
              <a:t>Laboratorio</a:t>
            </a:r>
            <a:r>
              <a:rPr lang="en-US" dirty="0"/>
              <a:t> LASA</a:t>
            </a:r>
            <a:endParaRPr lang="en-CH" dirty="0"/>
          </a:p>
        </p:txBody>
      </p:sp>
      <p:pic>
        <p:nvPicPr>
          <p:cNvPr id="6" name="Picture Placeholder 5" descr="Graphical user interface, website&#10;&#10;Description automatically generated">
            <a:extLst>
              <a:ext uri="{FF2B5EF4-FFF2-40B4-BE49-F238E27FC236}">
                <a16:creationId xmlns:a16="http://schemas.microsoft.com/office/drawing/2014/main" id="{EDB77D2B-AE37-8E1E-3278-26F4870BB65D}"/>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5126" b="15126"/>
          <a:stretch>
            <a:fillRect/>
          </a:stretch>
        </p:blipFill>
        <p:spPr/>
      </p:pic>
      <p:sp>
        <p:nvSpPr>
          <p:cNvPr id="3" name="Content Placeholder 2">
            <a:extLst>
              <a:ext uri="{FF2B5EF4-FFF2-40B4-BE49-F238E27FC236}">
                <a16:creationId xmlns:a16="http://schemas.microsoft.com/office/drawing/2014/main" id="{A0D64716-82ED-36AB-90D0-C047C987A984}"/>
              </a:ext>
            </a:extLst>
          </p:cNvPr>
          <p:cNvSpPr>
            <a:spLocks noGrp="1"/>
          </p:cNvSpPr>
          <p:nvPr>
            <p:ph sz="quarter" idx="14"/>
          </p:nvPr>
        </p:nvSpPr>
        <p:spPr/>
        <p:txBody>
          <a:bodyPr/>
          <a:lstStyle/>
          <a:p>
            <a:r>
              <a:rPr lang="en-US" dirty="0"/>
              <a:t>24</a:t>
            </a:r>
            <a:r>
              <a:rPr lang="en-US" baseline="30000" dirty="0"/>
              <a:t>th</a:t>
            </a:r>
            <a:r>
              <a:rPr lang="en-US" dirty="0"/>
              <a:t> of February 2023</a:t>
            </a:r>
            <a:endParaRPr lang="en-CH" dirty="0"/>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16B3C6C-905D-7841-1F1E-FA42F4A5E9C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a:blip r:embed="rId3"/>
          <a:stretch>
            <a:fillRect/>
          </a:stretch>
        </p:blipFill>
        <p:spPr>
          <a:xfrm>
            <a:off x="1439694" y="1085544"/>
            <a:ext cx="7957326" cy="5370175"/>
          </a:xfrm>
          <a:prstGeom prst="rect">
            <a:avLst/>
          </a:prstGeom>
        </p:spPr>
      </p:pic>
      <p:sp>
        <p:nvSpPr>
          <p:cNvPr id="5" name="Rettangolo 4"/>
          <p:cNvSpPr/>
          <p:nvPr/>
        </p:nvSpPr>
        <p:spPr>
          <a:xfrm>
            <a:off x="1" y="0"/>
            <a:ext cx="12191999" cy="84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Titolo 1"/>
          <p:cNvSpPr>
            <a:spLocks noGrp="1"/>
          </p:cNvSpPr>
          <p:nvPr>
            <p:ph type="title"/>
          </p:nvPr>
        </p:nvSpPr>
        <p:spPr>
          <a:xfrm>
            <a:off x="1" y="81125"/>
            <a:ext cx="12192000" cy="701731"/>
          </a:xfrm>
        </p:spPr>
        <p:txBody>
          <a:bodyPr/>
          <a:lstStyle/>
          <a:p>
            <a:r>
              <a:rPr lang="it-IT" dirty="0">
                <a:solidFill>
                  <a:schemeClr val="bg1"/>
                </a:solidFill>
              </a:rPr>
              <a:t>New </a:t>
            </a:r>
            <a:r>
              <a:rPr lang="it-IT" dirty="0" err="1">
                <a:solidFill>
                  <a:schemeClr val="bg1"/>
                </a:solidFill>
              </a:rPr>
              <a:t>instruments</a:t>
            </a:r>
            <a:r>
              <a:rPr lang="it-IT" dirty="0">
                <a:solidFill>
                  <a:schemeClr val="bg1"/>
                </a:solidFill>
              </a:rPr>
              <a:t>: </a:t>
            </a:r>
            <a:r>
              <a:rPr lang="it-IT" dirty="0" err="1">
                <a:solidFill>
                  <a:schemeClr val="bg1"/>
                </a:solidFill>
              </a:rPr>
              <a:t>Vibrating</a:t>
            </a:r>
            <a:r>
              <a:rPr lang="it-IT" dirty="0">
                <a:solidFill>
                  <a:schemeClr val="bg1"/>
                </a:solidFill>
              </a:rPr>
              <a:t> </a:t>
            </a:r>
            <a:r>
              <a:rPr lang="it-IT" dirty="0" err="1">
                <a:solidFill>
                  <a:schemeClr val="bg1"/>
                </a:solidFill>
              </a:rPr>
              <a:t>Wire</a:t>
            </a:r>
            <a:endParaRPr lang="it-IT" dirty="0">
              <a:solidFill>
                <a:schemeClr val="bg1"/>
              </a:solidFill>
            </a:endParaRPr>
          </a:p>
        </p:txBody>
      </p:sp>
      <p:sp>
        <p:nvSpPr>
          <p:cNvPr id="2" name="Footer Placeholder 1">
            <a:extLst>
              <a:ext uri="{FF2B5EF4-FFF2-40B4-BE49-F238E27FC236}">
                <a16:creationId xmlns:a16="http://schemas.microsoft.com/office/drawing/2014/main" id="{CC430B07-58A1-7E93-09ED-0E4EE2312D45}"/>
              </a:ext>
            </a:extLst>
          </p:cNvPr>
          <p:cNvSpPr>
            <a:spLocks noGrp="1"/>
          </p:cNvSpPr>
          <p:nvPr>
            <p:ph type="ftr" sz="quarter" idx="11"/>
          </p:nvPr>
        </p:nvSpPr>
        <p:spPr/>
        <p:txBody>
          <a:bodyPr/>
          <a:lstStyle/>
          <a:p>
            <a:r>
              <a:rPr lang="it-IT"/>
              <a:t>IRIS - L. Rossi - Cosmic Wispers</a:t>
            </a:r>
          </a:p>
        </p:txBody>
      </p:sp>
    </p:spTree>
    <p:extLst>
      <p:ext uri="{BB962C8B-B14F-4D97-AF65-F5344CB8AC3E}">
        <p14:creationId xmlns:p14="http://schemas.microsoft.com/office/powerpoint/2010/main" val="336822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252026-E0A4-DE64-4B38-6FCB4EA95F7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1" y="0"/>
            <a:ext cx="12191999" cy="847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1" y="81125"/>
            <a:ext cx="12192000" cy="701731"/>
          </a:xfrm>
        </p:spPr>
        <p:txBody>
          <a:bodyPr/>
          <a:lstStyle/>
          <a:p>
            <a:r>
              <a:rPr lang="it-IT" dirty="0">
                <a:solidFill>
                  <a:schemeClr val="bg1"/>
                </a:solidFill>
              </a:rPr>
              <a:t>New </a:t>
            </a:r>
            <a:r>
              <a:rPr lang="it-IT" dirty="0" err="1">
                <a:solidFill>
                  <a:schemeClr val="bg1"/>
                </a:solidFill>
              </a:rPr>
              <a:t>instruments</a:t>
            </a:r>
            <a:r>
              <a:rPr lang="it-IT" dirty="0">
                <a:solidFill>
                  <a:schemeClr val="bg1"/>
                </a:solidFill>
              </a:rPr>
              <a:t>: Hall probe Mole and Modular PS</a:t>
            </a:r>
          </a:p>
        </p:txBody>
      </p:sp>
      <p:pic>
        <p:nvPicPr>
          <p:cNvPr id="6" name="Immagine 5"/>
          <p:cNvPicPr>
            <a:picLocks noChangeAspect="1"/>
          </p:cNvPicPr>
          <p:nvPr/>
        </p:nvPicPr>
        <p:blipFill>
          <a:blip r:embed="rId3"/>
          <a:stretch>
            <a:fillRect/>
          </a:stretch>
        </p:blipFill>
        <p:spPr>
          <a:xfrm>
            <a:off x="113582" y="984620"/>
            <a:ext cx="5211951" cy="2890752"/>
          </a:xfrm>
          <a:prstGeom prst="rect">
            <a:avLst/>
          </a:prstGeom>
        </p:spPr>
      </p:pic>
      <p:pic>
        <p:nvPicPr>
          <p:cNvPr id="3" name="Immagine 2">
            <a:extLst>
              <a:ext uri="{FF2B5EF4-FFF2-40B4-BE49-F238E27FC236}">
                <a16:creationId xmlns:a16="http://schemas.microsoft.com/office/drawing/2014/main" id="{52244E22-33B5-D896-1C35-502A22A357DD}"/>
              </a:ext>
            </a:extLst>
          </p:cNvPr>
          <p:cNvPicPr>
            <a:picLocks noChangeAspect="1"/>
          </p:cNvPicPr>
          <p:nvPr/>
        </p:nvPicPr>
        <p:blipFill>
          <a:blip r:embed="rId4"/>
          <a:stretch>
            <a:fillRect/>
          </a:stretch>
        </p:blipFill>
        <p:spPr>
          <a:xfrm>
            <a:off x="5889260" y="984620"/>
            <a:ext cx="2807652" cy="5227254"/>
          </a:xfrm>
          <a:prstGeom prst="rect">
            <a:avLst/>
          </a:prstGeom>
        </p:spPr>
      </p:pic>
      <p:pic>
        <p:nvPicPr>
          <p:cNvPr id="4" name="Immagine 4">
            <a:extLst>
              <a:ext uri="{FF2B5EF4-FFF2-40B4-BE49-F238E27FC236}">
                <a16:creationId xmlns:a16="http://schemas.microsoft.com/office/drawing/2014/main" id="{7C9D787E-AA5E-9E89-13F9-4FE3EB642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635137" y="4252599"/>
            <a:ext cx="2355445" cy="1766584"/>
          </a:xfrm>
          <a:prstGeom prst="rect">
            <a:avLst/>
          </a:prstGeom>
        </p:spPr>
      </p:pic>
      <p:pic>
        <p:nvPicPr>
          <p:cNvPr id="5" name="Immagine 7">
            <a:extLst>
              <a:ext uri="{FF2B5EF4-FFF2-40B4-BE49-F238E27FC236}">
                <a16:creationId xmlns:a16="http://schemas.microsoft.com/office/drawing/2014/main" id="{2DFAF542-1A2A-0A1E-BC92-363F3A9C9C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3298" y="1215750"/>
            <a:ext cx="3659523" cy="5148956"/>
          </a:xfrm>
          <a:prstGeom prst="rect">
            <a:avLst/>
          </a:prstGeom>
        </p:spPr>
      </p:pic>
      <p:sp>
        <p:nvSpPr>
          <p:cNvPr id="8" name="Footer Placeholder 7">
            <a:extLst>
              <a:ext uri="{FF2B5EF4-FFF2-40B4-BE49-F238E27FC236}">
                <a16:creationId xmlns:a16="http://schemas.microsoft.com/office/drawing/2014/main" id="{9C75AA36-B135-54C2-B878-7CE0013E0A03}"/>
              </a:ext>
            </a:extLst>
          </p:cNvPr>
          <p:cNvSpPr>
            <a:spLocks noGrp="1"/>
          </p:cNvSpPr>
          <p:nvPr>
            <p:ph type="ftr" sz="quarter" idx="11"/>
          </p:nvPr>
        </p:nvSpPr>
        <p:spPr/>
        <p:txBody>
          <a:bodyPr/>
          <a:lstStyle/>
          <a:p>
            <a:r>
              <a:rPr lang="it-IT"/>
              <a:t>IRIS - L. Rossi - Cosmic Wispers</a:t>
            </a:r>
          </a:p>
        </p:txBody>
      </p:sp>
    </p:spTree>
    <p:extLst>
      <p:ext uri="{BB962C8B-B14F-4D97-AF65-F5344CB8AC3E}">
        <p14:creationId xmlns:p14="http://schemas.microsoft.com/office/powerpoint/2010/main" val="2549656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76D4EC0-B5C1-86D4-AB99-C2CF081E63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935566" y="1111270"/>
            <a:ext cx="10515600" cy="780114"/>
          </a:xfrm>
        </p:spPr>
        <p:txBody>
          <a:bodyPr>
            <a:normAutofit/>
          </a:bodyPr>
          <a:lstStyle/>
          <a:p>
            <a:r>
              <a:rPr lang="en-US" dirty="0"/>
              <a:t>WP3 – Genova  INFN, CNR-SPIN, UNIGE-DIFI</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24-Feb-2023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IRIS - L. Rossi - Cosmic Wispers</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12</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533400" y="1939925"/>
            <a:ext cx="10515600" cy="4351338"/>
          </a:xfrm>
        </p:spPr>
        <p:txBody>
          <a:bodyPr>
            <a:normAutofit fontScale="92500" lnSpcReduction="20000"/>
          </a:bodyPr>
          <a:lstStyle/>
          <a:p>
            <a:r>
              <a:rPr lang="en-US" dirty="0"/>
              <a:t>Collaboration among the three </a:t>
            </a:r>
            <a:r>
              <a:rPr lang="en-US" dirty="0" err="1"/>
              <a:t>Insitutes</a:t>
            </a:r>
            <a:r>
              <a:rPr lang="en-US" dirty="0"/>
              <a:t> ha </a:t>
            </a:r>
            <a:r>
              <a:rPr lang="en-US" dirty="0" err="1"/>
              <a:t>sbeen</a:t>
            </a:r>
            <a:r>
              <a:rPr lang="en-US" dirty="0"/>
              <a:t> formalized (ante-IRIS) with  a new </a:t>
            </a:r>
            <a:r>
              <a:rPr lang="en-US" b="1" dirty="0"/>
              <a:t>Joint Research Lab : </a:t>
            </a:r>
            <a:r>
              <a:rPr lang="en-US" b="1" dirty="0" err="1"/>
              <a:t>LabCoR</a:t>
            </a:r>
            <a:endParaRPr lang="en-US" b="1" dirty="0"/>
          </a:p>
          <a:p>
            <a:r>
              <a:rPr lang="en-US" dirty="0"/>
              <a:t>INFN</a:t>
            </a:r>
          </a:p>
          <a:p>
            <a:pPr lvl="1"/>
            <a:r>
              <a:rPr lang="en-US" dirty="0"/>
              <a:t>Characterization of very high current cable</a:t>
            </a:r>
          </a:p>
          <a:p>
            <a:pPr lvl="1"/>
            <a:r>
              <a:rPr lang="en-US" dirty="0"/>
              <a:t>Design of SC </a:t>
            </a:r>
            <a:r>
              <a:rPr lang="en-US" dirty="0" err="1"/>
              <a:t>magest</a:t>
            </a:r>
            <a:r>
              <a:rPr lang="en-US" dirty="0"/>
              <a:t> for accelerators and Detectors</a:t>
            </a:r>
          </a:p>
          <a:p>
            <a:pPr lvl="1"/>
            <a:r>
              <a:rPr lang="en-US" dirty="0"/>
              <a:t>Industrial </a:t>
            </a:r>
            <a:r>
              <a:rPr lang="en-US" dirty="0" err="1"/>
              <a:t>Folow-ip</a:t>
            </a:r>
            <a:r>
              <a:rPr lang="en-US" dirty="0"/>
              <a:t> of the SC magnets Construction</a:t>
            </a:r>
          </a:p>
          <a:p>
            <a:pPr lvl="1"/>
            <a:r>
              <a:rPr lang="en-US" dirty="0"/>
              <a:t>R&amp;D on future Magnets</a:t>
            </a:r>
          </a:p>
          <a:p>
            <a:r>
              <a:rPr lang="en-US" dirty="0"/>
              <a:t>CNR-SPIN</a:t>
            </a:r>
          </a:p>
          <a:p>
            <a:pPr lvl="1"/>
            <a:r>
              <a:rPr lang="en-US" dirty="0"/>
              <a:t>Study of Sc </a:t>
            </a:r>
            <a:r>
              <a:rPr lang="en-US" dirty="0" err="1"/>
              <a:t>materia</a:t>
            </a:r>
            <a:r>
              <a:rPr lang="en-US" dirty="0"/>
              <a:t> for application</a:t>
            </a:r>
          </a:p>
          <a:p>
            <a:pPr lvl="1"/>
            <a:r>
              <a:rPr lang="en-US" dirty="0"/>
              <a:t>Development of SC wires</a:t>
            </a:r>
          </a:p>
          <a:p>
            <a:r>
              <a:rPr lang="en-US" dirty="0" err="1"/>
              <a:t>UniGe</a:t>
            </a:r>
            <a:r>
              <a:rPr lang="en-US" dirty="0"/>
              <a:t> – </a:t>
            </a:r>
            <a:r>
              <a:rPr lang="en-US" dirty="0" err="1"/>
              <a:t>Phsics</a:t>
            </a:r>
            <a:r>
              <a:rPr lang="en-US" dirty="0"/>
              <a:t> Dept.</a:t>
            </a:r>
          </a:p>
          <a:p>
            <a:pPr lvl="1"/>
            <a:r>
              <a:rPr lang="en-US" dirty="0"/>
              <a:t>Research on SC material</a:t>
            </a:r>
          </a:p>
        </p:txBody>
      </p:sp>
    </p:spTree>
    <p:extLst>
      <p:ext uri="{BB962C8B-B14F-4D97-AF65-F5344CB8AC3E}">
        <p14:creationId xmlns:p14="http://schemas.microsoft.com/office/powerpoint/2010/main" val="4082889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A118BDA-7868-58A7-43A9-85DC0A2F224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p:txBody>
          <a:bodyPr>
            <a:normAutofit fontScale="90000"/>
          </a:bodyPr>
          <a:lstStyle/>
          <a:p>
            <a:r>
              <a:rPr lang="en-US" dirty="0"/>
              <a:t>WP3 – Genova – continue INFN, CNR-SPIN, UNIGE-DIFI</a:t>
            </a:r>
            <a:br>
              <a:rPr lang="en-US" dirty="0"/>
            </a:br>
            <a:r>
              <a:rPr lang="en-US" dirty="0"/>
              <a:t>Scope</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24-Feb-2023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IRIS - L. Rossi - Cosmic Wispers</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13</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876300" y="2404532"/>
            <a:ext cx="10515600" cy="3713163"/>
          </a:xfrm>
        </p:spPr>
        <p:txBody>
          <a:bodyPr>
            <a:normAutofit/>
          </a:bodyPr>
          <a:lstStyle/>
          <a:p>
            <a:r>
              <a:rPr lang="en-US" dirty="0"/>
              <a:t>Renewal and better efficiency of the </a:t>
            </a:r>
            <a:r>
              <a:rPr lang="en-US" dirty="0" err="1"/>
              <a:t>LHe</a:t>
            </a:r>
            <a:r>
              <a:rPr lang="en-US" dirty="0"/>
              <a:t> plant </a:t>
            </a:r>
          </a:p>
          <a:p>
            <a:r>
              <a:rPr lang="en-US" dirty="0"/>
              <a:t>Renewal of part of the existing laboratory</a:t>
            </a:r>
          </a:p>
          <a:p>
            <a:r>
              <a:rPr lang="en-US" dirty="0"/>
              <a:t>Purchase and </a:t>
            </a:r>
            <a:r>
              <a:rPr lang="en-US" dirty="0" err="1"/>
              <a:t>instlalatinof</a:t>
            </a:r>
            <a:r>
              <a:rPr lang="en-US" dirty="0"/>
              <a:t> new modern equipment</a:t>
            </a:r>
          </a:p>
          <a:p>
            <a:r>
              <a:rPr lang="en-US" dirty="0"/>
              <a:t>Training of new researchers</a:t>
            </a:r>
          </a:p>
        </p:txBody>
      </p:sp>
    </p:spTree>
    <p:extLst>
      <p:ext uri="{BB962C8B-B14F-4D97-AF65-F5344CB8AC3E}">
        <p14:creationId xmlns:p14="http://schemas.microsoft.com/office/powerpoint/2010/main" val="414517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C936617-EA28-53E9-1633-A1791701457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9" name="Immagine 8" descr="Immagine che contiene mugnaio&#10;&#10;Descrizione generata automaticamente">
            <a:extLst>
              <a:ext uri="{FF2B5EF4-FFF2-40B4-BE49-F238E27FC236}">
                <a16:creationId xmlns:a16="http://schemas.microsoft.com/office/drawing/2014/main" id="{E677DBE6-6643-2583-0F90-33FB87B61F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52871" y="894910"/>
            <a:ext cx="4027875" cy="2462840"/>
          </a:xfrm>
          <a:prstGeom prst="rect">
            <a:avLst/>
          </a:prstGeom>
        </p:spPr>
      </p:pic>
      <p:pic>
        <p:nvPicPr>
          <p:cNvPr id="13" name="Immagine 12" descr="Immagine che contiene interni, sporco&#10;&#10;Descrizione generata automaticamente">
            <a:extLst>
              <a:ext uri="{FF2B5EF4-FFF2-40B4-BE49-F238E27FC236}">
                <a16:creationId xmlns:a16="http://schemas.microsoft.com/office/drawing/2014/main" id="{69EC1070-F6DF-CE70-AE58-5772292260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00"/>
          <a:stretch/>
        </p:blipFill>
        <p:spPr>
          <a:xfrm rot="5400000">
            <a:off x="1659133" y="2999125"/>
            <a:ext cx="4028970" cy="3042414"/>
          </a:xfrm>
          <a:prstGeom prst="rect">
            <a:avLst/>
          </a:prstGeom>
        </p:spPr>
      </p:pic>
      <p:grpSp>
        <p:nvGrpSpPr>
          <p:cNvPr id="16" name="Gruppo 15">
            <a:extLst>
              <a:ext uri="{FF2B5EF4-FFF2-40B4-BE49-F238E27FC236}">
                <a16:creationId xmlns:a16="http://schemas.microsoft.com/office/drawing/2014/main" id="{A6A8F1C7-1199-7EAF-ED7D-1B53E5F495A8}"/>
              </a:ext>
            </a:extLst>
          </p:cNvPr>
          <p:cNvGrpSpPr/>
          <p:nvPr/>
        </p:nvGrpSpPr>
        <p:grpSpPr>
          <a:xfrm>
            <a:off x="5275978" y="1337026"/>
            <a:ext cx="6726891" cy="5197791"/>
            <a:chOff x="0" y="-405375"/>
            <a:chExt cx="9144000" cy="7065463"/>
          </a:xfrm>
        </p:grpSpPr>
        <p:grpSp>
          <p:nvGrpSpPr>
            <p:cNvPr id="17" name="Gruppo 16">
              <a:extLst>
                <a:ext uri="{FF2B5EF4-FFF2-40B4-BE49-F238E27FC236}">
                  <a16:creationId xmlns:a16="http://schemas.microsoft.com/office/drawing/2014/main" id="{326BAE92-9B18-8498-DA02-972EC2937A08}"/>
                </a:ext>
              </a:extLst>
            </p:cNvPr>
            <p:cNvGrpSpPr/>
            <p:nvPr/>
          </p:nvGrpSpPr>
          <p:grpSpPr>
            <a:xfrm>
              <a:off x="0" y="197911"/>
              <a:ext cx="9144000" cy="6462177"/>
              <a:chOff x="0" y="0"/>
              <a:chExt cx="9144000" cy="6462177"/>
            </a:xfrm>
          </p:grpSpPr>
          <p:pic>
            <p:nvPicPr>
              <p:cNvPr id="19" name="Immagine 18" descr="Immagine che contiene testo, mappa&#10;&#10;Descrizione generata automaticamente">
                <a:extLst>
                  <a:ext uri="{FF2B5EF4-FFF2-40B4-BE49-F238E27FC236}">
                    <a16:creationId xmlns:a16="http://schemas.microsoft.com/office/drawing/2014/main" id="{304D0020-466C-16CC-3815-C96AC47386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462177"/>
              </a:xfrm>
              <a:prstGeom prst="rect">
                <a:avLst/>
              </a:prstGeom>
            </p:spPr>
          </p:pic>
          <p:cxnSp>
            <p:nvCxnSpPr>
              <p:cNvPr id="20" name="Connettore 2 19">
                <a:extLst>
                  <a:ext uri="{FF2B5EF4-FFF2-40B4-BE49-F238E27FC236}">
                    <a16:creationId xmlns:a16="http://schemas.microsoft.com/office/drawing/2014/main" id="{11224707-04EA-334E-9AFA-60E5FB251C81}"/>
                  </a:ext>
                </a:extLst>
              </p:cNvPr>
              <p:cNvCxnSpPr/>
              <p:nvPr/>
            </p:nvCxnSpPr>
            <p:spPr bwMode="auto">
              <a:xfrm>
                <a:off x="4291054" y="1476292"/>
                <a:ext cx="0" cy="9144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1" name="Connettore 2 20">
                <a:extLst>
                  <a:ext uri="{FF2B5EF4-FFF2-40B4-BE49-F238E27FC236}">
                    <a16:creationId xmlns:a16="http://schemas.microsoft.com/office/drawing/2014/main" id="{61452DE1-4BC2-3386-83BB-C8F569EECFCF}"/>
                  </a:ext>
                </a:extLst>
              </p:cNvPr>
              <p:cNvCxnSpPr>
                <a:cxnSpLocks/>
              </p:cNvCxnSpPr>
              <p:nvPr/>
            </p:nvCxnSpPr>
            <p:spPr bwMode="auto">
              <a:xfrm flipV="1">
                <a:off x="4141304" y="1453764"/>
                <a:ext cx="0" cy="9144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2" name="Rettangolo 21">
                <a:extLst>
                  <a:ext uri="{FF2B5EF4-FFF2-40B4-BE49-F238E27FC236}">
                    <a16:creationId xmlns:a16="http://schemas.microsoft.com/office/drawing/2014/main" id="{D3BEDF14-1F10-5E91-5931-5211BCDFE73F}"/>
                  </a:ext>
                </a:extLst>
              </p:cNvPr>
              <p:cNvSpPr/>
              <p:nvPr/>
            </p:nvSpPr>
            <p:spPr bwMode="auto">
              <a:xfrm>
                <a:off x="6629402" y="254442"/>
                <a:ext cx="2164742" cy="3657600"/>
              </a:xfrm>
              <a:prstGeom prst="rect">
                <a:avLst/>
              </a:prstGeom>
              <a:solidFill>
                <a:srgbClr val="7878DE">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cxnSp>
            <p:nvCxnSpPr>
              <p:cNvPr id="23" name="Connettore 2 22">
                <a:extLst>
                  <a:ext uri="{FF2B5EF4-FFF2-40B4-BE49-F238E27FC236}">
                    <a16:creationId xmlns:a16="http://schemas.microsoft.com/office/drawing/2014/main" id="{38A96EBA-0C4E-329A-D590-2E859250CAF9}"/>
                  </a:ext>
                </a:extLst>
              </p:cNvPr>
              <p:cNvCxnSpPr>
                <a:cxnSpLocks/>
              </p:cNvCxnSpPr>
              <p:nvPr/>
            </p:nvCxnSpPr>
            <p:spPr bwMode="auto">
              <a:xfrm flipH="1">
                <a:off x="6332552" y="395823"/>
                <a:ext cx="296850"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4" name="Connettore 2 23">
                <a:extLst>
                  <a:ext uri="{FF2B5EF4-FFF2-40B4-BE49-F238E27FC236}">
                    <a16:creationId xmlns:a16="http://schemas.microsoft.com/office/drawing/2014/main" id="{5D467A92-1537-39FA-8528-976C132836C5}"/>
                  </a:ext>
                </a:extLst>
              </p:cNvPr>
              <p:cNvCxnSpPr>
                <a:cxnSpLocks/>
              </p:cNvCxnSpPr>
              <p:nvPr/>
            </p:nvCxnSpPr>
            <p:spPr bwMode="auto">
              <a:xfrm>
                <a:off x="6332552" y="1066800"/>
                <a:ext cx="312751" cy="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5" name="Rettangolo 24">
                <a:extLst>
                  <a:ext uri="{FF2B5EF4-FFF2-40B4-BE49-F238E27FC236}">
                    <a16:creationId xmlns:a16="http://schemas.microsoft.com/office/drawing/2014/main" id="{786721AD-47D5-2644-C336-4EDC1798E677}"/>
                  </a:ext>
                </a:extLst>
              </p:cNvPr>
              <p:cNvSpPr/>
              <p:nvPr/>
            </p:nvSpPr>
            <p:spPr bwMode="auto">
              <a:xfrm>
                <a:off x="5029200" y="254443"/>
                <a:ext cx="1315941" cy="1040958"/>
              </a:xfrm>
              <a:prstGeom prst="rect">
                <a:avLst/>
              </a:prstGeom>
              <a:solidFill>
                <a:srgbClr val="7878DE">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cxnSp>
            <p:nvCxnSpPr>
              <p:cNvPr id="26" name="Connettore 2 25">
                <a:extLst>
                  <a:ext uri="{FF2B5EF4-FFF2-40B4-BE49-F238E27FC236}">
                    <a16:creationId xmlns:a16="http://schemas.microsoft.com/office/drawing/2014/main" id="{B7E92566-1F79-A33E-68FA-C22949764B27}"/>
                  </a:ext>
                </a:extLst>
              </p:cNvPr>
              <p:cNvCxnSpPr>
                <a:cxnSpLocks/>
              </p:cNvCxnSpPr>
              <p:nvPr/>
            </p:nvCxnSpPr>
            <p:spPr bwMode="auto">
              <a:xfrm flipH="1">
                <a:off x="4732350" y="403357"/>
                <a:ext cx="296850"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27" name="Connettore 2 26">
                <a:extLst>
                  <a:ext uri="{FF2B5EF4-FFF2-40B4-BE49-F238E27FC236}">
                    <a16:creationId xmlns:a16="http://schemas.microsoft.com/office/drawing/2014/main" id="{F930A070-E3CD-BBE1-6672-DBC3F4D23BD4}"/>
                  </a:ext>
                </a:extLst>
              </p:cNvPr>
              <p:cNvCxnSpPr>
                <a:cxnSpLocks/>
              </p:cNvCxnSpPr>
              <p:nvPr/>
            </p:nvCxnSpPr>
            <p:spPr bwMode="auto">
              <a:xfrm>
                <a:off x="4708169" y="1066799"/>
                <a:ext cx="312751" cy="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28" name="CasellaDiTesto 27">
                <a:extLst>
                  <a:ext uri="{FF2B5EF4-FFF2-40B4-BE49-F238E27FC236}">
                    <a16:creationId xmlns:a16="http://schemas.microsoft.com/office/drawing/2014/main" id="{1B8BECB4-A0EF-E5BB-0386-A236FA894064}"/>
                  </a:ext>
                </a:extLst>
              </p:cNvPr>
              <p:cNvSpPr txBox="1"/>
              <p:nvPr/>
            </p:nvSpPr>
            <p:spPr>
              <a:xfrm>
                <a:off x="4965262" y="208722"/>
                <a:ext cx="1643398" cy="313775"/>
              </a:xfrm>
              <a:prstGeom prst="rect">
                <a:avLst/>
              </a:prstGeom>
              <a:noFill/>
            </p:spPr>
            <p:txBody>
              <a:bodyPr wrap="none" rtlCol="0">
                <a:spAutoFit/>
              </a:bodyPr>
              <a:lstStyle/>
              <a:p>
                <a:r>
                  <a:rPr lang="it-IT" sz="900" b="1" dirty="0">
                    <a:solidFill>
                      <a:schemeClr val="tx1"/>
                    </a:solidFill>
                    <a:latin typeface="+mj-lt"/>
                  </a:rPr>
                  <a:t>Pressure control panel</a:t>
                </a:r>
              </a:p>
            </p:txBody>
          </p:sp>
          <p:sp>
            <p:nvSpPr>
              <p:cNvPr id="29" name="CasellaDiTesto 28">
                <a:extLst>
                  <a:ext uri="{FF2B5EF4-FFF2-40B4-BE49-F238E27FC236}">
                    <a16:creationId xmlns:a16="http://schemas.microsoft.com/office/drawing/2014/main" id="{F8D68547-4C88-7BC5-D5F6-007F7E1DA2A6}"/>
                  </a:ext>
                </a:extLst>
              </p:cNvPr>
              <p:cNvSpPr txBox="1"/>
              <p:nvPr/>
            </p:nvSpPr>
            <p:spPr>
              <a:xfrm>
                <a:off x="6629402" y="1896557"/>
                <a:ext cx="915635" cy="261610"/>
              </a:xfrm>
              <a:prstGeom prst="rect">
                <a:avLst/>
              </a:prstGeom>
              <a:noFill/>
            </p:spPr>
            <p:txBody>
              <a:bodyPr wrap="none" rtlCol="0">
                <a:spAutoFit/>
              </a:bodyPr>
              <a:lstStyle/>
              <a:p>
                <a:r>
                  <a:rPr lang="it-IT" sz="1100" b="1" dirty="0" err="1">
                    <a:solidFill>
                      <a:schemeClr val="tx1"/>
                    </a:solidFill>
                    <a:latin typeface="+mj-lt"/>
                  </a:rPr>
                  <a:t>Compressor</a:t>
                </a:r>
                <a:r>
                  <a:rPr lang="it-IT" sz="1100" b="1" dirty="0">
                    <a:solidFill>
                      <a:schemeClr val="tx1"/>
                    </a:solidFill>
                    <a:latin typeface="+mj-lt"/>
                  </a:rPr>
                  <a:t> </a:t>
                </a:r>
              </a:p>
            </p:txBody>
          </p:sp>
          <p:sp>
            <p:nvSpPr>
              <p:cNvPr id="30" name="Rettangolo 29">
                <a:extLst>
                  <a:ext uri="{FF2B5EF4-FFF2-40B4-BE49-F238E27FC236}">
                    <a16:creationId xmlns:a16="http://schemas.microsoft.com/office/drawing/2014/main" id="{E3FA04C2-79BE-3FF6-4F78-3076992FC3EF}"/>
                  </a:ext>
                </a:extLst>
              </p:cNvPr>
              <p:cNvSpPr/>
              <p:nvPr/>
            </p:nvSpPr>
            <p:spPr bwMode="auto">
              <a:xfrm>
                <a:off x="1124058" y="152400"/>
                <a:ext cx="1676461" cy="1040942"/>
              </a:xfrm>
              <a:prstGeom prst="rect">
                <a:avLst/>
              </a:prstGeom>
              <a:solidFill>
                <a:srgbClr val="7878DE">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31" name="CasellaDiTesto 30">
                <a:extLst>
                  <a:ext uri="{FF2B5EF4-FFF2-40B4-BE49-F238E27FC236}">
                    <a16:creationId xmlns:a16="http://schemas.microsoft.com/office/drawing/2014/main" id="{385598A8-81BA-74C6-ADF7-4622029C18BC}"/>
                  </a:ext>
                </a:extLst>
              </p:cNvPr>
              <p:cNvSpPr txBox="1"/>
              <p:nvPr/>
            </p:nvSpPr>
            <p:spPr>
              <a:xfrm>
                <a:off x="1124058" y="685921"/>
                <a:ext cx="548548" cy="261610"/>
              </a:xfrm>
              <a:prstGeom prst="rect">
                <a:avLst/>
              </a:prstGeom>
              <a:noFill/>
            </p:spPr>
            <p:txBody>
              <a:bodyPr wrap="none" rtlCol="0">
                <a:spAutoFit/>
              </a:bodyPr>
              <a:lstStyle/>
              <a:p>
                <a:r>
                  <a:rPr lang="it-IT" sz="1100" b="1" dirty="0">
                    <a:solidFill>
                      <a:schemeClr val="tx1"/>
                    </a:solidFill>
                    <a:latin typeface="+mj-lt"/>
                  </a:rPr>
                  <a:t>Buffer</a:t>
                </a:r>
              </a:p>
            </p:txBody>
          </p:sp>
          <p:cxnSp>
            <p:nvCxnSpPr>
              <p:cNvPr id="32" name="Connettore 2 31">
                <a:extLst>
                  <a:ext uri="{FF2B5EF4-FFF2-40B4-BE49-F238E27FC236}">
                    <a16:creationId xmlns:a16="http://schemas.microsoft.com/office/drawing/2014/main" id="{CF25FD3F-BFF9-9C94-BF69-2ECDE7E923B8}"/>
                  </a:ext>
                </a:extLst>
              </p:cNvPr>
              <p:cNvCxnSpPr>
                <a:cxnSpLocks/>
              </p:cNvCxnSpPr>
              <p:nvPr/>
            </p:nvCxnSpPr>
            <p:spPr bwMode="auto">
              <a:xfrm flipH="1">
                <a:off x="4300079" y="2829339"/>
                <a:ext cx="252" cy="16712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3" name="Connettore 2 32">
                <a:extLst>
                  <a:ext uri="{FF2B5EF4-FFF2-40B4-BE49-F238E27FC236}">
                    <a16:creationId xmlns:a16="http://schemas.microsoft.com/office/drawing/2014/main" id="{2EFB4BE5-AD95-1C84-C230-39E2BB8EFE0F}"/>
                  </a:ext>
                </a:extLst>
              </p:cNvPr>
              <p:cNvCxnSpPr>
                <a:cxnSpLocks/>
              </p:cNvCxnSpPr>
              <p:nvPr/>
            </p:nvCxnSpPr>
            <p:spPr bwMode="auto">
              <a:xfrm flipV="1">
                <a:off x="4300331" y="2833840"/>
                <a:ext cx="159702" cy="477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4" name="Connettore 2 33">
                <a:extLst>
                  <a:ext uri="{FF2B5EF4-FFF2-40B4-BE49-F238E27FC236}">
                    <a16:creationId xmlns:a16="http://schemas.microsoft.com/office/drawing/2014/main" id="{7BF4A13D-2C99-63E4-290A-4DD6222AD1EE}"/>
                  </a:ext>
                </a:extLst>
              </p:cNvPr>
              <p:cNvCxnSpPr>
                <a:cxnSpLocks/>
              </p:cNvCxnSpPr>
              <p:nvPr/>
            </p:nvCxnSpPr>
            <p:spPr bwMode="auto">
              <a:xfrm flipV="1">
                <a:off x="4841951" y="2962247"/>
                <a:ext cx="159702" cy="477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5" name="Connettore 2 34">
                <a:extLst>
                  <a:ext uri="{FF2B5EF4-FFF2-40B4-BE49-F238E27FC236}">
                    <a16:creationId xmlns:a16="http://schemas.microsoft.com/office/drawing/2014/main" id="{9ADF7D9D-EDC8-1225-6E3D-5B7CD0FAFA38}"/>
                  </a:ext>
                </a:extLst>
              </p:cNvPr>
              <p:cNvCxnSpPr>
                <a:cxnSpLocks/>
              </p:cNvCxnSpPr>
              <p:nvPr/>
            </p:nvCxnSpPr>
            <p:spPr bwMode="auto">
              <a:xfrm flipV="1">
                <a:off x="4853059" y="3685148"/>
                <a:ext cx="159702" cy="477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6" name="Trapezio 35">
                <a:extLst>
                  <a:ext uri="{FF2B5EF4-FFF2-40B4-BE49-F238E27FC236}">
                    <a16:creationId xmlns:a16="http://schemas.microsoft.com/office/drawing/2014/main" id="{6A313765-F9C0-9710-1E8A-BDC5CD789C24}"/>
                  </a:ext>
                </a:extLst>
              </p:cNvPr>
              <p:cNvSpPr/>
              <p:nvPr/>
            </p:nvSpPr>
            <p:spPr bwMode="auto">
              <a:xfrm>
                <a:off x="5143534" y="2968597"/>
                <a:ext cx="198689" cy="89178"/>
              </a:xfrm>
              <a:prstGeom prst="trapezoid">
                <a:avLst>
                  <a:gd name="adj" fmla="val 46564"/>
                </a:avLst>
              </a:prstGeom>
              <a:pattFill prst="wdUpDiag">
                <a:fgClr>
                  <a:srgbClr val="000099"/>
                </a:fgClr>
                <a:bgClr>
                  <a:srgbClr val="EB6D35"/>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37" name="Trapezio 36">
                <a:extLst>
                  <a:ext uri="{FF2B5EF4-FFF2-40B4-BE49-F238E27FC236}">
                    <a16:creationId xmlns:a16="http://schemas.microsoft.com/office/drawing/2014/main" id="{434009D6-3610-3615-EC1F-B30EA9E83E18}"/>
                  </a:ext>
                </a:extLst>
              </p:cNvPr>
              <p:cNvSpPr/>
              <p:nvPr/>
            </p:nvSpPr>
            <p:spPr bwMode="auto">
              <a:xfrm>
                <a:off x="5144645" y="3685148"/>
                <a:ext cx="198689" cy="89178"/>
              </a:xfrm>
              <a:prstGeom prst="trapezoid">
                <a:avLst>
                  <a:gd name="adj" fmla="val 46564"/>
                </a:avLst>
              </a:prstGeom>
              <a:pattFill prst="wdUpDiag">
                <a:fgClr>
                  <a:srgbClr val="000099"/>
                </a:fgClr>
                <a:bgClr>
                  <a:srgbClr val="E9584D"/>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38" name="Trapezio 37">
                <a:extLst>
                  <a:ext uri="{FF2B5EF4-FFF2-40B4-BE49-F238E27FC236}">
                    <a16:creationId xmlns:a16="http://schemas.microsoft.com/office/drawing/2014/main" id="{A6C2BB13-E6C2-1E65-7B12-936DFB8A8BC0}"/>
                  </a:ext>
                </a:extLst>
              </p:cNvPr>
              <p:cNvSpPr/>
              <p:nvPr/>
            </p:nvSpPr>
            <p:spPr bwMode="auto">
              <a:xfrm flipV="1">
                <a:off x="5138830" y="2677040"/>
                <a:ext cx="198689" cy="89178"/>
              </a:xfrm>
              <a:prstGeom prst="trapezoid">
                <a:avLst>
                  <a:gd name="adj" fmla="val 46564"/>
                </a:avLst>
              </a:prstGeom>
              <a:pattFill prst="wdUpDiag">
                <a:fgClr>
                  <a:srgbClr val="000099"/>
                </a:fgClr>
                <a:bgClr>
                  <a:srgbClr val="E9584D"/>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a:ln>
                    <a:noFill/>
                  </a:ln>
                  <a:solidFill>
                    <a:schemeClr val="bg1"/>
                  </a:solidFill>
                  <a:effectLst/>
                  <a:latin typeface="Verdana" pitchFamily="34" charset="0"/>
                </a:endParaRPr>
              </a:p>
            </p:txBody>
          </p:sp>
          <p:sp>
            <p:nvSpPr>
              <p:cNvPr id="39" name="Trapezio 38">
                <a:extLst>
                  <a:ext uri="{FF2B5EF4-FFF2-40B4-BE49-F238E27FC236}">
                    <a16:creationId xmlns:a16="http://schemas.microsoft.com/office/drawing/2014/main" id="{0D8DAF24-49E4-522B-031B-5AA0998DC480}"/>
                  </a:ext>
                </a:extLst>
              </p:cNvPr>
              <p:cNvSpPr/>
              <p:nvPr/>
            </p:nvSpPr>
            <p:spPr bwMode="auto">
              <a:xfrm flipV="1">
                <a:off x="5143533" y="3384411"/>
                <a:ext cx="198689" cy="89178"/>
              </a:xfrm>
              <a:prstGeom prst="trapezoid">
                <a:avLst>
                  <a:gd name="adj" fmla="val 46564"/>
                </a:avLst>
              </a:prstGeom>
              <a:pattFill prst="wdUpDiag">
                <a:fgClr>
                  <a:srgbClr val="000099"/>
                </a:fgClr>
                <a:bgClr>
                  <a:srgbClr val="E9584D"/>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40" name="CasellaDiTesto 39">
                <a:extLst>
                  <a:ext uri="{FF2B5EF4-FFF2-40B4-BE49-F238E27FC236}">
                    <a16:creationId xmlns:a16="http://schemas.microsoft.com/office/drawing/2014/main" id="{CB9DE96A-99EB-0396-14D2-DD21B45EF2CD}"/>
                  </a:ext>
                </a:extLst>
              </p:cNvPr>
              <p:cNvSpPr txBox="1"/>
              <p:nvPr/>
            </p:nvSpPr>
            <p:spPr>
              <a:xfrm>
                <a:off x="5100512" y="2620347"/>
                <a:ext cx="274434" cy="200055"/>
              </a:xfrm>
              <a:prstGeom prst="rect">
                <a:avLst/>
              </a:prstGeom>
              <a:noFill/>
            </p:spPr>
            <p:txBody>
              <a:bodyPr wrap="none" rtlCol="0">
                <a:spAutoFit/>
              </a:bodyPr>
              <a:lstStyle/>
              <a:p>
                <a:r>
                  <a:rPr lang="it-IT" sz="700" b="1" dirty="0">
                    <a:latin typeface="+mj-lt"/>
                  </a:rPr>
                  <a:t>T1</a:t>
                </a:r>
              </a:p>
            </p:txBody>
          </p:sp>
          <p:sp>
            <p:nvSpPr>
              <p:cNvPr id="41" name="CasellaDiTesto 40">
                <a:extLst>
                  <a:ext uri="{FF2B5EF4-FFF2-40B4-BE49-F238E27FC236}">
                    <a16:creationId xmlns:a16="http://schemas.microsoft.com/office/drawing/2014/main" id="{B90BB599-8316-31D1-7753-560FE68629C9}"/>
                  </a:ext>
                </a:extLst>
              </p:cNvPr>
              <p:cNvSpPr txBox="1"/>
              <p:nvPr/>
            </p:nvSpPr>
            <p:spPr>
              <a:xfrm>
                <a:off x="5110920" y="3328972"/>
                <a:ext cx="274434" cy="200055"/>
              </a:xfrm>
              <a:prstGeom prst="rect">
                <a:avLst/>
              </a:prstGeom>
              <a:noFill/>
            </p:spPr>
            <p:txBody>
              <a:bodyPr wrap="none" rtlCol="0">
                <a:spAutoFit/>
              </a:bodyPr>
              <a:lstStyle/>
              <a:p>
                <a:r>
                  <a:rPr lang="it-IT" sz="700" b="1" dirty="0">
                    <a:latin typeface="+mj-lt"/>
                  </a:rPr>
                  <a:t>T2</a:t>
                </a:r>
              </a:p>
            </p:txBody>
          </p:sp>
          <p:cxnSp>
            <p:nvCxnSpPr>
              <p:cNvPr id="42" name="Connettore 2 41">
                <a:extLst>
                  <a:ext uri="{FF2B5EF4-FFF2-40B4-BE49-F238E27FC236}">
                    <a16:creationId xmlns:a16="http://schemas.microsoft.com/office/drawing/2014/main" id="{B02EF36D-5C5A-8308-16DD-8096782F14D1}"/>
                  </a:ext>
                </a:extLst>
              </p:cNvPr>
              <p:cNvCxnSpPr>
                <a:cxnSpLocks/>
              </p:cNvCxnSpPr>
              <p:nvPr/>
            </p:nvCxnSpPr>
            <p:spPr bwMode="auto">
              <a:xfrm flipV="1">
                <a:off x="4146220" y="2852403"/>
                <a:ext cx="0" cy="91440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3" name="Connettore 2 42">
                <a:extLst>
                  <a:ext uri="{FF2B5EF4-FFF2-40B4-BE49-F238E27FC236}">
                    <a16:creationId xmlns:a16="http://schemas.microsoft.com/office/drawing/2014/main" id="{863768D9-CF8C-CEE7-FCD3-7CC5674CA570}"/>
                  </a:ext>
                </a:extLst>
              </p:cNvPr>
              <p:cNvCxnSpPr>
                <a:cxnSpLocks/>
              </p:cNvCxnSpPr>
              <p:nvPr/>
            </p:nvCxnSpPr>
            <p:spPr bwMode="auto">
              <a:xfrm flipH="1">
                <a:off x="4141304" y="3766803"/>
                <a:ext cx="728427" cy="7523"/>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4" name="Connettore 2 43">
                <a:extLst>
                  <a:ext uri="{FF2B5EF4-FFF2-40B4-BE49-F238E27FC236}">
                    <a16:creationId xmlns:a16="http://schemas.microsoft.com/office/drawing/2014/main" id="{CBBD45FE-CB6C-7EDB-B78C-686493A0A5E5}"/>
                  </a:ext>
                </a:extLst>
              </p:cNvPr>
              <p:cNvCxnSpPr>
                <a:cxnSpLocks/>
              </p:cNvCxnSpPr>
              <p:nvPr/>
            </p:nvCxnSpPr>
            <p:spPr bwMode="auto">
              <a:xfrm flipH="1" flipV="1">
                <a:off x="4141304" y="3886200"/>
                <a:ext cx="9298" cy="457199"/>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5" name="Connettore 2 44">
                <a:extLst>
                  <a:ext uri="{FF2B5EF4-FFF2-40B4-BE49-F238E27FC236}">
                    <a16:creationId xmlns:a16="http://schemas.microsoft.com/office/drawing/2014/main" id="{50806463-1734-5670-4FC5-190F961A642E}"/>
                  </a:ext>
                </a:extLst>
              </p:cNvPr>
              <p:cNvCxnSpPr>
                <a:cxnSpLocks/>
              </p:cNvCxnSpPr>
              <p:nvPr/>
            </p:nvCxnSpPr>
            <p:spPr bwMode="auto">
              <a:xfrm>
                <a:off x="4300079" y="3924646"/>
                <a:ext cx="0" cy="44459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46" name="Rettangolo 45">
                <a:extLst>
                  <a:ext uri="{FF2B5EF4-FFF2-40B4-BE49-F238E27FC236}">
                    <a16:creationId xmlns:a16="http://schemas.microsoft.com/office/drawing/2014/main" id="{B47BECEC-F473-A8DE-A24E-228C77A9AF24}"/>
                  </a:ext>
                </a:extLst>
              </p:cNvPr>
              <p:cNvSpPr/>
              <p:nvPr/>
            </p:nvSpPr>
            <p:spPr bwMode="auto">
              <a:xfrm>
                <a:off x="2971800" y="2720374"/>
                <a:ext cx="990702" cy="1669134"/>
              </a:xfrm>
              <a:prstGeom prst="rect">
                <a:avLst/>
              </a:prstGeom>
              <a:solidFill>
                <a:srgbClr val="EB6D35">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47" name="CasellaDiTesto 46">
                <a:extLst>
                  <a:ext uri="{FF2B5EF4-FFF2-40B4-BE49-F238E27FC236}">
                    <a16:creationId xmlns:a16="http://schemas.microsoft.com/office/drawing/2014/main" id="{EE486C32-4AE7-72AA-D3A1-D2941CA19FBD}"/>
                  </a:ext>
                </a:extLst>
              </p:cNvPr>
              <p:cNvSpPr txBox="1"/>
              <p:nvPr/>
            </p:nvSpPr>
            <p:spPr>
              <a:xfrm>
                <a:off x="3413542" y="4193913"/>
                <a:ext cx="652743" cy="261610"/>
              </a:xfrm>
              <a:prstGeom prst="rect">
                <a:avLst/>
              </a:prstGeom>
              <a:noFill/>
            </p:spPr>
            <p:txBody>
              <a:bodyPr wrap="none" rtlCol="0">
                <a:spAutoFit/>
              </a:bodyPr>
              <a:lstStyle/>
              <a:p>
                <a:r>
                  <a:rPr lang="it-IT" sz="1100" b="1" dirty="0" err="1">
                    <a:solidFill>
                      <a:schemeClr val="tx1"/>
                    </a:solidFill>
                    <a:latin typeface="+mj-lt"/>
                  </a:rPr>
                  <a:t>Purifier</a:t>
                </a:r>
                <a:r>
                  <a:rPr lang="it-IT" sz="1100" b="1" dirty="0">
                    <a:solidFill>
                      <a:schemeClr val="tx1"/>
                    </a:solidFill>
                    <a:latin typeface="+mj-lt"/>
                  </a:rPr>
                  <a:t> </a:t>
                </a:r>
              </a:p>
            </p:txBody>
          </p:sp>
          <p:cxnSp>
            <p:nvCxnSpPr>
              <p:cNvPr id="48" name="Connettore a gomito 47">
                <a:extLst>
                  <a:ext uri="{FF2B5EF4-FFF2-40B4-BE49-F238E27FC236}">
                    <a16:creationId xmlns:a16="http://schemas.microsoft.com/office/drawing/2014/main" id="{677559CC-B9EB-603E-A759-2A6006FBB94E}"/>
                  </a:ext>
                </a:extLst>
              </p:cNvPr>
              <p:cNvCxnSpPr/>
              <p:nvPr/>
            </p:nvCxnSpPr>
            <p:spPr bwMode="auto">
              <a:xfrm>
                <a:off x="3962502" y="2720374"/>
                <a:ext cx="914400" cy="914400"/>
              </a:xfrm>
              <a:prstGeom prst="bentConnector3">
                <a:avLst/>
              </a:prstGeom>
              <a:solidFill>
                <a:schemeClr val="accent1"/>
              </a:solidFill>
              <a:ln w="9525" cap="flat" cmpd="sng" algn="ctr">
                <a:solidFill>
                  <a:schemeClr val="tx1"/>
                </a:solidFill>
                <a:prstDash val="solid"/>
                <a:round/>
                <a:headEnd type="none" w="med" len="med"/>
                <a:tailEnd type="none" w="med" len="med"/>
              </a:ln>
              <a:effectLst/>
            </p:spPr>
          </p:cxnSp>
          <p:sp>
            <p:nvSpPr>
              <p:cNvPr id="49" name="Rettangolo 48">
                <a:extLst>
                  <a:ext uri="{FF2B5EF4-FFF2-40B4-BE49-F238E27FC236}">
                    <a16:creationId xmlns:a16="http://schemas.microsoft.com/office/drawing/2014/main" id="{C305589B-E76F-713F-CE6D-37877FBA79FB}"/>
                  </a:ext>
                </a:extLst>
              </p:cNvPr>
              <p:cNvSpPr/>
              <p:nvPr/>
            </p:nvSpPr>
            <p:spPr bwMode="auto">
              <a:xfrm>
                <a:off x="3962502" y="2438400"/>
                <a:ext cx="879449" cy="1970495"/>
              </a:xfrm>
              <a:prstGeom prst="rect">
                <a:avLst/>
              </a:prstGeom>
              <a:solidFill>
                <a:srgbClr val="FFC0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50" name="Rettangolo 49">
                <a:extLst>
                  <a:ext uri="{FF2B5EF4-FFF2-40B4-BE49-F238E27FC236}">
                    <a16:creationId xmlns:a16="http://schemas.microsoft.com/office/drawing/2014/main" id="{A59B8542-828B-CC92-86CB-F328386CEE1B}"/>
                  </a:ext>
                </a:extLst>
              </p:cNvPr>
              <p:cNvSpPr/>
              <p:nvPr/>
            </p:nvSpPr>
            <p:spPr bwMode="auto">
              <a:xfrm>
                <a:off x="4853060" y="2865848"/>
                <a:ext cx="579230" cy="261610"/>
              </a:xfrm>
              <a:prstGeom prst="rect">
                <a:avLst/>
              </a:prstGeom>
              <a:solidFill>
                <a:srgbClr val="FFC0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51" name="Rettangolo 50">
                <a:extLst>
                  <a:ext uri="{FF2B5EF4-FFF2-40B4-BE49-F238E27FC236}">
                    <a16:creationId xmlns:a16="http://schemas.microsoft.com/office/drawing/2014/main" id="{3AB800FE-FE51-281F-A939-6188F851BC22}"/>
                  </a:ext>
                </a:extLst>
              </p:cNvPr>
              <p:cNvSpPr/>
              <p:nvPr/>
            </p:nvSpPr>
            <p:spPr bwMode="auto">
              <a:xfrm>
                <a:off x="4855858" y="3598932"/>
                <a:ext cx="579230" cy="261610"/>
              </a:xfrm>
              <a:prstGeom prst="rect">
                <a:avLst/>
              </a:prstGeom>
              <a:solidFill>
                <a:srgbClr val="FFC0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Verdana" pitchFamily="34" charset="0"/>
                </a:endParaRPr>
              </a:p>
            </p:txBody>
          </p:sp>
          <p:sp>
            <p:nvSpPr>
              <p:cNvPr id="52" name="CasellaDiTesto 51">
                <a:extLst>
                  <a:ext uri="{FF2B5EF4-FFF2-40B4-BE49-F238E27FC236}">
                    <a16:creationId xmlns:a16="http://schemas.microsoft.com/office/drawing/2014/main" id="{41FACD58-EFF3-5A29-B6BB-03D0CA6D1B4B}"/>
                  </a:ext>
                </a:extLst>
              </p:cNvPr>
              <p:cNvSpPr txBox="1"/>
              <p:nvPr/>
            </p:nvSpPr>
            <p:spPr>
              <a:xfrm>
                <a:off x="4252631" y="4213890"/>
                <a:ext cx="692818" cy="261610"/>
              </a:xfrm>
              <a:prstGeom prst="rect">
                <a:avLst/>
              </a:prstGeom>
              <a:noFill/>
            </p:spPr>
            <p:txBody>
              <a:bodyPr wrap="none" rtlCol="0">
                <a:spAutoFit/>
              </a:bodyPr>
              <a:lstStyle/>
              <a:p>
                <a:pPr algn="ctr"/>
                <a:r>
                  <a:rPr lang="it-IT" sz="1100" b="1" dirty="0" err="1">
                    <a:solidFill>
                      <a:schemeClr val="tx1"/>
                    </a:solidFill>
                    <a:latin typeface="+mj-lt"/>
                  </a:rPr>
                  <a:t>Cold</a:t>
                </a:r>
                <a:r>
                  <a:rPr lang="it-IT" sz="1100" b="1" dirty="0">
                    <a:solidFill>
                      <a:schemeClr val="tx1"/>
                    </a:solidFill>
                    <a:latin typeface="+mj-lt"/>
                  </a:rPr>
                  <a:t> box</a:t>
                </a:r>
              </a:p>
            </p:txBody>
          </p:sp>
          <p:sp>
            <p:nvSpPr>
              <p:cNvPr id="53" name="CasellaDiTesto 52">
                <a:extLst>
                  <a:ext uri="{FF2B5EF4-FFF2-40B4-BE49-F238E27FC236}">
                    <a16:creationId xmlns:a16="http://schemas.microsoft.com/office/drawing/2014/main" id="{3016E627-B02C-828E-DB8F-97E3D13AD061}"/>
                  </a:ext>
                </a:extLst>
              </p:cNvPr>
              <p:cNvSpPr txBox="1"/>
              <p:nvPr/>
            </p:nvSpPr>
            <p:spPr>
              <a:xfrm>
                <a:off x="5217959" y="5791200"/>
                <a:ext cx="665567" cy="430887"/>
              </a:xfrm>
              <a:prstGeom prst="rect">
                <a:avLst/>
              </a:prstGeom>
              <a:noFill/>
            </p:spPr>
            <p:txBody>
              <a:bodyPr wrap="none" rtlCol="0">
                <a:spAutoFit/>
              </a:bodyPr>
              <a:lstStyle/>
              <a:p>
                <a:pPr algn="ctr"/>
                <a:r>
                  <a:rPr lang="it-IT" sz="1100" b="1" dirty="0">
                    <a:solidFill>
                      <a:schemeClr val="tx1"/>
                    </a:solidFill>
                    <a:latin typeface="+mj-lt"/>
                  </a:rPr>
                  <a:t>Storage </a:t>
                </a:r>
              </a:p>
              <a:p>
                <a:pPr algn="ctr"/>
                <a:r>
                  <a:rPr lang="it-IT" sz="1100" b="1" dirty="0" err="1">
                    <a:solidFill>
                      <a:schemeClr val="tx1"/>
                    </a:solidFill>
                    <a:latin typeface="+mj-lt"/>
                  </a:rPr>
                  <a:t>dewar</a:t>
                </a:r>
                <a:endParaRPr lang="it-IT" sz="1100" b="1" dirty="0">
                  <a:solidFill>
                    <a:schemeClr val="tx1"/>
                  </a:solidFill>
                  <a:latin typeface="+mj-lt"/>
                </a:endParaRPr>
              </a:p>
            </p:txBody>
          </p:sp>
          <p:cxnSp>
            <p:nvCxnSpPr>
              <p:cNvPr id="54" name="Connettore 2 53">
                <a:extLst>
                  <a:ext uri="{FF2B5EF4-FFF2-40B4-BE49-F238E27FC236}">
                    <a16:creationId xmlns:a16="http://schemas.microsoft.com/office/drawing/2014/main" id="{49B440D6-13BA-F0D0-8B73-F1229C453125}"/>
                  </a:ext>
                </a:extLst>
              </p:cNvPr>
              <p:cNvCxnSpPr>
                <a:cxnSpLocks/>
              </p:cNvCxnSpPr>
              <p:nvPr/>
            </p:nvCxnSpPr>
            <p:spPr bwMode="auto">
              <a:xfrm>
                <a:off x="5676892" y="5599568"/>
                <a:ext cx="0" cy="26858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55" name="Connettore 2 54">
                <a:extLst>
                  <a:ext uri="{FF2B5EF4-FFF2-40B4-BE49-F238E27FC236}">
                    <a16:creationId xmlns:a16="http://schemas.microsoft.com/office/drawing/2014/main" id="{8E69A163-CC8A-6520-A245-FC88F5DCB3C9}"/>
                  </a:ext>
                </a:extLst>
              </p:cNvPr>
              <p:cNvCxnSpPr>
                <a:cxnSpLocks/>
              </p:cNvCxnSpPr>
              <p:nvPr/>
            </p:nvCxnSpPr>
            <p:spPr bwMode="auto">
              <a:xfrm flipV="1">
                <a:off x="5645204" y="5420008"/>
                <a:ext cx="0" cy="268586"/>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grpSp>
        <p:sp>
          <p:nvSpPr>
            <p:cNvPr id="18" name="CasellaDiTesto 17">
              <a:extLst>
                <a:ext uri="{FF2B5EF4-FFF2-40B4-BE49-F238E27FC236}">
                  <a16:creationId xmlns:a16="http://schemas.microsoft.com/office/drawing/2014/main" id="{4DF95472-A465-84D1-BED3-A25FCD389515}"/>
                </a:ext>
              </a:extLst>
            </p:cNvPr>
            <p:cNvSpPr txBox="1"/>
            <p:nvPr/>
          </p:nvSpPr>
          <p:spPr>
            <a:xfrm>
              <a:off x="1440963" y="-405375"/>
              <a:ext cx="251109" cy="543878"/>
            </a:xfrm>
            <a:prstGeom prst="rect">
              <a:avLst/>
            </a:prstGeom>
            <a:noFill/>
          </p:spPr>
          <p:txBody>
            <a:bodyPr wrap="none" rtlCol="0">
              <a:spAutoFit/>
            </a:bodyPr>
            <a:lstStyle/>
            <a:p>
              <a:endParaRPr lang="it-IT" sz="2000" dirty="0">
                <a:solidFill>
                  <a:schemeClr val="tx1"/>
                </a:solidFill>
                <a:latin typeface="+mj-lt"/>
              </a:endParaRPr>
            </a:p>
          </p:txBody>
        </p:sp>
      </p:grpSp>
      <p:sp>
        <p:nvSpPr>
          <p:cNvPr id="2" name="Date Placeholder 1">
            <a:extLst>
              <a:ext uri="{FF2B5EF4-FFF2-40B4-BE49-F238E27FC236}">
                <a16:creationId xmlns:a16="http://schemas.microsoft.com/office/drawing/2014/main" id="{CA10A7D1-ADAD-608D-181E-009FF59D4EE2}"/>
              </a:ext>
            </a:extLst>
          </p:cNvPr>
          <p:cNvSpPr>
            <a:spLocks noGrp="1"/>
          </p:cNvSpPr>
          <p:nvPr>
            <p:ph type="dt" sz="half" idx="10"/>
          </p:nvPr>
        </p:nvSpPr>
        <p:spPr/>
        <p:txBody>
          <a:bodyPr/>
          <a:lstStyle/>
          <a:p>
            <a:r>
              <a:rPr lang="en-US"/>
              <a:t>24-Feb-2023</a:t>
            </a:r>
            <a:endParaRPr lang="it-IT"/>
          </a:p>
        </p:txBody>
      </p:sp>
      <p:sp>
        <p:nvSpPr>
          <p:cNvPr id="3" name="Footer Placeholder 2">
            <a:extLst>
              <a:ext uri="{FF2B5EF4-FFF2-40B4-BE49-F238E27FC236}">
                <a16:creationId xmlns:a16="http://schemas.microsoft.com/office/drawing/2014/main" id="{C8CC787F-CD35-7E6A-813F-03DBCD88B87C}"/>
              </a:ext>
            </a:extLst>
          </p:cNvPr>
          <p:cNvSpPr>
            <a:spLocks noGrp="1"/>
          </p:cNvSpPr>
          <p:nvPr>
            <p:ph type="ftr" sz="quarter" idx="11"/>
          </p:nvPr>
        </p:nvSpPr>
        <p:spPr/>
        <p:txBody>
          <a:bodyPr/>
          <a:lstStyle/>
          <a:p>
            <a:r>
              <a:rPr lang="it-IT"/>
              <a:t>IRIS - L. Rossi - Cosmic Wispers</a:t>
            </a:r>
          </a:p>
        </p:txBody>
      </p:sp>
      <p:sp>
        <p:nvSpPr>
          <p:cNvPr id="4" name="Slide Number Placeholder 3">
            <a:extLst>
              <a:ext uri="{FF2B5EF4-FFF2-40B4-BE49-F238E27FC236}">
                <a16:creationId xmlns:a16="http://schemas.microsoft.com/office/drawing/2014/main" id="{6BFCC1B8-B0A3-FEE8-55E2-9428A06A57E6}"/>
              </a:ext>
            </a:extLst>
          </p:cNvPr>
          <p:cNvSpPr>
            <a:spLocks noGrp="1"/>
          </p:cNvSpPr>
          <p:nvPr>
            <p:ph type="sldNum" sz="quarter" idx="12"/>
          </p:nvPr>
        </p:nvSpPr>
        <p:spPr/>
        <p:txBody>
          <a:bodyPr/>
          <a:lstStyle/>
          <a:p>
            <a:fld id="{998843C0-DCD5-43C2-BEF0-A85E65693D80}" type="slidenum">
              <a:rPr lang="it-IT" smtClean="0"/>
              <a:t>14</a:t>
            </a:fld>
            <a:endParaRPr lang="it-IT"/>
          </a:p>
        </p:txBody>
      </p:sp>
      <p:sp>
        <p:nvSpPr>
          <p:cNvPr id="5" name="Title 32">
            <a:extLst>
              <a:ext uri="{FF2B5EF4-FFF2-40B4-BE49-F238E27FC236}">
                <a16:creationId xmlns:a16="http://schemas.microsoft.com/office/drawing/2014/main" id="{3F3345B6-E5A6-6886-1F0D-E870E679111A}"/>
              </a:ext>
            </a:extLst>
          </p:cNvPr>
          <p:cNvSpPr txBox="1">
            <a:spLocks/>
          </p:cNvSpPr>
          <p:nvPr/>
        </p:nvSpPr>
        <p:spPr>
          <a:xfrm>
            <a:off x="2967641" y="1218877"/>
            <a:ext cx="5559742" cy="556429"/>
          </a:xfrm>
          <a:prstGeom prst="rect">
            <a:avLst/>
          </a:prstGeom>
          <a:solidFill>
            <a:schemeClr val="bg1"/>
          </a:solidFill>
        </p:spPr>
        <p:txBody>
          <a:bodyPr/>
          <a:lst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a:lstStyle>
          <a:p>
            <a:r>
              <a:rPr lang="en-US" dirty="0"/>
              <a:t>INFN-GE lab </a:t>
            </a:r>
            <a:r>
              <a:rPr lang="en-US" dirty="0" err="1"/>
              <a:t>LHe</a:t>
            </a:r>
            <a:r>
              <a:rPr lang="en-US" dirty="0"/>
              <a:t> plant</a:t>
            </a:r>
          </a:p>
        </p:txBody>
      </p:sp>
    </p:spTree>
    <p:extLst>
      <p:ext uri="{BB962C8B-B14F-4D97-AF65-F5344CB8AC3E}">
        <p14:creationId xmlns:p14="http://schemas.microsoft.com/office/powerpoint/2010/main" val="188030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E7759CA-B48D-9971-A3F4-08E9ECF7EBF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1" name="Gruppo 10">
            <a:extLst>
              <a:ext uri="{FF2B5EF4-FFF2-40B4-BE49-F238E27FC236}">
                <a16:creationId xmlns:a16="http://schemas.microsoft.com/office/drawing/2014/main" id="{E5E9E883-5B65-4184-9314-7EB7355A8D98}"/>
              </a:ext>
            </a:extLst>
          </p:cNvPr>
          <p:cNvGrpSpPr/>
          <p:nvPr/>
        </p:nvGrpSpPr>
        <p:grpSpPr>
          <a:xfrm>
            <a:off x="774342" y="1024478"/>
            <a:ext cx="6887700" cy="5614976"/>
            <a:chOff x="774341" y="218546"/>
            <a:chExt cx="7876309" cy="6420908"/>
          </a:xfrm>
        </p:grpSpPr>
        <p:sp>
          <p:nvSpPr>
            <p:cNvPr id="34" name="Rettangolo con angoli arrotondati 33">
              <a:extLst>
                <a:ext uri="{FF2B5EF4-FFF2-40B4-BE49-F238E27FC236}">
                  <a16:creationId xmlns:a16="http://schemas.microsoft.com/office/drawing/2014/main" id="{5A7E7822-698C-4D28-93FD-9947D3C5060A}"/>
                </a:ext>
              </a:extLst>
            </p:cNvPr>
            <p:cNvSpPr/>
            <p:nvPr/>
          </p:nvSpPr>
          <p:spPr>
            <a:xfrm>
              <a:off x="5777344" y="2266950"/>
              <a:ext cx="540322" cy="2389909"/>
            </a:xfrm>
            <a:prstGeom prst="roundRect">
              <a:avLst>
                <a:gd name="adj" fmla="val 50000"/>
              </a:avLst>
            </a:prstGeom>
            <a:solidFill>
              <a:srgbClr val="A9D18E">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con angoli arrotondati 35">
              <a:extLst>
                <a:ext uri="{FF2B5EF4-FFF2-40B4-BE49-F238E27FC236}">
                  <a16:creationId xmlns:a16="http://schemas.microsoft.com/office/drawing/2014/main" id="{668FEC4E-1C99-43C0-AD36-EBDF86E68CC9}"/>
                </a:ext>
              </a:extLst>
            </p:cNvPr>
            <p:cNvSpPr/>
            <p:nvPr/>
          </p:nvSpPr>
          <p:spPr>
            <a:xfrm>
              <a:off x="6317676" y="2279073"/>
              <a:ext cx="540322" cy="2389909"/>
            </a:xfrm>
            <a:prstGeom prst="roundRect">
              <a:avLst>
                <a:gd name="adj" fmla="val 50000"/>
              </a:avLst>
            </a:prstGeom>
            <a:solidFill>
              <a:srgbClr val="A9D18E">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reccia a sinistra 40">
              <a:extLst>
                <a:ext uri="{FF2B5EF4-FFF2-40B4-BE49-F238E27FC236}">
                  <a16:creationId xmlns:a16="http://schemas.microsoft.com/office/drawing/2014/main" id="{5B268107-1730-4F91-B045-F004A3DF6057}"/>
                </a:ext>
              </a:extLst>
            </p:cNvPr>
            <p:cNvSpPr/>
            <p:nvPr/>
          </p:nvSpPr>
          <p:spPr>
            <a:xfrm>
              <a:off x="3805669" y="4059382"/>
              <a:ext cx="342901" cy="266700"/>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2">
                      <a:lumMod val="50000"/>
                    </a:schemeClr>
                  </a:solidFill>
                </a:ln>
                <a:solidFill>
                  <a:srgbClr val="7030A0"/>
                </a:solidFill>
              </a:endParaRPr>
            </a:p>
          </p:txBody>
        </p:sp>
        <p:grpSp>
          <p:nvGrpSpPr>
            <p:cNvPr id="43" name="Gruppo 42">
              <a:extLst>
                <a:ext uri="{FF2B5EF4-FFF2-40B4-BE49-F238E27FC236}">
                  <a16:creationId xmlns:a16="http://schemas.microsoft.com/office/drawing/2014/main" id="{2BC40BCD-2340-41D3-B509-8498017CF883}"/>
                </a:ext>
              </a:extLst>
            </p:cNvPr>
            <p:cNvGrpSpPr/>
            <p:nvPr/>
          </p:nvGrpSpPr>
          <p:grpSpPr>
            <a:xfrm>
              <a:off x="774341" y="218546"/>
              <a:ext cx="7876309" cy="6420908"/>
              <a:chOff x="765463" y="218546"/>
              <a:chExt cx="7876309" cy="6420908"/>
            </a:xfrm>
          </p:grpSpPr>
          <p:grpSp>
            <p:nvGrpSpPr>
              <p:cNvPr id="32" name="Gruppo 31">
                <a:extLst>
                  <a:ext uri="{FF2B5EF4-FFF2-40B4-BE49-F238E27FC236}">
                    <a16:creationId xmlns:a16="http://schemas.microsoft.com/office/drawing/2014/main" id="{7B00DEFC-1083-40ED-9EEF-B31E8769F14F}"/>
                  </a:ext>
                </a:extLst>
              </p:cNvPr>
              <p:cNvGrpSpPr/>
              <p:nvPr/>
            </p:nvGrpSpPr>
            <p:grpSpPr>
              <a:xfrm>
                <a:off x="765463" y="218546"/>
                <a:ext cx="7876309" cy="6420908"/>
                <a:chOff x="2157845" y="218546"/>
                <a:chExt cx="7876309" cy="6420908"/>
              </a:xfrm>
            </p:grpSpPr>
            <p:grpSp>
              <p:nvGrpSpPr>
                <p:cNvPr id="2" name="Gruppo 1">
                  <a:extLst>
                    <a:ext uri="{FF2B5EF4-FFF2-40B4-BE49-F238E27FC236}">
                      <a16:creationId xmlns:a16="http://schemas.microsoft.com/office/drawing/2014/main" id="{A83FD107-16DD-4918-9A19-276559A43D8A}"/>
                    </a:ext>
                  </a:extLst>
                </p:cNvPr>
                <p:cNvGrpSpPr/>
                <p:nvPr/>
              </p:nvGrpSpPr>
              <p:grpSpPr>
                <a:xfrm>
                  <a:off x="2157845" y="218546"/>
                  <a:ext cx="7876309" cy="6420908"/>
                  <a:chOff x="2157845" y="218546"/>
                  <a:chExt cx="7876309" cy="6420908"/>
                </a:xfrm>
              </p:grpSpPr>
              <p:pic>
                <p:nvPicPr>
                  <p:cNvPr id="3" name="Immagine 2">
                    <a:extLst>
                      <a:ext uri="{FF2B5EF4-FFF2-40B4-BE49-F238E27FC236}">
                        <a16:creationId xmlns:a16="http://schemas.microsoft.com/office/drawing/2014/main" id="{D43D8524-02FB-4895-B2E2-2FEE6EDE463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157845" y="218546"/>
                    <a:ext cx="7876309" cy="6420908"/>
                  </a:xfrm>
                  <a:prstGeom prst="rect">
                    <a:avLst/>
                  </a:prstGeom>
                </p:spPr>
              </p:pic>
              <p:sp>
                <p:nvSpPr>
                  <p:cNvPr id="4" name="Rettangolo 3">
                    <a:extLst>
                      <a:ext uri="{FF2B5EF4-FFF2-40B4-BE49-F238E27FC236}">
                        <a16:creationId xmlns:a16="http://schemas.microsoft.com/office/drawing/2014/main" id="{6077665B-DA53-41B6-9BBB-1EABA44F0D58}"/>
                      </a:ext>
                    </a:extLst>
                  </p:cNvPr>
                  <p:cNvSpPr/>
                  <p:nvPr/>
                </p:nvSpPr>
                <p:spPr>
                  <a:xfrm>
                    <a:off x="5403273" y="1974273"/>
                    <a:ext cx="1870363" cy="1922318"/>
                  </a:xfrm>
                  <a:prstGeom prst="rect">
                    <a:avLst/>
                  </a:prstGeom>
                  <a:solidFill>
                    <a:srgbClr val="FFC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122F3327-DF8D-4F8E-8A47-8B1CD2C820A0}"/>
                      </a:ext>
                    </a:extLst>
                  </p:cNvPr>
                  <p:cNvSpPr/>
                  <p:nvPr/>
                </p:nvSpPr>
                <p:spPr>
                  <a:xfrm>
                    <a:off x="7273637" y="2279073"/>
                    <a:ext cx="706582" cy="1617518"/>
                  </a:xfrm>
                  <a:prstGeom prst="rect">
                    <a:avLst/>
                  </a:prstGeom>
                  <a:solidFill>
                    <a:srgbClr val="FFC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B5A099DA-D3E2-4626-B97A-6AA29BDB3DE4}"/>
                      </a:ext>
                    </a:extLst>
                  </p:cNvPr>
                  <p:cNvSpPr/>
                  <p:nvPr/>
                </p:nvSpPr>
                <p:spPr>
                  <a:xfrm>
                    <a:off x="6812972" y="3896591"/>
                    <a:ext cx="938645" cy="893618"/>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CDD4D365-FAD9-470A-B3CA-43194D068FBB}"/>
                      </a:ext>
                    </a:extLst>
                  </p:cNvPr>
                  <p:cNvSpPr/>
                  <p:nvPr/>
                </p:nvSpPr>
                <p:spPr>
                  <a:xfrm>
                    <a:off x="2892136" y="547254"/>
                    <a:ext cx="1191491" cy="668482"/>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24DD436-0264-4E2A-BD3C-AF70130982EF}"/>
                      </a:ext>
                    </a:extLst>
                  </p:cNvPr>
                  <p:cNvSpPr/>
                  <p:nvPr/>
                </p:nvSpPr>
                <p:spPr>
                  <a:xfrm>
                    <a:off x="2892136" y="1944832"/>
                    <a:ext cx="848591" cy="1026968"/>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a:extLst>
                    <a:ext uri="{FF2B5EF4-FFF2-40B4-BE49-F238E27FC236}">
                      <a16:creationId xmlns:a16="http://schemas.microsoft.com/office/drawing/2014/main" id="{327FCE3F-C272-4101-8607-E6F5F73F19A7}"/>
                    </a:ext>
                  </a:extLst>
                </p:cNvPr>
                <p:cNvSpPr/>
                <p:nvPr/>
              </p:nvSpPr>
              <p:spPr>
                <a:xfrm>
                  <a:off x="7273636" y="1974273"/>
                  <a:ext cx="363682" cy="304800"/>
                </a:xfrm>
                <a:prstGeom prst="rect">
                  <a:avLst/>
                </a:prstGeom>
                <a:solidFill>
                  <a:schemeClr val="accent4">
                    <a:lumMod val="60000"/>
                    <a:lumOff val="40000"/>
                    <a:alpha val="3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CDECB7EA-3852-404F-AD67-164176807000}"/>
                    </a:ext>
                  </a:extLst>
                </p:cNvPr>
                <p:cNvCxnSpPr/>
                <p:nvPr/>
              </p:nvCxnSpPr>
              <p:spPr>
                <a:xfrm flipV="1">
                  <a:off x="7824355" y="3709555"/>
                  <a:ext cx="155864" cy="18703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3" name="Freccia a sinistra 12">
                  <a:extLst>
                    <a:ext uri="{FF2B5EF4-FFF2-40B4-BE49-F238E27FC236}">
                      <a16:creationId xmlns:a16="http://schemas.microsoft.com/office/drawing/2014/main" id="{21DB0E50-BEAE-4B83-BBEF-590B6F0161C2}"/>
                    </a:ext>
                  </a:extLst>
                </p:cNvPr>
                <p:cNvSpPr/>
                <p:nvPr/>
              </p:nvSpPr>
              <p:spPr>
                <a:xfrm>
                  <a:off x="7580166" y="4447309"/>
                  <a:ext cx="342901" cy="266700"/>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2">
                          <a:lumMod val="50000"/>
                        </a:schemeClr>
                      </a:solidFill>
                    </a:ln>
                    <a:solidFill>
                      <a:srgbClr val="7030A0"/>
                    </a:solidFill>
                  </a:endParaRPr>
                </a:p>
              </p:txBody>
            </p:sp>
            <p:sp>
              <p:nvSpPr>
                <p:cNvPr id="30" name="Rettangolo 29">
                  <a:extLst>
                    <a:ext uri="{FF2B5EF4-FFF2-40B4-BE49-F238E27FC236}">
                      <a16:creationId xmlns:a16="http://schemas.microsoft.com/office/drawing/2014/main" id="{E5D0A5E2-62AE-4C15-A4A5-1669894BD6AA}"/>
                    </a:ext>
                  </a:extLst>
                </p:cNvPr>
                <p:cNvSpPr/>
                <p:nvPr/>
              </p:nvSpPr>
              <p:spPr>
                <a:xfrm>
                  <a:off x="5403273" y="3896591"/>
                  <a:ext cx="1399308" cy="893618"/>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BA8E6FC2-8060-48D0-9D36-D5E0946D0DA1}"/>
                    </a:ext>
                  </a:extLst>
                </p:cNvPr>
                <p:cNvSpPr/>
                <p:nvPr/>
              </p:nvSpPr>
              <p:spPr>
                <a:xfrm rot="16200000">
                  <a:off x="6093797" y="4389981"/>
                  <a:ext cx="176646" cy="45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D9552F6A-88C9-44A7-BAF5-09CF6CF688AD}"/>
                    </a:ext>
                  </a:extLst>
                </p:cNvPr>
                <p:cNvSpPr/>
                <p:nvPr/>
              </p:nvSpPr>
              <p:spPr>
                <a:xfrm>
                  <a:off x="6547482" y="4354217"/>
                  <a:ext cx="363681" cy="363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AD3B55C2-DBBE-43DC-B135-F27F718B94C1}"/>
                    </a:ext>
                  </a:extLst>
                </p:cNvPr>
                <p:cNvSpPr/>
                <p:nvPr/>
              </p:nvSpPr>
              <p:spPr>
                <a:xfrm>
                  <a:off x="3380990" y="3396095"/>
                  <a:ext cx="702635" cy="490105"/>
                </a:xfrm>
                <a:prstGeom prst="rect">
                  <a:avLst/>
                </a:prstGeom>
                <a:solidFill>
                  <a:srgbClr val="7030A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2" name="Rettangolo 41">
                <a:extLst>
                  <a:ext uri="{FF2B5EF4-FFF2-40B4-BE49-F238E27FC236}">
                    <a16:creationId xmlns:a16="http://schemas.microsoft.com/office/drawing/2014/main" id="{B8E8888B-59A9-452E-B0F8-D63B57DF9493}"/>
                  </a:ext>
                </a:extLst>
              </p:cNvPr>
              <p:cNvSpPr/>
              <p:nvPr/>
            </p:nvSpPr>
            <p:spPr>
              <a:xfrm>
                <a:off x="1499744" y="3412546"/>
                <a:ext cx="488865" cy="457201"/>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26" name="Ovale 25">
            <a:extLst>
              <a:ext uri="{FF2B5EF4-FFF2-40B4-BE49-F238E27FC236}">
                <a16:creationId xmlns:a16="http://schemas.microsoft.com/office/drawing/2014/main" id="{57AD757F-2E10-416B-844F-D26F895352BF}"/>
              </a:ext>
            </a:extLst>
          </p:cNvPr>
          <p:cNvSpPr/>
          <p:nvPr/>
        </p:nvSpPr>
        <p:spPr>
          <a:xfrm>
            <a:off x="4095184" y="3598467"/>
            <a:ext cx="302275" cy="302275"/>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457258CB-E226-4AD9-BCD8-7CD21E06014C}"/>
              </a:ext>
            </a:extLst>
          </p:cNvPr>
          <p:cNvSpPr/>
          <p:nvPr/>
        </p:nvSpPr>
        <p:spPr>
          <a:xfrm flipH="1">
            <a:off x="4468486" y="2936051"/>
            <a:ext cx="181747" cy="181747"/>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reccia a sinistra 34">
            <a:extLst>
              <a:ext uri="{FF2B5EF4-FFF2-40B4-BE49-F238E27FC236}">
                <a16:creationId xmlns:a16="http://schemas.microsoft.com/office/drawing/2014/main" id="{43B7F76C-7E4B-4CB7-B81A-33B246EAC5BD}"/>
              </a:ext>
            </a:extLst>
          </p:cNvPr>
          <p:cNvSpPr/>
          <p:nvPr/>
        </p:nvSpPr>
        <p:spPr>
          <a:xfrm>
            <a:off x="3441186" y="4340062"/>
            <a:ext cx="299861" cy="233225"/>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2">
                    <a:lumMod val="50000"/>
                  </a:schemeClr>
                </a:solidFill>
              </a:ln>
              <a:solidFill>
                <a:srgbClr val="7030A0"/>
              </a:solidFill>
            </a:endParaRPr>
          </a:p>
        </p:txBody>
      </p:sp>
      <p:sp>
        <p:nvSpPr>
          <p:cNvPr id="37" name="Rettangolo 36">
            <a:extLst>
              <a:ext uri="{FF2B5EF4-FFF2-40B4-BE49-F238E27FC236}">
                <a16:creationId xmlns:a16="http://schemas.microsoft.com/office/drawing/2014/main" id="{D34C9B42-F150-4473-9293-AE120A395FB3}"/>
              </a:ext>
            </a:extLst>
          </p:cNvPr>
          <p:cNvSpPr/>
          <p:nvPr/>
        </p:nvSpPr>
        <p:spPr>
          <a:xfrm>
            <a:off x="1420981" y="4273426"/>
            <a:ext cx="1037424" cy="1643897"/>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A36E5BBF-096D-4D60-BF9C-D8F979EE8FFE}"/>
              </a:ext>
            </a:extLst>
          </p:cNvPr>
          <p:cNvSpPr/>
          <p:nvPr/>
        </p:nvSpPr>
        <p:spPr>
          <a:xfrm>
            <a:off x="8967434" y="889183"/>
            <a:ext cx="1191491" cy="619992"/>
          </a:xfrm>
          <a:prstGeom prst="rect">
            <a:avLst/>
          </a:prstGeom>
          <a:solidFill>
            <a:srgbClr val="EE2212">
              <a:alpha val="2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Spazi criogenia</a:t>
            </a:r>
          </a:p>
        </p:txBody>
      </p:sp>
      <p:sp>
        <p:nvSpPr>
          <p:cNvPr id="39" name="Rettangolo 38">
            <a:extLst>
              <a:ext uri="{FF2B5EF4-FFF2-40B4-BE49-F238E27FC236}">
                <a16:creationId xmlns:a16="http://schemas.microsoft.com/office/drawing/2014/main" id="{AC1F48D2-6F03-45B7-9EE7-7F4AEC1DB0A7}"/>
              </a:ext>
            </a:extLst>
          </p:cNvPr>
          <p:cNvSpPr/>
          <p:nvPr/>
        </p:nvSpPr>
        <p:spPr>
          <a:xfrm>
            <a:off x="8967434" y="1865108"/>
            <a:ext cx="1191491" cy="619992"/>
          </a:xfrm>
          <a:prstGeom prst="rect">
            <a:avLst/>
          </a:prstGeom>
          <a:solidFill>
            <a:srgbClr val="FFC0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Spazi lab</a:t>
            </a:r>
          </a:p>
        </p:txBody>
      </p:sp>
      <p:sp>
        <p:nvSpPr>
          <p:cNvPr id="40" name="Rettangolo con angoli arrotondati 39">
            <a:extLst>
              <a:ext uri="{FF2B5EF4-FFF2-40B4-BE49-F238E27FC236}">
                <a16:creationId xmlns:a16="http://schemas.microsoft.com/office/drawing/2014/main" id="{2D6D3E4F-8ABF-43AA-9C6A-B3613523CD4B}"/>
              </a:ext>
            </a:extLst>
          </p:cNvPr>
          <p:cNvSpPr/>
          <p:nvPr/>
        </p:nvSpPr>
        <p:spPr>
          <a:xfrm>
            <a:off x="8967434" y="5768810"/>
            <a:ext cx="1191491" cy="619992"/>
          </a:xfrm>
          <a:prstGeom prst="roundRect">
            <a:avLst>
              <a:gd name="adj" fmla="val 0"/>
            </a:avLst>
          </a:prstGeom>
          <a:solidFill>
            <a:srgbClr val="A9D18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Palloni di recupero</a:t>
            </a:r>
          </a:p>
        </p:txBody>
      </p:sp>
      <p:sp>
        <p:nvSpPr>
          <p:cNvPr id="44" name="Rettangolo 43">
            <a:extLst>
              <a:ext uri="{FF2B5EF4-FFF2-40B4-BE49-F238E27FC236}">
                <a16:creationId xmlns:a16="http://schemas.microsoft.com/office/drawing/2014/main" id="{F553E63F-BEA3-4A3F-8D9E-D7DFF8BB9019}"/>
              </a:ext>
            </a:extLst>
          </p:cNvPr>
          <p:cNvSpPr/>
          <p:nvPr/>
        </p:nvSpPr>
        <p:spPr>
          <a:xfrm>
            <a:off x="8967434" y="3816958"/>
            <a:ext cx="1191491" cy="6199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bg1"/>
                </a:solidFill>
              </a:rPr>
              <a:t>liquefattore</a:t>
            </a:r>
            <a:endParaRPr lang="it-IT" sz="1600" dirty="0">
              <a:solidFill>
                <a:schemeClr val="bg1"/>
              </a:solidFill>
            </a:endParaRPr>
          </a:p>
        </p:txBody>
      </p:sp>
      <p:sp>
        <p:nvSpPr>
          <p:cNvPr id="10" name="Ovale 9">
            <a:extLst>
              <a:ext uri="{FF2B5EF4-FFF2-40B4-BE49-F238E27FC236}">
                <a16:creationId xmlns:a16="http://schemas.microsoft.com/office/drawing/2014/main" id="{4BCB4248-9A99-B4E7-9848-EAB2178E6BE2}"/>
              </a:ext>
            </a:extLst>
          </p:cNvPr>
          <p:cNvSpPr/>
          <p:nvPr/>
        </p:nvSpPr>
        <p:spPr>
          <a:xfrm flipH="1">
            <a:off x="4914487" y="2936051"/>
            <a:ext cx="181747" cy="181747"/>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07540D9-3509-4D21-1560-1851A739CB29}"/>
              </a:ext>
            </a:extLst>
          </p:cNvPr>
          <p:cNvSpPr/>
          <p:nvPr/>
        </p:nvSpPr>
        <p:spPr>
          <a:xfrm>
            <a:off x="4972811" y="3803191"/>
            <a:ext cx="123423" cy="38625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87B808E2-90EC-2C95-85F7-A0F48EA3B818}"/>
              </a:ext>
            </a:extLst>
          </p:cNvPr>
          <p:cNvSpPr/>
          <p:nvPr/>
        </p:nvSpPr>
        <p:spPr>
          <a:xfrm>
            <a:off x="5734723" y="3225794"/>
            <a:ext cx="123423" cy="30782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id="{34B96511-84DB-D5F8-8B51-8369B8E0B663}"/>
              </a:ext>
            </a:extLst>
          </p:cNvPr>
          <p:cNvSpPr/>
          <p:nvPr/>
        </p:nvSpPr>
        <p:spPr>
          <a:xfrm rot="16200000">
            <a:off x="4648015" y="3973824"/>
            <a:ext cx="123423" cy="307826"/>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62244CBE-CCA3-41F8-4FB9-E092A69A8AD8}"/>
              </a:ext>
            </a:extLst>
          </p:cNvPr>
          <p:cNvSpPr/>
          <p:nvPr/>
        </p:nvSpPr>
        <p:spPr>
          <a:xfrm>
            <a:off x="3647357" y="4573287"/>
            <a:ext cx="229481" cy="38239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a:extLst>
              <a:ext uri="{FF2B5EF4-FFF2-40B4-BE49-F238E27FC236}">
                <a16:creationId xmlns:a16="http://schemas.microsoft.com/office/drawing/2014/main" id="{CA490921-B25A-DF82-CD0E-42AE80B496DA}"/>
              </a:ext>
            </a:extLst>
          </p:cNvPr>
          <p:cNvSpPr/>
          <p:nvPr/>
        </p:nvSpPr>
        <p:spPr>
          <a:xfrm rot="16200000">
            <a:off x="5436036" y="2727355"/>
            <a:ext cx="261150" cy="58307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con angoli arrotondati 27">
            <a:extLst>
              <a:ext uri="{FF2B5EF4-FFF2-40B4-BE49-F238E27FC236}">
                <a16:creationId xmlns:a16="http://schemas.microsoft.com/office/drawing/2014/main" id="{638282B7-7B03-41BA-8366-0AAD98365455}"/>
              </a:ext>
            </a:extLst>
          </p:cNvPr>
          <p:cNvSpPr/>
          <p:nvPr/>
        </p:nvSpPr>
        <p:spPr>
          <a:xfrm>
            <a:off x="5228542" y="2699161"/>
            <a:ext cx="420403" cy="2140821"/>
          </a:xfrm>
          <a:prstGeom prst="roundRect">
            <a:avLst>
              <a:gd name="adj" fmla="val 50000"/>
            </a:avLst>
          </a:prstGeom>
          <a:solidFill>
            <a:srgbClr val="A9D18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con angoli arrotondati 28">
            <a:extLst>
              <a:ext uri="{FF2B5EF4-FFF2-40B4-BE49-F238E27FC236}">
                <a16:creationId xmlns:a16="http://schemas.microsoft.com/office/drawing/2014/main" id="{CD701203-33C8-420A-A8B3-F6627ADA9064}"/>
              </a:ext>
            </a:extLst>
          </p:cNvPr>
          <p:cNvSpPr/>
          <p:nvPr/>
        </p:nvSpPr>
        <p:spPr>
          <a:xfrm>
            <a:off x="5648953" y="2710020"/>
            <a:ext cx="420403" cy="2140821"/>
          </a:xfrm>
          <a:prstGeom prst="roundRect">
            <a:avLst>
              <a:gd name="adj" fmla="val 50000"/>
            </a:avLst>
          </a:prstGeom>
          <a:solidFill>
            <a:srgbClr val="A9D18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con angoli arrotondati 21">
            <a:extLst>
              <a:ext uri="{FF2B5EF4-FFF2-40B4-BE49-F238E27FC236}">
                <a16:creationId xmlns:a16="http://schemas.microsoft.com/office/drawing/2014/main" id="{D2C0AA36-029F-0D50-C7CB-80BAB4486140}"/>
              </a:ext>
            </a:extLst>
          </p:cNvPr>
          <p:cNvSpPr/>
          <p:nvPr/>
        </p:nvSpPr>
        <p:spPr>
          <a:xfrm>
            <a:off x="8967434" y="4792883"/>
            <a:ext cx="1191491" cy="619992"/>
          </a:xfrm>
          <a:prstGeom prst="roundRect">
            <a:avLst>
              <a:gd name="adj" fmla="val 0"/>
            </a:avLst>
          </a:prstGeom>
          <a:solidFill>
            <a:schemeClr val="accent3">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Cabine di controllo</a:t>
            </a:r>
          </a:p>
        </p:txBody>
      </p:sp>
      <p:sp>
        <p:nvSpPr>
          <p:cNvPr id="24" name="Rettangolo con angoli arrotondati 23">
            <a:extLst>
              <a:ext uri="{FF2B5EF4-FFF2-40B4-BE49-F238E27FC236}">
                <a16:creationId xmlns:a16="http://schemas.microsoft.com/office/drawing/2014/main" id="{56C2D31B-46D0-B02F-8AC3-E4762F724169}"/>
              </a:ext>
            </a:extLst>
          </p:cNvPr>
          <p:cNvSpPr/>
          <p:nvPr/>
        </p:nvSpPr>
        <p:spPr>
          <a:xfrm>
            <a:off x="8967433" y="2841033"/>
            <a:ext cx="1191491" cy="619992"/>
          </a:xfrm>
          <a:prstGeom prst="roundRect">
            <a:avLst>
              <a:gd name="adj" fmla="val 0"/>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Stazioni di misura</a:t>
            </a:r>
          </a:p>
        </p:txBody>
      </p:sp>
      <p:sp>
        <p:nvSpPr>
          <p:cNvPr id="33" name="Title 32">
            <a:extLst>
              <a:ext uri="{FF2B5EF4-FFF2-40B4-BE49-F238E27FC236}">
                <a16:creationId xmlns:a16="http://schemas.microsoft.com/office/drawing/2014/main" id="{A3C039D7-2283-99AE-9893-1CF98D4E8BB8}"/>
              </a:ext>
            </a:extLst>
          </p:cNvPr>
          <p:cNvSpPr>
            <a:spLocks noGrp="1"/>
          </p:cNvSpPr>
          <p:nvPr>
            <p:ph type="title"/>
          </p:nvPr>
        </p:nvSpPr>
        <p:spPr>
          <a:xfrm>
            <a:off x="2428559" y="971804"/>
            <a:ext cx="5559742" cy="556429"/>
          </a:xfrm>
          <a:solidFill>
            <a:schemeClr val="bg1"/>
          </a:solidFill>
        </p:spPr>
        <p:txBody>
          <a:bodyPr/>
          <a:lstStyle/>
          <a:p>
            <a:r>
              <a:rPr lang="en-US" dirty="0"/>
              <a:t>INFN-GE lab with </a:t>
            </a:r>
            <a:r>
              <a:rPr lang="en-US" dirty="0" err="1"/>
              <a:t>LHe</a:t>
            </a:r>
            <a:r>
              <a:rPr lang="en-US" dirty="0"/>
              <a:t> plant</a:t>
            </a:r>
          </a:p>
        </p:txBody>
      </p:sp>
      <p:sp>
        <p:nvSpPr>
          <p:cNvPr id="45" name="Date Placeholder 44">
            <a:extLst>
              <a:ext uri="{FF2B5EF4-FFF2-40B4-BE49-F238E27FC236}">
                <a16:creationId xmlns:a16="http://schemas.microsoft.com/office/drawing/2014/main" id="{81A07B9C-F6DB-BD7A-7457-244AD4C88AE2}"/>
              </a:ext>
            </a:extLst>
          </p:cNvPr>
          <p:cNvSpPr>
            <a:spLocks noGrp="1"/>
          </p:cNvSpPr>
          <p:nvPr>
            <p:ph type="dt" sz="half" idx="10"/>
          </p:nvPr>
        </p:nvSpPr>
        <p:spPr/>
        <p:txBody>
          <a:bodyPr/>
          <a:lstStyle/>
          <a:p>
            <a:r>
              <a:rPr lang="en-US"/>
              <a:t>24-Feb-2023</a:t>
            </a:r>
          </a:p>
        </p:txBody>
      </p:sp>
      <p:sp>
        <p:nvSpPr>
          <p:cNvPr id="46" name="Footer Placeholder 45">
            <a:extLst>
              <a:ext uri="{FF2B5EF4-FFF2-40B4-BE49-F238E27FC236}">
                <a16:creationId xmlns:a16="http://schemas.microsoft.com/office/drawing/2014/main" id="{75EB28BE-2052-A097-ACD1-428B8E362B56}"/>
              </a:ext>
            </a:extLst>
          </p:cNvPr>
          <p:cNvSpPr>
            <a:spLocks noGrp="1"/>
          </p:cNvSpPr>
          <p:nvPr>
            <p:ph type="ftr" sz="quarter" idx="11"/>
          </p:nvPr>
        </p:nvSpPr>
        <p:spPr/>
        <p:txBody>
          <a:bodyPr/>
          <a:lstStyle/>
          <a:p>
            <a:r>
              <a:rPr lang="it-IT"/>
              <a:t>IRIS - L. Rossi - Cosmic Wispers</a:t>
            </a:r>
            <a:endParaRPr lang="en-US"/>
          </a:p>
        </p:txBody>
      </p:sp>
      <p:sp>
        <p:nvSpPr>
          <p:cNvPr id="47" name="Slide Number Placeholder 46">
            <a:extLst>
              <a:ext uri="{FF2B5EF4-FFF2-40B4-BE49-F238E27FC236}">
                <a16:creationId xmlns:a16="http://schemas.microsoft.com/office/drawing/2014/main" id="{2F72E128-2E94-C257-9EF1-4DEADAD650A5}"/>
              </a:ext>
            </a:extLst>
          </p:cNvPr>
          <p:cNvSpPr>
            <a:spLocks noGrp="1"/>
          </p:cNvSpPr>
          <p:nvPr>
            <p:ph type="sldNum" sz="quarter" idx="12"/>
          </p:nvPr>
        </p:nvSpPr>
        <p:spPr/>
        <p:txBody>
          <a:bodyPr/>
          <a:lstStyle/>
          <a:p>
            <a:fld id="{37892B85-A679-1943-821F-72C61F74835B}" type="slidenum">
              <a:rPr lang="en-US" smtClean="0"/>
              <a:t>15</a:t>
            </a:fld>
            <a:endParaRPr lang="en-US"/>
          </a:p>
        </p:txBody>
      </p:sp>
    </p:spTree>
    <p:extLst>
      <p:ext uri="{BB962C8B-B14F-4D97-AF65-F5344CB8AC3E}">
        <p14:creationId xmlns:p14="http://schemas.microsoft.com/office/powerpoint/2010/main" val="3915564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83CA72F-8EC5-18F0-BEA6-20DF819BC9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 name="Immagine 1">
            <a:extLst>
              <a:ext uri="{FF2B5EF4-FFF2-40B4-BE49-F238E27FC236}">
                <a16:creationId xmlns:a16="http://schemas.microsoft.com/office/drawing/2014/main" id="{48D77A38-C2A0-6637-81F3-F707C32C92A0}"/>
              </a:ext>
            </a:extLst>
          </p:cNvPr>
          <p:cNvPicPr>
            <a:picLocks noChangeAspect="1"/>
          </p:cNvPicPr>
          <p:nvPr/>
        </p:nvPicPr>
        <p:blipFill>
          <a:blip r:embed="rId3"/>
          <a:stretch>
            <a:fillRect/>
          </a:stretch>
        </p:blipFill>
        <p:spPr>
          <a:xfrm>
            <a:off x="242505" y="90153"/>
            <a:ext cx="8572500" cy="4762500"/>
          </a:xfrm>
          <a:prstGeom prst="rect">
            <a:avLst/>
          </a:prstGeom>
        </p:spPr>
      </p:pic>
      <p:pic>
        <p:nvPicPr>
          <p:cNvPr id="3" name="Immagine 2">
            <a:extLst>
              <a:ext uri="{FF2B5EF4-FFF2-40B4-BE49-F238E27FC236}">
                <a16:creationId xmlns:a16="http://schemas.microsoft.com/office/drawing/2014/main" id="{4CEB341A-991F-7A7D-BCD9-634D867CB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0025" y="2335236"/>
            <a:ext cx="5202785" cy="3896751"/>
          </a:xfrm>
          <a:prstGeom prst="rect">
            <a:avLst/>
          </a:prstGeom>
        </p:spPr>
      </p:pic>
      <p:pic>
        <p:nvPicPr>
          <p:cNvPr id="4" name="Immagine 3">
            <a:extLst>
              <a:ext uri="{FF2B5EF4-FFF2-40B4-BE49-F238E27FC236}">
                <a16:creationId xmlns:a16="http://schemas.microsoft.com/office/drawing/2014/main" id="{4337BC57-45FE-3FF3-D2D0-4D78B8F92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880" y="2905965"/>
            <a:ext cx="3430758" cy="3430758"/>
          </a:xfrm>
          <a:prstGeom prst="rect">
            <a:avLst/>
          </a:prstGeom>
        </p:spPr>
      </p:pic>
      <p:pic>
        <p:nvPicPr>
          <p:cNvPr id="5" name="Immagine 4">
            <a:extLst>
              <a:ext uri="{FF2B5EF4-FFF2-40B4-BE49-F238E27FC236}">
                <a16:creationId xmlns:a16="http://schemas.microsoft.com/office/drawing/2014/main" id="{2E5C41DA-539E-326F-D7C7-0E584D4CF5D3}"/>
              </a:ext>
            </a:extLst>
          </p:cNvPr>
          <p:cNvPicPr>
            <a:picLocks noChangeAspect="1"/>
          </p:cNvPicPr>
          <p:nvPr/>
        </p:nvPicPr>
        <p:blipFill>
          <a:blip r:embed="rId6"/>
          <a:stretch>
            <a:fillRect/>
          </a:stretch>
        </p:blipFill>
        <p:spPr>
          <a:xfrm>
            <a:off x="7888518" y="400636"/>
            <a:ext cx="3694615" cy="2639011"/>
          </a:xfrm>
          <a:prstGeom prst="rect">
            <a:avLst/>
          </a:prstGeom>
        </p:spPr>
      </p:pic>
      <p:sp>
        <p:nvSpPr>
          <p:cNvPr id="6" name="CasellaDiTesto 5">
            <a:extLst>
              <a:ext uri="{FF2B5EF4-FFF2-40B4-BE49-F238E27FC236}">
                <a16:creationId xmlns:a16="http://schemas.microsoft.com/office/drawing/2014/main" id="{98F77C7F-82FE-68EC-1DCA-B17AC2E5BDDF}"/>
              </a:ext>
            </a:extLst>
          </p:cNvPr>
          <p:cNvSpPr txBox="1"/>
          <p:nvPr/>
        </p:nvSpPr>
        <p:spPr>
          <a:xfrm>
            <a:off x="3014134" y="4946068"/>
            <a:ext cx="4744440" cy="923330"/>
          </a:xfrm>
          <a:prstGeom prst="rect">
            <a:avLst/>
          </a:prstGeom>
          <a:solidFill>
            <a:schemeClr val="bg1"/>
          </a:solidFill>
        </p:spPr>
        <p:txBody>
          <a:bodyPr wrap="none" rtlCol="0">
            <a:spAutoFit/>
          </a:bodyPr>
          <a:lstStyle/>
          <a:p>
            <a:pPr algn="ctr"/>
            <a:r>
              <a:rPr lang="it-IT" dirty="0"/>
              <a:t>X-Ray </a:t>
            </a:r>
            <a:r>
              <a:rPr lang="it-IT" dirty="0" err="1"/>
              <a:t>diffractometer</a:t>
            </a:r>
            <a:endParaRPr lang="it-IT" dirty="0"/>
          </a:p>
          <a:p>
            <a:pPr algn="ctr"/>
            <a:endParaRPr lang="it-IT" dirty="0"/>
          </a:p>
          <a:p>
            <a:pPr algn="ctr"/>
            <a:r>
              <a:rPr lang="it-IT" dirty="0" err="1"/>
              <a:t>Structural</a:t>
            </a:r>
            <a:r>
              <a:rPr lang="it-IT" dirty="0"/>
              <a:t> </a:t>
            </a:r>
            <a:r>
              <a:rPr lang="it-IT" dirty="0" err="1"/>
              <a:t>analysis</a:t>
            </a:r>
            <a:r>
              <a:rPr lang="it-IT" dirty="0"/>
              <a:t> of </a:t>
            </a:r>
            <a:r>
              <a:rPr lang="it-IT" dirty="0" err="1"/>
              <a:t>Superconducting</a:t>
            </a:r>
            <a:r>
              <a:rPr lang="it-IT" dirty="0"/>
              <a:t> </a:t>
            </a:r>
            <a:r>
              <a:rPr lang="it-IT" dirty="0" err="1"/>
              <a:t>materials</a:t>
            </a:r>
            <a:endParaRPr lang="it-IT" dirty="0"/>
          </a:p>
        </p:txBody>
      </p:sp>
      <p:sp>
        <p:nvSpPr>
          <p:cNvPr id="10" name="Title 9">
            <a:extLst>
              <a:ext uri="{FF2B5EF4-FFF2-40B4-BE49-F238E27FC236}">
                <a16:creationId xmlns:a16="http://schemas.microsoft.com/office/drawing/2014/main" id="{31BD1BB0-C1D9-D156-A353-D15BB9D3109D}"/>
              </a:ext>
            </a:extLst>
          </p:cNvPr>
          <p:cNvSpPr>
            <a:spLocks noGrp="1"/>
          </p:cNvSpPr>
          <p:nvPr>
            <p:ph type="title"/>
          </p:nvPr>
        </p:nvSpPr>
        <p:spPr>
          <a:xfrm>
            <a:off x="3014134" y="131220"/>
            <a:ext cx="3314699" cy="605380"/>
          </a:xfrm>
          <a:solidFill>
            <a:schemeClr val="bg1"/>
          </a:solidFill>
        </p:spPr>
        <p:txBody>
          <a:bodyPr/>
          <a:lstStyle/>
          <a:p>
            <a:r>
              <a:rPr lang="en-US" dirty="0"/>
              <a:t>CNR-SPIN Lab </a:t>
            </a:r>
          </a:p>
        </p:txBody>
      </p:sp>
      <p:sp>
        <p:nvSpPr>
          <p:cNvPr id="7" name="Date Placeholder 6">
            <a:extLst>
              <a:ext uri="{FF2B5EF4-FFF2-40B4-BE49-F238E27FC236}">
                <a16:creationId xmlns:a16="http://schemas.microsoft.com/office/drawing/2014/main" id="{AA842711-F5FC-4182-2AD4-01A5A36458EC}"/>
              </a:ext>
            </a:extLst>
          </p:cNvPr>
          <p:cNvSpPr>
            <a:spLocks noGrp="1"/>
          </p:cNvSpPr>
          <p:nvPr>
            <p:ph type="dt" sz="half" idx="10"/>
          </p:nvPr>
        </p:nvSpPr>
        <p:spPr/>
        <p:txBody>
          <a:bodyPr/>
          <a:lstStyle/>
          <a:p>
            <a:r>
              <a:rPr lang="en-US"/>
              <a:t>24-Feb-2023</a:t>
            </a:r>
            <a:endParaRPr lang="it-IT"/>
          </a:p>
        </p:txBody>
      </p:sp>
      <p:sp>
        <p:nvSpPr>
          <p:cNvPr id="8" name="Footer Placeholder 7">
            <a:extLst>
              <a:ext uri="{FF2B5EF4-FFF2-40B4-BE49-F238E27FC236}">
                <a16:creationId xmlns:a16="http://schemas.microsoft.com/office/drawing/2014/main" id="{9A6B62F0-7239-4D41-0B3E-69A79D53485A}"/>
              </a:ext>
            </a:extLst>
          </p:cNvPr>
          <p:cNvSpPr>
            <a:spLocks noGrp="1"/>
          </p:cNvSpPr>
          <p:nvPr>
            <p:ph type="ftr" sz="quarter" idx="11"/>
          </p:nvPr>
        </p:nvSpPr>
        <p:spPr/>
        <p:txBody>
          <a:bodyPr/>
          <a:lstStyle/>
          <a:p>
            <a:r>
              <a:rPr lang="it-IT"/>
              <a:t>IRIS - L. Rossi - Cosmic Wispers</a:t>
            </a:r>
          </a:p>
        </p:txBody>
      </p:sp>
      <p:sp>
        <p:nvSpPr>
          <p:cNvPr id="9" name="Slide Number Placeholder 8">
            <a:extLst>
              <a:ext uri="{FF2B5EF4-FFF2-40B4-BE49-F238E27FC236}">
                <a16:creationId xmlns:a16="http://schemas.microsoft.com/office/drawing/2014/main" id="{6AD92F51-A713-4BB3-8ADC-25AECD21EB51}"/>
              </a:ext>
            </a:extLst>
          </p:cNvPr>
          <p:cNvSpPr>
            <a:spLocks noGrp="1"/>
          </p:cNvSpPr>
          <p:nvPr>
            <p:ph type="sldNum" sz="quarter" idx="12"/>
          </p:nvPr>
        </p:nvSpPr>
        <p:spPr/>
        <p:txBody>
          <a:bodyPr/>
          <a:lstStyle/>
          <a:p>
            <a:fld id="{998843C0-DCD5-43C2-BEF0-A85E65693D80}" type="slidenum">
              <a:rPr lang="it-IT" smtClean="0"/>
              <a:t>16</a:t>
            </a:fld>
            <a:endParaRPr lang="it-IT"/>
          </a:p>
        </p:txBody>
      </p:sp>
    </p:spTree>
    <p:extLst>
      <p:ext uri="{BB962C8B-B14F-4D97-AF65-F5344CB8AC3E}">
        <p14:creationId xmlns:p14="http://schemas.microsoft.com/office/powerpoint/2010/main" val="3282341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927BDEA-E36A-C09C-CA1B-4D038086F1B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Immagine 2" descr="Immagine che contiene lavagnabianca&#10;&#10;Descrizione generata automaticamente">
            <a:extLst>
              <a:ext uri="{FF2B5EF4-FFF2-40B4-BE49-F238E27FC236}">
                <a16:creationId xmlns:a16="http://schemas.microsoft.com/office/drawing/2014/main" id="{DB8EC8EF-621F-F6EF-451D-0ACCA427A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3655" y="1758550"/>
            <a:ext cx="4941919" cy="3706440"/>
          </a:xfrm>
          <a:prstGeom prst="rect">
            <a:avLst/>
          </a:prstGeom>
        </p:spPr>
      </p:pic>
      <p:sp>
        <p:nvSpPr>
          <p:cNvPr id="4" name="CasellaDiTesto 3">
            <a:extLst>
              <a:ext uri="{FF2B5EF4-FFF2-40B4-BE49-F238E27FC236}">
                <a16:creationId xmlns:a16="http://schemas.microsoft.com/office/drawing/2014/main" id="{8C0DD896-5766-65CF-27FD-7FDD399198D9}"/>
              </a:ext>
            </a:extLst>
          </p:cNvPr>
          <p:cNvSpPr txBox="1"/>
          <p:nvPr/>
        </p:nvSpPr>
        <p:spPr>
          <a:xfrm>
            <a:off x="650675" y="1967928"/>
            <a:ext cx="6393592" cy="3108543"/>
          </a:xfrm>
          <a:prstGeom prst="rect">
            <a:avLst/>
          </a:prstGeom>
          <a:noFill/>
        </p:spPr>
        <p:txBody>
          <a:bodyPr wrap="square" rtlCol="0">
            <a:spAutoFit/>
          </a:bodyPr>
          <a:lstStyle/>
          <a:p>
            <a:endParaRPr lang="it-IT" sz="2800" dirty="0"/>
          </a:p>
          <a:p>
            <a:r>
              <a:rPr lang="it-IT" sz="2800" dirty="0"/>
              <a:t>UNIGE </a:t>
            </a:r>
            <a:r>
              <a:rPr lang="it-IT" sz="2800" dirty="0" err="1"/>
              <a:t>Physics</a:t>
            </a:r>
            <a:r>
              <a:rPr lang="it-IT" sz="2800" dirty="0"/>
              <a:t> Department:</a:t>
            </a:r>
          </a:p>
          <a:p>
            <a:pPr marL="457200" indent="-457200">
              <a:buFont typeface="Arial" panose="020B0604020202020204" pitchFamily="34" charset="0"/>
              <a:buChar char="•"/>
            </a:pPr>
            <a:r>
              <a:rPr lang="it-IT" sz="2800" dirty="0" err="1"/>
              <a:t>Renewal</a:t>
            </a:r>
            <a:r>
              <a:rPr lang="it-IT" sz="2800" dirty="0"/>
              <a:t> of </a:t>
            </a:r>
            <a:r>
              <a:rPr lang="it-IT" sz="2800" dirty="0" err="1"/>
              <a:t>cryogenic</a:t>
            </a:r>
            <a:r>
              <a:rPr lang="it-IT" sz="2800" dirty="0"/>
              <a:t> </a:t>
            </a:r>
            <a:r>
              <a:rPr lang="it-IT" sz="2800" dirty="0" err="1"/>
              <a:t>plant</a:t>
            </a:r>
            <a:r>
              <a:rPr lang="it-IT" sz="2800" dirty="0"/>
              <a:t> (He gas recovery </a:t>
            </a:r>
            <a:r>
              <a:rPr lang="it-IT" sz="2800" dirty="0" err="1"/>
              <a:t>abd</a:t>
            </a:r>
            <a:r>
              <a:rPr lang="it-IT" sz="2800" dirty="0"/>
              <a:t> LN </a:t>
            </a:r>
            <a:r>
              <a:rPr lang="it-IT" sz="2800" dirty="0" err="1"/>
              <a:t>distribution</a:t>
            </a:r>
            <a:r>
              <a:rPr lang="it-IT" sz="2800" dirty="0"/>
              <a:t>)</a:t>
            </a:r>
          </a:p>
          <a:p>
            <a:pPr marL="457200" indent="-457200">
              <a:buFont typeface="Arial" panose="020B0604020202020204" pitchFamily="34" charset="0"/>
              <a:buChar char="•"/>
            </a:pPr>
            <a:r>
              <a:rPr lang="it-IT" sz="2800" dirty="0"/>
              <a:t>New test station fo </a:t>
            </a:r>
            <a:r>
              <a:rPr lang="it-IT" sz="2800" dirty="0" err="1"/>
              <a:t>thermal</a:t>
            </a:r>
            <a:r>
              <a:rPr lang="it-IT" sz="2800" dirty="0"/>
              <a:t> </a:t>
            </a:r>
            <a:r>
              <a:rPr lang="it-IT" sz="2800" dirty="0" err="1"/>
              <a:t>capacity</a:t>
            </a:r>
            <a:r>
              <a:rPr lang="it-IT" sz="2800" dirty="0"/>
              <a:t> </a:t>
            </a:r>
            <a:r>
              <a:rPr lang="it-IT" sz="2800" dirty="0" err="1"/>
              <a:t>measurements</a:t>
            </a:r>
            <a:r>
              <a:rPr lang="it-IT" sz="2800" dirty="0"/>
              <a:t> in high </a:t>
            </a:r>
            <a:r>
              <a:rPr lang="it-IT" sz="2800" dirty="0" err="1"/>
              <a:t>magnetic</a:t>
            </a:r>
            <a:r>
              <a:rPr lang="it-IT" sz="2800" dirty="0"/>
              <a:t> fields for </a:t>
            </a:r>
            <a:r>
              <a:rPr lang="it-IT" sz="2800" dirty="0" err="1"/>
              <a:t>research</a:t>
            </a:r>
            <a:r>
              <a:rPr lang="it-IT" sz="2800" dirty="0"/>
              <a:t> of new SC </a:t>
            </a:r>
            <a:r>
              <a:rPr lang="it-IT" sz="2800" dirty="0" err="1"/>
              <a:t>materials</a:t>
            </a:r>
            <a:endParaRPr lang="it-IT" sz="2800" dirty="0"/>
          </a:p>
        </p:txBody>
      </p:sp>
      <p:sp>
        <p:nvSpPr>
          <p:cNvPr id="2" name="Title 1">
            <a:extLst>
              <a:ext uri="{FF2B5EF4-FFF2-40B4-BE49-F238E27FC236}">
                <a16:creationId xmlns:a16="http://schemas.microsoft.com/office/drawing/2014/main" id="{9E55308F-44F9-89F8-5D17-4CA386BECE85}"/>
              </a:ext>
            </a:extLst>
          </p:cNvPr>
          <p:cNvSpPr>
            <a:spLocks noGrp="1"/>
          </p:cNvSpPr>
          <p:nvPr>
            <p:ph type="title"/>
          </p:nvPr>
        </p:nvSpPr>
        <p:spPr/>
        <p:txBody>
          <a:bodyPr/>
          <a:lstStyle/>
          <a:p>
            <a:r>
              <a:rPr lang="en-US" dirty="0" err="1"/>
              <a:t>Unige</a:t>
            </a:r>
            <a:r>
              <a:rPr lang="en-US" dirty="0"/>
              <a:t> - DIFI</a:t>
            </a:r>
          </a:p>
        </p:txBody>
      </p:sp>
      <p:sp>
        <p:nvSpPr>
          <p:cNvPr id="5" name="Date Placeholder 4">
            <a:extLst>
              <a:ext uri="{FF2B5EF4-FFF2-40B4-BE49-F238E27FC236}">
                <a16:creationId xmlns:a16="http://schemas.microsoft.com/office/drawing/2014/main" id="{10CEFF25-EE9F-A1B4-5107-7D6FF8D84376}"/>
              </a:ext>
            </a:extLst>
          </p:cNvPr>
          <p:cNvSpPr>
            <a:spLocks noGrp="1"/>
          </p:cNvSpPr>
          <p:nvPr>
            <p:ph type="dt" sz="half" idx="10"/>
          </p:nvPr>
        </p:nvSpPr>
        <p:spPr/>
        <p:txBody>
          <a:bodyPr/>
          <a:lstStyle/>
          <a:p>
            <a:r>
              <a:rPr lang="en-US"/>
              <a:t>24-Feb-2023</a:t>
            </a:r>
          </a:p>
        </p:txBody>
      </p:sp>
      <p:sp>
        <p:nvSpPr>
          <p:cNvPr id="6" name="Footer Placeholder 5">
            <a:extLst>
              <a:ext uri="{FF2B5EF4-FFF2-40B4-BE49-F238E27FC236}">
                <a16:creationId xmlns:a16="http://schemas.microsoft.com/office/drawing/2014/main" id="{89DD07BE-43EB-61F4-ADBF-89BA9D4637E9}"/>
              </a:ext>
            </a:extLst>
          </p:cNvPr>
          <p:cNvSpPr>
            <a:spLocks noGrp="1"/>
          </p:cNvSpPr>
          <p:nvPr>
            <p:ph type="ftr" sz="quarter" idx="11"/>
          </p:nvPr>
        </p:nvSpPr>
        <p:spPr/>
        <p:txBody>
          <a:bodyPr/>
          <a:lstStyle/>
          <a:p>
            <a:r>
              <a:rPr lang="it-IT"/>
              <a:t>IRIS - L. Rossi - Cosmic Wispers</a:t>
            </a:r>
            <a:endParaRPr lang="en-US"/>
          </a:p>
        </p:txBody>
      </p:sp>
      <p:sp>
        <p:nvSpPr>
          <p:cNvPr id="7" name="Slide Number Placeholder 6">
            <a:extLst>
              <a:ext uri="{FF2B5EF4-FFF2-40B4-BE49-F238E27FC236}">
                <a16:creationId xmlns:a16="http://schemas.microsoft.com/office/drawing/2014/main" id="{892540E1-2435-64BA-2B7B-F9641175186B}"/>
              </a:ext>
            </a:extLst>
          </p:cNvPr>
          <p:cNvSpPr>
            <a:spLocks noGrp="1"/>
          </p:cNvSpPr>
          <p:nvPr>
            <p:ph type="sldNum" sz="quarter" idx="12"/>
          </p:nvPr>
        </p:nvSpPr>
        <p:spPr/>
        <p:txBody>
          <a:bodyPr/>
          <a:lstStyle/>
          <a:p>
            <a:fld id="{37892B85-A679-1943-821F-72C61F74835B}" type="slidenum">
              <a:rPr lang="en-US" smtClean="0"/>
              <a:t>17</a:t>
            </a:fld>
            <a:endParaRPr lang="en-US"/>
          </a:p>
        </p:txBody>
      </p:sp>
    </p:spTree>
    <p:extLst>
      <p:ext uri="{BB962C8B-B14F-4D97-AF65-F5344CB8AC3E}">
        <p14:creationId xmlns:p14="http://schemas.microsoft.com/office/powerpoint/2010/main" val="357218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2C667C-2C2B-343C-61CA-7A060AA525F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3234266" y="1335636"/>
            <a:ext cx="8119533" cy="780114"/>
          </a:xfrm>
        </p:spPr>
        <p:txBody>
          <a:bodyPr>
            <a:normAutofit/>
          </a:bodyPr>
          <a:lstStyle/>
          <a:p>
            <a:r>
              <a:rPr lang="en-US" dirty="0"/>
              <a:t>WP4 – Milano LASA  - INFN-Milano, UNIMI-DIFI</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24-Feb-2023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IRIS - L. Rossi - Cosmic Wispers</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18</a:t>
            </a:fld>
            <a:endParaRPr lang="en-US"/>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4294967295"/>
          </p:nvPr>
        </p:nvSpPr>
        <p:spPr>
          <a:xfrm>
            <a:off x="0" y="1825625"/>
            <a:ext cx="4545013" cy="4351338"/>
          </a:xfrm>
        </p:spPr>
        <p:txBody>
          <a:bodyPr>
            <a:normAutofit fontScale="70000" lnSpcReduction="20000"/>
          </a:bodyPr>
          <a:lstStyle/>
          <a:p>
            <a:r>
              <a:rPr lang="en-US" dirty="0" err="1"/>
              <a:t>Laboratorio</a:t>
            </a:r>
            <a:r>
              <a:rPr lang="en-US" dirty="0"/>
              <a:t> </a:t>
            </a:r>
            <a:r>
              <a:rPr lang="en-US" dirty="0" err="1"/>
              <a:t>Acceleratori</a:t>
            </a:r>
            <a:r>
              <a:rPr lang="en-US" dirty="0"/>
              <a:t> &amp; </a:t>
            </a:r>
            <a:r>
              <a:rPr lang="en-US" dirty="0" err="1"/>
              <a:t>Superconduttività</a:t>
            </a:r>
            <a:r>
              <a:rPr lang="en-US" dirty="0"/>
              <a:t> </a:t>
            </a:r>
            <a:r>
              <a:rPr lang="en-US" dirty="0" err="1"/>
              <a:t>Applicata</a:t>
            </a:r>
            <a:r>
              <a:rPr lang="en-US" dirty="0"/>
              <a:t> </a:t>
            </a:r>
          </a:p>
          <a:p>
            <a:pPr lvl="1"/>
            <a:r>
              <a:rPr lang="en-US" b="1" dirty="0">
                <a:solidFill>
                  <a:srgbClr val="C00000"/>
                </a:solidFill>
              </a:rPr>
              <a:t>SC magnets and SRF cavities</a:t>
            </a:r>
          </a:p>
          <a:p>
            <a:r>
              <a:rPr lang="en-US" dirty="0"/>
              <a:t>Also photocathodes and other activities (</a:t>
            </a:r>
            <a:r>
              <a:rPr lang="en-US" dirty="0" err="1"/>
              <a:t>BriXino</a:t>
            </a:r>
            <a:r>
              <a:rPr lang="en-US" dirty="0"/>
              <a:t>, radionuclides studies)</a:t>
            </a:r>
          </a:p>
          <a:p>
            <a:r>
              <a:rPr lang="en-US" dirty="0"/>
              <a:t>(old) </a:t>
            </a:r>
            <a:r>
              <a:rPr lang="en-US" dirty="0" err="1"/>
              <a:t>LHe</a:t>
            </a:r>
            <a:r>
              <a:rPr lang="en-US" dirty="0"/>
              <a:t> plant to be renewed in the next 2 years</a:t>
            </a:r>
          </a:p>
          <a:p>
            <a:r>
              <a:rPr lang="en-US" dirty="0"/>
              <a:t>About 25 people active in applied superconductivity </a:t>
            </a:r>
            <a:r>
              <a:rPr lang="en-US" dirty="0">
                <a:sym typeface="Wingdings" panose="05000000000000000000" pitchFamily="2" charset="2"/>
              </a:rPr>
              <a:t> 40 with IRIS</a:t>
            </a:r>
            <a:endParaRPr lang="en-US" dirty="0"/>
          </a:p>
          <a:p>
            <a:r>
              <a:rPr lang="en-US" dirty="0"/>
              <a:t>It is “only” a building, not an Institution: it belongs to </a:t>
            </a:r>
            <a:r>
              <a:rPr lang="en-US" dirty="0" err="1"/>
              <a:t>Unimi</a:t>
            </a:r>
            <a:r>
              <a:rPr lang="en-US" dirty="0"/>
              <a:t>, co-managed by INFN-Milano and </a:t>
            </a:r>
            <a:r>
              <a:rPr lang="en-US" dirty="0" err="1"/>
              <a:t>Unimi</a:t>
            </a:r>
            <a:r>
              <a:rPr lang="en-US" dirty="0"/>
              <a:t>-DIFI</a:t>
            </a:r>
          </a:p>
          <a:p>
            <a:r>
              <a:rPr lang="en-US" dirty="0"/>
              <a:t>It is National R.I. as INFN infrastructure (in the list of PNIR as medium priority)</a:t>
            </a:r>
          </a:p>
          <a:p>
            <a:endParaRPr lang="en-US" dirty="0"/>
          </a:p>
        </p:txBody>
      </p:sp>
      <p:pic>
        <p:nvPicPr>
          <p:cNvPr id="7" name="Picture 6">
            <a:extLst>
              <a:ext uri="{FF2B5EF4-FFF2-40B4-BE49-F238E27FC236}">
                <a16:creationId xmlns:a16="http://schemas.microsoft.com/office/drawing/2014/main" id="{7010494B-9CED-D0F9-C742-7DECFF49B468}"/>
              </a:ext>
            </a:extLst>
          </p:cNvPr>
          <p:cNvPicPr>
            <a:picLocks noChangeAspect="1"/>
          </p:cNvPicPr>
          <p:nvPr/>
        </p:nvPicPr>
        <p:blipFill>
          <a:blip r:embed="rId3"/>
          <a:stretch>
            <a:fillRect/>
          </a:stretch>
        </p:blipFill>
        <p:spPr>
          <a:xfrm>
            <a:off x="5638726" y="2080741"/>
            <a:ext cx="6023186" cy="3788778"/>
          </a:xfrm>
          <a:prstGeom prst="rect">
            <a:avLst/>
          </a:prstGeom>
        </p:spPr>
      </p:pic>
    </p:spTree>
    <p:extLst>
      <p:ext uri="{BB962C8B-B14F-4D97-AF65-F5344CB8AC3E}">
        <p14:creationId xmlns:p14="http://schemas.microsoft.com/office/powerpoint/2010/main" val="355231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06DCE4-CB59-104B-9907-ED22FE36D54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6DA49E-BE40-B528-1F52-EC92EEF7A261}"/>
              </a:ext>
            </a:extLst>
          </p:cNvPr>
          <p:cNvSpPr>
            <a:spLocks noGrp="1"/>
          </p:cNvSpPr>
          <p:nvPr>
            <p:ph type="title"/>
          </p:nvPr>
        </p:nvSpPr>
        <p:spPr/>
        <p:txBody>
          <a:bodyPr/>
          <a:lstStyle/>
          <a:p>
            <a:r>
              <a:rPr lang="en-US" dirty="0"/>
              <a:t>Main activity WP4</a:t>
            </a:r>
          </a:p>
        </p:txBody>
      </p:sp>
      <p:sp>
        <p:nvSpPr>
          <p:cNvPr id="6" name="Content Placeholder 5">
            <a:extLst>
              <a:ext uri="{FF2B5EF4-FFF2-40B4-BE49-F238E27FC236}">
                <a16:creationId xmlns:a16="http://schemas.microsoft.com/office/drawing/2014/main" id="{2F30C1AB-DD30-C09F-CB0D-344E6F3C322F}"/>
              </a:ext>
            </a:extLst>
          </p:cNvPr>
          <p:cNvSpPr>
            <a:spLocks noGrp="1"/>
          </p:cNvSpPr>
          <p:nvPr>
            <p:ph idx="1"/>
          </p:nvPr>
        </p:nvSpPr>
        <p:spPr/>
        <p:txBody>
          <a:bodyPr>
            <a:normAutofit lnSpcReduction="10000"/>
          </a:bodyPr>
          <a:lstStyle/>
          <a:p>
            <a:r>
              <a:rPr lang="en-US" dirty="0"/>
              <a:t>Re-vamping of the exiting equipment in the main hall for SC magnet test</a:t>
            </a:r>
          </a:p>
          <a:p>
            <a:pPr lvl="1"/>
            <a:r>
              <a:rPr lang="en-US" dirty="0">
                <a:solidFill>
                  <a:schemeClr val="accent1"/>
                </a:solidFill>
              </a:rPr>
              <a:t>(INFN) Revamping of the existing SC magnet test facility (for bare magnets) up to 20+ kA</a:t>
            </a:r>
          </a:p>
          <a:p>
            <a:pPr lvl="1"/>
            <a:r>
              <a:rPr lang="en-US" dirty="0">
                <a:solidFill>
                  <a:schemeClr val="accent1"/>
                </a:solidFill>
              </a:rPr>
              <a:t>(INFN) Addition of VTI for magnet tests, new power lines, </a:t>
            </a:r>
            <a:r>
              <a:rPr lang="en-US" dirty="0" err="1">
                <a:solidFill>
                  <a:schemeClr val="accent1"/>
                </a:solidFill>
              </a:rPr>
              <a:t>etc</a:t>
            </a:r>
            <a:r>
              <a:rPr lang="en-US" dirty="0">
                <a:solidFill>
                  <a:schemeClr val="accent1"/>
                </a:solidFill>
              </a:rPr>
              <a:t>…</a:t>
            </a:r>
          </a:p>
          <a:p>
            <a:r>
              <a:rPr lang="en-US" dirty="0"/>
              <a:t>(DIFI) New building for a Superconducting Magnet Laboratory open to other labs and Industry to support new projects (FCC, </a:t>
            </a:r>
            <a:r>
              <a:rPr lang="en-US" dirty="0" err="1"/>
              <a:t>MuCol</a:t>
            </a:r>
            <a:r>
              <a:rPr lang="en-US" dirty="0"/>
              <a:t>, other) and novel ideas</a:t>
            </a:r>
          </a:p>
          <a:p>
            <a:r>
              <a:rPr lang="en-US" dirty="0"/>
              <a:t>(DIFI) Metal AD equipment to support prototypal activity</a:t>
            </a:r>
          </a:p>
          <a:p>
            <a:r>
              <a:rPr lang="en-US" dirty="0">
                <a:solidFill>
                  <a:schemeClr val="accent1"/>
                </a:solidFill>
              </a:rPr>
              <a:t>(INFN) A complete set of new equipment for manufacturing small/medium size SC magnet</a:t>
            </a:r>
          </a:p>
        </p:txBody>
      </p:sp>
      <p:sp>
        <p:nvSpPr>
          <p:cNvPr id="3" name="Date Placeholder 2">
            <a:extLst>
              <a:ext uri="{FF2B5EF4-FFF2-40B4-BE49-F238E27FC236}">
                <a16:creationId xmlns:a16="http://schemas.microsoft.com/office/drawing/2014/main" id="{E3C94FA8-6CCD-568E-2C0E-22772959AFF4}"/>
              </a:ext>
            </a:extLst>
          </p:cNvPr>
          <p:cNvSpPr>
            <a:spLocks noGrp="1"/>
          </p:cNvSpPr>
          <p:nvPr>
            <p:ph type="dt" sz="half" idx="10"/>
          </p:nvPr>
        </p:nvSpPr>
        <p:spPr/>
        <p:txBody>
          <a:bodyPr/>
          <a:lstStyle/>
          <a:p>
            <a:r>
              <a:rPr lang="en-US"/>
              <a:t>24-Feb-2023</a:t>
            </a:r>
          </a:p>
        </p:txBody>
      </p:sp>
      <p:sp>
        <p:nvSpPr>
          <p:cNvPr id="4" name="Footer Placeholder 3">
            <a:extLst>
              <a:ext uri="{FF2B5EF4-FFF2-40B4-BE49-F238E27FC236}">
                <a16:creationId xmlns:a16="http://schemas.microsoft.com/office/drawing/2014/main" id="{755E4DE5-9E43-7EF5-F141-652B9EA538AF}"/>
              </a:ext>
            </a:extLst>
          </p:cNvPr>
          <p:cNvSpPr>
            <a:spLocks noGrp="1"/>
          </p:cNvSpPr>
          <p:nvPr>
            <p:ph type="ftr" sz="quarter" idx="11"/>
          </p:nvPr>
        </p:nvSpPr>
        <p:spPr/>
        <p:txBody>
          <a:bodyPr/>
          <a:lstStyle/>
          <a:p>
            <a:r>
              <a:rPr lang="it-IT"/>
              <a:t>IRIS - L. Rossi - Cosmic Wispers</a:t>
            </a:r>
            <a:endParaRPr lang="en-US"/>
          </a:p>
        </p:txBody>
      </p:sp>
      <p:sp>
        <p:nvSpPr>
          <p:cNvPr id="5" name="Slide Number Placeholder 4">
            <a:extLst>
              <a:ext uri="{FF2B5EF4-FFF2-40B4-BE49-F238E27FC236}">
                <a16:creationId xmlns:a16="http://schemas.microsoft.com/office/drawing/2014/main" id="{895DBB66-BADA-2EE0-69B9-A74ECCEF05DC}"/>
              </a:ext>
            </a:extLst>
          </p:cNvPr>
          <p:cNvSpPr>
            <a:spLocks noGrp="1"/>
          </p:cNvSpPr>
          <p:nvPr>
            <p:ph type="sldNum" sz="quarter" idx="12"/>
          </p:nvPr>
        </p:nvSpPr>
        <p:spPr/>
        <p:txBody>
          <a:bodyPr/>
          <a:lstStyle/>
          <a:p>
            <a:fld id="{37892B85-A679-1943-821F-72C61F74835B}" type="slidenum">
              <a:rPr lang="en-US" smtClean="0"/>
              <a:t>19</a:t>
            </a:fld>
            <a:endParaRPr lang="en-US"/>
          </a:p>
        </p:txBody>
      </p:sp>
    </p:spTree>
    <p:extLst>
      <p:ext uri="{BB962C8B-B14F-4D97-AF65-F5344CB8AC3E}">
        <p14:creationId xmlns:p14="http://schemas.microsoft.com/office/powerpoint/2010/main" val="9807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7A28687-5DC1-667C-BE53-63EE0D19BB3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ADA70A-070B-EC21-F91C-99D8EDBE112C}"/>
              </a:ext>
            </a:extLst>
          </p:cNvPr>
          <p:cNvSpPr>
            <a:spLocks noGrp="1"/>
          </p:cNvSpPr>
          <p:nvPr>
            <p:ph type="title"/>
          </p:nvPr>
        </p:nvSpPr>
        <p:spPr/>
        <p:txBody>
          <a:bodyPr/>
          <a:lstStyle/>
          <a:p>
            <a:r>
              <a:rPr lang="en-US" dirty="0"/>
              <a:t>The Program IRIS</a:t>
            </a:r>
          </a:p>
        </p:txBody>
      </p:sp>
      <p:sp>
        <p:nvSpPr>
          <p:cNvPr id="3" name="Content Placeholder 2">
            <a:extLst>
              <a:ext uri="{FF2B5EF4-FFF2-40B4-BE49-F238E27FC236}">
                <a16:creationId xmlns:a16="http://schemas.microsoft.com/office/drawing/2014/main" id="{B3240266-6F7A-8E81-EC29-6B1B085CD956}"/>
              </a:ext>
            </a:extLst>
          </p:cNvPr>
          <p:cNvSpPr>
            <a:spLocks noGrp="1"/>
          </p:cNvSpPr>
          <p:nvPr>
            <p:ph idx="1"/>
          </p:nvPr>
        </p:nvSpPr>
        <p:spPr/>
        <p:txBody>
          <a:bodyPr>
            <a:normAutofit lnSpcReduction="10000"/>
          </a:bodyPr>
          <a:lstStyle/>
          <a:p>
            <a:r>
              <a:rPr lang="en-US" dirty="0"/>
              <a:t>Response to a call by the Ministry for Research under the “</a:t>
            </a:r>
            <a:r>
              <a:rPr lang="en-US" b="1" dirty="0"/>
              <a:t>Recovery Funds</a:t>
            </a:r>
            <a:r>
              <a:rPr lang="en-US" dirty="0"/>
              <a:t>” (PNRR)</a:t>
            </a:r>
          </a:p>
          <a:p>
            <a:r>
              <a:rPr lang="en-US" dirty="0"/>
              <a:t>To form a new distributed infrastructure in </a:t>
            </a:r>
            <a:r>
              <a:rPr lang="en-US" b="1" dirty="0">
                <a:solidFill>
                  <a:schemeClr val="bg2">
                    <a:lumMod val="50000"/>
                  </a:schemeClr>
                </a:solidFill>
              </a:rPr>
              <a:t>applied superconductivity (AS) </a:t>
            </a:r>
            <a:r>
              <a:rPr lang="en-US" dirty="0"/>
              <a:t>in Italy by mutualizing existing infrastructures, competences, skills and by expanding them with new laboratories</a:t>
            </a:r>
          </a:p>
          <a:p>
            <a:r>
              <a:rPr lang="en-US" b="1" dirty="0"/>
              <a:t>6 poles </a:t>
            </a:r>
            <a:r>
              <a:rPr lang="en-US" dirty="0"/>
              <a:t>for  the new or renewed infrastructures: Frascati (INFN), Genova (INFN, CNR-Spin, </a:t>
            </a:r>
            <a:r>
              <a:rPr lang="en-US" dirty="0" err="1"/>
              <a:t>Unige</a:t>
            </a:r>
            <a:r>
              <a:rPr lang="en-US" dirty="0"/>
              <a:t>), Milano (INFN, </a:t>
            </a:r>
            <a:r>
              <a:rPr lang="en-US" dirty="0" err="1"/>
              <a:t>Unimi</a:t>
            </a:r>
            <a:r>
              <a:rPr lang="en-US" dirty="0"/>
              <a:t> – LASA lab), Napoli (</a:t>
            </a:r>
            <a:r>
              <a:rPr lang="en-US" dirty="0" err="1"/>
              <a:t>Unina</a:t>
            </a:r>
            <a:r>
              <a:rPr lang="en-US" dirty="0"/>
              <a:t>), Salento (</a:t>
            </a:r>
            <a:r>
              <a:rPr lang="en-US" dirty="0" err="1"/>
              <a:t>Unisalento</a:t>
            </a:r>
            <a:r>
              <a:rPr lang="en-US" dirty="0"/>
              <a:t>) e Salerno (INFN e Unisa)</a:t>
            </a:r>
          </a:p>
          <a:p>
            <a:pPr lvl="1"/>
            <a:r>
              <a:rPr lang="en-US" dirty="0"/>
              <a:t>LASA (Milano) is the hub and coordinates the activity</a:t>
            </a:r>
          </a:p>
          <a:p>
            <a:endParaRPr lang="en-US" dirty="0">
              <a:sym typeface="Wingdings" panose="05000000000000000000" pitchFamily="2" charset="2"/>
            </a:endParaRPr>
          </a:p>
          <a:p>
            <a:pPr marL="0" indent="0">
              <a:buNone/>
            </a:pPr>
            <a:endParaRPr lang="en-US" dirty="0"/>
          </a:p>
        </p:txBody>
      </p:sp>
      <p:sp>
        <p:nvSpPr>
          <p:cNvPr id="4" name="Footer Placeholder 3">
            <a:extLst>
              <a:ext uri="{FF2B5EF4-FFF2-40B4-BE49-F238E27FC236}">
                <a16:creationId xmlns:a16="http://schemas.microsoft.com/office/drawing/2014/main" id="{63EE8EC6-8134-392B-B014-7C2B339FC3CE}"/>
              </a:ext>
            </a:extLst>
          </p:cNvPr>
          <p:cNvSpPr>
            <a:spLocks noGrp="1"/>
          </p:cNvSpPr>
          <p:nvPr>
            <p:ph type="ftr" sz="quarter" idx="11"/>
          </p:nvPr>
        </p:nvSpPr>
        <p:spPr/>
        <p:txBody>
          <a:bodyPr/>
          <a:lstStyle/>
          <a:p>
            <a:r>
              <a:rPr lang="it-IT"/>
              <a:t>IRIS - L. Rossi - Cosmic Wispers</a:t>
            </a:r>
          </a:p>
        </p:txBody>
      </p:sp>
      <p:sp>
        <p:nvSpPr>
          <p:cNvPr id="5" name="Text Placeholder 4">
            <a:extLst>
              <a:ext uri="{FF2B5EF4-FFF2-40B4-BE49-F238E27FC236}">
                <a16:creationId xmlns:a16="http://schemas.microsoft.com/office/drawing/2014/main" id="{96BC8B1A-4577-6273-DD9E-CEEAB75DCB81}"/>
              </a:ext>
            </a:extLst>
          </p:cNvPr>
          <p:cNvSpPr>
            <a:spLocks noGrp="1"/>
          </p:cNvSpPr>
          <p:nvPr>
            <p:ph type="body" sz="quarter" idx="13"/>
          </p:nvPr>
        </p:nvSpPr>
        <p:spPr/>
        <p:txBody>
          <a:bodyPr/>
          <a:lstStyle/>
          <a:p>
            <a:endParaRPr lang="en-US"/>
          </a:p>
        </p:txBody>
      </p:sp>
      <p:sp>
        <p:nvSpPr>
          <p:cNvPr id="6" name="Date Placeholder 5">
            <a:extLst>
              <a:ext uri="{FF2B5EF4-FFF2-40B4-BE49-F238E27FC236}">
                <a16:creationId xmlns:a16="http://schemas.microsoft.com/office/drawing/2014/main" id="{40F4D27F-49E9-816B-B9DD-2EB1E50462C9}"/>
              </a:ext>
            </a:extLst>
          </p:cNvPr>
          <p:cNvSpPr>
            <a:spLocks noGrp="1"/>
          </p:cNvSpPr>
          <p:nvPr>
            <p:ph type="dt" sz="half" idx="10"/>
          </p:nvPr>
        </p:nvSpPr>
        <p:spPr/>
        <p:txBody>
          <a:bodyPr/>
          <a:lstStyle/>
          <a:p>
            <a:r>
              <a:rPr lang="en-US"/>
              <a:t>24-Feb-2023</a:t>
            </a:r>
            <a:endParaRPr lang="it-IT"/>
          </a:p>
        </p:txBody>
      </p:sp>
      <p:sp>
        <p:nvSpPr>
          <p:cNvPr id="7" name="Slide Number Placeholder 6">
            <a:extLst>
              <a:ext uri="{FF2B5EF4-FFF2-40B4-BE49-F238E27FC236}">
                <a16:creationId xmlns:a16="http://schemas.microsoft.com/office/drawing/2014/main" id="{9C3BC00C-8EB2-3EA7-D282-E44F4FA22293}"/>
              </a:ext>
            </a:extLst>
          </p:cNvPr>
          <p:cNvSpPr>
            <a:spLocks noGrp="1"/>
          </p:cNvSpPr>
          <p:nvPr>
            <p:ph type="sldNum" sz="quarter" idx="12"/>
          </p:nvPr>
        </p:nvSpPr>
        <p:spPr/>
        <p:txBody>
          <a:bodyPr/>
          <a:lstStyle/>
          <a:p>
            <a:fld id="{9B13B172-409A-48BF-92CD-9E808051E234}" type="slidenum">
              <a:rPr lang="it-IT" smtClean="0"/>
              <a:t>2</a:t>
            </a:fld>
            <a:endParaRPr lang="it-IT"/>
          </a:p>
        </p:txBody>
      </p:sp>
    </p:spTree>
    <p:extLst>
      <p:ext uri="{BB962C8B-B14F-4D97-AF65-F5344CB8AC3E}">
        <p14:creationId xmlns:p14="http://schemas.microsoft.com/office/powerpoint/2010/main" val="436198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7F528B2B-418F-627C-2AEA-C267A2FC494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1" name="Gruppo 10">
            <a:extLst>
              <a:ext uri="{FF2B5EF4-FFF2-40B4-BE49-F238E27FC236}">
                <a16:creationId xmlns:a16="http://schemas.microsoft.com/office/drawing/2014/main" id="{39026728-7A92-A3FD-C6DE-909149B48E26}"/>
              </a:ext>
            </a:extLst>
          </p:cNvPr>
          <p:cNvGrpSpPr/>
          <p:nvPr/>
        </p:nvGrpSpPr>
        <p:grpSpPr>
          <a:xfrm>
            <a:off x="2504995" y="1135762"/>
            <a:ext cx="9008341" cy="5304085"/>
            <a:chOff x="1383162" y="802801"/>
            <a:chExt cx="9893511" cy="5956915"/>
          </a:xfrm>
        </p:grpSpPr>
        <p:pic>
          <p:nvPicPr>
            <p:cNvPr id="2" name="Immagine 1" descr="Immagine che contiene interni, edificio&#10;&#10;Descrizione generata automaticamente">
              <a:extLst>
                <a:ext uri="{FF2B5EF4-FFF2-40B4-BE49-F238E27FC236}">
                  <a16:creationId xmlns:a16="http://schemas.microsoft.com/office/drawing/2014/main" id="{9FC76CAA-3FBA-9FDA-ED41-A36C52848D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351460" y="-1165497"/>
              <a:ext cx="5956915" cy="9893511"/>
            </a:xfrm>
            <a:prstGeom prst="rect">
              <a:avLst/>
            </a:prstGeom>
          </p:spPr>
        </p:pic>
        <p:sp>
          <p:nvSpPr>
            <p:cNvPr id="3" name="Line 6">
              <a:extLst>
                <a:ext uri="{FF2B5EF4-FFF2-40B4-BE49-F238E27FC236}">
                  <a16:creationId xmlns:a16="http://schemas.microsoft.com/office/drawing/2014/main" id="{F18CD97C-E4E1-D4C0-447D-0C06EA8B483E}"/>
                </a:ext>
              </a:extLst>
            </p:cNvPr>
            <p:cNvSpPr>
              <a:spLocks noChangeShapeType="1"/>
            </p:cNvSpPr>
            <p:nvPr/>
          </p:nvSpPr>
          <p:spPr bwMode="auto">
            <a:xfrm flipH="1">
              <a:off x="5839943" y="1960618"/>
              <a:ext cx="2105555" cy="1268286"/>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8">
              <a:extLst>
                <a:ext uri="{FF2B5EF4-FFF2-40B4-BE49-F238E27FC236}">
                  <a16:creationId xmlns:a16="http://schemas.microsoft.com/office/drawing/2014/main" id="{41F97351-E3AF-9205-DDDB-46E72FA11E50}"/>
                </a:ext>
              </a:extLst>
            </p:cNvPr>
            <p:cNvSpPr>
              <a:spLocks noChangeShapeType="1"/>
            </p:cNvSpPr>
            <p:nvPr/>
          </p:nvSpPr>
          <p:spPr bwMode="auto">
            <a:xfrm flipH="1">
              <a:off x="6305530" y="2586954"/>
              <a:ext cx="2480684" cy="841209"/>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Text Box 14">
              <a:extLst>
                <a:ext uri="{FF2B5EF4-FFF2-40B4-BE49-F238E27FC236}">
                  <a16:creationId xmlns:a16="http://schemas.microsoft.com/office/drawing/2014/main" id="{8AFAEC92-24B9-315F-3BC8-7BD5D07007D3}"/>
                </a:ext>
              </a:extLst>
            </p:cNvPr>
            <p:cNvSpPr txBox="1">
              <a:spLocks noChangeArrowheads="1"/>
            </p:cNvSpPr>
            <p:nvPr/>
          </p:nvSpPr>
          <p:spPr bwMode="auto">
            <a:xfrm>
              <a:off x="7023616" y="1700796"/>
              <a:ext cx="1762599" cy="512959"/>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High field solenoids</a:t>
              </a:r>
              <a:endParaRPr lang="en-US" altLang="it-IT" sz="1600">
                <a:latin typeface="+mn-lt"/>
              </a:endParaRPr>
            </a:p>
          </p:txBody>
        </p:sp>
        <p:sp>
          <p:nvSpPr>
            <p:cNvPr id="6" name="Line 16">
              <a:extLst>
                <a:ext uri="{FF2B5EF4-FFF2-40B4-BE49-F238E27FC236}">
                  <a16:creationId xmlns:a16="http://schemas.microsoft.com/office/drawing/2014/main" id="{9FC1EDCF-19DD-213C-83F4-1C2A5F7D479C}"/>
                </a:ext>
              </a:extLst>
            </p:cNvPr>
            <p:cNvSpPr>
              <a:spLocks noChangeShapeType="1"/>
            </p:cNvSpPr>
            <p:nvPr/>
          </p:nvSpPr>
          <p:spPr bwMode="auto">
            <a:xfrm flipH="1" flipV="1">
              <a:off x="7230819" y="4084178"/>
              <a:ext cx="1380530" cy="351413"/>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18">
              <a:extLst>
                <a:ext uri="{FF2B5EF4-FFF2-40B4-BE49-F238E27FC236}">
                  <a16:creationId xmlns:a16="http://schemas.microsoft.com/office/drawing/2014/main" id="{2FAE702C-741A-2B80-5421-EFB68086B9B9}"/>
                </a:ext>
              </a:extLst>
            </p:cNvPr>
            <p:cNvSpPr txBox="1">
              <a:spLocks noChangeArrowheads="1"/>
            </p:cNvSpPr>
            <p:nvPr/>
          </p:nvSpPr>
          <p:spPr bwMode="auto">
            <a:xfrm>
              <a:off x="8015423" y="2304657"/>
              <a:ext cx="1780978" cy="512959"/>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SC </a:t>
              </a:r>
              <a:r>
                <a:rPr lang="it-IT" altLang="it-IT" sz="1600" err="1">
                  <a:latin typeface="+mn-lt"/>
                </a:rPr>
                <a:t>wire</a:t>
              </a:r>
              <a:r>
                <a:rPr lang="it-IT" altLang="it-IT" sz="1600">
                  <a:latin typeface="+mn-lt"/>
                </a:rPr>
                <a:t> </a:t>
              </a:r>
              <a:r>
                <a:rPr lang="it-IT" altLang="it-IT" sz="1600" err="1">
                  <a:latin typeface="+mn-lt"/>
                </a:rPr>
                <a:t>testing</a:t>
              </a:r>
              <a:r>
                <a:rPr lang="it-IT" altLang="it-IT" sz="1600">
                  <a:latin typeface="+mn-lt"/>
                </a:rPr>
                <a:t> area</a:t>
              </a:r>
              <a:endParaRPr lang="en-US" altLang="it-IT" sz="1600">
                <a:latin typeface="+mn-lt"/>
              </a:endParaRPr>
            </a:p>
          </p:txBody>
        </p:sp>
        <p:sp>
          <p:nvSpPr>
            <p:cNvPr id="8" name="Text Box 19">
              <a:extLst>
                <a:ext uri="{FF2B5EF4-FFF2-40B4-BE49-F238E27FC236}">
                  <a16:creationId xmlns:a16="http://schemas.microsoft.com/office/drawing/2014/main" id="{D6C170DC-4068-3A7A-372A-1BF30E184B93}"/>
                </a:ext>
              </a:extLst>
            </p:cNvPr>
            <p:cNvSpPr txBox="1">
              <a:spLocks noChangeArrowheads="1"/>
            </p:cNvSpPr>
            <p:nvPr/>
          </p:nvSpPr>
          <p:spPr bwMode="auto">
            <a:xfrm>
              <a:off x="8542861" y="4436626"/>
              <a:ext cx="1401669" cy="512959"/>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High </a:t>
              </a:r>
              <a:r>
                <a:rPr lang="it-IT" altLang="it-IT" sz="1600" dirty="0" err="1">
                  <a:latin typeface="+mn-lt"/>
                </a:rPr>
                <a:t>current</a:t>
              </a:r>
              <a:r>
                <a:rPr lang="it-IT" altLang="it-IT" sz="1600" dirty="0">
                  <a:latin typeface="+mn-lt"/>
                </a:rPr>
                <a:t> PS</a:t>
              </a:r>
              <a:endParaRPr lang="en-US" altLang="it-IT" sz="1600" dirty="0">
                <a:latin typeface="+mn-lt"/>
              </a:endParaRPr>
            </a:p>
          </p:txBody>
        </p:sp>
        <p:sp>
          <p:nvSpPr>
            <p:cNvPr id="9" name="Text Box 19">
              <a:extLst>
                <a:ext uri="{FF2B5EF4-FFF2-40B4-BE49-F238E27FC236}">
                  <a16:creationId xmlns:a16="http://schemas.microsoft.com/office/drawing/2014/main" id="{AFBD5B5C-8431-C5FE-8925-8C1E3B4C1664}"/>
                </a:ext>
              </a:extLst>
            </p:cNvPr>
            <p:cNvSpPr txBox="1">
              <a:spLocks noChangeArrowheads="1"/>
            </p:cNvSpPr>
            <p:nvPr/>
          </p:nvSpPr>
          <p:spPr bwMode="auto">
            <a:xfrm>
              <a:off x="8110656" y="5876033"/>
              <a:ext cx="1599386" cy="759180"/>
            </a:xfrm>
            <a:prstGeom prst="rect">
              <a:avLst/>
            </a:prstGeom>
            <a:solidFill>
              <a:srgbClr val="99FF66"/>
            </a:solidFill>
            <a:ln w="19050">
              <a:solidFill>
                <a:srgbClr val="0099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Test Station for long </a:t>
              </a:r>
              <a:r>
                <a:rPr lang="it-IT" altLang="it-IT" sz="1600" dirty="0" err="1">
                  <a:latin typeface="+mn-lt"/>
                </a:rPr>
                <a:t>magnets</a:t>
              </a:r>
              <a:r>
                <a:rPr lang="it-IT" altLang="it-IT" sz="1600" dirty="0">
                  <a:latin typeface="+mn-lt"/>
                </a:rPr>
                <a:t>  &amp; High </a:t>
              </a:r>
              <a:r>
                <a:rPr lang="it-IT" altLang="it-IT" sz="1600" dirty="0" err="1">
                  <a:latin typeface="+mn-lt"/>
                </a:rPr>
                <a:t>Current</a:t>
              </a:r>
              <a:endParaRPr lang="en-US" altLang="it-IT" sz="1600" dirty="0">
                <a:latin typeface="+mn-lt"/>
              </a:endParaRPr>
            </a:p>
          </p:txBody>
        </p:sp>
        <p:sp>
          <p:nvSpPr>
            <p:cNvPr id="10" name="Line 16">
              <a:extLst>
                <a:ext uri="{FF2B5EF4-FFF2-40B4-BE49-F238E27FC236}">
                  <a16:creationId xmlns:a16="http://schemas.microsoft.com/office/drawing/2014/main" id="{20D02E7A-DAC3-F75D-00E8-9FD200215BAE}"/>
                </a:ext>
              </a:extLst>
            </p:cNvPr>
            <p:cNvSpPr>
              <a:spLocks noChangeShapeType="1"/>
            </p:cNvSpPr>
            <p:nvPr/>
          </p:nvSpPr>
          <p:spPr bwMode="auto">
            <a:xfrm flipH="1" flipV="1">
              <a:off x="5955414" y="6136887"/>
              <a:ext cx="2233387" cy="184110"/>
            </a:xfrm>
            <a:prstGeom prst="line">
              <a:avLst/>
            </a:prstGeom>
            <a:noFill/>
            <a:ln w="25400">
              <a:solidFill>
                <a:srgbClr val="009900"/>
              </a:solidFill>
              <a:round/>
              <a:headEnd/>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Title 11">
            <a:extLst>
              <a:ext uri="{FF2B5EF4-FFF2-40B4-BE49-F238E27FC236}">
                <a16:creationId xmlns:a16="http://schemas.microsoft.com/office/drawing/2014/main" id="{4C035E66-DE9D-A383-EFF5-914ECEB56D93}"/>
              </a:ext>
            </a:extLst>
          </p:cNvPr>
          <p:cNvSpPr>
            <a:spLocks noGrp="1"/>
          </p:cNvSpPr>
          <p:nvPr>
            <p:ph type="title"/>
          </p:nvPr>
        </p:nvSpPr>
        <p:spPr>
          <a:xfrm>
            <a:off x="405038" y="1437722"/>
            <a:ext cx="10447867" cy="869156"/>
          </a:xfrm>
        </p:spPr>
        <p:txBody>
          <a:bodyPr/>
          <a:lstStyle/>
          <a:p>
            <a:r>
              <a:rPr lang="en-US" dirty="0"/>
              <a:t>LASA Hall </a:t>
            </a:r>
          </a:p>
        </p:txBody>
      </p:sp>
      <p:sp>
        <p:nvSpPr>
          <p:cNvPr id="13" name="Date Placeholder 12">
            <a:extLst>
              <a:ext uri="{FF2B5EF4-FFF2-40B4-BE49-F238E27FC236}">
                <a16:creationId xmlns:a16="http://schemas.microsoft.com/office/drawing/2014/main" id="{48D521F3-6542-6A52-8825-22540E6C699B}"/>
              </a:ext>
            </a:extLst>
          </p:cNvPr>
          <p:cNvSpPr>
            <a:spLocks noGrp="1"/>
          </p:cNvSpPr>
          <p:nvPr>
            <p:ph type="dt" sz="half" idx="10"/>
          </p:nvPr>
        </p:nvSpPr>
        <p:spPr/>
        <p:txBody>
          <a:bodyPr/>
          <a:lstStyle/>
          <a:p>
            <a:r>
              <a:rPr lang="en-US"/>
              <a:t>24-Feb-2023</a:t>
            </a:r>
            <a:endParaRPr lang="it-IT"/>
          </a:p>
        </p:txBody>
      </p:sp>
      <p:sp>
        <p:nvSpPr>
          <p:cNvPr id="14" name="Footer Placeholder 13">
            <a:extLst>
              <a:ext uri="{FF2B5EF4-FFF2-40B4-BE49-F238E27FC236}">
                <a16:creationId xmlns:a16="http://schemas.microsoft.com/office/drawing/2014/main" id="{E4C1B9BA-5C9E-1023-76F9-B4DA2FB8D23D}"/>
              </a:ext>
            </a:extLst>
          </p:cNvPr>
          <p:cNvSpPr>
            <a:spLocks noGrp="1"/>
          </p:cNvSpPr>
          <p:nvPr>
            <p:ph type="ftr" sz="quarter" idx="11"/>
          </p:nvPr>
        </p:nvSpPr>
        <p:spPr/>
        <p:txBody>
          <a:bodyPr/>
          <a:lstStyle/>
          <a:p>
            <a:r>
              <a:rPr lang="it-IT"/>
              <a:t>IRIS - L. Rossi - Cosmic Wispers</a:t>
            </a:r>
          </a:p>
        </p:txBody>
      </p:sp>
      <p:sp>
        <p:nvSpPr>
          <p:cNvPr id="15" name="Slide Number Placeholder 14">
            <a:extLst>
              <a:ext uri="{FF2B5EF4-FFF2-40B4-BE49-F238E27FC236}">
                <a16:creationId xmlns:a16="http://schemas.microsoft.com/office/drawing/2014/main" id="{19CFE462-5965-7E2C-1DD2-196E49AEEAB7}"/>
              </a:ext>
            </a:extLst>
          </p:cNvPr>
          <p:cNvSpPr>
            <a:spLocks noGrp="1"/>
          </p:cNvSpPr>
          <p:nvPr>
            <p:ph type="sldNum" sz="quarter" idx="12"/>
          </p:nvPr>
        </p:nvSpPr>
        <p:spPr/>
        <p:txBody>
          <a:bodyPr/>
          <a:lstStyle/>
          <a:p>
            <a:fld id="{9B13B172-409A-48BF-92CD-9E808051E234}" type="slidenum">
              <a:rPr lang="it-IT" smtClean="0"/>
              <a:t>20</a:t>
            </a:fld>
            <a:endParaRPr lang="it-IT"/>
          </a:p>
        </p:txBody>
      </p:sp>
    </p:spTree>
    <p:extLst>
      <p:ext uri="{BB962C8B-B14F-4D97-AF65-F5344CB8AC3E}">
        <p14:creationId xmlns:p14="http://schemas.microsoft.com/office/powerpoint/2010/main" val="272504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BDC5331-122C-D970-19E9-93A271B7E3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5BFA80-AD65-06AA-F81C-C6B46D894A50}"/>
              </a:ext>
            </a:extLst>
          </p:cNvPr>
          <p:cNvSpPr>
            <a:spLocks noGrp="1"/>
          </p:cNvSpPr>
          <p:nvPr>
            <p:ph type="title"/>
          </p:nvPr>
        </p:nvSpPr>
        <p:spPr/>
        <p:txBody>
          <a:bodyPr>
            <a:normAutofit fontScale="90000"/>
          </a:bodyPr>
          <a:lstStyle/>
          <a:p>
            <a:r>
              <a:rPr lang="en-US" dirty="0"/>
              <a:t>400 m2 surface building</a:t>
            </a:r>
            <a:br>
              <a:rPr lang="en-US" dirty="0"/>
            </a:br>
            <a:r>
              <a:rPr lang="en-US" dirty="0"/>
              <a:t>2 floors (+ underground bunker)</a:t>
            </a:r>
          </a:p>
        </p:txBody>
      </p:sp>
      <p:pic>
        <p:nvPicPr>
          <p:cNvPr id="4" name="Picture 3" descr="A picture containing road, way, highway, city&#10;&#10;Description automatically generated">
            <a:extLst>
              <a:ext uri="{FF2B5EF4-FFF2-40B4-BE49-F238E27FC236}">
                <a16:creationId xmlns:a16="http://schemas.microsoft.com/office/drawing/2014/main" id="{FF01963E-7D07-9671-0FE3-2D753251E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578" y="1306001"/>
            <a:ext cx="6158422" cy="3731419"/>
          </a:xfrm>
          <a:prstGeom prst="rect">
            <a:avLst/>
          </a:prstGeom>
        </p:spPr>
      </p:pic>
      <p:pic>
        <p:nvPicPr>
          <p:cNvPr id="7" name="Picture 6" descr="A picture containing tree, outdoor&#10;&#10;Description automatically generated">
            <a:extLst>
              <a:ext uri="{FF2B5EF4-FFF2-40B4-BE49-F238E27FC236}">
                <a16:creationId xmlns:a16="http://schemas.microsoft.com/office/drawing/2014/main" id="{27C5BF53-2F21-C4EB-3031-0C24CAF7D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8698"/>
            <a:ext cx="6633633" cy="3731419"/>
          </a:xfrm>
          <a:prstGeom prst="rect">
            <a:avLst/>
          </a:prstGeom>
        </p:spPr>
      </p:pic>
      <p:sp>
        <p:nvSpPr>
          <p:cNvPr id="3" name="Date Placeholder 2">
            <a:extLst>
              <a:ext uri="{FF2B5EF4-FFF2-40B4-BE49-F238E27FC236}">
                <a16:creationId xmlns:a16="http://schemas.microsoft.com/office/drawing/2014/main" id="{E3362AA1-0EA0-E77A-DE88-10B93F03811A}"/>
              </a:ext>
            </a:extLst>
          </p:cNvPr>
          <p:cNvSpPr>
            <a:spLocks noGrp="1"/>
          </p:cNvSpPr>
          <p:nvPr>
            <p:ph type="dt" sz="half" idx="10"/>
          </p:nvPr>
        </p:nvSpPr>
        <p:spPr/>
        <p:txBody>
          <a:bodyPr/>
          <a:lstStyle/>
          <a:p>
            <a:r>
              <a:rPr lang="en-US"/>
              <a:t>24-Feb-2023</a:t>
            </a:r>
            <a:endParaRPr lang="it-IT"/>
          </a:p>
        </p:txBody>
      </p:sp>
      <p:sp>
        <p:nvSpPr>
          <p:cNvPr id="5" name="Footer Placeholder 4">
            <a:extLst>
              <a:ext uri="{FF2B5EF4-FFF2-40B4-BE49-F238E27FC236}">
                <a16:creationId xmlns:a16="http://schemas.microsoft.com/office/drawing/2014/main" id="{CD9C9F96-393A-6B35-E964-018B5B796551}"/>
              </a:ext>
            </a:extLst>
          </p:cNvPr>
          <p:cNvSpPr>
            <a:spLocks noGrp="1"/>
          </p:cNvSpPr>
          <p:nvPr>
            <p:ph type="ftr" sz="quarter" idx="11"/>
          </p:nvPr>
        </p:nvSpPr>
        <p:spPr/>
        <p:txBody>
          <a:bodyPr/>
          <a:lstStyle/>
          <a:p>
            <a:r>
              <a:rPr lang="it-IT"/>
              <a:t>IRIS - L. Rossi - Cosmic Wispers</a:t>
            </a:r>
          </a:p>
        </p:txBody>
      </p:sp>
      <p:sp>
        <p:nvSpPr>
          <p:cNvPr id="6" name="Slide Number Placeholder 5">
            <a:extLst>
              <a:ext uri="{FF2B5EF4-FFF2-40B4-BE49-F238E27FC236}">
                <a16:creationId xmlns:a16="http://schemas.microsoft.com/office/drawing/2014/main" id="{B0425BFB-7226-D83E-6161-199C6A410207}"/>
              </a:ext>
            </a:extLst>
          </p:cNvPr>
          <p:cNvSpPr>
            <a:spLocks noGrp="1"/>
          </p:cNvSpPr>
          <p:nvPr>
            <p:ph type="sldNum" sz="quarter" idx="12"/>
          </p:nvPr>
        </p:nvSpPr>
        <p:spPr/>
        <p:txBody>
          <a:bodyPr/>
          <a:lstStyle/>
          <a:p>
            <a:fld id="{9B13B172-409A-48BF-92CD-9E808051E234}" type="slidenum">
              <a:rPr lang="it-IT" smtClean="0"/>
              <a:t>21</a:t>
            </a:fld>
            <a:endParaRPr lang="it-IT"/>
          </a:p>
        </p:txBody>
      </p:sp>
    </p:spTree>
    <p:extLst>
      <p:ext uri="{BB962C8B-B14F-4D97-AF65-F5344CB8AC3E}">
        <p14:creationId xmlns:p14="http://schemas.microsoft.com/office/powerpoint/2010/main" val="215820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040E49CE-3484-905D-243D-8A746EA8C2A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olo 4">
            <a:extLst>
              <a:ext uri="{FF2B5EF4-FFF2-40B4-BE49-F238E27FC236}">
                <a16:creationId xmlns:a16="http://schemas.microsoft.com/office/drawing/2014/main" id="{D46F8BCF-AFA7-7FE5-D081-9571478279D9}"/>
              </a:ext>
            </a:extLst>
          </p:cNvPr>
          <p:cNvSpPr>
            <a:spLocks noGrp="1"/>
          </p:cNvSpPr>
          <p:nvPr>
            <p:ph type="title"/>
          </p:nvPr>
        </p:nvSpPr>
        <p:spPr>
          <a:xfrm>
            <a:off x="5747530" y="1074602"/>
            <a:ext cx="3926752" cy="853807"/>
          </a:xfrm>
        </p:spPr>
        <p:txBody>
          <a:bodyPr>
            <a:normAutofit fontScale="90000"/>
          </a:bodyPr>
          <a:lstStyle/>
          <a:p>
            <a:pPr algn="l"/>
            <a:r>
              <a:rPr lang="it-IT" dirty="0"/>
              <a:t>WP5 – Napoli – CIRMIS  IMPALAB expertise</a:t>
            </a:r>
          </a:p>
        </p:txBody>
      </p:sp>
      <p:pic>
        <p:nvPicPr>
          <p:cNvPr id="2" name="Picture 3">
            <a:extLst>
              <a:ext uri="{FF2B5EF4-FFF2-40B4-BE49-F238E27FC236}">
                <a16:creationId xmlns:a16="http://schemas.microsoft.com/office/drawing/2014/main" id="{F73FBC7A-1258-A741-39B3-4A291B9625FA}"/>
              </a:ext>
            </a:extLst>
          </p:cNvPr>
          <p:cNvPicPr>
            <a:picLocks noChangeAspect="1"/>
          </p:cNvPicPr>
          <p:nvPr/>
        </p:nvPicPr>
        <p:blipFill>
          <a:blip r:embed="rId3"/>
          <a:stretch>
            <a:fillRect/>
          </a:stretch>
        </p:blipFill>
        <p:spPr>
          <a:xfrm>
            <a:off x="8467752" y="375809"/>
            <a:ext cx="3347988" cy="746983"/>
          </a:xfrm>
          <a:prstGeom prst="rect">
            <a:avLst/>
          </a:prstGeom>
        </p:spPr>
      </p:pic>
      <p:pic>
        <p:nvPicPr>
          <p:cNvPr id="3" name="Picture 2" descr="Logo: CERN (EIROforum member) | ESO">
            <a:extLst>
              <a:ext uri="{FF2B5EF4-FFF2-40B4-BE49-F238E27FC236}">
                <a16:creationId xmlns:a16="http://schemas.microsoft.com/office/drawing/2014/main" id="{A924F229-13EF-D4C0-7539-35B48396D3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68743" y="1387600"/>
            <a:ext cx="1145031" cy="11198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8">
            <a:extLst>
              <a:ext uri="{FF2B5EF4-FFF2-40B4-BE49-F238E27FC236}">
                <a16:creationId xmlns:a16="http://schemas.microsoft.com/office/drawing/2014/main" id="{1A1425CB-5B0D-D36C-4ADD-D151B34E4415}"/>
              </a:ext>
            </a:extLst>
          </p:cNvPr>
          <p:cNvGrpSpPr/>
          <p:nvPr/>
        </p:nvGrpSpPr>
        <p:grpSpPr>
          <a:xfrm>
            <a:off x="8721866" y="4862287"/>
            <a:ext cx="1830693" cy="533400"/>
            <a:chOff x="6912542" y="4989983"/>
            <a:chExt cx="1830693" cy="533400"/>
          </a:xfrm>
        </p:grpSpPr>
        <p:pic>
          <p:nvPicPr>
            <p:cNvPr id="8" name="Picture 29">
              <a:extLst>
                <a:ext uri="{FF2B5EF4-FFF2-40B4-BE49-F238E27FC236}">
                  <a16:creationId xmlns:a16="http://schemas.microsoft.com/office/drawing/2014/main" id="{1BA1B635-5380-4F7F-A8FA-9CA165A190FF}"/>
                </a:ext>
              </a:extLst>
            </p:cNvPr>
            <p:cNvPicPr>
              <a:picLocks noChangeAspect="1"/>
            </p:cNvPicPr>
            <p:nvPr/>
          </p:nvPicPr>
          <p:blipFill>
            <a:blip r:embed="rId5"/>
            <a:stretch>
              <a:fillRect/>
            </a:stretch>
          </p:blipFill>
          <p:spPr>
            <a:xfrm>
              <a:off x="7231935" y="4989983"/>
              <a:ext cx="1511300" cy="533400"/>
            </a:xfrm>
            <a:prstGeom prst="rect">
              <a:avLst/>
            </a:prstGeom>
          </p:spPr>
        </p:pic>
        <p:sp>
          <p:nvSpPr>
            <p:cNvPr id="9" name="TextBox 30">
              <a:extLst>
                <a:ext uri="{FF2B5EF4-FFF2-40B4-BE49-F238E27FC236}">
                  <a16:creationId xmlns:a16="http://schemas.microsoft.com/office/drawing/2014/main" id="{6672F4A1-99BA-075D-1FBC-BD21A48868D2}"/>
                </a:ext>
              </a:extLst>
            </p:cNvPr>
            <p:cNvSpPr txBox="1"/>
            <p:nvPr/>
          </p:nvSpPr>
          <p:spPr>
            <a:xfrm>
              <a:off x="6912542" y="5030764"/>
              <a:ext cx="292068" cy="230832"/>
            </a:xfrm>
            <a:prstGeom prst="rect">
              <a:avLst/>
            </a:prstGeom>
            <a:noFill/>
          </p:spPr>
          <p:txBody>
            <a:bodyPr wrap="none" rtlCol="0">
              <a:spAutoFit/>
            </a:bodyPr>
            <a:lstStyle/>
            <a:p>
              <a:r>
                <a:rPr lang="en-US" sz="900" dirty="0"/>
                <a:t>7x</a:t>
              </a:r>
            </a:p>
          </p:txBody>
        </p:sp>
      </p:grpSp>
      <p:grpSp>
        <p:nvGrpSpPr>
          <p:cNvPr id="10" name="Group 31">
            <a:extLst>
              <a:ext uri="{FF2B5EF4-FFF2-40B4-BE49-F238E27FC236}">
                <a16:creationId xmlns:a16="http://schemas.microsoft.com/office/drawing/2014/main" id="{718849E0-A45B-4287-5AA0-BAF187084737}"/>
              </a:ext>
            </a:extLst>
          </p:cNvPr>
          <p:cNvGrpSpPr/>
          <p:nvPr/>
        </p:nvGrpSpPr>
        <p:grpSpPr>
          <a:xfrm>
            <a:off x="8835135" y="5615234"/>
            <a:ext cx="3221195" cy="378812"/>
            <a:chOff x="8829400" y="5111446"/>
            <a:chExt cx="3221195" cy="378812"/>
          </a:xfrm>
        </p:grpSpPr>
        <p:pic>
          <p:nvPicPr>
            <p:cNvPr id="11" name="Picture 32">
              <a:extLst>
                <a:ext uri="{FF2B5EF4-FFF2-40B4-BE49-F238E27FC236}">
                  <a16:creationId xmlns:a16="http://schemas.microsoft.com/office/drawing/2014/main" id="{61EC188E-1C3C-A718-6E00-E9E767220C1D}"/>
                </a:ext>
              </a:extLst>
            </p:cNvPr>
            <p:cNvPicPr>
              <a:picLocks noChangeAspect="1"/>
            </p:cNvPicPr>
            <p:nvPr/>
          </p:nvPicPr>
          <p:blipFill>
            <a:blip r:embed="rId6"/>
            <a:stretch>
              <a:fillRect/>
            </a:stretch>
          </p:blipFill>
          <p:spPr>
            <a:xfrm>
              <a:off x="9274851" y="5123743"/>
              <a:ext cx="2775744" cy="366515"/>
            </a:xfrm>
            <a:prstGeom prst="rect">
              <a:avLst/>
            </a:prstGeom>
          </p:spPr>
        </p:pic>
        <p:sp>
          <p:nvSpPr>
            <p:cNvPr id="12" name="TextBox 33">
              <a:extLst>
                <a:ext uri="{FF2B5EF4-FFF2-40B4-BE49-F238E27FC236}">
                  <a16:creationId xmlns:a16="http://schemas.microsoft.com/office/drawing/2014/main" id="{4A60549D-ED97-7ECE-8338-B7A02F557950}"/>
                </a:ext>
              </a:extLst>
            </p:cNvPr>
            <p:cNvSpPr txBox="1"/>
            <p:nvPr/>
          </p:nvSpPr>
          <p:spPr>
            <a:xfrm>
              <a:off x="8829400" y="5111446"/>
              <a:ext cx="349776" cy="230832"/>
            </a:xfrm>
            <a:prstGeom prst="rect">
              <a:avLst/>
            </a:prstGeom>
            <a:noFill/>
          </p:spPr>
          <p:txBody>
            <a:bodyPr wrap="none" rtlCol="0">
              <a:spAutoFit/>
            </a:bodyPr>
            <a:lstStyle/>
            <a:p>
              <a:r>
                <a:rPr lang="en-US" sz="900" dirty="0"/>
                <a:t>13x</a:t>
              </a:r>
            </a:p>
          </p:txBody>
        </p:sp>
      </p:grpSp>
      <p:pic>
        <p:nvPicPr>
          <p:cNvPr id="13" name="Picture 34">
            <a:extLst>
              <a:ext uri="{FF2B5EF4-FFF2-40B4-BE49-F238E27FC236}">
                <a16:creationId xmlns:a16="http://schemas.microsoft.com/office/drawing/2014/main" id="{D8842E8E-F7FE-94B4-577E-B011BFCFC386}"/>
              </a:ext>
            </a:extLst>
          </p:cNvPr>
          <p:cNvPicPr>
            <a:picLocks noChangeAspect="1"/>
          </p:cNvPicPr>
          <p:nvPr/>
        </p:nvPicPr>
        <p:blipFill>
          <a:blip r:embed="rId7"/>
          <a:stretch>
            <a:fillRect/>
          </a:stretch>
        </p:blipFill>
        <p:spPr>
          <a:xfrm>
            <a:off x="11120523" y="4102793"/>
            <a:ext cx="1011845" cy="1391287"/>
          </a:xfrm>
          <a:prstGeom prst="rect">
            <a:avLst/>
          </a:prstGeom>
        </p:spPr>
      </p:pic>
      <p:grpSp>
        <p:nvGrpSpPr>
          <p:cNvPr id="14" name="Group 36">
            <a:extLst>
              <a:ext uri="{FF2B5EF4-FFF2-40B4-BE49-F238E27FC236}">
                <a16:creationId xmlns:a16="http://schemas.microsoft.com/office/drawing/2014/main" id="{E200E091-AA20-6E66-9B9A-34581BB9CF5F}"/>
              </a:ext>
            </a:extLst>
          </p:cNvPr>
          <p:cNvGrpSpPr/>
          <p:nvPr/>
        </p:nvGrpSpPr>
        <p:grpSpPr>
          <a:xfrm>
            <a:off x="10399793" y="1920077"/>
            <a:ext cx="1603940" cy="746984"/>
            <a:chOff x="6872820" y="2300786"/>
            <a:chExt cx="1603940" cy="746984"/>
          </a:xfrm>
        </p:grpSpPr>
        <p:pic>
          <p:nvPicPr>
            <p:cNvPr id="15" name="Picture 37">
              <a:extLst>
                <a:ext uri="{FF2B5EF4-FFF2-40B4-BE49-F238E27FC236}">
                  <a16:creationId xmlns:a16="http://schemas.microsoft.com/office/drawing/2014/main" id="{F8499752-7B35-244A-4DBB-C49F10CCC746}"/>
                </a:ext>
              </a:extLst>
            </p:cNvPr>
            <p:cNvPicPr>
              <a:picLocks noChangeAspect="1"/>
            </p:cNvPicPr>
            <p:nvPr/>
          </p:nvPicPr>
          <p:blipFill rotWithShape="1">
            <a:blip r:embed="rId8"/>
            <a:srcRect r="61175" b="66491"/>
            <a:stretch/>
          </p:blipFill>
          <p:spPr>
            <a:xfrm>
              <a:off x="7199593" y="2300786"/>
              <a:ext cx="1277167" cy="746984"/>
            </a:xfrm>
            <a:prstGeom prst="rect">
              <a:avLst/>
            </a:prstGeom>
          </p:spPr>
        </p:pic>
        <p:sp>
          <p:nvSpPr>
            <p:cNvPr id="16" name="TextBox 38">
              <a:extLst>
                <a:ext uri="{FF2B5EF4-FFF2-40B4-BE49-F238E27FC236}">
                  <a16:creationId xmlns:a16="http://schemas.microsoft.com/office/drawing/2014/main" id="{0260AA11-1DD3-43FF-076B-94D3ADBE4E9B}"/>
                </a:ext>
              </a:extLst>
            </p:cNvPr>
            <p:cNvSpPr txBox="1"/>
            <p:nvPr/>
          </p:nvSpPr>
          <p:spPr>
            <a:xfrm>
              <a:off x="6872820" y="2503548"/>
              <a:ext cx="292068" cy="230832"/>
            </a:xfrm>
            <a:prstGeom prst="rect">
              <a:avLst/>
            </a:prstGeom>
            <a:noFill/>
          </p:spPr>
          <p:txBody>
            <a:bodyPr wrap="none" rtlCol="0">
              <a:spAutoFit/>
            </a:bodyPr>
            <a:lstStyle/>
            <a:p>
              <a:r>
                <a:rPr lang="en-US" sz="900" dirty="0"/>
                <a:t>2x</a:t>
              </a:r>
            </a:p>
          </p:txBody>
        </p:sp>
      </p:grpSp>
      <p:grpSp>
        <p:nvGrpSpPr>
          <p:cNvPr id="17" name="Group 39">
            <a:extLst>
              <a:ext uri="{FF2B5EF4-FFF2-40B4-BE49-F238E27FC236}">
                <a16:creationId xmlns:a16="http://schemas.microsoft.com/office/drawing/2014/main" id="{9D9AC0B3-05C0-F124-C2D7-599BC1A8F824}"/>
              </a:ext>
            </a:extLst>
          </p:cNvPr>
          <p:cNvGrpSpPr/>
          <p:nvPr/>
        </p:nvGrpSpPr>
        <p:grpSpPr>
          <a:xfrm>
            <a:off x="9322011" y="4074887"/>
            <a:ext cx="1682159" cy="533400"/>
            <a:chOff x="8980599" y="5303838"/>
            <a:chExt cx="1682159" cy="533400"/>
          </a:xfrm>
        </p:grpSpPr>
        <p:pic>
          <p:nvPicPr>
            <p:cNvPr id="18" name="Picture 2" descr="ICE4CT 2019 I Publications">
              <a:extLst>
                <a:ext uri="{FF2B5EF4-FFF2-40B4-BE49-F238E27FC236}">
                  <a16:creationId xmlns:a16="http://schemas.microsoft.com/office/drawing/2014/main" id="{0FDE1E1B-11B8-2E96-83F1-35811677FBF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1668"/>
            <a:stretch/>
          </p:blipFill>
          <p:spPr bwMode="auto">
            <a:xfrm>
              <a:off x="9283222" y="5303838"/>
              <a:ext cx="1379536" cy="533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41">
              <a:extLst>
                <a:ext uri="{FF2B5EF4-FFF2-40B4-BE49-F238E27FC236}">
                  <a16:creationId xmlns:a16="http://schemas.microsoft.com/office/drawing/2014/main" id="{963A89B7-889E-62FF-9B59-1C3BC10CA3B6}"/>
                </a:ext>
              </a:extLst>
            </p:cNvPr>
            <p:cNvSpPr txBox="1"/>
            <p:nvPr/>
          </p:nvSpPr>
          <p:spPr>
            <a:xfrm>
              <a:off x="8980599" y="5403075"/>
              <a:ext cx="292068" cy="230832"/>
            </a:xfrm>
            <a:prstGeom prst="rect">
              <a:avLst/>
            </a:prstGeom>
            <a:noFill/>
          </p:spPr>
          <p:txBody>
            <a:bodyPr wrap="none" rtlCol="0">
              <a:spAutoFit/>
            </a:bodyPr>
            <a:lstStyle/>
            <a:p>
              <a:r>
                <a:rPr lang="en-US" sz="900" dirty="0"/>
                <a:t>3x</a:t>
              </a:r>
            </a:p>
          </p:txBody>
        </p:sp>
      </p:grpSp>
      <p:grpSp>
        <p:nvGrpSpPr>
          <p:cNvPr id="20" name="Group 42">
            <a:extLst>
              <a:ext uri="{FF2B5EF4-FFF2-40B4-BE49-F238E27FC236}">
                <a16:creationId xmlns:a16="http://schemas.microsoft.com/office/drawing/2014/main" id="{108DC7EA-EDB3-FF65-AFB4-9C46EC714055}"/>
              </a:ext>
            </a:extLst>
          </p:cNvPr>
          <p:cNvGrpSpPr/>
          <p:nvPr/>
        </p:nvGrpSpPr>
        <p:grpSpPr>
          <a:xfrm>
            <a:off x="9061841" y="2766298"/>
            <a:ext cx="1654097" cy="962767"/>
            <a:chOff x="4863708" y="3798797"/>
            <a:chExt cx="1654097" cy="962767"/>
          </a:xfrm>
        </p:grpSpPr>
        <p:pic>
          <p:nvPicPr>
            <p:cNvPr id="21" name="Picture 43">
              <a:extLst>
                <a:ext uri="{FF2B5EF4-FFF2-40B4-BE49-F238E27FC236}">
                  <a16:creationId xmlns:a16="http://schemas.microsoft.com/office/drawing/2014/main" id="{453C8833-6D63-A49B-5221-5DA8D6EA3FEA}"/>
                </a:ext>
              </a:extLst>
            </p:cNvPr>
            <p:cNvPicPr>
              <a:picLocks noChangeAspect="1"/>
            </p:cNvPicPr>
            <p:nvPr/>
          </p:nvPicPr>
          <p:blipFill rotWithShape="1">
            <a:blip r:embed="rId10"/>
            <a:srcRect b="46160"/>
            <a:stretch/>
          </p:blipFill>
          <p:spPr>
            <a:xfrm>
              <a:off x="5171853" y="3798797"/>
              <a:ext cx="1345952" cy="962767"/>
            </a:xfrm>
            <a:prstGeom prst="rect">
              <a:avLst/>
            </a:prstGeom>
          </p:spPr>
        </p:pic>
        <p:sp>
          <p:nvSpPr>
            <p:cNvPr id="22" name="TextBox 44">
              <a:extLst>
                <a:ext uri="{FF2B5EF4-FFF2-40B4-BE49-F238E27FC236}">
                  <a16:creationId xmlns:a16="http://schemas.microsoft.com/office/drawing/2014/main" id="{D2837FDD-105C-57DE-F133-BA201E0B57B9}"/>
                </a:ext>
              </a:extLst>
            </p:cNvPr>
            <p:cNvSpPr txBox="1"/>
            <p:nvPr/>
          </p:nvSpPr>
          <p:spPr>
            <a:xfrm>
              <a:off x="4863708" y="4282348"/>
              <a:ext cx="292068" cy="230832"/>
            </a:xfrm>
            <a:prstGeom prst="rect">
              <a:avLst/>
            </a:prstGeom>
            <a:noFill/>
          </p:spPr>
          <p:txBody>
            <a:bodyPr wrap="none" rtlCol="0">
              <a:spAutoFit/>
            </a:bodyPr>
            <a:lstStyle/>
            <a:p>
              <a:r>
                <a:rPr lang="en-US" sz="900" dirty="0"/>
                <a:t>3x</a:t>
              </a:r>
            </a:p>
          </p:txBody>
        </p:sp>
      </p:grpSp>
      <p:grpSp>
        <p:nvGrpSpPr>
          <p:cNvPr id="23" name="Group 45">
            <a:extLst>
              <a:ext uri="{FF2B5EF4-FFF2-40B4-BE49-F238E27FC236}">
                <a16:creationId xmlns:a16="http://schemas.microsoft.com/office/drawing/2014/main" id="{15AB5660-B8FC-ED9E-D665-33A369076D50}"/>
              </a:ext>
            </a:extLst>
          </p:cNvPr>
          <p:cNvGrpSpPr/>
          <p:nvPr/>
        </p:nvGrpSpPr>
        <p:grpSpPr>
          <a:xfrm>
            <a:off x="10762205" y="2832125"/>
            <a:ext cx="1227536" cy="1105604"/>
            <a:chOff x="6318536" y="2807328"/>
            <a:chExt cx="1227536" cy="1105604"/>
          </a:xfrm>
        </p:grpSpPr>
        <p:pic>
          <p:nvPicPr>
            <p:cNvPr id="24" name="Picture 2" descr="Go to journal home page - Sensors and Actuators A: Physical">
              <a:extLst>
                <a:ext uri="{FF2B5EF4-FFF2-40B4-BE49-F238E27FC236}">
                  <a16:creationId xmlns:a16="http://schemas.microsoft.com/office/drawing/2014/main" id="{B4F6060A-98C1-6946-FA5C-957DB1CF2D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22499" y="2807328"/>
              <a:ext cx="823573" cy="11056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47">
              <a:extLst>
                <a:ext uri="{FF2B5EF4-FFF2-40B4-BE49-F238E27FC236}">
                  <a16:creationId xmlns:a16="http://schemas.microsoft.com/office/drawing/2014/main" id="{2B2F36F2-6DDF-097B-AC2D-7DAB4F54DD72}"/>
                </a:ext>
              </a:extLst>
            </p:cNvPr>
            <p:cNvSpPr txBox="1"/>
            <p:nvPr/>
          </p:nvSpPr>
          <p:spPr>
            <a:xfrm>
              <a:off x="6318536" y="3170221"/>
              <a:ext cx="292068" cy="230832"/>
            </a:xfrm>
            <a:prstGeom prst="rect">
              <a:avLst/>
            </a:prstGeom>
            <a:noFill/>
          </p:spPr>
          <p:txBody>
            <a:bodyPr wrap="none" rtlCol="0">
              <a:spAutoFit/>
            </a:bodyPr>
            <a:lstStyle/>
            <a:p>
              <a:r>
                <a:rPr lang="en-US" sz="900" dirty="0"/>
                <a:t>2x</a:t>
              </a:r>
            </a:p>
          </p:txBody>
        </p:sp>
      </p:grpSp>
      <p:pic>
        <p:nvPicPr>
          <p:cNvPr id="26" name="Immagine 25">
            <a:extLst>
              <a:ext uri="{FF2B5EF4-FFF2-40B4-BE49-F238E27FC236}">
                <a16:creationId xmlns:a16="http://schemas.microsoft.com/office/drawing/2014/main" id="{E2E28E7D-DE0C-807A-2C29-7A6607471A30}"/>
              </a:ext>
            </a:extLst>
          </p:cNvPr>
          <p:cNvPicPr>
            <a:picLocks noChangeAspect="1"/>
          </p:cNvPicPr>
          <p:nvPr/>
        </p:nvPicPr>
        <p:blipFill>
          <a:blip r:embed="rId12"/>
          <a:stretch>
            <a:fillRect/>
          </a:stretch>
        </p:blipFill>
        <p:spPr>
          <a:xfrm>
            <a:off x="11141206" y="1149917"/>
            <a:ext cx="732485" cy="732485"/>
          </a:xfrm>
          <a:prstGeom prst="rect">
            <a:avLst/>
          </a:prstGeom>
        </p:spPr>
      </p:pic>
      <p:pic>
        <p:nvPicPr>
          <p:cNvPr id="27" name="Picture 4" descr="New open access article published in Scientific Reports, the technical  section of the well-known journal NATURE - Eliosoft">
            <a:extLst>
              <a:ext uri="{FF2B5EF4-FFF2-40B4-BE49-F238E27FC236}">
                <a16:creationId xmlns:a16="http://schemas.microsoft.com/office/drawing/2014/main" id="{BD6B99C4-23EF-5E62-0834-225F04304D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67772" y="1333097"/>
            <a:ext cx="958794" cy="5992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LAC | Bold People. Visionary Science. Real Impact.">
            <a:extLst>
              <a:ext uri="{FF2B5EF4-FFF2-40B4-BE49-F238E27FC236}">
                <a16:creationId xmlns:a16="http://schemas.microsoft.com/office/drawing/2014/main" id="{835DF7B6-A9C6-F121-3839-F9F1239384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7450" y="6076152"/>
            <a:ext cx="1966913"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California, Berkeley - Wikipedia">
            <a:extLst>
              <a:ext uri="{FF2B5EF4-FFF2-40B4-BE49-F238E27FC236}">
                <a16:creationId xmlns:a16="http://schemas.microsoft.com/office/drawing/2014/main" id="{43860C13-6E63-6B5D-3FD3-6BC8CFFE21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80076" y="5892233"/>
            <a:ext cx="888305" cy="8883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ermilab | Graphics Standards at Fermilab | Logo and usage">
            <a:extLst>
              <a:ext uri="{FF2B5EF4-FFF2-40B4-BE49-F238E27FC236}">
                <a16:creationId xmlns:a16="http://schemas.microsoft.com/office/drawing/2014/main" id="{DB69DF33-37FA-5D67-6510-F1D969EFC3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89881" y="6111224"/>
            <a:ext cx="2314575" cy="495300"/>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a:extLst>
              <a:ext uri="{FF2B5EF4-FFF2-40B4-BE49-F238E27FC236}">
                <a16:creationId xmlns:a16="http://schemas.microsoft.com/office/drawing/2014/main" id="{E319ECD1-C78A-1432-BE0F-AD3B366BF162}"/>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30" name="Rectangle 29">
            <a:extLst>
              <a:ext uri="{FF2B5EF4-FFF2-40B4-BE49-F238E27FC236}">
                <a16:creationId xmlns:a16="http://schemas.microsoft.com/office/drawing/2014/main" id="{174D7198-691C-3218-EEAF-D798EBA9BE59}"/>
              </a:ext>
            </a:extLst>
          </p:cNvPr>
          <p:cNvSpPr/>
          <p:nvPr/>
        </p:nvSpPr>
        <p:spPr>
          <a:xfrm>
            <a:off x="7345279" y="275727"/>
            <a:ext cx="994836" cy="94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113E7378-0A41-813E-AEE4-224082AFBFF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7370576" y="264502"/>
            <a:ext cx="946811" cy="942077"/>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4" descr="Immagine 4">
            <a:extLst>
              <a:ext uri="{FF2B5EF4-FFF2-40B4-BE49-F238E27FC236}">
                <a16:creationId xmlns:a16="http://schemas.microsoft.com/office/drawing/2014/main" id="{3367B13A-86F4-F60C-47C4-58575B63D226}"/>
              </a:ext>
            </a:extLst>
          </p:cNvPr>
          <p:cNvPicPr>
            <a:picLocks noChangeAspect="1"/>
          </p:cNvPicPr>
          <p:nvPr/>
        </p:nvPicPr>
        <p:blipFill>
          <a:blip r:embed="rId18"/>
          <a:stretch>
            <a:fillRect/>
          </a:stretch>
        </p:blipFill>
        <p:spPr>
          <a:xfrm>
            <a:off x="5611461" y="3632309"/>
            <a:ext cx="2772349" cy="2772349"/>
          </a:xfrm>
          <a:prstGeom prst="rect">
            <a:avLst/>
          </a:prstGeom>
          <a:ln w="12700">
            <a:miter lim="400000"/>
          </a:ln>
        </p:spPr>
      </p:pic>
      <p:grpSp>
        <p:nvGrpSpPr>
          <p:cNvPr id="32" name="Raggruppa">
            <a:extLst>
              <a:ext uri="{FF2B5EF4-FFF2-40B4-BE49-F238E27FC236}">
                <a16:creationId xmlns:a16="http://schemas.microsoft.com/office/drawing/2014/main" id="{E2B4E117-1B9F-9A67-325E-5A2D3EA091EE}"/>
              </a:ext>
            </a:extLst>
          </p:cNvPr>
          <p:cNvGrpSpPr/>
          <p:nvPr/>
        </p:nvGrpSpPr>
        <p:grpSpPr>
          <a:xfrm>
            <a:off x="873849" y="3656771"/>
            <a:ext cx="4601105" cy="2492594"/>
            <a:chOff x="0" y="0"/>
            <a:chExt cx="15004315" cy="9156307"/>
          </a:xfrm>
        </p:grpSpPr>
        <p:pic>
          <p:nvPicPr>
            <p:cNvPr id="33" name="Immagine 7" descr="Immagine 7">
              <a:extLst>
                <a:ext uri="{FF2B5EF4-FFF2-40B4-BE49-F238E27FC236}">
                  <a16:creationId xmlns:a16="http://schemas.microsoft.com/office/drawing/2014/main" id="{BBF0E50E-C3EA-CF33-5B38-3727F9B4B7A1}"/>
                </a:ext>
              </a:extLst>
            </p:cNvPr>
            <p:cNvPicPr>
              <a:picLocks noChangeAspect="1"/>
            </p:cNvPicPr>
            <p:nvPr/>
          </p:nvPicPr>
          <p:blipFill>
            <a:blip r:embed="rId19"/>
            <a:srcRect l="27346" t="20833" r="24366" b="27292"/>
            <a:stretch>
              <a:fillRect/>
            </a:stretch>
          </p:blipFill>
          <p:spPr>
            <a:xfrm>
              <a:off x="0" y="0"/>
              <a:ext cx="11432616" cy="8679032"/>
            </a:xfrm>
            <a:prstGeom prst="rect">
              <a:avLst/>
            </a:prstGeom>
            <a:ln w="12700" cap="flat">
              <a:noFill/>
              <a:miter lim="400000"/>
            </a:ln>
            <a:effectLst/>
          </p:spPr>
        </p:pic>
        <p:sp>
          <p:nvSpPr>
            <p:cNvPr id="34" name="Connettore 2 11">
              <a:extLst>
                <a:ext uri="{FF2B5EF4-FFF2-40B4-BE49-F238E27FC236}">
                  <a16:creationId xmlns:a16="http://schemas.microsoft.com/office/drawing/2014/main" id="{B11E232E-A1C4-8E62-90C5-11CA42BA11AD}"/>
                </a:ext>
              </a:extLst>
            </p:cNvPr>
            <p:cNvSpPr/>
            <p:nvPr/>
          </p:nvSpPr>
          <p:spPr>
            <a:xfrm>
              <a:off x="4599192" y="3229425"/>
              <a:ext cx="10405123" cy="2777309"/>
            </a:xfrm>
            <a:prstGeom prst="line">
              <a:avLst/>
            </a:prstGeom>
            <a:noFill/>
            <a:ln w="88900" cap="flat">
              <a:solidFill>
                <a:srgbClr val="FF0000"/>
              </a:solidFill>
              <a:prstDash val="solid"/>
              <a:miter lim="800000"/>
              <a:tailEnd type="triangle" w="med" len="med"/>
            </a:ln>
            <a:effectLst/>
          </p:spPr>
          <p:txBody>
            <a:bodyPr wrap="square" lIns="45720" tIns="45720" rIns="45720" bIns="45720" numCol="1" anchor="t">
              <a:noAutofit/>
            </a:bodyPr>
            <a:lstStyle/>
            <a:p>
              <a:pPr>
                <a:defRPr sz="3600" b="0">
                  <a:latin typeface="Calibri"/>
                  <a:ea typeface="Calibri"/>
                  <a:cs typeface="Calibri"/>
                  <a:sym typeface="Calibri"/>
                </a:defRPr>
              </a:pPr>
              <a:endParaRPr/>
            </a:p>
          </p:txBody>
        </p:sp>
        <p:sp>
          <p:nvSpPr>
            <p:cNvPr id="35" name="17.6 m">
              <a:extLst>
                <a:ext uri="{FF2B5EF4-FFF2-40B4-BE49-F238E27FC236}">
                  <a16:creationId xmlns:a16="http://schemas.microsoft.com/office/drawing/2014/main" id="{C4F7ACBE-6F23-F867-6278-5165DE21F7C6}"/>
                </a:ext>
              </a:extLst>
            </p:cNvPr>
            <p:cNvSpPr txBox="1"/>
            <p:nvPr/>
          </p:nvSpPr>
          <p:spPr>
            <a:xfrm rot="3240000">
              <a:off x="918620" y="5744474"/>
              <a:ext cx="1788952" cy="767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r>
                <a:rPr sz="900"/>
                <a:t>17.6 m</a:t>
              </a:r>
            </a:p>
          </p:txBody>
        </p:sp>
        <p:pic>
          <p:nvPicPr>
            <p:cNvPr id="36" name="Linea Linea" descr="Linea Linea">
              <a:extLst>
                <a:ext uri="{FF2B5EF4-FFF2-40B4-BE49-F238E27FC236}">
                  <a16:creationId xmlns:a16="http://schemas.microsoft.com/office/drawing/2014/main" id="{DD8052B3-F284-AD0C-933A-82A430259E20}"/>
                </a:ext>
              </a:extLst>
            </p:cNvPr>
            <p:cNvPicPr>
              <a:picLocks/>
            </p:cNvPicPr>
            <p:nvPr/>
          </p:nvPicPr>
          <p:blipFill>
            <a:blip r:embed="rId20"/>
            <a:stretch>
              <a:fillRect/>
            </a:stretch>
          </p:blipFill>
          <p:spPr>
            <a:xfrm rot="13972646">
              <a:off x="-1410080" y="5192094"/>
              <a:ext cx="7469871" cy="458556"/>
            </a:xfrm>
            <a:prstGeom prst="rect">
              <a:avLst/>
            </a:prstGeom>
            <a:effectLst/>
          </p:spPr>
        </p:pic>
        <p:pic>
          <p:nvPicPr>
            <p:cNvPr id="37" name="Linea Linea" descr="Linea Linea">
              <a:extLst>
                <a:ext uri="{FF2B5EF4-FFF2-40B4-BE49-F238E27FC236}">
                  <a16:creationId xmlns:a16="http://schemas.microsoft.com/office/drawing/2014/main" id="{08D32B6F-5907-1BFE-EBE0-F102551CFC64}"/>
                </a:ext>
              </a:extLst>
            </p:cNvPr>
            <p:cNvPicPr>
              <a:picLocks/>
            </p:cNvPicPr>
            <p:nvPr/>
          </p:nvPicPr>
          <p:blipFill>
            <a:blip r:embed="rId21"/>
            <a:stretch>
              <a:fillRect/>
            </a:stretch>
          </p:blipFill>
          <p:spPr>
            <a:xfrm rot="9174187">
              <a:off x="5633398" y="7200031"/>
              <a:ext cx="5579140" cy="458555"/>
            </a:xfrm>
            <a:prstGeom prst="rect">
              <a:avLst/>
            </a:prstGeom>
            <a:effectLst/>
          </p:spPr>
        </p:pic>
        <p:sp>
          <p:nvSpPr>
            <p:cNvPr id="38" name="11.4 m">
              <a:extLst>
                <a:ext uri="{FF2B5EF4-FFF2-40B4-BE49-F238E27FC236}">
                  <a16:creationId xmlns:a16="http://schemas.microsoft.com/office/drawing/2014/main" id="{AE63464C-4585-E5E8-C351-7B399CA6386F}"/>
                </a:ext>
              </a:extLst>
            </p:cNvPr>
            <p:cNvSpPr txBox="1"/>
            <p:nvPr/>
          </p:nvSpPr>
          <p:spPr>
            <a:xfrm rot="19975082">
              <a:off x="6987415" y="7431705"/>
              <a:ext cx="4082971" cy="767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r>
                <a:rPr sz="900"/>
                <a:t>11.4 m</a:t>
              </a:r>
            </a:p>
          </p:txBody>
        </p:sp>
      </p:grpSp>
      <p:sp>
        <p:nvSpPr>
          <p:cNvPr id="6" name="Segnaposto testo 5">
            <a:extLst>
              <a:ext uri="{FF2B5EF4-FFF2-40B4-BE49-F238E27FC236}">
                <a16:creationId xmlns:a16="http://schemas.microsoft.com/office/drawing/2014/main" id="{34FD8606-5A28-D3C6-BD84-CFB1E2421847}"/>
              </a:ext>
            </a:extLst>
          </p:cNvPr>
          <p:cNvSpPr>
            <a:spLocks noGrp="1"/>
          </p:cNvSpPr>
          <p:nvPr>
            <p:ph type="body" idx="1"/>
          </p:nvPr>
        </p:nvSpPr>
        <p:spPr>
          <a:xfrm>
            <a:off x="85582" y="1229029"/>
            <a:ext cx="7502917" cy="2962749"/>
          </a:xfrm>
        </p:spPr>
        <p:txBody>
          <a:bodyPr>
            <a:normAutofit/>
          </a:bodyPr>
          <a:lstStyle/>
          <a:p>
            <a:pPr>
              <a:spcBef>
                <a:spcPts val="0"/>
              </a:spcBef>
            </a:pPr>
            <a:r>
              <a:rPr lang="it-IT" dirty="0" err="1"/>
              <a:t>Magnetic</a:t>
            </a:r>
            <a:r>
              <a:rPr lang="it-IT" dirty="0"/>
              <a:t> </a:t>
            </a:r>
            <a:r>
              <a:rPr lang="it-IT" dirty="0" err="1"/>
              <a:t>measurements</a:t>
            </a:r>
            <a:endParaRPr lang="it-IT" dirty="0"/>
          </a:p>
          <a:p>
            <a:pPr>
              <a:spcBef>
                <a:spcPts val="0"/>
              </a:spcBef>
            </a:pPr>
            <a:r>
              <a:rPr lang="it-IT" dirty="0" err="1"/>
              <a:t>Measurements</a:t>
            </a:r>
            <a:r>
              <a:rPr lang="it-IT" dirty="0"/>
              <a:t> on </a:t>
            </a:r>
            <a:r>
              <a:rPr lang="it-IT" dirty="0" err="1"/>
              <a:t>superconducting</a:t>
            </a:r>
            <a:r>
              <a:rPr lang="it-IT" dirty="0"/>
              <a:t> </a:t>
            </a:r>
            <a:r>
              <a:rPr lang="it-IT" dirty="0" err="1"/>
              <a:t>cables</a:t>
            </a:r>
            <a:endParaRPr lang="it-IT" dirty="0"/>
          </a:p>
          <a:p>
            <a:pPr>
              <a:spcBef>
                <a:spcPts val="0"/>
              </a:spcBef>
            </a:pPr>
            <a:r>
              <a:rPr lang="it-IT" dirty="0" err="1"/>
              <a:t>Cryogenics</a:t>
            </a:r>
            <a:endParaRPr lang="it-IT" dirty="0"/>
          </a:p>
          <a:p>
            <a:pPr>
              <a:spcBef>
                <a:spcPts val="0"/>
              </a:spcBef>
            </a:pPr>
            <a:r>
              <a:rPr lang="en-US" dirty="0"/>
              <a:t>Aims new lab</a:t>
            </a:r>
          </a:p>
          <a:p>
            <a:pPr lvl="1">
              <a:spcBef>
                <a:spcPts val="0"/>
              </a:spcBef>
            </a:pPr>
            <a:r>
              <a:rPr lang="en-US" sz="1800" dirty="0"/>
              <a:t>Extend the current instrumentation and measurement procedure for superconducting magnets and cable </a:t>
            </a:r>
          </a:p>
          <a:p>
            <a:pPr lvl="1">
              <a:spcBef>
                <a:spcPts val="0"/>
              </a:spcBef>
            </a:pPr>
            <a:r>
              <a:rPr lang="en-US" sz="1800" dirty="0"/>
              <a:t>Improve the metrological feature of the measure </a:t>
            </a:r>
          </a:p>
          <a:p>
            <a:pPr lvl="1">
              <a:spcBef>
                <a:spcPts val="0"/>
              </a:spcBef>
            </a:pPr>
            <a:r>
              <a:rPr lang="en-US" sz="1800" dirty="0"/>
              <a:t>Develop new procedures for facing the state of the hard challenge for LTS and HTS</a:t>
            </a:r>
          </a:p>
          <a:p>
            <a:pPr marL="0" indent="0">
              <a:spcBef>
                <a:spcPts val="0"/>
              </a:spcBef>
              <a:buNone/>
            </a:pPr>
            <a:endParaRPr lang="it-IT" dirty="0"/>
          </a:p>
        </p:txBody>
      </p:sp>
    </p:spTree>
    <p:extLst>
      <p:ext uri="{BB962C8B-B14F-4D97-AF65-F5344CB8AC3E}">
        <p14:creationId xmlns:p14="http://schemas.microsoft.com/office/powerpoint/2010/main" val="35532346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1EFE3C6-C91F-E6FA-8C71-F4EED2798B1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9" name="CRYOLAB Infrastructure"/>
          <p:cNvSpPr txBox="1">
            <a:spLocks noGrp="1"/>
          </p:cNvSpPr>
          <p:nvPr>
            <p:ph type="title"/>
          </p:nvPr>
        </p:nvSpPr>
        <p:spPr>
          <a:xfrm>
            <a:off x="3795221" y="1172312"/>
            <a:ext cx="6059879" cy="1143001"/>
          </a:xfrm>
          <a:prstGeom prst="rect">
            <a:avLst/>
          </a:prstGeom>
        </p:spPr>
        <p:txBody>
          <a:bodyPr>
            <a:normAutofit/>
          </a:bodyPr>
          <a:lstStyle/>
          <a:p>
            <a:pPr algn="l"/>
            <a:r>
              <a:rPr dirty="0"/>
              <a:t>WP5 </a:t>
            </a:r>
            <a:r>
              <a:rPr lang="en-US" dirty="0"/>
              <a:t>–</a:t>
            </a:r>
            <a:r>
              <a:rPr dirty="0"/>
              <a:t> </a:t>
            </a:r>
            <a:r>
              <a:rPr dirty="0" err="1"/>
              <a:t>Naples</a:t>
            </a:r>
            <a:r>
              <a:rPr dirty="0"/>
              <a:t> CRYOLAB</a:t>
            </a:r>
          </a:p>
        </p:txBody>
      </p:sp>
      <p:pic>
        <p:nvPicPr>
          <p:cNvPr id="140" name="IMG_20220801_124219.jpg" descr="IMG_20220801_124219.jpg"/>
          <p:cNvPicPr>
            <a:picLocks noChangeAspect="1"/>
          </p:cNvPicPr>
          <p:nvPr/>
        </p:nvPicPr>
        <p:blipFill>
          <a:blip r:embed="rId3"/>
          <a:stretch>
            <a:fillRect/>
          </a:stretch>
        </p:blipFill>
        <p:spPr>
          <a:xfrm>
            <a:off x="958503" y="3759851"/>
            <a:ext cx="3944827" cy="2958621"/>
          </a:xfrm>
          <a:prstGeom prst="rect">
            <a:avLst/>
          </a:prstGeom>
          <a:ln w="12700">
            <a:miter lim="400000"/>
          </a:ln>
        </p:spPr>
      </p:pic>
      <p:sp>
        <p:nvSpPr>
          <p:cNvPr id="141" name="Outside: Cryogenic liquids storage plant with double wall vacuum insulated lines that delivers Liquid Nitrogen (77K) and Liquid Argon (86K) inside the clean room. Dedicated UTA system to filter, recirculate and keep under desired conditions (temperature "/>
          <p:cNvSpPr txBox="1"/>
          <p:nvPr/>
        </p:nvSpPr>
        <p:spPr>
          <a:xfrm>
            <a:off x="627701" y="1149411"/>
            <a:ext cx="8735579" cy="3036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p>
            <a:pPr marL="228600" indent="-228600">
              <a:buFont typeface="Arial" panose="020B0604020202020204" pitchFamily="34" charset="0"/>
              <a:buChar char="•"/>
              <a:defRPr sz="2800" b="0"/>
            </a:pPr>
            <a:r>
              <a:rPr lang="it-IT" sz="2400" dirty="0"/>
              <a:t>Light Detectors Test</a:t>
            </a:r>
          </a:p>
          <a:p>
            <a:pPr marL="228600" indent="-228600">
              <a:buFont typeface="Arial" panose="020B0604020202020204" pitchFamily="34" charset="0"/>
              <a:buChar char="•"/>
              <a:defRPr sz="2800" b="0"/>
            </a:pPr>
            <a:r>
              <a:rPr lang="it-IT" sz="2400" dirty="0"/>
              <a:t>Stand alone </a:t>
            </a:r>
            <a:r>
              <a:rPr lang="it-IT" sz="2400" dirty="0" err="1"/>
              <a:t>cryo</a:t>
            </a:r>
            <a:r>
              <a:rPr lang="it-IT" sz="2400" dirty="0"/>
              <a:t> system</a:t>
            </a:r>
          </a:p>
          <a:p>
            <a:pPr marL="228600" indent="-228600">
              <a:buFont typeface="Arial" panose="020B0604020202020204" pitchFamily="34" charset="0"/>
              <a:buChar char="•"/>
              <a:defRPr sz="2800" b="0"/>
            </a:pPr>
            <a:r>
              <a:rPr lang="it-IT" sz="2400" dirty="0"/>
              <a:t>Vacuum and </a:t>
            </a:r>
            <a:r>
              <a:rPr lang="it-IT" sz="2400" dirty="0" err="1"/>
              <a:t>cryogenic</a:t>
            </a:r>
            <a:r>
              <a:rPr lang="it-IT" sz="2400" dirty="0"/>
              <a:t> </a:t>
            </a:r>
            <a:r>
              <a:rPr lang="it-IT" sz="2400" dirty="0" err="1"/>
              <a:t>equipment</a:t>
            </a:r>
            <a:endParaRPr lang="it-IT" sz="2400" dirty="0"/>
          </a:p>
          <a:p>
            <a:pPr marL="228600" indent="-228600">
              <a:buFont typeface="Arial" panose="020B0604020202020204" pitchFamily="34" charset="0"/>
              <a:buChar char="•"/>
              <a:defRPr sz="2800" b="0"/>
            </a:pPr>
            <a:r>
              <a:rPr lang="it-IT" sz="2400" dirty="0"/>
              <a:t>New</a:t>
            </a:r>
          </a:p>
          <a:p>
            <a:pPr marL="685800" lvl="1" indent="-228600">
              <a:buFont typeface="Arial" panose="020B0604020202020204" pitchFamily="34" charset="0"/>
              <a:buChar char="•"/>
              <a:defRPr sz="2800" b="0"/>
            </a:pPr>
            <a:r>
              <a:rPr lang="it-IT" sz="1400" dirty="0" err="1"/>
              <a:t>Clean</a:t>
            </a:r>
            <a:r>
              <a:rPr lang="it-IT" sz="1400" dirty="0"/>
              <a:t> area for vacuum system and </a:t>
            </a:r>
            <a:r>
              <a:rPr lang="it-IT" sz="1400" dirty="0" err="1"/>
              <a:t>material</a:t>
            </a:r>
            <a:r>
              <a:rPr lang="it-IT" sz="1400" dirty="0"/>
              <a:t> </a:t>
            </a:r>
            <a:r>
              <a:rPr lang="it-IT" sz="1400" dirty="0" err="1"/>
              <a:t>deposition</a:t>
            </a:r>
            <a:r>
              <a:rPr lang="it-IT" sz="1400" dirty="0"/>
              <a:t> (</a:t>
            </a:r>
            <a:r>
              <a:rPr lang="it-IT" sz="1400" dirty="0" err="1"/>
              <a:t>Hardwall</a:t>
            </a:r>
            <a:r>
              <a:rPr lang="it-IT" sz="1400" dirty="0"/>
              <a:t> </a:t>
            </a:r>
            <a:r>
              <a:rPr lang="it-IT" sz="1400" dirty="0" err="1"/>
              <a:t>clean</a:t>
            </a:r>
            <a:r>
              <a:rPr lang="it-IT" sz="1400" dirty="0"/>
              <a:t> room </a:t>
            </a:r>
            <a:r>
              <a:rPr lang="it-IT" sz="1400" dirty="0" err="1"/>
              <a:t>approx</a:t>
            </a:r>
            <a:r>
              <a:rPr lang="it-IT" sz="1400" dirty="0"/>
              <a:t>. 6x4 m2)</a:t>
            </a:r>
          </a:p>
          <a:p>
            <a:pPr marL="685800" lvl="1" indent="-228600">
              <a:buFont typeface="Arial" panose="020B0604020202020204" pitchFamily="34" charset="0"/>
              <a:buChar char="•"/>
              <a:defRPr sz="2800" b="0"/>
            </a:pPr>
            <a:r>
              <a:rPr lang="it-IT" sz="1400" dirty="0"/>
              <a:t>Liquid </a:t>
            </a:r>
            <a:r>
              <a:rPr lang="it-IT" sz="1400" dirty="0" err="1"/>
              <a:t>nitrogen</a:t>
            </a:r>
            <a:r>
              <a:rPr lang="it-IT" sz="1400" dirty="0"/>
              <a:t> </a:t>
            </a:r>
            <a:r>
              <a:rPr lang="it-IT" sz="1400" dirty="0" err="1"/>
              <a:t>cryostat</a:t>
            </a:r>
            <a:endParaRPr lang="it-IT" sz="1400" dirty="0"/>
          </a:p>
          <a:p>
            <a:pPr marL="685800" lvl="1" indent="-228600">
              <a:buFont typeface="Arial" panose="020B0604020202020204" pitchFamily="34" charset="0"/>
              <a:buChar char="•"/>
              <a:defRPr sz="2800" b="0"/>
            </a:pPr>
            <a:r>
              <a:rPr lang="it-IT" sz="1400" dirty="0" err="1"/>
              <a:t>Cryoprobe</a:t>
            </a:r>
            <a:endParaRPr lang="it-IT" sz="1400" dirty="0"/>
          </a:p>
          <a:p>
            <a:pPr marL="685800" lvl="1" indent="-228600">
              <a:buFont typeface="Arial" panose="020B0604020202020204" pitchFamily="34" charset="0"/>
              <a:buChar char="•"/>
              <a:defRPr sz="2800" b="0"/>
            </a:pPr>
            <a:r>
              <a:rPr lang="it-IT" sz="1400" dirty="0"/>
              <a:t>Low-temperature </a:t>
            </a:r>
            <a:r>
              <a:rPr lang="it-IT" sz="1400" dirty="0" err="1"/>
              <a:t>calibration</a:t>
            </a:r>
            <a:r>
              <a:rPr lang="it-IT" sz="1400" dirty="0"/>
              <a:t> system</a:t>
            </a:r>
          </a:p>
          <a:p>
            <a:pPr marL="685800" lvl="1" indent="-228600">
              <a:buFont typeface="Arial" panose="020B0604020202020204" pitchFamily="34" charset="0"/>
              <a:buChar char="•"/>
              <a:defRPr sz="2800" b="0"/>
            </a:pPr>
            <a:r>
              <a:rPr lang="it-IT" sz="1400" dirty="0"/>
              <a:t>Dry system for low-temperature </a:t>
            </a:r>
            <a:r>
              <a:rPr lang="it-IT" sz="1400" dirty="0" err="1"/>
              <a:t>characterisation</a:t>
            </a:r>
            <a:endParaRPr lang="it-IT" sz="1400" dirty="0"/>
          </a:p>
          <a:p>
            <a:pPr marL="685800" lvl="1" indent="-228600">
              <a:buFont typeface="Arial" panose="020B0604020202020204" pitchFamily="34" charset="0"/>
              <a:buChar char="•"/>
              <a:defRPr sz="2800" b="0"/>
            </a:pPr>
            <a:endParaRPr lang="it-IT" sz="1400" dirty="0"/>
          </a:p>
          <a:p>
            <a:pPr marL="228600" indent="-228600">
              <a:buFont typeface="Arial" panose="020B0604020202020204" pitchFamily="34" charset="0"/>
              <a:buChar char="•"/>
              <a:defRPr sz="2800" b="0"/>
            </a:pPr>
            <a:endParaRPr sz="1400" dirty="0"/>
          </a:p>
        </p:txBody>
      </p:sp>
      <p:pic>
        <p:nvPicPr>
          <p:cNvPr id="142" name="IMG_20220929_104232.jpg" descr="IMG_20220929_104232.jpg"/>
          <p:cNvPicPr>
            <a:picLocks noChangeAspect="1"/>
          </p:cNvPicPr>
          <p:nvPr/>
        </p:nvPicPr>
        <p:blipFill>
          <a:blip r:embed="rId4"/>
          <a:stretch>
            <a:fillRect/>
          </a:stretch>
        </p:blipFill>
        <p:spPr>
          <a:xfrm>
            <a:off x="4995491" y="3759851"/>
            <a:ext cx="2218966" cy="2958621"/>
          </a:xfrm>
          <a:prstGeom prst="rect">
            <a:avLst/>
          </a:prstGeom>
          <a:ln w="12700">
            <a:miter lim="400000"/>
          </a:ln>
        </p:spPr>
      </p:pic>
      <p:pic>
        <p:nvPicPr>
          <p:cNvPr id="143" name="IMG_20220929_104148.jpg" descr="IMG_20220929_104148.jpg"/>
          <p:cNvPicPr>
            <a:picLocks noChangeAspect="1"/>
          </p:cNvPicPr>
          <p:nvPr/>
        </p:nvPicPr>
        <p:blipFill>
          <a:blip r:embed="rId5"/>
          <a:stretch>
            <a:fillRect/>
          </a:stretch>
        </p:blipFill>
        <p:spPr>
          <a:xfrm>
            <a:off x="7306619" y="3766581"/>
            <a:ext cx="3926879" cy="2945160"/>
          </a:xfrm>
          <a:prstGeom prst="rect">
            <a:avLst/>
          </a:prstGeom>
          <a:ln w="12700">
            <a:miter lim="400000"/>
          </a:ln>
        </p:spPr>
      </p:pic>
      <p:pic>
        <p:nvPicPr>
          <p:cNvPr id="144" name="2022-09-29_17-57-44.png" descr="2022-09-29_17-57-44.png"/>
          <p:cNvPicPr>
            <a:picLocks noChangeAspect="1"/>
          </p:cNvPicPr>
          <p:nvPr/>
        </p:nvPicPr>
        <p:blipFill>
          <a:blip r:embed="rId6"/>
          <a:stretch>
            <a:fillRect/>
          </a:stretch>
        </p:blipFill>
        <p:spPr>
          <a:xfrm>
            <a:off x="9203920" y="218066"/>
            <a:ext cx="2928626" cy="3120425"/>
          </a:xfrm>
          <a:prstGeom prst="rect">
            <a:avLst/>
          </a:prstGeom>
          <a:ln w="12700">
            <a:miter lim="400000"/>
          </a:ln>
        </p:spPr>
      </p:pic>
      <p:sp>
        <p:nvSpPr>
          <p:cNvPr id="3" name="CasellaDiTesto 2">
            <a:extLst>
              <a:ext uri="{FF2B5EF4-FFF2-40B4-BE49-F238E27FC236}">
                <a16:creationId xmlns:a16="http://schemas.microsoft.com/office/drawing/2014/main" id="{249E90DD-9043-BDB5-E88F-F43EFFAB1AF9}"/>
              </a:ext>
            </a:extLst>
          </p:cNvPr>
          <p:cNvSpPr txBox="1"/>
          <p:nvPr/>
        </p:nvSpPr>
        <p:spPr>
          <a:xfrm>
            <a:off x="1345956" y="3900101"/>
            <a:ext cx="3169920"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900">
                <a:solidFill>
                  <a:srgbClr val="FFFF00"/>
                </a:solidFill>
              </a:rPr>
              <a:t>Cryogenic liquids storage </a:t>
            </a:r>
          </a:p>
        </p:txBody>
      </p:sp>
      <p:pic>
        <p:nvPicPr>
          <p:cNvPr id="4" name="Immagine 3">
            <a:extLst>
              <a:ext uri="{FF2B5EF4-FFF2-40B4-BE49-F238E27FC236}">
                <a16:creationId xmlns:a16="http://schemas.microsoft.com/office/drawing/2014/main" id="{27DC6FCF-C4A6-08FC-1B82-F45651295AFD}"/>
              </a:ext>
            </a:extLst>
          </p:cNvPr>
          <p:cNvPicPr>
            <a:picLocks noChangeAspect="1"/>
          </p:cNvPicPr>
          <p:nvPr/>
        </p:nvPicPr>
        <p:blipFill rotWithShape="1">
          <a:blip r:embed="rId7"/>
          <a:srcRect l="9681" r="13799" b="48393"/>
          <a:stretch/>
        </p:blipFill>
        <p:spPr>
          <a:xfrm>
            <a:off x="5684290" y="1561161"/>
            <a:ext cx="3244659" cy="1051925"/>
          </a:xfrm>
          <a:prstGeom prst="rect">
            <a:avLst/>
          </a:prstGeom>
        </p:spPr>
      </p:pic>
      <p:sp>
        <p:nvSpPr>
          <p:cNvPr id="2" name="Slide Number Placeholder 1">
            <a:extLst>
              <a:ext uri="{FF2B5EF4-FFF2-40B4-BE49-F238E27FC236}">
                <a16:creationId xmlns:a16="http://schemas.microsoft.com/office/drawing/2014/main" id="{00C4A95F-150B-52DE-0F7B-8B7D9DFDACE2}"/>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B41E32A-D2CA-4FC2-0409-304AE47CE1E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10" name="Gruppo 9">
            <a:extLst>
              <a:ext uri="{FF2B5EF4-FFF2-40B4-BE49-F238E27FC236}">
                <a16:creationId xmlns:a16="http://schemas.microsoft.com/office/drawing/2014/main" id="{674768E4-BD4C-8B3F-93AA-52EFBC146B60}"/>
              </a:ext>
            </a:extLst>
          </p:cNvPr>
          <p:cNvGrpSpPr/>
          <p:nvPr/>
        </p:nvGrpSpPr>
        <p:grpSpPr>
          <a:xfrm>
            <a:off x="9307826" y="289801"/>
            <a:ext cx="2211861" cy="999956"/>
            <a:chOff x="9595137" y="9412223"/>
            <a:chExt cx="4423722" cy="1999912"/>
          </a:xfrm>
        </p:grpSpPr>
        <p:pic>
          <p:nvPicPr>
            <p:cNvPr id="8" name="Immagine 7">
              <a:extLst>
                <a:ext uri="{FF2B5EF4-FFF2-40B4-BE49-F238E27FC236}">
                  <a16:creationId xmlns:a16="http://schemas.microsoft.com/office/drawing/2014/main" id="{C6505585-7B6C-FD8B-EFF6-C579860DE2EE}"/>
                </a:ext>
              </a:extLst>
            </p:cNvPr>
            <p:cNvPicPr>
              <a:picLocks noChangeAspect="1"/>
            </p:cNvPicPr>
            <p:nvPr/>
          </p:nvPicPr>
          <p:blipFill>
            <a:blip r:embed="rId3"/>
            <a:stretch>
              <a:fillRect/>
            </a:stretch>
          </p:blipFill>
          <p:spPr>
            <a:xfrm>
              <a:off x="11781927" y="9453988"/>
              <a:ext cx="2236932" cy="1905000"/>
            </a:xfrm>
            <a:prstGeom prst="rect">
              <a:avLst/>
            </a:prstGeom>
          </p:spPr>
        </p:pic>
        <p:pic>
          <p:nvPicPr>
            <p:cNvPr id="9" name="Immagine 8">
              <a:extLst>
                <a:ext uri="{FF2B5EF4-FFF2-40B4-BE49-F238E27FC236}">
                  <a16:creationId xmlns:a16="http://schemas.microsoft.com/office/drawing/2014/main" id="{8E390A1E-6F9A-C4D6-4E09-2859D924A35E}"/>
                </a:ext>
              </a:extLst>
            </p:cNvPr>
            <p:cNvPicPr>
              <a:picLocks noChangeAspect="1"/>
            </p:cNvPicPr>
            <p:nvPr/>
          </p:nvPicPr>
          <p:blipFill>
            <a:blip r:embed="rId4"/>
            <a:stretch>
              <a:fillRect/>
            </a:stretch>
          </p:blipFill>
          <p:spPr>
            <a:xfrm>
              <a:off x="9595137" y="9412223"/>
              <a:ext cx="2255825" cy="1999912"/>
            </a:xfrm>
            <a:prstGeom prst="rect">
              <a:avLst/>
            </a:prstGeom>
          </p:spPr>
        </p:pic>
      </p:grpSp>
      <p:pic>
        <p:nvPicPr>
          <p:cNvPr id="2" name="Picture 2" descr="Enhancing the magneto-optical Kerr effect through the use of a plasmonic  antenna">
            <a:extLst>
              <a:ext uri="{FF2B5EF4-FFF2-40B4-BE49-F238E27FC236}">
                <a16:creationId xmlns:a16="http://schemas.microsoft.com/office/drawing/2014/main" id="{F1A5EA6D-7DB0-AB17-8491-4542372E8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518" y="1942927"/>
            <a:ext cx="2877156" cy="16227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180FE27A-AEDE-F801-6ABA-B17229F3A66E}"/>
              </a:ext>
            </a:extLst>
          </p:cNvPr>
          <p:cNvGrpSpPr/>
          <p:nvPr/>
        </p:nvGrpSpPr>
        <p:grpSpPr>
          <a:xfrm>
            <a:off x="7115958" y="1500583"/>
            <a:ext cx="4790292" cy="4740959"/>
            <a:chOff x="6313259" y="325214"/>
            <a:chExt cx="5413219" cy="5385371"/>
          </a:xfrm>
        </p:grpSpPr>
        <p:pic>
          <p:nvPicPr>
            <p:cNvPr id="6" name="Immagine 5">
              <a:extLst>
                <a:ext uri="{FF2B5EF4-FFF2-40B4-BE49-F238E27FC236}">
                  <a16:creationId xmlns:a16="http://schemas.microsoft.com/office/drawing/2014/main" id="{877D217D-0089-9889-2A4D-0C5F65D43505}"/>
                </a:ext>
              </a:extLst>
            </p:cNvPr>
            <p:cNvPicPr>
              <a:picLocks noChangeAspect="1"/>
            </p:cNvPicPr>
            <p:nvPr/>
          </p:nvPicPr>
          <p:blipFill>
            <a:blip r:embed="rId6"/>
            <a:stretch>
              <a:fillRect/>
            </a:stretch>
          </p:blipFill>
          <p:spPr>
            <a:xfrm>
              <a:off x="6313259" y="530972"/>
              <a:ext cx="5413219" cy="5179613"/>
            </a:xfrm>
            <a:prstGeom prst="rect">
              <a:avLst/>
            </a:prstGeom>
          </p:spPr>
        </p:pic>
        <p:sp>
          <p:nvSpPr>
            <p:cNvPr id="11" name="Rettangolo 10">
              <a:extLst>
                <a:ext uri="{FF2B5EF4-FFF2-40B4-BE49-F238E27FC236}">
                  <a16:creationId xmlns:a16="http://schemas.microsoft.com/office/drawing/2014/main" id="{1174D122-957A-C2DF-00D5-D57E32F55EB0}"/>
                </a:ext>
              </a:extLst>
            </p:cNvPr>
            <p:cNvSpPr/>
            <p:nvPr/>
          </p:nvSpPr>
          <p:spPr>
            <a:xfrm>
              <a:off x="6657618" y="325214"/>
              <a:ext cx="3946849" cy="232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900"/>
            </a:p>
          </p:txBody>
        </p:sp>
      </p:grpSp>
      <p:pic>
        <p:nvPicPr>
          <p:cNvPr id="4" name="Immagine 3">
            <a:extLst>
              <a:ext uri="{FF2B5EF4-FFF2-40B4-BE49-F238E27FC236}">
                <a16:creationId xmlns:a16="http://schemas.microsoft.com/office/drawing/2014/main" id="{6451256B-7C76-62DB-028B-E0AE90CA2F94}"/>
              </a:ext>
            </a:extLst>
          </p:cNvPr>
          <p:cNvPicPr>
            <a:picLocks noChangeAspect="1"/>
          </p:cNvPicPr>
          <p:nvPr/>
        </p:nvPicPr>
        <p:blipFill>
          <a:blip r:embed="rId7"/>
          <a:stretch>
            <a:fillRect/>
          </a:stretch>
        </p:blipFill>
        <p:spPr>
          <a:xfrm>
            <a:off x="2761861" y="3647043"/>
            <a:ext cx="3713584" cy="2994077"/>
          </a:xfrm>
          <a:prstGeom prst="rect">
            <a:avLst/>
          </a:prstGeom>
        </p:spPr>
      </p:pic>
      <p:sp>
        <p:nvSpPr>
          <p:cNvPr id="7" name="Slide Number Placeholder 6">
            <a:extLst>
              <a:ext uri="{FF2B5EF4-FFF2-40B4-BE49-F238E27FC236}">
                <a16:creationId xmlns:a16="http://schemas.microsoft.com/office/drawing/2014/main" id="{896F75FC-1759-42FE-A454-0F7954898341}"/>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5" name="Apparato per lo studio delle proprietà magneto-ottiche dei materiali (Moke)">
            <a:extLst>
              <a:ext uri="{FF2B5EF4-FFF2-40B4-BE49-F238E27FC236}">
                <a16:creationId xmlns:a16="http://schemas.microsoft.com/office/drawing/2014/main" id="{14548C90-B330-7691-3C53-7AC40479AF1D}"/>
              </a:ext>
            </a:extLst>
          </p:cNvPr>
          <p:cNvSpPr txBox="1"/>
          <p:nvPr/>
        </p:nvSpPr>
        <p:spPr>
          <a:xfrm>
            <a:off x="3655080" y="1681720"/>
            <a:ext cx="3812520" cy="1493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marL="463020" indent="-463020" algn="just" defTabSz="457200">
              <a:lnSpc>
                <a:spcPts val="6200"/>
              </a:lnSpc>
              <a:spcBef>
                <a:spcPts val="800"/>
              </a:spcBef>
              <a:buSzPct val="125000"/>
              <a:buChar char="•"/>
              <a:defRPr sz="3500">
                <a:latin typeface="Arial"/>
                <a:ea typeface="Arial"/>
                <a:cs typeface="Arial"/>
                <a:sym typeface="Arial"/>
              </a:defRPr>
            </a:lvl1pPr>
          </a:lstStyle>
          <a:p>
            <a:r>
              <a:rPr lang="it-IT" sz="1750" dirty="0" err="1"/>
              <a:t>Instrumentation</a:t>
            </a:r>
            <a:r>
              <a:rPr lang="it-IT" sz="1750" dirty="0"/>
              <a:t> for study SC with </a:t>
            </a:r>
            <a:r>
              <a:rPr lang="it-IT" sz="1750" dirty="0" err="1"/>
              <a:t>magneto-optic</a:t>
            </a:r>
            <a:r>
              <a:rPr lang="it-IT" sz="1750" dirty="0"/>
              <a:t> Kerr </a:t>
            </a:r>
            <a:r>
              <a:rPr lang="it-IT" sz="1750" dirty="0" err="1"/>
              <a:t>effect</a:t>
            </a:r>
            <a:r>
              <a:rPr lang="it-IT" sz="1750" dirty="0"/>
              <a:t> </a:t>
            </a:r>
            <a:r>
              <a:rPr sz="1750" dirty="0"/>
              <a:t>(</a:t>
            </a:r>
            <a:r>
              <a:rPr sz="1750" dirty="0" err="1"/>
              <a:t>Moke</a:t>
            </a:r>
            <a:r>
              <a:rPr sz="1750" dirty="0"/>
              <a:t>)</a:t>
            </a:r>
          </a:p>
        </p:txBody>
      </p:sp>
      <p:sp>
        <p:nvSpPr>
          <p:cNvPr id="13" name="Title 12">
            <a:extLst>
              <a:ext uri="{FF2B5EF4-FFF2-40B4-BE49-F238E27FC236}">
                <a16:creationId xmlns:a16="http://schemas.microsoft.com/office/drawing/2014/main" id="{8F3F9A11-B10A-CF99-8FF5-FA0FF109F908}"/>
              </a:ext>
            </a:extLst>
          </p:cNvPr>
          <p:cNvSpPr>
            <a:spLocks noGrp="1"/>
          </p:cNvSpPr>
          <p:nvPr>
            <p:ph type="title"/>
          </p:nvPr>
        </p:nvSpPr>
        <p:spPr>
          <a:xfrm>
            <a:off x="1004087" y="1110526"/>
            <a:ext cx="10515600" cy="780114"/>
          </a:xfrm>
        </p:spPr>
        <p:txBody>
          <a:bodyPr/>
          <a:lstStyle/>
          <a:p>
            <a:r>
              <a:rPr lang="en-US" dirty="0"/>
              <a:t>WP5- Naples CNR-SPIN – MOKE  </a:t>
            </a:r>
          </a:p>
        </p:txBody>
      </p:sp>
    </p:spTree>
    <p:extLst>
      <p:ext uri="{BB962C8B-B14F-4D97-AF65-F5344CB8AC3E}">
        <p14:creationId xmlns:p14="http://schemas.microsoft.com/office/powerpoint/2010/main" val="415968294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C48ADA3-7B24-ACAB-B06F-9A330BD609A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609601" y="1898314"/>
            <a:ext cx="11269132" cy="376001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342900" indent="-342900" eaLnBrk="0" fontAlgn="base" hangingPunct="0">
              <a:spcBef>
                <a:spcPct val="0"/>
              </a:spcBef>
              <a:spcAft>
                <a:spcPts val="1200"/>
              </a:spcAft>
              <a:buFont typeface="Wingdings" panose="05000000000000000000" pitchFamily="2" charset="2"/>
              <a:buChar char="Ø"/>
            </a:pPr>
            <a:r>
              <a:rPr lang="en-GB" altLang="it-IT" dirty="0" err="1"/>
              <a:t>Magnetometry</a:t>
            </a:r>
            <a:r>
              <a:rPr lang="en-GB" altLang="it-IT" dirty="0"/>
              <a:t> measurements under external stimuli such as light irradiation and electric fields for the characterization of innovative materials [novel setup expected to attract users working in the fields of advanced magnetic materials with controllable </a:t>
            </a:r>
            <a:r>
              <a:rPr lang="en-GB" altLang="it-IT" dirty="0" err="1"/>
              <a:t>bistable</a:t>
            </a:r>
            <a:r>
              <a:rPr lang="en-GB" altLang="it-IT" dirty="0"/>
              <a:t> states and investigating the interplay among magnetism and superconductivity] +50% users</a:t>
            </a:r>
          </a:p>
          <a:p>
            <a:pPr marL="342900" indent="-342900" eaLnBrk="0" fontAlgn="base" hangingPunct="0">
              <a:spcBef>
                <a:spcPct val="0"/>
              </a:spcBef>
              <a:spcAft>
                <a:spcPts val="1200"/>
              </a:spcAft>
              <a:buFont typeface="Wingdings" panose="05000000000000000000" pitchFamily="2" charset="2"/>
              <a:buChar char="Ø"/>
            </a:pPr>
            <a:r>
              <a:rPr lang="en-GB" altLang="it-IT" dirty="0"/>
              <a:t>Measurements of physical properties of materials (e.g. </a:t>
            </a:r>
            <a:r>
              <a:rPr lang="en-GB" altLang="it-IT" dirty="0" err="1"/>
              <a:t>magnetotransport</a:t>
            </a:r>
            <a:r>
              <a:rPr lang="en-GB" altLang="it-IT" dirty="0"/>
              <a:t> and measurements of critical currents) in a wide range of temperatures and magnetic fields [novel setup expected to attract users working on </a:t>
            </a:r>
            <a:r>
              <a:rPr lang="en-GB" altLang="it-IT" dirty="0" err="1"/>
              <a:t>spintronics</a:t>
            </a:r>
            <a:r>
              <a:rPr lang="en-GB" altLang="it-IT" dirty="0"/>
              <a:t>, superconductive devices, sensors/detectors and quantum computation] +50% users</a:t>
            </a:r>
          </a:p>
          <a:p>
            <a:pPr marL="342900" indent="-342900" eaLnBrk="0" fontAlgn="base" hangingPunct="0">
              <a:spcBef>
                <a:spcPct val="0"/>
              </a:spcBef>
              <a:spcAft>
                <a:spcPts val="1200"/>
              </a:spcAft>
              <a:buFont typeface="Wingdings" panose="05000000000000000000" pitchFamily="2" charset="2"/>
              <a:buChar char="Ø"/>
            </a:pPr>
            <a:r>
              <a:rPr lang="en-GB" altLang="it-IT" dirty="0"/>
              <a:t>Combined magneto-optical and ferromagnetic resonance measurements [novel setup expected to attract users working in the fields of magneto-optics, </a:t>
            </a:r>
            <a:r>
              <a:rPr lang="en-GB" altLang="it-IT" dirty="0" err="1"/>
              <a:t>magnonics</a:t>
            </a:r>
            <a:r>
              <a:rPr lang="en-GB" altLang="it-IT" dirty="0"/>
              <a:t> and quantum computation] +30% users</a:t>
            </a:r>
          </a:p>
          <a:p>
            <a:pPr marL="342900" indent="-342900" eaLnBrk="0" fontAlgn="base" hangingPunct="0">
              <a:spcBef>
                <a:spcPct val="0"/>
              </a:spcBef>
              <a:spcAft>
                <a:spcPts val="1200"/>
              </a:spcAft>
              <a:buFont typeface="Wingdings" panose="05000000000000000000" pitchFamily="2" charset="2"/>
              <a:buChar char="Ø"/>
            </a:pPr>
            <a:r>
              <a:rPr lang="en-GB" altLang="it-IT" dirty="0"/>
              <a:t>AFM, MFM and PFM microscopy measurements for the characterization of superconducting, magnetic and multifunctional materials novel setup expected to attract users working in the field of advanced functional materials, </a:t>
            </a:r>
            <a:r>
              <a:rPr lang="en-GB" altLang="it-IT" dirty="0" err="1"/>
              <a:t>spintronics</a:t>
            </a:r>
            <a:r>
              <a:rPr lang="en-GB" altLang="it-IT" dirty="0"/>
              <a:t> and applied superconductivity] + 30% users</a:t>
            </a:r>
          </a:p>
        </p:txBody>
      </p:sp>
      <p:sp>
        <p:nvSpPr>
          <p:cNvPr id="6" name="Title 5">
            <a:extLst>
              <a:ext uri="{FF2B5EF4-FFF2-40B4-BE49-F238E27FC236}">
                <a16:creationId xmlns:a16="http://schemas.microsoft.com/office/drawing/2014/main" id="{F9B10F7B-1776-85DD-0F23-07B6262C8CDC}"/>
              </a:ext>
            </a:extLst>
          </p:cNvPr>
          <p:cNvSpPr>
            <a:spLocks noGrp="1"/>
          </p:cNvSpPr>
          <p:nvPr>
            <p:ph type="title"/>
          </p:nvPr>
        </p:nvSpPr>
        <p:spPr>
          <a:xfrm>
            <a:off x="2209800" y="1342402"/>
            <a:ext cx="8404541" cy="1239838"/>
          </a:xfrm>
        </p:spPr>
        <p:txBody>
          <a:bodyPr>
            <a:normAutofit/>
          </a:bodyPr>
          <a:lstStyle/>
          <a:p>
            <a:r>
              <a:rPr lang="it-IT" dirty="0"/>
              <a:t>WP6 – Salento (Lecce) UNISALENTO- DMF</a:t>
            </a:r>
            <a:endParaRPr lang="en-US" dirty="0"/>
          </a:p>
        </p:txBody>
      </p:sp>
      <p:sp>
        <p:nvSpPr>
          <p:cNvPr id="7" name="Date Placeholder 6">
            <a:extLst>
              <a:ext uri="{FF2B5EF4-FFF2-40B4-BE49-F238E27FC236}">
                <a16:creationId xmlns:a16="http://schemas.microsoft.com/office/drawing/2014/main" id="{D787DC00-38E8-9788-F3C6-491958903662}"/>
              </a:ext>
            </a:extLst>
          </p:cNvPr>
          <p:cNvSpPr>
            <a:spLocks noGrp="1"/>
          </p:cNvSpPr>
          <p:nvPr>
            <p:ph type="dt" sz="half" idx="10"/>
          </p:nvPr>
        </p:nvSpPr>
        <p:spPr/>
        <p:txBody>
          <a:bodyPr/>
          <a:lstStyle/>
          <a:p>
            <a:r>
              <a:rPr lang="en-US"/>
              <a:t>24-Feb-2023</a:t>
            </a:r>
          </a:p>
        </p:txBody>
      </p:sp>
      <p:sp>
        <p:nvSpPr>
          <p:cNvPr id="8" name="Footer Placeholder 7">
            <a:extLst>
              <a:ext uri="{FF2B5EF4-FFF2-40B4-BE49-F238E27FC236}">
                <a16:creationId xmlns:a16="http://schemas.microsoft.com/office/drawing/2014/main" id="{5AAB313F-26CA-AF8C-A886-AE9B47D0A29C}"/>
              </a:ext>
            </a:extLst>
          </p:cNvPr>
          <p:cNvSpPr>
            <a:spLocks noGrp="1"/>
          </p:cNvSpPr>
          <p:nvPr>
            <p:ph type="ftr" sz="quarter" idx="11"/>
          </p:nvPr>
        </p:nvSpPr>
        <p:spPr/>
        <p:txBody>
          <a:bodyPr/>
          <a:lstStyle/>
          <a:p>
            <a:r>
              <a:rPr lang="it-IT"/>
              <a:t>IRIS - L. Rossi - Cosmic Wispers</a:t>
            </a:r>
            <a:endParaRPr lang="en-US"/>
          </a:p>
        </p:txBody>
      </p:sp>
      <p:sp>
        <p:nvSpPr>
          <p:cNvPr id="9" name="Slide Number Placeholder 8">
            <a:extLst>
              <a:ext uri="{FF2B5EF4-FFF2-40B4-BE49-F238E27FC236}">
                <a16:creationId xmlns:a16="http://schemas.microsoft.com/office/drawing/2014/main" id="{B2C0A21D-9CD0-30EB-178B-863EB1C242A0}"/>
              </a:ext>
            </a:extLst>
          </p:cNvPr>
          <p:cNvSpPr>
            <a:spLocks noGrp="1"/>
          </p:cNvSpPr>
          <p:nvPr>
            <p:ph type="sldNum" sz="quarter" idx="12"/>
          </p:nvPr>
        </p:nvSpPr>
        <p:spPr/>
        <p:txBody>
          <a:bodyPr/>
          <a:lstStyle/>
          <a:p>
            <a:fld id="{37892B85-A679-1943-821F-72C61F74835B}" type="slidenum">
              <a:rPr lang="en-US" smtClean="0"/>
              <a:t>25</a:t>
            </a:fld>
            <a:endParaRPr lang="en-US"/>
          </a:p>
        </p:txBody>
      </p:sp>
    </p:spTree>
    <p:extLst>
      <p:ext uri="{BB962C8B-B14F-4D97-AF65-F5344CB8AC3E}">
        <p14:creationId xmlns:p14="http://schemas.microsoft.com/office/powerpoint/2010/main" val="18137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82A177C-71DC-680F-C5E1-A2911B3109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8" name="Immagine 5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2747" y="7003964"/>
            <a:ext cx="3300044" cy="348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magine 54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9677" y="617662"/>
            <a:ext cx="3005942" cy="299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ttangolo 546"/>
          <p:cNvSpPr>
            <a:spLocks noChangeArrowheads="1"/>
          </p:cNvSpPr>
          <p:nvPr/>
        </p:nvSpPr>
        <p:spPr bwMode="auto">
          <a:xfrm>
            <a:off x="5370348" y="1500975"/>
            <a:ext cx="474244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7700">
                <a:solidFill>
                  <a:schemeClr val="tx1"/>
                </a:solidFill>
                <a:latin typeface="Arial" pitchFamily="34" charset="0"/>
              </a:defRPr>
            </a:lvl1pPr>
            <a:lvl2pPr marL="742950" indent="-285750" eaLnBrk="0" hangingPunct="0">
              <a:defRPr sz="7700">
                <a:solidFill>
                  <a:schemeClr val="tx1"/>
                </a:solidFill>
                <a:latin typeface="Arial" pitchFamily="34" charset="0"/>
              </a:defRPr>
            </a:lvl2pPr>
            <a:lvl3pPr marL="1143000" indent="-228600" eaLnBrk="0" hangingPunct="0">
              <a:defRPr sz="7700">
                <a:solidFill>
                  <a:schemeClr val="tx1"/>
                </a:solidFill>
                <a:latin typeface="Arial" pitchFamily="34" charset="0"/>
              </a:defRPr>
            </a:lvl3pPr>
            <a:lvl4pPr marL="1600200" indent="-228600" eaLnBrk="0" hangingPunct="0">
              <a:defRPr sz="7700">
                <a:solidFill>
                  <a:schemeClr val="tx1"/>
                </a:solidFill>
                <a:latin typeface="Arial" pitchFamily="34" charset="0"/>
              </a:defRPr>
            </a:lvl4pPr>
            <a:lvl5pPr marL="2057400" indent="-228600" eaLnBrk="0" hangingPunct="0">
              <a:defRPr sz="7700">
                <a:solidFill>
                  <a:schemeClr val="tx1"/>
                </a:solidFill>
                <a:latin typeface="Arial" pitchFamily="34" charset="0"/>
              </a:defRPr>
            </a:lvl5pPr>
            <a:lvl6pPr marL="2514600" indent="-228600" eaLnBrk="0" fontAlgn="base" hangingPunct="0">
              <a:spcBef>
                <a:spcPct val="0"/>
              </a:spcBef>
              <a:spcAft>
                <a:spcPct val="0"/>
              </a:spcAft>
              <a:defRPr sz="7700">
                <a:solidFill>
                  <a:schemeClr val="tx1"/>
                </a:solidFill>
                <a:latin typeface="Arial" pitchFamily="34" charset="0"/>
              </a:defRPr>
            </a:lvl6pPr>
            <a:lvl7pPr marL="2971800" indent="-228600" eaLnBrk="0" fontAlgn="base" hangingPunct="0">
              <a:spcBef>
                <a:spcPct val="0"/>
              </a:spcBef>
              <a:spcAft>
                <a:spcPct val="0"/>
              </a:spcAft>
              <a:defRPr sz="7700">
                <a:solidFill>
                  <a:schemeClr val="tx1"/>
                </a:solidFill>
                <a:latin typeface="Arial" pitchFamily="34" charset="0"/>
              </a:defRPr>
            </a:lvl7pPr>
            <a:lvl8pPr marL="3429000" indent="-228600" eaLnBrk="0" fontAlgn="base" hangingPunct="0">
              <a:spcBef>
                <a:spcPct val="0"/>
              </a:spcBef>
              <a:spcAft>
                <a:spcPct val="0"/>
              </a:spcAft>
              <a:defRPr sz="7700">
                <a:solidFill>
                  <a:schemeClr val="tx1"/>
                </a:solidFill>
                <a:latin typeface="Arial" pitchFamily="34" charset="0"/>
              </a:defRPr>
            </a:lvl8pPr>
            <a:lvl9pPr marL="3886200" indent="-228600" eaLnBrk="0" fontAlgn="base" hangingPunct="0">
              <a:spcBef>
                <a:spcPct val="0"/>
              </a:spcBef>
              <a:spcAft>
                <a:spcPct val="0"/>
              </a:spcAft>
              <a:defRPr sz="7700">
                <a:solidFill>
                  <a:schemeClr val="tx1"/>
                </a:solidFill>
                <a:latin typeface="Arial" pitchFamily="34" charset="0"/>
              </a:defRPr>
            </a:lvl9pPr>
          </a:lstStyle>
          <a:p>
            <a:pPr eaLnBrk="1" hangingPunct="1">
              <a:buFont typeface="Wingdings" pitchFamily="2" charset="2"/>
              <a:buChar char="Ø"/>
            </a:pPr>
            <a:r>
              <a:rPr lang="en-GB" altLang="it-IT" sz="1400" dirty="0">
                <a:solidFill>
                  <a:prstClr val="black"/>
                </a:solidFill>
                <a:latin typeface="Times New Roman"/>
              </a:rPr>
              <a:t>Cryogenic superconducting magnet (10.5 T, 0.3-300 K) </a:t>
            </a:r>
          </a:p>
          <a:p>
            <a:pPr eaLnBrk="1" hangingPunct="1">
              <a:buFont typeface="Wingdings" pitchFamily="2" charset="2"/>
              <a:buChar char="Ø"/>
            </a:pPr>
            <a:r>
              <a:rPr lang="en-GB" altLang="it-IT" sz="1400" dirty="0">
                <a:solidFill>
                  <a:prstClr val="black"/>
                </a:solidFill>
                <a:latin typeface="Times New Roman"/>
              </a:rPr>
              <a:t>Oxford dilution refrigerator (down to 10 </a:t>
            </a:r>
            <a:r>
              <a:rPr lang="en-GB" altLang="it-IT" sz="1400" dirty="0" err="1">
                <a:solidFill>
                  <a:prstClr val="black"/>
                </a:solidFill>
                <a:latin typeface="Times New Roman"/>
              </a:rPr>
              <a:t>mK</a:t>
            </a:r>
            <a:r>
              <a:rPr lang="en-GB" altLang="it-IT" sz="1400" dirty="0">
                <a:solidFill>
                  <a:prstClr val="black"/>
                </a:solidFill>
                <a:latin typeface="Times New Roman"/>
              </a:rPr>
              <a:t>, vector magnet 6T/1T/1T) </a:t>
            </a:r>
          </a:p>
          <a:p>
            <a:pPr eaLnBrk="1" hangingPunct="1">
              <a:buFont typeface="Wingdings" pitchFamily="2" charset="2"/>
              <a:buChar char="Ø"/>
            </a:pPr>
            <a:r>
              <a:rPr lang="en-GB" altLang="it-IT" sz="1400" dirty="0">
                <a:solidFill>
                  <a:prstClr val="black"/>
                </a:solidFill>
                <a:latin typeface="Times New Roman"/>
              </a:rPr>
              <a:t>Lakeshore Cryogenic RF probe station (down to 8 K and up to 0.5 T and 70 GHz).</a:t>
            </a:r>
            <a:endParaRPr lang="it-IT" altLang="it-IT" sz="1400" dirty="0">
              <a:solidFill>
                <a:prstClr val="black"/>
              </a:solidFill>
              <a:latin typeface="Times New Roman"/>
            </a:endParaRPr>
          </a:p>
        </p:txBody>
      </p:sp>
      <p:pic>
        <p:nvPicPr>
          <p:cNvPr id="42" name="Immagine 41" descr="loghi_12mm.jpg"/>
          <p:cNvPicPr/>
          <p:nvPr/>
        </p:nvPicPr>
        <p:blipFill rotWithShape="1">
          <a:blip r:embed="rId5" cstate="email">
            <a:extLst>
              <a:ext uri="{28A0092B-C50C-407E-A947-70E740481C1C}">
                <a14:useLocalDpi xmlns:a14="http://schemas.microsoft.com/office/drawing/2010/main" val="0"/>
              </a:ext>
            </a:extLst>
          </a:blip>
          <a:srcRect/>
          <a:stretch/>
        </p:blipFill>
        <p:spPr>
          <a:xfrm>
            <a:off x="9144001" y="35675888"/>
            <a:ext cx="2994025" cy="788987"/>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14800" y="1559751"/>
            <a:ext cx="3739969" cy="292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48325" y="4583011"/>
            <a:ext cx="3773493" cy="2122590"/>
          </a:xfrm>
          <a:prstGeom prst="rect">
            <a:avLst/>
          </a:prstGeom>
        </p:spPr>
      </p:pic>
      <p:pic>
        <p:nvPicPr>
          <p:cNvPr id="4" name="Immagin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531032" y="-1408812"/>
            <a:ext cx="5156200" cy="2900363"/>
          </a:xfrm>
          <a:prstGeom prst="rect">
            <a:avLst/>
          </a:prstGeom>
        </p:spPr>
      </p:pic>
      <p:sp>
        <p:nvSpPr>
          <p:cNvPr id="2" name="Titolo 1"/>
          <p:cNvSpPr>
            <a:spLocks noGrp="1"/>
          </p:cNvSpPr>
          <p:nvPr>
            <p:ph type="title"/>
          </p:nvPr>
        </p:nvSpPr>
        <p:spPr>
          <a:xfrm>
            <a:off x="1468966" y="1020493"/>
            <a:ext cx="10515600" cy="780114"/>
          </a:xfrm>
          <a:noFill/>
          <a:ln w="9525">
            <a:noFill/>
            <a:miter lim="800000"/>
            <a:headEnd/>
            <a:tailEnd/>
          </a:ln>
        </p:spPr>
        <p:txBody>
          <a:bodyPr>
            <a:normAutofit/>
          </a:bodyPr>
          <a:lstStyle/>
          <a:p>
            <a:r>
              <a:rPr lang="it-IT" sz="3200" dirty="0"/>
              <a:t>WP6 – </a:t>
            </a:r>
            <a:r>
              <a:rPr lang="it-IT" sz="3200" dirty="0" err="1"/>
              <a:t>Laboratory</a:t>
            </a:r>
            <a:r>
              <a:rPr lang="it-IT" sz="3200" dirty="0"/>
              <a:t> for </a:t>
            </a:r>
            <a:r>
              <a:rPr lang="it-IT" sz="3200" dirty="0" err="1"/>
              <a:t>Superconductivity</a:t>
            </a:r>
            <a:r>
              <a:rPr lang="it-IT" sz="3200" dirty="0"/>
              <a:t> and </a:t>
            </a:r>
            <a:r>
              <a:rPr lang="it-IT" sz="3200" dirty="0" err="1"/>
              <a:t>magnetism</a:t>
            </a:r>
            <a:endParaRPr lang="it-IT" sz="3200" dirty="0"/>
          </a:p>
        </p:txBody>
      </p:sp>
      <p:sp>
        <p:nvSpPr>
          <p:cNvPr id="10" name="Date Placeholder 9">
            <a:extLst>
              <a:ext uri="{FF2B5EF4-FFF2-40B4-BE49-F238E27FC236}">
                <a16:creationId xmlns:a16="http://schemas.microsoft.com/office/drawing/2014/main" id="{13BCAC3B-411E-671A-D6A9-11878D44FD77}"/>
              </a:ext>
            </a:extLst>
          </p:cNvPr>
          <p:cNvSpPr>
            <a:spLocks noGrp="1"/>
          </p:cNvSpPr>
          <p:nvPr>
            <p:ph type="dt" sz="half" idx="10"/>
          </p:nvPr>
        </p:nvSpPr>
        <p:spPr/>
        <p:txBody>
          <a:bodyPr/>
          <a:lstStyle/>
          <a:p>
            <a:pPr>
              <a:defRPr/>
            </a:pPr>
            <a:r>
              <a:rPr lang="en-US">
                <a:solidFill>
                  <a:prstClr val="black">
                    <a:tint val="75000"/>
                  </a:prstClr>
                </a:solidFill>
              </a:rPr>
              <a:t>24-Feb-2023</a:t>
            </a:r>
            <a:endParaRPr lang="it-IT">
              <a:solidFill>
                <a:prstClr val="black">
                  <a:tint val="75000"/>
                </a:prstClr>
              </a:solidFill>
            </a:endParaRPr>
          </a:p>
        </p:txBody>
      </p:sp>
      <p:sp>
        <p:nvSpPr>
          <p:cNvPr id="11" name="Footer Placeholder 10">
            <a:extLst>
              <a:ext uri="{FF2B5EF4-FFF2-40B4-BE49-F238E27FC236}">
                <a16:creationId xmlns:a16="http://schemas.microsoft.com/office/drawing/2014/main" id="{790333CE-233B-8F83-9159-18CE6A106A7E}"/>
              </a:ext>
            </a:extLst>
          </p:cNvPr>
          <p:cNvSpPr>
            <a:spLocks noGrp="1"/>
          </p:cNvSpPr>
          <p:nvPr>
            <p:ph type="ftr" sz="quarter" idx="11"/>
          </p:nvPr>
        </p:nvSpPr>
        <p:spPr/>
        <p:txBody>
          <a:bodyPr/>
          <a:lstStyle/>
          <a:p>
            <a:r>
              <a:rPr lang="it-IT" sz="1200">
                <a:solidFill>
                  <a:prstClr val="black">
                    <a:tint val="75000"/>
                  </a:prstClr>
                </a:solidFill>
              </a:rPr>
              <a:t>IRIS - L. Rossi - Cosmic Wispers</a:t>
            </a:r>
            <a:endParaRPr lang="it-IT" sz="1200" dirty="0">
              <a:solidFill>
                <a:prstClr val="black">
                  <a:tint val="75000"/>
                </a:prstClr>
              </a:solidFill>
            </a:endParaRPr>
          </a:p>
        </p:txBody>
      </p:sp>
      <p:sp>
        <p:nvSpPr>
          <p:cNvPr id="13" name="Slide Number Placeholder 12">
            <a:extLst>
              <a:ext uri="{FF2B5EF4-FFF2-40B4-BE49-F238E27FC236}">
                <a16:creationId xmlns:a16="http://schemas.microsoft.com/office/drawing/2014/main" id="{C3A601F7-615A-BACA-637F-341536E4F523}"/>
              </a:ext>
            </a:extLst>
          </p:cNvPr>
          <p:cNvSpPr>
            <a:spLocks noGrp="1"/>
          </p:cNvSpPr>
          <p:nvPr>
            <p:ph type="sldNum" sz="quarter" idx="12"/>
          </p:nvPr>
        </p:nvSpPr>
        <p:spPr/>
        <p:txBody>
          <a:bodyPr/>
          <a:lstStyle/>
          <a:p>
            <a:pPr>
              <a:defRPr/>
            </a:pPr>
            <a:fld id="{33A960DB-5F25-455D-936D-B9E9F6E5114A}" type="slidenum">
              <a:rPr lang="it-IT" smtClean="0">
                <a:solidFill>
                  <a:prstClr val="black">
                    <a:tint val="75000"/>
                  </a:prstClr>
                </a:solidFill>
              </a:rPr>
              <a:pPr>
                <a:defRPr/>
              </a:pPr>
              <a:t>26</a:t>
            </a:fld>
            <a:endParaRPr lang="it-IT">
              <a:solidFill>
                <a:prstClr val="black">
                  <a:tint val="75000"/>
                </a:prstClr>
              </a:solidFill>
            </a:endParaRPr>
          </a:p>
        </p:txBody>
      </p:sp>
      <p:pic>
        <p:nvPicPr>
          <p:cNvPr id="6" name="Immagin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7170" y="3809857"/>
            <a:ext cx="4143803" cy="2330889"/>
          </a:xfrm>
          <a:prstGeom prst="rect">
            <a:avLst/>
          </a:prstGeom>
        </p:spPr>
      </p:pic>
      <p:pic>
        <p:nvPicPr>
          <p:cNvPr id="7" name="Immagine 6"/>
          <p:cNvPicPr>
            <a:picLocks noChangeAspect="1"/>
          </p:cNvPicPr>
          <p:nvPr/>
        </p:nvPicPr>
        <p:blipFill rotWithShape="1">
          <a:blip r:embed="rId10" cstate="print">
            <a:extLst>
              <a:ext uri="{28A0092B-C50C-407E-A947-70E740481C1C}">
                <a14:useLocalDpi xmlns:a14="http://schemas.microsoft.com/office/drawing/2010/main" val="0"/>
              </a:ext>
            </a:extLst>
          </a:blip>
          <a:srcRect l="4182"/>
          <a:stretch/>
        </p:blipFill>
        <p:spPr>
          <a:xfrm>
            <a:off x="1657104" y="1491551"/>
            <a:ext cx="3189264" cy="2266882"/>
          </a:xfrm>
          <a:prstGeom prst="rect">
            <a:avLst/>
          </a:prstGeom>
        </p:spPr>
      </p:pic>
      <p:graphicFrame>
        <p:nvGraphicFramePr>
          <p:cNvPr id="19" name="Oggetto 547"/>
          <p:cNvGraphicFramePr>
            <a:graphicFrameLocks noChangeAspect="1"/>
          </p:cNvGraphicFramePr>
          <p:nvPr>
            <p:extLst>
              <p:ext uri="{D42A27DB-BD31-4B8C-83A1-F6EECF244321}">
                <p14:modId xmlns:p14="http://schemas.microsoft.com/office/powerpoint/2010/main" val="719554348"/>
              </p:ext>
            </p:extLst>
          </p:nvPr>
        </p:nvGraphicFramePr>
        <p:xfrm>
          <a:off x="3934108" y="1542950"/>
          <a:ext cx="1321968" cy="2164083"/>
        </p:xfrm>
        <a:graphic>
          <a:graphicData uri="http://schemas.openxmlformats.org/presentationml/2006/ole">
            <mc:AlternateContent xmlns:mc="http://schemas.openxmlformats.org/markup-compatibility/2006">
              <mc:Choice xmlns:v="urn:schemas-microsoft-com:vml" Requires="v">
                <p:oleObj r:id="rId11" imgW="2660684" imgH="4464951" progId="CorelPHOTOPAINT.Image.15">
                  <p:embed/>
                </p:oleObj>
              </mc:Choice>
              <mc:Fallback>
                <p:oleObj r:id="rId11" imgW="2660684" imgH="4464951" progId="CorelPHOTOPAINT.Image.15">
                  <p:embed/>
                  <p:pic>
                    <p:nvPicPr>
                      <p:cNvPr id="19" name="Oggetto 5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4108" y="1542950"/>
                        <a:ext cx="1321968" cy="2164083"/>
                      </a:xfrm>
                      <a:prstGeom prst="rect">
                        <a:avLst/>
                      </a:prstGeom>
                      <a:noFill/>
                      <a:ln>
                        <a:noFill/>
                      </a:ln>
                    </p:spPr>
                  </p:pic>
                </p:oleObj>
              </mc:Fallback>
            </mc:AlternateContent>
          </a:graphicData>
        </a:graphic>
      </p:graphicFrame>
      <p:pic>
        <p:nvPicPr>
          <p:cNvPr id="8" name="Immagine 7"/>
          <p:cNvPicPr>
            <a:picLocks noChangeAspect="1"/>
          </p:cNvPicPr>
          <p:nvPr/>
        </p:nvPicPr>
        <p:blipFill rotWithShape="1">
          <a:blip r:embed="rId13" cstate="print">
            <a:extLst>
              <a:ext uri="{28A0092B-C50C-407E-A947-70E740481C1C}">
                <a14:useLocalDpi xmlns:a14="http://schemas.microsoft.com/office/drawing/2010/main" val="0"/>
              </a:ext>
            </a:extLst>
          </a:blip>
          <a:srcRect l="12697" r="14674" b="8242"/>
          <a:stretch/>
        </p:blipFill>
        <p:spPr>
          <a:xfrm>
            <a:off x="14357395" y="1921589"/>
            <a:ext cx="3370617" cy="3193807"/>
          </a:xfrm>
          <a:prstGeom prst="rect">
            <a:avLst/>
          </a:prstGeom>
        </p:spPr>
      </p:pic>
      <p:pic>
        <p:nvPicPr>
          <p:cNvPr id="24" name="Immagine 23"/>
          <p:cNvPicPr>
            <a:picLocks noChangeAspect="1"/>
          </p:cNvPicPr>
          <p:nvPr/>
        </p:nvPicPr>
        <p:blipFill rotWithShape="1">
          <a:blip r:embed="rId14" cstate="print">
            <a:extLst>
              <a:ext uri="{28A0092B-C50C-407E-A947-70E740481C1C}">
                <a14:useLocalDpi xmlns:a14="http://schemas.microsoft.com/office/drawing/2010/main" val="0"/>
              </a:ext>
            </a:extLst>
          </a:blip>
          <a:srcRect t="23523" r="7232" b="6196"/>
          <a:stretch/>
        </p:blipFill>
        <p:spPr>
          <a:xfrm>
            <a:off x="2580196" y="7020318"/>
            <a:ext cx="2263080" cy="2286000"/>
          </a:xfrm>
          <a:prstGeom prst="rect">
            <a:avLst/>
          </a:prstGeom>
        </p:spPr>
      </p:pic>
      <p:sp>
        <p:nvSpPr>
          <p:cNvPr id="25" name="Rettangolo 24"/>
          <p:cNvSpPr/>
          <p:nvPr/>
        </p:nvSpPr>
        <p:spPr>
          <a:xfrm rot="16200000" flipV="1">
            <a:off x="2580105" y="7025841"/>
            <a:ext cx="2275974" cy="22757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95561" y="2524652"/>
            <a:ext cx="2807613" cy="3743484"/>
          </a:xfrm>
          <a:prstGeom prst="rect">
            <a:avLst/>
          </a:prstGeom>
        </p:spPr>
      </p:pic>
      <p:pic>
        <p:nvPicPr>
          <p:cNvPr id="27" name="Immagin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81278" y="2670526"/>
            <a:ext cx="1890976" cy="3344139"/>
          </a:xfrm>
          <a:prstGeom prst="rect">
            <a:avLst/>
          </a:prstGeom>
        </p:spPr>
      </p:pic>
      <p:sp>
        <p:nvSpPr>
          <p:cNvPr id="5" name="Rettangolo 4"/>
          <p:cNvSpPr/>
          <p:nvPr/>
        </p:nvSpPr>
        <p:spPr>
          <a:xfrm>
            <a:off x="5781277" y="5274974"/>
            <a:ext cx="622296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b="1" dirty="0">
                <a:solidFill>
                  <a:srgbClr val="FFFF00"/>
                </a:solidFill>
                <a:latin typeface="Times New Roman" panose="02020603050405020304" pitchFamily="18" charset="0"/>
                <a:ea typeface="Calibri" panose="020F0502020204030204" pitchFamily="34" charset="0"/>
              </a:rPr>
              <a:t>Italian node of the European Infrastructure on Magnetism EMHFL-ISABEL (funded within ISABEL project, H2020-INFRADEV-2018-2020, Grant No. 871106).</a:t>
            </a:r>
            <a:endParaRPr lang="it-IT" b="1" dirty="0">
              <a:solidFill>
                <a:srgbClr val="FFFF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412231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38CE8AC-7588-266B-8A88-690C536B2E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59700D8C-5710-E325-4246-89D38F29A6CF}"/>
              </a:ext>
            </a:extLst>
          </p:cNvPr>
          <p:cNvSpPr>
            <a:spLocks noGrp="1"/>
          </p:cNvSpPr>
          <p:nvPr>
            <p:ph type="sldNum" sz="quarter" idx="2"/>
          </p:nvPr>
        </p:nvSpPr>
        <p:spPr/>
        <p:txBody>
          <a:bodyPr/>
          <a:lstStyle/>
          <a:p>
            <a:pPr>
              <a:defRPr/>
            </a:pPr>
            <a:fld id="{33A960DB-5F25-455D-936D-B9E9F6E5114A}" type="slidenum">
              <a:rPr lang="it-IT" smtClean="0">
                <a:solidFill>
                  <a:prstClr val="black">
                    <a:tint val="75000"/>
                  </a:prstClr>
                </a:solidFill>
              </a:rPr>
              <a:pPr>
                <a:defRPr/>
              </a:pPr>
              <a:t>27</a:t>
            </a:fld>
            <a:endParaRPr lang="it-IT">
              <a:solidFill>
                <a:prstClr val="black">
                  <a:tint val="75000"/>
                </a:prstClr>
              </a:solidFill>
            </a:endParaRPr>
          </a:p>
        </p:txBody>
      </p:sp>
      <p:sp>
        <p:nvSpPr>
          <p:cNvPr id="3" name="Date Placeholder 2">
            <a:extLst>
              <a:ext uri="{FF2B5EF4-FFF2-40B4-BE49-F238E27FC236}">
                <a16:creationId xmlns:a16="http://schemas.microsoft.com/office/drawing/2014/main" id="{6D33C9E2-1212-8D07-C66A-D66768E85917}"/>
              </a:ext>
            </a:extLst>
          </p:cNvPr>
          <p:cNvSpPr>
            <a:spLocks noGrp="1"/>
          </p:cNvSpPr>
          <p:nvPr>
            <p:ph type="dt" sz="half" idx="4294967295"/>
          </p:nvPr>
        </p:nvSpPr>
        <p:spPr>
          <a:xfrm>
            <a:off x="0" y="4763"/>
            <a:ext cx="2743200" cy="365125"/>
          </a:xfrm>
        </p:spPr>
        <p:txBody>
          <a:bodyPr/>
          <a:lstStyle/>
          <a:p>
            <a:pPr>
              <a:defRPr/>
            </a:pPr>
            <a:r>
              <a:rPr lang="en-US">
                <a:solidFill>
                  <a:prstClr val="black">
                    <a:tint val="75000"/>
                  </a:prstClr>
                </a:solidFill>
              </a:rPr>
              <a:t>24-Feb-2023</a:t>
            </a:r>
            <a:endParaRPr lang="it-IT">
              <a:solidFill>
                <a:prstClr val="black">
                  <a:tint val="75000"/>
                </a:prstClr>
              </a:solidFill>
            </a:endParaRPr>
          </a:p>
        </p:txBody>
      </p:sp>
      <p:sp>
        <p:nvSpPr>
          <p:cNvPr id="4" name="Footer Placeholder 3">
            <a:extLst>
              <a:ext uri="{FF2B5EF4-FFF2-40B4-BE49-F238E27FC236}">
                <a16:creationId xmlns:a16="http://schemas.microsoft.com/office/drawing/2014/main" id="{FF16F32F-11C8-4DC6-8018-FFDB44756F52}"/>
              </a:ext>
            </a:extLst>
          </p:cNvPr>
          <p:cNvSpPr>
            <a:spLocks noGrp="1"/>
          </p:cNvSpPr>
          <p:nvPr>
            <p:ph type="ftr" sz="quarter" idx="4294967295"/>
          </p:nvPr>
        </p:nvSpPr>
        <p:spPr>
          <a:xfrm>
            <a:off x="8985250" y="6280150"/>
            <a:ext cx="3206750" cy="365125"/>
          </a:xfrm>
        </p:spPr>
        <p:txBody>
          <a:bodyPr/>
          <a:lstStyle/>
          <a:p>
            <a:r>
              <a:rPr lang="it-IT" sz="1200">
                <a:solidFill>
                  <a:prstClr val="black">
                    <a:tint val="75000"/>
                  </a:prstClr>
                </a:solidFill>
              </a:rPr>
              <a:t>IRIS - L. Rossi - Cosmic Wispers</a:t>
            </a:r>
            <a:endParaRPr lang="it-IT" sz="1200" dirty="0">
              <a:solidFill>
                <a:prstClr val="black">
                  <a:tint val="75000"/>
                </a:prstClr>
              </a:solidFill>
            </a:endParaRPr>
          </a:p>
        </p:txBody>
      </p:sp>
      <p:sp>
        <p:nvSpPr>
          <p:cNvPr id="6" name="Rettangolo 5"/>
          <p:cNvSpPr/>
          <p:nvPr/>
        </p:nvSpPr>
        <p:spPr>
          <a:xfrm>
            <a:off x="445011" y="3575215"/>
            <a:ext cx="1778000" cy="584775"/>
          </a:xfrm>
          <a:prstGeom prst="rect">
            <a:avLst/>
          </a:prstGeom>
        </p:spPr>
        <p:txBody>
          <a:bodyPr wrap="square">
            <a:spAutoFit/>
          </a:bodyPr>
          <a:lstStyle/>
          <a:p>
            <a:r>
              <a:rPr lang="it-IT" sz="1600" b="1" i="1" dirty="0" err="1"/>
              <a:t>close-cycle</a:t>
            </a:r>
            <a:r>
              <a:rPr lang="it-IT" sz="1600" b="1" i="1" dirty="0"/>
              <a:t> SQUID </a:t>
            </a:r>
            <a:r>
              <a:rPr lang="it-IT" sz="1600" b="1" i="1" dirty="0" err="1"/>
              <a:t>magnetometer</a:t>
            </a:r>
            <a:endParaRPr lang="it-IT" sz="1600" b="1" i="1" dirty="0"/>
          </a:p>
        </p:txBody>
      </p:sp>
      <p:pic>
        <p:nvPicPr>
          <p:cNvPr id="385028" name="Picture 4" descr="MPMS3 SQUID magnetometer Quantum Design | Quantum Design"/>
          <p:cNvPicPr>
            <a:picLocks noChangeAspect="1" noChangeArrowheads="1"/>
          </p:cNvPicPr>
          <p:nvPr/>
        </p:nvPicPr>
        <p:blipFill rotWithShape="1">
          <a:blip r:embed="rId3">
            <a:extLst>
              <a:ext uri="{28A0092B-C50C-407E-A947-70E740481C1C}">
                <a14:useLocalDpi xmlns:a14="http://schemas.microsoft.com/office/drawing/2010/main" val="0"/>
              </a:ext>
            </a:extLst>
          </a:blip>
          <a:srcRect l="11333" r="13667" b="3166"/>
          <a:stretch/>
        </p:blipFill>
        <p:spPr bwMode="auto">
          <a:xfrm>
            <a:off x="2099495" y="2516599"/>
            <a:ext cx="2710982" cy="350019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o 15"/>
          <p:cNvGrpSpPr/>
          <p:nvPr/>
        </p:nvGrpSpPr>
        <p:grpSpPr>
          <a:xfrm>
            <a:off x="8825559" y="1250469"/>
            <a:ext cx="2645318" cy="4813523"/>
            <a:chOff x="6498682" y="1209265"/>
            <a:chExt cx="2645318" cy="4813523"/>
          </a:xfrm>
        </p:grpSpPr>
        <p:sp>
          <p:nvSpPr>
            <p:cNvPr id="5" name="Rettangolo 4"/>
            <p:cNvSpPr/>
            <p:nvPr/>
          </p:nvSpPr>
          <p:spPr>
            <a:xfrm>
              <a:off x="6498682" y="1209265"/>
              <a:ext cx="2645318" cy="584775"/>
            </a:xfrm>
            <a:prstGeom prst="rect">
              <a:avLst/>
            </a:prstGeom>
          </p:spPr>
          <p:txBody>
            <a:bodyPr wrap="square">
              <a:spAutoFit/>
            </a:bodyPr>
            <a:lstStyle/>
            <a:p>
              <a:r>
                <a:rPr lang="it-IT" sz="1600" b="1" i="1" dirty="0"/>
                <a:t>scanning probe </a:t>
              </a:r>
              <a:r>
                <a:rPr lang="it-IT" sz="1600" b="1" i="1" dirty="0" err="1"/>
                <a:t>microscope</a:t>
              </a:r>
              <a:r>
                <a:rPr lang="it-IT" sz="1600" b="1" i="1" dirty="0"/>
                <a:t> for </a:t>
              </a:r>
              <a:r>
                <a:rPr lang="it-IT" sz="1600" b="1" i="1" dirty="0" err="1"/>
                <a:t>material</a:t>
              </a:r>
              <a:r>
                <a:rPr lang="it-IT" sz="1600" b="1" i="1" dirty="0"/>
                <a:t> </a:t>
              </a:r>
              <a:r>
                <a:rPr lang="it-IT" sz="1600" b="1" i="1" dirty="0" err="1"/>
                <a:t>characterization</a:t>
              </a:r>
              <a:endParaRPr lang="it-IT" sz="1600" b="1" i="1" dirty="0"/>
            </a:p>
          </p:txBody>
        </p:sp>
        <p:grpSp>
          <p:nvGrpSpPr>
            <p:cNvPr id="13" name="Gruppo 12"/>
            <p:cNvGrpSpPr/>
            <p:nvPr/>
          </p:nvGrpSpPr>
          <p:grpSpPr>
            <a:xfrm>
              <a:off x="6498682" y="1738569"/>
              <a:ext cx="2532044" cy="4284219"/>
              <a:chOff x="5177882" y="3802344"/>
              <a:chExt cx="2532044" cy="4284219"/>
            </a:xfrm>
          </p:grpSpPr>
          <p:pic>
            <p:nvPicPr>
              <p:cNvPr id="385030" name="Picture 6" descr="Cantilever-based atomic force microscope - attoAFM 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29" t="6989" r="47948" b="3595"/>
              <a:stretch/>
            </p:blipFill>
            <p:spPr bwMode="auto">
              <a:xfrm>
                <a:off x="5177882" y="3802344"/>
                <a:ext cx="2532044" cy="4284219"/>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p:cNvSpPr/>
              <p:nvPr/>
            </p:nvSpPr>
            <p:spPr>
              <a:xfrm>
                <a:off x="5183689" y="5225365"/>
                <a:ext cx="678480" cy="923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4" name="Gruppo 13"/>
          <p:cNvGrpSpPr/>
          <p:nvPr/>
        </p:nvGrpSpPr>
        <p:grpSpPr>
          <a:xfrm>
            <a:off x="4598125" y="4133178"/>
            <a:ext cx="4322121" cy="2131870"/>
            <a:chOff x="3577941" y="4133178"/>
            <a:chExt cx="4322121" cy="2131870"/>
          </a:xfrm>
        </p:grpSpPr>
        <p:grpSp>
          <p:nvGrpSpPr>
            <p:cNvPr id="12" name="Gruppo 11"/>
            <p:cNvGrpSpPr>
              <a:grpSpLocks noChangeAspect="1"/>
            </p:cNvGrpSpPr>
            <p:nvPr/>
          </p:nvGrpSpPr>
          <p:grpSpPr>
            <a:xfrm>
              <a:off x="5638050" y="4133178"/>
              <a:ext cx="2262012" cy="2131870"/>
              <a:chOff x="-622251" y="5414597"/>
              <a:chExt cx="2377993" cy="2241178"/>
            </a:xfrm>
          </p:grpSpPr>
          <p:pic>
            <p:nvPicPr>
              <p:cNvPr id="10" name="Immagine 9"/>
              <p:cNvPicPr>
                <a:picLocks noChangeAspect="1"/>
              </p:cNvPicPr>
              <p:nvPr/>
            </p:nvPicPr>
            <p:blipFill rotWithShape="1">
              <a:blip r:embed="rId5">
                <a:extLst>
                  <a:ext uri="{28A0092B-C50C-407E-A947-70E740481C1C}">
                    <a14:useLocalDpi xmlns:a14="http://schemas.microsoft.com/office/drawing/2010/main" val="0"/>
                  </a:ext>
                </a:extLst>
              </a:blip>
              <a:srcRect l="35687" t="44400" r="28529" b="5562"/>
              <a:stretch/>
            </p:blipFill>
            <p:spPr>
              <a:xfrm>
                <a:off x="-622251" y="5414597"/>
                <a:ext cx="2377993" cy="2241178"/>
              </a:xfrm>
              <a:prstGeom prst="rect">
                <a:avLst/>
              </a:prstGeom>
            </p:spPr>
          </p:pic>
          <p:sp>
            <p:nvSpPr>
              <p:cNvPr id="11" name="Rettangolo 10"/>
              <p:cNvSpPr/>
              <p:nvPr/>
            </p:nvSpPr>
            <p:spPr>
              <a:xfrm>
                <a:off x="-575665" y="6022788"/>
                <a:ext cx="678480" cy="923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7"/>
            <p:cNvSpPr/>
            <p:nvPr/>
          </p:nvSpPr>
          <p:spPr>
            <a:xfrm>
              <a:off x="3577941" y="4762446"/>
              <a:ext cx="2503778" cy="1077218"/>
            </a:xfrm>
            <a:prstGeom prst="rect">
              <a:avLst/>
            </a:prstGeom>
          </p:spPr>
          <p:txBody>
            <a:bodyPr wrap="square">
              <a:spAutoFit/>
            </a:bodyPr>
            <a:lstStyle/>
            <a:p>
              <a:pPr algn="r"/>
              <a:r>
                <a:rPr lang="it-IT" sz="1600" b="1" i="1" dirty="0"/>
                <a:t>split </a:t>
              </a:r>
              <a:r>
                <a:rPr lang="it-IT" sz="1600" b="1" i="1" dirty="0" err="1"/>
                <a:t>pair</a:t>
              </a:r>
              <a:r>
                <a:rPr lang="it-IT" sz="1600" b="1" i="1" dirty="0"/>
                <a:t>  </a:t>
              </a:r>
              <a:r>
                <a:rPr lang="it-IT" sz="1600" b="1" i="1" dirty="0" err="1"/>
                <a:t>cryogen</a:t>
              </a:r>
              <a:r>
                <a:rPr lang="it-IT" sz="1600" b="1" i="1" dirty="0"/>
                <a:t>-free </a:t>
              </a:r>
              <a:r>
                <a:rPr lang="it-IT" sz="1600" b="1" i="1" dirty="0" err="1"/>
                <a:t>magnet</a:t>
              </a:r>
              <a:r>
                <a:rPr lang="it-IT" sz="1600" b="1" i="1" dirty="0"/>
                <a:t> </a:t>
              </a:r>
              <a:r>
                <a:rPr lang="it-IT" sz="1600" b="1" i="1" dirty="0" err="1"/>
                <a:t>system</a:t>
              </a:r>
              <a:r>
                <a:rPr lang="it-IT" sz="1600" b="1" i="1" dirty="0"/>
                <a:t> for </a:t>
              </a:r>
              <a:r>
                <a:rPr lang="it-IT" sz="1600" b="1" i="1" dirty="0" err="1"/>
                <a:t>combined</a:t>
              </a:r>
              <a:r>
                <a:rPr lang="it-IT" sz="1600" b="1" i="1" dirty="0"/>
                <a:t> </a:t>
              </a:r>
              <a:r>
                <a:rPr lang="it-IT" sz="1600" b="1" i="1" dirty="0" err="1"/>
                <a:t>magneto-optical</a:t>
              </a:r>
              <a:r>
                <a:rPr lang="it-IT" sz="1600" b="1" i="1" dirty="0"/>
                <a:t> and FMR </a:t>
              </a:r>
              <a:r>
                <a:rPr lang="it-IT" sz="1600" b="1" i="1" dirty="0" err="1"/>
                <a:t>measurements</a:t>
              </a:r>
              <a:endParaRPr lang="it-IT" sz="1600" b="1" i="1" dirty="0"/>
            </a:p>
          </p:txBody>
        </p:sp>
      </p:grpSp>
      <p:grpSp>
        <p:nvGrpSpPr>
          <p:cNvPr id="17" name="Gruppo 16"/>
          <p:cNvGrpSpPr/>
          <p:nvPr/>
        </p:nvGrpSpPr>
        <p:grpSpPr>
          <a:xfrm>
            <a:off x="5015559" y="1206536"/>
            <a:ext cx="3810000" cy="3398496"/>
            <a:chOff x="2787785" y="777441"/>
            <a:chExt cx="3810000" cy="3398496"/>
          </a:xfrm>
        </p:grpSpPr>
        <p:sp>
          <p:nvSpPr>
            <p:cNvPr id="7" name="Rettangolo 6"/>
            <p:cNvSpPr/>
            <p:nvPr/>
          </p:nvSpPr>
          <p:spPr>
            <a:xfrm>
              <a:off x="2877711" y="777441"/>
              <a:ext cx="3620971" cy="584775"/>
            </a:xfrm>
            <a:prstGeom prst="rect">
              <a:avLst/>
            </a:prstGeom>
          </p:spPr>
          <p:txBody>
            <a:bodyPr wrap="square">
              <a:spAutoFit/>
            </a:bodyPr>
            <a:lstStyle/>
            <a:p>
              <a:r>
                <a:rPr lang="it-IT" sz="1600" b="1" i="1" dirty="0" err="1"/>
                <a:t>close-cycle</a:t>
              </a:r>
              <a:r>
                <a:rPr lang="it-IT" sz="1600" b="1" i="1" dirty="0"/>
                <a:t> </a:t>
              </a:r>
              <a:r>
                <a:rPr lang="it-IT" sz="1600" b="1" i="1" dirty="0" err="1"/>
                <a:t>superconducting</a:t>
              </a:r>
              <a:r>
                <a:rPr lang="it-IT" sz="1600" b="1" i="1" dirty="0"/>
                <a:t> </a:t>
              </a:r>
              <a:r>
                <a:rPr lang="it-IT" sz="1600" b="1" i="1" dirty="0" err="1"/>
                <a:t>magnet</a:t>
              </a:r>
              <a:r>
                <a:rPr lang="it-IT" sz="1600" b="1" i="1" dirty="0"/>
                <a:t> for </a:t>
              </a:r>
              <a:r>
                <a:rPr lang="it-IT" sz="1600" b="1" i="1" dirty="0" err="1"/>
                <a:t>physical</a:t>
              </a:r>
              <a:r>
                <a:rPr lang="it-IT" sz="1600" b="1" i="1" dirty="0"/>
                <a:t> </a:t>
              </a:r>
              <a:r>
                <a:rPr lang="it-IT" sz="1600" b="1" i="1" dirty="0" err="1"/>
                <a:t>properties</a:t>
              </a:r>
              <a:r>
                <a:rPr lang="it-IT" sz="1600" b="1" i="1" dirty="0"/>
                <a:t> </a:t>
              </a:r>
              <a:r>
                <a:rPr lang="it-IT" sz="1600" b="1" i="1" dirty="0" err="1"/>
                <a:t>measurement</a:t>
              </a:r>
              <a:endParaRPr lang="it-IT" sz="1600" b="1" i="1" dirty="0"/>
            </a:p>
          </p:txBody>
        </p:sp>
        <p:pic>
          <p:nvPicPr>
            <p:cNvPr id="385026" name="Picture 2" descr="Quantum Design North America - Products - PPMS® DynaCool™ – Quantum Design"/>
            <p:cNvPicPr>
              <a:picLocks noChangeAspect="1" noChangeArrowheads="1"/>
            </p:cNvPicPr>
            <p:nvPr/>
          </p:nvPicPr>
          <p:blipFill rotWithShape="1">
            <a:blip r:embed="rId6">
              <a:extLst>
                <a:ext uri="{28A0092B-C50C-407E-A947-70E740481C1C}">
                  <a14:useLocalDpi xmlns:a14="http://schemas.microsoft.com/office/drawing/2010/main" val="0"/>
                </a:ext>
              </a:extLst>
            </a:blip>
            <a:srcRect t="16614" b="11150"/>
            <a:stretch/>
          </p:blipFill>
          <p:spPr bwMode="auto">
            <a:xfrm>
              <a:off x="2787785" y="1423772"/>
              <a:ext cx="3810000" cy="275216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asellaDiTesto 17"/>
          <p:cNvSpPr txBox="1"/>
          <p:nvPr/>
        </p:nvSpPr>
        <p:spPr>
          <a:xfrm>
            <a:off x="8431425" y="584612"/>
            <a:ext cx="191199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it-IT" b="1" i="1" u="sng" dirty="0" err="1"/>
              <a:t>development</a:t>
            </a:r>
            <a:r>
              <a:rPr lang="it-IT" b="1" i="1" u="sng" dirty="0"/>
              <a:t> </a:t>
            </a:r>
            <a:r>
              <a:rPr lang="it-IT" b="1" i="1" u="sng" dirty="0" err="1"/>
              <a:t>plan</a:t>
            </a:r>
            <a:endParaRPr lang="it-IT" b="1" i="1" u="sng" dirty="0"/>
          </a:p>
        </p:txBody>
      </p:sp>
      <p:sp>
        <p:nvSpPr>
          <p:cNvPr id="21" name="Title 20">
            <a:extLst>
              <a:ext uri="{FF2B5EF4-FFF2-40B4-BE49-F238E27FC236}">
                <a16:creationId xmlns:a16="http://schemas.microsoft.com/office/drawing/2014/main" id="{FDE740EC-8178-B8D5-9543-6CB3D8EE3638}"/>
              </a:ext>
            </a:extLst>
          </p:cNvPr>
          <p:cNvSpPr>
            <a:spLocks noGrp="1"/>
          </p:cNvSpPr>
          <p:nvPr>
            <p:ph type="title"/>
          </p:nvPr>
        </p:nvSpPr>
        <p:spPr>
          <a:xfrm>
            <a:off x="204534" y="1356136"/>
            <a:ext cx="4852851" cy="780114"/>
          </a:xfrm>
        </p:spPr>
        <p:txBody>
          <a:bodyPr>
            <a:normAutofit fontScale="90000"/>
          </a:bodyPr>
          <a:lstStyle/>
          <a:p>
            <a:r>
              <a:rPr lang="en-US" dirty="0"/>
              <a:t>WP6 – Salento – Laboratory of superconductivity and Magnetism</a:t>
            </a:r>
          </a:p>
        </p:txBody>
      </p:sp>
    </p:spTree>
    <p:extLst>
      <p:ext uri="{BB962C8B-B14F-4D97-AF65-F5344CB8AC3E}">
        <p14:creationId xmlns:p14="http://schemas.microsoft.com/office/powerpoint/2010/main" val="4203683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31394F4-9AE0-1BE6-28D5-21C5993F51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9F634E-A9B7-BD5F-D6DE-6E81EBE51C9C}"/>
              </a:ext>
            </a:extLst>
          </p:cNvPr>
          <p:cNvSpPr>
            <a:spLocks noGrp="1"/>
          </p:cNvSpPr>
          <p:nvPr>
            <p:ph type="title"/>
          </p:nvPr>
        </p:nvSpPr>
        <p:spPr>
          <a:xfrm>
            <a:off x="1075800" y="1175844"/>
            <a:ext cx="10190922" cy="1050324"/>
          </a:xfrm>
          <a:solidFill>
            <a:srgbClr val="C48E48"/>
          </a:solidFill>
        </p:spPr>
        <p:txBody>
          <a:bodyPr>
            <a:normAutofit/>
          </a:bodyPr>
          <a:lstStyle/>
          <a:p>
            <a:r>
              <a:rPr lang="en-US" dirty="0"/>
              <a:t>WP6 – Salerno</a:t>
            </a:r>
            <a:br>
              <a:rPr lang="en-US" dirty="0"/>
            </a:br>
            <a:r>
              <a:rPr lang="en-US" dirty="0"/>
              <a:t>INFN-NA-</a:t>
            </a:r>
            <a:r>
              <a:rPr lang="en-US" dirty="0" err="1"/>
              <a:t>G.C.Salerno</a:t>
            </a:r>
            <a:r>
              <a:rPr lang="en-US" dirty="0"/>
              <a:t>, CNR-SPIN- UNISA</a:t>
            </a:r>
          </a:p>
        </p:txBody>
      </p:sp>
      <p:sp>
        <p:nvSpPr>
          <p:cNvPr id="3" name="Content Placeholder 2">
            <a:extLst>
              <a:ext uri="{FF2B5EF4-FFF2-40B4-BE49-F238E27FC236}">
                <a16:creationId xmlns:a16="http://schemas.microsoft.com/office/drawing/2014/main" id="{3E4BFBAD-CA51-84CE-0F04-84240F8038B8}"/>
              </a:ext>
            </a:extLst>
          </p:cNvPr>
          <p:cNvSpPr>
            <a:spLocks noGrp="1"/>
          </p:cNvSpPr>
          <p:nvPr>
            <p:ph idx="1"/>
          </p:nvPr>
        </p:nvSpPr>
        <p:spPr>
          <a:xfrm>
            <a:off x="838200" y="2247331"/>
            <a:ext cx="10515600" cy="3929632"/>
          </a:xfrm>
        </p:spPr>
        <p:txBody>
          <a:bodyPr/>
          <a:lstStyle/>
          <a:p>
            <a:r>
              <a:rPr lang="en-US" dirty="0"/>
              <a:t>INFN-Salerno with UNISA has built and commissioned a new SC Magnet test facility in the last 5 year, THOR</a:t>
            </a:r>
          </a:p>
          <a:p>
            <a:r>
              <a:rPr lang="en-US" dirty="0"/>
              <a:t>It is used at present for testing </a:t>
            </a:r>
            <a:r>
              <a:rPr lang="en-US" b="1" dirty="0"/>
              <a:t>GSI – SIS100 SC </a:t>
            </a:r>
            <a:r>
              <a:rPr lang="en-US" b="1" dirty="0" err="1"/>
              <a:t>multiplets</a:t>
            </a:r>
            <a:endParaRPr lang="en-US" b="1" dirty="0"/>
          </a:p>
          <a:p>
            <a:r>
              <a:rPr lang="en-US" dirty="0"/>
              <a:t>With IRIS the INFN/Unisa facility will evolve by:</a:t>
            </a:r>
          </a:p>
          <a:p>
            <a:pPr lvl="1"/>
            <a:r>
              <a:rPr lang="en-US" dirty="0"/>
              <a:t>Increasing the cryogenic power for SC magnets</a:t>
            </a:r>
          </a:p>
          <a:p>
            <a:pPr lvl="1"/>
            <a:r>
              <a:rPr lang="en-US" dirty="0"/>
              <a:t>Ability to test magnets not only at Supercritical He flow and ability to test magnets of LHC/</a:t>
            </a:r>
            <a:r>
              <a:rPr lang="en-US" dirty="0" err="1"/>
              <a:t>Hilumi</a:t>
            </a:r>
            <a:r>
              <a:rPr lang="en-US" dirty="0"/>
              <a:t>/FCC size (however, no HEII at </a:t>
            </a:r>
            <a:r>
              <a:rPr lang="en-US" dirty="0" err="1"/>
              <a:t>te</a:t>
            </a:r>
            <a:r>
              <a:rPr lang="en-US" dirty="0"/>
              <a:t> moment)</a:t>
            </a:r>
          </a:p>
          <a:p>
            <a:pPr lvl="1"/>
            <a:r>
              <a:rPr lang="en-US" dirty="0"/>
              <a:t>Adding a new test facility for  Green SC Lines : up to 25 kV – 40 kA (1 GW),20 K He gas, with a dugout for cable as long as 140 m</a:t>
            </a:r>
          </a:p>
        </p:txBody>
      </p:sp>
      <p:sp>
        <p:nvSpPr>
          <p:cNvPr id="4" name="Date Placeholder 3">
            <a:extLst>
              <a:ext uri="{FF2B5EF4-FFF2-40B4-BE49-F238E27FC236}">
                <a16:creationId xmlns:a16="http://schemas.microsoft.com/office/drawing/2014/main" id="{294D5DB4-B9E0-68D6-62C3-AD387F8A5160}"/>
              </a:ext>
            </a:extLst>
          </p:cNvPr>
          <p:cNvSpPr>
            <a:spLocks noGrp="1"/>
          </p:cNvSpPr>
          <p:nvPr>
            <p:ph type="dt" sz="half" idx="10"/>
          </p:nvPr>
        </p:nvSpPr>
        <p:spPr/>
        <p:txBody>
          <a:bodyPr/>
          <a:lstStyle/>
          <a:p>
            <a:r>
              <a:rPr lang="en-US"/>
              <a:t>24-Feb-2023</a:t>
            </a:r>
          </a:p>
        </p:txBody>
      </p:sp>
      <p:sp>
        <p:nvSpPr>
          <p:cNvPr id="5" name="Footer Placeholder 4">
            <a:extLst>
              <a:ext uri="{FF2B5EF4-FFF2-40B4-BE49-F238E27FC236}">
                <a16:creationId xmlns:a16="http://schemas.microsoft.com/office/drawing/2014/main" id="{19792632-3747-8E44-0DF3-C7D6C936145A}"/>
              </a:ext>
            </a:extLst>
          </p:cNvPr>
          <p:cNvSpPr>
            <a:spLocks noGrp="1"/>
          </p:cNvSpPr>
          <p:nvPr>
            <p:ph type="ftr" sz="quarter" idx="11"/>
          </p:nvPr>
        </p:nvSpPr>
        <p:spPr/>
        <p:txBody>
          <a:bodyPr/>
          <a:lstStyle/>
          <a:p>
            <a:r>
              <a:rPr lang="it-IT"/>
              <a:t>IRIS - L. Rossi - Cosmic Wispers</a:t>
            </a:r>
            <a:endParaRPr lang="en-US"/>
          </a:p>
        </p:txBody>
      </p:sp>
      <p:sp>
        <p:nvSpPr>
          <p:cNvPr id="6" name="Slide Number Placeholder 5">
            <a:extLst>
              <a:ext uri="{FF2B5EF4-FFF2-40B4-BE49-F238E27FC236}">
                <a16:creationId xmlns:a16="http://schemas.microsoft.com/office/drawing/2014/main" id="{A07D5204-6272-6E17-6B73-B6DF3BD44EE7}"/>
              </a:ext>
            </a:extLst>
          </p:cNvPr>
          <p:cNvSpPr>
            <a:spLocks noGrp="1"/>
          </p:cNvSpPr>
          <p:nvPr>
            <p:ph type="sldNum" sz="quarter" idx="12"/>
          </p:nvPr>
        </p:nvSpPr>
        <p:spPr/>
        <p:txBody>
          <a:bodyPr/>
          <a:lstStyle/>
          <a:p>
            <a:fld id="{37892B85-A679-1943-821F-72C61F74835B}" type="slidenum">
              <a:rPr lang="en-US" smtClean="0"/>
              <a:t>28</a:t>
            </a:fld>
            <a:endParaRPr lang="en-US"/>
          </a:p>
        </p:txBody>
      </p:sp>
    </p:spTree>
    <p:extLst>
      <p:ext uri="{BB962C8B-B14F-4D97-AF65-F5344CB8AC3E}">
        <p14:creationId xmlns:p14="http://schemas.microsoft.com/office/powerpoint/2010/main" val="2306173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A903A5F-E825-0B70-F8E7-B42B2DA2F0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9CF5846-4667-F5C7-9D11-147D4DE455F7}"/>
              </a:ext>
            </a:extLst>
          </p:cNvPr>
          <p:cNvSpPr>
            <a:spLocks noGrp="1"/>
          </p:cNvSpPr>
          <p:nvPr>
            <p:ph type="title"/>
          </p:nvPr>
        </p:nvSpPr>
        <p:spPr/>
        <p:txBody>
          <a:bodyPr/>
          <a:lstStyle/>
          <a:p>
            <a:r>
              <a:rPr lang="en-US" dirty="0"/>
              <a:t>THOR Lab </a:t>
            </a:r>
          </a:p>
        </p:txBody>
      </p:sp>
      <p:sp>
        <p:nvSpPr>
          <p:cNvPr id="3" name="Date Placeholder 2">
            <a:extLst>
              <a:ext uri="{FF2B5EF4-FFF2-40B4-BE49-F238E27FC236}">
                <a16:creationId xmlns:a16="http://schemas.microsoft.com/office/drawing/2014/main" id="{61FB7496-4305-0822-CF7A-309BB0DE1095}"/>
              </a:ext>
            </a:extLst>
          </p:cNvPr>
          <p:cNvSpPr>
            <a:spLocks noGrp="1"/>
          </p:cNvSpPr>
          <p:nvPr>
            <p:ph type="dt" sz="half" idx="10"/>
          </p:nvPr>
        </p:nvSpPr>
        <p:spPr/>
        <p:txBody>
          <a:bodyPr/>
          <a:lstStyle/>
          <a:p>
            <a:r>
              <a:rPr lang="en-US"/>
              <a:t>24-Feb-2023</a:t>
            </a:r>
          </a:p>
        </p:txBody>
      </p:sp>
      <p:sp>
        <p:nvSpPr>
          <p:cNvPr id="4" name="Footer Placeholder 3">
            <a:extLst>
              <a:ext uri="{FF2B5EF4-FFF2-40B4-BE49-F238E27FC236}">
                <a16:creationId xmlns:a16="http://schemas.microsoft.com/office/drawing/2014/main" id="{A4FF53E6-1240-336D-C6E8-1C0DCBB6ABC8}"/>
              </a:ext>
            </a:extLst>
          </p:cNvPr>
          <p:cNvSpPr>
            <a:spLocks noGrp="1"/>
          </p:cNvSpPr>
          <p:nvPr>
            <p:ph type="ftr" sz="quarter" idx="11"/>
          </p:nvPr>
        </p:nvSpPr>
        <p:spPr/>
        <p:txBody>
          <a:bodyPr/>
          <a:lstStyle/>
          <a:p>
            <a:r>
              <a:rPr lang="it-IT"/>
              <a:t>IRIS - L. Rossi - Cosmic Wispers</a:t>
            </a:r>
            <a:endParaRPr lang="en-US"/>
          </a:p>
        </p:txBody>
      </p:sp>
      <p:sp>
        <p:nvSpPr>
          <p:cNvPr id="5" name="Slide Number Placeholder 4">
            <a:extLst>
              <a:ext uri="{FF2B5EF4-FFF2-40B4-BE49-F238E27FC236}">
                <a16:creationId xmlns:a16="http://schemas.microsoft.com/office/drawing/2014/main" id="{38418A26-A6D5-1516-0906-3F25E806763B}"/>
              </a:ext>
            </a:extLst>
          </p:cNvPr>
          <p:cNvSpPr>
            <a:spLocks noGrp="1"/>
          </p:cNvSpPr>
          <p:nvPr>
            <p:ph type="sldNum" sz="quarter" idx="12"/>
          </p:nvPr>
        </p:nvSpPr>
        <p:spPr/>
        <p:txBody>
          <a:bodyPr/>
          <a:lstStyle/>
          <a:p>
            <a:fld id="{37892B85-A679-1943-821F-72C61F74835B}" type="slidenum">
              <a:rPr lang="en-US" smtClean="0"/>
              <a:t>29</a:t>
            </a:fld>
            <a:endParaRPr lang="en-US"/>
          </a:p>
        </p:txBody>
      </p:sp>
      <p:pic>
        <p:nvPicPr>
          <p:cNvPr id="7" name="Picture 6">
            <a:extLst>
              <a:ext uri="{FF2B5EF4-FFF2-40B4-BE49-F238E27FC236}">
                <a16:creationId xmlns:a16="http://schemas.microsoft.com/office/drawing/2014/main" id="{6EFD4DB9-C11A-0EC8-96EC-F2464B222A80}"/>
              </a:ext>
            </a:extLst>
          </p:cNvPr>
          <p:cNvPicPr>
            <a:picLocks noChangeAspect="1"/>
          </p:cNvPicPr>
          <p:nvPr/>
        </p:nvPicPr>
        <p:blipFill>
          <a:blip r:embed="rId3"/>
          <a:stretch>
            <a:fillRect/>
          </a:stretch>
        </p:blipFill>
        <p:spPr>
          <a:xfrm>
            <a:off x="351588" y="1876926"/>
            <a:ext cx="5850023" cy="3290638"/>
          </a:xfrm>
          <a:prstGeom prst="rect">
            <a:avLst/>
          </a:prstGeom>
        </p:spPr>
      </p:pic>
      <p:pic>
        <p:nvPicPr>
          <p:cNvPr id="11" name="Picture 10">
            <a:extLst>
              <a:ext uri="{FF2B5EF4-FFF2-40B4-BE49-F238E27FC236}">
                <a16:creationId xmlns:a16="http://schemas.microsoft.com/office/drawing/2014/main" id="{18B17C7B-1D99-14A2-86F7-AA9D5039DE5D}"/>
              </a:ext>
            </a:extLst>
          </p:cNvPr>
          <p:cNvPicPr>
            <a:picLocks noChangeAspect="1"/>
          </p:cNvPicPr>
          <p:nvPr/>
        </p:nvPicPr>
        <p:blipFill>
          <a:blip r:embed="rId4"/>
          <a:stretch>
            <a:fillRect/>
          </a:stretch>
        </p:blipFill>
        <p:spPr>
          <a:xfrm>
            <a:off x="6293852" y="1876926"/>
            <a:ext cx="5850021" cy="3290637"/>
          </a:xfrm>
          <a:prstGeom prst="rect">
            <a:avLst/>
          </a:prstGeom>
        </p:spPr>
      </p:pic>
    </p:spTree>
    <p:extLst>
      <p:ext uri="{BB962C8B-B14F-4D97-AF65-F5344CB8AC3E}">
        <p14:creationId xmlns:p14="http://schemas.microsoft.com/office/powerpoint/2010/main" val="2948049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89E6724-C607-E655-B0D2-93BF39EFD7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ADA70A-070B-EC21-F91C-99D8EDBE112C}"/>
              </a:ext>
            </a:extLst>
          </p:cNvPr>
          <p:cNvSpPr>
            <a:spLocks noGrp="1"/>
          </p:cNvSpPr>
          <p:nvPr>
            <p:ph type="title"/>
          </p:nvPr>
        </p:nvSpPr>
        <p:spPr/>
        <p:txBody>
          <a:bodyPr/>
          <a:lstStyle/>
          <a:p>
            <a:r>
              <a:rPr lang="en-US" dirty="0"/>
              <a:t>Scope of IRIS</a:t>
            </a:r>
          </a:p>
        </p:txBody>
      </p:sp>
      <p:sp>
        <p:nvSpPr>
          <p:cNvPr id="3" name="Content Placeholder 2">
            <a:extLst>
              <a:ext uri="{FF2B5EF4-FFF2-40B4-BE49-F238E27FC236}">
                <a16:creationId xmlns:a16="http://schemas.microsoft.com/office/drawing/2014/main" id="{B3240266-6F7A-8E81-EC29-6B1B085CD956}"/>
              </a:ext>
            </a:extLst>
          </p:cNvPr>
          <p:cNvSpPr>
            <a:spLocks noGrp="1"/>
          </p:cNvSpPr>
          <p:nvPr>
            <p:ph idx="1"/>
          </p:nvPr>
        </p:nvSpPr>
        <p:spPr/>
        <p:txBody>
          <a:bodyPr>
            <a:normAutofit fontScale="85000" lnSpcReduction="20000"/>
          </a:bodyPr>
          <a:lstStyle/>
          <a:p>
            <a:r>
              <a:rPr lang="en-US" dirty="0">
                <a:sym typeface="Wingdings" panose="05000000000000000000" pitchFamily="2" charset="2"/>
              </a:rPr>
              <a:t></a:t>
            </a:r>
            <a:r>
              <a:rPr lang="en-US" dirty="0"/>
              <a:t> contribute to </a:t>
            </a:r>
            <a:r>
              <a:rPr lang="en-US" dirty="0">
                <a:solidFill>
                  <a:srgbClr val="FF0000"/>
                </a:solidFill>
              </a:rPr>
              <a:t>Fundamental Physics instrumentation </a:t>
            </a:r>
            <a:r>
              <a:rPr lang="en-US" dirty="0"/>
              <a:t>(particle accelerators for post-LHC era) and to </a:t>
            </a:r>
            <a:r>
              <a:rPr lang="en-US" b="1" dirty="0">
                <a:solidFill>
                  <a:srgbClr val="00B050"/>
                </a:solidFill>
              </a:rPr>
              <a:t>Societal Applications for green energy and medicine</a:t>
            </a:r>
            <a:r>
              <a:rPr lang="en-US" dirty="0"/>
              <a:t>.</a:t>
            </a:r>
          </a:p>
          <a:p>
            <a:r>
              <a:rPr lang="en-US" dirty="0"/>
              <a:t>Superconductivity has been instrumental for the discovery of the Higgs boson and its development will be critical for future accelerators and we  need of adequate infrastructure to sustain this. But the infrastructure will be devoted also to societal applications. In the domain of energy will be fundamental for a future green economy but also will allow a step toward sustainable infrastructure for fundamental physics.</a:t>
            </a:r>
          </a:p>
          <a:p>
            <a:r>
              <a:rPr lang="en-US" dirty="0"/>
              <a:t>Method: trying to cluster applied physicists with material scientists and magnet engineers. Therefore, we have also teams working on basic science and materials. </a:t>
            </a:r>
          </a:p>
          <a:p>
            <a:r>
              <a:rPr lang="en-US" b="1" dirty="0"/>
              <a:t>Industry are not allowed to be partner, rather they must be contractors. </a:t>
            </a:r>
          </a:p>
          <a:p>
            <a:pPr marL="0" indent="0">
              <a:buNone/>
            </a:pPr>
            <a:endParaRPr lang="en-US" dirty="0"/>
          </a:p>
        </p:txBody>
      </p:sp>
      <p:sp>
        <p:nvSpPr>
          <p:cNvPr id="4" name="Footer Placeholder 3">
            <a:extLst>
              <a:ext uri="{FF2B5EF4-FFF2-40B4-BE49-F238E27FC236}">
                <a16:creationId xmlns:a16="http://schemas.microsoft.com/office/drawing/2014/main" id="{63EE8EC6-8134-392B-B014-7C2B339FC3CE}"/>
              </a:ext>
            </a:extLst>
          </p:cNvPr>
          <p:cNvSpPr>
            <a:spLocks noGrp="1"/>
          </p:cNvSpPr>
          <p:nvPr>
            <p:ph type="ftr" sz="quarter" idx="11"/>
          </p:nvPr>
        </p:nvSpPr>
        <p:spPr/>
        <p:txBody>
          <a:bodyPr/>
          <a:lstStyle/>
          <a:p>
            <a:r>
              <a:rPr lang="it-IT"/>
              <a:t>IRIS - L. Rossi - Cosmic Wispers</a:t>
            </a:r>
          </a:p>
        </p:txBody>
      </p:sp>
      <p:sp>
        <p:nvSpPr>
          <p:cNvPr id="5" name="Text Placeholder 4">
            <a:extLst>
              <a:ext uri="{FF2B5EF4-FFF2-40B4-BE49-F238E27FC236}">
                <a16:creationId xmlns:a16="http://schemas.microsoft.com/office/drawing/2014/main" id="{96BC8B1A-4577-6273-DD9E-CEEAB75DCB81}"/>
              </a:ext>
            </a:extLst>
          </p:cNvPr>
          <p:cNvSpPr>
            <a:spLocks noGrp="1"/>
          </p:cNvSpPr>
          <p:nvPr>
            <p:ph type="body" sz="quarter" idx="13"/>
          </p:nvPr>
        </p:nvSpPr>
        <p:spPr/>
        <p:txBody>
          <a:bodyPr/>
          <a:lstStyle/>
          <a:p>
            <a:endParaRPr lang="en-US"/>
          </a:p>
        </p:txBody>
      </p:sp>
      <p:sp>
        <p:nvSpPr>
          <p:cNvPr id="6" name="Date Placeholder 5">
            <a:extLst>
              <a:ext uri="{FF2B5EF4-FFF2-40B4-BE49-F238E27FC236}">
                <a16:creationId xmlns:a16="http://schemas.microsoft.com/office/drawing/2014/main" id="{AAB82277-DFF6-5609-32F5-21F6611DC5FE}"/>
              </a:ext>
            </a:extLst>
          </p:cNvPr>
          <p:cNvSpPr>
            <a:spLocks noGrp="1"/>
          </p:cNvSpPr>
          <p:nvPr>
            <p:ph type="dt" sz="half" idx="10"/>
          </p:nvPr>
        </p:nvSpPr>
        <p:spPr/>
        <p:txBody>
          <a:bodyPr/>
          <a:lstStyle/>
          <a:p>
            <a:r>
              <a:rPr lang="en-US"/>
              <a:t>24-Feb-2023</a:t>
            </a:r>
            <a:endParaRPr lang="it-IT"/>
          </a:p>
        </p:txBody>
      </p:sp>
      <p:sp>
        <p:nvSpPr>
          <p:cNvPr id="7" name="Slide Number Placeholder 6">
            <a:extLst>
              <a:ext uri="{FF2B5EF4-FFF2-40B4-BE49-F238E27FC236}">
                <a16:creationId xmlns:a16="http://schemas.microsoft.com/office/drawing/2014/main" id="{FC1890FF-0292-C0D2-A6EB-EF929D181E29}"/>
              </a:ext>
            </a:extLst>
          </p:cNvPr>
          <p:cNvSpPr>
            <a:spLocks noGrp="1"/>
          </p:cNvSpPr>
          <p:nvPr>
            <p:ph type="sldNum" sz="quarter" idx="12"/>
          </p:nvPr>
        </p:nvSpPr>
        <p:spPr/>
        <p:txBody>
          <a:bodyPr/>
          <a:lstStyle/>
          <a:p>
            <a:fld id="{9B13B172-409A-48BF-92CD-9E808051E234}" type="slidenum">
              <a:rPr lang="it-IT" smtClean="0"/>
              <a:t>3</a:t>
            </a:fld>
            <a:endParaRPr lang="it-IT"/>
          </a:p>
        </p:txBody>
      </p:sp>
    </p:spTree>
    <p:extLst>
      <p:ext uri="{BB962C8B-B14F-4D97-AF65-F5344CB8AC3E}">
        <p14:creationId xmlns:p14="http://schemas.microsoft.com/office/powerpoint/2010/main" val="2009350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EC5B13B-E328-16A2-01A1-4A7EBDACC89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A8BCEF-69B2-BE82-049F-99CBCB65243D}"/>
              </a:ext>
            </a:extLst>
          </p:cNvPr>
          <p:cNvSpPr>
            <a:spLocks noGrp="1"/>
          </p:cNvSpPr>
          <p:nvPr>
            <p:ph type="title"/>
          </p:nvPr>
        </p:nvSpPr>
        <p:spPr/>
        <p:txBody>
          <a:bodyPr>
            <a:normAutofit/>
          </a:bodyPr>
          <a:lstStyle/>
          <a:p>
            <a:r>
              <a:rPr lang="en-US" dirty="0"/>
              <a:t>WP7 – Salerno – INFN &amp; DIFI lab : present and IRIS extension </a:t>
            </a:r>
          </a:p>
        </p:txBody>
      </p:sp>
      <p:sp>
        <p:nvSpPr>
          <p:cNvPr id="3" name="Date Placeholder 2">
            <a:extLst>
              <a:ext uri="{FF2B5EF4-FFF2-40B4-BE49-F238E27FC236}">
                <a16:creationId xmlns:a16="http://schemas.microsoft.com/office/drawing/2014/main" id="{06ECC0E1-B257-FA1A-300C-2EDC702D9C02}"/>
              </a:ext>
            </a:extLst>
          </p:cNvPr>
          <p:cNvSpPr>
            <a:spLocks noGrp="1"/>
          </p:cNvSpPr>
          <p:nvPr>
            <p:ph type="dt" sz="half" idx="10"/>
          </p:nvPr>
        </p:nvSpPr>
        <p:spPr/>
        <p:txBody>
          <a:bodyPr/>
          <a:lstStyle/>
          <a:p>
            <a:r>
              <a:rPr lang="en-US"/>
              <a:t>24-Feb-2023</a:t>
            </a:r>
          </a:p>
        </p:txBody>
      </p:sp>
      <p:sp>
        <p:nvSpPr>
          <p:cNvPr id="4" name="Footer Placeholder 3">
            <a:extLst>
              <a:ext uri="{FF2B5EF4-FFF2-40B4-BE49-F238E27FC236}">
                <a16:creationId xmlns:a16="http://schemas.microsoft.com/office/drawing/2014/main" id="{D3415A0F-5B3F-4F62-48FC-C92D9100400E}"/>
              </a:ext>
            </a:extLst>
          </p:cNvPr>
          <p:cNvSpPr>
            <a:spLocks noGrp="1"/>
          </p:cNvSpPr>
          <p:nvPr>
            <p:ph type="ftr" sz="quarter" idx="11"/>
          </p:nvPr>
        </p:nvSpPr>
        <p:spPr/>
        <p:txBody>
          <a:bodyPr/>
          <a:lstStyle/>
          <a:p>
            <a:r>
              <a:rPr lang="it-IT"/>
              <a:t>IRIS - L. Rossi - Cosmic Wispers</a:t>
            </a:r>
            <a:endParaRPr lang="en-US"/>
          </a:p>
        </p:txBody>
      </p:sp>
      <p:sp>
        <p:nvSpPr>
          <p:cNvPr id="5" name="Slide Number Placeholder 4">
            <a:extLst>
              <a:ext uri="{FF2B5EF4-FFF2-40B4-BE49-F238E27FC236}">
                <a16:creationId xmlns:a16="http://schemas.microsoft.com/office/drawing/2014/main" id="{3AABF8AD-F84A-643B-9574-26C484170D3F}"/>
              </a:ext>
            </a:extLst>
          </p:cNvPr>
          <p:cNvSpPr>
            <a:spLocks noGrp="1"/>
          </p:cNvSpPr>
          <p:nvPr>
            <p:ph type="sldNum" sz="quarter" idx="12"/>
          </p:nvPr>
        </p:nvSpPr>
        <p:spPr/>
        <p:txBody>
          <a:bodyPr/>
          <a:lstStyle/>
          <a:p>
            <a:fld id="{37892B85-A679-1943-821F-72C61F74835B}" type="slidenum">
              <a:rPr lang="en-US" smtClean="0"/>
              <a:t>30</a:t>
            </a:fld>
            <a:endParaRPr lang="en-US"/>
          </a:p>
        </p:txBody>
      </p:sp>
      <p:pic>
        <p:nvPicPr>
          <p:cNvPr id="7" name="Picture 6">
            <a:extLst>
              <a:ext uri="{FF2B5EF4-FFF2-40B4-BE49-F238E27FC236}">
                <a16:creationId xmlns:a16="http://schemas.microsoft.com/office/drawing/2014/main" id="{6FAFB94F-2A8C-BD58-83B8-3EBCCABF4919}"/>
              </a:ext>
            </a:extLst>
          </p:cNvPr>
          <p:cNvPicPr>
            <a:picLocks noChangeAspect="1"/>
          </p:cNvPicPr>
          <p:nvPr/>
        </p:nvPicPr>
        <p:blipFill>
          <a:blip r:embed="rId3"/>
          <a:stretch>
            <a:fillRect/>
          </a:stretch>
        </p:blipFill>
        <p:spPr>
          <a:xfrm>
            <a:off x="263984" y="2465759"/>
            <a:ext cx="5433965" cy="3056605"/>
          </a:xfrm>
          <a:prstGeom prst="rect">
            <a:avLst/>
          </a:prstGeom>
        </p:spPr>
      </p:pic>
      <p:pic>
        <p:nvPicPr>
          <p:cNvPr id="8" name="Picture 7">
            <a:extLst>
              <a:ext uri="{FF2B5EF4-FFF2-40B4-BE49-F238E27FC236}">
                <a16:creationId xmlns:a16="http://schemas.microsoft.com/office/drawing/2014/main" id="{EFD79B68-FBB5-6AA7-AF27-9648E91E2314}"/>
              </a:ext>
            </a:extLst>
          </p:cNvPr>
          <p:cNvPicPr>
            <a:picLocks noChangeAspect="1"/>
          </p:cNvPicPr>
          <p:nvPr/>
        </p:nvPicPr>
        <p:blipFill>
          <a:blip r:embed="rId4"/>
          <a:stretch>
            <a:fillRect/>
          </a:stretch>
        </p:blipFill>
        <p:spPr>
          <a:xfrm>
            <a:off x="6330218" y="2465759"/>
            <a:ext cx="5597798" cy="3534328"/>
          </a:xfrm>
          <a:prstGeom prst="rect">
            <a:avLst/>
          </a:prstGeom>
        </p:spPr>
      </p:pic>
      <p:sp>
        <p:nvSpPr>
          <p:cNvPr id="13" name="TextBox 12">
            <a:extLst>
              <a:ext uri="{FF2B5EF4-FFF2-40B4-BE49-F238E27FC236}">
                <a16:creationId xmlns:a16="http://schemas.microsoft.com/office/drawing/2014/main" id="{CBFAE5E1-3E43-812F-7931-0B9F3EF4BA9E}"/>
              </a:ext>
            </a:extLst>
          </p:cNvPr>
          <p:cNvSpPr txBox="1"/>
          <p:nvPr/>
        </p:nvSpPr>
        <p:spPr>
          <a:xfrm>
            <a:off x="1981201" y="2004094"/>
            <a:ext cx="1205266"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t>Present </a:t>
            </a:r>
          </a:p>
        </p:txBody>
      </p:sp>
      <p:sp>
        <p:nvSpPr>
          <p:cNvPr id="14" name="TextBox 13">
            <a:extLst>
              <a:ext uri="{FF2B5EF4-FFF2-40B4-BE49-F238E27FC236}">
                <a16:creationId xmlns:a16="http://schemas.microsoft.com/office/drawing/2014/main" id="{D56BE12A-2925-DFA0-E075-6FF26A4F3C33}"/>
              </a:ext>
            </a:extLst>
          </p:cNvPr>
          <p:cNvSpPr txBox="1"/>
          <p:nvPr/>
        </p:nvSpPr>
        <p:spPr>
          <a:xfrm>
            <a:off x="8204201" y="1949061"/>
            <a:ext cx="2301399" cy="4616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400" dirty="0"/>
              <a:t>Future with IRIS </a:t>
            </a:r>
          </a:p>
        </p:txBody>
      </p:sp>
    </p:spTree>
    <p:extLst>
      <p:ext uri="{BB962C8B-B14F-4D97-AF65-F5344CB8AC3E}">
        <p14:creationId xmlns:p14="http://schemas.microsoft.com/office/powerpoint/2010/main" val="429501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25C17A1-6115-D788-E47E-40B6582AB22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1E6EA05-0956-066C-1617-A9207CE586E9}"/>
              </a:ext>
            </a:extLst>
          </p:cNvPr>
          <p:cNvSpPr>
            <a:spLocks noGrp="1"/>
          </p:cNvSpPr>
          <p:nvPr>
            <p:ph type="title"/>
          </p:nvPr>
        </p:nvSpPr>
        <p:spPr>
          <a:xfrm>
            <a:off x="1443567" y="1221336"/>
            <a:ext cx="10515600" cy="780114"/>
          </a:xfrm>
        </p:spPr>
        <p:txBody>
          <a:bodyPr/>
          <a:lstStyle/>
          <a:p>
            <a:r>
              <a:rPr lang="en-US" dirty="0"/>
              <a:t>WP7 – Salerno CNR-SPIN</a:t>
            </a:r>
          </a:p>
        </p:txBody>
      </p:sp>
      <p:sp>
        <p:nvSpPr>
          <p:cNvPr id="3" name="Date Placeholder 2">
            <a:extLst>
              <a:ext uri="{FF2B5EF4-FFF2-40B4-BE49-F238E27FC236}">
                <a16:creationId xmlns:a16="http://schemas.microsoft.com/office/drawing/2014/main" id="{9B98999B-FCF5-925B-9BDC-3E6803653418}"/>
              </a:ext>
            </a:extLst>
          </p:cNvPr>
          <p:cNvSpPr>
            <a:spLocks noGrp="1"/>
          </p:cNvSpPr>
          <p:nvPr>
            <p:ph type="dt" sz="half" idx="10"/>
          </p:nvPr>
        </p:nvSpPr>
        <p:spPr/>
        <p:txBody>
          <a:bodyPr/>
          <a:lstStyle/>
          <a:p>
            <a:r>
              <a:rPr lang="en-US"/>
              <a:t>24-Feb-2023</a:t>
            </a:r>
          </a:p>
        </p:txBody>
      </p:sp>
      <p:sp>
        <p:nvSpPr>
          <p:cNvPr id="4" name="Footer Placeholder 3">
            <a:extLst>
              <a:ext uri="{FF2B5EF4-FFF2-40B4-BE49-F238E27FC236}">
                <a16:creationId xmlns:a16="http://schemas.microsoft.com/office/drawing/2014/main" id="{2D8BAD90-C792-F68B-993C-04AD21F90C50}"/>
              </a:ext>
            </a:extLst>
          </p:cNvPr>
          <p:cNvSpPr>
            <a:spLocks noGrp="1"/>
          </p:cNvSpPr>
          <p:nvPr>
            <p:ph type="ftr" sz="quarter" idx="11"/>
          </p:nvPr>
        </p:nvSpPr>
        <p:spPr/>
        <p:txBody>
          <a:bodyPr/>
          <a:lstStyle/>
          <a:p>
            <a:r>
              <a:rPr lang="it-IT"/>
              <a:t>IRIS - L. Rossi - Cosmic Wispers</a:t>
            </a:r>
            <a:endParaRPr lang="en-US"/>
          </a:p>
        </p:txBody>
      </p:sp>
      <p:sp>
        <p:nvSpPr>
          <p:cNvPr id="5" name="Slide Number Placeholder 4">
            <a:extLst>
              <a:ext uri="{FF2B5EF4-FFF2-40B4-BE49-F238E27FC236}">
                <a16:creationId xmlns:a16="http://schemas.microsoft.com/office/drawing/2014/main" id="{6CE481AC-38D6-CF71-071B-1080E800A0B8}"/>
              </a:ext>
            </a:extLst>
          </p:cNvPr>
          <p:cNvSpPr>
            <a:spLocks noGrp="1"/>
          </p:cNvSpPr>
          <p:nvPr>
            <p:ph type="sldNum" sz="quarter" idx="12"/>
          </p:nvPr>
        </p:nvSpPr>
        <p:spPr/>
        <p:txBody>
          <a:bodyPr/>
          <a:lstStyle/>
          <a:p>
            <a:fld id="{37892B85-A679-1943-821F-72C61F74835B}" type="slidenum">
              <a:rPr lang="en-US" smtClean="0"/>
              <a:t>31</a:t>
            </a:fld>
            <a:endParaRPr lang="en-US"/>
          </a:p>
        </p:txBody>
      </p:sp>
      <p:sp>
        <p:nvSpPr>
          <p:cNvPr id="6" name="Content Placeholder 5">
            <a:extLst>
              <a:ext uri="{FF2B5EF4-FFF2-40B4-BE49-F238E27FC236}">
                <a16:creationId xmlns:a16="http://schemas.microsoft.com/office/drawing/2014/main" id="{529545F6-2FDA-3333-3322-0F3CBEAE5F7B}"/>
              </a:ext>
            </a:extLst>
          </p:cNvPr>
          <p:cNvSpPr>
            <a:spLocks noGrp="1"/>
          </p:cNvSpPr>
          <p:nvPr>
            <p:ph idx="4294967295"/>
          </p:nvPr>
        </p:nvSpPr>
        <p:spPr>
          <a:xfrm>
            <a:off x="0" y="1687513"/>
            <a:ext cx="6797675" cy="4352925"/>
          </a:xfrm>
        </p:spPr>
        <p:txBody>
          <a:bodyPr>
            <a:normAutofit fontScale="85000" lnSpcReduction="20000"/>
          </a:bodyPr>
          <a:lstStyle/>
          <a:p>
            <a:r>
              <a:rPr lang="en-US" dirty="0"/>
              <a:t>The SPIN Salerno Unit aims to acquire and setting up a magneto-transport measurement system including the application of strain and stress.</a:t>
            </a:r>
          </a:p>
          <a:p>
            <a:r>
              <a:rPr lang="en-US" dirty="0"/>
              <a:t>The equipment for magneto-transport (e.g. Quantum Design PPMS) consists of a variable temperature (1.9 to 300 K)-field (up to ±9 T) system, designed to perform a variety of automated measurements.</a:t>
            </a:r>
          </a:p>
          <a:p>
            <a:r>
              <a:rPr lang="en-US" dirty="0"/>
              <a:t>Additional elements to be acquired within IRIS are cryogenic strain and stress cells (e.g. Razorbill Instruments), which are fully compatible with the PPMS probe.</a:t>
            </a:r>
          </a:p>
          <a:p>
            <a:r>
              <a:rPr lang="en-US" dirty="0"/>
              <a:t>The main goal is to strengthen the capacity for investigating the role of strain/stress on the transport properties of superconducting materials.</a:t>
            </a:r>
          </a:p>
        </p:txBody>
      </p:sp>
      <p:pic>
        <p:nvPicPr>
          <p:cNvPr id="7" name="Picture 6">
            <a:extLst>
              <a:ext uri="{FF2B5EF4-FFF2-40B4-BE49-F238E27FC236}">
                <a16:creationId xmlns:a16="http://schemas.microsoft.com/office/drawing/2014/main" id="{13615A09-796C-E26B-AD09-86811B3F47FD}"/>
              </a:ext>
            </a:extLst>
          </p:cNvPr>
          <p:cNvPicPr>
            <a:picLocks noChangeAspect="1"/>
          </p:cNvPicPr>
          <p:nvPr/>
        </p:nvPicPr>
        <p:blipFill>
          <a:blip r:embed="rId3"/>
          <a:stretch>
            <a:fillRect/>
          </a:stretch>
        </p:blipFill>
        <p:spPr>
          <a:xfrm>
            <a:off x="7090272" y="1954918"/>
            <a:ext cx="5101728" cy="3624247"/>
          </a:xfrm>
          <a:prstGeom prst="rect">
            <a:avLst/>
          </a:prstGeom>
        </p:spPr>
      </p:pic>
    </p:spTree>
    <p:extLst>
      <p:ext uri="{BB962C8B-B14F-4D97-AF65-F5344CB8AC3E}">
        <p14:creationId xmlns:p14="http://schemas.microsoft.com/office/powerpoint/2010/main" val="501191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E277D35-2EAC-68A0-1874-A5744B1D0EE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127322D-5969-54A3-D7F1-2A40352A2F4B}"/>
              </a:ext>
            </a:extLst>
          </p:cNvPr>
          <p:cNvSpPr>
            <a:spLocks noGrp="1"/>
          </p:cNvSpPr>
          <p:nvPr>
            <p:ph type="title"/>
          </p:nvPr>
        </p:nvSpPr>
        <p:spPr>
          <a:xfrm>
            <a:off x="838200" y="1335636"/>
            <a:ext cx="10625553" cy="1255164"/>
          </a:xfrm>
        </p:spPr>
        <p:txBody>
          <a:bodyPr>
            <a:normAutofit fontScale="90000"/>
          </a:bodyPr>
          <a:lstStyle/>
          <a:p>
            <a:r>
              <a:rPr lang="en-US" dirty="0"/>
              <a:t>We need to reduce  the project in 3 days (not easy with a distributed infrastructure over 6 poles)</a:t>
            </a:r>
            <a:br>
              <a:rPr lang="en-US" dirty="0"/>
            </a:br>
            <a:r>
              <a:rPr lang="en-US" dirty="0">
                <a:sym typeface="Wingdings" panose="05000000000000000000" pitchFamily="2" charset="2"/>
              </a:rPr>
              <a:t>75  </a:t>
            </a:r>
            <a:r>
              <a:rPr lang="en-US" dirty="0">
                <a:solidFill>
                  <a:srgbClr val="00B050"/>
                </a:solidFill>
                <a:sym typeface="Wingdings" panose="05000000000000000000" pitchFamily="2" charset="2"/>
              </a:rPr>
              <a:t>60 M€</a:t>
            </a:r>
            <a:r>
              <a:rPr lang="en-US" dirty="0">
                <a:sym typeface="Wingdings" panose="05000000000000000000" pitchFamily="2" charset="2"/>
              </a:rPr>
              <a:t>: keep all poles/partners, 60 M€ include taxes  </a:t>
            </a:r>
            <a:r>
              <a:rPr lang="en-US" dirty="0">
                <a:solidFill>
                  <a:srgbClr val="C00000"/>
                </a:solidFill>
                <a:sym typeface="Wingdings" panose="05000000000000000000" pitchFamily="2" charset="2"/>
              </a:rPr>
              <a:t>50 M€</a:t>
            </a:r>
            <a:r>
              <a:rPr lang="en-US" dirty="0">
                <a:sym typeface="Wingdings" panose="05000000000000000000" pitchFamily="2" charset="2"/>
              </a:rPr>
              <a:t> net budget</a:t>
            </a:r>
            <a:endParaRPr lang="en-US" dirty="0"/>
          </a:p>
        </p:txBody>
      </p:sp>
      <p:sp>
        <p:nvSpPr>
          <p:cNvPr id="3" name="Footer Placeholder 2">
            <a:extLst>
              <a:ext uri="{FF2B5EF4-FFF2-40B4-BE49-F238E27FC236}">
                <a16:creationId xmlns:a16="http://schemas.microsoft.com/office/drawing/2014/main" id="{8C12CAC3-88D5-1E5C-72CF-F505B9954157}"/>
              </a:ext>
            </a:extLst>
          </p:cNvPr>
          <p:cNvSpPr>
            <a:spLocks noGrp="1"/>
          </p:cNvSpPr>
          <p:nvPr>
            <p:ph type="ftr" sz="quarter" idx="11"/>
          </p:nvPr>
        </p:nvSpPr>
        <p:spPr/>
        <p:txBody>
          <a:bodyPr/>
          <a:lstStyle/>
          <a:p>
            <a:r>
              <a:rPr lang="it-IT"/>
              <a:t>IRIS - L. Rossi - Cosmic Wispers</a:t>
            </a:r>
          </a:p>
        </p:txBody>
      </p:sp>
      <p:sp>
        <p:nvSpPr>
          <p:cNvPr id="5" name="TextBox 4">
            <a:extLst>
              <a:ext uri="{FF2B5EF4-FFF2-40B4-BE49-F238E27FC236}">
                <a16:creationId xmlns:a16="http://schemas.microsoft.com/office/drawing/2014/main" id="{C4938AF9-AC54-0008-7541-9C6EDB2059B7}"/>
              </a:ext>
            </a:extLst>
          </p:cNvPr>
          <p:cNvSpPr txBox="1"/>
          <p:nvPr/>
        </p:nvSpPr>
        <p:spPr>
          <a:xfrm>
            <a:off x="567266" y="2708407"/>
            <a:ext cx="10549467" cy="3170099"/>
          </a:xfrm>
          <a:prstGeom prst="rect">
            <a:avLst/>
          </a:prstGeom>
          <a:noFill/>
        </p:spPr>
        <p:txBody>
          <a:bodyPr wrap="square">
            <a:spAutoFit/>
          </a:bodyPr>
          <a:lstStyle/>
          <a:p>
            <a:pPr marL="285750" indent="-285750">
              <a:buFont typeface="Arial" panose="020B0604020202020204" pitchFamily="34" charset="0"/>
              <a:buChar char="•"/>
            </a:pPr>
            <a:r>
              <a:rPr lang="en-US" sz="2000" dirty="0"/>
              <a:t>To cope with requested reduction:</a:t>
            </a:r>
          </a:p>
          <a:p>
            <a:pPr marL="285750" indent="-285750">
              <a:buFont typeface="Arial" panose="020B0604020202020204" pitchFamily="34" charset="0"/>
              <a:buChar char="•"/>
            </a:pPr>
            <a:r>
              <a:rPr lang="en-US" sz="2000" dirty="0"/>
              <a:t>We have considered to modify part of the  scope of </a:t>
            </a:r>
            <a:r>
              <a:rPr lang="en-US" sz="2000" dirty="0" err="1"/>
              <a:t>demosntrators</a:t>
            </a:r>
            <a:r>
              <a:rPr lang="en-US" sz="2000" dirty="0"/>
              <a:t>:</a:t>
            </a:r>
          </a:p>
          <a:p>
            <a:pPr marL="285750" indent="-285750">
              <a:buFont typeface="Arial" panose="020B0604020202020204" pitchFamily="34" charset="0"/>
              <a:buChar char="•"/>
            </a:pPr>
            <a:r>
              <a:rPr lang="en-US" sz="2000" dirty="0"/>
              <a:t>Reducing the current from 50 to 40 kA, compensated by an increase of voltage from 20 to 25 kV, which make it easier and allows for a small reduction of the budget, </a:t>
            </a:r>
            <a:r>
              <a:rPr lang="en-US" sz="2000" b="1" dirty="0"/>
              <a:t>at constant goal of P= 1 GW</a:t>
            </a:r>
          </a:p>
          <a:p>
            <a:pPr marL="285750" indent="-285750">
              <a:buFont typeface="Arial" panose="020B0604020202020204" pitchFamily="34" charset="0"/>
              <a:buChar char="•"/>
            </a:pPr>
            <a:r>
              <a:rPr lang="en-US" sz="2000" dirty="0"/>
              <a:t>Energy saving HTS Magnets: it is a difficult goal, given the time frame. To help a budget cut we changed the scope. From 10 T - 150 mm </a:t>
            </a:r>
            <a:r>
              <a:rPr lang="en-US" sz="2000" dirty="0">
                <a:sym typeface="Wingdings" panose="05000000000000000000" pitchFamily="2" charset="2"/>
              </a:rPr>
              <a:t></a:t>
            </a:r>
            <a:r>
              <a:rPr lang="en-US" sz="2000" dirty="0"/>
              <a:t> 8 T – 80 mm; </a:t>
            </a:r>
            <a:r>
              <a:rPr lang="en-US" sz="2000" b="1" dirty="0"/>
              <a:t>preserving the aspect of energy saving </a:t>
            </a:r>
            <a:r>
              <a:rPr lang="en-US" sz="2000" dirty="0"/>
              <a:t>(10-20 K) </a:t>
            </a:r>
          </a:p>
          <a:p>
            <a:pPr marL="285750" indent="-285750">
              <a:buFont typeface="Arial" panose="020B0604020202020204" pitchFamily="34" charset="0"/>
              <a:buChar char="•"/>
            </a:pPr>
            <a:r>
              <a:rPr lang="en-US" sz="2000" dirty="0"/>
              <a:t>Civil Engineering. The new constructions are in Milano and Salerno. In Milano we have re-modulated the project and considered a simple industrial  building (a “hangar” ). Salerno will simplify the C.E. scope, too, with one building only instead of two. </a:t>
            </a:r>
          </a:p>
        </p:txBody>
      </p:sp>
      <p:sp>
        <p:nvSpPr>
          <p:cNvPr id="4" name="Date Placeholder 3">
            <a:extLst>
              <a:ext uri="{FF2B5EF4-FFF2-40B4-BE49-F238E27FC236}">
                <a16:creationId xmlns:a16="http://schemas.microsoft.com/office/drawing/2014/main" id="{729BEF60-6E28-A8A0-0A15-A39CEEDDCE64}"/>
              </a:ext>
            </a:extLst>
          </p:cNvPr>
          <p:cNvSpPr>
            <a:spLocks noGrp="1"/>
          </p:cNvSpPr>
          <p:nvPr>
            <p:ph type="dt" sz="half" idx="10"/>
          </p:nvPr>
        </p:nvSpPr>
        <p:spPr/>
        <p:txBody>
          <a:bodyPr/>
          <a:lstStyle/>
          <a:p>
            <a:r>
              <a:rPr lang="en-US"/>
              <a:t>24-Feb-2023</a:t>
            </a:r>
            <a:endParaRPr lang="it-IT"/>
          </a:p>
        </p:txBody>
      </p:sp>
      <p:sp>
        <p:nvSpPr>
          <p:cNvPr id="6" name="Slide Number Placeholder 5">
            <a:extLst>
              <a:ext uri="{FF2B5EF4-FFF2-40B4-BE49-F238E27FC236}">
                <a16:creationId xmlns:a16="http://schemas.microsoft.com/office/drawing/2014/main" id="{77A3C32C-E944-97D7-A9F4-EB3183C88F97}"/>
              </a:ext>
            </a:extLst>
          </p:cNvPr>
          <p:cNvSpPr>
            <a:spLocks noGrp="1"/>
          </p:cNvSpPr>
          <p:nvPr>
            <p:ph type="sldNum" sz="quarter" idx="12"/>
          </p:nvPr>
        </p:nvSpPr>
        <p:spPr/>
        <p:txBody>
          <a:bodyPr/>
          <a:lstStyle/>
          <a:p>
            <a:fld id="{9B13B172-409A-48BF-92CD-9E808051E234}" type="slidenum">
              <a:rPr lang="it-IT" smtClean="0"/>
              <a:t>32</a:t>
            </a:fld>
            <a:endParaRPr lang="it-IT"/>
          </a:p>
        </p:txBody>
      </p:sp>
    </p:spTree>
    <p:extLst>
      <p:ext uri="{BB962C8B-B14F-4D97-AF65-F5344CB8AC3E}">
        <p14:creationId xmlns:p14="http://schemas.microsoft.com/office/powerpoint/2010/main" val="867509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CED7854E-E3E7-F872-8B44-85F6454E645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47872F8-AD83-DDE3-8B8E-C6880B0677B5}"/>
              </a:ext>
            </a:extLst>
          </p:cNvPr>
          <p:cNvSpPr>
            <a:spLocks noGrp="1"/>
          </p:cNvSpPr>
          <p:nvPr>
            <p:ph type="title"/>
          </p:nvPr>
        </p:nvSpPr>
        <p:spPr>
          <a:xfrm>
            <a:off x="804333" y="1251401"/>
            <a:ext cx="10515600" cy="780114"/>
          </a:xfrm>
        </p:spPr>
        <p:txBody>
          <a:bodyPr/>
          <a:lstStyle/>
          <a:p>
            <a:r>
              <a:rPr lang="en-US" dirty="0"/>
              <a:t>Final Budget, signed with MUR</a:t>
            </a:r>
          </a:p>
        </p:txBody>
      </p:sp>
      <p:sp>
        <p:nvSpPr>
          <p:cNvPr id="2" name="Footer Placeholder 1">
            <a:extLst>
              <a:ext uri="{FF2B5EF4-FFF2-40B4-BE49-F238E27FC236}">
                <a16:creationId xmlns:a16="http://schemas.microsoft.com/office/drawing/2014/main" id="{1D073914-2EBC-9B86-FB78-5C292DC9D452}"/>
              </a:ext>
            </a:extLst>
          </p:cNvPr>
          <p:cNvSpPr>
            <a:spLocks noGrp="1"/>
          </p:cNvSpPr>
          <p:nvPr>
            <p:ph type="ftr" sz="quarter" idx="11"/>
          </p:nvPr>
        </p:nvSpPr>
        <p:spPr/>
        <p:txBody>
          <a:bodyPr/>
          <a:lstStyle/>
          <a:p>
            <a:r>
              <a:rPr lang="it-IT"/>
              <a:t>IRIS - L. Rossi - Cosmic Wispers</a:t>
            </a:r>
          </a:p>
        </p:txBody>
      </p:sp>
      <p:pic>
        <p:nvPicPr>
          <p:cNvPr id="5" name="Picture 4">
            <a:extLst>
              <a:ext uri="{FF2B5EF4-FFF2-40B4-BE49-F238E27FC236}">
                <a16:creationId xmlns:a16="http://schemas.microsoft.com/office/drawing/2014/main" id="{5B864C2D-BE69-BDFF-F6C5-9454B9A73552}"/>
              </a:ext>
            </a:extLst>
          </p:cNvPr>
          <p:cNvPicPr>
            <a:picLocks noChangeAspect="1"/>
          </p:cNvPicPr>
          <p:nvPr/>
        </p:nvPicPr>
        <p:blipFill>
          <a:blip r:embed="rId3"/>
          <a:stretch>
            <a:fillRect/>
          </a:stretch>
        </p:blipFill>
        <p:spPr>
          <a:xfrm>
            <a:off x="0" y="2648153"/>
            <a:ext cx="3605742" cy="2079645"/>
          </a:xfrm>
          <a:prstGeom prst="rect">
            <a:avLst/>
          </a:prstGeom>
        </p:spPr>
      </p:pic>
      <p:sp>
        <p:nvSpPr>
          <p:cNvPr id="6" name="TextBox 5">
            <a:extLst>
              <a:ext uri="{FF2B5EF4-FFF2-40B4-BE49-F238E27FC236}">
                <a16:creationId xmlns:a16="http://schemas.microsoft.com/office/drawing/2014/main" id="{F09F75FE-A0BD-FACA-90EB-A129F99DB8A2}"/>
              </a:ext>
            </a:extLst>
          </p:cNvPr>
          <p:cNvSpPr txBox="1"/>
          <p:nvPr/>
        </p:nvSpPr>
        <p:spPr>
          <a:xfrm flipH="1">
            <a:off x="45245" y="2221707"/>
            <a:ext cx="3605741"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New table for ex-art. 15 agreement</a:t>
            </a:r>
          </a:p>
        </p:txBody>
      </p:sp>
      <p:sp>
        <p:nvSpPr>
          <p:cNvPr id="7" name="TextBox 6">
            <a:extLst>
              <a:ext uri="{FF2B5EF4-FFF2-40B4-BE49-F238E27FC236}">
                <a16:creationId xmlns:a16="http://schemas.microsoft.com/office/drawing/2014/main" id="{3F9E4B81-E029-4A89-51E5-FFC1CDF75F0E}"/>
              </a:ext>
            </a:extLst>
          </p:cNvPr>
          <p:cNvSpPr txBox="1"/>
          <p:nvPr/>
        </p:nvSpPr>
        <p:spPr>
          <a:xfrm>
            <a:off x="311881" y="5562590"/>
            <a:ext cx="2648775" cy="461665"/>
          </a:xfrm>
          <a:prstGeom prst="rect">
            <a:avLst/>
          </a:prstGeom>
          <a:noFill/>
        </p:spPr>
        <p:txBody>
          <a:bodyPr wrap="square">
            <a:spAutoFit/>
          </a:bodyPr>
          <a:lstStyle/>
          <a:p>
            <a:r>
              <a:rPr lang="en-US" sz="2400" dirty="0"/>
              <a:t>I43C21000230006</a:t>
            </a:r>
          </a:p>
        </p:txBody>
      </p:sp>
      <p:pic>
        <p:nvPicPr>
          <p:cNvPr id="8" name="Picture 7">
            <a:extLst>
              <a:ext uri="{FF2B5EF4-FFF2-40B4-BE49-F238E27FC236}">
                <a16:creationId xmlns:a16="http://schemas.microsoft.com/office/drawing/2014/main" id="{EC9B5E66-4F6E-9155-A59A-A4161FCA9E6C}"/>
              </a:ext>
            </a:extLst>
          </p:cNvPr>
          <p:cNvPicPr>
            <a:picLocks noChangeAspect="1"/>
          </p:cNvPicPr>
          <p:nvPr/>
        </p:nvPicPr>
        <p:blipFill>
          <a:blip r:embed="rId4"/>
          <a:stretch>
            <a:fillRect/>
          </a:stretch>
        </p:blipFill>
        <p:spPr>
          <a:xfrm>
            <a:off x="95315" y="5038758"/>
            <a:ext cx="3566892" cy="454511"/>
          </a:xfrm>
          <a:prstGeom prst="rect">
            <a:avLst/>
          </a:prstGeom>
        </p:spPr>
      </p:pic>
      <p:sp>
        <p:nvSpPr>
          <p:cNvPr id="9" name="TextBox 8">
            <a:extLst>
              <a:ext uri="{FF2B5EF4-FFF2-40B4-BE49-F238E27FC236}">
                <a16:creationId xmlns:a16="http://schemas.microsoft.com/office/drawing/2014/main" id="{62B68402-7DF2-2120-7C87-DE6BC9879D17}"/>
              </a:ext>
            </a:extLst>
          </p:cNvPr>
          <p:cNvSpPr txBox="1"/>
          <p:nvPr/>
        </p:nvSpPr>
        <p:spPr>
          <a:xfrm>
            <a:off x="311881" y="5968473"/>
            <a:ext cx="2758355" cy="461665"/>
          </a:xfrm>
          <a:prstGeom prst="rect">
            <a:avLst/>
          </a:prstGeom>
          <a:noFill/>
        </p:spPr>
        <p:txBody>
          <a:bodyPr wrap="square">
            <a:spAutoFit/>
          </a:bodyPr>
          <a:lstStyle/>
          <a:p>
            <a:r>
              <a:rPr lang="en-US" sz="2400" dirty="0"/>
              <a:t>IR0000003 -IRIS</a:t>
            </a:r>
          </a:p>
        </p:txBody>
      </p:sp>
      <p:pic>
        <p:nvPicPr>
          <p:cNvPr id="10" name="Picture 9">
            <a:extLst>
              <a:ext uri="{FF2B5EF4-FFF2-40B4-BE49-F238E27FC236}">
                <a16:creationId xmlns:a16="http://schemas.microsoft.com/office/drawing/2014/main" id="{B6BC9D68-7C31-71BB-454B-40AB17272770}"/>
              </a:ext>
            </a:extLst>
          </p:cNvPr>
          <p:cNvPicPr>
            <a:picLocks noChangeAspect="1"/>
          </p:cNvPicPr>
          <p:nvPr/>
        </p:nvPicPr>
        <p:blipFill>
          <a:blip r:embed="rId5"/>
          <a:stretch>
            <a:fillRect/>
          </a:stretch>
        </p:blipFill>
        <p:spPr>
          <a:xfrm>
            <a:off x="3740149" y="2116662"/>
            <a:ext cx="8408853" cy="4207933"/>
          </a:xfrm>
          <a:prstGeom prst="rect">
            <a:avLst/>
          </a:prstGeom>
        </p:spPr>
      </p:pic>
      <p:sp>
        <p:nvSpPr>
          <p:cNvPr id="4" name="Date Placeholder 3">
            <a:extLst>
              <a:ext uri="{FF2B5EF4-FFF2-40B4-BE49-F238E27FC236}">
                <a16:creationId xmlns:a16="http://schemas.microsoft.com/office/drawing/2014/main" id="{39CBE44E-80DB-EAD4-4CC2-8870146B0546}"/>
              </a:ext>
            </a:extLst>
          </p:cNvPr>
          <p:cNvSpPr>
            <a:spLocks noGrp="1"/>
          </p:cNvSpPr>
          <p:nvPr>
            <p:ph type="dt" sz="half" idx="10"/>
          </p:nvPr>
        </p:nvSpPr>
        <p:spPr/>
        <p:txBody>
          <a:bodyPr/>
          <a:lstStyle/>
          <a:p>
            <a:r>
              <a:rPr lang="en-US"/>
              <a:t>24-Feb-2023</a:t>
            </a:r>
            <a:endParaRPr lang="it-IT"/>
          </a:p>
        </p:txBody>
      </p:sp>
      <p:sp>
        <p:nvSpPr>
          <p:cNvPr id="11" name="Slide Number Placeholder 10">
            <a:extLst>
              <a:ext uri="{FF2B5EF4-FFF2-40B4-BE49-F238E27FC236}">
                <a16:creationId xmlns:a16="http://schemas.microsoft.com/office/drawing/2014/main" id="{1BB34F9F-D563-B7F1-8E22-10C9D96C8891}"/>
              </a:ext>
            </a:extLst>
          </p:cNvPr>
          <p:cNvSpPr>
            <a:spLocks noGrp="1"/>
          </p:cNvSpPr>
          <p:nvPr>
            <p:ph type="sldNum" sz="quarter" idx="12"/>
          </p:nvPr>
        </p:nvSpPr>
        <p:spPr/>
        <p:txBody>
          <a:bodyPr/>
          <a:lstStyle/>
          <a:p>
            <a:fld id="{9B13B172-409A-48BF-92CD-9E808051E234}" type="slidenum">
              <a:rPr lang="it-IT" smtClean="0"/>
              <a:t>33</a:t>
            </a:fld>
            <a:endParaRPr lang="it-IT"/>
          </a:p>
        </p:txBody>
      </p:sp>
    </p:spTree>
    <p:extLst>
      <p:ext uri="{BB962C8B-B14F-4D97-AF65-F5344CB8AC3E}">
        <p14:creationId xmlns:p14="http://schemas.microsoft.com/office/powerpoint/2010/main" val="2689293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A175059-7CF3-50D8-4862-07E32EFBAB4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5950E4-6CE4-44A6-78A2-F14117A79E75}"/>
              </a:ext>
            </a:extLst>
          </p:cNvPr>
          <p:cNvSpPr>
            <a:spLocks noGrp="1"/>
          </p:cNvSpPr>
          <p:nvPr>
            <p:ph type="title"/>
          </p:nvPr>
        </p:nvSpPr>
        <p:spPr>
          <a:xfrm>
            <a:off x="592667" y="1335636"/>
            <a:ext cx="11150599" cy="780114"/>
          </a:xfrm>
        </p:spPr>
        <p:txBody>
          <a:bodyPr>
            <a:normAutofit/>
          </a:bodyPr>
          <a:lstStyle/>
          <a:p>
            <a:r>
              <a:rPr lang="en-US" dirty="0"/>
              <a:t>Personnel to be hired on IRIS (Fixed Term contract, typically 30 months)</a:t>
            </a:r>
          </a:p>
        </p:txBody>
      </p:sp>
      <p:sp>
        <p:nvSpPr>
          <p:cNvPr id="3" name="Date Placeholder 2">
            <a:extLst>
              <a:ext uri="{FF2B5EF4-FFF2-40B4-BE49-F238E27FC236}">
                <a16:creationId xmlns:a16="http://schemas.microsoft.com/office/drawing/2014/main" id="{8059C2BE-C6C0-0F04-8AA0-E7674AFB8488}"/>
              </a:ext>
            </a:extLst>
          </p:cNvPr>
          <p:cNvSpPr>
            <a:spLocks noGrp="1"/>
          </p:cNvSpPr>
          <p:nvPr>
            <p:ph type="dt" sz="half" idx="10"/>
          </p:nvPr>
        </p:nvSpPr>
        <p:spPr/>
        <p:txBody>
          <a:bodyPr/>
          <a:lstStyle/>
          <a:p>
            <a:r>
              <a:rPr lang="en-US"/>
              <a:t>24-Feb-2023</a:t>
            </a:r>
            <a:endParaRPr lang="it-IT"/>
          </a:p>
        </p:txBody>
      </p:sp>
      <p:sp>
        <p:nvSpPr>
          <p:cNvPr id="4" name="Footer Placeholder 3">
            <a:extLst>
              <a:ext uri="{FF2B5EF4-FFF2-40B4-BE49-F238E27FC236}">
                <a16:creationId xmlns:a16="http://schemas.microsoft.com/office/drawing/2014/main" id="{6D0E72A7-01DF-2543-8EA4-CCBA317BF64D}"/>
              </a:ext>
            </a:extLst>
          </p:cNvPr>
          <p:cNvSpPr>
            <a:spLocks noGrp="1"/>
          </p:cNvSpPr>
          <p:nvPr>
            <p:ph type="ftr" sz="quarter" idx="11"/>
          </p:nvPr>
        </p:nvSpPr>
        <p:spPr/>
        <p:txBody>
          <a:bodyPr/>
          <a:lstStyle/>
          <a:p>
            <a:r>
              <a:rPr lang="it-IT"/>
              <a:t>IRIS - L. Rossi - Cosmic Wispers</a:t>
            </a:r>
          </a:p>
        </p:txBody>
      </p:sp>
      <p:sp>
        <p:nvSpPr>
          <p:cNvPr id="5" name="Slide Number Placeholder 4">
            <a:extLst>
              <a:ext uri="{FF2B5EF4-FFF2-40B4-BE49-F238E27FC236}">
                <a16:creationId xmlns:a16="http://schemas.microsoft.com/office/drawing/2014/main" id="{E8B9CBC3-C954-707A-120A-9B409B1C7248}"/>
              </a:ext>
            </a:extLst>
          </p:cNvPr>
          <p:cNvSpPr>
            <a:spLocks noGrp="1"/>
          </p:cNvSpPr>
          <p:nvPr>
            <p:ph type="sldNum" sz="quarter" idx="12"/>
          </p:nvPr>
        </p:nvSpPr>
        <p:spPr/>
        <p:txBody>
          <a:bodyPr/>
          <a:lstStyle/>
          <a:p>
            <a:fld id="{9B13B172-409A-48BF-92CD-9E808051E234}" type="slidenum">
              <a:rPr lang="it-IT" smtClean="0"/>
              <a:t>34</a:t>
            </a:fld>
            <a:endParaRPr lang="it-IT"/>
          </a:p>
        </p:txBody>
      </p:sp>
      <p:pic>
        <p:nvPicPr>
          <p:cNvPr id="6" name="Picture 5">
            <a:extLst>
              <a:ext uri="{FF2B5EF4-FFF2-40B4-BE49-F238E27FC236}">
                <a16:creationId xmlns:a16="http://schemas.microsoft.com/office/drawing/2014/main" id="{10CB323F-EECB-0B16-ACC5-02144E4DB460}"/>
              </a:ext>
            </a:extLst>
          </p:cNvPr>
          <p:cNvPicPr>
            <a:picLocks noChangeAspect="1"/>
          </p:cNvPicPr>
          <p:nvPr/>
        </p:nvPicPr>
        <p:blipFill>
          <a:blip r:embed="rId3"/>
          <a:stretch>
            <a:fillRect/>
          </a:stretch>
        </p:blipFill>
        <p:spPr>
          <a:xfrm>
            <a:off x="2131242" y="2115750"/>
            <a:ext cx="7523116" cy="4054191"/>
          </a:xfrm>
          <a:prstGeom prst="rect">
            <a:avLst/>
          </a:prstGeom>
        </p:spPr>
      </p:pic>
      <p:sp>
        <p:nvSpPr>
          <p:cNvPr id="8" name="TextBox 7">
            <a:extLst>
              <a:ext uri="{FF2B5EF4-FFF2-40B4-BE49-F238E27FC236}">
                <a16:creationId xmlns:a16="http://schemas.microsoft.com/office/drawing/2014/main" id="{FD63F506-DFF4-B718-BC7B-A2EBA7E4C58E}"/>
              </a:ext>
            </a:extLst>
          </p:cNvPr>
          <p:cNvSpPr txBox="1"/>
          <p:nvPr/>
        </p:nvSpPr>
        <p:spPr>
          <a:xfrm>
            <a:off x="10172700" y="2755900"/>
            <a:ext cx="1794933" cy="646331"/>
          </a:xfrm>
          <a:prstGeom prst="rect">
            <a:avLst/>
          </a:prstGeom>
          <a:noFill/>
        </p:spPr>
        <p:txBody>
          <a:bodyPr wrap="square" rtlCol="0">
            <a:spAutoFit/>
          </a:bodyPr>
          <a:lstStyle/>
          <a:p>
            <a:r>
              <a:rPr lang="en-US" dirty="0"/>
              <a:t>Figures to be updated…</a:t>
            </a:r>
          </a:p>
        </p:txBody>
      </p:sp>
    </p:spTree>
    <p:extLst>
      <p:ext uri="{BB962C8B-B14F-4D97-AF65-F5344CB8AC3E}">
        <p14:creationId xmlns:p14="http://schemas.microsoft.com/office/powerpoint/2010/main" val="267507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08FEDE8-1E38-7735-D09D-820200D984F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318692-5FC8-9683-A82B-1363069C8FFD}"/>
              </a:ext>
            </a:extLst>
          </p:cNvPr>
          <p:cNvSpPr>
            <a:spLocks noGrp="1"/>
          </p:cNvSpPr>
          <p:nvPr>
            <p:ph type="title"/>
          </p:nvPr>
        </p:nvSpPr>
        <p:spPr>
          <a:xfrm>
            <a:off x="359834" y="1426063"/>
            <a:ext cx="5968999" cy="780114"/>
          </a:xfrm>
        </p:spPr>
        <p:txBody>
          <a:bodyPr>
            <a:normAutofit fontScale="90000"/>
          </a:bodyPr>
          <a:lstStyle/>
          <a:p>
            <a:r>
              <a:rPr lang="en-US" dirty="0"/>
              <a:t>IRIS project scope in addition to the poles:</a:t>
            </a:r>
            <a:br>
              <a:rPr lang="en-US" dirty="0"/>
            </a:br>
            <a:r>
              <a:rPr lang="en-US" dirty="0"/>
              <a:t>2  Societal Applications</a:t>
            </a:r>
          </a:p>
        </p:txBody>
      </p:sp>
      <p:sp>
        <p:nvSpPr>
          <p:cNvPr id="3" name="Footer Placeholder 2">
            <a:extLst>
              <a:ext uri="{FF2B5EF4-FFF2-40B4-BE49-F238E27FC236}">
                <a16:creationId xmlns:a16="http://schemas.microsoft.com/office/drawing/2014/main" id="{E88279E2-AC8D-88D1-74BC-4B0C58763F31}"/>
              </a:ext>
            </a:extLst>
          </p:cNvPr>
          <p:cNvSpPr>
            <a:spLocks noGrp="1"/>
          </p:cNvSpPr>
          <p:nvPr>
            <p:ph type="ftr" sz="quarter" idx="11"/>
          </p:nvPr>
        </p:nvSpPr>
        <p:spPr/>
        <p:txBody>
          <a:bodyPr/>
          <a:lstStyle/>
          <a:p>
            <a:r>
              <a:rPr lang="it-IT"/>
              <a:t>IRIS - L. Rossi - Cosmic Wispers</a:t>
            </a:r>
          </a:p>
        </p:txBody>
      </p:sp>
      <p:sp>
        <p:nvSpPr>
          <p:cNvPr id="4" name="Content Placeholder 8">
            <a:extLst>
              <a:ext uri="{FF2B5EF4-FFF2-40B4-BE49-F238E27FC236}">
                <a16:creationId xmlns:a16="http://schemas.microsoft.com/office/drawing/2014/main" id="{3697DCFC-B210-D7D0-A47E-B68F18D6DBEF}"/>
              </a:ext>
            </a:extLst>
          </p:cNvPr>
          <p:cNvSpPr txBox="1">
            <a:spLocks/>
          </p:cNvSpPr>
          <p:nvPr/>
        </p:nvSpPr>
        <p:spPr>
          <a:xfrm>
            <a:off x="143435" y="2378317"/>
            <a:ext cx="6468036" cy="3681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1. Green Energy</a:t>
            </a:r>
            <a:endParaRPr lang="en-US" b="1" dirty="0">
              <a:solidFill>
                <a:srgbClr val="0070C0"/>
              </a:solidFill>
            </a:endParaRPr>
          </a:p>
          <a:p>
            <a:r>
              <a:rPr lang="en-US" dirty="0">
                <a:solidFill>
                  <a:srgbClr val="00B050"/>
                </a:solidFill>
              </a:rPr>
              <a:t>Green</a:t>
            </a:r>
            <a:r>
              <a:rPr lang="en-US" dirty="0"/>
              <a:t> :  energy transport at </a:t>
            </a:r>
            <a:br>
              <a:rPr lang="en-US" dirty="0"/>
            </a:br>
            <a:r>
              <a:rPr lang="en-US" dirty="0">
                <a:solidFill>
                  <a:srgbClr val="C00000"/>
                </a:solidFill>
              </a:rPr>
              <a:t>0</a:t>
            </a:r>
            <a:r>
              <a:rPr lang="en-US" baseline="30000" dirty="0">
                <a:solidFill>
                  <a:srgbClr val="C00000"/>
                </a:solidFill>
              </a:rPr>
              <a:t>3</a:t>
            </a:r>
            <a:r>
              <a:rPr lang="en-US" dirty="0">
                <a:solidFill>
                  <a:srgbClr val="C00000"/>
                </a:solidFill>
              </a:rPr>
              <a:t> (zero cube)  emission.</a:t>
            </a:r>
          </a:p>
          <a:p>
            <a:pPr lvl="1"/>
            <a:r>
              <a:rPr lang="en-US" b="1" dirty="0"/>
              <a:t>Zero </a:t>
            </a:r>
            <a:r>
              <a:rPr lang="en-US" dirty="0"/>
              <a:t>(almost) </a:t>
            </a:r>
            <a:r>
              <a:rPr lang="en-US" b="1" dirty="0"/>
              <a:t>emission</a:t>
            </a:r>
            <a:r>
              <a:rPr lang="en-US" dirty="0"/>
              <a:t> of CO</a:t>
            </a:r>
            <a:r>
              <a:rPr lang="en-US" baseline="-25000" dirty="0"/>
              <a:t>2</a:t>
            </a:r>
            <a:r>
              <a:rPr lang="en-US" dirty="0"/>
              <a:t> : consumption </a:t>
            </a:r>
            <a:r>
              <a:rPr lang="en-US" dirty="0" err="1"/>
              <a:t>wil</a:t>
            </a:r>
            <a:r>
              <a:rPr lang="en-US" dirty="0"/>
              <a:t> be 1% over 1000 km</a:t>
            </a:r>
          </a:p>
          <a:p>
            <a:pPr lvl="1"/>
            <a:r>
              <a:rPr lang="en-US" b="1" dirty="0"/>
              <a:t>Zero emission </a:t>
            </a:r>
            <a:r>
              <a:rPr lang="en-US" dirty="0"/>
              <a:t>of </a:t>
            </a:r>
            <a:r>
              <a:rPr lang="en-US" dirty="0" err="1"/>
              <a:t>e.m.</a:t>
            </a:r>
            <a:r>
              <a:rPr lang="en-US" dirty="0"/>
              <a:t> radiation (DC)</a:t>
            </a:r>
          </a:p>
          <a:p>
            <a:pPr lvl="1"/>
            <a:r>
              <a:rPr lang="en-US" b="1" dirty="0"/>
              <a:t>Zero</a:t>
            </a:r>
            <a:r>
              <a:rPr lang="en-US" dirty="0"/>
              <a:t> (almost) </a:t>
            </a:r>
            <a:r>
              <a:rPr lang="en-US" b="1" dirty="0"/>
              <a:t>land consumption</a:t>
            </a:r>
            <a:r>
              <a:rPr lang="en-US" dirty="0"/>
              <a:t>: a 50 cm underground pipe can carry the 5 GW power of  30 m High – 50 m wide overhead line.</a:t>
            </a:r>
          </a:p>
        </p:txBody>
      </p:sp>
      <p:pic>
        <p:nvPicPr>
          <p:cNvPr id="6" name="Picture 5" descr="People working in a factory&#10;&#10;Description automatically generated with medium confidence">
            <a:extLst>
              <a:ext uri="{FF2B5EF4-FFF2-40B4-BE49-F238E27FC236}">
                <a16:creationId xmlns:a16="http://schemas.microsoft.com/office/drawing/2014/main" id="{6D1BB1AF-66EA-87D9-92A0-9C01173BEBC0}"/>
              </a:ext>
            </a:extLst>
          </p:cNvPr>
          <p:cNvPicPr>
            <a:picLocks noChangeAspect="1"/>
          </p:cNvPicPr>
          <p:nvPr/>
        </p:nvPicPr>
        <p:blipFill>
          <a:blip r:embed="rId3"/>
          <a:stretch>
            <a:fillRect/>
          </a:stretch>
        </p:blipFill>
        <p:spPr>
          <a:xfrm>
            <a:off x="6560071" y="1816120"/>
            <a:ext cx="5631929" cy="3754619"/>
          </a:xfrm>
          <a:prstGeom prst="rect">
            <a:avLst/>
          </a:prstGeom>
        </p:spPr>
      </p:pic>
      <p:sp>
        <p:nvSpPr>
          <p:cNvPr id="8" name="TextBox 7">
            <a:extLst>
              <a:ext uri="{FF2B5EF4-FFF2-40B4-BE49-F238E27FC236}">
                <a16:creationId xmlns:a16="http://schemas.microsoft.com/office/drawing/2014/main" id="{5E48D90B-9828-430B-AB5A-6F62837283EC}"/>
              </a:ext>
            </a:extLst>
          </p:cNvPr>
          <p:cNvSpPr txBox="1"/>
          <p:nvPr/>
        </p:nvSpPr>
        <p:spPr>
          <a:xfrm>
            <a:off x="8225461" y="5065921"/>
            <a:ext cx="2879506" cy="369332"/>
          </a:xfrm>
          <a:prstGeom prst="rect">
            <a:avLst/>
          </a:prstGeom>
          <a:noFill/>
        </p:spPr>
        <p:txBody>
          <a:bodyPr wrap="none" rtlCol="0">
            <a:spAutoFit/>
          </a:bodyPr>
          <a:lstStyle/>
          <a:p>
            <a:r>
              <a:rPr lang="en-US" b="1" dirty="0"/>
              <a:t>Courtesy A. Ballarino - CERN</a:t>
            </a:r>
          </a:p>
        </p:txBody>
      </p:sp>
      <p:sp>
        <p:nvSpPr>
          <p:cNvPr id="9" name="Date Placeholder 8">
            <a:extLst>
              <a:ext uri="{FF2B5EF4-FFF2-40B4-BE49-F238E27FC236}">
                <a16:creationId xmlns:a16="http://schemas.microsoft.com/office/drawing/2014/main" id="{873B2B2A-BAFF-A35B-ED9E-CC21AF52AB20}"/>
              </a:ext>
            </a:extLst>
          </p:cNvPr>
          <p:cNvSpPr>
            <a:spLocks noGrp="1"/>
          </p:cNvSpPr>
          <p:nvPr>
            <p:ph type="dt" sz="half" idx="10"/>
          </p:nvPr>
        </p:nvSpPr>
        <p:spPr/>
        <p:txBody>
          <a:bodyPr/>
          <a:lstStyle/>
          <a:p>
            <a:r>
              <a:rPr lang="en-US"/>
              <a:t>24-Feb-2023</a:t>
            </a:r>
            <a:endParaRPr lang="it-IT"/>
          </a:p>
        </p:txBody>
      </p:sp>
      <p:sp>
        <p:nvSpPr>
          <p:cNvPr id="10" name="Slide Number Placeholder 9">
            <a:extLst>
              <a:ext uri="{FF2B5EF4-FFF2-40B4-BE49-F238E27FC236}">
                <a16:creationId xmlns:a16="http://schemas.microsoft.com/office/drawing/2014/main" id="{6BD1E29B-7B3C-FD04-48CC-40696C3F6767}"/>
              </a:ext>
            </a:extLst>
          </p:cNvPr>
          <p:cNvSpPr>
            <a:spLocks noGrp="1"/>
          </p:cNvSpPr>
          <p:nvPr>
            <p:ph type="sldNum" sz="quarter" idx="12"/>
          </p:nvPr>
        </p:nvSpPr>
        <p:spPr/>
        <p:txBody>
          <a:bodyPr/>
          <a:lstStyle/>
          <a:p>
            <a:fld id="{9B13B172-409A-48BF-92CD-9E808051E234}" type="slidenum">
              <a:rPr lang="it-IT" smtClean="0"/>
              <a:t>35</a:t>
            </a:fld>
            <a:endParaRPr lang="it-IT"/>
          </a:p>
        </p:txBody>
      </p:sp>
    </p:spTree>
    <p:extLst>
      <p:ext uri="{BB962C8B-B14F-4D97-AF65-F5344CB8AC3E}">
        <p14:creationId xmlns:p14="http://schemas.microsoft.com/office/powerpoint/2010/main" val="1367998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C4F4FE-39E5-6A6D-E156-4E88D27C34F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7A4FDA6-38FD-2764-1DB8-699D62969C6E}"/>
              </a:ext>
            </a:extLst>
          </p:cNvPr>
          <p:cNvSpPr>
            <a:spLocks noGrp="1"/>
          </p:cNvSpPr>
          <p:nvPr>
            <p:ph type="dt" sz="half" idx="10"/>
          </p:nvPr>
        </p:nvSpPr>
        <p:spPr/>
        <p:txBody>
          <a:bodyPr/>
          <a:lstStyle/>
          <a:p>
            <a:r>
              <a:rPr lang="en-US"/>
              <a:t>24-Feb-2023</a:t>
            </a:r>
            <a:endParaRPr lang="it-IT"/>
          </a:p>
        </p:txBody>
      </p:sp>
      <p:sp>
        <p:nvSpPr>
          <p:cNvPr id="3" name="Footer Placeholder 2">
            <a:extLst>
              <a:ext uri="{FF2B5EF4-FFF2-40B4-BE49-F238E27FC236}">
                <a16:creationId xmlns:a16="http://schemas.microsoft.com/office/drawing/2014/main" id="{A98396AD-C85F-718D-1BCA-0EE90BA034D9}"/>
              </a:ext>
            </a:extLst>
          </p:cNvPr>
          <p:cNvSpPr>
            <a:spLocks noGrp="1"/>
          </p:cNvSpPr>
          <p:nvPr>
            <p:ph type="ftr" sz="quarter" idx="11"/>
          </p:nvPr>
        </p:nvSpPr>
        <p:spPr/>
        <p:txBody>
          <a:bodyPr/>
          <a:lstStyle/>
          <a:p>
            <a:r>
              <a:rPr lang="it-IT"/>
              <a:t>IRIS - L. Rossi - Cosmic Wispers</a:t>
            </a:r>
          </a:p>
        </p:txBody>
      </p:sp>
      <p:sp>
        <p:nvSpPr>
          <p:cNvPr id="4" name="Slide Number Placeholder 3">
            <a:extLst>
              <a:ext uri="{FF2B5EF4-FFF2-40B4-BE49-F238E27FC236}">
                <a16:creationId xmlns:a16="http://schemas.microsoft.com/office/drawing/2014/main" id="{F9380583-AC23-C71A-BE3D-8340F938AC0D}"/>
              </a:ext>
            </a:extLst>
          </p:cNvPr>
          <p:cNvSpPr>
            <a:spLocks noGrp="1"/>
          </p:cNvSpPr>
          <p:nvPr>
            <p:ph type="sldNum" sz="quarter" idx="12"/>
          </p:nvPr>
        </p:nvSpPr>
        <p:spPr/>
        <p:txBody>
          <a:bodyPr/>
          <a:lstStyle/>
          <a:p>
            <a:fld id="{9B13B172-409A-48BF-92CD-9E808051E234}" type="slidenum">
              <a:rPr lang="it-IT" smtClean="0"/>
              <a:t>36</a:t>
            </a:fld>
            <a:endParaRPr lang="it-IT"/>
          </a:p>
        </p:txBody>
      </p:sp>
      <p:pic>
        <p:nvPicPr>
          <p:cNvPr id="5" name="Picture 4" descr="A high angle view of a factory&#10;&#10;Description automatically generated with medium confidence">
            <a:extLst>
              <a:ext uri="{FF2B5EF4-FFF2-40B4-BE49-F238E27FC236}">
                <a16:creationId xmlns:a16="http://schemas.microsoft.com/office/drawing/2014/main" id="{CE6FA6EB-0573-F222-0DBA-D4584C659E7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101" y="738339"/>
            <a:ext cx="3565058" cy="5691799"/>
          </a:xfrm>
          <a:prstGeom prst="rect">
            <a:avLst/>
          </a:prstGeom>
        </p:spPr>
      </p:pic>
      <p:sp>
        <p:nvSpPr>
          <p:cNvPr id="6" name="TextBox 5">
            <a:extLst>
              <a:ext uri="{FF2B5EF4-FFF2-40B4-BE49-F238E27FC236}">
                <a16:creationId xmlns:a16="http://schemas.microsoft.com/office/drawing/2014/main" id="{51B1A8AC-6D64-6F54-98CF-17172A08206A}"/>
              </a:ext>
            </a:extLst>
          </p:cNvPr>
          <p:cNvSpPr txBox="1"/>
          <p:nvPr/>
        </p:nvSpPr>
        <p:spPr>
          <a:xfrm>
            <a:off x="3522874" y="1495472"/>
            <a:ext cx="5029199" cy="92333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it-IT" b="1" dirty="0"/>
              <a:t>Left:</a:t>
            </a:r>
            <a:r>
              <a:rPr lang="it-IT" dirty="0"/>
              <a:t> </a:t>
            </a:r>
            <a:r>
              <a:rPr lang="it-IT" dirty="0" err="1"/>
              <a:t>Superconducting</a:t>
            </a:r>
            <a:r>
              <a:rPr lang="it-IT" dirty="0"/>
              <a:t> Line, in </a:t>
            </a:r>
            <a:r>
              <a:rPr lang="it-IT" dirty="0" err="1"/>
              <a:t>its</a:t>
            </a:r>
            <a:r>
              <a:rPr lang="it-IT" dirty="0"/>
              <a:t> </a:t>
            </a:r>
            <a:r>
              <a:rPr lang="it-IT" dirty="0" err="1"/>
              <a:t>flexible</a:t>
            </a:r>
            <a:r>
              <a:rPr lang="it-IT" dirty="0"/>
              <a:t> </a:t>
            </a:r>
            <a:r>
              <a:rPr lang="it-IT" dirty="0" err="1"/>
              <a:t>cryostat</a:t>
            </a:r>
            <a:r>
              <a:rPr lang="it-IT" dirty="0"/>
              <a:t>, 60 m , 100 </a:t>
            </a:r>
            <a:r>
              <a:rPr lang="it-IT" dirty="0" err="1"/>
              <a:t>kA</a:t>
            </a:r>
            <a:r>
              <a:rPr lang="it-IT" dirty="0"/>
              <a:t> – 3 kV, </a:t>
            </a:r>
            <a:r>
              <a:rPr lang="it-IT" dirty="0" err="1"/>
              <a:t>during</a:t>
            </a:r>
            <a:r>
              <a:rPr lang="it-IT" dirty="0"/>
              <a:t> </a:t>
            </a:r>
            <a:r>
              <a:rPr lang="it-IT" dirty="0" err="1"/>
              <a:t>successful</a:t>
            </a:r>
            <a:r>
              <a:rPr lang="it-IT" dirty="0"/>
              <a:t> test in 2020 </a:t>
            </a:r>
            <a:r>
              <a:rPr lang="it-IT" dirty="0" err="1"/>
              <a:t>at</a:t>
            </a:r>
            <a:r>
              <a:rPr lang="it-IT" dirty="0"/>
              <a:t> CERN for the High </a:t>
            </a:r>
            <a:r>
              <a:rPr lang="it-IT" dirty="0" err="1"/>
              <a:t>Luminosity</a:t>
            </a:r>
            <a:r>
              <a:rPr lang="it-IT" dirty="0"/>
              <a:t> LHC Project</a:t>
            </a:r>
          </a:p>
        </p:txBody>
      </p:sp>
      <p:sp>
        <p:nvSpPr>
          <p:cNvPr id="7" name="TextBox 6">
            <a:extLst>
              <a:ext uri="{FF2B5EF4-FFF2-40B4-BE49-F238E27FC236}">
                <a16:creationId xmlns:a16="http://schemas.microsoft.com/office/drawing/2014/main" id="{B406F7F5-FC5D-DB75-D9B0-603DBC983A20}"/>
              </a:ext>
            </a:extLst>
          </p:cNvPr>
          <p:cNvSpPr txBox="1"/>
          <p:nvPr/>
        </p:nvSpPr>
        <p:spPr>
          <a:xfrm>
            <a:off x="3738519" y="3291129"/>
            <a:ext cx="8092035" cy="2862322"/>
          </a:xfrm>
          <a:prstGeom prst="rect">
            <a:avLst/>
          </a:prstGeom>
          <a:noFill/>
        </p:spPr>
        <p:txBody>
          <a:bodyPr wrap="square" rtlCol="0">
            <a:spAutoFit/>
          </a:bodyPr>
          <a:lstStyle/>
          <a:p>
            <a:r>
              <a:rPr lang="en-US" dirty="0"/>
              <a:t>Scope: Manufacturing a </a:t>
            </a:r>
            <a:r>
              <a:rPr lang="en-US" b="1" dirty="0"/>
              <a:t>demonstrator capable of 1 GW DC, operated at 20 K and test it in “operative” conditions</a:t>
            </a:r>
            <a:r>
              <a:rPr lang="en-US" dirty="0"/>
              <a:t> in a test facility that will then be available for other projects. 25 kV-40kA, 20 K</a:t>
            </a:r>
            <a:r>
              <a:rPr lang="en-US" b="1" dirty="0"/>
              <a:t>;</a:t>
            </a:r>
            <a:r>
              <a:rPr lang="en-US" b="1" dirty="0">
                <a:solidFill>
                  <a:srgbClr val="C00000"/>
                </a:solidFill>
              </a:rPr>
              <a:t> </a:t>
            </a:r>
            <a:r>
              <a:rPr lang="en-US" dirty="0"/>
              <a:t>(50+ kV testing) </a:t>
            </a:r>
            <a:r>
              <a:rPr lang="en-US" b="1" dirty="0">
                <a:solidFill>
                  <a:srgbClr val="C00000"/>
                </a:solidFill>
              </a:rPr>
              <a:t>- use of round wire MgB</a:t>
            </a:r>
            <a:r>
              <a:rPr lang="en-US" b="1" baseline="-25000" dirty="0">
                <a:solidFill>
                  <a:srgbClr val="C00000"/>
                </a:solidFill>
              </a:rPr>
              <a:t>2</a:t>
            </a:r>
          </a:p>
          <a:p>
            <a:endParaRPr lang="en-US" dirty="0"/>
          </a:p>
          <a:p>
            <a:r>
              <a:rPr lang="en-US" dirty="0"/>
              <a:t>Use: </a:t>
            </a:r>
            <a:r>
              <a:rPr lang="en-US" b="1" dirty="0"/>
              <a:t>beside long-distance large electrical power transmission, significant place in the electric system for HVDC back-to-back system </a:t>
            </a:r>
            <a:r>
              <a:rPr lang="en-US" dirty="0"/>
              <a:t>(study for placing the demonstrator in an Italian facility after the PNRR).</a:t>
            </a:r>
          </a:p>
          <a:p>
            <a:endParaRPr lang="en-US" dirty="0"/>
          </a:p>
          <a:p>
            <a:r>
              <a:rPr lang="en-US" dirty="0"/>
              <a:t>We will design the facility and this demo for cooling with He gas; however, </a:t>
            </a:r>
            <a:r>
              <a:rPr lang="en-US" b="1" dirty="0"/>
              <a:t>in second stage after IRIS,</a:t>
            </a:r>
            <a:r>
              <a:rPr lang="en-US" dirty="0"/>
              <a:t> compatibility with LH cooling will be investigated, too.</a:t>
            </a:r>
          </a:p>
        </p:txBody>
      </p:sp>
      <p:pic>
        <p:nvPicPr>
          <p:cNvPr id="8" name="Picture 7">
            <a:extLst>
              <a:ext uri="{FF2B5EF4-FFF2-40B4-BE49-F238E27FC236}">
                <a16:creationId xmlns:a16="http://schemas.microsoft.com/office/drawing/2014/main" id="{D41FA24E-C538-044A-FDB7-A147F85C193A}"/>
              </a:ext>
            </a:extLst>
          </p:cNvPr>
          <p:cNvPicPr>
            <a:picLocks noChangeAspect="1"/>
          </p:cNvPicPr>
          <p:nvPr/>
        </p:nvPicPr>
        <p:blipFill>
          <a:blip r:embed="rId4"/>
          <a:stretch>
            <a:fillRect/>
          </a:stretch>
        </p:blipFill>
        <p:spPr>
          <a:xfrm>
            <a:off x="8582640" y="1277053"/>
            <a:ext cx="3609360" cy="1926170"/>
          </a:xfrm>
          <a:prstGeom prst="rect">
            <a:avLst/>
          </a:prstGeom>
        </p:spPr>
      </p:pic>
      <p:sp>
        <p:nvSpPr>
          <p:cNvPr id="9" name="TextBox 8">
            <a:extLst>
              <a:ext uri="{FF2B5EF4-FFF2-40B4-BE49-F238E27FC236}">
                <a16:creationId xmlns:a16="http://schemas.microsoft.com/office/drawing/2014/main" id="{539A089F-E797-9A28-99B6-403EE6396BEC}"/>
              </a:ext>
            </a:extLst>
          </p:cNvPr>
          <p:cNvSpPr txBox="1"/>
          <p:nvPr/>
        </p:nvSpPr>
        <p:spPr>
          <a:xfrm>
            <a:off x="4681147" y="2526259"/>
            <a:ext cx="3973286"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r"/>
            <a:r>
              <a:rPr lang="en-US" b="1" dirty="0"/>
              <a:t>Right</a:t>
            </a:r>
            <a:r>
              <a:rPr lang="en-US" dirty="0"/>
              <a:t>: cabling a sub-element of a MgB</a:t>
            </a:r>
            <a:r>
              <a:rPr lang="en-US" baseline="-25000" dirty="0"/>
              <a:t>2</a:t>
            </a:r>
            <a:r>
              <a:rPr lang="en-US" dirty="0"/>
              <a:t> cable for High Luminosity LHC Project</a:t>
            </a:r>
          </a:p>
        </p:txBody>
      </p:sp>
      <p:sp>
        <p:nvSpPr>
          <p:cNvPr id="10" name="TextBox 9">
            <a:extLst>
              <a:ext uri="{FF2B5EF4-FFF2-40B4-BE49-F238E27FC236}">
                <a16:creationId xmlns:a16="http://schemas.microsoft.com/office/drawing/2014/main" id="{484E3085-99CA-984B-EEC4-582FB91B385C}"/>
              </a:ext>
            </a:extLst>
          </p:cNvPr>
          <p:cNvSpPr txBox="1"/>
          <p:nvPr/>
        </p:nvSpPr>
        <p:spPr>
          <a:xfrm>
            <a:off x="8919633" y="1277053"/>
            <a:ext cx="3201266" cy="30777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1400" b="1" dirty="0"/>
              <a:t>(courtesy of A. Ballarino,  CERN, archive)</a:t>
            </a:r>
          </a:p>
        </p:txBody>
      </p:sp>
    </p:spTree>
    <p:extLst>
      <p:ext uri="{BB962C8B-B14F-4D97-AF65-F5344CB8AC3E}">
        <p14:creationId xmlns:p14="http://schemas.microsoft.com/office/powerpoint/2010/main" val="266116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9" name="Straight Connector 238">
            <a:extLst>
              <a:ext uri="{FF2B5EF4-FFF2-40B4-BE49-F238E27FC236}">
                <a16:creationId xmlns:a16="http://schemas.microsoft.com/office/drawing/2014/main" id="{7D56F02E-3769-BDB8-1383-DEB64F60872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00ED563B-0810-4BD1-870E-BDF1EF73710F}"/>
              </a:ext>
            </a:extLst>
          </p:cNvPr>
          <p:cNvSpPr>
            <a:spLocks noGrp="1"/>
          </p:cNvSpPr>
          <p:nvPr>
            <p:ph type="title"/>
          </p:nvPr>
        </p:nvSpPr>
        <p:spPr>
          <a:xfrm>
            <a:off x="433789" y="1203456"/>
            <a:ext cx="10515600" cy="875989"/>
          </a:xfrm>
        </p:spPr>
        <p:txBody>
          <a:bodyPr>
            <a:normAutofit/>
          </a:bodyPr>
          <a:lstStyle/>
          <a:p>
            <a:pPr algn="l"/>
            <a:r>
              <a:rPr lang="it-IT" sz="2000" dirty="0" err="1">
                <a:solidFill>
                  <a:schemeClr val="tx1"/>
                </a:solidFill>
              </a:rPr>
              <a:t>Manufactured</a:t>
            </a:r>
            <a:r>
              <a:rPr lang="it-IT" sz="2000" dirty="0">
                <a:solidFill>
                  <a:schemeClr val="tx1"/>
                </a:solidFill>
              </a:rPr>
              <a:t> with industrial </a:t>
            </a:r>
            <a:r>
              <a:rPr lang="it-IT" sz="2000" dirty="0" err="1">
                <a:solidFill>
                  <a:schemeClr val="tx1"/>
                </a:solidFill>
              </a:rPr>
              <a:t>cabling</a:t>
            </a:r>
            <a:r>
              <a:rPr lang="it-IT" sz="2000" dirty="0">
                <a:solidFill>
                  <a:schemeClr val="tx1"/>
                </a:solidFill>
              </a:rPr>
              <a:t> </a:t>
            </a:r>
            <a:r>
              <a:rPr lang="it-IT" sz="2000" dirty="0" err="1">
                <a:solidFill>
                  <a:schemeClr val="tx1"/>
                </a:solidFill>
              </a:rPr>
              <a:t>processes</a:t>
            </a:r>
            <a:endParaRPr lang="fr-FR" sz="2000" dirty="0">
              <a:solidFill>
                <a:schemeClr val="tx1"/>
              </a:solidFill>
            </a:endParaRPr>
          </a:p>
        </p:txBody>
      </p:sp>
      <p:pic>
        <p:nvPicPr>
          <p:cNvPr id="4" name="Picture 5" descr="http://www.gaudergroup.com/files/SETIC_AC370.jpg">
            <a:extLst>
              <a:ext uri="{FF2B5EF4-FFF2-40B4-BE49-F238E27FC236}">
                <a16:creationId xmlns:a16="http://schemas.microsoft.com/office/drawing/2014/main" id="{9AEB35CB-2420-4A67-BD40-8A5FB9CE7D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256" t="6033" r="4256" b="15797"/>
          <a:stretch>
            <a:fillRect/>
          </a:stretch>
        </p:blipFill>
        <p:spPr bwMode="auto">
          <a:xfrm>
            <a:off x="2376335" y="1679555"/>
            <a:ext cx="3664038" cy="229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D4BD0295-E40A-4CEC-84F1-55ABA4209579}"/>
              </a:ext>
            </a:extLst>
          </p:cNvPr>
          <p:cNvSpPr txBox="1"/>
          <p:nvPr/>
        </p:nvSpPr>
        <p:spPr>
          <a:xfrm>
            <a:off x="2774731" y="4409947"/>
            <a:ext cx="3126753" cy="307777"/>
          </a:xfrm>
          <a:prstGeom prst="rect">
            <a:avLst/>
          </a:prstGeom>
          <a:noFill/>
        </p:spPr>
        <p:txBody>
          <a:bodyPr wrap="none" rtlCol="0">
            <a:spAutoFit/>
          </a:bodyPr>
          <a:lstStyle/>
          <a:p>
            <a:r>
              <a:rPr lang="it-IT" sz="1400" dirty="0" err="1"/>
              <a:t>Planetary</a:t>
            </a:r>
            <a:r>
              <a:rPr lang="it-IT" sz="1400" dirty="0"/>
              <a:t> </a:t>
            </a:r>
            <a:r>
              <a:rPr lang="it-IT" sz="1400" dirty="0" err="1"/>
              <a:t>cabling</a:t>
            </a:r>
            <a:r>
              <a:rPr lang="it-IT" sz="1400" dirty="0"/>
              <a:t> machine for the </a:t>
            </a:r>
            <a:r>
              <a:rPr lang="it-IT" sz="1400" dirty="0" err="1"/>
              <a:t>petal</a:t>
            </a:r>
            <a:r>
              <a:rPr lang="it-IT" sz="1400" dirty="0"/>
              <a:t> </a:t>
            </a:r>
            <a:endParaRPr lang="fr-FR" sz="1400" dirty="0"/>
          </a:p>
        </p:txBody>
      </p:sp>
      <p:pic>
        <p:nvPicPr>
          <p:cNvPr id="6" name="Image 5">
            <a:extLst>
              <a:ext uri="{FF2B5EF4-FFF2-40B4-BE49-F238E27FC236}">
                <a16:creationId xmlns:a16="http://schemas.microsoft.com/office/drawing/2014/main" id="{3A2A266B-03E3-44AF-9F0D-0DE3272BDF9C}"/>
              </a:ext>
            </a:extLst>
          </p:cNvPr>
          <p:cNvPicPr>
            <a:picLocks noChangeAspect="1"/>
          </p:cNvPicPr>
          <p:nvPr/>
        </p:nvPicPr>
        <p:blipFill>
          <a:blip r:embed="rId4"/>
          <a:stretch>
            <a:fillRect/>
          </a:stretch>
        </p:blipFill>
        <p:spPr>
          <a:xfrm>
            <a:off x="6253035" y="1667266"/>
            <a:ext cx="3521592" cy="2362630"/>
          </a:xfrm>
          <a:prstGeom prst="rect">
            <a:avLst/>
          </a:prstGeom>
        </p:spPr>
      </p:pic>
      <p:sp>
        <p:nvSpPr>
          <p:cNvPr id="7" name="ZoneTexte 6">
            <a:extLst>
              <a:ext uri="{FF2B5EF4-FFF2-40B4-BE49-F238E27FC236}">
                <a16:creationId xmlns:a16="http://schemas.microsoft.com/office/drawing/2014/main" id="{F4042498-ADEB-44D8-8588-EF7F81A00A75}"/>
              </a:ext>
            </a:extLst>
          </p:cNvPr>
          <p:cNvSpPr txBox="1"/>
          <p:nvPr/>
        </p:nvSpPr>
        <p:spPr>
          <a:xfrm>
            <a:off x="6688742" y="4255473"/>
            <a:ext cx="2545337" cy="523220"/>
          </a:xfrm>
          <a:prstGeom prst="rect">
            <a:avLst/>
          </a:prstGeom>
          <a:noFill/>
        </p:spPr>
        <p:txBody>
          <a:bodyPr wrap="square" rtlCol="0">
            <a:spAutoFit/>
          </a:bodyPr>
          <a:lstStyle/>
          <a:p>
            <a:pPr algn="ctr"/>
            <a:r>
              <a:rPr lang="it-IT" sz="1400" dirty="0" err="1"/>
              <a:t>Planetary</a:t>
            </a:r>
            <a:r>
              <a:rPr lang="it-IT" sz="1400" dirty="0"/>
              <a:t> </a:t>
            </a:r>
            <a:r>
              <a:rPr lang="it-IT" sz="1400" dirty="0" err="1"/>
              <a:t>assembling</a:t>
            </a:r>
            <a:r>
              <a:rPr lang="it-IT" sz="1400" dirty="0"/>
              <a:t> machine </a:t>
            </a:r>
          </a:p>
          <a:p>
            <a:pPr algn="ctr"/>
            <a:r>
              <a:rPr lang="it-IT" sz="1400" dirty="0"/>
              <a:t>for the </a:t>
            </a:r>
            <a:r>
              <a:rPr lang="it-IT" sz="1400" dirty="0" err="1"/>
              <a:t>final</a:t>
            </a:r>
            <a:r>
              <a:rPr lang="it-IT" sz="1400" dirty="0"/>
              <a:t> </a:t>
            </a:r>
            <a:r>
              <a:rPr lang="it-IT" sz="1400" dirty="0" err="1"/>
              <a:t>conductor</a:t>
            </a:r>
            <a:endParaRPr lang="fr-FR" sz="1400" dirty="0"/>
          </a:p>
        </p:txBody>
      </p:sp>
      <p:grpSp>
        <p:nvGrpSpPr>
          <p:cNvPr id="223" name="Groupe 222">
            <a:extLst>
              <a:ext uri="{FF2B5EF4-FFF2-40B4-BE49-F238E27FC236}">
                <a16:creationId xmlns:a16="http://schemas.microsoft.com/office/drawing/2014/main" id="{D641E9A9-1FFC-41F0-947A-049428A4C095}"/>
              </a:ext>
            </a:extLst>
          </p:cNvPr>
          <p:cNvGrpSpPr/>
          <p:nvPr/>
        </p:nvGrpSpPr>
        <p:grpSpPr>
          <a:xfrm>
            <a:off x="9951146" y="1679555"/>
            <a:ext cx="2044734" cy="3038169"/>
            <a:chOff x="6524302" y="1619456"/>
            <a:chExt cx="5481094" cy="5462633"/>
          </a:xfrm>
        </p:grpSpPr>
        <p:pic>
          <p:nvPicPr>
            <p:cNvPr id="224" name="Image 223">
              <a:extLst>
                <a:ext uri="{FF2B5EF4-FFF2-40B4-BE49-F238E27FC236}">
                  <a16:creationId xmlns:a16="http://schemas.microsoft.com/office/drawing/2014/main" id="{E1003357-879A-429A-8913-730610927BD4}"/>
                </a:ext>
              </a:extLst>
            </p:cNvPr>
            <p:cNvPicPr>
              <a:picLocks noChangeAspect="1"/>
            </p:cNvPicPr>
            <p:nvPr/>
          </p:nvPicPr>
          <p:blipFill>
            <a:blip r:embed="rId5"/>
            <a:stretch>
              <a:fillRect/>
            </a:stretch>
          </p:blipFill>
          <p:spPr>
            <a:xfrm>
              <a:off x="6524302" y="1619456"/>
              <a:ext cx="5018771" cy="5462633"/>
            </a:xfrm>
            <a:prstGeom prst="rect">
              <a:avLst/>
            </a:prstGeom>
          </p:spPr>
        </p:pic>
        <p:pic>
          <p:nvPicPr>
            <p:cNvPr id="225" name="Picture 6" descr="Polypropylene Film">
              <a:extLst>
                <a:ext uri="{FF2B5EF4-FFF2-40B4-BE49-F238E27FC236}">
                  <a16:creationId xmlns:a16="http://schemas.microsoft.com/office/drawing/2014/main" id="{C8B4A2E8-2169-4B2C-A586-716F85366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643" y="3429000"/>
              <a:ext cx="3045753" cy="22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8" name="ZoneTexte 227">
            <a:extLst>
              <a:ext uri="{FF2B5EF4-FFF2-40B4-BE49-F238E27FC236}">
                <a16:creationId xmlns:a16="http://schemas.microsoft.com/office/drawing/2014/main" id="{173943DF-6A69-46E9-9E88-98CED1BDC3AC}"/>
              </a:ext>
            </a:extLst>
          </p:cNvPr>
          <p:cNvSpPr txBox="1"/>
          <p:nvPr/>
        </p:nvSpPr>
        <p:spPr>
          <a:xfrm>
            <a:off x="9647189" y="4226755"/>
            <a:ext cx="2652649" cy="523220"/>
          </a:xfrm>
          <a:prstGeom prst="rect">
            <a:avLst/>
          </a:prstGeom>
          <a:noFill/>
        </p:spPr>
        <p:txBody>
          <a:bodyPr wrap="none" rtlCol="0">
            <a:spAutoFit/>
          </a:bodyPr>
          <a:lstStyle/>
          <a:p>
            <a:pPr algn="ctr"/>
            <a:r>
              <a:rPr lang="it-IT" sz="1400" dirty="0" err="1"/>
              <a:t>Lapping</a:t>
            </a:r>
            <a:r>
              <a:rPr lang="it-IT" sz="1400" dirty="0"/>
              <a:t> line for the HV </a:t>
            </a:r>
            <a:r>
              <a:rPr lang="it-IT" sz="1400" dirty="0" err="1"/>
              <a:t>insulation</a:t>
            </a:r>
            <a:r>
              <a:rPr lang="it-IT" sz="1400" dirty="0"/>
              <a:t> </a:t>
            </a:r>
          </a:p>
          <a:p>
            <a:pPr algn="ctr"/>
            <a:r>
              <a:rPr lang="it-IT" sz="1400" dirty="0"/>
              <a:t>and </a:t>
            </a:r>
            <a:r>
              <a:rPr lang="it-IT" sz="1400" dirty="0" err="1"/>
              <a:t>protection</a:t>
            </a:r>
            <a:endParaRPr lang="fr-FR" sz="1400" dirty="0"/>
          </a:p>
        </p:txBody>
      </p:sp>
      <p:pic>
        <p:nvPicPr>
          <p:cNvPr id="231" name="Image 230">
            <a:extLst>
              <a:ext uri="{FF2B5EF4-FFF2-40B4-BE49-F238E27FC236}">
                <a16:creationId xmlns:a16="http://schemas.microsoft.com/office/drawing/2014/main" id="{7EB1FF09-55FA-4E50-BDA5-7026DFA1023B}"/>
              </a:ext>
            </a:extLst>
          </p:cNvPr>
          <p:cNvPicPr>
            <a:picLocks noChangeAspect="1"/>
          </p:cNvPicPr>
          <p:nvPr/>
        </p:nvPicPr>
        <p:blipFill>
          <a:blip r:embed="rId7"/>
          <a:stretch>
            <a:fillRect/>
          </a:stretch>
        </p:blipFill>
        <p:spPr>
          <a:xfrm>
            <a:off x="95115" y="2162992"/>
            <a:ext cx="2068558" cy="1442201"/>
          </a:xfrm>
          <a:prstGeom prst="rect">
            <a:avLst/>
          </a:prstGeom>
        </p:spPr>
      </p:pic>
      <p:pic>
        <p:nvPicPr>
          <p:cNvPr id="233" name="Immagine 4">
            <a:extLst>
              <a:ext uri="{FF2B5EF4-FFF2-40B4-BE49-F238E27FC236}">
                <a16:creationId xmlns:a16="http://schemas.microsoft.com/office/drawing/2014/main" id="{9971ED3A-84FE-4B4E-8FE5-1B78B900FE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192" y="3051579"/>
            <a:ext cx="945613" cy="1260817"/>
          </a:xfrm>
          <a:prstGeom prst="rect">
            <a:avLst/>
          </a:prstGeom>
          <a:effectLst>
            <a:outerShdw blurRad="50800" dist="38100" dir="18900000" algn="bl" rotWithShape="0">
              <a:prstClr val="black">
                <a:alpha val="40000"/>
              </a:prstClr>
            </a:outerShdw>
          </a:effectLst>
        </p:spPr>
      </p:pic>
      <p:sp>
        <p:nvSpPr>
          <p:cNvPr id="234" name="Titre 240">
            <a:extLst>
              <a:ext uri="{FF2B5EF4-FFF2-40B4-BE49-F238E27FC236}">
                <a16:creationId xmlns:a16="http://schemas.microsoft.com/office/drawing/2014/main" id="{6CF65B72-FDFA-4D67-ACC2-DB43F859FCA0}"/>
              </a:ext>
            </a:extLst>
          </p:cNvPr>
          <p:cNvSpPr txBox="1">
            <a:spLocks/>
          </p:cNvSpPr>
          <p:nvPr/>
        </p:nvSpPr>
        <p:spPr>
          <a:xfrm>
            <a:off x="5794615" y="1017380"/>
            <a:ext cx="7386757" cy="781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b="1" u="sng" dirty="0"/>
              <a:t>IRIS</a:t>
            </a:r>
            <a:r>
              <a:rPr lang="it-IT" sz="3200" u="sng" dirty="0"/>
              <a:t> 1GW DC </a:t>
            </a:r>
            <a:r>
              <a:rPr lang="it-IT" sz="3200" i="1" u="sng" dirty="0"/>
              <a:t>25 KV-40 </a:t>
            </a:r>
            <a:r>
              <a:rPr lang="it-IT" sz="3200" i="1" u="sng" dirty="0" err="1"/>
              <a:t>kA</a:t>
            </a:r>
            <a:r>
              <a:rPr lang="it-IT" sz="3200" i="1" u="sng" dirty="0"/>
              <a:t> power </a:t>
            </a:r>
            <a:r>
              <a:rPr lang="it-IT" sz="3200" i="1" u="sng" dirty="0" err="1"/>
              <a:t>cable</a:t>
            </a:r>
            <a:endParaRPr lang="fr-FR" sz="3200" i="1" u="sng" dirty="0"/>
          </a:p>
        </p:txBody>
      </p:sp>
      <p:grpSp>
        <p:nvGrpSpPr>
          <p:cNvPr id="12" name="Groupe 11">
            <a:extLst>
              <a:ext uri="{FF2B5EF4-FFF2-40B4-BE49-F238E27FC236}">
                <a16:creationId xmlns:a16="http://schemas.microsoft.com/office/drawing/2014/main" id="{C1AEDF63-2812-BAAB-14F3-0E9AFC152667}"/>
              </a:ext>
            </a:extLst>
          </p:cNvPr>
          <p:cNvGrpSpPr/>
          <p:nvPr/>
        </p:nvGrpSpPr>
        <p:grpSpPr>
          <a:xfrm>
            <a:off x="808903" y="5397723"/>
            <a:ext cx="928459" cy="922004"/>
            <a:chOff x="808903" y="5452028"/>
            <a:chExt cx="928459" cy="922004"/>
          </a:xfrm>
        </p:grpSpPr>
        <p:pic>
          <p:nvPicPr>
            <p:cNvPr id="232" name="Image 231">
              <a:extLst>
                <a:ext uri="{FF2B5EF4-FFF2-40B4-BE49-F238E27FC236}">
                  <a16:creationId xmlns:a16="http://schemas.microsoft.com/office/drawing/2014/main" id="{54D2A3E7-6179-4BE5-8EBD-2F2F9CEAFB3A}"/>
                </a:ext>
              </a:extLst>
            </p:cNvPr>
            <p:cNvPicPr>
              <a:picLocks noChangeAspect="1"/>
            </p:cNvPicPr>
            <p:nvPr/>
          </p:nvPicPr>
          <p:blipFill>
            <a:blip r:embed="rId9"/>
            <a:stretch>
              <a:fillRect/>
            </a:stretch>
          </p:blipFill>
          <p:spPr>
            <a:xfrm>
              <a:off x="962999" y="5452028"/>
              <a:ext cx="620267" cy="633773"/>
            </a:xfrm>
            <a:prstGeom prst="rect">
              <a:avLst/>
            </a:prstGeom>
          </p:spPr>
        </p:pic>
        <p:sp>
          <p:nvSpPr>
            <p:cNvPr id="3" name="ZoneTexte 2">
              <a:extLst>
                <a:ext uri="{FF2B5EF4-FFF2-40B4-BE49-F238E27FC236}">
                  <a16:creationId xmlns:a16="http://schemas.microsoft.com/office/drawing/2014/main" id="{18404C88-C4AC-5008-F8A5-C9936B279FAE}"/>
                </a:ext>
              </a:extLst>
            </p:cNvPr>
            <p:cNvSpPr txBox="1"/>
            <p:nvPr/>
          </p:nvSpPr>
          <p:spPr>
            <a:xfrm>
              <a:off x="808903" y="6097033"/>
              <a:ext cx="928459" cy="276999"/>
            </a:xfrm>
            <a:prstGeom prst="rect">
              <a:avLst/>
            </a:prstGeom>
            <a:noFill/>
          </p:spPr>
          <p:txBody>
            <a:bodyPr wrap="none" rtlCol="0">
              <a:spAutoFit/>
            </a:bodyPr>
            <a:lstStyle/>
            <a:p>
              <a:r>
                <a:rPr lang="it-IT" sz="1200" dirty="0">
                  <a:latin typeface="+mj-lt"/>
                </a:rPr>
                <a:t>d =1,33 mm</a:t>
              </a:r>
              <a:endParaRPr lang="fr-FR" sz="1200" dirty="0">
                <a:latin typeface="+mj-lt"/>
              </a:endParaRPr>
            </a:p>
          </p:txBody>
        </p:sp>
      </p:grpSp>
      <p:grpSp>
        <p:nvGrpSpPr>
          <p:cNvPr id="8" name="Groupe 7">
            <a:extLst>
              <a:ext uri="{FF2B5EF4-FFF2-40B4-BE49-F238E27FC236}">
                <a16:creationId xmlns:a16="http://schemas.microsoft.com/office/drawing/2014/main" id="{15AEC856-A13C-4CD1-6FD5-6AF2FD15ADE4}"/>
              </a:ext>
            </a:extLst>
          </p:cNvPr>
          <p:cNvGrpSpPr/>
          <p:nvPr/>
        </p:nvGrpSpPr>
        <p:grpSpPr>
          <a:xfrm>
            <a:off x="3665507" y="5049922"/>
            <a:ext cx="1287882" cy="1617606"/>
            <a:chOff x="3694167" y="5123414"/>
            <a:chExt cx="1287882" cy="1617606"/>
          </a:xfrm>
        </p:grpSpPr>
        <p:pic>
          <p:nvPicPr>
            <p:cNvPr id="10" name="Image 9">
              <a:extLst>
                <a:ext uri="{FF2B5EF4-FFF2-40B4-BE49-F238E27FC236}">
                  <a16:creationId xmlns:a16="http://schemas.microsoft.com/office/drawing/2014/main" id="{85DC299C-503E-4CC5-875A-73BD8C404FA0}"/>
                </a:ext>
              </a:extLst>
            </p:cNvPr>
            <p:cNvPicPr>
              <a:picLocks noChangeAspect="1"/>
            </p:cNvPicPr>
            <p:nvPr/>
          </p:nvPicPr>
          <p:blipFill>
            <a:blip r:embed="rId10"/>
            <a:stretch>
              <a:fillRect/>
            </a:stretch>
          </p:blipFill>
          <p:spPr>
            <a:xfrm>
              <a:off x="3694167" y="5123414"/>
              <a:ext cx="1287882" cy="1291001"/>
            </a:xfrm>
            <a:prstGeom prst="rect">
              <a:avLst/>
            </a:prstGeom>
          </p:spPr>
        </p:pic>
        <p:sp>
          <p:nvSpPr>
            <p:cNvPr id="226" name="ZoneTexte 225">
              <a:extLst>
                <a:ext uri="{FF2B5EF4-FFF2-40B4-BE49-F238E27FC236}">
                  <a16:creationId xmlns:a16="http://schemas.microsoft.com/office/drawing/2014/main" id="{AC87DEDE-1751-789F-2BC6-D2294BF517AC}"/>
                </a:ext>
              </a:extLst>
            </p:cNvPr>
            <p:cNvSpPr txBox="1"/>
            <p:nvPr/>
          </p:nvSpPr>
          <p:spPr>
            <a:xfrm>
              <a:off x="3873879" y="6464021"/>
              <a:ext cx="928459" cy="276999"/>
            </a:xfrm>
            <a:prstGeom prst="rect">
              <a:avLst/>
            </a:prstGeom>
            <a:noFill/>
          </p:spPr>
          <p:txBody>
            <a:bodyPr wrap="none" rtlCol="0">
              <a:spAutoFit/>
            </a:bodyPr>
            <a:lstStyle/>
            <a:p>
              <a:r>
                <a:rPr lang="it-IT" sz="1200" dirty="0">
                  <a:latin typeface="+mj-lt"/>
                </a:rPr>
                <a:t>d =14,4 mm</a:t>
              </a:r>
              <a:endParaRPr lang="fr-FR" sz="1200" dirty="0">
                <a:latin typeface="+mj-lt"/>
              </a:endParaRPr>
            </a:p>
          </p:txBody>
        </p:sp>
      </p:grpSp>
      <p:grpSp>
        <p:nvGrpSpPr>
          <p:cNvPr id="9" name="Groupe 8">
            <a:extLst>
              <a:ext uri="{FF2B5EF4-FFF2-40B4-BE49-F238E27FC236}">
                <a16:creationId xmlns:a16="http://schemas.microsoft.com/office/drawing/2014/main" id="{719ADD00-5C87-287A-9495-6AF4AE5161F2}"/>
              </a:ext>
            </a:extLst>
          </p:cNvPr>
          <p:cNvGrpSpPr/>
          <p:nvPr/>
        </p:nvGrpSpPr>
        <p:grpSpPr>
          <a:xfrm>
            <a:off x="7191010" y="4994612"/>
            <a:ext cx="1540800" cy="1728226"/>
            <a:chOff x="7170750" y="5073807"/>
            <a:chExt cx="1540800" cy="1728226"/>
          </a:xfrm>
        </p:grpSpPr>
        <p:grpSp>
          <p:nvGrpSpPr>
            <p:cNvPr id="13" name="Groupe 12">
              <a:extLst>
                <a:ext uri="{FF2B5EF4-FFF2-40B4-BE49-F238E27FC236}">
                  <a16:creationId xmlns:a16="http://schemas.microsoft.com/office/drawing/2014/main" id="{A865DF47-AB58-41A6-93E4-358432C49E69}"/>
                </a:ext>
              </a:extLst>
            </p:cNvPr>
            <p:cNvGrpSpPr/>
            <p:nvPr/>
          </p:nvGrpSpPr>
          <p:grpSpPr>
            <a:xfrm>
              <a:off x="7170750" y="5073807"/>
              <a:ext cx="1540800" cy="1390214"/>
              <a:chOff x="2115169" y="2477496"/>
              <a:chExt cx="3813724" cy="3667260"/>
            </a:xfrm>
          </p:grpSpPr>
          <p:sp>
            <p:nvSpPr>
              <p:cNvPr id="14" name="Ellipse 13">
                <a:extLst>
                  <a:ext uri="{FF2B5EF4-FFF2-40B4-BE49-F238E27FC236}">
                    <a16:creationId xmlns:a16="http://schemas.microsoft.com/office/drawing/2014/main" id="{D28C0C91-8F18-47E3-AE45-ED4AD3B7E6C7}"/>
                  </a:ext>
                </a:extLst>
              </p:cNvPr>
              <p:cNvSpPr>
                <a:spLocks noChangeAspect="1"/>
              </p:cNvSpPr>
              <p:nvPr/>
            </p:nvSpPr>
            <p:spPr>
              <a:xfrm>
                <a:off x="2115169" y="2477496"/>
                <a:ext cx="3813724" cy="3667260"/>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6E904F8-995F-4D6C-BCC5-D07BA2E7A6D6}"/>
                  </a:ext>
                </a:extLst>
              </p:cNvPr>
              <p:cNvSpPr/>
              <p:nvPr/>
            </p:nvSpPr>
            <p:spPr>
              <a:xfrm>
                <a:off x="3510458" y="2541644"/>
                <a:ext cx="476352" cy="403612"/>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D43EAED6-5409-454F-84D4-C9575DBAFAFC}"/>
                  </a:ext>
                </a:extLst>
              </p:cNvPr>
              <p:cNvSpPr/>
              <p:nvPr/>
            </p:nvSpPr>
            <p:spPr>
              <a:xfrm>
                <a:off x="5105407" y="3076163"/>
                <a:ext cx="447161" cy="365327"/>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300F09AA-6CFA-4832-933E-3D51BD570CAE}"/>
                  </a:ext>
                </a:extLst>
              </p:cNvPr>
              <p:cNvPicPr>
                <a:picLocks noChangeAspect="1"/>
              </p:cNvPicPr>
              <p:nvPr/>
            </p:nvPicPr>
            <p:blipFill>
              <a:blip r:embed="rId11"/>
              <a:stretch>
                <a:fillRect/>
              </a:stretch>
            </p:blipFill>
            <p:spPr>
              <a:xfrm>
                <a:off x="5390708" y="4697459"/>
                <a:ext cx="460099" cy="374809"/>
              </a:xfrm>
              <a:prstGeom prst="rect">
                <a:avLst/>
              </a:prstGeom>
            </p:spPr>
          </p:pic>
          <p:pic>
            <p:nvPicPr>
              <p:cNvPr id="18" name="Image 17">
                <a:extLst>
                  <a:ext uri="{FF2B5EF4-FFF2-40B4-BE49-F238E27FC236}">
                    <a16:creationId xmlns:a16="http://schemas.microsoft.com/office/drawing/2014/main" id="{54EE2FCD-000A-4D72-8A4C-680B9D8B62EB}"/>
                  </a:ext>
                </a:extLst>
              </p:cNvPr>
              <p:cNvPicPr>
                <a:picLocks noChangeAspect="1"/>
              </p:cNvPicPr>
              <p:nvPr/>
            </p:nvPicPr>
            <p:blipFill>
              <a:blip r:embed="rId11"/>
              <a:stretch>
                <a:fillRect/>
              </a:stretch>
            </p:blipFill>
            <p:spPr>
              <a:xfrm>
                <a:off x="4148133" y="5740839"/>
                <a:ext cx="460099" cy="374809"/>
              </a:xfrm>
              <a:prstGeom prst="rect">
                <a:avLst/>
              </a:prstGeom>
            </p:spPr>
          </p:pic>
          <p:pic>
            <p:nvPicPr>
              <p:cNvPr id="19" name="Image 18">
                <a:extLst>
                  <a:ext uri="{FF2B5EF4-FFF2-40B4-BE49-F238E27FC236}">
                    <a16:creationId xmlns:a16="http://schemas.microsoft.com/office/drawing/2014/main" id="{7EC2B668-20A9-4248-9D24-45F1B4FB7C11}"/>
                  </a:ext>
                </a:extLst>
              </p:cNvPr>
              <p:cNvPicPr>
                <a:picLocks noChangeAspect="1"/>
              </p:cNvPicPr>
              <p:nvPr/>
            </p:nvPicPr>
            <p:blipFill>
              <a:blip r:embed="rId11"/>
              <a:stretch>
                <a:fillRect/>
              </a:stretch>
            </p:blipFill>
            <p:spPr>
              <a:xfrm>
                <a:off x="2569434" y="5188880"/>
                <a:ext cx="460099" cy="374809"/>
              </a:xfrm>
              <a:prstGeom prst="rect">
                <a:avLst/>
              </a:prstGeom>
            </p:spPr>
          </p:pic>
          <p:pic>
            <p:nvPicPr>
              <p:cNvPr id="20" name="Image 19">
                <a:extLst>
                  <a:ext uri="{FF2B5EF4-FFF2-40B4-BE49-F238E27FC236}">
                    <a16:creationId xmlns:a16="http://schemas.microsoft.com/office/drawing/2014/main" id="{3269F7AB-33C6-4E08-BDED-C9A4CAEDF1A3}"/>
                  </a:ext>
                </a:extLst>
              </p:cNvPr>
              <p:cNvPicPr>
                <a:picLocks noChangeAspect="1"/>
              </p:cNvPicPr>
              <p:nvPr/>
            </p:nvPicPr>
            <p:blipFill>
              <a:blip r:embed="rId11"/>
              <a:stretch>
                <a:fillRect/>
              </a:stretch>
            </p:blipFill>
            <p:spPr>
              <a:xfrm>
                <a:off x="2244561" y="3613959"/>
                <a:ext cx="460099" cy="374809"/>
              </a:xfrm>
              <a:prstGeom prst="rect">
                <a:avLst/>
              </a:prstGeom>
            </p:spPr>
          </p:pic>
          <p:grpSp>
            <p:nvGrpSpPr>
              <p:cNvPr id="21" name="Groupe 20">
                <a:extLst>
                  <a:ext uri="{FF2B5EF4-FFF2-40B4-BE49-F238E27FC236}">
                    <a16:creationId xmlns:a16="http://schemas.microsoft.com/office/drawing/2014/main" id="{94338E81-DEDF-477E-BD88-64A6A1444D20}"/>
                  </a:ext>
                </a:extLst>
              </p:cNvPr>
              <p:cNvGrpSpPr>
                <a:grpSpLocks noChangeAspect="1"/>
              </p:cNvGrpSpPr>
              <p:nvPr/>
            </p:nvGrpSpPr>
            <p:grpSpPr>
              <a:xfrm>
                <a:off x="2202118" y="2536280"/>
                <a:ext cx="3726774" cy="3555959"/>
                <a:chOff x="3048399" y="1043097"/>
                <a:chExt cx="6406684" cy="6261780"/>
              </a:xfrm>
            </p:grpSpPr>
            <p:grpSp>
              <p:nvGrpSpPr>
                <p:cNvPr id="22" name="Groupe 21">
                  <a:extLst>
                    <a:ext uri="{FF2B5EF4-FFF2-40B4-BE49-F238E27FC236}">
                      <a16:creationId xmlns:a16="http://schemas.microsoft.com/office/drawing/2014/main" id="{AB3C6A6E-9AFC-415D-9A97-80D632CC78D4}"/>
                    </a:ext>
                  </a:extLst>
                </p:cNvPr>
                <p:cNvGrpSpPr/>
                <p:nvPr/>
              </p:nvGrpSpPr>
              <p:grpSpPr>
                <a:xfrm>
                  <a:off x="7350981" y="2705730"/>
                  <a:ext cx="2104102" cy="2106000"/>
                  <a:chOff x="7636111" y="2705730"/>
                  <a:chExt cx="2104102" cy="2106000"/>
                </a:xfrm>
              </p:grpSpPr>
              <p:grpSp>
                <p:nvGrpSpPr>
                  <p:cNvPr id="189" name="Groupe 188">
                    <a:extLst>
                      <a:ext uri="{FF2B5EF4-FFF2-40B4-BE49-F238E27FC236}">
                        <a16:creationId xmlns:a16="http://schemas.microsoft.com/office/drawing/2014/main" id="{879FF330-F3BF-4B2D-B334-695D43A0B6B0}"/>
                      </a:ext>
                    </a:extLst>
                  </p:cNvPr>
                  <p:cNvGrpSpPr/>
                  <p:nvPr/>
                </p:nvGrpSpPr>
                <p:grpSpPr>
                  <a:xfrm>
                    <a:off x="7669764" y="2738251"/>
                    <a:ext cx="2035545" cy="2041852"/>
                    <a:chOff x="4234131" y="1209062"/>
                    <a:chExt cx="5136426" cy="5112550"/>
                  </a:xfrm>
                </p:grpSpPr>
                <p:sp>
                  <p:nvSpPr>
                    <p:cNvPr id="191" name="Ellipse 190">
                      <a:extLst>
                        <a:ext uri="{FF2B5EF4-FFF2-40B4-BE49-F238E27FC236}">
                          <a16:creationId xmlns:a16="http://schemas.microsoft.com/office/drawing/2014/main" id="{D01EA7D7-BD15-4D4C-9D8C-B2C6A84C561F}"/>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2" name="Image 191">
                      <a:extLst>
                        <a:ext uri="{FF2B5EF4-FFF2-40B4-BE49-F238E27FC236}">
                          <a16:creationId xmlns:a16="http://schemas.microsoft.com/office/drawing/2014/main" id="{49484F26-799A-4D05-B3CD-335EC1480E27}"/>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193" name="Image 192">
                      <a:extLst>
                        <a:ext uri="{FF2B5EF4-FFF2-40B4-BE49-F238E27FC236}">
                          <a16:creationId xmlns:a16="http://schemas.microsoft.com/office/drawing/2014/main" id="{548DAB8C-45F2-47B2-890D-09C12770D889}"/>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194" name="Image 193">
                      <a:extLst>
                        <a:ext uri="{FF2B5EF4-FFF2-40B4-BE49-F238E27FC236}">
                          <a16:creationId xmlns:a16="http://schemas.microsoft.com/office/drawing/2014/main" id="{ED8CCEF4-57B2-48D6-835E-6B7C1A1518C2}"/>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195" name="Image 194">
                      <a:extLst>
                        <a:ext uri="{FF2B5EF4-FFF2-40B4-BE49-F238E27FC236}">
                          <a16:creationId xmlns:a16="http://schemas.microsoft.com/office/drawing/2014/main" id="{7031959D-71FE-4E1D-9FD2-DB60F7B31D0F}"/>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196" name="Image 195">
                      <a:extLst>
                        <a:ext uri="{FF2B5EF4-FFF2-40B4-BE49-F238E27FC236}">
                          <a16:creationId xmlns:a16="http://schemas.microsoft.com/office/drawing/2014/main" id="{6877FAC5-A83E-4354-BB6D-0E1197D5D4B1}"/>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197" name="Image 196">
                      <a:extLst>
                        <a:ext uri="{FF2B5EF4-FFF2-40B4-BE49-F238E27FC236}">
                          <a16:creationId xmlns:a16="http://schemas.microsoft.com/office/drawing/2014/main" id="{9FA83C8B-BE3D-40A1-962D-CB433EC414B5}"/>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198" name="Image 197">
                      <a:extLst>
                        <a:ext uri="{FF2B5EF4-FFF2-40B4-BE49-F238E27FC236}">
                          <a16:creationId xmlns:a16="http://schemas.microsoft.com/office/drawing/2014/main" id="{904D53AC-D9F3-4F92-B1A6-BFC134FEE010}"/>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199" name="Image 198">
                      <a:extLst>
                        <a:ext uri="{FF2B5EF4-FFF2-40B4-BE49-F238E27FC236}">
                          <a16:creationId xmlns:a16="http://schemas.microsoft.com/office/drawing/2014/main" id="{3099485A-7141-4A4D-BB3C-94596070277D}"/>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200" name="Image 199">
                      <a:extLst>
                        <a:ext uri="{FF2B5EF4-FFF2-40B4-BE49-F238E27FC236}">
                          <a16:creationId xmlns:a16="http://schemas.microsoft.com/office/drawing/2014/main" id="{A389C0F1-45A3-4029-A141-388D78036AB5}"/>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201" name="Image 200">
                      <a:extLst>
                        <a:ext uri="{FF2B5EF4-FFF2-40B4-BE49-F238E27FC236}">
                          <a16:creationId xmlns:a16="http://schemas.microsoft.com/office/drawing/2014/main" id="{F0C8032C-7DA9-4AFA-A86C-67E52D049704}"/>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202" name="Image 201">
                      <a:extLst>
                        <a:ext uri="{FF2B5EF4-FFF2-40B4-BE49-F238E27FC236}">
                          <a16:creationId xmlns:a16="http://schemas.microsoft.com/office/drawing/2014/main" id="{1F5FD1B9-CBD0-4654-913C-468D1AC53015}"/>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203" name="Image 202">
                      <a:extLst>
                        <a:ext uri="{FF2B5EF4-FFF2-40B4-BE49-F238E27FC236}">
                          <a16:creationId xmlns:a16="http://schemas.microsoft.com/office/drawing/2014/main" id="{7713A2B5-8256-4102-8AE4-93E2D759147D}"/>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204" name="Image 203">
                      <a:extLst>
                        <a:ext uri="{FF2B5EF4-FFF2-40B4-BE49-F238E27FC236}">
                          <a16:creationId xmlns:a16="http://schemas.microsoft.com/office/drawing/2014/main" id="{CB5444B6-6E90-4304-B8A4-97F66F17735C}"/>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205" name="Image 204">
                      <a:extLst>
                        <a:ext uri="{FF2B5EF4-FFF2-40B4-BE49-F238E27FC236}">
                          <a16:creationId xmlns:a16="http://schemas.microsoft.com/office/drawing/2014/main" id="{69CB9C80-CAF9-4E4B-9652-37CA45A33BF1}"/>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206" name="Image 205">
                      <a:extLst>
                        <a:ext uri="{FF2B5EF4-FFF2-40B4-BE49-F238E27FC236}">
                          <a16:creationId xmlns:a16="http://schemas.microsoft.com/office/drawing/2014/main" id="{BB0BCCC1-0BE0-4ECA-9827-D4AE232E749F}"/>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207" name="Image 206">
                      <a:extLst>
                        <a:ext uri="{FF2B5EF4-FFF2-40B4-BE49-F238E27FC236}">
                          <a16:creationId xmlns:a16="http://schemas.microsoft.com/office/drawing/2014/main" id="{073872FE-AE19-4AAF-A363-7013124EDAB8}"/>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208" name="Image 207">
                      <a:extLst>
                        <a:ext uri="{FF2B5EF4-FFF2-40B4-BE49-F238E27FC236}">
                          <a16:creationId xmlns:a16="http://schemas.microsoft.com/office/drawing/2014/main" id="{089E328D-8A76-446E-865A-32641294F1F7}"/>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209" name="Image 208">
                      <a:extLst>
                        <a:ext uri="{FF2B5EF4-FFF2-40B4-BE49-F238E27FC236}">
                          <a16:creationId xmlns:a16="http://schemas.microsoft.com/office/drawing/2014/main" id="{AC79BB4D-E3C7-4929-A2EC-50C0D021F322}"/>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210" name="Image 209">
                      <a:extLst>
                        <a:ext uri="{FF2B5EF4-FFF2-40B4-BE49-F238E27FC236}">
                          <a16:creationId xmlns:a16="http://schemas.microsoft.com/office/drawing/2014/main" id="{19964820-C91E-41CA-B72B-CBB1DA1A9689}"/>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211" name="Image 210">
                      <a:extLst>
                        <a:ext uri="{FF2B5EF4-FFF2-40B4-BE49-F238E27FC236}">
                          <a16:creationId xmlns:a16="http://schemas.microsoft.com/office/drawing/2014/main" id="{F9FBEC54-DF29-467A-9DC4-4DE9FDC00100}"/>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212" name="Image 211">
                      <a:extLst>
                        <a:ext uri="{FF2B5EF4-FFF2-40B4-BE49-F238E27FC236}">
                          <a16:creationId xmlns:a16="http://schemas.microsoft.com/office/drawing/2014/main" id="{CA709E98-CAC8-4974-8D1F-3F7AA1115D5D}"/>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213" name="Image 212">
                      <a:extLst>
                        <a:ext uri="{FF2B5EF4-FFF2-40B4-BE49-F238E27FC236}">
                          <a16:creationId xmlns:a16="http://schemas.microsoft.com/office/drawing/2014/main" id="{507E02A1-F2C0-4BE1-83D5-39014550259E}"/>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214" name="Image 213">
                      <a:extLst>
                        <a:ext uri="{FF2B5EF4-FFF2-40B4-BE49-F238E27FC236}">
                          <a16:creationId xmlns:a16="http://schemas.microsoft.com/office/drawing/2014/main" id="{2AE64222-571C-4AEA-A986-8EA80FA97B77}"/>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215" name="Image 214">
                      <a:extLst>
                        <a:ext uri="{FF2B5EF4-FFF2-40B4-BE49-F238E27FC236}">
                          <a16:creationId xmlns:a16="http://schemas.microsoft.com/office/drawing/2014/main" id="{70F2D710-4422-4DC7-9DD6-FB50701387DB}"/>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216" name="Image 215">
                      <a:extLst>
                        <a:ext uri="{FF2B5EF4-FFF2-40B4-BE49-F238E27FC236}">
                          <a16:creationId xmlns:a16="http://schemas.microsoft.com/office/drawing/2014/main" id="{5756E4CE-0577-4585-B7F5-A46378F8D562}"/>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217" name="Image 216">
                      <a:extLst>
                        <a:ext uri="{FF2B5EF4-FFF2-40B4-BE49-F238E27FC236}">
                          <a16:creationId xmlns:a16="http://schemas.microsoft.com/office/drawing/2014/main" id="{EFAE7CE3-2FAA-44E4-B548-BA76DA56D673}"/>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218" name="Image 217">
                      <a:extLst>
                        <a:ext uri="{FF2B5EF4-FFF2-40B4-BE49-F238E27FC236}">
                          <a16:creationId xmlns:a16="http://schemas.microsoft.com/office/drawing/2014/main" id="{F5A01D06-3DE0-440D-B200-014532174724}"/>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219" name="Image 218">
                      <a:extLst>
                        <a:ext uri="{FF2B5EF4-FFF2-40B4-BE49-F238E27FC236}">
                          <a16:creationId xmlns:a16="http://schemas.microsoft.com/office/drawing/2014/main" id="{D9C7956D-8559-43C1-A912-05182EB1D056}"/>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220" name="Image 219">
                      <a:extLst>
                        <a:ext uri="{FF2B5EF4-FFF2-40B4-BE49-F238E27FC236}">
                          <a16:creationId xmlns:a16="http://schemas.microsoft.com/office/drawing/2014/main" id="{E19C159B-EF1A-4CB2-A55C-B937328C5E17}"/>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190" name="Ellipse 189">
                    <a:extLst>
                      <a:ext uri="{FF2B5EF4-FFF2-40B4-BE49-F238E27FC236}">
                        <a16:creationId xmlns:a16="http://schemas.microsoft.com/office/drawing/2014/main" id="{83B971FD-98D8-46E8-A5ED-7C989BFB36BF}"/>
                      </a:ext>
                    </a:extLst>
                  </p:cNvPr>
                  <p:cNvSpPr/>
                  <p:nvPr/>
                </p:nvSpPr>
                <p:spPr>
                  <a:xfrm>
                    <a:off x="7636111" y="2705730"/>
                    <a:ext cx="2104102" cy="2106000"/>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8ECFF26A-DA19-4CFE-B98B-85773136F714}"/>
                    </a:ext>
                  </a:extLst>
                </p:cNvPr>
                <p:cNvGrpSpPr>
                  <a:grpSpLocks noChangeAspect="1"/>
                </p:cNvGrpSpPr>
                <p:nvPr/>
              </p:nvGrpSpPr>
              <p:grpSpPr>
                <a:xfrm>
                  <a:off x="5933315" y="1043097"/>
                  <a:ext cx="2104102" cy="2106000"/>
                  <a:chOff x="3765754" y="1268915"/>
                  <a:chExt cx="5309420" cy="5333446"/>
                </a:xfrm>
              </p:grpSpPr>
              <p:grpSp>
                <p:nvGrpSpPr>
                  <p:cNvPr id="157" name="Groupe 156">
                    <a:extLst>
                      <a:ext uri="{FF2B5EF4-FFF2-40B4-BE49-F238E27FC236}">
                        <a16:creationId xmlns:a16="http://schemas.microsoft.com/office/drawing/2014/main" id="{F9AD7D25-D09A-41E9-B485-138D2ACCA60C}"/>
                      </a:ext>
                    </a:extLst>
                  </p:cNvPr>
                  <p:cNvGrpSpPr/>
                  <p:nvPr/>
                </p:nvGrpSpPr>
                <p:grpSpPr>
                  <a:xfrm>
                    <a:off x="3850673" y="1351275"/>
                    <a:ext cx="5136426" cy="5170992"/>
                    <a:chOff x="4234131" y="1209062"/>
                    <a:chExt cx="5136426" cy="5112550"/>
                  </a:xfrm>
                </p:grpSpPr>
                <p:sp>
                  <p:nvSpPr>
                    <p:cNvPr id="159" name="Ellipse 158">
                      <a:extLst>
                        <a:ext uri="{FF2B5EF4-FFF2-40B4-BE49-F238E27FC236}">
                          <a16:creationId xmlns:a16="http://schemas.microsoft.com/office/drawing/2014/main" id="{7F5B8AF4-E18A-4D2A-A10C-DD620372B748}"/>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0" name="Image 159">
                      <a:extLst>
                        <a:ext uri="{FF2B5EF4-FFF2-40B4-BE49-F238E27FC236}">
                          <a16:creationId xmlns:a16="http://schemas.microsoft.com/office/drawing/2014/main" id="{BEEF23A2-3B1D-48E6-BFF9-3AA9B350E595}"/>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161" name="Image 160">
                      <a:extLst>
                        <a:ext uri="{FF2B5EF4-FFF2-40B4-BE49-F238E27FC236}">
                          <a16:creationId xmlns:a16="http://schemas.microsoft.com/office/drawing/2014/main" id="{AE237426-4958-47DC-95AA-5C0939E7365A}"/>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162" name="Image 161">
                      <a:extLst>
                        <a:ext uri="{FF2B5EF4-FFF2-40B4-BE49-F238E27FC236}">
                          <a16:creationId xmlns:a16="http://schemas.microsoft.com/office/drawing/2014/main" id="{B3DFD793-732C-40DD-89A8-BE39938A52E2}"/>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163" name="Image 162">
                      <a:extLst>
                        <a:ext uri="{FF2B5EF4-FFF2-40B4-BE49-F238E27FC236}">
                          <a16:creationId xmlns:a16="http://schemas.microsoft.com/office/drawing/2014/main" id="{6A7B3790-E217-466F-864E-66726B4105A3}"/>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164" name="Image 163">
                      <a:extLst>
                        <a:ext uri="{FF2B5EF4-FFF2-40B4-BE49-F238E27FC236}">
                          <a16:creationId xmlns:a16="http://schemas.microsoft.com/office/drawing/2014/main" id="{6DAE2C04-F17F-4DED-8D74-322AFA5DC1AA}"/>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165" name="Image 164">
                      <a:extLst>
                        <a:ext uri="{FF2B5EF4-FFF2-40B4-BE49-F238E27FC236}">
                          <a16:creationId xmlns:a16="http://schemas.microsoft.com/office/drawing/2014/main" id="{3BFA0B81-88C6-4AB1-A996-7C381C5C9048}"/>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166" name="Image 165">
                      <a:extLst>
                        <a:ext uri="{FF2B5EF4-FFF2-40B4-BE49-F238E27FC236}">
                          <a16:creationId xmlns:a16="http://schemas.microsoft.com/office/drawing/2014/main" id="{A567FABC-88F2-41A4-88A6-F649F59C7B1B}"/>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167" name="Image 166">
                      <a:extLst>
                        <a:ext uri="{FF2B5EF4-FFF2-40B4-BE49-F238E27FC236}">
                          <a16:creationId xmlns:a16="http://schemas.microsoft.com/office/drawing/2014/main" id="{5DF1B2C7-ABF6-4A2E-BB3B-654E0EF15457}"/>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168" name="Image 167">
                      <a:extLst>
                        <a:ext uri="{FF2B5EF4-FFF2-40B4-BE49-F238E27FC236}">
                          <a16:creationId xmlns:a16="http://schemas.microsoft.com/office/drawing/2014/main" id="{3E8BA491-3F16-41F7-9869-86702D6CEA34}"/>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169" name="Image 168">
                      <a:extLst>
                        <a:ext uri="{FF2B5EF4-FFF2-40B4-BE49-F238E27FC236}">
                          <a16:creationId xmlns:a16="http://schemas.microsoft.com/office/drawing/2014/main" id="{57B0F1BA-71FD-4062-BA98-D3DCBF2D6F11}"/>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170" name="Image 169">
                      <a:extLst>
                        <a:ext uri="{FF2B5EF4-FFF2-40B4-BE49-F238E27FC236}">
                          <a16:creationId xmlns:a16="http://schemas.microsoft.com/office/drawing/2014/main" id="{B606719B-E677-4585-870D-10EB2E166F9D}"/>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171" name="Image 170">
                      <a:extLst>
                        <a:ext uri="{FF2B5EF4-FFF2-40B4-BE49-F238E27FC236}">
                          <a16:creationId xmlns:a16="http://schemas.microsoft.com/office/drawing/2014/main" id="{1DE0A986-81B6-4FA7-9B17-C28ADC5AAEE1}"/>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172" name="Image 171">
                      <a:extLst>
                        <a:ext uri="{FF2B5EF4-FFF2-40B4-BE49-F238E27FC236}">
                          <a16:creationId xmlns:a16="http://schemas.microsoft.com/office/drawing/2014/main" id="{08109B1F-4C3D-4FD5-8A46-F16238B67DA7}"/>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173" name="Image 172">
                      <a:extLst>
                        <a:ext uri="{FF2B5EF4-FFF2-40B4-BE49-F238E27FC236}">
                          <a16:creationId xmlns:a16="http://schemas.microsoft.com/office/drawing/2014/main" id="{129CB464-50AD-4227-A5BA-02F88041E3C3}"/>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174" name="Image 173">
                      <a:extLst>
                        <a:ext uri="{FF2B5EF4-FFF2-40B4-BE49-F238E27FC236}">
                          <a16:creationId xmlns:a16="http://schemas.microsoft.com/office/drawing/2014/main" id="{85DC816E-AA77-44F9-9202-6E3B02C906EF}"/>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175" name="Image 174">
                      <a:extLst>
                        <a:ext uri="{FF2B5EF4-FFF2-40B4-BE49-F238E27FC236}">
                          <a16:creationId xmlns:a16="http://schemas.microsoft.com/office/drawing/2014/main" id="{3BB4CE6E-4F27-4744-B75F-CB8F7C1DA5C6}"/>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176" name="Image 175">
                      <a:extLst>
                        <a:ext uri="{FF2B5EF4-FFF2-40B4-BE49-F238E27FC236}">
                          <a16:creationId xmlns:a16="http://schemas.microsoft.com/office/drawing/2014/main" id="{5A077D45-167A-4EA8-9D53-FA5A7D6D5F5E}"/>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177" name="Image 176">
                      <a:extLst>
                        <a:ext uri="{FF2B5EF4-FFF2-40B4-BE49-F238E27FC236}">
                          <a16:creationId xmlns:a16="http://schemas.microsoft.com/office/drawing/2014/main" id="{F5F1BE29-52CD-4106-B36F-E8B409E37AFA}"/>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178" name="Image 177">
                      <a:extLst>
                        <a:ext uri="{FF2B5EF4-FFF2-40B4-BE49-F238E27FC236}">
                          <a16:creationId xmlns:a16="http://schemas.microsoft.com/office/drawing/2014/main" id="{A9B64255-AF86-471B-A644-182F7649F9FC}"/>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179" name="Image 178">
                      <a:extLst>
                        <a:ext uri="{FF2B5EF4-FFF2-40B4-BE49-F238E27FC236}">
                          <a16:creationId xmlns:a16="http://schemas.microsoft.com/office/drawing/2014/main" id="{A5FFA83C-C39A-48DB-89C2-5C92A6745A3E}"/>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180" name="Image 179">
                      <a:extLst>
                        <a:ext uri="{FF2B5EF4-FFF2-40B4-BE49-F238E27FC236}">
                          <a16:creationId xmlns:a16="http://schemas.microsoft.com/office/drawing/2014/main" id="{98550321-CBA6-44D8-903B-A42DAA800543}"/>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181" name="Image 180">
                      <a:extLst>
                        <a:ext uri="{FF2B5EF4-FFF2-40B4-BE49-F238E27FC236}">
                          <a16:creationId xmlns:a16="http://schemas.microsoft.com/office/drawing/2014/main" id="{1B2428A7-FAC5-42DD-A979-78D7F6477FB4}"/>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182" name="Image 181">
                      <a:extLst>
                        <a:ext uri="{FF2B5EF4-FFF2-40B4-BE49-F238E27FC236}">
                          <a16:creationId xmlns:a16="http://schemas.microsoft.com/office/drawing/2014/main" id="{7CE88A20-7E48-4E09-BE00-E0B1AC184E5F}"/>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183" name="Image 182">
                      <a:extLst>
                        <a:ext uri="{FF2B5EF4-FFF2-40B4-BE49-F238E27FC236}">
                          <a16:creationId xmlns:a16="http://schemas.microsoft.com/office/drawing/2014/main" id="{35BADBF6-92B6-447B-A21D-AEB870A53BD4}"/>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184" name="Image 183">
                      <a:extLst>
                        <a:ext uri="{FF2B5EF4-FFF2-40B4-BE49-F238E27FC236}">
                          <a16:creationId xmlns:a16="http://schemas.microsoft.com/office/drawing/2014/main" id="{A432DA09-E2F4-4E55-B9B3-BD776A550817}"/>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185" name="Image 184">
                      <a:extLst>
                        <a:ext uri="{FF2B5EF4-FFF2-40B4-BE49-F238E27FC236}">
                          <a16:creationId xmlns:a16="http://schemas.microsoft.com/office/drawing/2014/main" id="{4E9077A7-20AD-49EB-9BF1-05F068C4EAF7}"/>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186" name="Image 185">
                      <a:extLst>
                        <a:ext uri="{FF2B5EF4-FFF2-40B4-BE49-F238E27FC236}">
                          <a16:creationId xmlns:a16="http://schemas.microsoft.com/office/drawing/2014/main" id="{7D3580C8-6459-46B7-BDE6-21AD98773285}"/>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187" name="Image 186">
                      <a:extLst>
                        <a:ext uri="{FF2B5EF4-FFF2-40B4-BE49-F238E27FC236}">
                          <a16:creationId xmlns:a16="http://schemas.microsoft.com/office/drawing/2014/main" id="{524E5210-5350-4503-8A04-FF5F640B6EB1}"/>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188" name="Image 187">
                      <a:extLst>
                        <a:ext uri="{FF2B5EF4-FFF2-40B4-BE49-F238E27FC236}">
                          <a16:creationId xmlns:a16="http://schemas.microsoft.com/office/drawing/2014/main" id="{4B80F3A0-6FCA-4758-842F-9FC71144F143}"/>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158" name="Ellipse 157">
                    <a:extLst>
                      <a:ext uri="{FF2B5EF4-FFF2-40B4-BE49-F238E27FC236}">
                        <a16:creationId xmlns:a16="http://schemas.microsoft.com/office/drawing/2014/main" id="{FD6DAB3D-5F25-4983-A0D9-86825332FC4F}"/>
                      </a:ext>
                    </a:extLst>
                  </p:cNvPr>
                  <p:cNvSpPr/>
                  <p:nvPr/>
                </p:nvSpPr>
                <p:spPr>
                  <a:xfrm>
                    <a:off x="3765754" y="1268915"/>
                    <a:ext cx="5309420" cy="5333446"/>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4" name="Groupe 23">
                  <a:extLst>
                    <a:ext uri="{FF2B5EF4-FFF2-40B4-BE49-F238E27FC236}">
                      <a16:creationId xmlns:a16="http://schemas.microsoft.com/office/drawing/2014/main" id="{DD3CEA75-EF75-43FF-B3C1-45556C025907}"/>
                    </a:ext>
                  </a:extLst>
                </p:cNvPr>
                <p:cNvGrpSpPr>
                  <a:grpSpLocks noChangeAspect="1"/>
                </p:cNvGrpSpPr>
                <p:nvPr/>
              </p:nvGrpSpPr>
              <p:grpSpPr>
                <a:xfrm>
                  <a:off x="3702304" y="1473401"/>
                  <a:ext cx="2104102" cy="2106000"/>
                  <a:chOff x="3765754" y="1268915"/>
                  <a:chExt cx="5309420" cy="5333446"/>
                </a:xfrm>
              </p:grpSpPr>
              <p:grpSp>
                <p:nvGrpSpPr>
                  <p:cNvPr id="125" name="Groupe 124">
                    <a:extLst>
                      <a:ext uri="{FF2B5EF4-FFF2-40B4-BE49-F238E27FC236}">
                        <a16:creationId xmlns:a16="http://schemas.microsoft.com/office/drawing/2014/main" id="{B6FFBB0E-F1F3-40CC-9E66-0465C657AF23}"/>
                      </a:ext>
                    </a:extLst>
                  </p:cNvPr>
                  <p:cNvGrpSpPr/>
                  <p:nvPr/>
                </p:nvGrpSpPr>
                <p:grpSpPr>
                  <a:xfrm>
                    <a:off x="3850673" y="1351275"/>
                    <a:ext cx="5136426" cy="5170992"/>
                    <a:chOff x="4234131" y="1209062"/>
                    <a:chExt cx="5136426" cy="5112550"/>
                  </a:xfrm>
                </p:grpSpPr>
                <p:sp>
                  <p:nvSpPr>
                    <p:cNvPr id="127" name="Ellipse 126">
                      <a:extLst>
                        <a:ext uri="{FF2B5EF4-FFF2-40B4-BE49-F238E27FC236}">
                          <a16:creationId xmlns:a16="http://schemas.microsoft.com/office/drawing/2014/main" id="{358E9FC9-31E7-4722-8CC0-68EC7BAF63D5}"/>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8" name="Image 127">
                      <a:extLst>
                        <a:ext uri="{FF2B5EF4-FFF2-40B4-BE49-F238E27FC236}">
                          <a16:creationId xmlns:a16="http://schemas.microsoft.com/office/drawing/2014/main" id="{E9D47E9F-5DDE-45DC-836C-4EB7C0A7447E}"/>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129" name="Image 128">
                      <a:extLst>
                        <a:ext uri="{FF2B5EF4-FFF2-40B4-BE49-F238E27FC236}">
                          <a16:creationId xmlns:a16="http://schemas.microsoft.com/office/drawing/2014/main" id="{C415BA6E-B7B6-465E-8CDC-91CEB75CC409}"/>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130" name="Image 129">
                      <a:extLst>
                        <a:ext uri="{FF2B5EF4-FFF2-40B4-BE49-F238E27FC236}">
                          <a16:creationId xmlns:a16="http://schemas.microsoft.com/office/drawing/2014/main" id="{3CBB2D5B-E182-4068-B70C-E6745B34F231}"/>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131" name="Image 130">
                      <a:extLst>
                        <a:ext uri="{FF2B5EF4-FFF2-40B4-BE49-F238E27FC236}">
                          <a16:creationId xmlns:a16="http://schemas.microsoft.com/office/drawing/2014/main" id="{958D5FC5-66F3-44EF-B552-6D12C8DB4C77}"/>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132" name="Image 131">
                      <a:extLst>
                        <a:ext uri="{FF2B5EF4-FFF2-40B4-BE49-F238E27FC236}">
                          <a16:creationId xmlns:a16="http://schemas.microsoft.com/office/drawing/2014/main" id="{E8198B96-00B3-4EFC-8C07-07EB4DF31E34}"/>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133" name="Image 132">
                      <a:extLst>
                        <a:ext uri="{FF2B5EF4-FFF2-40B4-BE49-F238E27FC236}">
                          <a16:creationId xmlns:a16="http://schemas.microsoft.com/office/drawing/2014/main" id="{199FF3F9-1454-400E-B2B3-73F7F42B95DB}"/>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134" name="Image 133">
                      <a:extLst>
                        <a:ext uri="{FF2B5EF4-FFF2-40B4-BE49-F238E27FC236}">
                          <a16:creationId xmlns:a16="http://schemas.microsoft.com/office/drawing/2014/main" id="{CF8E1EC2-09DF-4736-8482-798EC4FDBD1E}"/>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135" name="Image 134">
                      <a:extLst>
                        <a:ext uri="{FF2B5EF4-FFF2-40B4-BE49-F238E27FC236}">
                          <a16:creationId xmlns:a16="http://schemas.microsoft.com/office/drawing/2014/main" id="{5631D4EB-1FE7-4000-A904-242AA874B250}"/>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136" name="Image 135">
                      <a:extLst>
                        <a:ext uri="{FF2B5EF4-FFF2-40B4-BE49-F238E27FC236}">
                          <a16:creationId xmlns:a16="http://schemas.microsoft.com/office/drawing/2014/main" id="{359FF16C-0DF8-4562-932E-B55142641412}"/>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137" name="Image 136">
                      <a:extLst>
                        <a:ext uri="{FF2B5EF4-FFF2-40B4-BE49-F238E27FC236}">
                          <a16:creationId xmlns:a16="http://schemas.microsoft.com/office/drawing/2014/main" id="{08092F8E-92D4-46D1-9439-571C92BE4ED6}"/>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138" name="Image 137">
                      <a:extLst>
                        <a:ext uri="{FF2B5EF4-FFF2-40B4-BE49-F238E27FC236}">
                          <a16:creationId xmlns:a16="http://schemas.microsoft.com/office/drawing/2014/main" id="{4B16B11D-4604-4E24-8270-92EB8B89DDC5}"/>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139" name="Image 138">
                      <a:extLst>
                        <a:ext uri="{FF2B5EF4-FFF2-40B4-BE49-F238E27FC236}">
                          <a16:creationId xmlns:a16="http://schemas.microsoft.com/office/drawing/2014/main" id="{0A543373-5F09-403F-9E9A-82F589B9F772}"/>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140" name="Image 139">
                      <a:extLst>
                        <a:ext uri="{FF2B5EF4-FFF2-40B4-BE49-F238E27FC236}">
                          <a16:creationId xmlns:a16="http://schemas.microsoft.com/office/drawing/2014/main" id="{4DAED79B-65ED-4B11-95B0-3E266F9BEBE6}"/>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141" name="Image 140">
                      <a:extLst>
                        <a:ext uri="{FF2B5EF4-FFF2-40B4-BE49-F238E27FC236}">
                          <a16:creationId xmlns:a16="http://schemas.microsoft.com/office/drawing/2014/main" id="{A3CB7BE0-8816-40C9-880E-F9ED46717926}"/>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142" name="Image 141">
                      <a:extLst>
                        <a:ext uri="{FF2B5EF4-FFF2-40B4-BE49-F238E27FC236}">
                          <a16:creationId xmlns:a16="http://schemas.microsoft.com/office/drawing/2014/main" id="{D969316D-8F9D-4AEA-87CA-31CF2438572D}"/>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143" name="Image 142">
                      <a:extLst>
                        <a:ext uri="{FF2B5EF4-FFF2-40B4-BE49-F238E27FC236}">
                          <a16:creationId xmlns:a16="http://schemas.microsoft.com/office/drawing/2014/main" id="{C2D32B0E-7870-473E-9A6B-7AC72F4FC069}"/>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144" name="Image 143">
                      <a:extLst>
                        <a:ext uri="{FF2B5EF4-FFF2-40B4-BE49-F238E27FC236}">
                          <a16:creationId xmlns:a16="http://schemas.microsoft.com/office/drawing/2014/main" id="{F1D9119F-DCE8-45A3-9A0C-296316DC7ADE}"/>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145" name="Image 144">
                      <a:extLst>
                        <a:ext uri="{FF2B5EF4-FFF2-40B4-BE49-F238E27FC236}">
                          <a16:creationId xmlns:a16="http://schemas.microsoft.com/office/drawing/2014/main" id="{C7FF5C3A-946C-4347-A80A-B102E4065882}"/>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146" name="Image 145">
                      <a:extLst>
                        <a:ext uri="{FF2B5EF4-FFF2-40B4-BE49-F238E27FC236}">
                          <a16:creationId xmlns:a16="http://schemas.microsoft.com/office/drawing/2014/main" id="{F936667E-E269-44AE-9404-C0E448B16742}"/>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147" name="Image 146">
                      <a:extLst>
                        <a:ext uri="{FF2B5EF4-FFF2-40B4-BE49-F238E27FC236}">
                          <a16:creationId xmlns:a16="http://schemas.microsoft.com/office/drawing/2014/main" id="{549B79C6-724E-4F13-A185-CB976645171B}"/>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148" name="Image 147">
                      <a:extLst>
                        <a:ext uri="{FF2B5EF4-FFF2-40B4-BE49-F238E27FC236}">
                          <a16:creationId xmlns:a16="http://schemas.microsoft.com/office/drawing/2014/main" id="{D59323A1-4C13-4460-931E-E6B7565D48C5}"/>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149" name="Image 148">
                      <a:extLst>
                        <a:ext uri="{FF2B5EF4-FFF2-40B4-BE49-F238E27FC236}">
                          <a16:creationId xmlns:a16="http://schemas.microsoft.com/office/drawing/2014/main" id="{7368D020-4032-4B28-8473-A8BA54232E5C}"/>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150" name="Image 149">
                      <a:extLst>
                        <a:ext uri="{FF2B5EF4-FFF2-40B4-BE49-F238E27FC236}">
                          <a16:creationId xmlns:a16="http://schemas.microsoft.com/office/drawing/2014/main" id="{5F93FB12-31D3-47E9-86B8-E474C5F786F4}"/>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151" name="Image 150">
                      <a:extLst>
                        <a:ext uri="{FF2B5EF4-FFF2-40B4-BE49-F238E27FC236}">
                          <a16:creationId xmlns:a16="http://schemas.microsoft.com/office/drawing/2014/main" id="{96F0C701-9CCA-443D-BBEC-52641CA1787D}"/>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152" name="Image 151">
                      <a:extLst>
                        <a:ext uri="{FF2B5EF4-FFF2-40B4-BE49-F238E27FC236}">
                          <a16:creationId xmlns:a16="http://schemas.microsoft.com/office/drawing/2014/main" id="{6466EE65-5116-4E32-8E9C-C4C94D9F7E42}"/>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153" name="Image 152">
                      <a:extLst>
                        <a:ext uri="{FF2B5EF4-FFF2-40B4-BE49-F238E27FC236}">
                          <a16:creationId xmlns:a16="http://schemas.microsoft.com/office/drawing/2014/main" id="{0AFA4948-BC67-4BD0-9909-A1FEE63FC5D3}"/>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154" name="Image 153">
                      <a:extLst>
                        <a:ext uri="{FF2B5EF4-FFF2-40B4-BE49-F238E27FC236}">
                          <a16:creationId xmlns:a16="http://schemas.microsoft.com/office/drawing/2014/main" id="{07A1C32E-445D-4481-88E0-73D24A21AAF9}"/>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155" name="Image 154">
                      <a:extLst>
                        <a:ext uri="{FF2B5EF4-FFF2-40B4-BE49-F238E27FC236}">
                          <a16:creationId xmlns:a16="http://schemas.microsoft.com/office/drawing/2014/main" id="{8595DE5D-BD12-465A-BF91-59630A9A469E}"/>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156" name="Image 155">
                      <a:extLst>
                        <a:ext uri="{FF2B5EF4-FFF2-40B4-BE49-F238E27FC236}">
                          <a16:creationId xmlns:a16="http://schemas.microsoft.com/office/drawing/2014/main" id="{48BF0AB2-4216-4ED8-AD7B-85AD13515AD4}"/>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126" name="Ellipse 125">
                    <a:extLst>
                      <a:ext uri="{FF2B5EF4-FFF2-40B4-BE49-F238E27FC236}">
                        <a16:creationId xmlns:a16="http://schemas.microsoft.com/office/drawing/2014/main" id="{04459762-C811-47D2-B8BA-9D6D708E24B4}"/>
                      </a:ext>
                    </a:extLst>
                  </p:cNvPr>
                  <p:cNvSpPr/>
                  <p:nvPr/>
                </p:nvSpPr>
                <p:spPr>
                  <a:xfrm>
                    <a:off x="3765754" y="1268915"/>
                    <a:ext cx="5309420" cy="5333446"/>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llipse 24">
                  <a:extLst>
                    <a:ext uri="{FF2B5EF4-FFF2-40B4-BE49-F238E27FC236}">
                      <a16:creationId xmlns:a16="http://schemas.microsoft.com/office/drawing/2014/main" id="{434CE9D0-2164-4816-ABE3-0D03858283BF}"/>
                    </a:ext>
                  </a:extLst>
                </p:cNvPr>
                <p:cNvSpPr/>
                <p:nvPr/>
              </p:nvSpPr>
              <p:spPr>
                <a:xfrm>
                  <a:off x="5162729" y="3093854"/>
                  <a:ext cx="2104102" cy="2106000"/>
                </a:xfrm>
                <a:prstGeom prst="ellipse">
                  <a:avLst/>
                </a:prstGeom>
                <a:solidFill>
                  <a:schemeClr val="accent4">
                    <a:lumMod val="60000"/>
                    <a:lumOff val="40000"/>
                  </a:schemeClr>
                </a:solidFill>
                <a:ln w="7620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6" name="Groupe 25">
                  <a:extLst>
                    <a:ext uri="{FF2B5EF4-FFF2-40B4-BE49-F238E27FC236}">
                      <a16:creationId xmlns:a16="http://schemas.microsoft.com/office/drawing/2014/main" id="{8BE48E1D-0453-4D01-B840-D24B3EE4986F}"/>
                    </a:ext>
                  </a:extLst>
                </p:cNvPr>
                <p:cNvGrpSpPr/>
                <p:nvPr/>
              </p:nvGrpSpPr>
              <p:grpSpPr>
                <a:xfrm>
                  <a:off x="6597722" y="4748023"/>
                  <a:ext cx="2104102" cy="2106000"/>
                  <a:chOff x="7636111" y="2705730"/>
                  <a:chExt cx="2104102" cy="2106000"/>
                </a:xfrm>
              </p:grpSpPr>
              <p:grpSp>
                <p:nvGrpSpPr>
                  <p:cNvPr id="93" name="Groupe 92">
                    <a:extLst>
                      <a:ext uri="{FF2B5EF4-FFF2-40B4-BE49-F238E27FC236}">
                        <a16:creationId xmlns:a16="http://schemas.microsoft.com/office/drawing/2014/main" id="{4CC3CEA9-E039-4420-B90F-AC1E99523E9B}"/>
                      </a:ext>
                    </a:extLst>
                  </p:cNvPr>
                  <p:cNvGrpSpPr/>
                  <p:nvPr/>
                </p:nvGrpSpPr>
                <p:grpSpPr>
                  <a:xfrm>
                    <a:off x="7669764" y="2738251"/>
                    <a:ext cx="2035545" cy="2041852"/>
                    <a:chOff x="4234131" y="1209062"/>
                    <a:chExt cx="5136426" cy="5112550"/>
                  </a:xfrm>
                </p:grpSpPr>
                <p:sp>
                  <p:nvSpPr>
                    <p:cNvPr id="95" name="Ellipse 94">
                      <a:extLst>
                        <a:ext uri="{FF2B5EF4-FFF2-40B4-BE49-F238E27FC236}">
                          <a16:creationId xmlns:a16="http://schemas.microsoft.com/office/drawing/2014/main" id="{0BDDB89E-298C-497B-8B40-E45D10AD124D}"/>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Image 95">
                      <a:extLst>
                        <a:ext uri="{FF2B5EF4-FFF2-40B4-BE49-F238E27FC236}">
                          <a16:creationId xmlns:a16="http://schemas.microsoft.com/office/drawing/2014/main" id="{F1AAF7CA-43E5-4B12-B0A7-163EC493CC45}"/>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97" name="Image 96">
                      <a:extLst>
                        <a:ext uri="{FF2B5EF4-FFF2-40B4-BE49-F238E27FC236}">
                          <a16:creationId xmlns:a16="http://schemas.microsoft.com/office/drawing/2014/main" id="{71D4CF59-64F4-4571-8E28-B36F4480E124}"/>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98" name="Image 97">
                      <a:extLst>
                        <a:ext uri="{FF2B5EF4-FFF2-40B4-BE49-F238E27FC236}">
                          <a16:creationId xmlns:a16="http://schemas.microsoft.com/office/drawing/2014/main" id="{9F1A3092-E068-44E5-B582-0C7DDBB9C5AB}"/>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99" name="Image 98">
                      <a:extLst>
                        <a:ext uri="{FF2B5EF4-FFF2-40B4-BE49-F238E27FC236}">
                          <a16:creationId xmlns:a16="http://schemas.microsoft.com/office/drawing/2014/main" id="{3AF9C17B-0C2E-429B-AFF1-8209372FB38E}"/>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100" name="Image 99">
                      <a:extLst>
                        <a:ext uri="{FF2B5EF4-FFF2-40B4-BE49-F238E27FC236}">
                          <a16:creationId xmlns:a16="http://schemas.microsoft.com/office/drawing/2014/main" id="{4201842B-02C3-4FF9-9CE0-E637BEB8E71B}"/>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101" name="Image 100">
                      <a:extLst>
                        <a:ext uri="{FF2B5EF4-FFF2-40B4-BE49-F238E27FC236}">
                          <a16:creationId xmlns:a16="http://schemas.microsoft.com/office/drawing/2014/main" id="{6A872957-C922-4A75-B38C-4B31D5DF89F9}"/>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102" name="Image 101">
                      <a:extLst>
                        <a:ext uri="{FF2B5EF4-FFF2-40B4-BE49-F238E27FC236}">
                          <a16:creationId xmlns:a16="http://schemas.microsoft.com/office/drawing/2014/main" id="{5527BAB0-C4D4-4709-A5A0-3BE8F4EED1E4}"/>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103" name="Image 102">
                      <a:extLst>
                        <a:ext uri="{FF2B5EF4-FFF2-40B4-BE49-F238E27FC236}">
                          <a16:creationId xmlns:a16="http://schemas.microsoft.com/office/drawing/2014/main" id="{5DB629B4-91C3-47D8-8216-81F44817FCB5}"/>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104" name="Image 103">
                      <a:extLst>
                        <a:ext uri="{FF2B5EF4-FFF2-40B4-BE49-F238E27FC236}">
                          <a16:creationId xmlns:a16="http://schemas.microsoft.com/office/drawing/2014/main" id="{2C914F7C-F608-4398-8AA5-CD85FF94C350}"/>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105" name="Image 104">
                      <a:extLst>
                        <a:ext uri="{FF2B5EF4-FFF2-40B4-BE49-F238E27FC236}">
                          <a16:creationId xmlns:a16="http://schemas.microsoft.com/office/drawing/2014/main" id="{8D2888D3-4BF4-458D-9315-9E90813A2CC4}"/>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106" name="Image 105">
                      <a:extLst>
                        <a:ext uri="{FF2B5EF4-FFF2-40B4-BE49-F238E27FC236}">
                          <a16:creationId xmlns:a16="http://schemas.microsoft.com/office/drawing/2014/main" id="{BA1A9688-8984-48E8-9EC4-6A6156F32A4D}"/>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107" name="Image 106">
                      <a:extLst>
                        <a:ext uri="{FF2B5EF4-FFF2-40B4-BE49-F238E27FC236}">
                          <a16:creationId xmlns:a16="http://schemas.microsoft.com/office/drawing/2014/main" id="{76A28CD4-866B-4B81-AC6E-1E91BD2E0311}"/>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108" name="Image 107">
                      <a:extLst>
                        <a:ext uri="{FF2B5EF4-FFF2-40B4-BE49-F238E27FC236}">
                          <a16:creationId xmlns:a16="http://schemas.microsoft.com/office/drawing/2014/main" id="{8B07ED21-3497-4F6F-9C1A-E0E6CA2673B4}"/>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109" name="Image 108">
                      <a:extLst>
                        <a:ext uri="{FF2B5EF4-FFF2-40B4-BE49-F238E27FC236}">
                          <a16:creationId xmlns:a16="http://schemas.microsoft.com/office/drawing/2014/main" id="{27329483-00FD-4368-A5D0-3639B43581A0}"/>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110" name="Image 109">
                      <a:extLst>
                        <a:ext uri="{FF2B5EF4-FFF2-40B4-BE49-F238E27FC236}">
                          <a16:creationId xmlns:a16="http://schemas.microsoft.com/office/drawing/2014/main" id="{43D3356F-1235-472C-9A58-B8A8CFF59E77}"/>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111" name="Image 110">
                      <a:extLst>
                        <a:ext uri="{FF2B5EF4-FFF2-40B4-BE49-F238E27FC236}">
                          <a16:creationId xmlns:a16="http://schemas.microsoft.com/office/drawing/2014/main" id="{53DC4CDA-1721-429C-BF25-705BA300897F}"/>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112" name="Image 111">
                      <a:extLst>
                        <a:ext uri="{FF2B5EF4-FFF2-40B4-BE49-F238E27FC236}">
                          <a16:creationId xmlns:a16="http://schemas.microsoft.com/office/drawing/2014/main" id="{5B456BC9-5B4A-4530-BC2B-9DFB3C120D70}"/>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113" name="Image 112">
                      <a:extLst>
                        <a:ext uri="{FF2B5EF4-FFF2-40B4-BE49-F238E27FC236}">
                          <a16:creationId xmlns:a16="http://schemas.microsoft.com/office/drawing/2014/main" id="{093FA2C6-8BCC-4D34-ADAC-540D11602E28}"/>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114" name="Image 113">
                      <a:extLst>
                        <a:ext uri="{FF2B5EF4-FFF2-40B4-BE49-F238E27FC236}">
                          <a16:creationId xmlns:a16="http://schemas.microsoft.com/office/drawing/2014/main" id="{DFE8E1D0-1EB9-4342-B3E9-22293885BFA9}"/>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115" name="Image 114">
                      <a:extLst>
                        <a:ext uri="{FF2B5EF4-FFF2-40B4-BE49-F238E27FC236}">
                          <a16:creationId xmlns:a16="http://schemas.microsoft.com/office/drawing/2014/main" id="{087AA4F0-385B-45F5-90F7-234F0D77D714}"/>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116" name="Image 115">
                      <a:extLst>
                        <a:ext uri="{FF2B5EF4-FFF2-40B4-BE49-F238E27FC236}">
                          <a16:creationId xmlns:a16="http://schemas.microsoft.com/office/drawing/2014/main" id="{54C5A49C-09B2-4C6A-9F47-78ED42188AF6}"/>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117" name="Image 116">
                      <a:extLst>
                        <a:ext uri="{FF2B5EF4-FFF2-40B4-BE49-F238E27FC236}">
                          <a16:creationId xmlns:a16="http://schemas.microsoft.com/office/drawing/2014/main" id="{7B304C97-5F0C-4269-9D77-06BFB5578762}"/>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118" name="Image 117">
                      <a:extLst>
                        <a:ext uri="{FF2B5EF4-FFF2-40B4-BE49-F238E27FC236}">
                          <a16:creationId xmlns:a16="http://schemas.microsoft.com/office/drawing/2014/main" id="{EA50314A-244B-4337-B6D6-3494774107AF}"/>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119" name="Image 118">
                      <a:extLst>
                        <a:ext uri="{FF2B5EF4-FFF2-40B4-BE49-F238E27FC236}">
                          <a16:creationId xmlns:a16="http://schemas.microsoft.com/office/drawing/2014/main" id="{F191D31B-BF7A-47EF-B7B9-83617E0EAF92}"/>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120" name="Image 119">
                      <a:extLst>
                        <a:ext uri="{FF2B5EF4-FFF2-40B4-BE49-F238E27FC236}">
                          <a16:creationId xmlns:a16="http://schemas.microsoft.com/office/drawing/2014/main" id="{7BE2F24A-F6A3-4886-8BD4-508302E6A169}"/>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121" name="Image 120">
                      <a:extLst>
                        <a:ext uri="{FF2B5EF4-FFF2-40B4-BE49-F238E27FC236}">
                          <a16:creationId xmlns:a16="http://schemas.microsoft.com/office/drawing/2014/main" id="{3DF33FFD-BED9-465F-AB36-4BB58D496D0A}"/>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122" name="Image 121">
                      <a:extLst>
                        <a:ext uri="{FF2B5EF4-FFF2-40B4-BE49-F238E27FC236}">
                          <a16:creationId xmlns:a16="http://schemas.microsoft.com/office/drawing/2014/main" id="{4BF851F0-4D63-4877-AA57-CCD7B28AA0E0}"/>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123" name="Image 122">
                      <a:extLst>
                        <a:ext uri="{FF2B5EF4-FFF2-40B4-BE49-F238E27FC236}">
                          <a16:creationId xmlns:a16="http://schemas.microsoft.com/office/drawing/2014/main" id="{33EDF932-6C1A-4326-954E-BFB79364EF7B}"/>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124" name="Image 123">
                      <a:extLst>
                        <a:ext uri="{FF2B5EF4-FFF2-40B4-BE49-F238E27FC236}">
                          <a16:creationId xmlns:a16="http://schemas.microsoft.com/office/drawing/2014/main" id="{13FAFCA4-C34F-4E9A-8181-DECFD3DBE524}"/>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94" name="Ellipse 93">
                    <a:extLst>
                      <a:ext uri="{FF2B5EF4-FFF2-40B4-BE49-F238E27FC236}">
                        <a16:creationId xmlns:a16="http://schemas.microsoft.com/office/drawing/2014/main" id="{19AC98E6-FD76-4B07-81D7-6D1B70950981}"/>
                      </a:ext>
                    </a:extLst>
                  </p:cNvPr>
                  <p:cNvSpPr/>
                  <p:nvPr/>
                </p:nvSpPr>
                <p:spPr>
                  <a:xfrm>
                    <a:off x="7636111" y="2705730"/>
                    <a:ext cx="2104102" cy="2106000"/>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754699FA-1915-45B5-96BD-29A257E1C22E}"/>
                    </a:ext>
                  </a:extLst>
                </p:cNvPr>
                <p:cNvGrpSpPr/>
                <p:nvPr/>
              </p:nvGrpSpPr>
              <p:grpSpPr>
                <a:xfrm>
                  <a:off x="3048399" y="3547774"/>
                  <a:ext cx="2104102" cy="2106000"/>
                  <a:chOff x="7636111" y="2705730"/>
                  <a:chExt cx="2104102" cy="2106000"/>
                </a:xfrm>
              </p:grpSpPr>
              <p:grpSp>
                <p:nvGrpSpPr>
                  <p:cNvPr id="61" name="Groupe 60">
                    <a:extLst>
                      <a:ext uri="{FF2B5EF4-FFF2-40B4-BE49-F238E27FC236}">
                        <a16:creationId xmlns:a16="http://schemas.microsoft.com/office/drawing/2014/main" id="{DD005FE6-AECD-4810-83D5-CF4B92531576}"/>
                      </a:ext>
                    </a:extLst>
                  </p:cNvPr>
                  <p:cNvGrpSpPr/>
                  <p:nvPr/>
                </p:nvGrpSpPr>
                <p:grpSpPr>
                  <a:xfrm>
                    <a:off x="7669764" y="2738251"/>
                    <a:ext cx="2035545" cy="2041852"/>
                    <a:chOff x="4234131" y="1209062"/>
                    <a:chExt cx="5136426" cy="5112550"/>
                  </a:xfrm>
                </p:grpSpPr>
                <p:sp>
                  <p:nvSpPr>
                    <p:cNvPr id="63" name="Ellipse 62">
                      <a:extLst>
                        <a:ext uri="{FF2B5EF4-FFF2-40B4-BE49-F238E27FC236}">
                          <a16:creationId xmlns:a16="http://schemas.microsoft.com/office/drawing/2014/main" id="{51F8768A-A35D-4551-AEF2-A268E4C8689D}"/>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4" name="Image 63">
                      <a:extLst>
                        <a:ext uri="{FF2B5EF4-FFF2-40B4-BE49-F238E27FC236}">
                          <a16:creationId xmlns:a16="http://schemas.microsoft.com/office/drawing/2014/main" id="{C3EF963A-B5A6-4D67-86D6-C95A483C1133}"/>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65" name="Image 64">
                      <a:extLst>
                        <a:ext uri="{FF2B5EF4-FFF2-40B4-BE49-F238E27FC236}">
                          <a16:creationId xmlns:a16="http://schemas.microsoft.com/office/drawing/2014/main" id="{82A68D2B-B502-4FFF-87C6-3524C993A4C6}"/>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66" name="Image 65">
                      <a:extLst>
                        <a:ext uri="{FF2B5EF4-FFF2-40B4-BE49-F238E27FC236}">
                          <a16:creationId xmlns:a16="http://schemas.microsoft.com/office/drawing/2014/main" id="{7FE9A0AA-8398-4C0B-931F-A49B42344302}"/>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67" name="Image 66">
                      <a:extLst>
                        <a:ext uri="{FF2B5EF4-FFF2-40B4-BE49-F238E27FC236}">
                          <a16:creationId xmlns:a16="http://schemas.microsoft.com/office/drawing/2014/main" id="{FC100229-4CF2-43CD-99F4-86C9F7923BCC}"/>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68" name="Image 67">
                      <a:extLst>
                        <a:ext uri="{FF2B5EF4-FFF2-40B4-BE49-F238E27FC236}">
                          <a16:creationId xmlns:a16="http://schemas.microsoft.com/office/drawing/2014/main" id="{E7B9B19D-E14D-4410-A2AB-A362ED1B81F8}"/>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69" name="Image 68">
                      <a:extLst>
                        <a:ext uri="{FF2B5EF4-FFF2-40B4-BE49-F238E27FC236}">
                          <a16:creationId xmlns:a16="http://schemas.microsoft.com/office/drawing/2014/main" id="{092B3AB1-4FC6-4F21-8A38-22B48C781C73}"/>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70" name="Image 69">
                      <a:extLst>
                        <a:ext uri="{FF2B5EF4-FFF2-40B4-BE49-F238E27FC236}">
                          <a16:creationId xmlns:a16="http://schemas.microsoft.com/office/drawing/2014/main" id="{7AD47F26-896E-4D22-AF9B-34228032C95D}"/>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71" name="Image 70">
                      <a:extLst>
                        <a:ext uri="{FF2B5EF4-FFF2-40B4-BE49-F238E27FC236}">
                          <a16:creationId xmlns:a16="http://schemas.microsoft.com/office/drawing/2014/main" id="{DD872862-4D21-473F-B2DF-F97D966AD251}"/>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72" name="Image 71">
                      <a:extLst>
                        <a:ext uri="{FF2B5EF4-FFF2-40B4-BE49-F238E27FC236}">
                          <a16:creationId xmlns:a16="http://schemas.microsoft.com/office/drawing/2014/main" id="{35397A41-F5D6-40BA-A356-5EA2FC523E6B}"/>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73" name="Image 72">
                      <a:extLst>
                        <a:ext uri="{FF2B5EF4-FFF2-40B4-BE49-F238E27FC236}">
                          <a16:creationId xmlns:a16="http://schemas.microsoft.com/office/drawing/2014/main" id="{04B3E59A-86D5-491B-91F5-E151464FE664}"/>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74" name="Image 73">
                      <a:extLst>
                        <a:ext uri="{FF2B5EF4-FFF2-40B4-BE49-F238E27FC236}">
                          <a16:creationId xmlns:a16="http://schemas.microsoft.com/office/drawing/2014/main" id="{41E57025-CE80-4104-A0C0-2DFFCF76D727}"/>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75" name="Image 74">
                      <a:extLst>
                        <a:ext uri="{FF2B5EF4-FFF2-40B4-BE49-F238E27FC236}">
                          <a16:creationId xmlns:a16="http://schemas.microsoft.com/office/drawing/2014/main" id="{188C5367-4282-40ED-9AE8-36C12DC93F14}"/>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76" name="Image 75">
                      <a:extLst>
                        <a:ext uri="{FF2B5EF4-FFF2-40B4-BE49-F238E27FC236}">
                          <a16:creationId xmlns:a16="http://schemas.microsoft.com/office/drawing/2014/main" id="{2EBBF67A-CF74-4963-87F3-E30D1D26C53E}"/>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77" name="Image 76">
                      <a:extLst>
                        <a:ext uri="{FF2B5EF4-FFF2-40B4-BE49-F238E27FC236}">
                          <a16:creationId xmlns:a16="http://schemas.microsoft.com/office/drawing/2014/main" id="{A7BDF2FD-45E0-4483-8132-6F27E8368581}"/>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78" name="Image 77">
                      <a:extLst>
                        <a:ext uri="{FF2B5EF4-FFF2-40B4-BE49-F238E27FC236}">
                          <a16:creationId xmlns:a16="http://schemas.microsoft.com/office/drawing/2014/main" id="{45BB8056-D6E6-4783-B4E5-3E188D80A69C}"/>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79" name="Image 78">
                      <a:extLst>
                        <a:ext uri="{FF2B5EF4-FFF2-40B4-BE49-F238E27FC236}">
                          <a16:creationId xmlns:a16="http://schemas.microsoft.com/office/drawing/2014/main" id="{A107EF80-0541-4407-B9E4-5C017F033105}"/>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80" name="Image 79">
                      <a:extLst>
                        <a:ext uri="{FF2B5EF4-FFF2-40B4-BE49-F238E27FC236}">
                          <a16:creationId xmlns:a16="http://schemas.microsoft.com/office/drawing/2014/main" id="{364B12E8-DA0A-4C37-B148-E7C2E9FE5115}"/>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81" name="Image 80">
                      <a:extLst>
                        <a:ext uri="{FF2B5EF4-FFF2-40B4-BE49-F238E27FC236}">
                          <a16:creationId xmlns:a16="http://schemas.microsoft.com/office/drawing/2014/main" id="{21368E86-73F4-4B42-B990-425803805AA3}"/>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82" name="Image 81">
                      <a:extLst>
                        <a:ext uri="{FF2B5EF4-FFF2-40B4-BE49-F238E27FC236}">
                          <a16:creationId xmlns:a16="http://schemas.microsoft.com/office/drawing/2014/main" id="{7EA0A935-9AAF-4BBC-A520-E91B0C98628A}"/>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83" name="Image 82">
                      <a:extLst>
                        <a:ext uri="{FF2B5EF4-FFF2-40B4-BE49-F238E27FC236}">
                          <a16:creationId xmlns:a16="http://schemas.microsoft.com/office/drawing/2014/main" id="{59E89ED0-CFFF-4277-A942-7A6D941A8DD3}"/>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84" name="Image 83">
                      <a:extLst>
                        <a:ext uri="{FF2B5EF4-FFF2-40B4-BE49-F238E27FC236}">
                          <a16:creationId xmlns:a16="http://schemas.microsoft.com/office/drawing/2014/main" id="{75096656-44E0-4BCB-9DBC-66F99B85C3B2}"/>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85" name="Image 84">
                      <a:extLst>
                        <a:ext uri="{FF2B5EF4-FFF2-40B4-BE49-F238E27FC236}">
                          <a16:creationId xmlns:a16="http://schemas.microsoft.com/office/drawing/2014/main" id="{ACFE600F-B6F7-45EF-A8A2-8D571E8322D6}"/>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86" name="Image 85">
                      <a:extLst>
                        <a:ext uri="{FF2B5EF4-FFF2-40B4-BE49-F238E27FC236}">
                          <a16:creationId xmlns:a16="http://schemas.microsoft.com/office/drawing/2014/main" id="{172F3379-1FE7-4621-8C34-A1B3EB76081E}"/>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87" name="Image 86">
                      <a:extLst>
                        <a:ext uri="{FF2B5EF4-FFF2-40B4-BE49-F238E27FC236}">
                          <a16:creationId xmlns:a16="http://schemas.microsoft.com/office/drawing/2014/main" id="{72F62058-54F6-4634-86C7-603349695D7E}"/>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88" name="Image 87">
                      <a:extLst>
                        <a:ext uri="{FF2B5EF4-FFF2-40B4-BE49-F238E27FC236}">
                          <a16:creationId xmlns:a16="http://schemas.microsoft.com/office/drawing/2014/main" id="{49D048B8-40D3-4407-8C35-19DECB4127BC}"/>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89" name="Image 88">
                      <a:extLst>
                        <a:ext uri="{FF2B5EF4-FFF2-40B4-BE49-F238E27FC236}">
                          <a16:creationId xmlns:a16="http://schemas.microsoft.com/office/drawing/2014/main" id="{357F9B6F-DF95-47DA-B7BE-5653AE8A60F2}"/>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90" name="Image 89">
                      <a:extLst>
                        <a:ext uri="{FF2B5EF4-FFF2-40B4-BE49-F238E27FC236}">
                          <a16:creationId xmlns:a16="http://schemas.microsoft.com/office/drawing/2014/main" id="{E0CC56C8-5D39-4EB8-9F33-B1D030EF07CF}"/>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91" name="Image 90">
                      <a:extLst>
                        <a:ext uri="{FF2B5EF4-FFF2-40B4-BE49-F238E27FC236}">
                          <a16:creationId xmlns:a16="http://schemas.microsoft.com/office/drawing/2014/main" id="{D9BD603F-E271-4DA4-A2C4-E6AF902E6106}"/>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92" name="Image 91">
                      <a:extLst>
                        <a:ext uri="{FF2B5EF4-FFF2-40B4-BE49-F238E27FC236}">
                          <a16:creationId xmlns:a16="http://schemas.microsoft.com/office/drawing/2014/main" id="{B47CD650-1921-4052-8015-621B46E87C96}"/>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62" name="Ellipse 61">
                    <a:extLst>
                      <a:ext uri="{FF2B5EF4-FFF2-40B4-BE49-F238E27FC236}">
                        <a16:creationId xmlns:a16="http://schemas.microsoft.com/office/drawing/2014/main" id="{A403784B-3F0D-4CFD-9101-3C34992E67E8}"/>
                      </a:ext>
                    </a:extLst>
                  </p:cNvPr>
                  <p:cNvSpPr/>
                  <p:nvPr/>
                </p:nvSpPr>
                <p:spPr>
                  <a:xfrm>
                    <a:off x="7636111" y="2705730"/>
                    <a:ext cx="2104102" cy="2106000"/>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e 27">
                  <a:extLst>
                    <a:ext uri="{FF2B5EF4-FFF2-40B4-BE49-F238E27FC236}">
                      <a16:creationId xmlns:a16="http://schemas.microsoft.com/office/drawing/2014/main" id="{7C99263E-D87A-4BCA-BC7C-2FFFD0BA9AF4}"/>
                    </a:ext>
                  </a:extLst>
                </p:cNvPr>
                <p:cNvGrpSpPr/>
                <p:nvPr/>
              </p:nvGrpSpPr>
              <p:grpSpPr>
                <a:xfrm>
                  <a:off x="4474384" y="5198877"/>
                  <a:ext cx="2104102" cy="2106000"/>
                  <a:chOff x="7636111" y="2705730"/>
                  <a:chExt cx="2104102" cy="2106000"/>
                </a:xfrm>
              </p:grpSpPr>
              <p:grpSp>
                <p:nvGrpSpPr>
                  <p:cNvPr id="29" name="Groupe 28">
                    <a:extLst>
                      <a:ext uri="{FF2B5EF4-FFF2-40B4-BE49-F238E27FC236}">
                        <a16:creationId xmlns:a16="http://schemas.microsoft.com/office/drawing/2014/main" id="{22704AB5-4E8F-4FBB-A39D-E673880F0867}"/>
                      </a:ext>
                    </a:extLst>
                  </p:cNvPr>
                  <p:cNvGrpSpPr/>
                  <p:nvPr/>
                </p:nvGrpSpPr>
                <p:grpSpPr>
                  <a:xfrm>
                    <a:off x="7669764" y="2738251"/>
                    <a:ext cx="2035545" cy="2041852"/>
                    <a:chOff x="4234131" y="1209062"/>
                    <a:chExt cx="5136426" cy="5112550"/>
                  </a:xfrm>
                </p:grpSpPr>
                <p:sp>
                  <p:nvSpPr>
                    <p:cNvPr id="31" name="Ellipse 30">
                      <a:extLst>
                        <a:ext uri="{FF2B5EF4-FFF2-40B4-BE49-F238E27FC236}">
                          <a16:creationId xmlns:a16="http://schemas.microsoft.com/office/drawing/2014/main" id="{8F62DFD2-6D1A-4AB7-93C3-E2CA1D77B99F}"/>
                        </a:ext>
                      </a:extLst>
                    </p:cNvPr>
                    <p:cNvSpPr/>
                    <p:nvPr/>
                  </p:nvSpPr>
                  <p:spPr>
                    <a:xfrm>
                      <a:off x="4700625" y="1668029"/>
                      <a:ext cx="4176000" cy="4176000"/>
                    </a:xfrm>
                    <a:prstGeom prst="ellipse">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2A1508AE-BBAA-4CC9-A136-66228F68F946}"/>
                        </a:ext>
                      </a:extLst>
                    </p:cNvPr>
                    <p:cNvPicPr preferRelativeResize="0">
                      <a:picLocks noChangeAspect="1"/>
                    </p:cNvPicPr>
                    <p:nvPr/>
                  </p:nvPicPr>
                  <p:blipFill rotWithShape="1">
                    <a:blip r:embed="rId12"/>
                    <a:srcRect l="9543" r="9815" b="36780"/>
                    <a:stretch/>
                  </p:blipFill>
                  <p:spPr>
                    <a:xfrm>
                      <a:off x="4461225" y="4589822"/>
                      <a:ext cx="478800" cy="478800"/>
                    </a:xfrm>
                    <a:prstGeom prst="rect">
                      <a:avLst/>
                    </a:prstGeom>
                  </p:spPr>
                </p:pic>
                <p:pic>
                  <p:nvPicPr>
                    <p:cNvPr id="33" name="Image 32">
                      <a:extLst>
                        <a:ext uri="{FF2B5EF4-FFF2-40B4-BE49-F238E27FC236}">
                          <a16:creationId xmlns:a16="http://schemas.microsoft.com/office/drawing/2014/main" id="{D966D174-6945-42D5-92DE-54680B0C3B6A}"/>
                        </a:ext>
                      </a:extLst>
                    </p:cNvPr>
                    <p:cNvPicPr>
                      <a:picLocks noChangeAspect="1"/>
                    </p:cNvPicPr>
                    <p:nvPr/>
                  </p:nvPicPr>
                  <p:blipFill>
                    <a:blip r:embed="rId13"/>
                    <a:stretch>
                      <a:fillRect/>
                    </a:stretch>
                  </p:blipFill>
                  <p:spPr>
                    <a:xfrm>
                      <a:off x="4301776" y="4119339"/>
                      <a:ext cx="481626" cy="481626"/>
                    </a:xfrm>
                    <a:prstGeom prst="rect">
                      <a:avLst/>
                    </a:prstGeom>
                  </p:spPr>
                </p:pic>
                <p:pic>
                  <p:nvPicPr>
                    <p:cNvPr id="34" name="Image 33">
                      <a:extLst>
                        <a:ext uri="{FF2B5EF4-FFF2-40B4-BE49-F238E27FC236}">
                          <a16:creationId xmlns:a16="http://schemas.microsoft.com/office/drawing/2014/main" id="{014A3926-A614-4A32-AF11-6874AC0B1DB7}"/>
                        </a:ext>
                      </a:extLst>
                    </p:cNvPr>
                    <p:cNvPicPr>
                      <a:picLocks noChangeAspect="1"/>
                    </p:cNvPicPr>
                    <p:nvPr/>
                  </p:nvPicPr>
                  <p:blipFill>
                    <a:blip r:embed="rId13"/>
                    <a:stretch>
                      <a:fillRect/>
                    </a:stretch>
                  </p:blipFill>
                  <p:spPr>
                    <a:xfrm>
                      <a:off x="4237473" y="3611411"/>
                      <a:ext cx="481626" cy="481626"/>
                    </a:xfrm>
                    <a:prstGeom prst="rect">
                      <a:avLst/>
                    </a:prstGeom>
                  </p:spPr>
                </p:pic>
                <p:pic>
                  <p:nvPicPr>
                    <p:cNvPr id="35" name="Image 34">
                      <a:extLst>
                        <a:ext uri="{FF2B5EF4-FFF2-40B4-BE49-F238E27FC236}">
                          <a16:creationId xmlns:a16="http://schemas.microsoft.com/office/drawing/2014/main" id="{92098E9E-BCF4-487F-B83A-66855EDD79B2}"/>
                        </a:ext>
                      </a:extLst>
                    </p:cNvPr>
                    <p:cNvPicPr>
                      <a:picLocks noChangeAspect="1"/>
                    </p:cNvPicPr>
                    <p:nvPr/>
                  </p:nvPicPr>
                  <p:blipFill>
                    <a:blip r:embed="rId13"/>
                    <a:stretch>
                      <a:fillRect/>
                    </a:stretch>
                  </p:blipFill>
                  <p:spPr>
                    <a:xfrm>
                      <a:off x="4234131" y="3129785"/>
                      <a:ext cx="481626" cy="481626"/>
                    </a:xfrm>
                    <a:prstGeom prst="rect">
                      <a:avLst/>
                    </a:prstGeom>
                  </p:spPr>
                </p:pic>
                <p:pic>
                  <p:nvPicPr>
                    <p:cNvPr id="36" name="Image 35">
                      <a:extLst>
                        <a:ext uri="{FF2B5EF4-FFF2-40B4-BE49-F238E27FC236}">
                          <a16:creationId xmlns:a16="http://schemas.microsoft.com/office/drawing/2014/main" id="{BDC55FBF-CF23-48BA-A00D-38A01D07AC77}"/>
                        </a:ext>
                      </a:extLst>
                    </p:cNvPr>
                    <p:cNvPicPr>
                      <a:picLocks noChangeAspect="1"/>
                    </p:cNvPicPr>
                    <p:nvPr/>
                  </p:nvPicPr>
                  <p:blipFill>
                    <a:blip r:embed="rId13"/>
                    <a:stretch>
                      <a:fillRect/>
                    </a:stretch>
                  </p:blipFill>
                  <p:spPr>
                    <a:xfrm>
                      <a:off x="4359830" y="2681777"/>
                      <a:ext cx="481626" cy="481626"/>
                    </a:xfrm>
                    <a:prstGeom prst="rect">
                      <a:avLst/>
                    </a:prstGeom>
                  </p:spPr>
                </p:pic>
                <p:pic>
                  <p:nvPicPr>
                    <p:cNvPr id="37" name="Image 36">
                      <a:extLst>
                        <a:ext uri="{FF2B5EF4-FFF2-40B4-BE49-F238E27FC236}">
                          <a16:creationId xmlns:a16="http://schemas.microsoft.com/office/drawing/2014/main" id="{0E796DE8-F206-49C4-8FC9-3F7165D6FF5B}"/>
                        </a:ext>
                      </a:extLst>
                    </p:cNvPr>
                    <p:cNvPicPr>
                      <a:picLocks noChangeAspect="1"/>
                    </p:cNvPicPr>
                    <p:nvPr/>
                  </p:nvPicPr>
                  <p:blipFill>
                    <a:blip r:embed="rId13"/>
                    <a:stretch>
                      <a:fillRect/>
                    </a:stretch>
                  </p:blipFill>
                  <p:spPr>
                    <a:xfrm>
                      <a:off x="4587528" y="2279856"/>
                      <a:ext cx="481626" cy="481626"/>
                    </a:xfrm>
                    <a:prstGeom prst="rect">
                      <a:avLst/>
                    </a:prstGeom>
                  </p:spPr>
                </p:pic>
                <p:pic>
                  <p:nvPicPr>
                    <p:cNvPr id="38" name="Image 37">
                      <a:extLst>
                        <a:ext uri="{FF2B5EF4-FFF2-40B4-BE49-F238E27FC236}">
                          <a16:creationId xmlns:a16="http://schemas.microsoft.com/office/drawing/2014/main" id="{C3AB6BAA-E65F-45DE-A63F-C6B9174EAF94}"/>
                        </a:ext>
                      </a:extLst>
                    </p:cNvPr>
                    <p:cNvPicPr>
                      <a:picLocks noChangeAspect="1"/>
                    </p:cNvPicPr>
                    <p:nvPr/>
                  </p:nvPicPr>
                  <p:blipFill>
                    <a:blip r:embed="rId13"/>
                    <a:stretch>
                      <a:fillRect/>
                    </a:stretch>
                  </p:blipFill>
                  <p:spPr>
                    <a:xfrm>
                      <a:off x="4903173" y="1914877"/>
                      <a:ext cx="481626" cy="481626"/>
                    </a:xfrm>
                    <a:prstGeom prst="rect">
                      <a:avLst/>
                    </a:prstGeom>
                  </p:spPr>
                </p:pic>
                <p:pic>
                  <p:nvPicPr>
                    <p:cNvPr id="39" name="Image 38">
                      <a:extLst>
                        <a:ext uri="{FF2B5EF4-FFF2-40B4-BE49-F238E27FC236}">
                          <a16:creationId xmlns:a16="http://schemas.microsoft.com/office/drawing/2014/main" id="{38E2B8AE-3027-440D-95C6-50E6992CF254}"/>
                        </a:ext>
                      </a:extLst>
                    </p:cNvPr>
                    <p:cNvPicPr>
                      <a:picLocks noChangeAspect="1"/>
                    </p:cNvPicPr>
                    <p:nvPr/>
                  </p:nvPicPr>
                  <p:blipFill>
                    <a:blip r:embed="rId13"/>
                    <a:stretch>
                      <a:fillRect/>
                    </a:stretch>
                  </p:blipFill>
                  <p:spPr>
                    <a:xfrm>
                      <a:off x="5270802" y="1575841"/>
                      <a:ext cx="481626" cy="481626"/>
                    </a:xfrm>
                    <a:prstGeom prst="rect">
                      <a:avLst/>
                    </a:prstGeom>
                  </p:spPr>
                </p:pic>
                <p:pic>
                  <p:nvPicPr>
                    <p:cNvPr id="40" name="Image 39">
                      <a:extLst>
                        <a:ext uri="{FF2B5EF4-FFF2-40B4-BE49-F238E27FC236}">
                          <a16:creationId xmlns:a16="http://schemas.microsoft.com/office/drawing/2014/main" id="{747DD2A7-E277-40B0-B851-035C6D591BC7}"/>
                        </a:ext>
                      </a:extLst>
                    </p:cNvPr>
                    <p:cNvPicPr>
                      <a:picLocks noChangeAspect="1"/>
                    </p:cNvPicPr>
                    <p:nvPr/>
                  </p:nvPicPr>
                  <p:blipFill>
                    <a:blip r:embed="rId13"/>
                    <a:stretch>
                      <a:fillRect/>
                    </a:stretch>
                  </p:blipFill>
                  <p:spPr>
                    <a:xfrm>
                      <a:off x="5751015" y="1357416"/>
                      <a:ext cx="481626" cy="481626"/>
                    </a:xfrm>
                    <a:prstGeom prst="rect">
                      <a:avLst/>
                    </a:prstGeom>
                  </p:spPr>
                </p:pic>
                <p:pic>
                  <p:nvPicPr>
                    <p:cNvPr id="41" name="Image 40">
                      <a:extLst>
                        <a:ext uri="{FF2B5EF4-FFF2-40B4-BE49-F238E27FC236}">
                          <a16:creationId xmlns:a16="http://schemas.microsoft.com/office/drawing/2014/main" id="{C288AA3D-BAB3-4D89-9078-4A305B13739A}"/>
                        </a:ext>
                      </a:extLst>
                    </p:cNvPr>
                    <p:cNvPicPr>
                      <a:picLocks noChangeAspect="1"/>
                    </p:cNvPicPr>
                    <p:nvPr/>
                  </p:nvPicPr>
                  <p:blipFill>
                    <a:blip r:embed="rId13"/>
                    <a:stretch>
                      <a:fillRect/>
                    </a:stretch>
                  </p:blipFill>
                  <p:spPr>
                    <a:xfrm>
                      <a:off x="6250100" y="1224198"/>
                      <a:ext cx="481626" cy="481626"/>
                    </a:xfrm>
                    <a:prstGeom prst="rect">
                      <a:avLst/>
                    </a:prstGeom>
                  </p:spPr>
                </p:pic>
                <p:pic>
                  <p:nvPicPr>
                    <p:cNvPr id="42" name="Image 41">
                      <a:extLst>
                        <a:ext uri="{FF2B5EF4-FFF2-40B4-BE49-F238E27FC236}">
                          <a16:creationId xmlns:a16="http://schemas.microsoft.com/office/drawing/2014/main" id="{D8471A3D-9934-4253-A3D4-ECECC1805E77}"/>
                        </a:ext>
                      </a:extLst>
                    </p:cNvPr>
                    <p:cNvPicPr>
                      <a:picLocks noChangeAspect="1"/>
                    </p:cNvPicPr>
                    <p:nvPr/>
                  </p:nvPicPr>
                  <p:blipFill>
                    <a:blip r:embed="rId13"/>
                    <a:stretch>
                      <a:fillRect/>
                    </a:stretch>
                  </p:blipFill>
                  <p:spPr>
                    <a:xfrm>
                      <a:off x="6749185" y="1209062"/>
                      <a:ext cx="481626" cy="481626"/>
                    </a:xfrm>
                    <a:prstGeom prst="rect">
                      <a:avLst/>
                    </a:prstGeom>
                  </p:spPr>
                </p:pic>
                <p:pic>
                  <p:nvPicPr>
                    <p:cNvPr id="43" name="Image 42">
                      <a:extLst>
                        <a:ext uri="{FF2B5EF4-FFF2-40B4-BE49-F238E27FC236}">
                          <a16:creationId xmlns:a16="http://schemas.microsoft.com/office/drawing/2014/main" id="{814430A8-0471-4C0D-B1A5-A27CAC1415F6}"/>
                        </a:ext>
                      </a:extLst>
                    </p:cNvPr>
                    <p:cNvPicPr>
                      <a:picLocks noChangeAspect="1"/>
                    </p:cNvPicPr>
                    <p:nvPr/>
                  </p:nvPicPr>
                  <p:blipFill>
                    <a:blip r:embed="rId13"/>
                    <a:stretch>
                      <a:fillRect/>
                    </a:stretch>
                  </p:blipFill>
                  <p:spPr>
                    <a:xfrm>
                      <a:off x="7265871" y="1295505"/>
                      <a:ext cx="481626" cy="481626"/>
                    </a:xfrm>
                    <a:prstGeom prst="rect">
                      <a:avLst/>
                    </a:prstGeom>
                  </p:spPr>
                </p:pic>
                <p:pic>
                  <p:nvPicPr>
                    <p:cNvPr id="44" name="Image 43">
                      <a:extLst>
                        <a:ext uri="{FF2B5EF4-FFF2-40B4-BE49-F238E27FC236}">
                          <a16:creationId xmlns:a16="http://schemas.microsoft.com/office/drawing/2014/main" id="{7884F99F-B839-4FFD-B133-B8E4E6FFA114}"/>
                        </a:ext>
                      </a:extLst>
                    </p:cNvPr>
                    <p:cNvPicPr>
                      <a:picLocks noChangeAspect="1"/>
                    </p:cNvPicPr>
                    <p:nvPr/>
                  </p:nvPicPr>
                  <p:blipFill>
                    <a:blip r:embed="rId13"/>
                    <a:stretch>
                      <a:fillRect/>
                    </a:stretch>
                  </p:blipFill>
                  <p:spPr>
                    <a:xfrm>
                      <a:off x="7710590" y="1484675"/>
                      <a:ext cx="481626" cy="481626"/>
                    </a:xfrm>
                    <a:prstGeom prst="rect">
                      <a:avLst/>
                    </a:prstGeom>
                  </p:spPr>
                </p:pic>
                <p:pic>
                  <p:nvPicPr>
                    <p:cNvPr id="45" name="Image 44">
                      <a:extLst>
                        <a:ext uri="{FF2B5EF4-FFF2-40B4-BE49-F238E27FC236}">
                          <a16:creationId xmlns:a16="http://schemas.microsoft.com/office/drawing/2014/main" id="{8914B0BD-A714-45A9-877D-6F6515E79289}"/>
                        </a:ext>
                      </a:extLst>
                    </p:cNvPr>
                    <p:cNvPicPr>
                      <a:picLocks noChangeAspect="1"/>
                    </p:cNvPicPr>
                    <p:nvPr/>
                  </p:nvPicPr>
                  <p:blipFill>
                    <a:blip r:embed="rId9"/>
                    <a:stretch>
                      <a:fillRect/>
                    </a:stretch>
                  </p:blipFill>
                  <p:spPr>
                    <a:xfrm>
                      <a:off x="8091298" y="1746732"/>
                      <a:ext cx="452848" cy="481626"/>
                    </a:xfrm>
                    <a:prstGeom prst="rect">
                      <a:avLst/>
                    </a:prstGeom>
                  </p:spPr>
                </p:pic>
                <p:pic>
                  <p:nvPicPr>
                    <p:cNvPr id="46" name="Image 45">
                      <a:extLst>
                        <a:ext uri="{FF2B5EF4-FFF2-40B4-BE49-F238E27FC236}">
                          <a16:creationId xmlns:a16="http://schemas.microsoft.com/office/drawing/2014/main" id="{27BBDDDC-24B2-4845-AEEF-C8ADD0F1E152}"/>
                        </a:ext>
                      </a:extLst>
                    </p:cNvPr>
                    <p:cNvPicPr>
                      <a:picLocks noChangeAspect="1"/>
                    </p:cNvPicPr>
                    <p:nvPr/>
                  </p:nvPicPr>
                  <p:blipFill>
                    <a:blip r:embed="rId9"/>
                    <a:stretch>
                      <a:fillRect/>
                    </a:stretch>
                  </p:blipFill>
                  <p:spPr>
                    <a:xfrm>
                      <a:off x="8394999" y="2093222"/>
                      <a:ext cx="481626" cy="481626"/>
                    </a:xfrm>
                    <a:prstGeom prst="rect">
                      <a:avLst/>
                    </a:prstGeom>
                  </p:spPr>
                </p:pic>
                <p:pic>
                  <p:nvPicPr>
                    <p:cNvPr id="47" name="Image 46">
                      <a:extLst>
                        <a:ext uri="{FF2B5EF4-FFF2-40B4-BE49-F238E27FC236}">
                          <a16:creationId xmlns:a16="http://schemas.microsoft.com/office/drawing/2014/main" id="{E26B7982-45F1-47E1-9DFF-535098B4A652}"/>
                        </a:ext>
                      </a:extLst>
                    </p:cNvPr>
                    <p:cNvPicPr>
                      <a:picLocks noChangeAspect="1"/>
                    </p:cNvPicPr>
                    <p:nvPr/>
                  </p:nvPicPr>
                  <p:blipFill>
                    <a:blip r:embed="rId9"/>
                    <a:stretch>
                      <a:fillRect/>
                    </a:stretch>
                  </p:blipFill>
                  <p:spPr>
                    <a:xfrm>
                      <a:off x="8666990" y="2522088"/>
                      <a:ext cx="481626" cy="481626"/>
                    </a:xfrm>
                    <a:prstGeom prst="rect">
                      <a:avLst/>
                    </a:prstGeom>
                  </p:spPr>
                </p:pic>
                <p:pic>
                  <p:nvPicPr>
                    <p:cNvPr id="48" name="Image 47">
                      <a:extLst>
                        <a:ext uri="{FF2B5EF4-FFF2-40B4-BE49-F238E27FC236}">
                          <a16:creationId xmlns:a16="http://schemas.microsoft.com/office/drawing/2014/main" id="{483A2361-9E65-44D5-B9ED-D869FB953BD2}"/>
                        </a:ext>
                      </a:extLst>
                    </p:cNvPr>
                    <p:cNvPicPr>
                      <a:picLocks noChangeAspect="1"/>
                    </p:cNvPicPr>
                    <p:nvPr/>
                  </p:nvPicPr>
                  <p:blipFill>
                    <a:blip r:embed="rId9"/>
                    <a:stretch>
                      <a:fillRect/>
                    </a:stretch>
                  </p:blipFill>
                  <p:spPr>
                    <a:xfrm>
                      <a:off x="8846314" y="3011202"/>
                      <a:ext cx="481626" cy="481626"/>
                    </a:xfrm>
                    <a:prstGeom prst="rect">
                      <a:avLst/>
                    </a:prstGeom>
                  </p:spPr>
                </p:pic>
                <p:pic>
                  <p:nvPicPr>
                    <p:cNvPr id="49" name="Image 48">
                      <a:extLst>
                        <a:ext uri="{FF2B5EF4-FFF2-40B4-BE49-F238E27FC236}">
                          <a16:creationId xmlns:a16="http://schemas.microsoft.com/office/drawing/2014/main" id="{C990DBF4-DC43-4F48-B68B-8FA86B8C1AD8}"/>
                        </a:ext>
                      </a:extLst>
                    </p:cNvPr>
                    <p:cNvPicPr>
                      <a:picLocks noChangeAspect="1"/>
                    </p:cNvPicPr>
                    <p:nvPr/>
                  </p:nvPicPr>
                  <p:blipFill>
                    <a:blip r:embed="rId9"/>
                    <a:stretch>
                      <a:fillRect/>
                    </a:stretch>
                  </p:blipFill>
                  <p:spPr>
                    <a:xfrm>
                      <a:off x="8888931" y="3515216"/>
                      <a:ext cx="481626" cy="481626"/>
                    </a:xfrm>
                    <a:prstGeom prst="rect">
                      <a:avLst/>
                    </a:prstGeom>
                  </p:spPr>
                </p:pic>
                <p:pic>
                  <p:nvPicPr>
                    <p:cNvPr id="50" name="Image 49">
                      <a:extLst>
                        <a:ext uri="{FF2B5EF4-FFF2-40B4-BE49-F238E27FC236}">
                          <a16:creationId xmlns:a16="http://schemas.microsoft.com/office/drawing/2014/main" id="{F955E4D4-64EA-482D-A14F-940EF566C465}"/>
                        </a:ext>
                      </a:extLst>
                    </p:cNvPr>
                    <p:cNvPicPr>
                      <a:picLocks noChangeAspect="1"/>
                    </p:cNvPicPr>
                    <p:nvPr/>
                  </p:nvPicPr>
                  <p:blipFill>
                    <a:blip r:embed="rId9"/>
                    <a:stretch>
                      <a:fillRect/>
                    </a:stretch>
                  </p:blipFill>
                  <p:spPr>
                    <a:xfrm>
                      <a:off x="8836955" y="3992874"/>
                      <a:ext cx="481626" cy="481626"/>
                    </a:xfrm>
                    <a:prstGeom prst="rect">
                      <a:avLst/>
                    </a:prstGeom>
                  </p:spPr>
                </p:pic>
                <p:pic>
                  <p:nvPicPr>
                    <p:cNvPr id="51" name="Image 50">
                      <a:extLst>
                        <a:ext uri="{FF2B5EF4-FFF2-40B4-BE49-F238E27FC236}">
                          <a16:creationId xmlns:a16="http://schemas.microsoft.com/office/drawing/2014/main" id="{04CFCADE-07F0-4DCE-8892-252B7D712AF0}"/>
                        </a:ext>
                      </a:extLst>
                    </p:cNvPr>
                    <p:cNvPicPr>
                      <a:picLocks noChangeAspect="1"/>
                    </p:cNvPicPr>
                    <p:nvPr/>
                  </p:nvPicPr>
                  <p:blipFill>
                    <a:blip r:embed="rId9"/>
                    <a:stretch>
                      <a:fillRect/>
                    </a:stretch>
                  </p:blipFill>
                  <p:spPr>
                    <a:xfrm>
                      <a:off x="8706681" y="4485784"/>
                      <a:ext cx="481626" cy="481626"/>
                    </a:xfrm>
                    <a:prstGeom prst="rect">
                      <a:avLst/>
                    </a:prstGeom>
                  </p:spPr>
                </p:pic>
                <p:pic>
                  <p:nvPicPr>
                    <p:cNvPr id="52" name="Image 51">
                      <a:extLst>
                        <a:ext uri="{FF2B5EF4-FFF2-40B4-BE49-F238E27FC236}">
                          <a16:creationId xmlns:a16="http://schemas.microsoft.com/office/drawing/2014/main" id="{D07FA18E-825C-4E64-A085-060842EEA7CC}"/>
                        </a:ext>
                      </a:extLst>
                    </p:cNvPr>
                    <p:cNvPicPr>
                      <a:picLocks noChangeAspect="1"/>
                    </p:cNvPicPr>
                    <p:nvPr/>
                  </p:nvPicPr>
                  <p:blipFill>
                    <a:blip r:embed="rId9"/>
                    <a:stretch>
                      <a:fillRect/>
                    </a:stretch>
                  </p:blipFill>
                  <p:spPr>
                    <a:xfrm>
                      <a:off x="8445990" y="4917350"/>
                      <a:ext cx="481626" cy="481626"/>
                    </a:xfrm>
                    <a:prstGeom prst="rect">
                      <a:avLst/>
                    </a:prstGeom>
                  </p:spPr>
                </p:pic>
                <p:pic>
                  <p:nvPicPr>
                    <p:cNvPr id="53" name="Image 52">
                      <a:extLst>
                        <a:ext uri="{FF2B5EF4-FFF2-40B4-BE49-F238E27FC236}">
                          <a16:creationId xmlns:a16="http://schemas.microsoft.com/office/drawing/2014/main" id="{460C6F27-F951-4535-89CB-3CCA4EED2B30}"/>
                        </a:ext>
                      </a:extLst>
                    </p:cNvPr>
                    <p:cNvPicPr>
                      <a:picLocks noChangeAspect="1"/>
                    </p:cNvPicPr>
                    <p:nvPr/>
                  </p:nvPicPr>
                  <p:blipFill>
                    <a:blip r:embed="rId9"/>
                    <a:stretch>
                      <a:fillRect/>
                    </a:stretch>
                  </p:blipFill>
                  <p:spPr>
                    <a:xfrm>
                      <a:off x="8108737" y="5288174"/>
                      <a:ext cx="481626" cy="481626"/>
                    </a:xfrm>
                    <a:prstGeom prst="rect">
                      <a:avLst/>
                    </a:prstGeom>
                  </p:spPr>
                </p:pic>
                <p:pic>
                  <p:nvPicPr>
                    <p:cNvPr id="54" name="Image 53">
                      <a:extLst>
                        <a:ext uri="{FF2B5EF4-FFF2-40B4-BE49-F238E27FC236}">
                          <a16:creationId xmlns:a16="http://schemas.microsoft.com/office/drawing/2014/main" id="{7E9A22FB-3188-453F-AA0D-DBDD366D3D3E}"/>
                        </a:ext>
                      </a:extLst>
                    </p:cNvPr>
                    <p:cNvPicPr>
                      <a:picLocks noChangeAspect="1"/>
                    </p:cNvPicPr>
                    <p:nvPr/>
                  </p:nvPicPr>
                  <p:blipFill>
                    <a:blip r:embed="rId9"/>
                    <a:stretch>
                      <a:fillRect/>
                    </a:stretch>
                  </p:blipFill>
                  <p:spPr>
                    <a:xfrm>
                      <a:off x="7693007" y="5572519"/>
                      <a:ext cx="481626" cy="481626"/>
                    </a:xfrm>
                    <a:prstGeom prst="rect">
                      <a:avLst/>
                    </a:prstGeom>
                  </p:spPr>
                </p:pic>
                <p:pic>
                  <p:nvPicPr>
                    <p:cNvPr id="55" name="Image 54">
                      <a:extLst>
                        <a:ext uri="{FF2B5EF4-FFF2-40B4-BE49-F238E27FC236}">
                          <a16:creationId xmlns:a16="http://schemas.microsoft.com/office/drawing/2014/main" id="{14CB5F85-A75D-4B1A-99A7-785C60F2E306}"/>
                        </a:ext>
                      </a:extLst>
                    </p:cNvPr>
                    <p:cNvPicPr>
                      <a:picLocks noChangeAspect="1"/>
                    </p:cNvPicPr>
                    <p:nvPr/>
                  </p:nvPicPr>
                  <p:blipFill>
                    <a:blip r:embed="rId9"/>
                    <a:stretch>
                      <a:fillRect/>
                    </a:stretch>
                  </p:blipFill>
                  <p:spPr>
                    <a:xfrm>
                      <a:off x="7191503" y="5794617"/>
                      <a:ext cx="481626" cy="481626"/>
                    </a:xfrm>
                    <a:prstGeom prst="rect">
                      <a:avLst/>
                    </a:prstGeom>
                  </p:spPr>
                </p:pic>
                <p:pic>
                  <p:nvPicPr>
                    <p:cNvPr id="56" name="Image 55">
                      <a:extLst>
                        <a:ext uri="{FF2B5EF4-FFF2-40B4-BE49-F238E27FC236}">
                          <a16:creationId xmlns:a16="http://schemas.microsoft.com/office/drawing/2014/main" id="{AA4CF926-3D9B-4516-97A8-DD183A555818}"/>
                        </a:ext>
                      </a:extLst>
                    </p:cNvPr>
                    <p:cNvPicPr>
                      <a:picLocks noChangeAspect="1"/>
                    </p:cNvPicPr>
                    <p:nvPr/>
                  </p:nvPicPr>
                  <p:blipFill>
                    <a:blip r:embed="rId9"/>
                    <a:stretch>
                      <a:fillRect/>
                    </a:stretch>
                  </p:blipFill>
                  <p:spPr>
                    <a:xfrm>
                      <a:off x="6669463" y="5839986"/>
                      <a:ext cx="481626" cy="481626"/>
                    </a:xfrm>
                    <a:prstGeom prst="rect">
                      <a:avLst/>
                    </a:prstGeom>
                  </p:spPr>
                </p:pic>
                <p:pic>
                  <p:nvPicPr>
                    <p:cNvPr id="57" name="Image 56">
                      <a:extLst>
                        <a:ext uri="{FF2B5EF4-FFF2-40B4-BE49-F238E27FC236}">
                          <a16:creationId xmlns:a16="http://schemas.microsoft.com/office/drawing/2014/main" id="{868CF086-06A6-406B-8261-07FCCA640326}"/>
                        </a:ext>
                      </a:extLst>
                    </p:cNvPr>
                    <p:cNvPicPr>
                      <a:picLocks noChangeAspect="1"/>
                    </p:cNvPicPr>
                    <p:nvPr/>
                  </p:nvPicPr>
                  <p:blipFill>
                    <a:blip r:embed="rId9"/>
                    <a:stretch>
                      <a:fillRect/>
                    </a:stretch>
                  </p:blipFill>
                  <p:spPr>
                    <a:xfrm>
                      <a:off x="6133437" y="5823168"/>
                      <a:ext cx="481626" cy="481626"/>
                    </a:xfrm>
                    <a:prstGeom prst="rect">
                      <a:avLst/>
                    </a:prstGeom>
                  </p:spPr>
                </p:pic>
                <p:pic>
                  <p:nvPicPr>
                    <p:cNvPr id="58" name="Image 57">
                      <a:extLst>
                        <a:ext uri="{FF2B5EF4-FFF2-40B4-BE49-F238E27FC236}">
                          <a16:creationId xmlns:a16="http://schemas.microsoft.com/office/drawing/2014/main" id="{648FFA71-50A1-4474-B7F3-CA2E1A9FA429}"/>
                        </a:ext>
                      </a:extLst>
                    </p:cNvPr>
                    <p:cNvPicPr>
                      <a:picLocks noChangeAspect="1"/>
                    </p:cNvPicPr>
                    <p:nvPr/>
                  </p:nvPicPr>
                  <p:blipFill>
                    <a:blip r:embed="rId9"/>
                    <a:stretch>
                      <a:fillRect/>
                    </a:stretch>
                  </p:blipFill>
                  <p:spPr>
                    <a:xfrm>
                      <a:off x="5663244" y="5659767"/>
                      <a:ext cx="481626" cy="481626"/>
                    </a:xfrm>
                    <a:prstGeom prst="rect">
                      <a:avLst/>
                    </a:prstGeom>
                  </p:spPr>
                </p:pic>
                <p:pic>
                  <p:nvPicPr>
                    <p:cNvPr id="59" name="Image 58">
                      <a:extLst>
                        <a:ext uri="{FF2B5EF4-FFF2-40B4-BE49-F238E27FC236}">
                          <a16:creationId xmlns:a16="http://schemas.microsoft.com/office/drawing/2014/main" id="{E5030DE2-0540-4573-8FDA-AAC7E3FAAB35}"/>
                        </a:ext>
                      </a:extLst>
                    </p:cNvPr>
                    <p:cNvPicPr>
                      <a:picLocks noChangeAspect="1"/>
                    </p:cNvPicPr>
                    <p:nvPr/>
                  </p:nvPicPr>
                  <p:blipFill>
                    <a:blip r:embed="rId9"/>
                    <a:stretch>
                      <a:fillRect/>
                    </a:stretch>
                  </p:blipFill>
                  <p:spPr>
                    <a:xfrm>
                      <a:off x="4770419" y="5051137"/>
                      <a:ext cx="481626" cy="481626"/>
                    </a:xfrm>
                    <a:prstGeom prst="rect">
                      <a:avLst/>
                    </a:prstGeom>
                  </p:spPr>
                </p:pic>
                <p:pic>
                  <p:nvPicPr>
                    <p:cNvPr id="60" name="Image 59">
                      <a:extLst>
                        <a:ext uri="{FF2B5EF4-FFF2-40B4-BE49-F238E27FC236}">
                          <a16:creationId xmlns:a16="http://schemas.microsoft.com/office/drawing/2014/main" id="{3C9DD663-D21B-4684-87C1-1118D1FDE189}"/>
                        </a:ext>
                      </a:extLst>
                    </p:cNvPr>
                    <p:cNvPicPr>
                      <a:picLocks noChangeAspect="1"/>
                    </p:cNvPicPr>
                    <p:nvPr/>
                  </p:nvPicPr>
                  <p:blipFill>
                    <a:blip r:embed="rId9"/>
                    <a:stretch>
                      <a:fillRect/>
                    </a:stretch>
                  </p:blipFill>
                  <p:spPr>
                    <a:xfrm>
                      <a:off x="5189184" y="5414287"/>
                      <a:ext cx="481626" cy="481626"/>
                    </a:xfrm>
                    <a:prstGeom prst="rect">
                      <a:avLst/>
                    </a:prstGeom>
                  </p:spPr>
                </p:pic>
              </p:grpSp>
              <p:sp>
                <p:nvSpPr>
                  <p:cNvPr id="30" name="Ellipse 29">
                    <a:extLst>
                      <a:ext uri="{FF2B5EF4-FFF2-40B4-BE49-F238E27FC236}">
                        <a16:creationId xmlns:a16="http://schemas.microsoft.com/office/drawing/2014/main" id="{48FC2ECF-7ADB-4C8C-840C-B6649FF04270}"/>
                      </a:ext>
                    </a:extLst>
                  </p:cNvPr>
                  <p:cNvSpPr/>
                  <p:nvPr/>
                </p:nvSpPr>
                <p:spPr>
                  <a:xfrm>
                    <a:off x="7636111" y="2705730"/>
                    <a:ext cx="2104102" cy="2106000"/>
                  </a:xfrm>
                  <a:prstGeom prst="ellipse">
                    <a:avLst/>
                  </a:prstGeom>
                  <a:noFill/>
                  <a:ln w="3810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229" name="ZoneTexte 228">
              <a:extLst>
                <a:ext uri="{FF2B5EF4-FFF2-40B4-BE49-F238E27FC236}">
                  <a16:creationId xmlns:a16="http://schemas.microsoft.com/office/drawing/2014/main" id="{6162ACC5-B8AC-DAEA-39D1-FF5E0BFA9A33}"/>
                </a:ext>
              </a:extLst>
            </p:cNvPr>
            <p:cNvSpPr txBox="1"/>
            <p:nvPr/>
          </p:nvSpPr>
          <p:spPr>
            <a:xfrm>
              <a:off x="7476921" y="6525034"/>
              <a:ext cx="928459" cy="276999"/>
            </a:xfrm>
            <a:prstGeom prst="rect">
              <a:avLst/>
            </a:prstGeom>
            <a:noFill/>
          </p:spPr>
          <p:txBody>
            <a:bodyPr wrap="none" rtlCol="0">
              <a:spAutoFit/>
            </a:bodyPr>
            <a:lstStyle/>
            <a:p>
              <a:r>
                <a:rPr lang="it-IT" sz="1200" dirty="0">
                  <a:latin typeface="+mj-lt"/>
                </a:rPr>
                <a:t>d =43,2 mm</a:t>
              </a:r>
              <a:endParaRPr lang="fr-FR" sz="1200" dirty="0">
                <a:latin typeface="+mj-lt"/>
              </a:endParaRPr>
            </a:p>
          </p:txBody>
        </p:sp>
      </p:grpSp>
      <p:grpSp>
        <p:nvGrpSpPr>
          <p:cNvPr id="11" name="Groupe 10">
            <a:extLst>
              <a:ext uri="{FF2B5EF4-FFF2-40B4-BE49-F238E27FC236}">
                <a16:creationId xmlns:a16="http://schemas.microsoft.com/office/drawing/2014/main" id="{245F63D0-3403-F7C5-7443-D30D777D497F}"/>
              </a:ext>
            </a:extLst>
          </p:cNvPr>
          <p:cNvGrpSpPr/>
          <p:nvPr/>
        </p:nvGrpSpPr>
        <p:grpSpPr>
          <a:xfrm>
            <a:off x="10027363" y="4837931"/>
            <a:ext cx="1844053" cy="2041588"/>
            <a:chOff x="10027363" y="4837931"/>
            <a:chExt cx="1844053" cy="2041588"/>
          </a:xfrm>
        </p:grpSpPr>
        <p:pic>
          <p:nvPicPr>
            <p:cNvPr id="227" name="Image 226">
              <a:extLst>
                <a:ext uri="{FF2B5EF4-FFF2-40B4-BE49-F238E27FC236}">
                  <a16:creationId xmlns:a16="http://schemas.microsoft.com/office/drawing/2014/main" id="{3035A257-62C1-44FA-B2FC-7CFD73B02009}"/>
                </a:ext>
              </a:extLst>
            </p:cNvPr>
            <p:cNvPicPr>
              <a:picLocks noChangeAspect="1"/>
            </p:cNvPicPr>
            <p:nvPr/>
          </p:nvPicPr>
          <p:blipFill>
            <a:blip r:embed="rId14"/>
            <a:stretch>
              <a:fillRect/>
            </a:stretch>
          </p:blipFill>
          <p:spPr>
            <a:xfrm>
              <a:off x="10027363" y="4837931"/>
              <a:ext cx="1844053" cy="1723414"/>
            </a:xfrm>
            <a:prstGeom prst="rect">
              <a:avLst/>
            </a:prstGeom>
          </p:spPr>
        </p:pic>
        <p:sp>
          <p:nvSpPr>
            <p:cNvPr id="230" name="ZoneTexte 229">
              <a:extLst>
                <a:ext uri="{FF2B5EF4-FFF2-40B4-BE49-F238E27FC236}">
                  <a16:creationId xmlns:a16="http://schemas.microsoft.com/office/drawing/2014/main" id="{85AB5E17-554C-C6D3-31EF-E09EE55D822F}"/>
                </a:ext>
              </a:extLst>
            </p:cNvPr>
            <p:cNvSpPr txBox="1"/>
            <p:nvPr/>
          </p:nvSpPr>
          <p:spPr>
            <a:xfrm>
              <a:off x="10485160" y="6602520"/>
              <a:ext cx="928459" cy="276999"/>
            </a:xfrm>
            <a:prstGeom prst="rect">
              <a:avLst/>
            </a:prstGeom>
            <a:noFill/>
          </p:spPr>
          <p:txBody>
            <a:bodyPr wrap="square" rtlCol="0">
              <a:spAutoFit/>
            </a:bodyPr>
            <a:lstStyle/>
            <a:p>
              <a:r>
                <a:rPr lang="it-IT" sz="1200" dirty="0">
                  <a:latin typeface="+mj-lt"/>
                </a:rPr>
                <a:t>d =49  mm</a:t>
              </a:r>
              <a:endParaRPr lang="fr-FR" sz="1200" dirty="0">
                <a:latin typeface="+mj-lt"/>
              </a:endParaRPr>
            </a:p>
          </p:txBody>
        </p:sp>
      </p:grpSp>
      <p:sp>
        <p:nvSpPr>
          <p:cNvPr id="221" name="Flèche : droite 220">
            <a:extLst>
              <a:ext uri="{FF2B5EF4-FFF2-40B4-BE49-F238E27FC236}">
                <a16:creationId xmlns:a16="http://schemas.microsoft.com/office/drawing/2014/main" id="{0D4A65A3-57A2-D830-D077-D78FC4F6B243}"/>
              </a:ext>
            </a:extLst>
          </p:cNvPr>
          <p:cNvSpPr/>
          <p:nvPr/>
        </p:nvSpPr>
        <p:spPr>
          <a:xfrm>
            <a:off x="2163673" y="5703428"/>
            <a:ext cx="945613" cy="31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5" name="Flèche : droite 234">
            <a:extLst>
              <a:ext uri="{FF2B5EF4-FFF2-40B4-BE49-F238E27FC236}">
                <a16:creationId xmlns:a16="http://schemas.microsoft.com/office/drawing/2014/main" id="{B6E6A6D3-6652-9E2D-C316-F7D22B66B13B}"/>
              </a:ext>
            </a:extLst>
          </p:cNvPr>
          <p:cNvSpPr/>
          <p:nvPr/>
        </p:nvSpPr>
        <p:spPr>
          <a:xfrm>
            <a:off x="5543945" y="5703428"/>
            <a:ext cx="945613" cy="31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6" name="Flèche : droite 235">
            <a:extLst>
              <a:ext uri="{FF2B5EF4-FFF2-40B4-BE49-F238E27FC236}">
                <a16:creationId xmlns:a16="http://schemas.microsoft.com/office/drawing/2014/main" id="{72437AFA-1205-5193-377A-091901C11E72}"/>
              </a:ext>
            </a:extLst>
          </p:cNvPr>
          <p:cNvSpPr/>
          <p:nvPr/>
        </p:nvSpPr>
        <p:spPr>
          <a:xfrm>
            <a:off x="8946189" y="5703428"/>
            <a:ext cx="945613" cy="310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Date Placeholder 221">
            <a:extLst>
              <a:ext uri="{FF2B5EF4-FFF2-40B4-BE49-F238E27FC236}">
                <a16:creationId xmlns:a16="http://schemas.microsoft.com/office/drawing/2014/main" id="{00634510-DC13-65B2-CA4C-1DB0FC38FA1D}"/>
              </a:ext>
            </a:extLst>
          </p:cNvPr>
          <p:cNvSpPr>
            <a:spLocks noGrp="1"/>
          </p:cNvSpPr>
          <p:nvPr>
            <p:ph type="dt" sz="half" idx="10"/>
          </p:nvPr>
        </p:nvSpPr>
        <p:spPr/>
        <p:txBody>
          <a:bodyPr/>
          <a:lstStyle/>
          <a:p>
            <a:r>
              <a:rPr lang="en-US"/>
              <a:t>24-Feb-2023</a:t>
            </a:r>
            <a:endParaRPr lang="fr-FR"/>
          </a:p>
        </p:txBody>
      </p:sp>
      <p:sp>
        <p:nvSpPr>
          <p:cNvPr id="237" name="Footer Placeholder 236">
            <a:extLst>
              <a:ext uri="{FF2B5EF4-FFF2-40B4-BE49-F238E27FC236}">
                <a16:creationId xmlns:a16="http://schemas.microsoft.com/office/drawing/2014/main" id="{4FC5553C-4860-6535-D504-BEF3846B9A6B}"/>
              </a:ext>
            </a:extLst>
          </p:cNvPr>
          <p:cNvSpPr>
            <a:spLocks noGrp="1"/>
          </p:cNvSpPr>
          <p:nvPr>
            <p:ph type="ftr" sz="quarter" idx="11"/>
          </p:nvPr>
        </p:nvSpPr>
        <p:spPr/>
        <p:txBody>
          <a:bodyPr/>
          <a:lstStyle/>
          <a:p>
            <a:r>
              <a:rPr lang="fr-FR"/>
              <a:t>IRIS - L. Rossi - Cosmic Wispers</a:t>
            </a:r>
          </a:p>
        </p:txBody>
      </p:sp>
      <p:sp>
        <p:nvSpPr>
          <p:cNvPr id="238" name="Slide Number Placeholder 237">
            <a:extLst>
              <a:ext uri="{FF2B5EF4-FFF2-40B4-BE49-F238E27FC236}">
                <a16:creationId xmlns:a16="http://schemas.microsoft.com/office/drawing/2014/main" id="{63F6099B-E83F-8614-E9C9-A98D9DF4F61C}"/>
              </a:ext>
            </a:extLst>
          </p:cNvPr>
          <p:cNvSpPr>
            <a:spLocks noGrp="1"/>
          </p:cNvSpPr>
          <p:nvPr>
            <p:ph type="sldNum" sz="quarter" idx="12"/>
          </p:nvPr>
        </p:nvSpPr>
        <p:spPr/>
        <p:txBody>
          <a:bodyPr/>
          <a:lstStyle/>
          <a:p>
            <a:fld id="{162EBF01-B441-4373-8F62-CEEB530EB9E9}" type="slidenum">
              <a:rPr lang="fr-FR" smtClean="0"/>
              <a:t>37</a:t>
            </a:fld>
            <a:endParaRPr lang="fr-FR"/>
          </a:p>
        </p:txBody>
      </p:sp>
    </p:spTree>
    <p:extLst>
      <p:ext uri="{BB962C8B-B14F-4D97-AF65-F5344CB8AC3E}">
        <p14:creationId xmlns:p14="http://schemas.microsoft.com/office/powerpoint/2010/main" val="1038673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E00E4642-DF51-5E4A-7901-630B2B42B9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20" name="Groupe 19">
            <a:extLst>
              <a:ext uri="{FF2B5EF4-FFF2-40B4-BE49-F238E27FC236}">
                <a16:creationId xmlns:a16="http://schemas.microsoft.com/office/drawing/2014/main" id="{BB9D0605-00D7-5A84-5B26-A0A7445E5544}"/>
              </a:ext>
            </a:extLst>
          </p:cNvPr>
          <p:cNvGrpSpPr/>
          <p:nvPr/>
        </p:nvGrpSpPr>
        <p:grpSpPr>
          <a:xfrm>
            <a:off x="8133033" y="2338769"/>
            <a:ext cx="3352460" cy="3333146"/>
            <a:chOff x="5262612" y="3732534"/>
            <a:chExt cx="2673439" cy="2573643"/>
          </a:xfrm>
        </p:grpSpPr>
        <p:sp>
          <p:nvSpPr>
            <p:cNvPr id="18" name="Ellipse 17">
              <a:extLst>
                <a:ext uri="{FF2B5EF4-FFF2-40B4-BE49-F238E27FC236}">
                  <a16:creationId xmlns:a16="http://schemas.microsoft.com/office/drawing/2014/main" id="{A498FF9D-9D2D-5703-9E99-520472C217C0}"/>
                </a:ext>
              </a:extLst>
            </p:cNvPr>
            <p:cNvSpPr/>
            <p:nvPr/>
          </p:nvSpPr>
          <p:spPr>
            <a:xfrm>
              <a:off x="5262612" y="3732534"/>
              <a:ext cx="2673439" cy="2573643"/>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F56DC25-A99B-0E5B-A84B-EDA372824F9E}"/>
                </a:ext>
              </a:extLst>
            </p:cNvPr>
            <p:cNvSpPr/>
            <p:nvPr/>
          </p:nvSpPr>
          <p:spPr>
            <a:xfrm>
              <a:off x="5413084" y="3859702"/>
              <a:ext cx="2404085" cy="2319306"/>
            </a:xfrm>
            <a:prstGeom prst="ellipse">
              <a:avLst/>
            </a:prstGeom>
            <a:pattFill prst="zigZag">
              <a:fgClr>
                <a:schemeClr val="bg1">
                  <a:lumMod val="50000"/>
                </a:schemeClr>
              </a:fgClr>
              <a:bgClr>
                <a:schemeClr val="bg1"/>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Ellipse 15">
            <a:extLst>
              <a:ext uri="{FF2B5EF4-FFF2-40B4-BE49-F238E27FC236}">
                <a16:creationId xmlns:a16="http://schemas.microsoft.com/office/drawing/2014/main" id="{77A7B3AE-4B9F-7860-4E06-2BC93E5DCFDD}"/>
              </a:ext>
            </a:extLst>
          </p:cNvPr>
          <p:cNvSpPr/>
          <p:nvPr/>
        </p:nvSpPr>
        <p:spPr>
          <a:xfrm>
            <a:off x="8483936" y="2718977"/>
            <a:ext cx="2673439" cy="2573643"/>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C149B84-B2FC-F4E2-C058-75F45A937598}"/>
              </a:ext>
            </a:extLst>
          </p:cNvPr>
          <p:cNvSpPr/>
          <p:nvPr/>
        </p:nvSpPr>
        <p:spPr>
          <a:xfrm>
            <a:off x="8600890" y="2849880"/>
            <a:ext cx="2404085" cy="2319306"/>
          </a:xfrm>
          <a:prstGeom prst="ellipse">
            <a:avLst/>
          </a:prstGeom>
          <a:blipFill>
            <a:blip r:embed="rId3"/>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4" name="Groupe 3">
            <a:extLst>
              <a:ext uri="{FF2B5EF4-FFF2-40B4-BE49-F238E27FC236}">
                <a16:creationId xmlns:a16="http://schemas.microsoft.com/office/drawing/2014/main" id="{C171E586-2C28-34F8-85CB-130FC60EDAE2}"/>
              </a:ext>
            </a:extLst>
          </p:cNvPr>
          <p:cNvGrpSpPr/>
          <p:nvPr/>
        </p:nvGrpSpPr>
        <p:grpSpPr>
          <a:xfrm>
            <a:off x="8935133" y="3259368"/>
            <a:ext cx="1735597" cy="1762392"/>
            <a:chOff x="347331" y="2530232"/>
            <a:chExt cx="3688034" cy="3260398"/>
          </a:xfrm>
        </p:grpSpPr>
        <p:pic>
          <p:nvPicPr>
            <p:cNvPr id="5" name="Image 4">
              <a:extLst>
                <a:ext uri="{FF2B5EF4-FFF2-40B4-BE49-F238E27FC236}">
                  <a16:creationId xmlns:a16="http://schemas.microsoft.com/office/drawing/2014/main" id="{4462E010-C6ED-A4BF-F725-917A174B7175}"/>
                </a:ext>
              </a:extLst>
            </p:cNvPr>
            <p:cNvPicPr>
              <a:picLocks noChangeAspect="1"/>
            </p:cNvPicPr>
            <p:nvPr/>
          </p:nvPicPr>
          <p:blipFill>
            <a:blip r:embed="rId4"/>
            <a:stretch>
              <a:fillRect/>
            </a:stretch>
          </p:blipFill>
          <p:spPr>
            <a:xfrm>
              <a:off x="2162715" y="4177864"/>
              <a:ext cx="1816152" cy="1612766"/>
            </a:xfrm>
            <a:prstGeom prst="rect">
              <a:avLst/>
            </a:prstGeom>
          </p:spPr>
        </p:pic>
        <p:pic>
          <p:nvPicPr>
            <p:cNvPr id="6" name="Image 5">
              <a:extLst>
                <a:ext uri="{FF2B5EF4-FFF2-40B4-BE49-F238E27FC236}">
                  <a16:creationId xmlns:a16="http://schemas.microsoft.com/office/drawing/2014/main" id="{0A782A69-4585-72D0-D2F3-AF835EEC3151}"/>
                </a:ext>
              </a:extLst>
            </p:cNvPr>
            <p:cNvPicPr>
              <a:picLocks noChangeAspect="1"/>
            </p:cNvPicPr>
            <p:nvPr/>
          </p:nvPicPr>
          <p:blipFill>
            <a:blip r:embed="rId5"/>
            <a:stretch>
              <a:fillRect/>
            </a:stretch>
          </p:blipFill>
          <p:spPr>
            <a:xfrm>
              <a:off x="2218600" y="2571587"/>
              <a:ext cx="1816765" cy="1615580"/>
            </a:xfrm>
            <a:prstGeom prst="rect">
              <a:avLst/>
            </a:prstGeom>
          </p:spPr>
        </p:pic>
        <p:pic>
          <p:nvPicPr>
            <p:cNvPr id="7" name="Image 6">
              <a:extLst>
                <a:ext uri="{FF2B5EF4-FFF2-40B4-BE49-F238E27FC236}">
                  <a16:creationId xmlns:a16="http://schemas.microsoft.com/office/drawing/2014/main" id="{D4F8381A-0A05-91F0-1C6A-C122C99F70C0}"/>
                </a:ext>
              </a:extLst>
            </p:cNvPr>
            <p:cNvPicPr>
              <a:picLocks noChangeAspect="1"/>
            </p:cNvPicPr>
            <p:nvPr/>
          </p:nvPicPr>
          <p:blipFill>
            <a:blip r:embed="rId4"/>
            <a:stretch>
              <a:fillRect/>
            </a:stretch>
          </p:blipFill>
          <p:spPr>
            <a:xfrm>
              <a:off x="402448" y="2530232"/>
              <a:ext cx="1816152" cy="1612766"/>
            </a:xfrm>
            <a:prstGeom prst="rect">
              <a:avLst/>
            </a:prstGeom>
          </p:spPr>
        </p:pic>
        <p:pic>
          <p:nvPicPr>
            <p:cNvPr id="8" name="Image 7">
              <a:extLst>
                <a:ext uri="{FF2B5EF4-FFF2-40B4-BE49-F238E27FC236}">
                  <a16:creationId xmlns:a16="http://schemas.microsoft.com/office/drawing/2014/main" id="{51D5662A-9387-743C-7C6F-6197864D570D}"/>
                </a:ext>
              </a:extLst>
            </p:cNvPr>
            <p:cNvPicPr>
              <a:picLocks noChangeAspect="1"/>
            </p:cNvPicPr>
            <p:nvPr/>
          </p:nvPicPr>
          <p:blipFill>
            <a:blip r:embed="rId4"/>
            <a:stretch>
              <a:fillRect/>
            </a:stretch>
          </p:blipFill>
          <p:spPr>
            <a:xfrm>
              <a:off x="351611" y="4154532"/>
              <a:ext cx="1816152" cy="1612766"/>
            </a:xfrm>
            <a:prstGeom prst="rect">
              <a:avLst/>
            </a:prstGeom>
          </p:spPr>
        </p:pic>
        <p:sp>
          <p:nvSpPr>
            <p:cNvPr id="9" name="Ellipse 8">
              <a:extLst>
                <a:ext uri="{FF2B5EF4-FFF2-40B4-BE49-F238E27FC236}">
                  <a16:creationId xmlns:a16="http://schemas.microsoft.com/office/drawing/2014/main" id="{6635FA39-C7D7-1672-61CC-4AA7B94DBBE2}"/>
                </a:ext>
              </a:extLst>
            </p:cNvPr>
            <p:cNvSpPr/>
            <p:nvPr/>
          </p:nvSpPr>
          <p:spPr>
            <a:xfrm>
              <a:off x="1840367" y="3818983"/>
              <a:ext cx="685974" cy="6778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B31B538-8B31-D17D-4455-34270AF4FE06}"/>
                </a:ext>
              </a:extLst>
            </p:cNvPr>
            <p:cNvSpPr/>
            <p:nvPr/>
          </p:nvSpPr>
          <p:spPr>
            <a:xfrm>
              <a:off x="2028751" y="2566017"/>
              <a:ext cx="379698" cy="405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0658435-802C-514D-A033-0C4BE7440BB3}"/>
                </a:ext>
              </a:extLst>
            </p:cNvPr>
            <p:cNvSpPr/>
            <p:nvPr/>
          </p:nvSpPr>
          <p:spPr>
            <a:xfrm>
              <a:off x="3605682" y="4016778"/>
              <a:ext cx="379698" cy="378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F81A9F3-C804-29B5-71F7-893398ED9B28}"/>
                </a:ext>
              </a:extLst>
            </p:cNvPr>
            <p:cNvSpPr/>
            <p:nvPr/>
          </p:nvSpPr>
          <p:spPr>
            <a:xfrm>
              <a:off x="1972866" y="5353188"/>
              <a:ext cx="379698" cy="3700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51AFA6C-1530-479E-13FB-607D867D002D}"/>
                </a:ext>
              </a:extLst>
            </p:cNvPr>
            <p:cNvSpPr/>
            <p:nvPr/>
          </p:nvSpPr>
          <p:spPr>
            <a:xfrm>
              <a:off x="401835" y="3965879"/>
              <a:ext cx="379698" cy="405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836E975F-38DF-0E22-B594-7AC4E7CFFC92}"/>
                </a:ext>
              </a:extLst>
            </p:cNvPr>
            <p:cNvSpPr/>
            <p:nvPr/>
          </p:nvSpPr>
          <p:spPr>
            <a:xfrm>
              <a:off x="347331" y="2530232"/>
              <a:ext cx="3688034" cy="3255951"/>
            </a:xfrm>
            <a:prstGeom prst="roundRect">
              <a:avLst>
                <a:gd name="adj" fmla="val 27640"/>
              </a:avLst>
            </a:prstGeom>
            <a:noFill/>
            <a:ln w="635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1" name="Titre 1">
            <a:extLst>
              <a:ext uri="{FF2B5EF4-FFF2-40B4-BE49-F238E27FC236}">
                <a16:creationId xmlns:a16="http://schemas.microsoft.com/office/drawing/2014/main" id="{B2A133F1-C984-A476-58B8-E48940E01FFB}"/>
              </a:ext>
            </a:extLst>
          </p:cNvPr>
          <p:cNvSpPr>
            <a:spLocks noGrp="1"/>
          </p:cNvSpPr>
          <p:nvPr>
            <p:ph type="title"/>
          </p:nvPr>
        </p:nvSpPr>
        <p:spPr>
          <a:xfrm>
            <a:off x="1807547" y="1124243"/>
            <a:ext cx="10515600" cy="1325563"/>
          </a:xfrm>
        </p:spPr>
        <p:txBody>
          <a:bodyPr>
            <a:normAutofit/>
          </a:bodyPr>
          <a:lstStyle/>
          <a:p>
            <a:r>
              <a:rPr lang="it-IT" sz="2800" dirty="0"/>
              <a:t>Iris project design: 4x40 kA -25kV 20 K </a:t>
            </a:r>
            <a:endParaRPr lang="fr-FR" sz="2800" dirty="0"/>
          </a:p>
        </p:txBody>
      </p:sp>
      <p:graphicFrame>
        <p:nvGraphicFramePr>
          <p:cNvPr id="22" name="Tableau 4">
            <a:extLst>
              <a:ext uri="{FF2B5EF4-FFF2-40B4-BE49-F238E27FC236}">
                <a16:creationId xmlns:a16="http://schemas.microsoft.com/office/drawing/2014/main" id="{B0F16FCC-A9C8-728A-A242-C3C6D6FA3B40}"/>
              </a:ext>
            </a:extLst>
          </p:cNvPr>
          <p:cNvGraphicFramePr>
            <a:graphicFrameLocks/>
          </p:cNvGraphicFramePr>
          <p:nvPr/>
        </p:nvGraphicFramePr>
        <p:xfrm>
          <a:off x="485542" y="1654449"/>
          <a:ext cx="6227984" cy="3080716"/>
        </p:xfrm>
        <a:graphic>
          <a:graphicData uri="http://schemas.openxmlformats.org/drawingml/2006/table">
            <a:tbl>
              <a:tblPr firstRow="1" bandRow="1">
                <a:tableStyleId>{5C22544A-7EE6-4342-B048-85BDC9FD1C3A}</a:tableStyleId>
              </a:tblPr>
              <a:tblGrid>
                <a:gridCol w="3414373">
                  <a:extLst>
                    <a:ext uri="{9D8B030D-6E8A-4147-A177-3AD203B41FA5}">
                      <a16:colId xmlns:a16="http://schemas.microsoft.com/office/drawing/2014/main" val="352612581"/>
                    </a:ext>
                  </a:extLst>
                </a:gridCol>
                <a:gridCol w="2813611">
                  <a:extLst>
                    <a:ext uri="{9D8B030D-6E8A-4147-A177-3AD203B41FA5}">
                      <a16:colId xmlns:a16="http://schemas.microsoft.com/office/drawing/2014/main" val="3132568208"/>
                    </a:ext>
                  </a:extLst>
                </a:gridCol>
              </a:tblGrid>
              <a:tr h="370840">
                <a:tc>
                  <a:txBody>
                    <a:bodyPr/>
                    <a:lstStyle/>
                    <a:p>
                      <a:r>
                        <a:rPr lang="fr-FR" dirty="0" err="1"/>
                        <a:t>Characteristics</a:t>
                      </a:r>
                      <a:endParaRPr lang="fr-FR" dirty="0"/>
                    </a:p>
                  </a:txBody>
                  <a:tcPr/>
                </a:tc>
                <a:tc>
                  <a:txBody>
                    <a:bodyPr/>
                    <a:lstStyle/>
                    <a:p>
                      <a:endParaRPr lang="fr-FR" dirty="0"/>
                    </a:p>
                  </a:txBody>
                  <a:tcPr/>
                </a:tc>
                <a:extLst>
                  <a:ext uri="{0D108BD9-81ED-4DB2-BD59-A6C34878D82A}">
                    <a16:rowId xmlns:a16="http://schemas.microsoft.com/office/drawing/2014/main" val="4203826869"/>
                  </a:ext>
                </a:extLst>
              </a:tr>
              <a:tr h="370840">
                <a:tc>
                  <a:txBody>
                    <a:bodyPr/>
                    <a:lstStyle/>
                    <a:p>
                      <a:r>
                        <a:rPr lang="en-GB" noProof="0" dirty="0"/>
                        <a:t>Length (m)</a:t>
                      </a:r>
                    </a:p>
                  </a:txBody>
                  <a:tcPr/>
                </a:tc>
                <a:tc>
                  <a:txBody>
                    <a:bodyPr/>
                    <a:lstStyle/>
                    <a:p>
                      <a:r>
                        <a:rPr lang="en-GB" i="0" noProof="0" dirty="0"/>
                        <a:t>75 m</a:t>
                      </a:r>
                    </a:p>
                  </a:txBody>
                  <a:tcPr/>
                </a:tc>
                <a:extLst>
                  <a:ext uri="{0D108BD9-81ED-4DB2-BD59-A6C34878D82A}">
                    <a16:rowId xmlns:a16="http://schemas.microsoft.com/office/drawing/2014/main" val="1981682047"/>
                  </a:ext>
                </a:extLst>
              </a:tr>
              <a:tr h="370840">
                <a:tc>
                  <a:txBody>
                    <a:bodyPr/>
                    <a:lstStyle/>
                    <a:p>
                      <a:r>
                        <a:rPr lang="en-GB" noProof="0" dirty="0"/>
                        <a:t>Inner envelope diameter (mm)</a:t>
                      </a:r>
                    </a:p>
                  </a:txBody>
                  <a:tcPr/>
                </a:tc>
                <a:tc>
                  <a:txBody>
                    <a:bodyPr/>
                    <a:lstStyle/>
                    <a:p>
                      <a:r>
                        <a:rPr lang="en-GB" i="0" noProof="0" dirty="0"/>
                        <a:t>127/143</a:t>
                      </a:r>
                    </a:p>
                  </a:txBody>
                  <a:tcPr/>
                </a:tc>
                <a:extLst>
                  <a:ext uri="{0D108BD9-81ED-4DB2-BD59-A6C34878D82A}">
                    <a16:rowId xmlns:a16="http://schemas.microsoft.com/office/drawing/2014/main" val="3100353358"/>
                  </a:ext>
                </a:extLst>
              </a:tr>
              <a:tr h="330371">
                <a:tc>
                  <a:txBody>
                    <a:bodyPr/>
                    <a:lstStyle/>
                    <a:p>
                      <a:r>
                        <a:rPr lang="en-GB" noProof="0" dirty="0"/>
                        <a:t>Outer envelope diameter (mm)</a:t>
                      </a:r>
                    </a:p>
                  </a:txBody>
                  <a:tcPr/>
                </a:tc>
                <a:tc>
                  <a:txBody>
                    <a:bodyPr/>
                    <a:lstStyle/>
                    <a:p>
                      <a:r>
                        <a:rPr lang="en-GB" i="0" noProof="0" dirty="0"/>
                        <a:t>198/220</a:t>
                      </a:r>
                    </a:p>
                  </a:txBody>
                  <a:tcPr/>
                </a:tc>
                <a:extLst>
                  <a:ext uri="{0D108BD9-81ED-4DB2-BD59-A6C34878D82A}">
                    <a16:rowId xmlns:a16="http://schemas.microsoft.com/office/drawing/2014/main" val="2971211415"/>
                  </a:ext>
                </a:extLst>
              </a:tr>
              <a:tr h="364956">
                <a:tc>
                  <a:txBody>
                    <a:bodyPr/>
                    <a:lstStyle/>
                    <a:p>
                      <a:r>
                        <a:rPr lang="en-GB" noProof="0" dirty="0"/>
                        <a:t>Bending radius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noProof="0" dirty="0"/>
                        <a:t>2,2 m</a:t>
                      </a:r>
                    </a:p>
                  </a:txBody>
                  <a:tcPr/>
                </a:tc>
                <a:extLst>
                  <a:ext uri="{0D108BD9-81ED-4DB2-BD59-A6C34878D82A}">
                    <a16:rowId xmlns:a16="http://schemas.microsoft.com/office/drawing/2014/main" val="3838957926"/>
                  </a:ext>
                </a:extLst>
              </a:tr>
              <a:tr h="364956">
                <a:tc>
                  <a:txBody>
                    <a:bodyPr/>
                    <a:lstStyle/>
                    <a:p>
                      <a:r>
                        <a:rPr lang="en-GB" noProof="0" dirty="0"/>
                        <a:t>Expected losses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noProof="0" dirty="0"/>
                        <a:t>2,5 W/m at 20K </a:t>
                      </a:r>
                      <a:r>
                        <a:rPr lang="en-GB" i="1" noProof="0" dirty="0"/>
                        <a:t>(187,5 W)</a:t>
                      </a:r>
                    </a:p>
                  </a:txBody>
                  <a:tcPr/>
                </a:tc>
                <a:extLst>
                  <a:ext uri="{0D108BD9-81ED-4DB2-BD59-A6C34878D82A}">
                    <a16:rowId xmlns:a16="http://schemas.microsoft.com/office/drawing/2014/main" val="3126595379"/>
                  </a:ext>
                </a:extLst>
              </a:tr>
              <a:tr h="435458">
                <a:tc>
                  <a:txBody>
                    <a:bodyPr/>
                    <a:lstStyle/>
                    <a:p>
                      <a:r>
                        <a:rPr lang="en-GB" noProof="0" dirty="0"/>
                        <a:t>P in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noProof="0" dirty="0"/>
                        <a:t>20 bar</a:t>
                      </a:r>
                    </a:p>
                  </a:txBody>
                  <a:tcPr/>
                </a:tc>
                <a:extLst>
                  <a:ext uri="{0D108BD9-81ED-4DB2-BD59-A6C34878D82A}">
                    <a16:rowId xmlns:a16="http://schemas.microsoft.com/office/drawing/2014/main" val="3728419254"/>
                  </a:ext>
                </a:extLst>
              </a:tr>
              <a:tr h="435458">
                <a:tc>
                  <a:txBody>
                    <a:bodyPr/>
                    <a:lstStyle/>
                    <a:p>
                      <a:r>
                        <a:rPr lang="en-GB" noProof="0" dirty="0"/>
                        <a:t>T In/T out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noProof="0" dirty="0"/>
                        <a:t>18K/20K</a:t>
                      </a:r>
                    </a:p>
                  </a:txBody>
                  <a:tcPr/>
                </a:tc>
                <a:extLst>
                  <a:ext uri="{0D108BD9-81ED-4DB2-BD59-A6C34878D82A}">
                    <a16:rowId xmlns:a16="http://schemas.microsoft.com/office/drawing/2014/main" val="527525667"/>
                  </a:ext>
                </a:extLst>
              </a:tr>
            </a:tbl>
          </a:graphicData>
        </a:graphic>
      </p:graphicFrame>
      <p:sp>
        <p:nvSpPr>
          <p:cNvPr id="24" name="Rectangle 23">
            <a:extLst>
              <a:ext uri="{FF2B5EF4-FFF2-40B4-BE49-F238E27FC236}">
                <a16:creationId xmlns:a16="http://schemas.microsoft.com/office/drawing/2014/main" id="{74ECB543-500F-AF96-1E96-F6F0C6E015D9}"/>
              </a:ext>
            </a:extLst>
          </p:cNvPr>
          <p:cNvSpPr/>
          <p:nvPr/>
        </p:nvSpPr>
        <p:spPr>
          <a:xfrm>
            <a:off x="11145126" y="3695254"/>
            <a:ext cx="151317" cy="156024"/>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4965885-8996-7671-D451-AE1FD1DFD416}"/>
              </a:ext>
            </a:extLst>
          </p:cNvPr>
          <p:cNvSpPr/>
          <p:nvPr/>
        </p:nvSpPr>
        <p:spPr>
          <a:xfrm>
            <a:off x="9809263" y="2526452"/>
            <a:ext cx="151317" cy="156024"/>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A01AEB81-C547-B988-665F-F27C03FEE45E}"/>
              </a:ext>
            </a:extLst>
          </p:cNvPr>
          <p:cNvSpPr/>
          <p:nvPr/>
        </p:nvSpPr>
        <p:spPr>
          <a:xfrm>
            <a:off x="8408277" y="3498025"/>
            <a:ext cx="151317" cy="156024"/>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21F31CCB-6A06-36BD-5E78-26B80736877E}"/>
              </a:ext>
            </a:extLst>
          </p:cNvPr>
          <p:cNvSpPr/>
          <p:nvPr/>
        </p:nvSpPr>
        <p:spPr>
          <a:xfrm>
            <a:off x="9050126" y="5168029"/>
            <a:ext cx="151317" cy="156024"/>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DC372FF4-D055-8427-7906-8006E308DB99}"/>
              </a:ext>
            </a:extLst>
          </p:cNvPr>
          <p:cNvSpPr/>
          <p:nvPr/>
        </p:nvSpPr>
        <p:spPr>
          <a:xfrm>
            <a:off x="10392861" y="5156757"/>
            <a:ext cx="151317" cy="156024"/>
          </a:xfrm>
          <a:prstGeom prst="rect">
            <a:avLst/>
          </a:prstGeom>
          <a:solidFill>
            <a:schemeClr val="accent6"/>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a:extLst>
              <a:ext uri="{FF2B5EF4-FFF2-40B4-BE49-F238E27FC236}">
                <a16:creationId xmlns:a16="http://schemas.microsoft.com/office/drawing/2014/main" id="{76390A16-E86F-6996-DD37-B7C143BC5848}"/>
              </a:ext>
            </a:extLst>
          </p:cNvPr>
          <p:cNvCxnSpPr>
            <a:cxnSpLocks/>
            <a:stCxn id="37" idx="2"/>
          </p:cNvCxnSpPr>
          <p:nvPr/>
        </p:nvCxnSpPr>
        <p:spPr>
          <a:xfrm flipH="1">
            <a:off x="10567070" y="2116339"/>
            <a:ext cx="528626" cy="938285"/>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11FBB572-01C7-7FAF-2F50-60E53DB5B5AB}"/>
              </a:ext>
            </a:extLst>
          </p:cNvPr>
          <p:cNvCxnSpPr>
            <a:cxnSpLocks/>
            <a:stCxn id="39" idx="2"/>
          </p:cNvCxnSpPr>
          <p:nvPr/>
        </p:nvCxnSpPr>
        <p:spPr>
          <a:xfrm>
            <a:off x="8061948" y="2023781"/>
            <a:ext cx="644780" cy="822515"/>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3DBE2115-2906-36E1-5CB9-DE5305871AF0}"/>
              </a:ext>
            </a:extLst>
          </p:cNvPr>
          <p:cNvCxnSpPr>
            <a:cxnSpLocks/>
            <a:stCxn id="42" idx="0"/>
          </p:cNvCxnSpPr>
          <p:nvPr/>
        </p:nvCxnSpPr>
        <p:spPr>
          <a:xfrm flipV="1">
            <a:off x="8586106" y="5262783"/>
            <a:ext cx="530867" cy="516450"/>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3DC97F05-9CED-A814-BC3D-52BA76582906}"/>
              </a:ext>
            </a:extLst>
          </p:cNvPr>
          <p:cNvSpPr txBox="1"/>
          <p:nvPr/>
        </p:nvSpPr>
        <p:spPr>
          <a:xfrm>
            <a:off x="10450916" y="1377675"/>
            <a:ext cx="1289560" cy="738664"/>
          </a:xfrm>
          <a:prstGeom prst="rect">
            <a:avLst/>
          </a:prstGeom>
          <a:noFill/>
        </p:spPr>
        <p:txBody>
          <a:bodyPr wrap="square" rtlCol="0">
            <a:spAutoFit/>
          </a:bodyPr>
          <a:lstStyle/>
          <a:p>
            <a:r>
              <a:rPr lang="fr-FR" sz="1400" dirty="0" err="1"/>
              <a:t>Inner</a:t>
            </a:r>
            <a:r>
              <a:rPr lang="fr-FR" sz="1400" dirty="0"/>
              <a:t> </a:t>
            </a:r>
            <a:r>
              <a:rPr lang="fr-FR" sz="1400" dirty="0" err="1"/>
              <a:t>Cryogenic</a:t>
            </a:r>
            <a:r>
              <a:rPr lang="fr-FR" sz="1400" dirty="0"/>
              <a:t> </a:t>
            </a:r>
            <a:r>
              <a:rPr lang="fr-FR" sz="1400" dirty="0" err="1"/>
              <a:t>wall</a:t>
            </a:r>
            <a:r>
              <a:rPr lang="fr-FR" sz="1400" dirty="0"/>
              <a:t> ID 127/OD 143</a:t>
            </a:r>
          </a:p>
        </p:txBody>
      </p:sp>
      <p:sp>
        <p:nvSpPr>
          <p:cNvPr id="39" name="ZoneTexte 38">
            <a:extLst>
              <a:ext uri="{FF2B5EF4-FFF2-40B4-BE49-F238E27FC236}">
                <a16:creationId xmlns:a16="http://schemas.microsoft.com/office/drawing/2014/main" id="{5F562663-3ED6-55DA-AD38-4318D18715D8}"/>
              </a:ext>
            </a:extLst>
          </p:cNvPr>
          <p:cNvSpPr txBox="1"/>
          <p:nvPr/>
        </p:nvSpPr>
        <p:spPr>
          <a:xfrm>
            <a:off x="7417168" y="1285117"/>
            <a:ext cx="1289560" cy="738664"/>
          </a:xfrm>
          <a:prstGeom prst="rect">
            <a:avLst/>
          </a:prstGeom>
          <a:noFill/>
        </p:spPr>
        <p:txBody>
          <a:bodyPr wrap="square" rtlCol="0">
            <a:spAutoFit/>
          </a:bodyPr>
          <a:lstStyle/>
          <a:p>
            <a:r>
              <a:rPr lang="fr-FR" sz="1400" dirty="0"/>
              <a:t>Outer </a:t>
            </a:r>
            <a:r>
              <a:rPr lang="fr-FR" sz="1400" dirty="0" err="1"/>
              <a:t>Cryogenic</a:t>
            </a:r>
            <a:r>
              <a:rPr lang="fr-FR" sz="1400" dirty="0"/>
              <a:t> </a:t>
            </a:r>
            <a:r>
              <a:rPr lang="fr-FR" sz="1400" dirty="0" err="1"/>
              <a:t>wall</a:t>
            </a:r>
            <a:r>
              <a:rPr lang="fr-FR" sz="1400" dirty="0"/>
              <a:t> ID 198/OD 220</a:t>
            </a:r>
          </a:p>
        </p:txBody>
      </p:sp>
      <p:sp>
        <p:nvSpPr>
          <p:cNvPr id="41" name="ZoneTexte 40">
            <a:extLst>
              <a:ext uri="{FF2B5EF4-FFF2-40B4-BE49-F238E27FC236}">
                <a16:creationId xmlns:a16="http://schemas.microsoft.com/office/drawing/2014/main" id="{1F75A6DF-0B11-EAB7-FCCE-682E1B9746C3}"/>
              </a:ext>
            </a:extLst>
          </p:cNvPr>
          <p:cNvSpPr txBox="1"/>
          <p:nvPr/>
        </p:nvSpPr>
        <p:spPr>
          <a:xfrm>
            <a:off x="216991" y="4939821"/>
            <a:ext cx="8577991" cy="1477328"/>
          </a:xfrm>
          <a:prstGeom prst="rect">
            <a:avLst/>
          </a:prstGeom>
          <a:noFill/>
        </p:spPr>
        <p:txBody>
          <a:bodyPr wrap="square" rtlCol="0">
            <a:spAutoFit/>
          </a:bodyPr>
          <a:lstStyle/>
          <a:p>
            <a:pPr marL="342900" indent="-342900">
              <a:buFont typeface="+mj-lt"/>
              <a:buAutoNum type="arabicPeriod"/>
            </a:pPr>
            <a:r>
              <a:rPr lang="en-GB" dirty="0"/>
              <a:t>Expected cooling power at 18 K</a:t>
            </a:r>
            <a:r>
              <a:rPr lang="en-GB" dirty="0">
                <a:sym typeface="Symbol" panose="05050102010706020507" pitchFamily="18" charset="2"/>
              </a:rPr>
              <a:t></a:t>
            </a:r>
            <a:r>
              <a:rPr lang="en-GB" dirty="0"/>
              <a:t>330-370  W including the 2 </a:t>
            </a:r>
            <a:r>
              <a:rPr lang="en-GB" dirty="0" err="1"/>
              <a:t>terminaisons</a:t>
            </a:r>
            <a:r>
              <a:rPr lang="en-GB" dirty="0"/>
              <a:t>, </a:t>
            </a:r>
            <a:r>
              <a:rPr lang="en-GB" dirty="0" err="1"/>
              <a:t>cryo</a:t>
            </a:r>
            <a:r>
              <a:rPr lang="en-GB" dirty="0"/>
              <a:t> ends…</a:t>
            </a:r>
          </a:p>
          <a:p>
            <a:pPr marL="342900" indent="-342900">
              <a:buFont typeface="+mj-lt"/>
              <a:buAutoNum type="arabicPeriod"/>
            </a:pPr>
            <a:r>
              <a:rPr lang="en-GB" dirty="0"/>
              <a:t>Mass flow: </a:t>
            </a:r>
            <a:r>
              <a:rPr lang="en-GB" dirty="0">
                <a:sym typeface="Symbol" panose="05050102010706020507" pitchFamily="18" charset="2"/>
              </a:rPr>
              <a:t></a:t>
            </a:r>
            <a:r>
              <a:rPr lang="en-GB" dirty="0"/>
              <a:t>15 g/s </a:t>
            </a:r>
          </a:p>
          <a:p>
            <a:pPr marL="342900" indent="-342900">
              <a:buFont typeface="+mj-lt"/>
              <a:buAutoNum type="arabicPeriod"/>
            </a:pPr>
            <a:r>
              <a:rPr lang="en-GB" dirty="0"/>
              <a:t>Pressure drop </a:t>
            </a:r>
            <a:r>
              <a:rPr lang="en-GB" dirty="0">
                <a:sym typeface="Symbol" panose="05050102010706020507" pitchFamily="18" charset="2"/>
              </a:rPr>
              <a:t></a:t>
            </a:r>
            <a:r>
              <a:rPr lang="en-GB" dirty="0"/>
              <a:t> 0,4 mbar.</a:t>
            </a:r>
          </a:p>
          <a:p>
            <a:pPr marL="342900" indent="-342900">
              <a:buFont typeface="+mj-lt"/>
              <a:buAutoNum type="arabicPeriod"/>
            </a:pPr>
            <a:r>
              <a:rPr lang="en-GB" dirty="0"/>
              <a:t>LN</a:t>
            </a:r>
            <a:r>
              <a:rPr lang="en-GB" baseline="-25000" dirty="0"/>
              <a:t>2</a:t>
            </a:r>
            <a:r>
              <a:rPr lang="en-GB" dirty="0"/>
              <a:t> required for the current leads of the terminations. </a:t>
            </a:r>
          </a:p>
          <a:p>
            <a:pPr marL="342900" indent="-342900">
              <a:buFont typeface="+mj-lt"/>
              <a:buAutoNum type="arabicPeriod"/>
            </a:pPr>
            <a:r>
              <a:rPr lang="en-GB" dirty="0"/>
              <a:t>Drum for envelope maximum diameter of 4,5 m </a:t>
            </a:r>
          </a:p>
        </p:txBody>
      </p:sp>
      <p:sp>
        <p:nvSpPr>
          <p:cNvPr id="42" name="ZoneTexte 41">
            <a:extLst>
              <a:ext uri="{FF2B5EF4-FFF2-40B4-BE49-F238E27FC236}">
                <a16:creationId xmlns:a16="http://schemas.microsoft.com/office/drawing/2014/main" id="{99CDC43D-0542-5D78-E42F-9844C89D23A9}"/>
              </a:ext>
            </a:extLst>
          </p:cNvPr>
          <p:cNvSpPr txBox="1"/>
          <p:nvPr/>
        </p:nvSpPr>
        <p:spPr>
          <a:xfrm>
            <a:off x="7755256" y="5779233"/>
            <a:ext cx="1661699" cy="523220"/>
          </a:xfrm>
          <a:prstGeom prst="rect">
            <a:avLst/>
          </a:prstGeom>
          <a:noFill/>
        </p:spPr>
        <p:txBody>
          <a:bodyPr wrap="square" rtlCol="0">
            <a:spAutoFit/>
          </a:bodyPr>
          <a:lstStyle/>
          <a:p>
            <a:r>
              <a:rPr lang="fr-FR" sz="1400" dirty="0"/>
              <a:t>Low thermal conduction </a:t>
            </a:r>
            <a:r>
              <a:rPr lang="fr-FR" sz="1400" dirty="0" err="1"/>
              <a:t>spacer</a:t>
            </a:r>
            <a:endParaRPr lang="fr-FR" sz="1400" dirty="0"/>
          </a:p>
        </p:txBody>
      </p:sp>
      <p:sp>
        <p:nvSpPr>
          <p:cNvPr id="45" name="ZoneTexte 44">
            <a:extLst>
              <a:ext uri="{FF2B5EF4-FFF2-40B4-BE49-F238E27FC236}">
                <a16:creationId xmlns:a16="http://schemas.microsoft.com/office/drawing/2014/main" id="{A37C8FB4-A487-6DA9-7F44-548FF4337EEE}"/>
              </a:ext>
            </a:extLst>
          </p:cNvPr>
          <p:cNvSpPr txBox="1"/>
          <p:nvPr/>
        </p:nvSpPr>
        <p:spPr>
          <a:xfrm>
            <a:off x="10607736" y="5512039"/>
            <a:ext cx="1661699" cy="307777"/>
          </a:xfrm>
          <a:prstGeom prst="rect">
            <a:avLst/>
          </a:prstGeom>
          <a:noFill/>
        </p:spPr>
        <p:txBody>
          <a:bodyPr wrap="square" rtlCol="0">
            <a:spAutoFit/>
          </a:bodyPr>
          <a:lstStyle/>
          <a:p>
            <a:r>
              <a:rPr lang="fr-FR" sz="1400" dirty="0"/>
              <a:t>Vacuum </a:t>
            </a:r>
            <a:r>
              <a:rPr lang="fr-FR" sz="1400" dirty="0" err="1"/>
              <a:t>chamber</a:t>
            </a:r>
            <a:endParaRPr lang="fr-FR" sz="1400" dirty="0"/>
          </a:p>
        </p:txBody>
      </p:sp>
      <p:cxnSp>
        <p:nvCxnSpPr>
          <p:cNvPr id="46" name="Connecteur droit avec flèche 45">
            <a:extLst>
              <a:ext uri="{FF2B5EF4-FFF2-40B4-BE49-F238E27FC236}">
                <a16:creationId xmlns:a16="http://schemas.microsoft.com/office/drawing/2014/main" id="{8428511D-BA2E-34DD-5BB8-F51CCE96B41B}"/>
              </a:ext>
            </a:extLst>
          </p:cNvPr>
          <p:cNvCxnSpPr>
            <a:cxnSpLocks/>
          </p:cNvCxnSpPr>
          <p:nvPr/>
        </p:nvCxnSpPr>
        <p:spPr>
          <a:xfrm flipH="1" flipV="1">
            <a:off x="10838493" y="4923227"/>
            <a:ext cx="569008" cy="601746"/>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7165C791-A50E-9754-8151-93B0ECF1D6D4}"/>
              </a:ext>
            </a:extLst>
          </p:cNvPr>
          <p:cNvCxnSpPr>
            <a:cxnSpLocks/>
          </p:cNvCxnSpPr>
          <p:nvPr/>
        </p:nvCxnSpPr>
        <p:spPr>
          <a:xfrm>
            <a:off x="9635692" y="1027906"/>
            <a:ext cx="92371" cy="2049356"/>
          </a:xfrm>
          <a:prstGeom prst="straightConnector1">
            <a:avLst/>
          </a:prstGeom>
          <a:ln>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96D01F45-B8C6-B89A-B2A1-BA9F1CE159C0}"/>
              </a:ext>
            </a:extLst>
          </p:cNvPr>
          <p:cNvSpPr txBox="1"/>
          <p:nvPr/>
        </p:nvSpPr>
        <p:spPr>
          <a:xfrm>
            <a:off x="9230305" y="789424"/>
            <a:ext cx="810773" cy="307777"/>
          </a:xfrm>
          <a:prstGeom prst="rect">
            <a:avLst/>
          </a:prstGeom>
          <a:noFill/>
        </p:spPr>
        <p:txBody>
          <a:bodyPr wrap="square" rtlCol="0">
            <a:spAutoFit/>
          </a:bodyPr>
          <a:lstStyle/>
          <a:p>
            <a:r>
              <a:rPr lang="fr-FR" sz="1400" dirty="0"/>
              <a:t>Gaz He</a:t>
            </a:r>
          </a:p>
        </p:txBody>
      </p:sp>
      <p:sp>
        <p:nvSpPr>
          <p:cNvPr id="2" name="ZoneTexte 1">
            <a:extLst>
              <a:ext uri="{FF2B5EF4-FFF2-40B4-BE49-F238E27FC236}">
                <a16:creationId xmlns:a16="http://schemas.microsoft.com/office/drawing/2014/main" id="{96ED447F-C789-E8AB-8E29-6FC881D23217}"/>
              </a:ext>
            </a:extLst>
          </p:cNvPr>
          <p:cNvSpPr txBox="1"/>
          <p:nvPr/>
        </p:nvSpPr>
        <p:spPr>
          <a:xfrm>
            <a:off x="404342" y="1199831"/>
            <a:ext cx="3088089" cy="461665"/>
          </a:xfrm>
          <a:prstGeom prst="rect">
            <a:avLst/>
          </a:prstGeom>
          <a:noFill/>
        </p:spPr>
        <p:txBody>
          <a:bodyPr wrap="square" rtlCol="0">
            <a:spAutoFit/>
          </a:bodyPr>
          <a:lstStyle/>
          <a:p>
            <a:r>
              <a:rPr lang="it-IT" sz="2400" dirty="0" err="1"/>
              <a:t>Cryogenic</a:t>
            </a:r>
            <a:endParaRPr lang="fr-FR" sz="2400" dirty="0"/>
          </a:p>
        </p:txBody>
      </p:sp>
      <p:sp>
        <p:nvSpPr>
          <p:cNvPr id="3" name="Date Placeholder 2">
            <a:extLst>
              <a:ext uri="{FF2B5EF4-FFF2-40B4-BE49-F238E27FC236}">
                <a16:creationId xmlns:a16="http://schemas.microsoft.com/office/drawing/2014/main" id="{591DD2F9-7D55-06D6-04E2-1BD844D5E642}"/>
              </a:ext>
            </a:extLst>
          </p:cNvPr>
          <p:cNvSpPr>
            <a:spLocks noGrp="1"/>
          </p:cNvSpPr>
          <p:nvPr>
            <p:ph type="dt" sz="half" idx="10"/>
          </p:nvPr>
        </p:nvSpPr>
        <p:spPr/>
        <p:txBody>
          <a:bodyPr/>
          <a:lstStyle/>
          <a:p>
            <a:r>
              <a:rPr lang="en-US"/>
              <a:t>24-Feb-2023</a:t>
            </a:r>
            <a:endParaRPr lang="fr-FR"/>
          </a:p>
        </p:txBody>
      </p:sp>
      <p:sp>
        <p:nvSpPr>
          <p:cNvPr id="17" name="Footer Placeholder 16">
            <a:extLst>
              <a:ext uri="{FF2B5EF4-FFF2-40B4-BE49-F238E27FC236}">
                <a16:creationId xmlns:a16="http://schemas.microsoft.com/office/drawing/2014/main" id="{7BF5C4B9-39F6-A633-F3E8-B8974E486CA8}"/>
              </a:ext>
            </a:extLst>
          </p:cNvPr>
          <p:cNvSpPr>
            <a:spLocks noGrp="1"/>
          </p:cNvSpPr>
          <p:nvPr>
            <p:ph type="ftr" sz="quarter" idx="11"/>
          </p:nvPr>
        </p:nvSpPr>
        <p:spPr/>
        <p:txBody>
          <a:bodyPr/>
          <a:lstStyle/>
          <a:p>
            <a:r>
              <a:rPr lang="fr-FR"/>
              <a:t>IRIS - L. Rossi - Cosmic Wispers</a:t>
            </a:r>
          </a:p>
        </p:txBody>
      </p:sp>
      <p:sp>
        <p:nvSpPr>
          <p:cNvPr id="23" name="Slide Number Placeholder 22">
            <a:extLst>
              <a:ext uri="{FF2B5EF4-FFF2-40B4-BE49-F238E27FC236}">
                <a16:creationId xmlns:a16="http://schemas.microsoft.com/office/drawing/2014/main" id="{19EE6786-1DFB-2B40-C1B4-DC18CFCD0BCA}"/>
              </a:ext>
            </a:extLst>
          </p:cNvPr>
          <p:cNvSpPr>
            <a:spLocks noGrp="1"/>
          </p:cNvSpPr>
          <p:nvPr>
            <p:ph type="sldNum" sz="quarter" idx="12"/>
          </p:nvPr>
        </p:nvSpPr>
        <p:spPr/>
        <p:txBody>
          <a:bodyPr/>
          <a:lstStyle/>
          <a:p>
            <a:fld id="{162EBF01-B441-4373-8F62-CEEB530EB9E9}" type="slidenum">
              <a:rPr lang="fr-FR" smtClean="0"/>
              <a:t>38</a:t>
            </a:fld>
            <a:endParaRPr lang="fr-FR"/>
          </a:p>
        </p:txBody>
      </p:sp>
    </p:spTree>
    <p:extLst>
      <p:ext uri="{BB962C8B-B14F-4D97-AF65-F5344CB8AC3E}">
        <p14:creationId xmlns:p14="http://schemas.microsoft.com/office/powerpoint/2010/main" val="7844640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D59288C-6645-50C3-613F-5B6DC205D0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A8BCEF-69B2-BE82-049F-99CBCB65243D}"/>
              </a:ext>
            </a:extLst>
          </p:cNvPr>
          <p:cNvSpPr>
            <a:spLocks noGrp="1"/>
          </p:cNvSpPr>
          <p:nvPr>
            <p:ph type="title"/>
          </p:nvPr>
        </p:nvSpPr>
        <p:spPr>
          <a:xfrm>
            <a:off x="838199" y="1335636"/>
            <a:ext cx="10905067" cy="780114"/>
          </a:xfrm>
        </p:spPr>
        <p:txBody>
          <a:bodyPr>
            <a:normAutofit/>
          </a:bodyPr>
          <a:lstStyle/>
          <a:p>
            <a:r>
              <a:rPr lang="en-US" dirty="0"/>
              <a:t>Cable </a:t>
            </a:r>
            <a:r>
              <a:rPr lang="en-US" dirty="0" err="1"/>
              <a:t>protototype</a:t>
            </a:r>
            <a:r>
              <a:rPr lang="en-US" dirty="0"/>
              <a:t> to be installed in Salerno – IRIS WP7 station </a:t>
            </a:r>
          </a:p>
        </p:txBody>
      </p:sp>
      <p:sp>
        <p:nvSpPr>
          <p:cNvPr id="3" name="Date Placeholder 2">
            <a:extLst>
              <a:ext uri="{FF2B5EF4-FFF2-40B4-BE49-F238E27FC236}">
                <a16:creationId xmlns:a16="http://schemas.microsoft.com/office/drawing/2014/main" id="{06ECC0E1-B257-FA1A-300C-2EDC702D9C02}"/>
              </a:ext>
            </a:extLst>
          </p:cNvPr>
          <p:cNvSpPr>
            <a:spLocks noGrp="1"/>
          </p:cNvSpPr>
          <p:nvPr>
            <p:ph type="dt" sz="half" idx="10"/>
          </p:nvPr>
        </p:nvSpPr>
        <p:spPr/>
        <p:txBody>
          <a:bodyPr/>
          <a:lstStyle/>
          <a:p>
            <a:r>
              <a:rPr lang="en-US"/>
              <a:t>24-Feb-2023</a:t>
            </a:r>
          </a:p>
        </p:txBody>
      </p:sp>
      <p:sp>
        <p:nvSpPr>
          <p:cNvPr id="4" name="Footer Placeholder 3">
            <a:extLst>
              <a:ext uri="{FF2B5EF4-FFF2-40B4-BE49-F238E27FC236}">
                <a16:creationId xmlns:a16="http://schemas.microsoft.com/office/drawing/2014/main" id="{D3415A0F-5B3F-4F62-48FC-C92D9100400E}"/>
              </a:ext>
            </a:extLst>
          </p:cNvPr>
          <p:cNvSpPr>
            <a:spLocks noGrp="1"/>
          </p:cNvSpPr>
          <p:nvPr>
            <p:ph type="ftr" sz="quarter" idx="11"/>
          </p:nvPr>
        </p:nvSpPr>
        <p:spPr/>
        <p:txBody>
          <a:bodyPr/>
          <a:lstStyle/>
          <a:p>
            <a:r>
              <a:rPr lang="it-IT"/>
              <a:t>IRIS - L. Rossi - Cosmic Wispers</a:t>
            </a:r>
            <a:endParaRPr lang="en-US"/>
          </a:p>
        </p:txBody>
      </p:sp>
      <p:sp>
        <p:nvSpPr>
          <p:cNvPr id="5" name="Slide Number Placeholder 4">
            <a:extLst>
              <a:ext uri="{FF2B5EF4-FFF2-40B4-BE49-F238E27FC236}">
                <a16:creationId xmlns:a16="http://schemas.microsoft.com/office/drawing/2014/main" id="{3AABF8AD-F84A-643B-9574-26C484170D3F}"/>
              </a:ext>
            </a:extLst>
          </p:cNvPr>
          <p:cNvSpPr>
            <a:spLocks noGrp="1"/>
          </p:cNvSpPr>
          <p:nvPr>
            <p:ph type="sldNum" sz="quarter" idx="12"/>
          </p:nvPr>
        </p:nvSpPr>
        <p:spPr/>
        <p:txBody>
          <a:bodyPr/>
          <a:lstStyle/>
          <a:p>
            <a:fld id="{37892B85-A679-1943-821F-72C61F74835B}" type="slidenum">
              <a:rPr lang="en-US" smtClean="0"/>
              <a:t>39</a:t>
            </a:fld>
            <a:endParaRPr lang="en-US"/>
          </a:p>
        </p:txBody>
      </p:sp>
      <p:pic>
        <p:nvPicPr>
          <p:cNvPr id="8" name="Picture 7">
            <a:extLst>
              <a:ext uri="{FF2B5EF4-FFF2-40B4-BE49-F238E27FC236}">
                <a16:creationId xmlns:a16="http://schemas.microsoft.com/office/drawing/2014/main" id="{EFD79B68-FBB5-6AA7-AF27-9648E91E2314}"/>
              </a:ext>
            </a:extLst>
          </p:cNvPr>
          <p:cNvPicPr>
            <a:picLocks noChangeAspect="1"/>
          </p:cNvPicPr>
          <p:nvPr/>
        </p:nvPicPr>
        <p:blipFill>
          <a:blip r:embed="rId3"/>
          <a:stretch>
            <a:fillRect/>
          </a:stretch>
        </p:blipFill>
        <p:spPr>
          <a:xfrm>
            <a:off x="959672" y="1873352"/>
            <a:ext cx="6808064" cy="4298464"/>
          </a:xfrm>
          <a:prstGeom prst="rect">
            <a:avLst/>
          </a:prstGeom>
        </p:spPr>
      </p:pic>
      <p:sp>
        <p:nvSpPr>
          <p:cNvPr id="14" name="TextBox 13">
            <a:extLst>
              <a:ext uri="{FF2B5EF4-FFF2-40B4-BE49-F238E27FC236}">
                <a16:creationId xmlns:a16="http://schemas.microsoft.com/office/drawing/2014/main" id="{D56BE12A-2925-DFA0-E075-6FF26A4F3C33}"/>
              </a:ext>
            </a:extLst>
          </p:cNvPr>
          <p:cNvSpPr txBox="1"/>
          <p:nvPr/>
        </p:nvSpPr>
        <p:spPr>
          <a:xfrm>
            <a:off x="8081818" y="1811773"/>
            <a:ext cx="3800763"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t>The scope of the tender includes </a:t>
            </a:r>
          </a:p>
          <a:p>
            <a:pPr marL="342900" indent="-342900">
              <a:buFontTx/>
              <a:buChar char="-"/>
            </a:pPr>
            <a:r>
              <a:rPr lang="en-US" sz="2400" dirty="0"/>
              <a:t>test in </a:t>
            </a:r>
            <a:r>
              <a:rPr lang="en-US" sz="2400" dirty="0" err="1"/>
              <a:t>sublements</a:t>
            </a:r>
            <a:endParaRPr lang="en-US" sz="2400" dirty="0"/>
          </a:p>
          <a:p>
            <a:pPr marL="342900" indent="-342900">
              <a:buFontTx/>
              <a:buChar char="-"/>
            </a:pPr>
            <a:r>
              <a:rPr lang="en-US" sz="2400" dirty="0"/>
              <a:t>FAT</a:t>
            </a:r>
          </a:p>
          <a:p>
            <a:pPr marL="342900" indent="-342900">
              <a:buFontTx/>
              <a:buChar char="-"/>
            </a:pPr>
            <a:r>
              <a:rPr lang="en-US" sz="2400" i="1" dirty="0"/>
              <a:t>Transport</a:t>
            </a:r>
          </a:p>
          <a:p>
            <a:pPr marL="342900" indent="-342900">
              <a:buFontTx/>
              <a:buChar char="-"/>
            </a:pPr>
            <a:r>
              <a:rPr lang="en-US" sz="2400" i="1" dirty="0"/>
              <a:t>Installation</a:t>
            </a:r>
          </a:p>
          <a:p>
            <a:pPr marL="342900" indent="-342900">
              <a:buFontTx/>
              <a:buChar char="-"/>
            </a:pPr>
            <a:r>
              <a:rPr lang="en-US" sz="2400" i="1" dirty="0"/>
              <a:t>SAT</a:t>
            </a:r>
            <a:br>
              <a:rPr lang="en-US" sz="2400" i="1" dirty="0"/>
            </a:br>
            <a:r>
              <a:rPr lang="en-US" sz="2400" i="1" dirty="0"/>
              <a:t>(last three depends on WP7!)</a:t>
            </a:r>
          </a:p>
          <a:p>
            <a:pPr marL="342900" indent="-342900">
              <a:buFontTx/>
              <a:buChar char="-"/>
            </a:pPr>
            <a:r>
              <a:rPr lang="en-US" sz="2400" b="1" i="1" dirty="0"/>
              <a:t>Support by CESI (Milano) for the test protocols and procedures</a:t>
            </a:r>
          </a:p>
        </p:txBody>
      </p:sp>
    </p:spTree>
    <p:extLst>
      <p:ext uri="{BB962C8B-B14F-4D97-AF65-F5344CB8AC3E}">
        <p14:creationId xmlns:p14="http://schemas.microsoft.com/office/powerpoint/2010/main" val="154424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9EFE78C-B435-1AD1-1348-0C66F42EAD8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33FF3CC-A199-F02E-3C9F-B63C639EDBEF}"/>
              </a:ext>
            </a:extLst>
          </p:cNvPr>
          <p:cNvSpPr>
            <a:spLocks noGrp="1"/>
          </p:cNvSpPr>
          <p:nvPr>
            <p:ph type="title"/>
          </p:nvPr>
        </p:nvSpPr>
        <p:spPr/>
        <p:txBody>
          <a:bodyPr/>
          <a:lstStyle/>
          <a:p>
            <a:r>
              <a:rPr lang="en-US" dirty="0"/>
              <a:t>IRIS timeline</a:t>
            </a:r>
          </a:p>
        </p:txBody>
      </p:sp>
      <p:sp>
        <p:nvSpPr>
          <p:cNvPr id="3" name="Content Placeholder 2">
            <a:extLst>
              <a:ext uri="{FF2B5EF4-FFF2-40B4-BE49-F238E27FC236}">
                <a16:creationId xmlns:a16="http://schemas.microsoft.com/office/drawing/2014/main" id="{6F06E0E2-7AF1-9722-8E47-B9246AFAB3A1}"/>
              </a:ext>
            </a:extLst>
          </p:cNvPr>
          <p:cNvSpPr>
            <a:spLocks noGrp="1"/>
          </p:cNvSpPr>
          <p:nvPr>
            <p:ph idx="1"/>
          </p:nvPr>
        </p:nvSpPr>
        <p:spPr/>
        <p:txBody>
          <a:bodyPr>
            <a:normAutofit fontScale="92500" lnSpcReduction="10000"/>
          </a:bodyPr>
          <a:lstStyle/>
          <a:p>
            <a:r>
              <a:rPr lang="it-IT" i="1" dirty="0"/>
              <a:t>Avviso MUR n. 3264 del 28-12-20221</a:t>
            </a:r>
          </a:p>
          <a:p>
            <a:r>
              <a:rPr lang="en-US" b="1" dirty="0"/>
              <a:t>Application on 25 February 2022</a:t>
            </a:r>
          </a:p>
          <a:p>
            <a:r>
              <a:rPr lang="en-US" dirty="0"/>
              <a:t>Negotiation phase with MUR:  10 June 2022 (resubmission new proposal : 17 June 2022)</a:t>
            </a:r>
          </a:p>
          <a:p>
            <a:r>
              <a:rPr lang="en-US" dirty="0"/>
              <a:t>Decree of approval: n. 124 of 21.06.2022</a:t>
            </a:r>
          </a:p>
          <a:p>
            <a:r>
              <a:rPr lang="en-US" b="1" dirty="0"/>
              <a:t>Start date of the project: 1 November 2022 </a:t>
            </a:r>
            <a:r>
              <a:rPr lang="en-US" dirty="0"/>
              <a:t>(however early expenditure may be admissible for reimbursement)</a:t>
            </a:r>
          </a:p>
          <a:p>
            <a:r>
              <a:rPr lang="en-US" dirty="0"/>
              <a:t>End of project: </a:t>
            </a:r>
            <a:r>
              <a:rPr lang="en-US" b="1" dirty="0"/>
              <a:t>28 February 2025 </a:t>
            </a:r>
            <a:br>
              <a:rPr lang="en-US" dirty="0"/>
            </a:br>
            <a:r>
              <a:rPr lang="en-US" dirty="0">
                <a:sym typeface="Wingdings" panose="05000000000000000000" pitchFamily="2" charset="2"/>
              </a:rPr>
              <a:t> 6 month extension to 30 October 2025 (mentioned in the call)</a:t>
            </a:r>
            <a:endParaRPr lang="en-US" dirty="0"/>
          </a:p>
          <a:p>
            <a:endParaRPr lang="en-US" dirty="0"/>
          </a:p>
        </p:txBody>
      </p:sp>
      <p:sp>
        <p:nvSpPr>
          <p:cNvPr id="4" name="Footer Placeholder 3">
            <a:extLst>
              <a:ext uri="{FF2B5EF4-FFF2-40B4-BE49-F238E27FC236}">
                <a16:creationId xmlns:a16="http://schemas.microsoft.com/office/drawing/2014/main" id="{B032804C-B74F-E01B-E477-4869FE270FEE}"/>
              </a:ext>
            </a:extLst>
          </p:cNvPr>
          <p:cNvSpPr>
            <a:spLocks noGrp="1"/>
          </p:cNvSpPr>
          <p:nvPr>
            <p:ph type="ftr" sz="quarter" idx="11"/>
          </p:nvPr>
        </p:nvSpPr>
        <p:spPr/>
        <p:txBody>
          <a:bodyPr/>
          <a:lstStyle/>
          <a:p>
            <a:r>
              <a:rPr lang="it-IT"/>
              <a:t>IRIS - L. Rossi - Cosmic Wispers</a:t>
            </a:r>
          </a:p>
        </p:txBody>
      </p:sp>
      <p:sp>
        <p:nvSpPr>
          <p:cNvPr id="5" name="Text Placeholder 4">
            <a:extLst>
              <a:ext uri="{FF2B5EF4-FFF2-40B4-BE49-F238E27FC236}">
                <a16:creationId xmlns:a16="http://schemas.microsoft.com/office/drawing/2014/main" id="{339ACFCF-2EF6-1DE3-7D9F-0BF8DFDCA76C}"/>
              </a:ext>
            </a:extLst>
          </p:cNvPr>
          <p:cNvSpPr>
            <a:spLocks noGrp="1"/>
          </p:cNvSpPr>
          <p:nvPr>
            <p:ph type="body" sz="quarter" idx="13"/>
          </p:nvPr>
        </p:nvSpPr>
        <p:spPr/>
        <p:txBody>
          <a:bodyPr/>
          <a:lstStyle/>
          <a:p>
            <a:endParaRPr lang="en-US"/>
          </a:p>
        </p:txBody>
      </p:sp>
      <p:sp>
        <p:nvSpPr>
          <p:cNvPr id="6" name="Date Placeholder 5">
            <a:extLst>
              <a:ext uri="{FF2B5EF4-FFF2-40B4-BE49-F238E27FC236}">
                <a16:creationId xmlns:a16="http://schemas.microsoft.com/office/drawing/2014/main" id="{77446533-1F3E-FED4-A773-02EAADC06156}"/>
              </a:ext>
            </a:extLst>
          </p:cNvPr>
          <p:cNvSpPr>
            <a:spLocks noGrp="1"/>
          </p:cNvSpPr>
          <p:nvPr>
            <p:ph type="dt" sz="half" idx="10"/>
          </p:nvPr>
        </p:nvSpPr>
        <p:spPr/>
        <p:txBody>
          <a:bodyPr/>
          <a:lstStyle/>
          <a:p>
            <a:r>
              <a:rPr lang="en-US"/>
              <a:t>24-Feb-2023</a:t>
            </a:r>
            <a:endParaRPr lang="it-IT"/>
          </a:p>
        </p:txBody>
      </p:sp>
      <p:sp>
        <p:nvSpPr>
          <p:cNvPr id="7" name="Slide Number Placeholder 6">
            <a:extLst>
              <a:ext uri="{FF2B5EF4-FFF2-40B4-BE49-F238E27FC236}">
                <a16:creationId xmlns:a16="http://schemas.microsoft.com/office/drawing/2014/main" id="{FCA81D81-4899-4BCF-ABE5-C157E829C21E}"/>
              </a:ext>
            </a:extLst>
          </p:cNvPr>
          <p:cNvSpPr>
            <a:spLocks noGrp="1"/>
          </p:cNvSpPr>
          <p:nvPr>
            <p:ph type="sldNum" sz="quarter" idx="12"/>
          </p:nvPr>
        </p:nvSpPr>
        <p:spPr/>
        <p:txBody>
          <a:bodyPr/>
          <a:lstStyle/>
          <a:p>
            <a:fld id="{9B13B172-409A-48BF-92CD-9E808051E234}" type="slidenum">
              <a:rPr lang="it-IT" smtClean="0"/>
              <a:t>4</a:t>
            </a:fld>
            <a:endParaRPr lang="it-IT"/>
          </a:p>
        </p:txBody>
      </p:sp>
    </p:spTree>
    <p:extLst>
      <p:ext uri="{BB962C8B-B14F-4D97-AF65-F5344CB8AC3E}">
        <p14:creationId xmlns:p14="http://schemas.microsoft.com/office/powerpoint/2010/main" val="2300855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B3CF343-550A-BF3C-EBB9-42414822E7F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8D8F7A-BFD0-BE4D-AF93-099283590A61}"/>
              </a:ext>
            </a:extLst>
          </p:cNvPr>
          <p:cNvSpPr>
            <a:spLocks noGrp="1"/>
          </p:cNvSpPr>
          <p:nvPr>
            <p:ph type="title"/>
          </p:nvPr>
        </p:nvSpPr>
        <p:spPr>
          <a:xfrm>
            <a:off x="622741" y="1310704"/>
            <a:ext cx="7987859" cy="780114"/>
          </a:xfrm>
        </p:spPr>
        <p:txBody>
          <a:bodyPr>
            <a:normAutofit fontScale="90000"/>
          </a:bodyPr>
          <a:lstStyle/>
          <a:p>
            <a:r>
              <a:rPr lang="en-US" dirty="0"/>
              <a:t>IRIS project scope – </a:t>
            </a:r>
            <a:br>
              <a:rPr lang="en-US" dirty="0"/>
            </a:br>
            <a:r>
              <a:rPr lang="en-US" dirty="0"/>
              <a:t>1. Fundamental Physics instrumentation</a:t>
            </a:r>
          </a:p>
        </p:txBody>
      </p:sp>
      <p:sp>
        <p:nvSpPr>
          <p:cNvPr id="3" name="Footer Placeholder 2">
            <a:extLst>
              <a:ext uri="{FF2B5EF4-FFF2-40B4-BE49-F238E27FC236}">
                <a16:creationId xmlns:a16="http://schemas.microsoft.com/office/drawing/2014/main" id="{C549ABFC-068A-C618-7C43-5C3B27FB67D2}"/>
              </a:ext>
            </a:extLst>
          </p:cNvPr>
          <p:cNvSpPr>
            <a:spLocks noGrp="1"/>
          </p:cNvSpPr>
          <p:nvPr>
            <p:ph type="ftr" sz="quarter" idx="11"/>
          </p:nvPr>
        </p:nvSpPr>
        <p:spPr/>
        <p:txBody>
          <a:bodyPr/>
          <a:lstStyle/>
          <a:p>
            <a:r>
              <a:rPr lang="it-IT"/>
              <a:t>IRIS - L. Rossi - Cosmic Wispers</a:t>
            </a:r>
          </a:p>
        </p:txBody>
      </p:sp>
      <p:sp>
        <p:nvSpPr>
          <p:cNvPr id="4" name="Content Placeholder 2">
            <a:extLst>
              <a:ext uri="{FF2B5EF4-FFF2-40B4-BE49-F238E27FC236}">
                <a16:creationId xmlns:a16="http://schemas.microsoft.com/office/drawing/2014/main" id="{F34BB3FA-45EE-34CB-14CE-FAA7F5232F28}"/>
              </a:ext>
            </a:extLst>
          </p:cNvPr>
          <p:cNvSpPr txBox="1">
            <a:spLocks/>
          </p:cNvSpPr>
          <p:nvPr/>
        </p:nvSpPr>
        <p:spPr>
          <a:xfrm>
            <a:off x="511147" y="2503597"/>
            <a:ext cx="7689114" cy="925403"/>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Superconductivity has been instrumental for the discovery of the Higgs boson </a:t>
            </a:r>
            <a:r>
              <a:rPr lang="en-US" sz="2000" dirty="0"/>
              <a:t>and its development will be critical for future accelerators and we  need of adequate infrastructure to sustain this. </a:t>
            </a:r>
          </a:p>
        </p:txBody>
      </p:sp>
      <p:pic>
        <p:nvPicPr>
          <p:cNvPr id="5" name="Picture 4" descr="A picture containing subway&#10;&#10;Description automatically generated">
            <a:extLst>
              <a:ext uri="{FF2B5EF4-FFF2-40B4-BE49-F238E27FC236}">
                <a16:creationId xmlns:a16="http://schemas.microsoft.com/office/drawing/2014/main" id="{4AC0F011-05BE-233B-BE32-49C2221FB751}"/>
              </a:ext>
            </a:extLst>
          </p:cNvPr>
          <p:cNvPicPr>
            <a:picLocks noChangeAspect="1"/>
          </p:cNvPicPr>
          <p:nvPr/>
        </p:nvPicPr>
        <p:blipFill rotWithShape="1">
          <a:blip r:embed="rId3"/>
          <a:srcRect l="15151" t="18060" b="14481"/>
          <a:stretch/>
        </p:blipFill>
        <p:spPr>
          <a:xfrm>
            <a:off x="671105" y="3693224"/>
            <a:ext cx="3731235" cy="1974595"/>
          </a:xfrm>
          <a:prstGeom prst="rect">
            <a:avLst/>
          </a:prstGeom>
        </p:spPr>
      </p:pic>
      <p:pic>
        <p:nvPicPr>
          <p:cNvPr id="6" name="Picture 5">
            <a:extLst>
              <a:ext uri="{FF2B5EF4-FFF2-40B4-BE49-F238E27FC236}">
                <a16:creationId xmlns:a16="http://schemas.microsoft.com/office/drawing/2014/main" id="{C710749A-F5F6-FC33-3D7C-7F2196F44067}"/>
              </a:ext>
            </a:extLst>
          </p:cNvPr>
          <p:cNvPicPr>
            <a:picLocks noChangeAspect="1"/>
          </p:cNvPicPr>
          <p:nvPr/>
        </p:nvPicPr>
        <p:blipFill rotWithShape="1">
          <a:blip r:embed="rId4"/>
          <a:srcRect t="-10320" r="7359" b="-20348"/>
          <a:stretch/>
        </p:blipFill>
        <p:spPr>
          <a:xfrm>
            <a:off x="4567992" y="3499100"/>
            <a:ext cx="3585408" cy="2580149"/>
          </a:xfrm>
          <a:prstGeom prst="rect">
            <a:avLst/>
          </a:prstGeom>
        </p:spPr>
      </p:pic>
      <p:pic>
        <p:nvPicPr>
          <p:cNvPr id="7" name="Picture 6">
            <a:extLst>
              <a:ext uri="{FF2B5EF4-FFF2-40B4-BE49-F238E27FC236}">
                <a16:creationId xmlns:a16="http://schemas.microsoft.com/office/drawing/2014/main" id="{D14E4DED-0494-B33A-1CFA-E0959B10879E}"/>
              </a:ext>
            </a:extLst>
          </p:cNvPr>
          <p:cNvPicPr>
            <a:picLocks noChangeAspect="1"/>
          </p:cNvPicPr>
          <p:nvPr/>
        </p:nvPicPr>
        <p:blipFill>
          <a:blip r:embed="rId5"/>
          <a:stretch>
            <a:fillRect/>
          </a:stretch>
        </p:blipFill>
        <p:spPr>
          <a:xfrm>
            <a:off x="8695397" y="1495698"/>
            <a:ext cx="2743200" cy="2466363"/>
          </a:xfrm>
          <a:prstGeom prst="rect">
            <a:avLst/>
          </a:prstGeom>
        </p:spPr>
      </p:pic>
      <p:pic>
        <p:nvPicPr>
          <p:cNvPr id="8" name="Picture 7">
            <a:extLst>
              <a:ext uri="{FF2B5EF4-FFF2-40B4-BE49-F238E27FC236}">
                <a16:creationId xmlns:a16="http://schemas.microsoft.com/office/drawing/2014/main" id="{C42DD936-97EC-E4CA-9DEC-2677EC94EAAD}"/>
              </a:ext>
            </a:extLst>
          </p:cNvPr>
          <p:cNvPicPr>
            <a:picLocks noChangeAspect="1"/>
          </p:cNvPicPr>
          <p:nvPr/>
        </p:nvPicPr>
        <p:blipFill>
          <a:blip r:embed="rId6"/>
          <a:stretch>
            <a:fillRect/>
          </a:stretch>
        </p:blipFill>
        <p:spPr>
          <a:xfrm>
            <a:off x="8836922" y="3962061"/>
            <a:ext cx="2721474" cy="1817120"/>
          </a:xfrm>
          <a:prstGeom prst="rect">
            <a:avLst/>
          </a:prstGeom>
        </p:spPr>
      </p:pic>
      <p:sp>
        <p:nvSpPr>
          <p:cNvPr id="9" name="TextBox 8">
            <a:extLst>
              <a:ext uri="{FF2B5EF4-FFF2-40B4-BE49-F238E27FC236}">
                <a16:creationId xmlns:a16="http://schemas.microsoft.com/office/drawing/2014/main" id="{B8F5E6CF-DB2F-42EA-3E83-6885F1BD20BB}"/>
              </a:ext>
            </a:extLst>
          </p:cNvPr>
          <p:cNvSpPr txBox="1"/>
          <p:nvPr/>
        </p:nvSpPr>
        <p:spPr>
          <a:xfrm>
            <a:off x="1020417" y="5805955"/>
            <a:ext cx="305243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LHC dipoles (8 T) in the tunnel</a:t>
            </a:r>
          </a:p>
        </p:txBody>
      </p:sp>
      <p:sp>
        <p:nvSpPr>
          <p:cNvPr id="10" name="TextBox 9">
            <a:extLst>
              <a:ext uri="{FF2B5EF4-FFF2-40B4-BE49-F238E27FC236}">
                <a16:creationId xmlns:a16="http://schemas.microsoft.com/office/drawing/2014/main" id="{D636ED39-189E-B825-51E1-C88CFCDF8A8D}"/>
              </a:ext>
            </a:extLst>
          </p:cNvPr>
          <p:cNvSpPr txBox="1"/>
          <p:nvPr/>
        </p:nvSpPr>
        <p:spPr>
          <a:xfrm>
            <a:off x="4926706" y="5809904"/>
            <a:ext cx="263290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err="1"/>
              <a:t>HiLumi</a:t>
            </a:r>
            <a:r>
              <a:rPr lang="en-US" b="1" dirty="0"/>
              <a:t> MQXF quad (12 T)</a:t>
            </a:r>
          </a:p>
        </p:txBody>
      </p:sp>
      <p:sp>
        <p:nvSpPr>
          <p:cNvPr id="11" name="TextBox 10">
            <a:extLst>
              <a:ext uri="{FF2B5EF4-FFF2-40B4-BE49-F238E27FC236}">
                <a16:creationId xmlns:a16="http://schemas.microsoft.com/office/drawing/2014/main" id="{56F849A5-7B26-F7D1-DDA0-160F3E9214F9}"/>
              </a:ext>
            </a:extLst>
          </p:cNvPr>
          <p:cNvSpPr txBox="1"/>
          <p:nvPr/>
        </p:nvSpPr>
        <p:spPr>
          <a:xfrm>
            <a:off x="9481181" y="5805955"/>
            <a:ext cx="143295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FCC (12-16 T)</a:t>
            </a:r>
          </a:p>
        </p:txBody>
      </p:sp>
      <p:sp>
        <p:nvSpPr>
          <p:cNvPr id="12" name="Date Placeholder 11">
            <a:extLst>
              <a:ext uri="{FF2B5EF4-FFF2-40B4-BE49-F238E27FC236}">
                <a16:creationId xmlns:a16="http://schemas.microsoft.com/office/drawing/2014/main" id="{10475C14-FE48-DD89-FBA7-A9D6F88CD166}"/>
              </a:ext>
            </a:extLst>
          </p:cNvPr>
          <p:cNvSpPr>
            <a:spLocks noGrp="1"/>
          </p:cNvSpPr>
          <p:nvPr>
            <p:ph type="dt" sz="half" idx="10"/>
          </p:nvPr>
        </p:nvSpPr>
        <p:spPr/>
        <p:txBody>
          <a:bodyPr/>
          <a:lstStyle/>
          <a:p>
            <a:r>
              <a:rPr lang="en-US"/>
              <a:t>24-Feb-2023</a:t>
            </a:r>
            <a:endParaRPr lang="it-IT"/>
          </a:p>
        </p:txBody>
      </p:sp>
      <p:sp>
        <p:nvSpPr>
          <p:cNvPr id="13" name="Slide Number Placeholder 12">
            <a:extLst>
              <a:ext uri="{FF2B5EF4-FFF2-40B4-BE49-F238E27FC236}">
                <a16:creationId xmlns:a16="http://schemas.microsoft.com/office/drawing/2014/main" id="{72C47B67-EC22-7E46-4C3A-A8EA33409A60}"/>
              </a:ext>
            </a:extLst>
          </p:cNvPr>
          <p:cNvSpPr>
            <a:spLocks noGrp="1"/>
          </p:cNvSpPr>
          <p:nvPr>
            <p:ph type="sldNum" sz="quarter" idx="12"/>
          </p:nvPr>
        </p:nvSpPr>
        <p:spPr/>
        <p:txBody>
          <a:bodyPr/>
          <a:lstStyle/>
          <a:p>
            <a:fld id="{9B13B172-409A-48BF-92CD-9E808051E234}" type="slidenum">
              <a:rPr lang="it-IT" smtClean="0"/>
              <a:t>40</a:t>
            </a:fld>
            <a:endParaRPr lang="it-IT"/>
          </a:p>
        </p:txBody>
      </p:sp>
    </p:spTree>
    <p:extLst>
      <p:ext uri="{BB962C8B-B14F-4D97-AF65-F5344CB8AC3E}">
        <p14:creationId xmlns:p14="http://schemas.microsoft.com/office/powerpoint/2010/main" val="1601818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EBFBA8-DDF7-1D6D-1C8C-EB595C4ADB7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33B8EA55-EC67-22CE-BC62-64B2CEA91CAE}"/>
              </a:ext>
            </a:extLst>
          </p:cNvPr>
          <p:cNvSpPr>
            <a:spLocks noGrp="1"/>
          </p:cNvSpPr>
          <p:nvPr>
            <p:ph type="title"/>
          </p:nvPr>
        </p:nvSpPr>
        <p:spPr>
          <a:xfrm>
            <a:off x="249594" y="1228912"/>
            <a:ext cx="11586806" cy="780114"/>
          </a:xfrm>
        </p:spPr>
        <p:txBody>
          <a:bodyPr>
            <a:normAutofit fontScale="90000"/>
          </a:bodyPr>
          <a:lstStyle/>
          <a:p>
            <a:r>
              <a:rPr lang="en-US" dirty="0"/>
              <a:t>WP9 - Energy Saving HTS Magnet for Sustainable Accelerators: dipole 8 T; 80 mm; 20 K </a:t>
            </a:r>
            <a:br>
              <a:rPr lang="en-US" dirty="0"/>
            </a:br>
            <a:endParaRPr lang="en-US" dirty="0"/>
          </a:p>
        </p:txBody>
      </p:sp>
      <p:sp>
        <p:nvSpPr>
          <p:cNvPr id="2" name="Date Placeholder 1">
            <a:extLst>
              <a:ext uri="{FF2B5EF4-FFF2-40B4-BE49-F238E27FC236}">
                <a16:creationId xmlns:a16="http://schemas.microsoft.com/office/drawing/2014/main" id="{D76C0E44-A869-7B98-AF8B-286464C25E4A}"/>
              </a:ext>
            </a:extLst>
          </p:cNvPr>
          <p:cNvSpPr>
            <a:spLocks noGrp="1"/>
          </p:cNvSpPr>
          <p:nvPr>
            <p:ph type="dt" sz="half" idx="10"/>
          </p:nvPr>
        </p:nvSpPr>
        <p:spPr/>
        <p:txBody>
          <a:bodyPr/>
          <a:lstStyle/>
          <a:p>
            <a:r>
              <a:rPr lang="en-US"/>
              <a:t>24-Feb-2023</a:t>
            </a:r>
            <a:endParaRPr lang="it-IT"/>
          </a:p>
        </p:txBody>
      </p:sp>
      <p:sp>
        <p:nvSpPr>
          <p:cNvPr id="3" name="Footer Placeholder 2">
            <a:extLst>
              <a:ext uri="{FF2B5EF4-FFF2-40B4-BE49-F238E27FC236}">
                <a16:creationId xmlns:a16="http://schemas.microsoft.com/office/drawing/2014/main" id="{61BC8A55-C5D3-4C1A-E855-732D00C8292F}"/>
              </a:ext>
            </a:extLst>
          </p:cNvPr>
          <p:cNvSpPr>
            <a:spLocks noGrp="1"/>
          </p:cNvSpPr>
          <p:nvPr>
            <p:ph type="ftr" sz="quarter" idx="11"/>
          </p:nvPr>
        </p:nvSpPr>
        <p:spPr/>
        <p:txBody>
          <a:bodyPr/>
          <a:lstStyle/>
          <a:p>
            <a:r>
              <a:rPr lang="it-IT"/>
              <a:t>IRIS - L. Rossi - Cosmic Wispers</a:t>
            </a:r>
          </a:p>
        </p:txBody>
      </p:sp>
      <p:sp>
        <p:nvSpPr>
          <p:cNvPr id="4" name="Slide Number Placeholder 3">
            <a:extLst>
              <a:ext uri="{FF2B5EF4-FFF2-40B4-BE49-F238E27FC236}">
                <a16:creationId xmlns:a16="http://schemas.microsoft.com/office/drawing/2014/main" id="{78D9BB8F-DBBC-EB7A-AEBB-CADC526D4FB6}"/>
              </a:ext>
            </a:extLst>
          </p:cNvPr>
          <p:cNvSpPr>
            <a:spLocks noGrp="1"/>
          </p:cNvSpPr>
          <p:nvPr>
            <p:ph type="sldNum" sz="quarter" idx="12"/>
          </p:nvPr>
        </p:nvSpPr>
        <p:spPr/>
        <p:txBody>
          <a:bodyPr/>
          <a:lstStyle/>
          <a:p>
            <a:fld id="{9B13B172-409A-48BF-92CD-9E808051E234}" type="slidenum">
              <a:rPr lang="it-IT" smtClean="0"/>
              <a:t>41</a:t>
            </a:fld>
            <a:endParaRPr lang="it-IT"/>
          </a:p>
        </p:txBody>
      </p:sp>
      <p:pic>
        <p:nvPicPr>
          <p:cNvPr id="5" name="Picture 4">
            <a:extLst>
              <a:ext uri="{FF2B5EF4-FFF2-40B4-BE49-F238E27FC236}">
                <a16:creationId xmlns:a16="http://schemas.microsoft.com/office/drawing/2014/main" id="{C20D4562-F4A2-F4DB-9FFF-6316C173B610}"/>
              </a:ext>
            </a:extLst>
          </p:cNvPr>
          <p:cNvPicPr>
            <a:picLocks noChangeAspect="1"/>
          </p:cNvPicPr>
          <p:nvPr/>
        </p:nvPicPr>
        <p:blipFill>
          <a:blip r:embed="rId3"/>
          <a:stretch>
            <a:fillRect/>
          </a:stretch>
        </p:blipFill>
        <p:spPr>
          <a:xfrm>
            <a:off x="106744" y="2330693"/>
            <a:ext cx="4206114" cy="2010001"/>
          </a:xfrm>
          <a:prstGeom prst="rect">
            <a:avLst/>
          </a:prstGeom>
        </p:spPr>
      </p:pic>
      <p:sp>
        <p:nvSpPr>
          <p:cNvPr id="6" name="TextBox 5">
            <a:extLst>
              <a:ext uri="{FF2B5EF4-FFF2-40B4-BE49-F238E27FC236}">
                <a16:creationId xmlns:a16="http://schemas.microsoft.com/office/drawing/2014/main" id="{A1688ABE-29C9-FACC-84FF-38B1A08C54CC}"/>
              </a:ext>
            </a:extLst>
          </p:cNvPr>
          <p:cNvSpPr txBox="1"/>
          <p:nvPr/>
        </p:nvSpPr>
        <p:spPr>
          <a:xfrm>
            <a:off x="1" y="1678002"/>
            <a:ext cx="4682836" cy="707886"/>
          </a:xfrm>
          <a:prstGeom prst="rect">
            <a:avLst/>
          </a:prstGeom>
          <a:noFill/>
        </p:spPr>
        <p:txBody>
          <a:bodyPr wrap="square" rtlCol="0">
            <a:spAutoFit/>
          </a:bodyPr>
          <a:lstStyle/>
          <a:p>
            <a:r>
              <a:rPr lang="it-IT" sz="2000" dirty="0"/>
              <a:t>Cable in HTS for da 10 </a:t>
            </a:r>
            <a:r>
              <a:rPr lang="it-IT" sz="2000" dirty="0" err="1"/>
              <a:t>kA</a:t>
            </a:r>
            <a:r>
              <a:rPr lang="it-IT" sz="2000" dirty="0"/>
              <a:t>, </a:t>
            </a:r>
            <a:r>
              <a:rPr lang="it-IT" sz="2000" dirty="0" err="1"/>
              <a:t>developed</a:t>
            </a:r>
            <a:r>
              <a:rPr lang="it-IT" sz="2000" dirty="0"/>
              <a:t> in the EU </a:t>
            </a:r>
            <a:r>
              <a:rPr lang="it-IT" sz="2000" dirty="0" err="1"/>
              <a:t>collaboration</a:t>
            </a:r>
            <a:r>
              <a:rPr lang="it-IT" sz="2000" dirty="0"/>
              <a:t> </a:t>
            </a:r>
            <a:r>
              <a:rPr lang="it-IT" sz="2000" b="1" dirty="0"/>
              <a:t>FP7-Eucard2 GA 312453</a:t>
            </a:r>
          </a:p>
        </p:txBody>
      </p:sp>
      <p:sp>
        <p:nvSpPr>
          <p:cNvPr id="7" name="TextBox 6">
            <a:extLst>
              <a:ext uri="{FF2B5EF4-FFF2-40B4-BE49-F238E27FC236}">
                <a16:creationId xmlns:a16="http://schemas.microsoft.com/office/drawing/2014/main" id="{5120AA71-2821-2740-8ABA-3700ED529427}"/>
              </a:ext>
            </a:extLst>
          </p:cNvPr>
          <p:cNvSpPr txBox="1"/>
          <p:nvPr/>
        </p:nvSpPr>
        <p:spPr>
          <a:xfrm>
            <a:off x="76264" y="4470674"/>
            <a:ext cx="4321349" cy="181588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400" dirty="0"/>
              <a:t>The record field for HTS dipole (with accelerator quality) is Eucard2,  4.5 T stand alone, 16.5 T with background field (then failure)… time to explore HTS for dipoles. </a:t>
            </a:r>
          </a:p>
          <a:p>
            <a:r>
              <a:rPr lang="en-US" sz="1400" dirty="0"/>
              <a:t>Scope : a dipole rated for</a:t>
            </a:r>
          </a:p>
          <a:p>
            <a:r>
              <a:rPr lang="en-US" sz="1400" b="1" dirty="0"/>
              <a:t>8 T – 80 mm bore – 10-20 K operation as background field for cable test. Controlled Insulation.</a:t>
            </a:r>
          </a:p>
          <a:p>
            <a:r>
              <a:rPr lang="en-US" sz="1400" b="1" dirty="0"/>
              <a:t>As technology driver for 15 T – 20 K operation for FCC or Muon-C</a:t>
            </a:r>
          </a:p>
        </p:txBody>
      </p:sp>
      <p:pic>
        <p:nvPicPr>
          <p:cNvPr id="8" name="Picture 7" descr="Logo&#10;&#10;Description automatically generated">
            <a:extLst>
              <a:ext uri="{FF2B5EF4-FFF2-40B4-BE49-F238E27FC236}">
                <a16:creationId xmlns:a16="http://schemas.microsoft.com/office/drawing/2014/main" id="{C149D521-E943-9DF5-1045-EADE6B64E7F4}"/>
              </a:ext>
            </a:extLst>
          </p:cNvPr>
          <p:cNvPicPr>
            <a:picLocks noChangeAspect="1"/>
          </p:cNvPicPr>
          <p:nvPr/>
        </p:nvPicPr>
        <p:blipFill>
          <a:blip r:embed="rId4"/>
          <a:stretch>
            <a:fillRect/>
          </a:stretch>
        </p:blipFill>
        <p:spPr>
          <a:xfrm>
            <a:off x="2925688" y="3940609"/>
            <a:ext cx="1311426" cy="503675"/>
          </a:xfrm>
          <a:prstGeom prst="rect">
            <a:avLst/>
          </a:prstGeom>
        </p:spPr>
      </p:pic>
      <p:pic>
        <p:nvPicPr>
          <p:cNvPr id="9" name="Picture 8">
            <a:extLst>
              <a:ext uri="{FF2B5EF4-FFF2-40B4-BE49-F238E27FC236}">
                <a16:creationId xmlns:a16="http://schemas.microsoft.com/office/drawing/2014/main" id="{0DE2832C-9F4C-62D5-0575-373258E106D2}"/>
              </a:ext>
            </a:extLst>
          </p:cNvPr>
          <p:cNvPicPr>
            <a:picLocks noChangeAspect="1"/>
          </p:cNvPicPr>
          <p:nvPr/>
        </p:nvPicPr>
        <p:blipFill>
          <a:blip r:embed="rId5"/>
          <a:stretch>
            <a:fillRect/>
          </a:stretch>
        </p:blipFill>
        <p:spPr>
          <a:xfrm>
            <a:off x="4896489" y="1884785"/>
            <a:ext cx="6720373" cy="4765356"/>
          </a:xfrm>
          <a:prstGeom prst="rect">
            <a:avLst/>
          </a:prstGeom>
        </p:spPr>
      </p:pic>
      <p:pic>
        <p:nvPicPr>
          <p:cNvPr id="10" name="Picture 9">
            <a:extLst>
              <a:ext uri="{FF2B5EF4-FFF2-40B4-BE49-F238E27FC236}">
                <a16:creationId xmlns:a16="http://schemas.microsoft.com/office/drawing/2014/main" id="{DE729AED-16FF-7AFD-8376-7A7EEC25B647}"/>
              </a:ext>
            </a:extLst>
          </p:cNvPr>
          <p:cNvPicPr>
            <a:picLocks noChangeAspect="1"/>
          </p:cNvPicPr>
          <p:nvPr/>
        </p:nvPicPr>
        <p:blipFill>
          <a:blip r:embed="rId6"/>
          <a:stretch/>
        </p:blipFill>
        <p:spPr bwMode="auto">
          <a:xfrm>
            <a:off x="5181713" y="1919261"/>
            <a:ext cx="2946341" cy="1637377"/>
          </a:xfrm>
          <a:prstGeom prst="rect">
            <a:avLst/>
          </a:prstGeom>
        </p:spPr>
      </p:pic>
      <p:pic>
        <p:nvPicPr>
          <p:cNvPr id="11" name="Picture 10">
            <a:extLst>
              <a:ext uri="{FF2B5EF4-FFF2-40B4-BE49-F238E27FC236}">
                <a16:creationId xmlns:a16="http://schemas.microsoft.com/office/drawing/2014/main" id="{5B9127DA-09BA-85A3-732E-65B2A521CD49}"/>
              </a:ext>
            </a:extLst>
          </p:cNvPr>
          <p:cNvPicPr>
            <a:picLocks noChangeAspect="1"/>
          </p:cNvPicPr>
          <p:nvPr/>
        </p:nvPicPr>
        <p:blipFill>
          <a:blip r:embed="rId7"/>
          <a:srcRect r="67757"/>
          <a:stretch/>
        </p:blipFill>
        <p:spPr bwMode="auto">
          <a:xfrm>
            <a:off x="9907394" y="1650238"/>
            <a:ext cx="2128935" cy="930862"/>
          </a:xfrm>
          <a:prstGeom prst="rect">
            <a:avLst/>
          </a:prstGeom>
        </p:spPr>
      </p:pic>
      <p:sp>
        <p:nvSpPr>
          <p:cNvPr id="12" name="TextBox 11">
            <a:extLst>
              <a:ext uri="{FF2B5EF4-FFF2-40B4-BE49-F238E27FC236}">
                <a16:creationId xmlns:a16="http://schemas.microsoft.com/office/drawing/2014/main" id="{4F7031CC-9878-3533-CD85-F57D4B416D20}"/>
              </a:ext>
            </a:extLst>
          </p:cNvPr>
          <p:cNvSpPr txBox="1"/>
          <p:nvPr/>
        </p:nvSpPr>
        <p:spPr bwMode="auto">
          <a:xfrm>
            <a:off x="9186733" y="4340694"/>
            <a:ext cx="2929004" cy="1845633"/>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clip" vert="horz" wrap="square" lIns="91440" tIns="45720" rIns="91440" bIns="45720" numCol="1" spcCol="0" rtlCol="0" fromWordArt="0" anchor="t" anchorCtr="0" forceAA="0" compatLnSpc="0">
            <a:spAutoFit/>
          </a:bodyPr>
          <a:lstStyle/>
          <a:p>
            <a:pPr>
              <a:defRPr/>
            </a:pPr>
            <a:r>
              <a:rPr lang="en-US" sz="1400" b="1" dirty="0"/>
              <a:t>IRIS HTS dipole: 10 T – 20 K</a:t>
            </a:r>
          </a:p>
          <a:p>
            <a:pPr>
              <a:defRPr/>
            </a:pPr>
            <a:r>
              <a:rPr sz="1400" dirty="0"/>
              <a:t>Aperture 80X50 mm</a:t>
            </a:r>
            <a:br>
              <a:rPr sz="1400" dirty="0"/>
            </a:br>
            <a:r>
              <a:rPr sz="1400" dirty="0"/>
              <a:t>700 mm straight section</a:t>
            </a:r>
          </a:p>
          <a:p>
            <a:pPr>
              <a:defRPr/>
            </a:pPr>
            <a:r>
              <a:rPr sz="1400" dirty="0"/>
              <a:t>12 mm wide REBCO tape (stack)</a:t>
            </a:r>
          </a:p>
          <a:p>
            <a:pPr>
              <a:defRPr/>
            </a:pPr>
            <a:r>
              <a:rPr sz="1400" dirty="0"/>
              <a:t>1.2 MJ stored energy</a:t>
            </a:r>
          </a:p>
          <a:p>
            <a:pPr>
              <a:defRPr/>
            </a:pPr>
            <a:r>
              <a:rPr sz="1400" dirty="0"/>
              <a:t>10 K temperature margin</a:t>
            </a:r>
          </a:p>
          <a:p>
            <a:pPr>
              <a:defRPr/>
            </a:pPr>
            <a:r>
              <a:rPr sz="1400" dirty="0"/>
              <a:t>11 km of</a:t>
            </a:r>
            <a:r>
              <a:rPr lang="en-US" sz="1400" dirty="0"/>
              <a:t> 12 mm wide </a:t>
            </a:r>
            <a:r>
              <a:rPr sz="1400" dirty="0"/>
              <a:t> HTS tape</a:t>
            </a:r>
          </a:p>
          <a:p>
            <a:pPr>
              <a:defRPr/>
            </a:pPr>
            <a:r>
              <a:rPr sz="1400" dirty="0"/>
              <a:t>550 A/mm</a:t>
            </a:r>
            <a:r>
              <a:rPr sz="1400" baseline="30000" dirty="0"/>
              <a:t>2</a:t>
            </a:r>
            <a:r>
              <a:rPr sz="1400" dirty="0"/>
              <a:t> cable current density</a:t>
            </a:r>
          </a:p>
        </p:txBody>
      </p:sp>
      <p:sp>
        <p:nvSpPr>
          <p:cNvPr id="13" name="TextBox 12">
            <a:extLst>
              <a:ext uri="{FF2B5EF4-FFF2-40B4-BE49-F238E27FC236}">
                <a16:creationId xmlns:a16="http://schemas.microsoft.com/office/drawing/2014/main" id="{5758019B-46C0-6686-2CEF-DDCF9C000FF1}"/>
              </a:ext>
            </a:extLst>
          </p:cNvPr>
          <p:cNvSpPr txBox="1"/>
          <p:nvPr/>
        </p:nvSpPr>
        <p:spPr bwMode="auto">
          <a:xfrm>
            <a:off x="9648967" y="3686858"/>
            <a:ext cx="243629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200" b="1" dirty="0"/>
              <a:t>Courtesy of J. van </a:t>
            </a:r>
            <a:r>
              <a:rPr lang="en-US" sz="1200" b="1" dirty="0" err="1"/>
              <a:t>Nugteren</a:t>
            </a:r>
            <a:endParaRPr lang="en-US" sz="1200" b="1" dirty="0"/>
          </a:p>
          <a:p>
            <a:r>
              <a:rPr lang="en-US" sz="1200" b="1" dirty="0"/>
              <a:t>First small demo at CERN by</a:t>
            </a:r>
          </a:p>
          <a:p>
            <a:r>
              <a:rPr lang="en-US" sz="1200" b="1" dirty="0" err="1"/>
              <a:t>J.van</a:t>
            </a:r>
            <a:r>
              <a:rPr lang="en-US" sz="1200" b="1" dirty="0"/>
              <a:t> </a:t>
            </a:r>
            <a:r>
              <a:rPr lang="en-US" sz="1200" b="1" dirty="0" err="1"/>
              <a:t>Nugteren</a:t>
            </a:r>
            <a:r>
              <a:rPr lang="en-US" sz="1200" b="1" dirty="0"/>
              <a:t>, G. Kirby and T. Nes</a:t>
            </a:r>
          </a:p>
        </p:txBody>
      </p:sp>
    </p:spTree>
    <p:extLst>
      <p:ext uri="{BB962C8B-B14F-4D97-AF65-F5344CB8AC3E}">
        <p14:creationId xmlns:p14="http://schemas.microsoft.com/office/powerpoint/2010/main" val="3512316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FADA2DE-346F-75AA-2D8E-9B17BC0C2B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1AF7427-693A-ED97-52AF-2B9B20C9E942}"/>
              </a:ext>
            </a:extLst>
          </p:cNvPr>
          <p:cNvSpPr>
            <a:spLocks noGrp="1"/>
          </p:cNvSpPr>
          <p:nvPr>
            <p:ph type="title"/>
          </p:nvPr>
        </p:nvSpPr>
        <p:spPr>
          <a:xfrm>
            <a:off x="838200" y="1217101"/>
            <a:ext cx="10515600" cy="1250931"/>
          </a:xfrm>
        </p:spPr>
        <p:txBody>
          <a:bodyPr>
            <a:normAutofit/>
          </a:bodyPr>
          <a:lstStyle/>
          <a:p>
            <a:r>
              <a:rPr lang="en-US" dirty="0"/>
              <a:t>Revising to a simpler design, the main scope is to test:</a:t>
            </a:r>
            <a:br>
              <a:rPr lang="en-US" dirty="0"/>
            </a:br>
            <a:r>
              <a:rPr lang="en-US" dirty="0"/>
              <a:t>1) operation of dipole with cryogen-free technology</a:t>
            </a:r>
            <a:br>
              <a:rPr lang="en-US" dirty="0"/>
            </a:br>
            <a:r>
              <a:rPr lang="en-US" dirty="0"/>
              <a:t>2) non-insulated (better: Controlled-Insulation) technology in dipoles</a:t>
            </a:r>
          </a:p>
        </p:txBody>
      </p:sp>
      <p:sp>
        <p:nvSpPr>
          <p:cNvPr id="3" name="Date Placeholder 2">
            <a:extLst>
              <a:ext uri="{FF2B5EF4-FFF2-40B4-BE49-F238E27FC236}">
                <a16:creationId xmlns:a16="http://schemas.microsoft.com/office/drawing/2014/main" id="{8A61C870-4BB5-3C32-AF30-A3CE288BF3CA}"/>
              </a:ext>
            </a:extLst>
          </p:cNvPr>
          <p:cNvSpPr>
            <a:spLocks noGrp="1"/>
          </p:cNvSpPr>
          <p:nvPr>
            <p:ph type="dt" sz="half" idx="10"/>
          </p:nvPr>
        </p:nvSpPr>
        <p:spPr/>
        <p:txBody>
          <a:bodyPr/>
          <a:lstStyle/>
          <a:p>
            <a:r>
              <a:rPr lang="en-US"/>
              <a:t>24-Feb-2023</a:t>
            </a:r>
            <a:endParaRPr lang="it-IT"/>
          </a:p>
        </p:txBody>
      </p:sp>
      <p:sp>
        <p:nvSpPr>
          <p:cNvPr id="4" name="Footer Placeholder 3">
            <a:extLst>
              <a:ext uri="{FF2B5EF4-FFF2-40B4-BE49-F238E27FC236}">
                <a16:creationId xmlns:a16="http://schemas.microsoft.com/office/drawing/2014/main" id="{265797F3-647C-1A32-86B2-7E4857AE1CA5}"/>
              </a:ext>
            </a:extLst>
          </p:cNvPr>
          <p:cNvSpPr>
            <a:spLocks noGrp="1"/>
          </p:cNvSpPr>
          <p:nvPr>
            <p:ph type="ftr" sz="quarter" idx="11"/>
          </p:nvPr>
        </p:nvSpPr>
        <p:spPr/>
        <p:txBody>
          <a:bodyPr/>
          <a:lstStyle/>
          <a:p>
            <a:r>
              <a:rPr lang="it-IT"/>
              <a:t>IRIS - L. Rossi - Cosmic Wispers</a:t>
            </a:r>
          </a:p>
        </p:txBody>
      </p:sp>
      <p:sp>
        <p:nvSpPr>
          <p:cNvPr id="5" name="Slide Number Placeholder 4">
            <a:extLst>
              <a:ext uri="{FF2B5EF4-FFF2-40B4-BE49-F238E27FC236}">
                <a16:creationId xmlns:a16="http://schemas.microsoft.com/office/drawing/2014/main" id="{99CD7973-BD3C-50E3-F173-237270447A15}"/>
              </a:ext>
            </a:extLst>
          </p:cNvPr>
          <p:cNvSpPr>
            <a:spLocks noGrp="1"/>
          </p:cNvSpPr>
          <p:nvPr>
            <p:ph type="sldNum" sz="quarter" idx="12"/>
          </p:nvPr>
        </p:nvSpPr>
        <p:spPr/>
        <p:txBody>
          <a:bodyPr/>
          <a:lstStyle/>
          <a:p>
            <a:fld id="{9B13B172-409A-48BF-92CD-9E808051E234}" type="slidenum">
              <a:rPr lang="it-IT" smtClean="0"/>
              <a:t>42</a:t>
            </a:fld>
            <a:endParaRPr lang="it-IT"/>
          </a:p>
        </p:txBody>
      </p:sp>
      <p:pic>
        <p:nvPicPr>
          <p:cNvPr id="7" name="Picture 6">
            <a:extLst>
              <a:ext uri="{FF2B5EF4-FFF2-40B4-BE49-F238E27FC236}">
                <a16:creationId xmlns:a16="http://schemas.microsoft.com/office/drawing/2014/main" id="{072DBB3E-D225-A089-A293-399E1F514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5" y="2151298"/>
            <a:ext cx="4643965" cy="464396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E9B9576-1747-0EFD-7BE1-E64C15F38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0" y="2907969"/>
            <a:ext cx="5880100" cy="3402770"/>
          </a:xfrm>
          <a:prstGeom prst="rect">
            <a:avLst/>
          </a:prstGeom>
        </p:spPr>
      </p:pic>
      <p:sp>
        <p:nvSpPr>
          <p:cNvPr id="8" name="TextBox 7">
            <a:extLst>
              <a:ext uri="{FF2B5EF4-FFF2-40B4-BE49-F238E27FC236}">
                <a16:creationId xmlns:a16="http://schemas.microsoft.com/office/drawing/2014/main" id="{F05974B5-3EEF-5321-3B58-47D094B9D8CA}"/>
              </a:ext>
            </a:extLst>
          </p:cNvPr>
          <p:cNvSpPr txBox="1"/>
          <p:nvPr/>
        </p:nvSpPr>
        <p:spPr>
          <a:xfrm>
            <a:off x="2770908" y="2468032"/>
            <a:ext cx="763847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a:t>The dipole will be installed in Genova – IRIS WP3 facility</a:t>
            </a:r>
          </a:p>
        </p:txBody>
      </p:sp>
    </p:spTree>
    <p:extLst>
      <p:ext uri="{BB962C8B-B14F-4D97-AF65-F5344CB8AC3E}">
        <p14:creationId xmlns:p14="http://schemas.microsoft.com/office/powerpoint/2010/main" val="4143601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DF7D8CC-A185-94CB-43E9-21FFC8EADDE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CC455E4C-726D-01C3-8A02-781625CD1159}"/>
              </a:ext>
            </a:extLst>
          </p:cNvPr>
          <p:cNvSpPr>
            <a:spLocks noGrp="1"/>
          </p:cNvSpPr>
          <p:nvPr>
            <p:ph type="dt" sz="half" idx="10"/>
          </p:nvPr>
        </p:nvSpPr>
        <p:spPr/>
        <p:txBody>
          <a:bodyPr/>
          <a:lstStyle/>
          <a:p>
            <a:r>
              <a:rPr lang="en-US"/>
              <a:t>24-Feb-2023</a:t>
            </a:r>
          </a:p>
        </p:txBody>
      </p:sp>
      <p:sp>
        <p:nvSpPr>
          <p:cNvPr id="3" name="Footer Placeholder 2">
            <a:extLst>
              <a:ext uri="{FF2B5EF4-FFF2-40B4-BE49-F238E27FC236}">
                <a16:creationId xmlns:a16="http://schemas.microsoft.com/office/drawing/2014/main" id="{06507816-2997-EC56-071E-58291B7678D9}"/>
              </a:ext>
            </a:extLst>
          </p:cNvPr>
          <p:cNvSpPr>
            <a:spLocks noGrp="1"/>
          </p:cNvSpPr>
          <p:nvPr>
            <p:ph type="ftr" sz="quarter" idx="11"/>
          </p:nvPr>
        </p:nvSpPr>
        <p:spPr/>
        <p:txBody>
          <a:bodyPr/>
          <a:lstStyle/>
          <a:p>
            <a:r>
              <a:rPr lang="it-IT"/>
              <a:t>IRIS - L. Rossi - Cosmic Wispers</a:t>
            </a:r>
            <a:endParaRPr lang="en-US"/>
          </a:p>
        </p:txBody>
      </p:sp>
      <p:sp>
        <p:nvSpPr>
          <p:cNvPr id="4" name="Slide Number Placeholder 3">
            <a:extLst>
              <a:ext uri="{FF2B5EF4-FFF2-40B4-BE49-F238E27FC236}">
                <a16:creationId xmlns:a16="http://schemas.microsoft.com/office/drawing/2014/main" id="{4A74BE9C-8CBA-96C1-A3E6-C9A63E2695DC}"/>
              </a:ext>
            </a:extLst>
          </p:cNvPr>
          <p:cNvSpPr>
            <a:spLocks noGrp="1"/>
          </p:cNvSpPr>
          <p:nvPr>
            <p:ph type="sldNum" sz="quarter" idx="12"/>
          </p:nvPr>
        </p:nvSpPr>
        <p:spPr/>
        <p:txBody>
          <a:bodyPr/>
          <a:lstStyle/>
          <a:p>
            <a:fld id="{37892B85-A679-1943-821F-72C61F74835B}" type="slidenum">
              <a:rPr lang="en-US" smtClean="0"/>
              <a:t>43</a:t>
            </a:fld>
            <a:endParaRPr lang="en-US"/>
          </a:p>
        </p:txBody>
      </p:sp>
      <p:pic>
        <p:nvPicPr>
          <p:cNvPr id="6" name="Immagine 56">
            <a:extLst>
              <a:ext uri="{FF2B5EF4-FFF2-40B4-BE49-F238E27FC236}">
                <a16:creationId xmlns:a16="http://schemas.microsoft.com/office/drawing/2014/main" id="{1387343B-4BB2-4CEF-1D96-04AFF22598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38" t="5756" r="7730"/>
          <a:stretch/>
        </p:blipFill>
        <p:spPr>
          <a:xfrm>
            <a:off x="6530586" y="3715220"/>
            <a:ext cx="4167704" cy="2604153"/>
          </a:xfrm>
          <a:prstGeom prst="rect">
            <a:avLst/>
          </a:prstGeom>
        </p:spPr>
      </p:pic>
      <p:pic>
        <p:nvPicPr>
          <p:cNvPr id="7" name="Immagine 6">
            <a:extLst>
              <a:ext uri="{FF2B5EF4-FFF2-40B4-BE49-F238E27FC236}">
                <a16:creationId xmlns:a16="http://schemas.microsoft.com/office/drawing/2014/main" id="{68533E96-FF75-6988-DAFA-917694557345}"/>
              </a:ext>
            </a:extLst>
          </p:cNvPr>
          <p:cNvPicPr>
            <a:picLocks noChangeAspect="1"/>
          </p:cNvPicPr>
          <p:nvPr/>
        </p:nvPicPr>
        <p:blipFill rotWithShape="1">
          <a:blip r:embed="rId4"/>
          <a:srcRect l="7752" t="3709" r="27140" b="15199"/>
          <a:stretch/>
        </p:blipFill>
        <p:spPr>
          <a:xfrm>
            <a:off x="6914983" y="1272887"/>
            <a:ext cx="3638782" cy="2241043"/>
          </a:xfrm>
          <a:prstGeom prst="rect">
            <a:avLst/>
          </a:prstGeom>
        </p:spPr>
      </p:pic>
      <p:sp>
        <p:nvSpPr>
          <p:cNvPr id="8" name="Segnaposto testo 2">
            <a:extLst>
              <a:ext uri="{FF2B5EF4-FFF2-40B4-BE49-F238E27FC236}">
                <a16:creationId xmlns:a16="http://schemas.microsoft.com/office/drawing/2014/main" id="{C3B1D505-868F-8398-6B07-AF2F0D104C77}"/>
              </a:ext>
            </a:extLst>
          </p:cNvPr>
          <p:cNvSpPr txBox="1">
            <a:spLocks/>
          </p:cNvSpPr>
          <p:nvPr/>
        </p:nvSpPr>
        <p:spPr>
          <a:xfrm>
            <a:off x="713443" y="1272887"/>
            <a:ext cx="5297779" cy="419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GB" sz="2400"/>
              <a:t>The optimization of the dipole’s cross section focused mainly on two configurations.</a:t>
            </a:r>
          </a:p>
          <a:p>
            <a:pPr marL="0" indent="0" algn="just">
              <a:spcBef>
                <a:spcPts val="1200"/>
              </a:spcBef>
              <a:buFont typeface="Arial" panose="020B0604020202020204" pitchFamily="34" charset="0"/>
              <a:buNone/>
            </a:pPr>
            <a:r>
              <a:rPr lang="en-GB" sz="2400"/>
              <a:t>The Helmholtz-like double pancake racetracks (sketched in top-left picture) achieved the following simulated performances:</a:t>
            </a:r>
          </a:p>
          <a:p>
            <a:pPr lvl="1">
              <a:spcBef>
                <a:spcPts val="1200"/>
              </a:spcBef>
              <a:buFont typeface="Wingdings" panose="05000000000000000000" pitchFamily="2" charset="2"/>
              <a:buChar char="Ø"/>
            </a:pPr>
            <a:r>
              <a:rPr lang="en-GB"/>
              <a:t>Field quality ∆B</a:t>
            </a:r>
            <a:r>
              <a:rPr lang="en-GB" baseline="-25000"/>
              <a:t>y</a:t>
            </a:r>
            <a:r>
              <a:rPr lang="en-GB"/>
              <a:t>/B</a:t>
            </a:r>
            <a:r>
              <a:rPr lang="en-GB" baseline="-25000"/>
              <a:t>y0</a:t>
            </a:r>
            <a:r>
              <a:rPr lang="en-GB"/>
              <a:t>: 0.018 </a:t>
            </a:r>
            <a:r>
              <a:rPr lang="en-GB">
                <a:solidFill>
                  <a:schemeClr val="bg1">
                    <a:lumMod val="65000"/>
                  </a:schemeClr>
                </a:solidFill>
              </a:rPr>
              <a:t>*</a:t>
            </a:r>
            <a:r>
              <a:rPr lang="en-GB"/>
              <a:t>	</a:t>
            </a:r>
            <a:endParaRPr lang="en-GB" sz="1600"/>
          </a:p>
          <a:p>
            <a:pPr lvl="1">
              <a:spcBef>
                <a:spcPts val="600"/>
              </a:spcBef>
              <a:buFont typeface="Wingdings" panose="05000000000000000000" pitchFamily="2" charset="2"/>
              <a:buChar char="Ø"/>
            </a:pPr>
            <a:r>
              <a:rPr lang="en-GB"/>
              <a:t>Iron yoke volume: 0.27 m</a:t>
            </a:r>
            <a:r>
              <a:rPr lang="en-GB" baseline="30000"/>
              <a:t>3</a:t>
            </a:r>
            <a:r>
              <a:rPr lang="en-GB"/>
              <a:t> </a:t>
            </a:r>
          </a:p>
          <a:p>
            <a:pPr lvl="1">
              <a:spcBef>
                <a:spcPts val="600"/>
              </a:spcBef>
              <a:buFont typeface="Wingdings" panose="05000000000000000000" pitchFamily="2" charset="2"/>
              <a:buChar char="Ø"/>
            </a:pPr>
            <a:r>
              <a:rPr lang="en-GB"/>
              <a:t>Use of HTS tape ~ 12 km</a:t>
            </a:r>
          </a:p>
        </p:txBody>
      </p:sp>
      <p:grpSp>
        <p:nvGrpSpPr>
          <p:cNvPr id="9" name="Gruppo 27">
            <a:extLst>
              <a:ext uri="{FF2B5EF4-FFF2-40B4-BE49-F238E27FC236}">
                <a16:creationId xmlns:a16="http://schemas.microsoft.com/office/drawing/2014/main" id="{994217B8-9D89-58D3-1715-AC3F2889EC82}"/>
              </a:ext>
            </a:extLst>
          </p:cNvPr>
          <p:cNvGrpSpPr/>
          <p:nvPr/>
        </p:nvGrpSpPr>
        <p:grpSpPr>
          <a:xfrm>
            <a:off x="10690847" y="2688754"/>
            <a:ext cx="534079" cy="845491"/>
            <a:chOff x="10588260" y="2771499"/>
            <a:chExt cx="534079" cy="845491"/>
          </a:xfrm>
        </p:grpSpPr>
        <p:cxnSp>
          <p:nvCxnSpPr>
            <p:cNvPr id="10" name="Connettore 2 13">
              <a:extLst>
                <a:ext uri="{FF2B5EF4-FFF2-40B4-BE49-F238E27FC236}">
                  <a16:creationId xmlns:a16="http://schemas.microsoft.com/office/drawing/2014/main" id="{04E820F2-D563-C7FD-5268-9ADFE08558BF}"/>
                </a:ext>
              </a:extLst>
            </p:cNvPr>
            <p:cNvCxnSpPr/>
            <p:nvPr/>
          </p:nvCxnSpPr>
          <p:spPr>
            <a:xfrm flipV="1">
              <a:off x="10621339" y="2877233"/>
              <a:ext cx="0" cy="527194"/>
            </a:xfrm>
            <a:prstGeom prst="straightConnector1">
              <a:avLst/>
            </a:prstGeom>
            <a:ln>
              <a:solidFill>
                <a:srgbClr val="4297B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4">
              <a:extLst>
                <a:ext uri="{FF2B5EF4-FFF2-40B4-BE49-F238E27FC236}">
                  <a16:creationId xmlns:a16="http://schemas.microsoft.com/office/drawing/2014/main" id="{E8FAE75E-39F5-AB7D-C3BC-E31F989A6D23}"/>
                </a:ext>
              </a:extLst>
            </p:cNvPr>
            <p:cNvCxnSpPr/>
            <p:nvPr/>
          </p:nvCxnSpPr>
          <p:spPr>
            <a:xfrm>
              <a:off x="10621339" y="3404427"/>
              <a:ext cx="497408" cy="0"/>
            </a:xfrm>
            <a:prstGeom prst="straightConnector1">
              <a:avLst/>
            </a:prstGeom>
            <a:ln>
              <a:solidFill>
                <a:srgbClr val="4297B8"/>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25">
              <a:extLst>
                <a:ext uri="{FF2B5EF4-FFF2-40B4-BE49-F238E27FC236}">
                  <a16:creationId xmlns:a16="http://schemas.microsoft.com/office/drawing/2014/main" id="{6FD50B7A-C465-8376-08CF-26F6A56A5D7F}"/>
                </a:ext>
              </a:extLst>
            </p:cNvPr>
            <p:cNvSpPr txBox="1"/>
            <p:nvPr/>
          </p:nvSpPr>
          <p:spPr>
            <a:xfrm>
              <a:off x="10588260" y="2771499"/>
              <a:ext cx="175731" cy="246221"/>
            </a:xfrm>
            <a:prstGeom prst="rect">
              <a:avLst/>
            </a:prstGeom>
            <a:noFill/>
          </p:spPr>
          <p:txBody>
            <a:bodyPr wrap="square" rtlCol="0">
              <a:spAutoFit/>
            </a:bodyPr>
            <a:lstStyle/>
            <a:p>
              <a:r>
                <a:rPr lang="en-GB" sz="1000" dirty="0">
                  <a:solidFill>
                    <a:srgbClr val="4297B8"/>
                  </a:solidFill>
                </a:rPr>
                <a:t>y</a:t>
              </a:r>
            </a:p>
          </p:txBody>
        </p:sp>
        <p:sp>
          <p:nvSpPr>
            <p:cNvPr id="13" name="CasellaDiTesto 26">
              <a:extLst>
                <a:ext uri="{FF2B5EF4-FFF2-40B4-BE49-F238E27FC236}">
                  <a16:creationId xmlns:a16="http://schemas.microsoft.com/office/drawing/2014/main" id="{88E2985F-16E7-B1B6-49D4-E0E1B9957860}"/>
                </a:ext>
              </a:extLst>
            </p:cNvPr>
            <p:cNvSpPr txBox="1"/>
            <p:nvPr/>
          </p:nvSpPr>
          <p:spPr>
            <a:xfrm>
              <a:off x="10946608" y="3370769"/>
              <a:ext cx="175731" cy="246221"/>
            </a:xfrm>
            <a:prstGeom prst="rect">
              <a:avLst/>
            </a:prstGeom>
            <a:noFill/>
          </p:spPr>
          <p:txBody>
            <a:bodyPr wrap="square" rtlCol="0">
              <a:spAutoFit/>
            </a:bodyPr>
            <a:lstStyle/>
            <a:p>
              <a:r>
                <a:rPr lang="en-GB" sz="1000" dirty="0">
                  <a:solidFill>
                    <a:srgbClr val="4297B8"/>
                  </a:solidFill>
                </a:rPr>
                <a:t>x</a:t>
              </a:r>
            </a:p>
          </p:txBody>
        </p:sp>
      </p:grpSp>
      <p:cxnSp>
        <p:nvCxnSpPr>
          <p:cNvPr id="14" name="Connettore 2 40">
            <a:extLst>
              <a:ext uri="{FF2B5EF4-FFF2-40B4-BE49-F238E27FC236}">
                <a16:creationId xmlns:a16="http://schemas.microsoft.com/office/drawing/2014/main" id="{E6C66648-6C2A-A23E-06C8-8019B22F8ACC}"/>
              </a:ext>
            </a:extLst>
          </p:cNvPr>
          <p:cNvCxnSpPr/>
          <p:nvPr/>
        </p:nvCxnSpPr>
        <p:spPr>
          <a:xfrm>
            <a:off x="6691912" y="1272887"/>
            <a:ext cx="0" cy="2217698"/>
          </a:xfrm>
          <a:prstGeom prst="straightConnector1">
            <a:avLst/>
          </a:prstGeom>
          <a:ln>
            <a:solidFill>
              <a:srgbClr val="4297B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45">
            <a:extLst>
              <a:ext uri="{FF2B5EF4-FFF2-40B4-BE49-F238E27FC236}">
                <a16:creationId xmlns:a16="http://schemas.microsoft.com/office/drawing/2014/main" id="{974B27C1-CA3D-D452-DDCA-75D3F591BFBC}"/>
              </a:ext>
            </a:extLst>
          </p:cNvPr>
          <p:cNvCxnSpPr/>
          <p:nvPr/>
        </p:nvCxnSpPr>
        <p:spPr>
          <a:xfrm>
            <a:off x="6914982" y="1040874"/>
            <a:ext cx="3629321" cy="0"/>
          </a:xfrm>
          <a:prstGeom prst="straightConnector1">
            <a:avLst/>
          </a:prstGeom>
          <a:ln>
            <a:solidFill>
              <a:srgbClr val="4297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sellaDiTesto 47">
            <a:extLst>
              <a:ext uri="{FF2B5EF4-FFF2-40B4-BE49-F238E27FC236}">
                <a16:creationId xmlns:a16="http://schemas.microsoft.com/office/drawing/2014/main" id="{5CCCDFD9-F1EB-35E8-2CBD-1D986545B08F}"/>
              </a:ext>
            </a:extLst>
          </p:cNvPr>
          <p:cNvSpPr txBox="1"/>
          <p:nvPr/>
        </p:nvSpPr>
        <p:spPr>
          <a:xfrm rot="16200000">
            <a:off x="6137123" y="2127230"/>
            <a:ext cx="838200" cy="276999"/>
          </a:xfrm>
          <a:prstGeom prst="rect">
            <a:avLst/>
          </a:prstGeom>
          <a:noFill/>
        </p:spPr>
        <p:txBody>
          <a:bodyPr wrap="square" rtlCol="0">
            <a:spAutoFit/>
          </a:bodyPr>
          <a:lstStyle/>
          <a:p>
            <a:r>
              <a:rPr lang="en-GB" sz="1200" dirty="0">
                <a:solidFill>
                  <a:srgbClr val="4297B8"/>
                </a:solidFill>
              </a:rPr>
              <a:t>0.5 m</a:t>
            </a:r>
          </a:p>
        </p:txBody>
      </p:sp>
      <p:sp>
        <p:nvSpPr>
          <p:cNvPr id="17" name="Rettangolo 54">
            <a:extLst>
              <a:ext uri="{FF2B5EF4-FFF2-40B4-BE49-F238E27FC236}">
                <a16:creationId xmlns:a16="http://schemas.microsoft.com/office/drawing/2014/main" id="{1D954EDB-1725-077F-E8E5-17434A1153BA}"/>
              </a:ext>
            </a:extLst>
          </p:cNvPr>
          <p:cNvSpPr/>
          <p:nvPr/>
        </p:nvSpPr>
        <p:spPr>
          <a:xfrm>
            <a:off x="713442" y="5418900"/>
            <a:ext cx="2424766" cy="276999"/>
          </a:xfrm>
          <a:prstGeom prst="rect">
            <a:avLst/>
          </a:prstGeom>
        </p:spPr>
        <p:txBody>
          <a:bodyPr wrap="none">
            <a:spAutoFit/>
          </a:bodyPr>
          <a:lstStyle/>
          <a:p>
            <a:r>
              <a:rPr lang="en-GB" sz="1200" dirty="0">
                <a:solidFill>
                  <a:schemeClr val="bg1">
                    <a:lumMod val="65000"/>
                  </a:schemeClr>
                </a:solidFill>
              </a:rPr>
              <a:t>* (along x-direction of the aperture)</a:t>
            </a:r>
          </a:p>
        </p:txBody>
      </p:sp>
    </p:spTree>
    <p:extLst>
      <p:ext uri="{BB962C8B-B14F-4D97-AF65-F5344CB8AC3E}">
        <p14:creationId xmlns:p14="http://schemas.microsoft.com/office/powerpoint/2010/main" val="328624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A605CB-75EF-38FC-8FC6-09EE4A9ACBF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A0CA9F76-2708-9030-7EFF-3B7F41503E12}"/>
              </a:ext>
            </a:extLst>
          </p:cNvPr>
          <p:cNvSpPr>
            <a:spLocks noGrp="1"/>
          </p:cNvSpPr>
          <p:nvPr>
            <p:ph type="dt" sz="half" idx="10"/>
          </p:nvPr>
        </p:nvSpPr>
        <p:spPr/>
        <p:txBody>
          <a:bodyPr/>
          <a:lstStyle/>
          <a:p>
            <a:r>
              <a:rPr lang="en-US"/>
              <a:t>24-Feb-2023</a:t>
            </a:r>
          </a:p>
        </p:txBody>
      </p:sp>
      <p:sp>
        <p:nvSpPr>
          <p:cNvPr id="3" name="Footer Placeholder 2">
            <a:extLst>
              <a:ext uri="{FF2B5EF4-FFF2-40B4-BE49-F238E27FC236}">
                <a16:creationId xmlns:a16="http://schemas.microsoft.com/office/drawing/2014/main" id="{7AC4EC3F-4E3F-7A6A-61FE-8E399A14FB49}"/>
              </a:ext>
            </a:extLst>
          </p:cNvPr>
          <p:cNvSpPr>
            <a:spLocks noGrp="1"/>
          </p:cNvSpPr>
          <p:nvPr>
            <p:ph type="ftr" sz="quarter" idx="11"/>
          </p:nvPr>
        </p:nvSpPr>
        <p:spPr/>
        <p:txBody>
          <a:bodyPr/>
          <a:lstStyle/>
          <a:p>
            <a:r>
              <a:rPr lang="it-IT"/>
              <a:t>IRIS - L. Rossi - Cosmic Wispers</a:t>
            </a:r>
            <a:endParaRPr lang="en-US"/>
          </a:p>
        </p:txBody>
      </p:sp>
      <p:sp>
        <p:nvSpPr>
          <p:cNvPr id="4" name="Slide Number Placeholder 3">
            <a:extLst>
              <a:ext uri="{FF2B5EF4-FFF2-40B4-BE49-F238E27FC236}">
                <a16:creationId xmlns:a16="http://schemas.microsoft.com/office/drawing/2014/main" id="{6A2D11B2-ABE5-4127-CFBE-F6A6843A7E49}"/>
              </a:ext>
            </a:extLst>
          </p:cNvPr>
          <p:cNvSpPr>
            <a:spLocks noGrp="1"/>
          </p:cNvSpPr>
          <p:nvPr>
            <p:ph type="sldNum" sz="quarter" idx="12"/>
          </p:nvPr>
        </p:nvSpPr>
        <p:spPr/>
        <p:txBody>
          <a:bodyPr/>
          <a:lstStyle/>
          <a:p>
            <a:fld id="{37892B85-A679-1943-821F-72C61F74835B}" type="slidenum">
              <a:rPr lang="en-US" smtClean="0"/>
              <a:t>44</a:t>
            </a:fld>
            <a:endParaRPr lang="en-US"/>
          </a:p>
        </p:txBody>
      </p:sp>
      <p:pic>
        <p:nvPicPr>
          <p:cNvPr id="6" name="Immagine 12">
            <a:extLst>
              <a:ext uri="{FF2B5EF4-FFF2-40B4-BE49-F238E27FC236}">
                <a16:creationId xmlns:a16="http://schemas.microsoft.com/office/drawing/2014/main" id="{4D5F17BC-0D32-1FF4-F363-DDB47B1299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24" t="5360" r="7631"/>
          <a:stretch/>
        </p:blipFill>
        <p:spPr>
          <a:xfrm>
            <a:off x="6604222" y="3715482"/>
            <a:ext cx="4103408" cy="2582246"/>
          </a:xfrm>
          <a:prstGeom prst="rect">
            <a:avLst/>
          </a:prstGeom>
        </p:spPr>
      </p:pic>
      <p:pic>
        <p:nvPicPr>
          <p:cNvPr id="7" name="Immagine 28">
            <a:extLst>
              <a:ext uri="{FF2B5EF4-FFF2-40B4-BE49-F238E27FC236}">
                <a16:creationId xmlns:a16="http://schemas.microsoft.com/office/drawing/2014/main" id="{AF1C387C-077B-AE52-A0AF-38907F0ADBAC}"/>
              </a:ext>
            </a:extLst>
          </p:cNvPr>
          <p:cNvPicPr>
            <a:picLocks noChangeAspect="1"/>
          </p:cNvPicPr>
          <p:nvPr/>
        </p:nvPicPr>
        <p:blipFill rotWithShape="1">
          <a:blip r:embed="rId4"/>
          <a:srcRect l="7902" t="18273" r="29153" b="18709"/>
          <a:stretch/>
        </p:blipFill>
        <p:spPr>
          <a:xfrm>
            <a:off x="7254346" y="1677574"/>
            <a:ext cx="2960055" cy="1466195"/>
          </a:xfrm>
          <a:prstGeom prst="rect">
            <a:avLst/>
          </a:prstGeom>
        </p:spPr>
      </p:pic>
      <p:sp>
        <p:nvSpPr>
          <p:cNvPr id="8" name="Segnaposto testo 2">
            <a:extLst>
              <a:ext uri="{FF2B5EF4-FFF2-40B4-BE49-F238E27FC236}">
                <a16:creationId xmlns:a16="http://schemas.microsoft.com/office/drawing/2014/main" id="{5259E7F5-756F-624B-00BC-6A731287BC14}"/>
              </a:ext>
            </a:extLst>
          </p:cNvPr>
          <p:cNvSpPr txBox="1">
            <a:spLocks/>
          </p:cNvSpPr>
          <p:nvPr/>
        </p:nvSpPr>
        <p:spPr>
          <a:xfrm>
            <a:off x="713442" y="1285161"/>
            <a:ext cx="5297779" cy="419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1200"/>
              </a:spcBef>
              <a:buFont typeface="Arial" panose="020B0604020202020204" pitchFamily="34" charset="0"/>
              <a:buNone/>
            </a:pPr>
            <a:r>
              <a:rPr lang="en-GB" sz="2400" dirty="0"/>
              <a:t>The second X-section configuration aimed at investigating the possibility of placing the coils on the mid-plane (scheme in top-left picture).</a:t>
            </a:r>
          </a:p>
          <a:p>
            <a:pPr marL="0" indent="0" algn="just">
              <a:spcBef>
                <a:spcPts val="1200"/>
              </a:spcBef>
              <a:buFont typeface="Arial" panose="020B0604020202020204" pitchFamily="34" charset="0"/>
              <a:buNone/>
            </a:pPr>
            <a:r>
              <a:rPr lang="en-GB" sz="2400" dirty="0"/>
              <a:t>The achieved simulated performances are the followings:</a:t>
            </a:r>
          </a:p>
          <a:p>
            <a:pPr lvl="1">
              <a:spcBef>
                <a:spcPts val="1200"/>
              </a:spcBef>
              <a:buFont typeface="Wingdings" panose="05000000000000000000" pitchFamily="2" charset="2"/>
              <a:buChar char="Ø"/>
            </a:pPr>
            <a:r>
              <a:rPr lang="en-GB" dirty="0"/>
              <a:t>Field quality ∆B</a:t>
            </a:r>
            <a:r>
              <a:rPr lang="en-GB" baseline="-25000" dirty="0"/>
              <a:t>y</a:t>
            </a:r>
            <a:r>
              <a:rPr lang="en-GB" dirty="0"/>
              <a:t>/B</a:t>
            </a:r>
            <a:r>
              <a:rPr lang="en-GB" baseline="-25000" dirty="0"/>
              <a:t>y0</a:t>
            </a:r>
            <a:r>
              <a:rPr lang="en-GB" dirty="0"/>
              <a:t>: 0.04 </a:t>
            </a:r>
            <a:r>
              <a:rPr lang="en-GB" dirty="0">
                <a:solidFill>
                  <a:schemeClr val="bg1">
                    <a:lumMod val="65000"/>
                  </a:schemeClr>
                </a:solidFill>
              </a:rPr>
              <a:t>*</a:t>
            </a:r>
          </a:p>
          <a:p>
            <a:pPr lvl="1">
              <a:spcBef>
                <a:spcPts val="600"/>
              </a:spcBef>
              <a:buFont typeface="Wingdings" panose="05000000000000000000" pitchFamily="2" charset="2"/>
              <a:buChar char="Ø"/>
            </a:pPr>
            <a:r>
              <a:rPr lang="en-GB" dirty="0"/>
              <a:t>Iron yoke volume: 0.12 m</a:t>
            </a:r>
            <a:r>
              <a:rPr lang="en-GB" baseline="30000" dirty="0"/>
              <a:t>3</a:t>
            </a:r>
            <a:r>
              <a:rPr lang="en-GB" dirty="0"/>
              <a:t> </a:t>
            </a:r>
          </a:p>
          <a:p>
            <a:pPr lvl="1">
              <a:spcBef>
                <a:spcPts val="600"/>
              </a:spcBef>
              <a:buFont typeface="Wingdings" panose="05000000000000000000" pitchFamily="2" charset="2"/>
              <a:buChar char="Ø"/>
            </a:pPr>
            <a:r>
              <a:rPr lang="en-GB" dirty="0"/>
              <a:t>Use of HTS tape ~ 14 km</a:t>
            </a:r>
          </a:p>
        </p:txBody>
      </p:sp>
      <p:grpSp>
        <p:nvGrpSpPr>
          <p:cNvPr id="9" name="Gruppo 27">
            <a:extLst>
              <a:ext uri="{FF2B5EF4-FFF2-40B4-BE49-F238E27FC236}">
                <a16:creationId xmlns:a16="http://schemas.microsoft.com/office/drawing/2014/main" id="{E6D65859-AA43-AD17-2C29-824E26F6B6C3}"/>
              </a:ext>
            </a:extLst>
          </p:cNvPr>
          <p:cNvGrpSpPr/>
          <p:nvPr/>
        </p:nvGrpSpPr>
        <p:grpSpPr>
          <a:xfrm>
            <a:off x="10690847" y="2701028"/>
            <a:ext cx="534079" cy="845491"/>
            <a:chOff x="10588260" y="2771499"/>
            <a:chExt cx="534079" cy="845491"/>
          </a:xfrm>
        </p:grpSpPr>
        <p:cxnSp>
          <p:nvCxnSpPr>
            <p:cNvPr id="10" name="Connettore 2 13">
              <a:extLst>
                <a:ext uri="{FF2B5EF4-FFF2-40B4-BE49-F238E27FC236}">
                  <a16:creationId xmlns:a16="http://schemas.microsoft.com/office/drawing/2014/main" id="{3057C57E-4306-0818-034F-9AB8B5070045}"/>
                </a:ext>
              </a:extLst>
            </p:cNvPr>
            <p:cNvCxnSpPr/>
            <p:nvPr/>
          </p:nvCxnSpPr>
          <p:spPr>
            <a:xfrm flipV="1">
              <a:off x="10621339" y="2877233"/>
              <a:ext cx="0" cy="527194"/>
            </a:xfrm>
            <a:prstGeom prst="straightConnector1">
              <a:avLst/>
            </a:prstGeom>
            <a:ln>
              <a:solidFill>
                <a:srgbClr val="4297B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4">
              <a:extLst>
                <a:ext uri="{FF2B5EF4-FFF2-40B4-BE49-F238E27FC236}">
                  <a16:creationId xmlns:a16="http://schemas.microsoft.com/office/drawing/2014/main" id="{A84C54E2-1C39-32F1-7019-D9AE628B81AD}"/>
                </a:ext>
              </a:extLst>
            </p:cNvPr>
            <p:cNvCxnSpPr/>
            <p:nvPr/>
          </p:nvCxnSpPr>
          <p:spPr>
            <a:xfrm>
              <a:off x="10621339" y="3404427"/>
              <a:ext cx="497408" cy="0"/>
            </a:xfrm>
            <a:prstGeom prst="straightConnector1">
              <a:avLst/>
            </a:prstGeom>
            <a:ln>
              <a:solidFill>
                <a:srgbClr val="4297B8"/>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25">
              <a:extLst>
                <a:ext uri="{FF2B5EF4-FFF2-40B4-BE49-F238E27FC236}">
                  <a16:creationId xmlns:a16="http://schemas.microsoft.com/office/drawing/2014/main" id="{F7E3DBDF-174F-1EA6-44FD-746BDBF9F5F0}"/>
                </a:ext>
              </a:extLst>
            </p:cNvPr>
            <p:cNvSpPr txBox="1"/>
            <p:nvPr/>
          </p:nvSpPr>
          <p:spPr>
            <a:xfrm>
              <a:off x="10588260" y="2771499"/>
              <a:ext cx="175731" cy="246221"/>
            </a:xfrm>
            <a:prstGeom prst="rect">
              <a:avLst/>
            </a:prstGeom>
            <a:noFill/>
          </p:spPr>
          <p:txBody>
            <a:bodyPr wrap="square" rtlCol="0">
              <a:spAutoFit/>
            </a:bodyPr>
            <a:lstStyle/>
            <a:p>
              <a:r>
                <a:rPr lang="en-GB" sz="1000" dirty="0">
                  <a:solidFill>
                    <a:srgbClr val="4297B8"/>
                  </a:solidFill>
                </a:rPr>
                <a:t>y</a:t>
              </a:r>
            </a:p>
          </p:txBody>
        </p:sp>
        <p:sp>
          <p:nvSpPr>
            <p:cNvPr id="13" name="CasellaDiTesto 26">
              <a:extLst>
                <a:ext uri="{FF2B5EF4-FFF2-40B4-BE49-F238E27FC236}">
                  <a16:creationId xmlns:a16="http://schemas.microsoft.com/office/drawing/2014/main" id="{B0FCBFDB-D981-38A9-A5DF-8527AC33D61A}"/>
                </a:ext>
              </a:extLst>
            </p:cNvPr>
            <p:cNvSpPr txBox="1"/>
            <p:nvPr/>
          </p:nvSpPr>
          <p:spPr>
            <a:xfrm>
              <a:off x="10946608" y="3370769"/>
              <a:ext cx="175731" cy="246221"/>
            </a:xfrm>
            <a:prstGeom prst="rect">
              <a:avLst/>
            </a:prstGeom>
            <a:noFill/>
          </p:spPr>
          <p:txBody>
            <a:bodyPr wrap="square" rtlCol="0">
              <a:spAutoFit/>
            </a:bodyPr>
            <a:lstStyle/>
            <a:p>
              <a:r>
                <a:rPr lang="en-GB" sz="1000" dirty="0">
                  <a:solidFill>
                    <a:srgbClr val="4297B8"/>
                  </a:solidFill>
                </a:rPr>
                <a:t>x</a:t>
              </a:r>
            </a:p>
          </p:txBody>
        </p:sp>
      </p:grpSp>
      <p:grpSp>
        <p:nvGrpSpPr>
          <p:cNvPr id="14" name="Gruppo 9">
            <a:extLst>
              <a:ext uri="{FF2B5EF4-FFF2-40B4-BE49-F238E27FC236}">
                <a16:creationId xmlns:a16="http://schemas.microsoft.com/office/drawing/2014/main" id="{43D8510F-C1CC-C5DA-DCC3-4292A4C08AA5}"/>
              </a:ext>
            </a:extLst>
          </p:cNvPr>
          <p:cNvGrpSpPr/>
          <p:nvPr/>
        </p:nvGrpSpPr>
        <p:grpSpPr>
          <a:xfrm>
            <a:off x="7254346" y="1158206"/>
            <a:ext cx="2960056" cy="310628"/>
            <a:chOff x="6914982" y="727091"/>
            <a:chExt cx="3629321" cy="276999"/>
          </a:xfrm>
        </p:grpSpPr>
        <p:cxnSp>
          <p:nvCxnSpPr>
            <p:cNvPr id="15" name="Connettore 2 45">
              <a:extLst>
                <a:ext uri="{FF2B5EF4-FFF2-40B4-BE49-F238E27FC236}">
                  <a16:creationId xmlns:a16="http://schemas.microsoft.com/office/drawing/2014/main" id="{5A8D5690-B123-F0DB-B4BD-9FEAB2350D60}"/>
                </a:ext>
              </a:extLst>
            </p:cNvPr>
            <p:cNvCxnSpPr/>
            <p:nvPr/>
          </p:nvCxnSpPr>
          <p:spPr>
            <a:xfrm>
              <a:off x="6914982" y="973367"/>
              <a:ext cx="3629321" cy="0"/>
            </a:xfrm>
            <a:prstGeom prst="straightConnector1">
              <a:avLst/>
            </a:prstGeom>
            <a:ln>
              <a:solidFill>
                <a:srgbClr val="4297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CasellaDiTesto 46">
              <a:extLst>
                <a:ext uri="{FF2B5EF4-FFF2-40B4-BE49-F238E27FC236}">
                  <a16:creationId xmlns:a16="http://schemas.microsoft.com/office/drawing/2014/main" id="{C5E289AC-9618-BE82-DE4B-1362439A72DC}"/>
                </a:ext>
              </a:extLst>
            </p:cNvPr>
            <p:cNvSpPr txBox="1"/>
            <p:nvPr/>
          </p:nvSpPr>
          <p:spPr>
            <a:xfrm>
              <a:off x="8311565" y="727091"/>
              <a:ext cx="838200" cy="276999"/>
            </a:xfrm>
            <a:prstGeom prst="rect">
              <a:avLst/>
            </a:prstGeom>
            <a:noFill/>
          </p:spPr>
          <p:txBody>
            <a:bodyPr wrap="square" rtlCol="0">
              <a:spAutoFit/>
            </a:bodyPr>
            <a:lstStyle/>
            <a:p>
              <a:r>
                <a:rPr lang="en-GB" sz="1200" dirty="0">
                  <a:solidFill>
                    <a:srgbClr val="4297B8"/>
                  </a:solidFill>
                </a:rPr>
                <a:t>0.64 m</a:t>
              </a:r>
            </a:p>
          </p:txBody>
        </p:sp>
      </p:grpSp>
      <p:grpSp>
        <p:nvGrpSpPr>
          <p:cNvPr id="17" name="Gruppo 10">
            <a:extLst>
              <a:ext uri="{FF2B5EF4-FFF2-40B4-BE49-F238E27FC236}">
                <a16:creationId xmlns:a16="http://schemas.microsoft.com/office/drawing/2014/main" id="{1CBFDD4B-2E66-C458-5082-4FDAE3A21691}"/>
              </a:ext>
            </a:extLst>
          </p:cNvPr>
          <p:cNvGrpSpPr/>
          <p:nvPr/>
        </p:nvGrpSpPr>
        <p:grpSpPr>
          <a:xfrm>
            <a:off x="6675042" y="1677573"/>
            <a:ext cx="276999" cy="1438731"/>
            <a:chOff x="6318382" y="1205380"/>
            <a:chExt cx="410368" cy="2217698"/>
          </a:xfrm>
        </p:grpSpPr>
        <p:cxnSp>
          <p:nvCxnSpPr>
            <p:cNvPr id="18" name="Connettore 2 40">
              <a:extLst>
                <a:ext uri="{FF2B5EF4-FFF2-40B4-BE49-F238E27FC236}">
                  <a16:creationId xmlns:a16="http://schemas.microsoft.com/office/drawing/2014/main" id="{72586F42-22AC-C999-4990-389F565A673E}"/>
                </a:ext>
              </a:extLst>
            </p:cNvPr>
            <p:cNvCxnSpPr/>
            <p:nvPr/>
          </p:nvCxnSpPr>
          <p:spPr>
            <a:xfrm>
              <a:off x="6691912" y="1205380"/>
              <a:ext cx="0" cy="2217698"/>
            </a:xfrm>
            <a:prstGeom prst="straightConnector1">
              <a:avLst/>
            </a:prstGeom>
            <a:ln>
              <a:solidFill>
                <a:srgbClr val="4297B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CasellaDiTesto 47">
              <a:extLst>
                <a:ext uri="{FF2B5EF4-FFF2-40B4-BE49-F238E27FC236}">
                  <a16:creationId xmlns:a16="http://schemas.microsoft.com/office/drawing/2014/main" id="{7812EBDE-0B70-FD4F-412D-3FD740F3DFA2}"/>
                </a:ext>
              </a:extLst>
            </p:cNvPr>
            <p:cNvSpPr txBox="1"/>
            <p:nvPr/>
          </p:nvSpPr>
          <p:spPr>
            <a:xfrm rot="16200000">
              <a:off x="5975209" y="2037540"/>
              <a:ext cx="1096713" cy="410368"/>
            </a:xfrm>
            <a:prstGeom prst="rect">
              <a:avLst/>
            </a:prstGeom>
            <a:noFill/>
          </p:spPr>
          <p:txBody>
            <a:bodyPr wrap="square" rtlCol="0">
              <a:spAutoFit/>
            </a:bodyPr>
            <a:lstStyle/>
            <a:p>
              <a:r>
                <a:rPr lang="en-GB" sz="1200" dirty="0">
                  <a:solidFill>
                    <a:srgbClr val="4297B8"/>
                  </a:solidFill>
                </a:rPr>
                <a:t>0.34 m</a:t>
              </a:r>
            </a:p>
          </p:txBody>
        </p:sp>
      </p:grpSp>
      <p:sp>
        <p:nvSpPr>
          <p:cNvPr id="20" name="Rettangolo 31">
            <a:extLst>
              <a:ext uri="{FF2B5EF4-FFF2-40B4-BE49-F238E27FC236}">
                <a16:creationId xmlns:a16="http://schemas.microsoft.com/office/drawing/2014/main" id="{A1DD8CC6-65DC-D84E-3754-73981B01AAD9}"/>
              </a:ext>
            </a:extLst>
          </p:cNvPr>
          <p:cNvSpPr/>
          <p:nvPr/>
        </p:nvSpPr>
        <p:spPr>
          <a:xfrm>
            <a:off x="713442" y="5431174"/>
            <a:ext cx="2424766" cy="276999"/>
          </a:xfrm>
          <a:prstGeom prst="rect">
            <a:avLst/>
          </a:prstGeom>
        </p:spPr>
        <p:txBody>
          <a:bodyPr wrap="none">
            <a:spAutoFit/>
          </a:bodyPr>
          <a:lstStyle/>
          <a:p>
            <a:r>
              <a:rPr lang="en-GB" sz="1200" dirty="0">
                <a:solidFill>
                  <a:schemeClr val="bg1">
                    <a:lumMod val="65000"/>
                  </a:schemeClr>
                </a:solidFill>
              </a:rPr>
              <a:t>* (along x-direction of the aperture)</a:t>
            </a:r>
          </a:p>
        </p:txBody>
      </p:sp>
    </p:spTree>
    <p:extLst>
      <p:ext uri="{BB962C8B-B14F-4D97-AF65-F5344CB8AC3E}">
        <p14:creationId xmlns:p14="http://schemas.microsoft.com/office/powerpoint/2010/main" val="3369883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15765A-C6E2-4131-DFAC-97AFC926D37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C8CBC7E2-5390-A4C5-3354-1EADAFBC7A4E}"/>
              </a:ext>
            </a:extLst>
          </p:cNvPr>
          <p:cNvSpPr>
            <a:spLocks noGrp="1"/>
          </p:cNvSpPr>
          <p:nvPr>
            <p:ph type="dt" sz="half" idx="10"/>
          </p:nvPr>
        </p:nvSpPr>
        <p:spPr/>
        <p:txBody>
          <a:bodyPr/>
          <a:lstStyle/>
          <a:p>
            <a:r>
              <a:rPr lang="en-US"/>
              <a:t>24-Feb-2023</a:t>
            </a:r>
          </a:p>
        </p:txBody>
      </p:sp>
      <p:sp>
        <p:nvSpPr>
          <p:cNvPr id="3" name="Footer Placeholder 2">
            <a:extLst>
              <a:ext uri="{FF2B5EF4-FFF2-40B4-BE49-F238E27FC236}">
                <a16:creationId xmlns:a16="http://schemas.microsoft.com/office/drawing/2014/main" id="{BBEC06F2-46F4-C1B5-556E-F6D40AC9CCD2}"/>
              </a:ext>
            </a:extLst>
          </p:cNvPr>
          <p:cNvSpPr>
            <a:spLocks noGrp="1"/>
          </p:cNvSpPr>
          <p:nvPr>
            <p:ph type="ftr" sz="quarter" idx="11"/>
          </p:nvPr>
        </p:nvSpPr>
        <p:spPr/>
        <p:txBody>
          <a:bodyPr/>
          <a:lstStyle/>
          <a:p>
            <a:r>
              <a:rPr lang="it-IT"/>
              <a:t>IRIS - L. Rossi - Cosmic Wispers</a:t>
            </a:r>
            <a:endParaRPr lang="en-US"/>
          </a:p>
        </p:txBody>
      </p:sp>
      <p:sp>
        <p:nvSpPr>
          <p:cNvPr id="4" name="Slide Number Placeholder 3">
            <a:extLst>
              <a:ext uri="{FF2B5EF4-FFF2-40B4-BE49-F238E27FC236}">
                <a16:creationId xmlns:a16="http://schemas.microsoft.com/office/drawing/2014/main" id="{FB1E44ED-1125-8EA0-CC4E-2B0812405F37}"/>
              </a:ext>
            </a:extLst>
          </p:cNvPr>
          <p:cNvSpPr>
            <a:spLocks noGrp="1"/>
          </p:cNvSpPr>
          <p:nvPr>
            <p:ph type="sldNum" sz="quarter" idx="12"/>
          </p:nvPr>
        </p:nvSpPr>
        <p:spPr/>
        <p:txBody>
          <a:bodyPr/>
          <a:lstStyle/>
          <a:p>
            <a:fld id="{37892B85-A679-1943-821F-72C61F74835B}" type="slidenum">
              <a:rPr lang="en-US" smtClean="0"/>
              <a:t>45</a:t>
            </a:fld>
            <a:endParaRPr lang="en-US"/>
          </a:p>
        </p:txBody>
      </p:sp>
      <p:sp>
        <p:nvSpPr>
          <p:cNvPr id="5" name="Title 4">
            <a:extLst>
              <a:ext uri="{FF2B5EF4-FFF2-40B4-BE49-F238E27FC236}">
                <a16:creationId xmlns:a16="http://schemas.microsoft.com/office/drawing/2014/main" id="{760A1662-C65E-D7C9-3433-C1DDBBB784FD}"/>
              </a:ext>
            </a:extLst>
          </p:cNvPr>
          <p:cNvSpPr>
            <a:spLocks noGrp="1"/>
          </p:cNvSpPr>
          <p:nvPr>
            <p:ph type="title"/>
          </p:nvPr>
        </p:nvSpPr>
        <p:spPr>
          <a:xfrm>
            <a:off x="782929" y="1208576"/>
            <a:ext cx="6840370" cy="546582"/>
          </a:xfrm>
        </p:spPr>
        <p:txBody>
          <a:bodyPr/>
          <a:lstStyle/>
          <a:p>
            <a:r>
              <a:rPr lang="en-US" dirty="0"/>
              <a:t>Charging model (Controlled-Insulation coil)</a:t>
            </a:r>
          </a:p>
        </p:txBody>
      </p:sp>
      <p:sp>
        <p:nvSpPr>
          <p:cNvPr id="6" name="CasellaDiTesto 7">
            <a:extLst>
              <a:ext uri="{FF2B5EF4-FFF2-40B4-BE49-F238E27FC236}">
                <a16:creationId xmlns:a16="http://schemas.microsoft.com/office/drawing/2014/main" id="{7A0CE85F-FA1F-B800-C795-C56CEE67FA28}"/>
              </a:ext>
            </a:extLst>
          </p:cNvPr>
          <p:cNvSpPr txBox="1"/>
          <p:nvPr/>
        </p:nvSpPr>
        <p:spPr>
          <a:xfrm>
            <a:off x="7267073" y="6122361"/>
            <a:ext cx="4086726" cy="307777"/>
          </a:xfrm>
          <a:prstGeom prst="rect">
            <a:avLst/>
          </a:prstGeom>
          <a:noFill/>
        </p:spPr>
        <p:txBody>
          <a:bodyPr wrap="square" rtlCol="0">
            <a:spAutoFit/>
          </a:bodyPr>
          <a:lstStyle/>
          <a:p>
            <a:r>
              <a:rPr lang="en-GB" sz="1400" dirty="0">
                <a:solidFill>
                  <a:schemeClr val="bg1">
                    <a:lumMod val="50000"/>
                  </a:schemeClr>
                </a:solidFill>
              </a:rPr>
              <a:t>Charging model results for AMaSED-2 – Magnus Dam</a:t>
            </a:r>
          </a:p>
        </p:txBody>
      </p:sp>
      <p:pic>
        <p:nvPicPr>
          <p:cNvPr id="7" name="Immagine 8">
            <a:extLst>
              <a:ext uri="{FF2B5EF4-FFF2-40B4-BE49-F238E27FC236}">
                <a16:creationId xmlns:a16="http://schemas.microsoft.com/office/drawing/2014/main" id="{38BB2B2C-987C-3A23-A2AE-903156861DF5}"/>
              </a:ext>
            </a:extLst>
          </p:cNvPr>
          <p:cNvPicPr>
            <a:picLocks noChangeAspect="1"/>
          </p:cNvPicPr>
          <p:nvPr/>
        </p:nvPicPr>
        <p:blipFill>
          <a:blip r:embed="rId3"/>
          <a:stretch>
            <a:fillRect/>
          </a:stretch>
        </p:blipFill>
        <p:spPr>
          <a:xfrm>
            <a:off x="7467497" y="3597949"/>
            <a:ext cx="3231830" cy="2553967"/>
          </a:xfrm>
          <a:prstGeom prst="rect">
            <a:avLst/>
          </a:prstGeom>
        </p:spPr>
      </p:pic>
      <p:sp>
        <p:nvSpPr>
          <p:cNvPr id="8" name="Segnaposto testo 2">
            <a:extLst>
              <a:ext uri="{FF2B5EF4-FFF2-40B4-BE49-F238E27FC236}">
                <a16:creationId xmlns:a16="http://schemas.microsoft.com/office/drawing/2014/main" id="{9B9A02DA-B5A1-C85E-6EFC-B79BEE4E58CA}"/>
              </a:ext>
            </a:extLst>
          </p:cNvPr>
          <p:cNvSpPr txBox="1">
            <a:spLocks/>
          </p:cNvSpPr>
          <p:nvPr/>
        </p:nvSpPr>
        <p:spPr>
          <a:xfrm>
            <a:off x="859005" y="1805008"/>
            <a:ext cx="5506884" cy="41910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000"/>
              </a:spcBef>
              <a:buClr>
                <a:schemeClr val="accent3">
                  <a:lumMod val="50000"/>
                </a:schemeClr>
              </a:buClr>
              <a:buFont typeface="Wingdings 2" panose="05020102010507070707" pitchFamily="18" charset="2"/>
              <a:buChar char=""/>
              <a:defRPr sz="2800" kern="1200">
                <a:solidFill>
                  <a:schemeClr val="tx2">
                    <a:lumMod val="75000"/>
                  </a:schemeClr>
                </a:solidFill>
                <a:latin typeface="+mn-lt"/>
                <a:ea typeface="+mn-ea"/>
                <a:cs typeface="+mn-cs"/>
              </a:defRPr>
            </a:lvl1pPr>
            <a:lvl2pPr marL="685800" indent="-182880" algn="l" defTabSz="914400" rtl="0" eaLnBrk="1" latinLnBrk="0" hangingPunct="1">
              <a:lnSpc>
                <a:spcPct val="90000"/>
              </a:lnSpc>
              <a:spcBef>
                <a:spcPts val="500"/>
              </a:spcBef>
              <a:buClr>
                <a:schemeClr val="accent3">
                  <a:lumMod val="50000"/>
                </a:schemeClr>
              </a:buClr>
              <a:buFont typeface="Wingdings 2" panose="05020102010507070707" pitchFamily="18" charset="2"/>
              <a:buChar char=""/>
              <a:defRPr sz="2400" kern="1200">
                <a:solidFill>
                  <a:schemeClr val="tx2">
                    <a:lumMod val="75000"/>
                  </a:schemeClr>
                </a:solidFill>
                <a:latin typeface="+mn-lt"/>
                <a:ea typeface="+mn-ea"/>
                <a:cs typeface="+mn-cs"/>
              </a:defRPr>
            </a:lvl2pPr>
            <a:lvl3pPr marL="1143000" indent="-182880" algn="l" defTabSz="914400" rtl="0" eaLnBrk="1" latinLnBrk="0" hangingPunct="1">
              <a:lnSpc>
                <a:spcPct val="90000"/>
              </a:lnSpc>
              <a:spcBef>
                <a:spcPts val="500"/>
              </a:spcBef>
              <a:buClr>
                <a:schemeClr val="accent3">
                  <a:lumMod val="50000"/>
                </a:schemeClr>
              </a:buClr>
              <a:buFont typeface="Wingdings 2" panose="05020102010507070707" pitchFamily="18" charset="2"/>
              <a:buChar char=""/>
              <a:defRPr sz="2000" kern="1200">
                <a:solidFill>
                  <a:schemeClr val="tx2">
                    <a:lumMod val="75000"/>
                  </a:schemeClr>
                </a:solidFill>
                <a:latin typeface="+mn-lt"/>
                <a:ea typeface="+mn-ea"/>
                <a:cs typeface="+mn-cs"/>
              </a:defRPr>
            </a:lvl3pPr>
            <a:lvl4pPr marL="1600200" indent="-182880" algn="l" defTabSz="914400" rtl="0" eaLnBrk="1" latinLnBrk="0" hangingPunct="1">
              <a:lnSpc>
                <a:spcPct val="90000"/>
              </a:lnSpc>
              <a:spcBef>
                <a:spcPts val="500"/>
              </a:spcBef>
              <a:buClr>
                <a:schemeClr val="accent3">
                  <a:lumMod val="50000"/>
                </a:schemeClr>
              </a:buClr>
              <a:buFont typeface="Wingdings 2" panose="05020102010507070707" pitchFamily="18" charset="2"/>
              <a:buChar char=""/>
              <a:defRPr sz="1800" kern="1200">
                <a:solidFill>
                  <a:schemeClr val="tx2">
                    <a:lumMod val="75000"/>
                  </a:schemeClr>
                </a:solidFill>
                <a:latin typeface="+mn-lt"/>
                <a:ea typeface="+mn-ea"/>
                <a:cs typeface="+mn-cs"/>
              </a:defRPr>
            </a:lvl4pPr>
            <a:lvl5pPr marL="2057400" indent="-182880" algn="l" defTabSz="914400" rtl="0" eaLnBrk="1" latinLnBrk="0" hangingPunct="1">
              <a:lnSpc>
                <a:spcPct val="90000"/>
              </a:lnSpc>
              <a:spcBef>
                <a:spcPts val="500"/>
              </a:spcBef>
              <a:buClr>
                <a:schemeClr val="accent3">
                  <a:lumMod val="50000"/>
                </a:schemeClr>
              </a:buClr>
              <a:buFont typeface="Wingdings 2" panose="05020102010507070707" pitchFamily="18" charset="2"/>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2" panose="05020102010507070707" pitchFamily="18" charset="2"/>
              <a:buNone/>
            </a:pPr>
            <a:r>
              <a:rPr lang="en-GB" sz="2400" dirty="0"/>
              <a:t>The dipole is intended to operate between 2-10 T.</a:t>
            </a:r>
          </a:p>
          <a:p>
            <a:pPr marL="0" indent="0" algn="just">
              <a:buFont typeface="Wingdings 2" panose="05020102010507070707" pitchFamily="18" charset="2"/>
              <a:buNone/>
            </a:pPr>
            <a:r>
              <a:rPr lang="en-GB" sz="2400" dirty="0"/>
              <a:t>A charging model is being developed to give an estimation of the charging time of the system.</a:t>
            </a:r>
          </a:p>
          <a:p>
            <a:pPr marL="0" indent="0" algn="just">
              <a:buFont typeface="Wingdings 2" panose="05020102010507070707" pitchFamily="18" charset="2"/>
              <a:buNone/>
            </a:pPr>
            <a:r>
              <a:rPr lang="en-GB" sz="2400" dirty="0"/>
              <a:t>The picture shows the results of the charging model developed for the HTS magnet AMaSED-2 (300 m wide race track, peak field almost10 T) for a temperature of  20 K.</a:t>
            </a:r>
          </a:p>
        </p:txBody>
      </p:sp>
      <p:pic>
        <p:nvPicPr>
          <p:cNvPr id="9" name="Immagine 6">
            <a:extLst>
              <a:ext uri="{FF2B5EF4-FFF2-40B4-BE49-F238E27FC236}">
                <a16:creationId xmlns:a16="http://schemas.microsoft.com/office/drawing/2014/main" id="{2FD6B2A6-B88F-096E-64CF-EF7BFCBB94E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23298" y="891146"/>
            <a:ext cx="3374276" cy="2586945"/>
          </a:xfrm>
          <a:prstGeom prst="rect">
            <a:avLst/>
          </a:prstGeom>
        </p:spPr>
      </p:pic>
    </p:spTree>
    <p:extLst>
      <p:ext uri="{BB962C8B-B14F-4D97-AF65-F5344CB8AC3E}">
        <p14:creationId xmlns:p14="http://schemas.microsoft.com/office/powerpoint/2010/main" val="691049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B4E5BEC-37B1-B4DA-DF38-AD256D3959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976480A-8781-C62D-0600-04A5CC9DB0AA}"/>
              </a:ext>
            </a:extLst>
          </p:cNvPr>
          <p:cNvSpPr>
            <a:spLocks noGrp="1"/>
          </p:cNvSpPr>
          <p:nvPr>
            <p:ph type="ftr" sz="quarter" idx="11"/>
          </p:nvPr>
        </p:nvSpPr>
        <p:spPr/>
        <p:txBody>
          <a:bodyPr/>
          <a:lstStyle/>
          <a:p>
            <a:r>
              <a:rPr lang="it-IT"/>
              <a:t>IRIS - L. Rossi - Cosmic Wispers</a:t>
            </a:r>
          </a:p>
        </p:txBody>
      </p:sp>
      <p:pic>
        <p:nvPicPr>
          <p:cNvPr id="10" name="Content Placeholder 9" descr="Diagram&#10;&#10;Description automatically generated">
            <a:extLst>
              <a:ext uri="{FF2B5EF4-FFF2-40B4-BE49-F238E27FC236}">
                <a16:creationId xmlns:a16="http://schemas.microsoft.com/office/drawing/2014/main" id="{FCF9A9E8-6B60-41B0-03E8-01ABA73398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7919" y="1232240"/>
            <a:ext cx="10201516" cy="4957401"/>
          </a:xfrm>
        </p:spPr>
      </p:pic>
      <p:sp>
        <p:nvSpPr>
          <p:cNvPr id="2" name="Title 1">
            <a:extLst>
              <a:ext uri="{FF2B5EF4-FFF2-40B4-BE49-F238E27FC236}">
                <a16:creationId xmlns:a16="http://schemas.microsoft.com/office/drawing/2014/main" id="{3A2420CA-A86F-FF23-EEE6-9BD7A962CD31}"/>
              </a:ext>
            </a:extLst>
          </p:cNvPr>
          <p:cNvSpPr>
            <a:spLocks noGrp="1"/>
          </p:cNvSpPr>
          <p:nvPr>
            <p:ph type="title"/>
          </p:nvPr>
        </p:nvSpPr>
        <p:spPr/>
        <p:txBody>
          <a:bodyPr/>
          <a:lstStyle/>
          <a:p>
            <a:r>
              <a:rPr lang="en-US" dirty="0"/>
              <a:t>IRIS Structure</a:t>
            </a:r>
          </a:p>
        </p:txBody>
      </p:sp>
      <p:sp>
        <p:nvSpPr>
          <p:cNvPr id="3" name="Date Placeholder 2">
            <a:extLst>
              <a:ext uri="{FF2B5EF4-FFF2-40B4-BE49-F238E27FC236}">
                <a16:creationId xmlns:a16="http://schemas.microsoft.com/office/drawing/2014/main" id="{F5884B2C-549B-842A-0278-AB3D2499332E}"/>
              </a:ext>
            </a:extLst>
          </p:cNvPr>
          <p:cNvSpPr>
            <a:spLocks noGrp="1"/>
          </p:cNvSpPr>
          <p:nvPr>
            <p:ph type="dt" sz="half" idx="10"/>
          </p:nvPr>
        </p:nvSpPr>
        <p:spPr/>
        <p:txBody>
          <a:bodyPr/>
          <a:lstStyle/>
          <a:p>
            <a:r>
              <a:rPr lang="en-US"/>
              <a:t>24-Feb-2023</a:t>
            </a:r>
            <a:endParaRPr lang="it-IT"/>
          </a:p>
        </p:txBody>
      </p:sp>
      <p:sp>
        <p:nvSpPr>
          <p:cNvPr id="5" name="Slide Number Placeholder 4">
            <a:extLst>
              <a:ext uri="{FF2B5EF4-FFF2-40B4-BE49-F238E27FC236}">
                <a16:creationId xmlns:a16="http://schemas.microsoft.com/office/drawing/2014/main" id="{B456D362-E578-D476-9C40-120659AD4A60}"/>
              </a:ext>
            </a:extLst>
          </p:cNvPr>
          <p:cNvSpPr>
            <a:spLocks noGrp="1"/>
          </p:cNvSpPr>
          <p:nvPr>
            <p:ph type="sldNum" sz="quarter" idx="12"/>
          </p:nvPr>
        </p:nvSpPr>
        <p:spPr/>
        <p:txBody>
          <a:bodyPr/>
          <a:lstStyle/>
          <a:p>
            <a:fld id="{9B13B172-409A-48BF-92CD-9E808051E234}" type="slidenum">
              <a:rPr lang="it-IT" smtClean="0"/>
              <a:t>5</a:t>
            </a:fld>
            <a:endParaRPr lang="it-IT"/>
          </a:p>
        </p:txBody>
      </p:sp>
    </p:spTree>
    <p:extLst>
      <p:ext uri="{BB962C8B-B14F-4D97-AF65-F5344CB8AC3E}">
        <p14:creationId xmlns:p14="http://schemas.microsoft.com/office/powerpoint/2010/main" val="282584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FE11CC0-7FE5-5700-3598-9252BEB6868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8D8F7A-BFD0-BE4D-AF93-099283590A61}"/>
              </a:ext>
            </a:extLst>
          </p:cNvPr>
          <p:cNvSpPr>
            <a:spLocks noGrp="1"/>
          </p:cNvSpPr>
          <p:nvPr>
            <p:ph type="title"/>
          </p:nvPr>
        </p:nvSpPr>
        <p:spPr>
          <a:xfrm>
            <a:off x="622741" y="1310704"/>
            <a:ext cx="10731059" cy="780114"/>
          </a:xfrm>
        </p:spPr>
        <p:txBody>
          <a:bodyPr>
            <a:normAutofit fontScale="90000"/>
          </a:bodyPr>
          <a:lstStyle/>
          <a:p>
            <a:r>
              <a:rPr lang="en-US" dirty="0"/>
              <a:t>IRIS project scope -1 </a:t>
            </a:r>
            <a:br>
              <a:rPr lang="en-US" dirty="0"/>
            </a:br>
            <a:r>
              <a:rPr lang="en-US" dirty="0"/>
              <a:t>Fundamental Physics instrumentation</a:t>
            </a:r>
          </a:p>
        </p:txBody>
      </p:sp>
      <p:sp>
        <p:nvSpPr>
          <p:cNvPr id="3" name="Footer Placeholder 2">
            <a:extLst>
              <a:ext uri="{FF2B5EF4-FFF2-40B4-BE49-F238E27FC236}">
                <a16:creationId xmlns:a16="http://schemas.microsoft.com/office/drawing/2014/main" id="{C549ABFC-068A-C618-7C43-5C3B27FB67D2}"/>
              </a:ext>
            </a:extLst>
          </p:cNvPr>
          <p:cNvSpPr>
            <a:spLocks noGrp="1"/>
          </p:cNvSpPr>
          <p:nvPr>
            <p:ph type="ftr" sz="quarter" idx="11"/>
          </p:nvPr>
        </p:nvSpPr>
        <p:spPr/>
        <p:txBody>
          <a:bodyPr/>
          <a:lstStyle/>
          <a:p>
            <a:r>
              <a:rPr lang="it-IT"/>
              <a:t>IRIS - L. Rossi - Cosmic Wispers</a:t>
            </a:r>
          </a:p>
        </p:txBody>
      </p:sp>
      <p:sp>
        <p:nvSpPr>
          <p:cNvPr id="4" name="Content Placeholder 2">
            <a:extLst>
              <a:ext uri="{FF2B5EF4-FFF2-40B4-BE49-F238E27FC236}">
                <a16:creationId xmlns:a16="http://schemas.microsoft.com/office/drawing/2014/main" id="{F34BB3FA-45EE-34CB-14CE-FAA7F5232F28}"/>
              </a:ext>
            </a:extLst>
          </p:cNvPr>
          <p:cNvSpPr txBox="1">
            <a:spLocks/>
          </p:cNvSpPr>
          <p:nvPr/>
        </p:nvSpPr>
        <p:spPr>
          <a:xfrm>
            <a:off x="511147" y="2503597"/>
            <a:ext cx="7689114" cy="925403"/>
          </a:xfrm>
          <a:prstGeom prst="rect">
            <a:avLst/>
          </a:prstGeom>
        </p:spPr>
        <p:style>
          <a:lnRef idx="1">
            <a:schemeClr val="accent4"/>
          </a:lnRef>
          <a:fillRef idx="2">
            <a:schemeClr val="accent4"/>
          </a:fillRef>
          <a:effectRef idx="1">
            <a:schemeClr val="accent4"/>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Superconductivity has been instrumental for the discovery of the Higgs boson </a:t>
            </a:r>
            <a:r>
              <a:rPr lang="en-US" sz="2000" dirty="0"/>
              <a:t>and its development will be critical for future accelerators and we  need of adequate infrastructure to sustain this. </a:t>
            </a:r>
          </a:p>
        </p:txBody>
      </p:sp>
      <p:pic>
        <p:nvPicPr>
          <p:cNvPr id="5" name="Picture 4" descr="A picture containing subway&#10;&#10;Description automatically generated">
            <a:extLst>
              <a:ext uri="{FF2B5EF4-FFF2-40B4-BE49-F238E27FC236}">
                <a16:creationId xmlns:a16="http://schemas.microsoft.com/office/drawing/2014/main" id="{4AC0F011-05BE-233B-BE32-49C2221FB751}"/>
              </a:ext>
            </a:extLst>
          </p:cNvPr>
          <p:cNvPicPr>
            <a:picLocks noChangeAspect="1"/>
          </p:cNvPicPr>
          <p:nvPr/>
        </p:nvPicPr>
        <p:blipFill rotWithShape="1">
          <a:blip r:embed="rId3"/>
          <a:srcRect l="15151" t="18060" b="14481"/>
          <a:stretch/>
        </p:blipFill>
        <p:spPr>
          <a:xfrm>
            <a:off x="671105" y="3693224"/>
            <a:ext cx="3731235" cy="1974595"/>
          </a:xfrm>
          <a:prstGeom prst="rect">
            <a:avLst/>
          </a:prstGeom>
        </p:spPr>
      </p:pic>
      <p:pic>
        <p:nvPicPr>
          <p:cNvPr id="6" name="Picture 5">
            <a:extLst>
              <a:ext uri="{FF2B5EF4-FFF2-40B4-BE49-F238E27FC236}">
                <a16:creationId xmlns:a16="http://schemas.microsoft.com/office/drawing/2014/main" id="{C710749A-F5F6-FC33-3D7C-7F2196F44067}"/>
              </a:ext>
            </a:extLst>
          </p:cNvPr>
          <p:cNvPicPr>
            <a:picLocks noChangeAspect="1"/>
          </p:cNvPicPr>
          <p:nvPr/>
        </p:nvPicPr>
        <p:blipFill rotWithShape="1">
          <a:blip r:embed="rId4"/>
          <a:srcRect t="-10320" r="7359" b="-20348"/>
          <a:stretch/>
        </p:blipFill>
        <p:spPr>
          <a:xfrm>
            <a:off x="4567992" y="3499100"/>
            <a:ext cx="3585408" cy="2580149"/>
          </a:xfrm>
          <a:prstGeom prst="rect">
            <a:avLst/>
          </a:prstGeom>
        </p:spPr>
      </p:pic>
      <p:pic>
        <p:nvPicPr>
          <p:cNvPr id="7" name="Picture 6">
            <a:extLst>
              <a:ext uri="{FF2B5EF4-FFF2-40B4-BE49-F238E27FC236}">
                <a16:creationId xmlns:a16="http://schemas.microsoft.com/office/drawing/2014/main" id="{D14E4DED-0494-B33A-1CFA-E0959B10879E}"/>
              </a:ext>
            </a:extLst>
          </p:cNvPr>
          <p:cNvPicPr>
            <a:picLocks noChangeAspect="1"/>
          </p:cNvPicPr>
          <p:nvPr/>
        </p:nvPicPr>
        <p:blipFill>
          <a:blip r:embed="rId5"/>
          <a:stretch>
            <a:fillRect/>
          </a:stretch>
        </p:blipFill>
        <p:spPr>
          <a:xfrm>
            <a:off x="8826059" y="1482311"/>
            <a:ext cx="2743200" cy="2466363"/>
          </a:xfrm>
          <a:prstGeom prst="rect">
            <a:avLst/>
          </a:prstGeom>
        </p:spPr>
      </p:pic>
      <p:pic>
        <p:nvPicPr>
          <p:cNvPr id="8" name="Picture 7">
            <a:extLst>
              <a:ext uri="{FF2B5EF4-FFF2-40B4-BE49-F238E27FC236}">
                <a16:creationId xmlns:a16="http://schemas.microsoft.com/office/drawing/2014/main" id="{C42DD936-97EC-E4CA-9DEC-2677EC94EAAD}"/>
              </a:ext>
            </a:extLst>
          </p:cNvPr>
          <p:cNvPicPr>
            <a:picLocks noChangeAspect="1"/>
          </p:cNvPicPr>
          <p:nvPr/>
        </p:nvPicPr>
        <p:blipFill>
          <a:blip r:embed="rId6"/>
          <a:stretch>
            <a:fillRect/>
          </a:stretch>
        </p:blipFill>
        <p:spPr>
          <a:xfrm>
            <a:off x="8836922" y="3962061"/>
            <a:ext cx="2721474" cy="1817120"/>
          </a:xfrm>
          <a:prstGeom prst="rect">
            <a:avLst/>
          </a:prstGeom>
        </p:spPr>
      </p:pic>
      <p:sp>
        <p:nvSpPr>
          <p:cNvPr id="9" name="TextBox 8">
            <a:extLst>
              <a:ext uri="{FF2B5EF4-FFF2-40B4-BE49-F238E27FC236}">
                <a16:creationId xmlns:a16="http://schemas.microsoft.com/office/drawing/2014/main" id="{B8F5E6CF-DB2F-42EA-3E83-6885F1BD20BB}"/>
              </a:ext>
            </a:extLst>
          </p:cNvPr>
          <p:cNvSpPr txBox="1"/>
          <p:nvPr/>
        </p:nvSpPr>
        <p:spPr>
          <a:xfrm>
            <a:off x="1020417" y="5805955"/>
            <a:ext cx="305243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LHC dipoles (8 T) in the tunnel</a:t>
            </a:r>
          </a:p>
        </p:txBody>
      </p:sp>
      <p:sp>
        <p:nvSpPr>
          <p:cNvPr id="10" name="TextBox 9">
            <a:extLst>
              <a:ext uri="{FF2B5EF4-FFF2-40B4-BE49-F238E27FC236}">
                <a16:creationId xmlns:a16="http://schemas.microsoft.com/office/drawing/2014/main" id="{D636ED39-189E-B825-51E1-C88CFCDF8A8D}"/>
              </a:ext>
            </a:extLst>
          </p:cNvPr>
          <p:cNvSpPr txBox="1"/>
          <p:nvPr/>
        </p:nvSpPr>
        <p:spPr>
          <a:xfrm>
            <a:off x="4926706" y="5809904"/>
            <a:ext cx="263290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err="1"/>
              <a:t>HiLumi</a:t>
            </a:r>
            <a:r>
              <a:rPr lang="en-US" b="1" dirty="0"/>
              <a:t> MQXF quad (12 T)</a:t>
            </a:r>
          </a:p>
        </p:txBody>
      </p:sp>
      <p:sp>
        <p:nvSpPr>
          <p:cNvPr id="11" name="TextBox 10">
            <a:extLst>
              <a:ext uri="{FF2B5EF4-FFF2-40B4-BE49-F238E27FC236}">
                <a16:creationId xmlns:a16="http://schemas.microsoft.com/office/drawing/2014/main" id="{56F849A5-7B26-F7D1-DDA0-160F3E9214F9}"/>
              </a:ext>
            </a:extLst>
          </p:cNvPr>
          <p:cNvSpPr txBox="1"/>
          <p:nvPr/>
        </p:nvSpPr>
        <p:spPr>
          <a:xfrm>
            <a:off x="9481181" y="5805955"/>
            <a:ext cx="143295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FCC (12-16 T)</a:t>
            </a:r>
          </a:p>
        </p:txBody>
      </p:sp>
      <p:sp>
        <p:nvSpPr>
          <p:cNvPr id="12" name="Date Placeholder 11">
            <a:extLst>
              <a:ext uri="{FF2B5EF4-FFF2-40B4-BE49-F238E27FC236}">
                <a16:creationId xmlns:a16="http://schemas.microsoft.com/office/drawing/2014/main" id="{10475C14-FE48-DD89-FBA7-A9D6F88CD166}"/>
              </a:ext>
            </a:extLst>
          </p:cNvPr>
          <p:cNvSpPr>
            <a:spLocks noGrp="1"/>
          </p:cNvSpPr>
          <p:nvPr>
            <p:ph type="dt" sz="half" idx="10"/>
          </p:nvPr>
        </p:nvSpPr>
        <p:spPr/>
        <p:txBody>
          <a:bodyPr/>
          <a:lstStyle/>
          <a:p>
            <a:r>
              <a:rPr lang="en-US"/>
              <a:t>24-Feb-2023</a:t>
            </a:r>
            <a:endParaRPr lang="it-IT"/>
          </a:p>
        </p:txBody>
      </p:sp>
      <p:sp>
        <p:nvSpPr>
          <p:cNvPr id="13" name="Slide Number Placeholder 12">
            <a:extLst>
              <a:ext uri="{FF2B5EF4-FFF2-40B4-BE49-F238E27FC236}">
                <a16:creationId xmlns:a16="http://schemas.microsoft.com/office/drawing/2014/main" id="{72C47B67-EC22-7E46-4C3A-A8EA33409A60}"/>
              </a:ext>
            </a:extLst>
          </p:cNvPr>
          <p:cNvSpPr>
            <a:spLocks noGrp="1"/>
          </p:cNvSpPr>
          <p:nvPr>
            <p:ph type="sldNum" sz="quarter" idx="12"/>
          </p:nvPr>
        </p:nvSpPr>
        <p:spPr/>
        <p:txBody>
          <a:bodyPr/>
          <a:lstStyle/>
          <a:p>
            <a:fld id="{9B13B172-409A-48BF-92CD-9E808051E234}" type="slidenum">
              <a:rPr lang="it-IT" smtClean="0"/>
              <a:t>6</a:t>
            </a:fld>
            <a:endParaRPr lang="it-IT"/>
          </a:p>
        </p:txBody>
      </p:sp>
    </p:spTree>
    <p:extLst>
      <p:ext uri="{BB962C8B-B14F-4D97-AF65-F5344CB8AC3E}">
        <p14:creationId xmlns:p14="http://schemas.microsoft.com/office/powerpoint/2010/main" val="346420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B5DCBDC-5AE3-B929-8EE2-CAE03D8C3CC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4318692-5FC8-9683-A82B-1363069C8FFD}"/>
              </a:ext>
            </a:extLst>
          </p:cNvPr>
          <p:cNvSpPr>
            <a:spLocks noGrp="1"/>
          </p:cNvSpPr>
          <p:nvPr>
            <p:ph type="title"/>
          </p:nvPr>
        </p:nvSpPr>
        <p:spPr/>
        <p:txBody>
          <a:bodyPr>
            <a:normAutofit fontScale="90000"/>
          </a:bodyPr>
          <a:lstStyle/>
          <a:p>
            <a:r>
              <a:rPr lang="en-US" dirty="0"/>
              <a:t>IRIS project scope -2 </a:t>
            </a:r>
            <a:br>
              <a:rPr lang="en-US" dirty="0"/>
            </a:br>
            <a:r>
              <a:rPr lang="en-US" dirty="0"/>
              <a:t>Societal Applications</a:t>
            </a:r>
          </a:p>
        </p:txBody>
      </p:sp>
      <p:sp>
        <p:nvSpPr>
          <p:cNvPr id="3" name="Footer Placeholder 2">
            <a:extLst>
              <a:ext uri="{FF2B5EF4-FFF2-40B4-BE49-F238E27FC236}">
                <a16:creationId xmlns:a16="http://schemas.microsoft.com/office/drawing/2014/main" id="{E88279E2-AC8D-88D1-74BC-4B0C58763F31}"/>
              </a:ext>
            </a:extLst>
          </p:cNvPr>
          <p:cNvSpPr>
            <a:spLocks noGrp="1"/>
          </p:cNvSpPr>
          <p:nvPr>
            <p:ph type="ftr" sz="quarter" idx="11"/>
          </p:nvPr>
        </p:nvSpPr>
        <p:spPr/>
        <p:txBody>
          <a:bodyPr/>
          <a:lstStyle/>
          <a:p>
            <a:r>
              <a:rPr lang="it-IT"/>
              <a:t>IRIS - L. Rossi - Cosmic Wispers</a:t>
            </a:r>
          </a:p>
        </p:txBody>
      </p:sp>
      <p:sp>
        <p:nvSpPr>
          <p:cNvPr id="4" name="Content Placeholder 8">
            <a:extLst>
              <a:ext uri="{FF2B5EF4-FFF2-40B4-BE49-F238E27FC236}">
                <a16:creationId xmlns:a16="http://schemas.microsoft.com/office/drawing/2014/main" id="{3697DCFC-B210-D7D0-A47E-B68F18D6DBEF}"/>
              </a:ext>
            </a:extLst>
          </p:cNvPr>
          <p:cNvSpPr txBox="1">
            <a:spLocks/>
          </p:cNvSpPr>
          <p:nvPr/>
        </p:nvSpPr>
        <p:spPr>
          <a:xfrm>
            <a:off x="393700" y="2810932"/>
            <a:ext cx="7751233" cy="3681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Green Energy </a:t>
            </a:r>
            <a:r>
              <a:rPr lang="en-US" dirty="0"/>
              <a:t>and </a:t>
            </a:r>
            <a:r>
              <a:rPr lang="en-US" b="1" dirty="0">
                <a:solidFill>
                  <a:srgbClr val="0070C0"/>
                </a:solidFill>
              </a:rPr>
              <a:t>Medical</a:t>
            </a:r>
          </a:p>
          <a:p>
            <a:r>
              <a:rPr lang="en-US" dirty="0">
                <a:solidFill>
                  <a:srgbClr val="00B050"/>
                </a:solidFill>
              </a:rPr>
              <a:t>Green</a:t>
            </a:r>
            <a:r>
              <a:rPr lang="en-US" dirty="0"/>
              <a:t> :  energy transport at zero emission and energy saving magnets.</a:t>
            </a:r>
          </a:p>
          <a:p>
            <a:pPr lvl="1"/>
            <a:r>
              <a:rPr lang="en-US" dirty="0"/>
              <a:t>important for society but also for the sustainability of our research infrastructure</a:t>
            </a:r>
          </a:p>
          <a:p>
            <a:r>
              <a:rPr lang="en-US" dirty="0">
                <a:solidFill>
                  <a:schemeClr val="accent1"/>
                </a:solidFill>
              </a:rPr>
              <a:t>Medical</a:t>
            </a:r>
            <a:r>
              <a:rPr lang="en-US" dirty="0"/>
              <a:t>: Superconductivity could play a key role in heavy ion therapy by enabling a rotatable gantry</a:t>
            </a:r>
          </a:p>
        </p:txBody>
      </p:sp>
      <p:pic>
        <p:nvPicPr>
          <p:cNvPr id="5" name="Picture 4" descr="A picture containing toy, automaton&#10;&#10;Description automatically generated">
            <a:extLst>
              <a:ext uri="{FF2B5EF4-FFF2-40B4-BE49-F238E27FC236}">
                <a16:creationId xmlns:a16="http://schemas.microsoft.com/office/drawing/2014/main" id="{691EF117-2A34-9B6B-8E3F-49D6A6D693C9}"/>
              </a:ext>
            </a:extLst>
          </p:cNvPr>
          <p:cNvPicPr>
            <a:picLocks noChangeAspect="1"/>
          </p:cNvPicPr>
          <p:nvPr/>
        </p:nvPicPr>
        <p:blipFill>
          <a:blip r:embed="rId3"/>
          <a:stretch>
            <a:fillRect/>
          </a:stretch>
        </p:blipFill>
        <p:spPr>
          <a:xfrm>
            <a:off x="8498338" y="3586410"/>
            <a:ext cx="3376161" cy="3062308"/>
          </a:xfrm>
          <a:prstGeom prst="rect">
            <a:avLst/>
          </a:prstGeom>
        </p:spPr>
      </p:pic>
      <p:pic>
        <p:nvPicPr>
          <p:cNvPr id="6" name="Picture 5" descr="People working in a factory&#10;&#10;Description automatically generated with medium confidence">
            <a:extLst>
              <a:ext uri="{FF2B5EF4-FFF2-40B4-BE49-F238E27FC236}">
                <a16:creationId xmlns:a16="http://schemas.microsoft.com/office/drawing/2014/main" id="{6D1BB1AF-66EA-87D9-92A0-9C01173BEBC0}"/>
              </a:ext>
            </a:extLst>
          </p:cNvPr>
          <p:cNvPicPr>
            <a:picLocks noChangeAspect="1"/>
          </p:cNvPicPr>
          <p:nvPr/>
        </p:nvPicPr>
        <p:blipFill>
          <a:blip r:embed="rId4"/>
          <a:stretch>
            <a:fillRect/>
          </a:stretch>
        </p:blipFill>
        <p:spPr>
          <a:xfrm>
            <a:off x="8498339" y="1266115"/>
            <a:ext cx="3376161" cy="2250774"/>
          </a:xfrm>
          <a:prstGeom prst="rect">
            <a:avLst/>
          </a:prstGeom>
        </p:spPr>
      </p:pic>
      <p:sp>
        <p:nvSpPr>
          <p:cNvPr id="7" name="TextBox 6">
            <a:extLst>
              <a:ext uri="{FF2B5EF4-FFF2-40B4-BE49-F238E27FC236}">
                <a16:creationId xmlns:a16="http://schemas.microsoft.com/office/drawing/2014/main" id="{3DAEE07D-DA37-DDFB-C0A3-92E9169D8A8A}"/>
              </a:ext>
            </a:extLst>
          </p:cNvPr>
          <p:cNvSpPr txBox="1"/>
          <p:nvPr/>
        </p:nvSpPr>
        <p:spPr>
          <a:xfrm>
            <a:off x="8610600" y="6276249"/>
            <a:ext cx="2933047" cy="338554"/>
          </a:xfrm>
          <a:prstGeom prst="rect">
            <a:avLst/>
          </a:prstGeom>
          <a:noFill/>
        </p:spPr>
        <p:txBody>
          <a:bodyPr wrap="none" rtlCol="0">
            <a:spAutoFit/>
          </a:bodyPr>
          <a:lstStyle/>
          <a:p>
            <a:r>
              <a:rPr lang="en-US" sz="1600" b="1" dirty="0">
                <a:solidFill>
                  <a:schemeClr val="bg1"/>
                </a:solidFill>
              </a:rPr>
              <a:t>Courtesy M. Pullia (CNAO –Italy)</a:t>
            </a:r>
          </a:p>
        </p:txBody>
      </p:sp>
      <p:sp>
        <p:nvSpPr>
          <p:cNvPr id="8" name="TextBox 7">
            <a:extLst>
              <a:ext uri="{FF2B5EF4-FFF2-40B4-BE49-F238E27FC236}">
                <a16:creationId xmlns:a16="http://schemas.microsoft.com/office/drawing/2014/main" id="{5E48D90B-9828-430B-AB5A-6F62837283EC}"/>
              </a:ext>
            </a:extLst>
          </p:cNvPr>
          <p:cNvSpPr txBox="1"/>
          <p:nvPr/>
        </p:nvSpPr>
        <p:spPr>
          <a:xfrm>
            <a:off x="8830828" y="3182318"/>
            <a:ext cx="2879506" cy="369332"/>
          </a:xfrm>
          <a:prstGeom prst="rect">
            <a:avLst/>
          </a:prstGeom>
          <a:noFill/>
        </p:spPr>
        <p:txBody>
          <a:bodyPr wrap="none" rtlCol="0">
            <a:spAutoFit/>
          </a:bodyPr>
          <a:lstStyle/>
          <a:p>
            <a:r>
              <a:rPr lang="en-US" b="1" dirty="0"/>
              <a:t>Courtesy A. Ballarino - CERN</a:t>
            </a:r>
          </a:p>
        </p:txBody>
      </p:sp>
      <p:sp>
        <p:nvSpPr>
          <p:cNvPr id="9" name="Date Placeholder 8">
            <a:extLst>
              <a:ext uri="{FF2B5EF4-FFF2-40B4-BE49-F238E27FC236}">
                <a16:creationId xmlns:a16="http://schemas.microsoft.com/office/drawing/2014/main" id="{873B2B2A-BAFF-A35B-ED9E-CC21AF52AB20}"/>
              </a:ext>
            </a:extLst>
          </p:cNvPr>
          <p:cNvSpPr>
            <a:spLocks noGrp="1"/>
          </p:cNvSpPr>
          <p:nvPr>
            <p:ph type="dt" sz="half" idx="10"/>
          </p:nvPr>
        </p:nvSpPr>
        <p:spPr/>
        <p:txBody>
          <a:bodyPr/>
          <a:lstStyle/>
          <a:p>
            <a:r>
              <a:rPr lang="en-US"/>
              <a:t>24-Feb-2023</a:t>
            </a:r>
            <a:endParaRPr lang="it-IT"/>
          </a:p>
        </p:txBody>
      </p:sp>
      <p:sp>
        <p:nvSpPr>
          <p:cNvPr id="10" name="Slide Number Placeholder 9">
            <a:extLst>
              <a:ext uri="{FF2B5EF4-FFF2-40B4-BE49-F238E27FC236}">
                <a16:creationId xmlns:a16="http://schemas.microsoft.com/office/drawing/2014/main" id="{6BD1E29B-7B3C-FD04-48CC-40696C3F6767}"/>
              </a:ext>
            </a:extLst>
          </p:cNvPr>
          <p:cNvSpPr>
            <a:spLocks noGrp="1"/>
          </p:cNvSpPr>
          <p:nvPr>
            <p:ph type="sldNum" sz="quarter" idx="12"/>
          </p:nvPr>
        </p:nvSpPr>
        <p:spPr/>
        <p:txBody>
          <a:bodyPr/>
          <a:lstStyle/>
          <a:p>
            <a:fld id="{9B13B172-409A-48BF-92CD-9E808051E234}" type="slidenum">
              <a:rPr lang="it-IT" smtClean="0"/>
              <a:t>7</a:t>
            </a:fld>
            <a:endParaRPr lang="it-IT"/>
          </a:p>
        </p:txBody>
      </p:sp>
    </p:spTree>
    <p:extLst>
      <p:ext uri="{BB962C8B-B14F-4D97-AF65-F5344CB8AC3E}">
        <p14:creationId xmlns:p14="http://schemas.microsoft.com/office/powerpoint/2010/main" val="334715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45BA-035F-8BB7-677F-4CEBF67450D5}"/>
              </a:ext>
            </a:extLst>
          </p:cNvPr>
          <p:cNvSpPr>
            <a:spLocks noGrp="1"/>
          </p:cNvSpPr>
          <p:nvPr>
            <p:ph type="title"/>
          </p:nvPr>
        </p:nvSpPr>
        <p:spPr/>
        <p:txBody>
          <a:bodyPr/>
          <a:lstStyle/>
          <a:p>
            <a:r>
              <a:rPr lang="en-US" dirty="0"/>
              <a:t>WP1 : Project Management and Technical Coordination</a:t>
            </a:r>
          </a:p>
        </p:txBody>
      </p:sp>
      <p:sp>
        <p:nvSpPr>
          <p:cNvPr id="7" name="Content Placeholder 6">
            <a:extLst>
              <a:ext uri="{FF2B5EF4-FFF2-40B4-BE49-F238E27FC236}">
                <a16:creationId xmlns:a16="http://schemas.microsoft.com/office/drawing/2014/main" id="{6507AC07-E148-A928-2DF8-8CA8A3DB5E5A}"/>
              </a:ext>
            </a:extLst>
          </p:cNvPr>
          <p:cNvSpPr>
            <a:spLocks noGrp="1"/>
          </p:cNvSpPr>
          <p:nvPr>
            <p:ph idx="1"/>
          </p:nvPr>
        </p:nvSpPr>
        <p:spPr/>
        <p:txBody>
          <a:bodyPr/>
          <a:lstStyle/>
          <a:p>
            <a:r>
              <a:rPr lang="en-US" dirty="0"/>
              <a:t>Management</a:t>
            </a:r>
          </a:p>
          <a:p>
            <a:r>
              <a:rPr lang="en-US" dirty="0"/>
              <a:t>Coordination among various poles and WPs</a:t>
            </a:r>
          </a:p>
          <a:p>
            <a:r>
              <a:rPr lang="en-US" dirty="0"/>
              <a:t>Remote controls and remote access to instruments</a:t>
            </a:r>
          </a:p>
          <a:p>
            <a:r>
              <a:rPr lang="en-US" dirty="0"/>
              <a:t>Preparation of IRIS operation (open access, sources of funding, </a:t>
            </a:r>
            <a:r>
              <a:rPr lang="en-US" dirty="0" err="1"/>
              <a:t>etc</a:t>
            </a:r>
            <a:r>
              <a:rPr lang="en-US" dirty="0"/>
              <a:t>…)</a:t>
            </a:r>
          </a:p>
          <a:p>
            <a:r>
              <a:rPr lang="en-US" dirty="0"/>
              <a:t>Training</a:t>
            </a:r>
          </a:p>
          <a:p>
            <a:endParaRPr lang="en-US" dirty="0"/>
          </a:p>
        </p:txBody>
      </p:sp>
      <p:sp>
        <p:nvSpPr>
          <p:cNvPr id="3" name="Date Placeholder 2">
            <a:extLst>
              <a:ext uri="{FF2B5EF4-FFF2-40B4-BE49-F238E27FC236}">
                <a16:creationId xmlns:a16="http://schemas.microsoft.com/office/drawing/2014/main" id="{B9561E62-7BE5-213C-941E-8A86685CE990}"/>
              </a:ext>
            </a:extLst>
          </p:cNvPr>
          <p:cNvSpPr>
            <a:spLocks noGrp="1"/>
          </p:cNvSpPr>
          <p:nvPr>
            <p:ph type="dt" sz="half" idx="10"/>
          </p:nvPr>
        </p:nvSpPr>
        <p:spPr/>
        <p:txBody>
          <a:bodyPr/>
          <a:lstStyle/>
          <a:p>
            <a:r>
              <a:rPr lang="en-US"/>
              <a:t>24-Feb-2023</a:t>
            </a:r>
            <a:endParaRPr lang="it-IT"/>
          </a:p>
        </p:txBody>
      </p:sp>
      <p:sp>
        <p:nvSpPr>
          <p:cNvPr id="4" name="Footer Placeholder 3">
            <a:extLst>
              <a:ext uri="{FF2B5EF4-FFF2-40B4-BE49-F238E27FC236}">
                <a16:creationId xmlns:a16="http://schemas.microsoft.com/office/drawing/2014/main" id="{4C7214FC-F688-2134-3540-9FA7D957BB25}"/>
              </a:ext>
            </a:extLst>
          </p:cNvPr>
          <p:cNvSpPr>
            <a:spLocks noGrp="1"/>
          </p:cNvSpPr>
          <p:nvPr>
            <p:ph type="ftr" sz="quarter" idx="11"/>
          </p:nvPr>
        </p:nvSpPr>
        <p:spPr/>
        <p:txBody>
          <a:bodyPr/>
          <a:lstStyle/>
          <a:p>
            <a:r>
              <a:rPr lang="it-IT"/>
              <a:t>IRIS - L. Rossi - Cosmic Wispers</a:t>
            </a:r>
          </a:p>
        </p:txBody>
      </p:sp>
      <p:sp>
        <p:nvSpPr>
          <p:cNvPr id="5" name="Slide Number Placeholder 4">
            <a:extLst>
              <a:ext uri="{FF2B5EF4-FFF2-40B4-BE49-F238E27FC236}">
                <a16:creationId xmlns:a16="http://schemas.microsoft.com/office/drawing/2014/main" id="{FE747752-00AC-0CFF-E5F8-550A59307853}"/>
              </a:ext>
            </a:extLst>
          </p:cNvPr>
          <p:cNvSpPr>
            <a:spLocks noGrp="1"/>
          </p:cNvSpPr>
          <p:nvPr>
            <p:ph type="sldNum" sz="quarter" idx="12"/>
          </p:nvPr>
        </p:nvSpPr>
        <p:spPr/>
        <p:txBody>
          <a:bodyPr/>
          <a:lstStyle/>
          <a:p>
            <a:fld id="{9B13B172-409A-48BF-92CD-9E808051E234}" type="slidenum">
              <a:rPr lang="it-IT" smtClean="0"/>
              <a:t>8</a:t>
            </a:fld>
            <a:endParaRPr lang="it-IT"/>
          </a:p>
        </p:txBody>
      </p:sp>
      <p:sp>
        <p:nvSpPr>
          <p:cNvPr id="8" name="Text Placeholder 7">
            <a:extLst>
              <a:ext uri="{FF2B5EF4-FFF2-40B4-BE49-F238E27FC236}">
                <a16:creationId xmlns:a16="http://schemas.microsoft.com/office/drawing/2014/main" id="{57BB0FD4-91FF-F84C-CBFD-D7EAFED8FAB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9380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C1E8ED11-4858-966A-92BF-CF8399073B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F7BABB5-86E7-01F0-091E-AADF266BF533}"/>
              </a:ext>
            </a:extLst>
          </p:cNvPr>
          <p:cNvSpPr>
            <a:spLocks noGrp="1"/>
          </p:cNvSpPr>
          <p:nvPr>
            <p:ph type="title"/>
          </p:nvPr>
        </p:nvSpPr>
        <p:spPr/>
        <p:txBody>
          <a:bodyPr>
            <a:normAutofit/>
          </a:bodyPr>
          <a:lstStyle/>
          <a:p>
            <a:r>
              <a:rPr lang="en-US" dirty="0"/>
              <a:t>WP2 – Frascati</a:t>
            </a:r>
            <a:br>
              <a:rPr lang="en-US" dirty="0"/>
            </a:br>
            <a:r>
              <a:rPr lang="en-US" dirty="0"/>
              <a:t>INFN-LNF</a:t>
            </a:r>
          </a:p>
        </p:txBody>
      </p:sp>
      <p:sp>
        <p:nvSpPr>
          <p:cNvPr id="3" name="Segnaposto contenuto 2"/>
          <p:cNvSpPr>
            <a:spLocks noGrp="1"/>
          </p:cNvSpPr>
          <p:nvPr>
            <p:ph idx="1"/>
          </p:nvPr>
        </p:nvSpPr>
        <p:spPr>
          <a:xfrm>
            <a:off x="364067" y="1441523"/>
            <a:ext cx="11743266" cy="2704042"/>
          </a:xfrm>
        </p:spPr>
        <p:txBody>
          <a:bodyPr>
            <a:normAutofit fontScale="70000" lnSpcReduction="20000"/>
          </a:bodyPr>
          <a:lstStyle/>
          <a:p>
            <a:pPr marL="0" indent="0" algn="ctr">
              <a:lnSpc>
                <a:spcPct val="120000"/>
              </a:lnSpc>
              <a:buNone/>
            </a:pPr>
            <a:r>
              <a:rPr lang="it-IT" sz="3400" b="1" dirty="0"/>
              <a:t>WP2- </a:t>
            </a:r>
            <a:r>
              <a:rPr lang="it-IT" sz="3400" b="1" dirty="0" err="1"/>
              <a:t>Magnetic</a:t>
            </a:r>
            <a:r>
              <a:rPr lang="it-IT" sz="3400" b="1" dirty="0"/>
              <a:t> </a:t>
            </a:r>
            <a:r>
              <a:rPr lang="it-IT" sz="3400" b="1" dirty="0" err="1"/>
              <a:t>Measurements</a:t>
            </a:r>
            <a:r>
              <a:rPr lang="it-IT" sz="3400" b="1" dirty="0"/>
              <a:t> </a:t>
            </a:r>
            <a:r>
              <a:rPr lang="it-IT" sz="3400" b="1" dirty="0" err="1"/>
              <a:t>Laboratory</a:t>
            </a:r>
            <a:r>
              <a:rPr lang="it-IT" sz="3400" b="1" dirty="0"/>
              <a:t> @ LNF</a:t>
            </a:r>
            <a:endParaRPr lang="en-GB" sz="3400" b="1" dirty="0"/>
          </a:p>
          <a:p>
            <a:pPr marL="0" indent="0">
              <a:lnSpc>
                <a:spcPct val="120000"/>
              </a:lnSpc>
              <a:buNone/>
            </a:pPr>
            <a:r>
              <a:rPr lang="en-GB" dirty="0"/>
              <a:t>The INFN-LNF magnetic measurements laboratory, about 200 m</a:t>
            </a:r>
            <a:r>
              <a:rPr lang="en-GB" baseline="30000" dirty="0"/>
              <a:t>2</a:t>
            </a:r>
            <a:r>
              <a:rPr lang="en-GB" dirty="0"/>
              <a:t>, with 15 T crane has already : </a:t>
            </a:r>
          </a:p>
          <a:p>
            <a:pPr>
              <a:lnSpc>
                <a:spcPct val="120000"/>
              </a:lnSpc>
            </a:pPr>
            <a:r>
              <a:rPr lang="en-GB" dirty="0"/>
              <a:t>a Hall effect digital </a:t>
            </a:r>
            <a:r>
              <a:rPr lang="en-GB" dirty="0" err="1"/>
              <a:t>teslameter</a:t>
            </a:r>
            <a:r>
              <a:rPr lang="en-GB" dirty="0"/>
              <a:t> with a 5-axes movement device on a granite bench;</a:t>
            </a:r>
          </a:p>
          <a:p>
            <a:pPr>
              <a:lnSpc>
                <a:spcPct val="120000"/>
              </a:lnSpc>
            </a:pPr>
            <a:r>
              <a:rPr lang="en-GB" dirty="0"/>
              <a:t>a stretched wire bench for integral measurements of fields and mechanical </a:t>
            </a:r>
            <a:r>
              <a:rPr lang="en-GB" dirty="0" err="1"/>
              <a:t>fiducialization</a:t>
            </a:r>
            <a:r>
              <a:rPr lang="en-GB" dirty="0"/>
              <a:t>;</a:t>
            </a:r>
          </a:p>
          <a:p>
            <a:pPr>
              <a:lnSpc>
                <a:spcPct val="120000"/>
              </a:lnSpc>
            </a:pPr>
            <a:r>
              <a:rPr lang="en-GB" dirty="0"/>
              <a:t>a rotating coil multipole measurement system; an NMR </a:t>
            </a:r>
            <a:r>
              <a:rPr lang="en-GB" dirty="0" err="1"/>
              <a:t>teslameter</a:t>
            </a:r>
            <a:r>
              <a:rPr lang="en-GB" dirty="0"/>
              <a:t>.</a:t>
            </a:r>
          </a:p>
          <a:p>
            <a:pPr marL="0" indent="0">
              <a:lnSpc>
                <a:spcPct val="120000"/>
              </a:lnSpc>
              <a:buNone/>
            </a:pPr>
            <a:r>
              <a:rPr lang="en-GB" dirty="0"/>
              <a:t>Several other ancillary instruments are available, such as gaussmeters, integrators, etc…</a:t>
            </a:r>
          </a:p>
        </p:txBody>
      </p:sp>
      <p:pic>
        <p:nvPicPr>
          <p:cNvPr id="4" name="Segnaposto contenuto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5" y="4290028"/>
            <a:ext cx="2140240" cy="253178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800" y="4290028"/>
            <a:ext cx="1900401" cy="2531784"/>
          </a:xfrm>
          <a:prstGeom prst="rect">
            <a:avLst/>
          </a:prstGeom>
        </p:spPr>
      </p:pic>
      <p:pic>
        <p:nvPicPr>
          <p:cNvPr id="6" name="Immagine 5"/>
          <p:cNvPicPr>
            <a:picLocks noChangeAspect="1"/>
          </p:cNvPicPr>
          <p:nvPr/>
        </p:nvPicPr>
        <p:blipFill rotWithShape="1">
          <a:blip r:embed="rId5">
            <a:extLst>
              <a:ext uri="{28A0092B-C50C-407E-A947-70E740481C1C}">
                <a14:useLocalDpi xmlns:a14="http://schemas.microsoft.com/office/drawing/2010/main" val="0"/>
              </a:ext>
            </a:extLst>
          </a:blip>
          <a:srcRect l="3161" t="2975" r="2663" b="3679"/>
          <a:stretch/>
        </p:blipFill>
        <p:spPr>
          <a:xfrm>
            <a:off x="6921124" y="5012261"/>
            <a:ext cx="2261937" cy="1809551"/>
          </a:xfrm>
          <a:prstGeom prst="rect">
            <a:avLst/>
          </a:prstGeom>
        </p:spPr>
      </p:pic>
      <p:pic>
        <p:nvPicPr>
          <p:cNvPr id="7" name="Immagin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8668" y="5015071"/>
            <a:ext cx="2710113" cy="1806742"/>
          </a:xfrm>
          <a:prstGeom prst="rect">
            <a:avLst/>
          </a:prstGeom>
        </p:spPr>
      </p:pic>
      <p:pic>
        <p:nvPicPr>
          <p:cNvPr id="9" name="Immagine 8"/>
          <p:cNvPicPr>
            <a:picLocks noChangeAspect="1"/>
          </p:cNvPicPr>
          <p:nvPr/>
        </p:nvPicPr>
        <p:blipFill rotWithShape="1">
          <a:blip r:embed="rId7" cstate="print">
            <a:extLst>
              <a:ext uri="{28A0092B-C50C-407E-A947-70E740481C1C}">
                <a14:useLocalDpi xmlns:a14="http://schemas.microsoft.com/office/drawing/2010/main" val="0"/>
              </a:ext>
            </a:extLst>
          </a:blip>
          <a:srcRect l="5350" t="12329" r="8196" b="7763"/>
          <a:stretch/>
        </p:blipFill>
        <p:spPr>
          <a:xfrm>
            <a:off x="9230627" y="5012983"/>
            <a:ext cx="2935471" cy="1808829"/>
          </a:xfrm>
          <a:prstGeom prst="rect">
            <a:avLst/>
          </a:prstGeom>
        </p:spPr>
      </p:pic>
      <p:sp>
        <p:nvSpPr>
          <p:cNvPr id="11" name="CasellaDiTesto 10"/>
          <p:cNvSpPr txBox="1"/>
          <p:nvPr/>
        </p:nvSpPr>
        <p:spPr>
          <a:xfrm>
            <a:off x="6967521" y="4642929"/>
            <a:ext cx="2423626" cy="369332"/>
          </a:xfrm>
          <a:prstGeom prst="rect">
            <a:avLst/>
          </a:prstGeom>
          <a:noFill/>
        </p:spPr>
        <p:txBody>
          <a:bodyPr wrap="square" rtlCol="0">
            <a:spAutoFit/>
          </a:bodyPr>
          <a:lstStyle/>
          <a:p>
            <a:r>
              <a:rPr lang="it-IT" dirty="0" err="1"/>
              <a:t>Stretched</a:t>
            </a:r>
            <a:r>
              <a:rPr lang="it-IT" dirty="0"/>
              <a:t> </a:t>
            </a:r>
            <a:r>
              <a:rPr lang="it-IT" dirty="0" err="1"/>
              <a:t>wire</a:t>
            </a:r>
            <a:r>
              <a:rPr lang="it-IT" dirty="0"/>
              <a:t> </a:t>
            </a:r>
            <a:r>
              <a:rPr lang="it-IT" dirty="0" err="1"/>
              <a:t>bench</a:t>
            </a:r>
            <a:endParaRPr lang="en-GB" dirty="0"/>
          </a:p>
        </p:txBody>
      </p:sp>
      <p:sp>
        <p:nvSpPr>
          <p:cNvPr id="12" name="CasellaDiTesto 11"/>
          <p:cNvSpPr txBox="1"/>
          <p:nvPr/>
        </p:nvSpPr>
        <p:spPr>
          <a:xfrm>
            <a:off x="4164460" y="4414695"/>
            <a:ext cx="2696835" cy="646331"/>
          </a:xfrm>
          <a:prstGeom prst="rect">
            <a:avLst/>
          </a:prstGeom>
          <a:noFill/>
        </p:spPr>
        <p:txBody>
          <a:bodyPr wrap="square" rtlCol="0">
            <a:spAutoFit/>
          </a:bodyPr>
          <a:lstStyle/>
          <a:p>
            <a:pPr algn="ctr"/>
            <a:r>
              <a:rPr lang="it-IT" dirty="0"/>
              <a:t>Hall probe </a:t>
            </a:r>
            <a:r>
              <a:rPr lang="it-IT" dirty="0" err="1"/>
              <a:t>mounted</a:t>
            </a:r>
            <a:r>
              <a:rPr lang="it-IT" dirty="0"/>
              <a:t> on the </a:t>
            </a:r>
            <a:r>
              <a:rPr lang="it-IT" dirty="0" err="1"/>
              <a:t>coordinatometer</a:t>
            </a:r>
            <a:endParaRPr lang="en-GB" dirty="0"/>
          </a:p>
        </p:txBody>
      </p:sp>
      <p:sp>
        <p:nvSpPr>
          <p:cNvPr id="14" name="CasellaDiTesto 13"/>
          <p:cNvSpPr txBox="1"/>
          <p:nvPr/>
        </p:nvSpPr>
        <p:spPr>
          <a:xfrm>
            <a:off x="9779267" y="4642929"/>
            <a:ext cx="2079057" cy="369332"/>
          </a:xfrm>
          <a:prstGeom prst="rect">
            <a:avLst/>
          </a:prstGeom>
          <a:noFill/>
        </p:spPr>
        <p:txBody>
          <a:bodyPr wrap="square" rtlCol="0">
            <a:spAutoFit/>
          </a:bodyPr>
          <a:lstStyle/>
          <a:p>
            <a:r>
              <a:rPr lang="it-IT" dirty="0" err="1"/>
              <a:t>Rotating</a:t>
            </a:r>
            <a:r>
              <a:rPr lang="it-IT" dirty="0"/>
              <a:t> coil </a:t>
            </a:r>
            <a:r>
              <a:rPr lang="it-IT" dirty="0" err="1"/>
              <a:t>bench</a:t>
            </a:r>
            <a:endParaRPr lang="en-GB" dirty="0"/>
          </a:p>
        </p:txBody>
      </p:sp>
      <p:sp>
        <p:nvSpPr>
          <p:cNvPr id="8" name="Date Placeholder 7">
            <a:extLst>
              <a:ext uri="{FF2B5EF4-FFF2-40B4-BE49-F238E27FC236}">
                <a16:creationId xmlns:a16="http://schemas.microsoft.com/office/drawing/2014/main" id="{0F7FC1D0-60D0-840B-EB95-7C05DFCAC39A}"/>
              </a:ext>
            </a:extLst>
          </p:cNvPr>
          <p:cNvSpPr>
            <a:spLocks noGrp="1"/>
          </p:cNvSpPr>
          <p:nvPr>
            <p:ph type="dt" sz="half" idx="10"/>
          </p:nvPr>
        </p:nvSpPr>
        <p:spPr/>
        <p:txBody>
          <a:bodyPr/>
          <a:lstStyle/>
          <a:p>
            <a:r>
              <a:rPr lang="en-US"/>
              <a:t>24-Feb-2023</a:t>
            </a:r>
          </a:p>
        </p:txBody>
      </p:sp>
      <p:sp>
        <p:nvSpPr>
          <p:cNvPr id="10" name="Footer Placeholder 9">
            <a:extLst>
              <a:ext uri="{FF2B5EF4-FFF2-40B4-BE49-F238E27FC236}">
                <a16:creationId xmlns:a16="http://schemas.microsoft.com/office/drawing/2014/main" id="{DA903AD0-ED62-5D52-2C2B-07CE7C06FEAB}"/>
              </a:ext>
            </a:extLst>
          </p:cNvPr>
          <p:cNvSpPr>
            <a:spLocks noGrp="1"/>
          </p:cNvSpPr>
          <p:nvPr>
            <p:ph type="ftr" sz="quarter" idx="11"/>
          </p:nvPr>
        </p:nvSpPr>
        <p:spPr/>
        <p:txBody>
          <a:bodyPr/>
          <a:lstStyle/>
          <a:p>
            <a:r>
              <a:rPr lang="it-IT"/>
              <a:t>IRIS - L. Rossi - Cosmic Wispers</a:t>
            </a:r>
            <a:endParaRPr lang="en-US"/>
          </a:p>
        </p:txBody>
      </p:sp>
      <p:sp>
        <p:nvSpPr>
          <p:cNvPr id="13" name="Slide Number Placeholder 12">
            <a:extLst>
              <a:ext uri="{FF2B5EF4-FFF2-40B4-BE49-F238E27FC236}">
                <a16:creationId xmlns:a16="http://schemas.microsoft.com/office/drawing/2014/main" id="{525D37D8-C277-29AE-B8DB-0996FBC29ADE}"/>
              </a:ext>
            </a:extLst>
          </p:cNvPr>
          <p:cNvSpPr>
            <a:spLocks noGrp="1"/>
          </p:cNvSpPr>
          <p:nvPr>
            <p:ph type="sldNum" sz="quarter" idx="12"/>
          </p:nvPr>
        </p:nvSpPr>
        <p:spPr/>
        <p:txBody>
          <a:bodyPr/>
          <a:lstStyle/>
          <a:p>
            <a:fld id="{37892B85-A679-1943-821F-72C61F74835B}" type="slidenum">
              <a:rPr lang="en-US" smtClean="0"/>
              <a:t>9</a:t>
            </a:fld>
            <a:endParaRPr lang="en-US"/>
          </a:p>
        </p:txBody>
      </p:sp>
    </p:spTree>
    <p:extLst>
      <p:ext uri="{BB962C8B-B14F-4D97-AF65-F5344CB8AC3E}">
        <p14:creationId xmlns:p14="http://schemas.microsoft.com/office/powerpoint/2010/main" val="42931618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 IRIS" id="{5672FA09-EC2D-5942-9581-DD1E2ACE7710}" vid="{15CEEC1C-6EC8-E143-8D54-00D7C92B21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5E434A8755C949AA121474ADF4DE04" ma:contentTypeVersion="12" ma:contentTypeDescription="Create a new document." ma:contentTypeScope="" ma:versionID="b3e264a76285c0f3a17af8a141fdc265">
  <xsd:schema xmlns:xsd="http://www.w3.org/2001/XMLSchema" xmlns:xs="http://www.w3.org/2001/XMLSchema" xmlns:p="http://schemas.microsoft.com/office/2006/metadata/properties" xmlns:ns2="f619200c-25d8-4fd8-9a7d-93078850b615" xmlns:ns3="2875eef3-af9c-4ceb-8dfd-ceb1e4bba251" targetNamespace="http://schemas.microsoft.com/office/2006/metadata/properties" ma:root="true" ma:fieldsID="a3be2b4e7c0664815cd4f0367905e8d6" ns2:_="" ns3:_="">
    <xsd:import namespace="f619200c-25d8-4fd8-9a7d-93078850b615"/>
    <xsd:import namespace="2875eef3-af9c-4ceb-8dfd-ceb1e4bba2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9200c-25d8-4fd8-9a7d-93078850b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75eef3-af9c-4ceb-8dfd-ceb1e4bba2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11a53fd-bbcd-4fcd-9907-f66f50b4e8d4}" ma:internalName="TaxCatchAll" ma:showField="CatchAllData" ma:web="2875eef3-af9c-4ceb-8dfd-ceb1e4bba2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619200c-25d8-4fd8-9a7d-93078850b615">
      <Terms xmlns="http://schemas.microsoft.com/office/infopath/2007/PartnerControls"/>
    </lcf76f155ced4ddcb4097134ff3c332f>
    <TaxCatchAll xmlns="2875eef3-af9c-4ceb-8dfd-ceb1e4bba251" xsi:nil="true"/>
  </documentManagement>
</p:properties>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2D51E42E-9D2A-4DB3-B1C0-F87AC4DCF1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9200c-25d8-4fd8-9a7d-93078850b615"/>
    <ds:schemaRef ds:uri="2875eef3-af9c-4ceb-8dfd-ceb1e4bba2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67FBC-AEAE-4EC2-BF36-9EF027E22BDD}">
  <ds:schemaRefs>
    <ds:schemaRef ds:uri="http://purl.org/dc/dcmitype/"/>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d2b3df68-07b5-4773-aba1-bd9b51ecb5e8"/>
    <ds:schemaRef ds:uri="f619200c-25d8-4fd8-9a7d-93078850b615"/>
    <ds:schemaRef ds:uri="2875eef3-af9c-4ceb-8dfd-ceb1e4bba251"/>
  </ds:schemaRefs>
</ds:datastoreItem>
</file>

<file path=docProps/app.xml><?xml version="1.0" encoding="utf-8"?>
<Properties xmlns="http://schemas.openxmlformats.org/officeDocument/2006/extended-properties" xmlns:vt="http://schemas.openxmlformats.org/officeDocument/2006/docPropsVTypes">
  <Template>Tema di Office</Template>
  <TotalTime>0</TotalTime>
  <Words>3423</Words>
  <Application>Microsoft Office PowerPoint</Application>
  <PresentationFormat>Widescreen</PresentationFormat>
  <Paragraphs>465</Paragraphs>
  <Slides>45</Slides>
  <Notes>44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7" baseType="lpstr">
      <vt:lpstr>Arial</vt:lpstr>
      <vt:lpstr>Calibri</vt:lpstr>
      <vt:lpstr>Calibri Light</vt:lpstr>
      <vt:lpstr>Helvetica Neue Medium</vt:lpstr>
      <vt:lpstr>Times New Roman</vt:lpstr>
      <vt:lpstr>Titillium</vt:lpstr>
      <vt:lpstr>Titillium Bd</vt:lpstr>
      <vt:lpstr>Verdana</vt:lpstr>
      <vt:lpstr>Wingdings</vt:lpstr>
      <vt:lpstr>Wingdings 2</vt:lpstr>
      <vt:lpstr>Tema di Office</vt:lpstr>
      <vt:lpstr>CorelPHOTOPAINT.Image.15</vt:lpstr>
      <vt:lpstr>IRIS - Scope and structure </vt:lpstr>
      <vt:lpstr>The Program IRIS</vt:lpstr>
      <vt:lpstr>Scope of IRIS</vt:lpstr>
      <vt:lpstr>IRIS timeline</vt:lpstr>
      <vt:lpstr>IRIS Structure</vt:lpstr>
      <vt:lpstr>IRIS project scope -1  Fundamental Physics instrumentation</vt:lpstr>
      <vt:lpstr>IRIS project scope -2  Societal Applications</vt:lpstr>
      <vt:lpstr>WP1 : Project Management and Technical Coordination</vt:lpstr>
      <vt:lpstr>WP2 – Frascati INFN-LNF</vt:lpstr>
      <vt:lpstr>New instruments: Vibrating Wire</vt:lpstr>
      <vt:lpstr>New instruments: Hall probe Mole and Modular PS</vt:lpstr>
      <vt:lpstr>WP3 – Genova  INFN, CNR-SPIN, UNIGE-DIFI</vt:lpstr>
      <vt:lpstr>WP3 – Genova – continue INFN, CNR-SPIN, UNIGE-DIFI Scope</vt:lpstr>
      <vt:lpstr>PowerPoint Presentation</vt:lpstr>
      <vt:lpstr>INFN-GE lab with LHe plant</vt:lpstr>
      <vt:lpstr>CNR-SPIN Lab </vt:lpstr>
      <vt:lpstr>Unige - DIFI</vt:lpstr>
      <vt:lpstr>WP4 – Milano LASA  - INFN-Milano, UNIMI-DIFI</vt:lpstr>
      <vt:lpstr>Main activity WP4</vt:lpstr>
      <vt:lpstr>LASA Hall </vt:lpstr>
      <vt:lpstr>400 m2 surface building 2 floors (+ underground bunker)</vt:lpstr>
      <vt:lpstr>WP5 – Napoli – CIRMIS  IMPALAB expertise</vt:lpstr>
      <vt:lpstr>WP5 – Naples CRYOLAB</vt:lpstr>
      <vt:lpstr>WP5- Naples CNR-SPIN – MOKE  </vt:lpstr>
      <vt:lpstr>WP6 – Salento (Lecce) UNISALENTO- DMF</vt:lpstr>
      <vt:lpstr>WP6 – Laboratory for Superconductivity and magnetism</vt:lpstr>
      <vt:lpstr>WP6 – Salento – Laboratory of superconductivity and Magnetism</vt:lpstr>
      <vt:lpstr>WP6 – Salerno INFN-NA-G.C.Salerno, CNR-SPIN- UNISA</vt:lpstr>
      <vt:lpstr>THOR Lab </vt:lpstr>
      <vt:lpstr>WP7 – Salerno – INFN &amp; DIFI lab : present and IRIS extension </vt:lpstr>
      <vt:lpstr>WP7 – Salerno CNR-SPIN</vt:lpstr>
      <vt:lpstr>We need to reduce  the project in 3 days (not easy with a distributed infrastructure over 6 poles) 75  60 M€: keep all poles/partners, 60 M€ include taxes  50 M€ net budget</vt:lpstr>
      <vt:lpstr>Final Budget, signed with MUR</vt:lpstr>
      <vt:lpstr>Personnel to be hired on IRIS (Fixed Term contract, typically 30 months)</vt:lpstr>
      <vt:lpstr>IRIS project scope in addition to the poles: 2  Societal Applications</vt:lpstr>
      <vt:lpstr>PowerPoint Presentation</vt:lpstr>
      <vt:lpstr>Manufactured with industrial cabling processes</vt:lpstr>
      <vt:lpstr>Iris project design: 4x40 kA -25kV 20 K </vt:lpstr>
      <vt:lpstr>Cable protototype to be installed in Salerno – IRIS WP7 station </vt:lpstr>
      <vt:lpstr>IRIS project scope –  1. Fundamental Physics instrumentation</vt:lpstr>
      <vt:lpstr>WP9 - Energy Saving HTS Magnet for Sustainable Accelerators: dipole 8 T; 80 mm; 20 K  </vt:lpstr>
      <vt:lpstr>Revising to a simpler design, the main scope is to test: 1) operation of dipole with cryogen-free technology 2) non-insulated (better: Controlled-Insulation) technology in dipoles</vt:lpstr>
      <vt:lpstr>PowerPoint Presentation</vt:lpstr>
      <vt:lpstr>PowerPoint Presentation</vt:lpstr>
      <vt:lpstr>Charging model (Controlled-Insulation coil)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Tiina Benson</dc:creator>
  <cp:lastModifiedBy>Lucio</cp:lastModifiedBy>
  <cp:revision>4</cp:revision>
  <dcterms:created xsi:type="dcterms:W3CDTF">2022-11-09T11:12:29Z</dcterms:created>
  <dcterms:modified xsi:type="dcterms:W3CDTF">2023-02-24T12:54:05Z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0x0101006B5E434A8755C949AA121474ADF4DE04</vt:lpwstr>
  </property>
</Properties>
</file>