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24"/>
  </p:notesMasterIdLst>
  <p:handoutMasterIdLst>
    <p:handoutMasterId r:id="rId25"/>
  </p:handoutMasterIdLst>
  <p:sldIdLst>
    <p:sldId id="273" r:id="rId7"/>
    <p:sldId id="331" r:id="rId8"/>
    <p:sldId id="342" r:id="rId9"/>
    <p:sldId id="344" r:id="rId10"/>
    <p:sldId id="345" r:id="rId11"/>
    <p:sldId id="346" r:id="rId12"/>
    <p:sldId id="347" r:id="rId13"/>
    <p:sldId id="353" r:id="rId14"/>
    <p:sldId id="354" r:id="rId15"/>
    <p:sldId id="355" r:id="rId16"/>
    <p:sldId id="348" r:id="rId17"/>
    <p:sldId id="349" r:id="rId18"/>
    <p:sldId id="350" r:id="rId19"/>
    <p:sldId id="357" r:id="rId20"/>
    <p:sldId id="356" r:id="rId21"/>
    <p:sldId id="352" r:id="rId22"/>
    <p:sldId id="328" r:id="rId23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BC9B540-FD5B-4F9B-A462-A4F281D0EF0D}">
          <p14:sldIdLst>
            <p14:sldId id="273"/>
            <p14:sldId id="331"/>
            <p14:sldId id="342"/>
            <p14:sldId id="344"/>
            <p14:sldId id="345"/>
            <p14:sldId id="346"/>
            <p14:sldId id="347"/>
            <p14:sldId id="353"/>
            <p14:sldId id="354"/>
            <p14:sldId id="355"/>
            <p14:sldId id="348"/>
            <p14:sldId id="349"/>
            <p14:sldId id="350"/>
            <p14:sldId id="357"/>
            <p14:sldId id="356"/>
            <p14:sldId id="352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41C"/>
    <a:srgbClr val="D8161F"/>
    <a:srgbClr val="BC141C"/>
    <a:srgbClr val="71BF44"/>
    <a:srgbClr val="B5131B"/>
    <a:srgbClr val="A3091B"/>
    <a:srgbClr val="DF1721"/>
    <a:srgbClr val="C9151E"/>
    <a:srgbClr val="DB1720"/>
    <a:srgbClr val="BB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1345" autoAdjust="0"/>
  </p:normalViewPr>
  <p:slideViewPr>
    <p:cSldViewPr snapToGrid="0" showGuides="1">
      <p:cViewPr varScale="1">
        <p:scale>
          <a:sx n="113" d="100"/>
          <a:sy n="113" d="100"/>
        </p:scale>
        <p:origin x="432" y="102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436" y="-114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25/02/2023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25/02/2023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First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conference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Very</a:t>
            </a:r>
            <a:r>
              <a:rPr lang="fr-FR" baseline="0" dirty="0" smtClean="0"/>
              <a:t> happy to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today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TY</a:t>
            </a:r>
            <a:endParaRPr lang="fr-FR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59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285750" indent="-285750">
              <a:buFont typeface="Wingdings 3" panose="05040102010807070707" pitchFamily="18" charset="2"/>
              <a:buChar char="u"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pic>
        <p:nvPicPr>
          <p:cNvPr id="6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82285"/>
            <a:ext cx="1632579" cy="5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25 février 2023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1522386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Walid ABDEL MAKSOUD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25 février 2023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25 février 2023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124369" y="4104475"/>
            <a:ext cx="11067631" cy="599869"/>
          </a:xfrm>
        </p:spPr>
        <p:txBody>
          <a:bodyPr/>
          <a:lstStyle/>
          <a:p>
            <a:r>
              <a:rPr lang="fr-FR" dirty="0" err="1" smtClean="0"/>
              <a:t>Madmax</a:t>
            </a:r>
            <a:r>
              <a:rPr lang="fr-FR" dirty="0" smtClean="0"/>
              <a:t>: Large </a:t>
            </a:r>
            <a:r>
              <a:rPr lang="fr-FR" dirty="0" err="1" smtClean="0"/>
              <a:t>Dipole</a:t>
            </a:r>
            <a:r>
              <a:rPr lang="fr-FR" dirty="0" smtClean="0"/>
              <a:t> </a:t>
            </a:r>
            <a:r>
              <a:rPr lang="fr-FR" dirty="0" err="1" smtClean="0"/>
              <a:t>Dectector</a:t>
            </a:r>
            <a:r>
              <a:rPr lang="fr-FR" dirty="0" smtClean="0"/>
              <a:t> for </a:t>
            </a:r>
            <a:r>
              <a:rPr lang="fr-FR" dirty="0" err="1" smtClean="0"/>
              <a:t>Dark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1122179" y="5121762"/>
            <a:ext cx="10911325" cy="1254408"/>
          </a:xfrm>
        </p:spPr>
        <p:txBody>
          <a:bodyPr/>
          <a:lstStyle/>
          <a:p>
            <a:r>
              <a:rPr lang="en-US" dirty="0"/>
              <a:t>W. Abdel </a:t>
            </a:r>
            <a:r>
              <a:rPr lang="en-US" dirty="0" err="1" smtClean="0"/>
              <a:t>Maksoud</a:t>
            </a:r>
            <a:r>
              <a:rPr lang="en-US" dirty="0" smtClean="0"/>
              <a:t>, </a:t>
            </a:r>
            <a:r>
              <a:rPr lang="en-US" dirty="0"/>
              <a:t>C. </a:t>
            </a:r>
            <a:r>
              <a:rPr lang="en-US" dirty="0" err="1" smtClean="0"/>
              <a:t>Lorin</a:t>
            </a:r>
            <a:r>
              <a:rPr lang="en-US" dirty="0" smtClean="0"/>
              <a:t>, </a:t>
            </a:r>
            <a:r>
              <a:rPr lang="en-US" dirty="0"/>
              <a:t>C. </a:t>
            </a:r>
            <a:r>
              <a:rPr lang="en-US" dirty="0" err="1" smtClean="0"/>
              <a:t>Berriaud</a:t>
            </a:r>
            <a:r>
              <a:rPr lang="en-US" dirty="0" smtClean="0"/>
              <a:t>, </a:t>
            </a:r>
            <a:r>
              <a:rPr lang="en-US" dirty="0"/>
              <a:t>V. </a:t>
            </a:r>
            <a:r>
              <a:rPr lang="en-US" dirty="0" err="1" smtClean="0"/>
              <a:t>Calvelli</a:t>
            </a:r>
            <a:r>
              <a:rPr lang="en-US" dirty="0" smtClean="0"/>
              <a:t>, </a:t>
            </a:r>
            <a:r>
              <a:rPr lang="en-US" dirty="0"/>
              <a:t>R. </a:t>
            </a:r>
            <a:r>
              <a:rPr lang="en-US" dirty="0" err="1"/>
              <a:t>Correia</a:t>
            </a:r>
            <a:r>
              <a:rPr lang="en-US" dirty="0"/>
              <a:t> </a:t>
            </a:r>
            <a:r>
              <a:rPr lang="en-US" dirty="0" smtClean="0"/>
              <a:t>Machado, </a:t>
            </a:r>
            <a:r>
              <a:rPr lang="en-US" dirty="0"/>
              <a:t>L. </a:t>
            </a:r>
            <a:r>
              <a:rPr lang="en-US" dirty="0" err="1" smtClean="0"/>
              <a:t>Denarie</a:t>
            </a:r>
            <a:r>
              <a:rPr lang="en-US" dirty="0" smtClean="0"/>
              <a:t>, </a:t>
            </a:r>
            <a:r>
              <a:rPr lang="en-US" dirty="0"/>
              <a:t>G. </a:t>
            </a:r>
            <a:r>
              <a:rPr lang="en-US" dirty="0" err="1" smtClean="0"/>
              <a:t>Dilasser</a:t>
            </a:r>
            <a:r>
              <a:rPr lang="en-US" dirty="0" smtClean="0"/>
              <a:t>, </a:t>
            </a:r>
            <a:r>
              <a:rPr lang="en-US" dirty="0"/>
              <a:t>Y. </a:t>
            </a:r>
            <a:r>
              <a:rPr lang="en-US" dirty="0" err="1" smtClean="0"/>
              <a:t>Drouen</a:t>
            </a:r>
            <a:r>
              <a:rPr lang="en-US" dirty="0" smtClean="0"/>
              <a:t>, </a:t>
            </a:r>
            <a:r>
              <a:rPr lang="en-US" dirty="0"/>
              <a:t>U. </a:t>
            </a:r>
            <a:r>
              <a:rPr lang="en-US" dirty="0" err="1" smtClean="0"/>
              <a:t>Duranona</a:t>
            </a:r>
            <a:r>
              <a:rPr lang="en-US" dirty="0" smtClean="0"/>
              <a:t>, </a:t>
            </a:r>
            <a:r>
              <a:rPr lang="en-US" dirty="0"/>
              <a:t>P. </a:t>
            </a:r>
            <a:r>
              <a:rPr lang="en-US" dirty="0" err="1" smtClean="0"/>
              <a:t>Godon</a:t>
            </a:r>
            <a:r>
              <a:rPr lang="en-US" dirty="0" smtClean="0"/>
              <a:t>, </a:t>
            </a:r>
            <a:r>
              <a:rPr lang="en-US" dirty="0"/>
              <a:t>R. </a:t>
            </a:r>
            <a:r>
              <a:rPr lang="en-US" dirty="0" err="1" smtClean="0"/>
              <a:t>Godon</a:t>
            </a:r>
            <a:r>
              <a:rPr lang="en-US" dirty="0" smtClean="0"/>
              <a:t>, </a:t>
            </a:r>
            <a:r>
              <a:rPr lang="en-US" dirty="0"/>
              <a:t>Q. </a:t>
            </a:r>
            <a:r>
              <a:rPr lang="en-US" dirty="0" err="1" smtClean="0"/>
              <a:t>Guihard</a:t>
            </a:r>
            <a:r>
              <a:rPr lang="en-US" dirty="0" smtClean="0"/>
              <a:t>, </a:t>
            </a:r>
            <a:r>
              <a:rPr lang="en-US" dirty="0"/>
              <a:t>S. </a:t>
            </a:r>
            <a:r>
              <a:rPr lang="en-US" dirty="0" err="1" smtClean="0"/>
              <a:t>Kassab</a:t>
            </a:r>
            <a:r>
              <a:rPr lang="en-US" dirty="0" smtClean="0"/>
              <a:t>, </a:t>
            </a:r>
            <a:r>
              <a:rPr lang="en-US" dirty="0"/>
              <a:t>S. </a:t>
            </a:r>
            <a:r>
              <a:rPr lang="en-US" dirty="0" err="1" smtClean="0"/>
              <a:t>Jurie</a:t>
            </a:r>
            <a:r>
              <a:rPr lang="en-US" dirty="0" smtClean="0"/>
              <a:t>, F-P. </a:t>
            </a:r>
            <a:r>
              <a:rPr lang="en-US" dirty="0" err="1" smtClean="0"/>
              <a:t>Juster</a:t>
            </a:r>
            <a:r>
              <a:rPr lang="en-US" dirty="0" smtClean="0"/>
              <a:t>, </a:t>
            </a:r>
            <a:r>
              <a:rPr lang="en-US" dirty="0"/>
              <a:t>J-P. </a:t>
            </a:r>
            <a:r>
              <a:rPr lang="en-US" dirty="0" err="1" smtClean="0"/>
              <a:t>Lottin</a:t>
            </a:r>
            <a:r>
              <a:rPr lang="en-US" dirty="0" smtClean="0"/>
              <a:t>, </a:t>
            </a:r>
            <a:r>
              <a:rPr lang="en-US" dirty="0"/>
              <a:t>F. </a:t>
            </a:r>
            <a:r>
              <a:rPr lang="en-US" dirty="0" smtClean="0"/>
              <a:t>Molinie, </a:t>
            </a:r>
            <a:r>
              <a:rPr lang="en-US" dirty="0"/>
              <a:t>F. </a:t>
            </a:r>
            <a:r>
              <a:rPr lang="en-US" dirty="0" err="1" smtClean="0"/>
              <a:t>Nunio</a:t>
            </a:r>
            <a:r>
              <a:rPr lang="en-US" dirty="0" smtClean="0"/>
              <a:t>, </a:t>
            </a:r>
            <a:r>
              <a:rPr lang="en-US" dirty="0"/>
              <a:t>T. </a:t>
            </a:r>
            <a:r>
              <a:rPr lang="en-US" dirty="0" err="1" smtClean="0"/>
              <a:t>Pontarollo</a:t>
            </a:r>
            <a:r>
              <a:rPr lang="en-US" dirty="0" smtClean="0"/>
              <a:t>, </a:t>
            </a:r>
            <a:r>
              <a:rPr lang="en-US" dirty="0"/>
              <a:t>L. </a:t>
            </a:r>
            <a:r>
              <a:rPr lang="en-US" dirty="0" smtClean="0"/>
              <a:t>Scola, </a:t>
            </a:r>
            <a:r>
              <a:rPr lang="en-US" dirty="0"/>
              <a:t>L. </a:t>
            </a:r>
            <a:r>
              <a:rPr lang="en-US" dirty="0" err="1" smtClean="0"/>
              <a:t>Segrestan</a:t>
            </a:r>
            <a:r>
              <a:rPr lang="en-US" dirty="0" smtClean="0"/>
              <a:t>, </a:t>
            </a:r>
            <a:r>
              <a:rPr lang="en-US" dirty="0"/>
              <a:t>N. </a:t>
            </a:r>
            <a:r>
              <a:rPr lang="en-US" dirty="0" err="1" smtClean="0"/>
              <a:t>Solenne</a:t>
            </a:r>
            <a:r>
              <a:rPr lang="en-US" dirty="0" smtClean="0"/>
              <a:t>, </a:t>
            </a:r>
            <a:r>
              <a:rPr lang="en-US" dirty="0"/>
              <a:t>F. </a:t>
            </a:r>
            <a:r>
              <a:rPr lang="en-US" dirty="0" err="1" smtClean="0"/>
              <a:t>Stacci</a:t>
            </a:r>
            <a:r>
              <a:rPr lang="en-US" dirty="0" smtClean="0"/>
              <a:t> </a:t>
            </a:r>
            <a:r>
              <a:rPr lang="en-US" dirty="0"/>
              <a:t>––</a:t>
            </a:r>
            <a:r>
              <a:rPr lang="fr-FR" dirty="0" smtClean="0"/>
              <a:t> DRF/IRFU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Conductor R&amp;D: a reverse engineering problem</a:t>
            </a:r>
            <a:endParaRPr lang="en-US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76160" y="842424"/>
            <a:ext cx="9175048" cy="755810"/>
          </a:xfrm>
        </p:spPr>
        <p:txBody>
          <a:bodyPr/>
          <a:lstStyle/>
          <a:p>
            <a:r>
              <a:rPr lang="en-US" b="0" dirty="0" smtClean="0"/>
              <a:t>Initial copper shape to obtain final conductor after insertion + compaction ?</a:t>
            </a:r>
          </a:p>
          <a:p>
            <a:r>
              <a:rPr lang="en-US" b="0" dirty="0" smtClean="0"/>
              <a:t>FEM computations + measurements done on bare copper profile &amp; CICC</a:t>
            </a:r>
            <a:endParaRPr lang="en-US" b="0" baseline="30000" dirty="0" smtClean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7779" y="1933984"/>
            <a:ext cx="3526381" cy="16853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816" y="1906018"/>
            <a:ext cx="2770828" cy="1438375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54" y="4089049"/>
            <a:ext cx="3370580" cy="2289175"/>
          </a:xfrm>
          <a:prstGeom prst="rect">
            <a:avLst/>
          </a:prstGeom>
        </p:spPr>
      </p:pic>
      <p:pic>
        <p:nvPicPr>
          <p:cNvPr id="26" name="Image 2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384" y="4242147"/>
            <a:ext cx="3200400" cy="2056130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08415"/>
              </p:ext>
            </p:extLst>
          </p:nvPr>
        </p:nvGraphicFramePr>
        <p:xfrm>
          <a:off x="129053" y="842424"/>
          <a:ext cx="2448272" cy="3355464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Design</a:t>
                      </a:r>
                      <a:endParaRPr lang="en-US" sz="1300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Magnetic design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Mechanical design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Manufacturing aspects</a:t>
                      </a:r>
                    </a:p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  Winding issues </a:t>
                      </a:r>
                    </a:p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  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Cold work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Quenc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 propagation R&amp;D</a:t>
                      </a:r>
                      <a:endParaRPr lang="en-US" sz="13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Test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results </a:t>
                      </a:r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3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Conductor R&amp;D: a reverse engineering problem</a:t>
            </a:r>
            <a:endParaRPr lang="en-US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76160" y="842424"/>
            <a:ext cx="9175048" cy="755810"/>
          </a:xfrm>
        </p:spPr>
        <p:txBody>
          <a:bodyPr/>
          <a:lstStyle/>
          <a:p>
            <a:r>
              <a:rPr lang="en-US" b="0" dirty="0" smtClean="0"/>
              <a:t>Cold work needed to obtain the required Yield Strength on copper profile ?</a:t>
            </a:r>
          </a:p>
          <a:p>
            <a:r>
              <a:rPr lang="en-US" b="0" dirty="0" smtClean="0"/>
              <a:t>Compaction trials of soft tempered profiles and mechanical measurements </a:t>
            </a:r>
            <a:endParaRPr lang="en-US" b="0" baseline="30000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6922" y="4390053"/>
            <a:ext cx="3161846" cy="130193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370" y="2189992"/>
            <a:ext cx="4133446" cy="224352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6368" y="1664962"/>
            <a:ext cx="4609882" cy="4846285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18146"/>
              </p:ext>
            </p:extLst>
          </p:nvPr>
        </p:nvGraphicFramePr>
        <p:xfrm>
          <a:off x="129053" y="842424"/>
          <a:ext cx="2448272" cy="3355464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Design</a:t>
                      </a:r>
                      <a:endParaRPr lang="en-US" sz="1300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Magnetic design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Mechanical design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Manufacturing aspects</a:t>
                      </a:r>
                    </a:p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  Winding issues </a:t>
                      </a:r>
                    </a:p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  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Cold work </a:t>
                      </a:r>
                      <a:endParaRPr lang="en-US" sz="1300" b="1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Quenc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 propagation R&amp;D</a:t>
                      </a:r>
                      <a:endParaRPr lang="en-US" sz="13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Test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results </a:t>
                      </a:r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8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Quench propagation R&amp;D: design</a:t>
            </a:r>
            <a:endParaRPr lang="en-US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07224"/>
              </p:ext>
            </p:extLst>
          </p:nvPr>
        </p:nvGraphicFramePr>
        <p:xfrm>
          <a:off x="129053" y="842424"/>
          <a:ext cx="2448272" cy="3355464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Design</a:t>
                      </a:r>
                      <a:endParaRPr lang="en-US" sz="1300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Magnetic design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Mechanical design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Manufacturing aspects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Winding issues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Cold work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Quench propagation R&amp;D</a:t>
                      </a:r>
                    </a:p>
                    <a:p>
                      <a:pPr marL="0" algn="l" defTabSz="957925" rtl="0" eaLnBrk="1" latinLnBrk="0" hangingPunct="1"/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Test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results </a:t>
                      </a:r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76160" y="842424"/>
            <a:ext cx="9175048" cy="755810"/>
          </a:xfrm>
        </p:spPr>
        <p:txBody>
          <a:bodyPr/>
          <a:lstStyle/>
          <a:p>
            <a:r>
              <a:rPr lang="en-US" b="0" dirty="0" smtClean="0"/>
              <a:t>No state of the art + very big uncertainties on models: </a:t>
            </a:r>
            <a:r>
              <a:rPr lang="en-US" b="0" dirty="0" err="1" smtClean="0"/>
              <a:t>Shajii</a:t>
            </a:r>
            <a:r>
              <a:rPr lang="en-US" b="0" dirty="0" smtClean="0"/>
              <a:t> ~ 3 cm/s VS THEA ~ 17-50 m/s </a:t>
            </a:r>
          </a:p>
          <a:p>
            <a:r>
              <a:rPr lang="en-US" b="0" dirty="0" smtClean="0"/>
              <a:t>Design, manufacturing and experimental tests on a prototype magnet for quench studies  </a:t>
            </a:r>
            <a:endParaRPr lang="en-US" b="0" baseline="30000" dirty="0" smtClean="0"/>
          </a:p>
        </p:txBody>
      </p:sp>
      <p:graphicFrame>
        <p:nvGraphicFramePr>
          <p:cNvPr id="16" name="Espace réservé du contenu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011617"/>
              </p:ext>
            </p:extLst>
          </p:nvPr>
        </p:nvGraphicFramePr>
        <p:xfrm>
          <a:off x="2772944" y="2168857"/>
          <a:ext cx="3168333" cy="3732407"/>
        </p:xfrm>
        <a:graphic>
          <a:graphicData uri="http://schemas.openxmlformats.org/drawingml/2006/table">
            <a:tbl>
              <a:tblPr firstRow="1" bandRow="1"/>
              <a:tblGrid>
                <a:gridCol w="152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89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noProof="0" dirty="0" smtClean="0"/>
                        <a:t>Parameters </a:t>
                      </a:r>
                      <a:endParaRPr lang="en-US" sz="1400" b="1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/>
                        <a:t>Values</a:t>
                      </a:r>
                      <a:endParaRPr lang="en-US" sz="1400" b="1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noProof="0" dirty="0" smtClean="0"/>
                        <a:t>Units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/>
                        <a:t>Nominal current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/>
                        <a:t>21.6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/>
                        <a:t>kA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kern="1200" noProof="0" dirty="0" smtClean="0"/>
                        <a:t>Max. field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/>
                        <a:t>2.30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kern="1200" dirty="0" smtClean="0"/>
                        <a:t>T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8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RRR 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360952"/>
                  </a:ext>
                </a:extLst>
              </a:tr>
              <a:tr h="3018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/>
                        <a:t>Conductor length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/>
                        <a:t>50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/>
                        <a:t>m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8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/>
                        <a:t>Section of Cu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/>
                        <a:t>175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/>
                        <a:t>mm²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8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/>
                        <a:t>Number of strands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24 Cu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8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/>
                        <a:t>Cu/</a:t>
                      </a:r>
                      <a:r>
                        <a:rPr lang="en-US" sz="1400" kern="1200" noProof="0" dirty="0" err="1" smtClean="0"/>
                        <a:t>Sc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/>
                        <a:t>1.105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8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/>
                        <a:t>Coil weight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/>
                        <a:t>100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/>
                        <a:t>kg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8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kern="1200" noProof="0" dirty="0" smtClean="0"/>
                        <a:t>Self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noProof="0" dirty="0" smtClean="0"/>
                        <a:t>0.19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kern="1200" noProof="0" dirty="0" err="1" smtClean="0"/>
                        <a:t>mH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8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Stored energy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43.5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kJ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40997"/>
                  </a:ext>
                </a:extLst>
              </a:tr>
              <a:tr h="3018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Discharge voltage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 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24546"/>
                  </a:ext>
                </a:extLst>
              </a:tr>
            </a:tbl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1981375"/>
            <a:ext cx="4134168" cy="39381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609" y="4361688"/>
            <a:ext cx="2151554" cy="16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Quench propagation R&amp;D: manufacturing &amp; integration </a:t>
            </a:r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38801"/>
              </p:ext>
            </p:extLst>
          </p:nvPr>
        </p:nvGraphicFramePr>
        <p:xfrm>
          <a:off x="129053" y="842424"/>
          <a:ext cx="2568428" cy="3355464"/>
        </p:xfrm>
        <a:graphic>
          <a:graphicData uri="http://schemas.openxmlformats.org/drawingml/2006/table">
            <a:tbl>
              <a:tblPr firstRow="1" bandRow="1"/>
              <a:tblGrid>
                <a:gridCol w="256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Design</a:t>
                      </a:r>
                      <a:endParaRPr lang="en-US" sz="1300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Magnetic design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Mechanical design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Manufacturing aspects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Winding issues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Cold work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Quench propagation R&amp;D</a:t>
                      </a:r>
                    </a:p>
                    <a:p>
                      <a:pPr marL="0" algn="l" defTabSz="957925" rtl="0" eaLnBrk="1" latinLnBrk="0" hangingPunct="1"/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Test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results </a:t>
                      </a:r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1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Main Quench R&amp;D results </a:t>
            </a:r>
            <a:endParaRPr lang="en-US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669345" y="842424"/>
            <a:ext cx="9724291" cy="2847664"/>
          </a:xfrm>
        </p:spPr>
        <p:txBody>
          <a:bodyPr/>
          <a:lstStyle/>
          <a:p>
            <a:r>
              <a:rPr lang="en-US" dirty="0" smtClean="0"/>
              <a:t>Quench velocity order of magnitude: </a:t>
            </a:r>
            <a:r>
              <a:rPr lang="en-US" dirty="0" smtClean="0">
                <a:sym typeface="Wingdings" panose="05000000000000000000" pitchFamily="2" charset="2"/>
              </a:rPr>
              <a:t>a few m/s up to tens of m/s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MADMAX Safety Fully OK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Able to detect quench in less than </a:t>
            </a:r>
            <a:r>
              <a:rPr lang="en-US" dirty="0">
                <a:sym typeface="Wingdings" panose="05000000000000000000" pitchFamily="2" charset="2"/>
              </a:rPr>
              <a:t>8</a:t>
            </a:r>
            <a:r>
              <a:rPr lang="en-US" dirty="0" smtClean="0">
                <a:sym typeface="Wingdings" panose="05000000000000000000" pitchFamily="2" charset="2"/>
              </a:rPr>
              <a:t>00 </a:t>
            </a:r>
            <a:r>
              <a:rPr lang="en-US" dirty="0" err="1" smtClean="0">
                <a:sym typeface="Wingdings" panose="05000000000000000000" pitchFamily="2" charset="2"/>
              </a:rPr>
              <a:t>ms</a:t>
            </a:r>
            <a:r>
              <a:rPr lang="en-US" dirty="0" smtClean="0">
                <a:sym typeface="Wingdings" panose="05000000000000000000" pitchFamily="2" charset="2"/>
              </a:rPr>
              <a:t> with a threshold of 100 mV  done 60 times</a:t>
            </a:r>
            <a:endParaRPr lang="en-US" dirty="0" smtClean="0"/>
          </a:p>
          <a:p>
            <a:r>
              <a:rPr lang="en-US" dirty="0" smtClean="0"/>
              <a:t>Same qualitative behavior between models and experiment but experimental quench faster</a:t>
            </a:r>
          </a:p>
          <a:p>
            <a:pPr lvl="1"/>
            <a:r>
              <a:rPr lang="en-US" dirty="0" smtClean="0"/>
              <a:t>Good deep understanding of the quench physics thanks to the code equations </a:t>
            </a:r>
          </a:p>
          <a:p>
            <a:pPr lvl="1"/>
            <a:r>
              <a:rPr lang="en-US" b="0" dirty="0" smtClean="0"/>
              <a:t>Assumption and modelling of current diffusion time in copper </a:t>
            </a:r>
            <a:r>
              <a:rPr lang="en-US" b="0" dirty="0" smtClean="0">
                <a:sym typeface="Wingdings" panose="05000000000000000000" pitchFamily="2" charset="2"/>
              </a:rPr>
              <a:t> increases joule effect and speed</a:t>
            </a:r>
            <a:endParaRPr lang="en-US" b="0" dirty="0" smtClean="0"/>
          </a:p>
          <a:p>
            <a:r>
              <a:rPr lang="en-US" dirty="0" smtClean="0"/>
              <a:t>Other important results not directly linked to quench: </a:t>
            </a:r>
          </a:p>
          <a:p>
            <a:pPr lvl="1"/>
            <a:r>
              <a:rPr lang="en-US" dirty="0"/>
              <a:t>Current limitation in the W7X terminals </a:t>
            </a:r>
            <a:r>
              <a:rPr lang="en-US" dirty="0">
                <a:sym typeface="Wingdings" panose="05000000000000000000" pitchFamily="2" charset="2"/>
              </a:rPr>
              <a:t> Lessons learned and </a:t>
            </a:r>
            <a:r>
              <a:rPr lang="en-US" dirty="0" smtClean="0">
                <a:sym typeface="Wingdings" panose="05000000000000000000" pitchFamily="2" charset="2"/>
              </a:rPr>
              <a:t>specific </a:t>
            </a:r>
            <a:r>
              <a:rPr lang="en-US" dirty="0">
                <a:sym typeface="Wingdings" panose="05000000000000000000" pitchFamily="2" charset="2"/>
              </a:rPr>
              <a:t>design to be done for </a:t>
            </a:r>
            <a:r>
              <a:rPr lang="en-US" dirty="0" err="1" smtClean="0">
                <a:sym typeface="Wingdings" panose="05000000000000000000" pitchFamily="2" charset="2"/>
              </a:rPr>
              <a:t>Madmax</a:t>
            </a:r>
            <a:endParaRPr lang="en-US" dirty="0" smtClean="0"/>
          </a:p>
          <a:p>
            <a:pPr lvl="1"/>
            <a:r>
              <a:rPr lang="en-US" dirty="0" smtClean="0"/>
              <a:t>Thermal behavior of a static CICC 1.8 K magnet cooled with no bath</a:t>
            </a:r>
          </a:p>
          <a:p>
            <a:pPr lvl="1"/>
            <a:r>
              <a:rPr lang="en-US" b="0" dirty="0" smtClean="0"/>
              <a:t>Extra trials of 2 K forced flow in the </a:t>
            </a:r>
            <a:r>
              <a:rPr lang="en-US" dirty="0" smtClean="0"/>
              <a:t>CICC </a:t>
            </a:r>
            <a:r>
              <a:rPr lang="en-US" dirty="0" smtClean="0">
                <a:sym typeface="Wingdings" panose="05000000000000000000" pitchFamily="2" charset="2"/>
              </a:rPr>
              <a:t> Interesting p</a:t>
            </a:r>
            <a:r>
              <a:rPr lang="en-US" b="0" dirty="0" smtClean="0"/>
              <a:t>ressure drop measurements 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129053" y="842424"/>
          <a:ext cx="2568428" cy="3355464"/>
        </p:xfrm>
        <a:graphic>
          <a:graphicData uri="http://schemas.openxmlformats.org/drawingml/2006/table">
            <a:tbl>
              <a:tblPr firstRow="1" bandRow="1"/>
              <a:tblGrid>
                <a:gridCol w="256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Design</a:t>
                      </a:r>
                      <a:endParaRPr lang="en-US" sz="1300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Magnetic design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Mechanical design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Manufacturing aspects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Winding issues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Cold work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Quench propagation R&amp;D</a:t>
                      </a:r>
                    </a:p>
                    <a:p>
                      <a:pPr marL="0" algn="l" defTabSz="957925" rtl="0" eaLnBrk="1" latinLnBrk="0" hangingPunct="1"/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Test results  </a:t>
                      </a:r>
                      <a:endParaRPr lang="en-US" sz="1300" b="1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8" t="5238" r="8030"/>
          <a:stretch/>
        </p:blipFill>
        <p:spPr>
          <a:xfrm>
            <a:off x="5151267" y="3958282"/>
            <a:ext cx="3213805" cy="26408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55406" y="4641831"/>
            <a:ext cx="2565372" cy="1159624"/>
          </a:xfrm>
          <a:prstGeom prst="rect">
            <a:avLst/>
          </a:prstGeom>
        </p:spPr>
      </p:pic>
      <p:pic>
        <p:nvPicPr>
          <p:cNvPr id="1026" name="Image 7" descr="image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0555" y="3924889"/>
            <a:ext cx="1625037" cy="25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5055" y="3974325"/>
            <a:ext cx="3478104" cy="26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07280" y="924720"/>
            <a:ext cx="11424472" cy="2643506"/>
          </a:xfrm>
        </p:spPr>
        <p:txBody>
          <a:bodyPr/>
          <a:lstStyle/>
          <a:p>
            <a:r>
              <a:rPr lang="en-US" b="0" dirty="0" smtClean="0"/>
              <a:t>Conceptual design finished and validated  </a:t>
            </a:r>
          </a:p>
          <a:p>
            <a:r>
              <a:rPr lang="en-US" b="0" dirty="0" smtClean="0"/>
              <a:t>Open points on the manufacturing design under study and discussion with industry </a:t>
            </a:r>
          </a:p>
          <a:p>
            <a:endParaRPr lang="en-US" b="0" dirty="0" smtClean="0"/>
          </a:p>
          <a:p>
            <a:r>
              <a:rPr lang="en-US" b="0" dirty="0" smtClean="0"/>
              <a:t>1</a:t>
            </a:r>
            <a:r>
              <a:rPr lang="en-US" b="0" baseline="30000" dirty="0" smtClean="0"/>
              <a:t>st</a:t>
            </a:r>
            <a:r>
              <a:rPr lang="en-US" b="0" dirty="0" smtClean="0"/>
              <a:t> Conductor R&amp;D successfully demonstrated that a copper profile CICC  can be manufactured in specifications</a:t>
            </a:r>
          </a:p>
          <a:p>
            <a:r>
              <a:rPr lang="en-US" b="0" dirty="0" smtClean="0"/>
              <a:t>2</a:t>
            </a:r>
            <a:r>
              <a:rPr lang="en-US" b="0" baseline="30000" dirty="0" smtClean="0"/>
              <a:t>nd</a:t>
            </a:r>
            <a:r>
              <a:rPr lang="en-US" b="0" dirty="0" smtClean="0"/>
              <a:t> Conductor R&amp;D on going to study a “rectangular hole” behavior and unexpected issues   </a:t>
            </a:r>
          </a:p>
          <a:p>
            <a:r>
              <a:rPr lang="en-US" b="0" dirty="0" smtClean="0"/>
              <a:t>Quench R&amp;D successfully demonstrated that a quench can be “classically” detected in the </a:t>
            </a:r>
            <a:r>
              <a:rPr lang="en-US" b="0" dirty="0" err="1" smtClean="0"/>
              <a:t>Madmax</a:t>
            </a:r>
            <a:r>
              <a:rPr lang="en-US" b="0" dirty="0" smtClean="0"/>
              <a:t> case  </a:t>
            </a:r>
            <a:endParaRPr lang="en-US" b="0" dirty="0"/>
          </a:p>
          <a:p>
            <a:r>
              <a:rPr lang="en-US" b="0" dirty="0" smtClean="0"/>
              <a:t>For those interested in more details: 7 papers to be published by the end of the year </a:t>
            </a:r>
          </a:p>
        </p:txBody>
      </p:sp>
      <p:sp>
        <p:nvSpPr>
          <p:cNvPr id="18" name="Espace réservé du texte 3"/>
          <p:cNvSpPr txBox="1">
            <a:spLocks/>
          </p:cNvSpPr>
          <p:nvPr/>
        </p:nvSpPr>
        <p:spPr>
          <a:xfrm>
            <a:off x="307280" y="3797397"/>
            <a:ext cx="8657758" cy="2305465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85750" indent="-28575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Next 3 years: design, manufacture and cold test a real “skateboard shape” demonstrator coil of the </a:t>
            </a:r>
            <a:r>
              <a:rPr lang="en-US" b="0" dirty="0" err="1" smtClean="0"/>
              <a:t>Madmax</a:t>
            </a:r>
            <a:r>
              <a:rPr lang="en-US" b="0" dirty="0" smtClean="0"/>
              <a:t> magnet including: </a:t>
            </a:r>
          </a:p>
          <a:p>
            <a:pPr lvl="1"/>
            <a:r>
              <a:rPr lang="en-US" dirty="0" smtClean="0"/>
              <a:t>Demonstration of the main </a:t>
            </a:r>
            <a:r>
              <a:rPr lang="en-US" dirty="0" err="1" smtClean="0"/>
              <a:t>Madmax</a:t>
            </a:r>
            <a:r>
              <a:rPr lang="en-US" dirty="0" smtClean="0"/>
              <a:t> critical performances: 90% on the LL, mechanics, thermal </a:t>
            </a:r>
            <a:r>
              <a:rPr lang="en-US" dirty="0" err="1" smtClean="0"/>
              <a:t>cryostability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Development of a specific optimized joint concept for </a:t>
            </a:r>
            <a:r>
              <a:rPr lang="en-US" dirty="0" err="1" smtClean="0"/>
              <a:t>Madmax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Qualification of the main critical manufacturing issues: final conductor, winding, impregnation, casing insertion and closing impregnation process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370" y="4010486"/>
            <a:ext cx="2633700" cy="25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Many thanks to the </a:t>
            </a:r>
            <a:r>
              <a:rPr lang="en-US" dirty="0" err="1" smtClean="0"/>
              <a:t>Madmax</a:t>
            </a:r>
            <a:r>
              <a:rPr lang="en-US" dirty="0" smtClean="0"/>
              <a:t> team! Questions ? </a:t>
            </a:r>
            <a:endParaRPr lang="en-US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7433" y="5752698"/>
            <a:ext cx="9036356" cy="1126167"/>
          </a:xfrm>
        </p:spPr>
        <p:txBody>
          <a:bodyPr/>
          <a:lstStyle/>
          <a:p>
            <a:pPr marL="0" indent="0" algn="just">
              <a:buNone/>
            </a:pPr>
            <a:r>
              <a:rPr lang="en-US" b="0" dirty="0"/>
              <a:t>W. Abdel </a:t>
            </a:r>
            <a:r>
              <a:rPr lang="en-US" b="0" dirty="0" err="1" smtClean="0"/>
              <a:t>Maksoud</a:t>
            </a:r>
            <a:r>
              <a:rPr lang="en-US" b="0" dirty="0" smtClean="0"/>
              <a:t>, </a:t>
            </a:r>
            <a:r>
              <a:rPr lang="en-US" b="0" dirty="0"/>
              <a:t>C. </a:t>
            </a:r>
            <a:r>
              <a:rPr lang="en-US" b="0" dirty="0" err="1" smtClean="0"/>
              <a:t>Lorin</a:t>
            </a:r>
            <a:r>
              <a:rPr lang="en-US" b="0" dirty="0" smtClean="0"/>
              <a:t>, </a:t>
            </a:r>
            <a:r>
              <a:rPr lang="en-US" b="0" dirty="0"/>
              <a:t>C. </a:t>
            </a:r>
            <a:r>
              <a:rPr lang="en-US" b="0" dirty="0" err="1" smtClean="0"/>
              <a:t>Berriaud</a:t>
            </a:r>
            <a:r>
              <a:rPr lang="en-US" b="0" dirty="0" smtClean="0"/>
              <a:t>, </a:t>
            </a:r>
            <a:r>
              <a:rPr lang="en-US" b="0" dirty="0"/>
              <a:t>V. </a:t>
            </a:r>
            <a:r>
              <a:rPr lang="en-US" b="0" dirty="0" err="1" smtClean="0"/>
              <a:t>Calvelli</a:t>
            </a:r>
            <a:r>
              <a:rPr lang="en-US" b="0" dirty="0" smtClean="0"/>
              <a:t>, </a:t>
            </a:r>
            <a:r>
              <a:rPr lang="en-US" b="0" dirty="0"/>
              <a:t>R. </a:t>
            </a:r>
            <a:r>
              <a:rPr lang="en-US" b="0" dirty="0" err="1"/>
              <a:t>Correia</a:t>
            </a:r>
            <a:r>
              <a:rPr lang="en-US" b="0" dirty="0"/>
              <a:t> </a:t>
            </a:r>
            <a:r>
              <a:rPr lang="en-US" b="0" dirty="0" smtClean="0"/>
              <a:t>Machado, </a:t>
            </a:r>
            <a:r>
              <a:rPr lang="en-US" b="0" dirty="0"/>
              <a:t>L. </a:t>
            </a:r>
            <a:r>
              <a:rPr lang="en-US" b="0" dirty="0" err="1" smtClean="0"/>
              <a:t>Denarie</a:t>
            </a:r>
            <a:r>
              <a:rPr lang="en-US" b="0" dirty="0" smtClean="0"/>
              <a:t>, </a:t>
            </a:r>
            <a:r>
              <a:rPr lang="en-US" b="0" dirty="0" err="1" smtClean="0"/>
              <a:t>G.Dilasser</a:t>
            </a:r>
            <a:r>
              <a:rPr lang="en-US" b="0" dirty="0" smtClean="0"/>
              <a:t>, </a:t>
            </a:r>
            <a:r>
              <a:rPr lang="en-US" b="0" dirty="0"/>
              <a:t>Y. </a:t>
            </a:r>
            <a:r>
              <a:rPr lang="en-US" b="0" dirty="0" err="1" smtClean="0"/>
              <a:t>Drouen</a:t>
            </a:r>
            <a:r>
              <a:rPr lang="en-US" b="0" dirty="0" smtClean="0"/>
              <a:t>, </a:t>
            </a:r>
            <a:r>
              <a:rPr lang="en-US" b="0" dirty="0"/>
              <a:t>U. </a:t>
            </a:r>
            <a:r>
              <a:rPr lang="en-US" b="0" dirty="0" err="1" smtClean="0"/>
              <a:t>Duranona</a:t>
            </a:r>
            <a:r>
              <a:rPr lang="en-US" b="0" dirty="0" smtClean="0"/>
              <a:t>, </a:t>
            </a:r>
            <a:r>
              <a:rPr lang="en-US" b="0" dirty="0"/>
              <a:t>P. </a:t>
            </a:r>
            <a:r>
              <a:rPr lang="en-US" b="0" dirty="0" err="1" smtClean="0"/>
              <a:t>Godon</a:t>
            </a:r>
            <a:r>
              <a:rPr lang="en-US" b="0" dirty="0" smtClean="0"/>
              <a:t>, </a:t>
            </a:r>
            <a:r>
              <a:rPr lang="en-US" b="0" dirty="0"/>
              <a:t>R. </a:t>
            </a:r>
            <a:r>
              <a:rPr lang="en-US" b="0" dirty="0" err="1" smtClean="0"/>
              <a:t>Godon</a:t>
            </a:r>
            <a:r>
              <a:rPr lang="en-US" b="0" dirty="0" smtClean="0"/>
              <a:t>, </a:t>
            </a:r>
            <a:r>
              <a:rPr lang="en-US" b="0" dirty="0"/>
              <a:t>Q. </a:t>
            </a:r>
            <a:r>
              <a:rPr lang="en-US" b="0" dirty="0" err="1" smtClean="0"/>
              <a:t>Guihard</a:t>
            </a:r>
            <a:r>
              <a:rPr lang="en-US" b="0" dirty="0" smtClean="0"/>
              <a:t>, F-P. </a:t>
            </a:r>
            <a:r>
              <a:rPr lang="en-US" b="0" dirty="0" err="1" smtClean="0"/>
              <a:t>Juster</a:t>
            </a:r>
            <a:r>
              <a:rPr lang="en-US" b="0" dirty="0" smtClean="0"/>
              <a:t>, </a:t>
            </a:r>
            <a:r>
              <a:rPr lang="en-US" b="0" dirty="0"/>
              <a:t>S. </a:t>
            </a:r>
            <a:r>
              <a:rPr lang="en-US" b="0" dirty="0" err="1" smtClean="0"/>
              <a:t>Kassab</a:t>
            </a:r>
            <a:r>
              <a:rPr lang="en-US" b="0" dirty="0" smtClean="0"/>
              <a:t>, </a:t>
            </a:r>
            <a:r>
              <a:rPr lang="en-US" b="0" dirty="0"/>
              <a:t>S. </a:t>
            </a:r>
            <a:r>
              <a:rPr lang="en-US" b="0" dirty="0" err="1" smtClean="0"/>
              <a:t>Jurie</a:t>
            </a:r>
            <a:r>
              <a:rPr lang="en-US" b="0" dirty="0" smtClean="0"/>
              <a:t>, </a:t>
            </a:r>
            <a:r>
              <a:rPr lang="en-US" b="0" dirty="0"/>
              <a:t>J-P. </a:t>
            </a:r>
            <a:r>
              <a:rPr lang="en-US" b="0" dirty="0" err="1" smtClean="0"/>
              <a:t>Lottin</a:t>
            </a:r>
            <a:r>
              <a:rPr lang="en-US" b="0" dirty="0" smtClean="0"/>
              <a:t>, </a:t>
            </a:r>
            <a:r>
              <a:rPr lang="en-US" b="0" dirty="0" err="1" smtClean="0"/>
              <a:t>F.Molinie</a:t>
            </a:r>
            <a:r>
              <a:rPr lang="en-US" b="0" dirty="0" smtClean="0"/>
              <a:t>, </a:t>
            </a:r>
            <a:r>
              <a:rPr lang="en-US" b="0" dirty="0"/>
              <a:t>F. </a:t>
            </a:r>
            <a:r>
              <a:rPr lang="en-US" b="0" dirty="0" err="1" smtClean="0"/>
              <a:t>Nunio</a:t>
            </a:r>
            <a:r>
              <a:rPr lang="en-US" b="0" dirty="0" smtClean="0"/>
              <a:t>,  </a:t>
            </a:r>
            <a:r>
              <a:rPr lang="en-US" b="0" dirty="0"/>
              <a:t>T. </a:t>
            </a:r>
            <a:r>
              <a:rPr lang="en-US" b="0" dirty="0" err="1" smtClean="0"/>
              <a:t>Pontarollo</a:t>
            </a:r>
            <a:r>
              <a:rPr lang="en-US" b="0" dirty="0" smtClean="0"/>
              <a:t>,  </a:t>
            </a:r>
            <a:r>
              <a:rPr lang="en-US" b="0" dirty="0"/>
              <a:t>L. </a:t>
            </a:r>
            <a:r>
              <a:rPr lang="en-US" b="0" dirty="0" smtClean="0"/>
              <a:t>Scola, </a:t>
            </a:r>
            <a:r>
              <a:rPr lang="en-US" b="0" dirty="0"/>
              <a:t>L. </a:t>
            </a:r>
            <a:r>
              <a:rPr lang="en-US" b="0" dirty="0" err="1" smtClean="0"/>
              <a:t>Segrestan</a:t>
            </a:r>
            <a:r>
              <a:rPr lang="en-US" b="0" dirty="0" smtClean="0"/>
              <a:t>,  </a:t>
            </a:r>
            <a:r>
              <a:rPr lang="en-US" b="0" dirty="0"/>
              <a:t>N. </a:t>
            </a:r>
            <a:r>
              <a:rPr lang="en-US" b="0" dirty="0" err="1" smtClean="0"/>
              <a:t>Solenne</a:t>
            </a:r>
            <a:r>
              <a:rPr lang="en-US" b="0" dirty="0" smtClean="0"/>
              <a:t>,  </a:t>
            </a:r>
            <a:r>
              <a:rPr lang="en-US" b="0" dirty="0"/>
              <a:t>F. </a:t>
            </a:r>
            <a:r>
              <a:rPr lang="en-US" b="0" dirty="0" err="1" smtClean="0"/>
              <a:t>Stacci</a:t>
            </a:r>
            <a:endParaRPr lang="fr-FR" b="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4"/>
          <a:stretch/>
        </p:blipFill>
        <p:spPr>
          <a:xfrm>
            <a:off x="8028432" y="1400058"/>
            <a:ext cx="4050792" cy="42775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16" y="850391"/>
            <a:ext cx="7290118" cy="48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 !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2515769" y="4403564"/>
            <a:ext cx="6848148" cy="28132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793974" y="3546257"/>
            <a:ext cx="2942010" cy="378270"/>
          </a:xfrm>
        </p:spPr>
        <p:txBody>
          <a:bodyPr/>
          <a:lstStyle/>
          <a:p>
            <a:r>
              <a:rPr lang="fr-FR" dirty="0" smtClean="0"/>
              <a:t>Walid ABDEL MAKSOUD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4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Context: innovation partnership with MPI around Dark Matter </a:t>
            </a:r>
            <a:r>
              <a:rPr lang="en-US" dirty="0" err="1" smtClean="0"/>
              <a:t>Axion</a:t>
            </a:r>
            <a:r>
              <a:rPr lang="en-US" dirty="0" smtClean="0"/>
              <a:t> physics</a:t>
            </a:r>
            <a:endParaRPr lang="en-US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32" y="2512678"/>
            <a:ext cx="7097256" cy="36195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8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8473377" y="5504737"/>
            <a:ext cx="3365115" cy="75581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TARGET: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~ 100 T²m² </a:t>
            </a:r>
            <a:r>
              <a:rPr lang="en-US" dirty="0" smtClean="0">
                <a:sym typeface="Wingdings" panose="05000000000000000000" pitchFamily="2" charset="2"/>
              </a:rPr>
              <a:t> ~ 10 T in 1 m²</a:t>
            </a:r>
            <a:endParaRPr lang="en-US" u="sng" dirty="0" smtClean="0"/>
          </a:p>
        </p:txBody>
      </p:sp>
      <p:pic>
        <p:nvPicPr>
          <p:cNvPr id="30" name="Grafi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821" y="925339"/>
            <a:ext cx="2835708" cy="117493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492" y="947637"/>
            <a:ext cx="1803009" cy="124694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253" y="1028953"/>
            <a:ext cx="1208611" cy="985932"/>
          </a:xfrm>
          <a:prstGeom prst="rect">
            <a:avLst/>
          </a:prstGeom>
        </p:spPr>
      </p:pic>
      <p:cxnSp>
        <p:nvCxnSpPr>
          <p:cNvPr id="33" name="Connecteur droit avec flèche 32"/>
          <p:cNvCxnSpPr/>
          <p:nvPr/>
        </p:nvCxnSpPr>
        <p:spPr>
          <a:xfrm>
            <a:off x="3435896" y="1521919"/>
            <a:ext cx="115212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6594771" y="1512805"/>
            <a:ext cx="115212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Virage 34"/>
          <p:cNvSpPr/>
          <p:nvPr/>
        </p:nvSpPr>
        <p:spPr>
          <a:xfrm rot="5400000">
            <a:off x="7893558" y="2804922"/>
            <a:ext cx="2157984" cy="3278124"/>
          </a:xfrm>
          <a:prstGeom prst="bentArrow">
            <a:avLst>
              <a:gd name="adj1" fmla="val 14009"/>
              <a:gd name="adj2" fmla="val 15890"/>
              <a:gd name="adj3" fmla="val 30085"/>
              <a:gd name="adj4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6" name="Picture 3" descr="part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4327" y="3842824"/>
            <a:ext cx="3168352" cy="769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82649" y="6228463"/>
            <a:ext cx="474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err="1" smtClean="0"/>
              <a:t>Courtesy</a:t>
            </a:r>
            <a:r>
              <a:rPr lang="fr-FR" sz="1800" dirty="0" smtClean="0"/>
              <a:t> of Max Planck Institue (B. Majorovits)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12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General specification of the magnet </a:t>
            </a:r>
            <a:endParaRPr lang="en-US" dirty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6796"/>
              </p:ext>
            </p:extLst>
          </p:nvPr>
        </p:nvGraphicFramePr>
        <p:xfrm>
          <a:off x="3043411" y="935100"/>
          <a:ext cx="3645329" cy="2438400"/>
        </p:xfrm>
        <a:graphic>
          <a:graphicData uri="http://schemas.openxmlformats.org/drawingml/2006/table">
            <a:tbl>
              <a:tblPr firstRow="1" bandRow="1"/>
              <a:tblGrid>
                <a:gridCol w="2205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Physics specification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/>
                        <a:t>Value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“Ideal” FoM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smtClean="0"/>
                        <a:t>~</a:t>
                      </a:r>
                      <a:r>
                        <a:rPr lang="en-US" sz="1400" b="0" baseline="0" noProof="0" dirty="0" smtClean="0"/>
                        <a:t> </a:t>
                      </a:r>
                      <a:r>
                        <a:rPr lang="en-US" sz="1400" b="0" noProof="0" dirty="0" smtClean="0"/>
                        <a:t>100 T²m²</a:t>
                      </a:r>
                      <a:endParaRPr lang="en-US" sz="1400" b="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Booster length ‘</a:t>
                      </a:r>
                      <a:r>
                        <a:rPr lang="en-US" sz="1400" noProof="0" dirty="0" err="1" smtClean="0"/>
                        <a:t>L</a:t>
                      </a:r>
                      <a:r>
                        <a:rPr lang="en-US" sz="1400" baseline="-25000" noProof="0" dirty="0" err="1" smtClean="0"/>
                        <a:t>b</a:t>
                      </a:r>
                      <a:r>
                        <a:rPr lang="en-US" sz="1400" noProof="0" dirty="0" smtClean="0"/>
                        <a:t>’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smtClean="0"/>
                        <a:t>1.3 m</a:t>
                      </a:r>
                      <a:r>
                        <a:rPr lang="en-US" sz="1400" b="0" baseline="0" noProof="0" dirty="0" smtClean="0"/>
                        <a:t> </a:t>
                      </a:r>
                      <a:endParaRPr lang="en-US" sz="1400" b="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Bore</a:t>
                      </a:r>
                      <a:r>
                        <a:rPr lang="en-US" sz="1400" baseline="0" noProof="0" dirty="0" smtClean="0"/>
                        <a:t> diameter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smtClean="0"/>
                        <a:t>1.35 m</a:t>
                      </a:r>
                      <a:endParaRPr lang="en-US" sz="1400" b="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Dipole</a:t>
                      </a:r>
                      <a:r>
                        <a:rPr lang="en-US" sz="1400" baseline="0" noProof="0" dirty="0" smtClean="0"/>
                        <a:t> Field 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smtClean="0"/>
                        <a:t>~</a:t>
                      </a:r>
                      <a:r>
                        <a:rPr lang="en-US" sz="1400" b="0" baseline="0" noProof="0" dirty="0" smtClean="0"/>
                        <a:t> </a:t>
                      </a:r>
                      <a:r>
                        <a:rPr lang="en-US" sz="1400" b="0" noProof="0" dirty="0" smtClean="0"/>
                        <a:t>9 T</a:t>
                      </a:r>
                      <a:endParaRPr lang="en-US" sz="1400" b="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Homogeneity (z=0)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noProof="0" dirty="0" smtClean="0"/>
                        <a:t>± 10%</a:t>
                      </a:r>
                      <a:endParaRPr lang="en-US" sz="1400" b="0" noProof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Maximum overall length 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smtClean="0"/>
                        <a:t>6.9 m</a:t>
                      </a:r>
                      <a:endParaRPr lang="en-US" sz="1400" b="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Maximum overall weight</a:t>
                      </a:r>
                      <a:r>
                        <a:rPr lang="en-US" sz="1400" baseline="0" noProof="0" dirty="0" smtClean="0"/>
                        <a:t> 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smtClean="0"/>
                        <a:t>200 t</a:t>
                      </a:r>
                      <a:endParaRPr lang="en-US" sz="1400" b="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641293"/>
              </p:ext>
            </p:extLst>
          </p:nvPr>
        </p:nvGraphicFramePr>
        <p:xfrm>
          <a:off x="129053" y="842424"/>
          <a:ext cx="2448272" cy="3355464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300" b="1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Magnetic design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Mechanical design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Manufacturing aspects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Winding issues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Cold work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Quenc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 propagation R&amp;D</a:t>
                      </a:r>
                      <a:endParaRPr lang="en-US" sz="13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Test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results </a:t>
                      </a:r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26409"/>
              </p:ext>
            </p:extLst>
          </p:nvPr>
        </p:nvGraphicFramePr>
        <p:xfrm>
          <a:off x="3043411" y="3660036"/>
          <a:ext cx="3645329" cy="2743200"/>
        </p:xfrm>
        <a:graphic>
          <a:graphicData uri="http://schemas.openxmlformats.org/drawingml/2006/table">
            <a:tbl>
              <a:tblPr firstRow="1" bandRow="1"/>
              <a:tblGrid>
                <a:gridCol w="2205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Magnet specification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/>
                        <a:t>Value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Superconductor 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err="1" smtClean="0"/>
                        <a:t>NbTi</a:t>
                      </a:r>
                      <a:endParaRPr lang="en-US" sz="1400" b="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12">
                <a:tc>
                  <a:txBody>
                    <a:bodyPr/>
                    <a:lstStyle/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temperature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K</a:t>
                      </a:r>
                      <a:endParaRPr lang="en-US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214260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Load Line margin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smtClean="0"/>
                        <a:t>10 %</a:t>
                      </a:r>
                      <a:r>
                        <a:rPr lang="en-US" sz="1400" b="0" baseline="0" noProof="0" dirty="0" smtClean="0"/>
                        <a:t> </a:t>
                      </a:r>
                      <a:endParaRPr lang="en-US" sz="1400" b="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Temperature</a:t>
                      </a:r>
                      <a:r>
                        <a:rPr lang="en-US" sz="1400" baseline="0" noProof="0" dirty="0" smtClean="0"/>
                        <a:t> margin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smtClean="0"/>
                        <a:t>1 K</a:t>
                      </a:r>
                      <a:endParaRPr lang="en-US" sz="1400" b="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Allowable VM stress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smtClean="0"/>
                        <a:t>180 MPa</a:t>
                      </a:r>
                      <a:r>
                        <a:rPr lang="en-US" sz="1400" b="0" baseline="0" noProof="0" dirty="0" smtClean="0"/>
                        <a:t> </a:t>
                      </a:r>
                      <a:endParaRPr lang="en-US" sz="1400" b="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Hot spot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smtClean="0"/>
                        <a:t>100 K</a:t>
                      </a:r>
                      <a:endParaRPr lang="en-US" sz="1400" b="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Discharge</a:t>
                      </a:r>
                      <a:r>
                        <a:rPr lang="en-US" sz="1400" baseline="0" noProof="0" dirty="0" smtClean="0"/>
                        <a:t> voltage 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noProof="0" dirty="0" smtClean="0"/>
                        <a:t>± 1 kV</a:t>
                      </a:r>
                      <a:endParaRPr lang="en-US" sz="1400" b="0" noProof="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595778"/>
                  </a:ext>
                </a:extLst>
              </a:tr>
              <a:tr h="26791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Maximum current 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noProof="0" dirty="0" smtClean="0"/>
                        <a:t>30 kA</a:t>
                      </a:r>
                      <a:endParaRPr lang="en-US" sz="1400" b="0" noProof="0" dirty="0" smtClean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368838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727" y="1200754"/>
            <a:ext cx="4864777" cy="454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Magnetic design 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8EEE1"/>
              </a:clrFrom>
              <a:clrTo>
                <a:srgbClr val="F8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840" y="1417320"/>
            <a:ext cx="8014544" cy="5750272"/>
          </a:xfrm>
          <a:prstGeom prst="rect">
            <a:avLst/>
          </a:prstGeom>
        </p:spPr>
      </p:pic>
      <p:sp>
        <p:nvSpPr>
          <p:cNvPr id="1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76160" y="842424"/>
            <a:ext cx="9175048" cy="1133349"/>
          </a:xfrm>
        </p:spPr>
        <p:txBody>
          <a:bodyPr/>
          <a:lstStyle/>
          <a:p>
            <a:r>
              <a:rPr lang="en-US" b="0" dirty="0" smtClean="0"/>
              <a:t>2 x 9 independent blocks made of one Double Pancake each  </a:t>
            </a:r>
          </a:p>
          <a:p>
            <a:r>
              <a:rPr lang="en-US" b="0" dirty="0" smtClean="0"/>
              <a:t>2D analytical harmonics optimization of the blocks shape to minimize peak field</a:t>
            </a:r>
            <a:r>
              <a:rPr lang="en-US" b="0" dirty="0"/>
              <a:t> </a:t>
            </a:r>
            <a:r>
              <a:rPr lang="en-US" b="0" dirty="0" smtClean="0"/>
              <a:t>and volume</a:t>
            </a:r>
          </a:p>
          <a:p>
            <a:r>
              <a:rPr lang="en-US" b="0" dirty="0" smtClean="0"/>
              <a:t>3D numerical optimization of the block heads to minimize peak field, volume and cost   </a:t>
            </a:r>
            <a:endParaRPr lang="en-US" b="0" dirty="0" smtClean="0">
              <a:sym typeface="Wingdings" panose="05000000000000000000" pitchFamily="2" charset="2"/>
            </a:endParaRPr>
          </a:p>
        </p:txBody>
      </p:sp>
      <p:pic>
        <p:nvPicPr>
          <p:cNvPr id="8" name="Espace réservé du contenu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809" y="2862072"/>
            <a:ext cx="3471045" cy="2629323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026199"/>
              </p:ext>
            </p:extLst>
          </p:nvPr>
        </p:nvGraphicFramePr>
        <p:xfrm>
          <a:off x="129053" y="842424"/>
          <a:ext cx="2448272" cy="3355464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300" b="1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Magnetic design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Mechanical design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Manufacturing aspects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Winding issues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Cold work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Quenc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 propagation R&amp;D</a:t>
                      </a:r>
                      <a:endParaRPr lang="en-US" sz="13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Test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results </a:t>
                      </a:r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0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Magnetic design </a:t>
            </a:r>
            <a:endParaRPr lang="en-US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76160" y="842424"/>
            <a:ext cx="9175048" cy="1133349"/>
          </a:xfrm>
        </p:spPr>
        <p:txBody>
          <a:bodyPr/>
          <a:lstStyle/>
          <a:p>
            <a:r>
              <a:rPr lang="en-US" b="0" dirty="0" smtClean="0"/>
              <a:t>2 x 9 independent blocks made of one Double Pancake each  </a:t>
            </a:r>
          </a:p>
          <a:p>
            <a:r>
              <a:rPr lang="en-US" b="0" dirty="0" smtClean="0"/>
              <a:t>2D analytical harmonics optimization of the blocks shape to minimize peak field</a:t>
            </a:r>
            <a:r>
              <a:rPr lang="en-US" b="0" dirty="0"/>
              <a:t> </a:t>
            </a:r>
            <a:r>
              <a:rPr lang="en-US" b="0" dirty="0" smtClean="0"/>
              <a:t>and volume</a:t>
            </a:r>
          </a:p>
          <a:p>
            <a:r>
              <a:rPr lang="en-US" b="0" dirty="0" smtClean="0"/>
              <a:t>3D numerical optimization of the block heads to minimize peak field, volume and cost   </a:t>
            </a:r>
            <a:endParaRPr lang="en-US" b="0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30967"/>
              </p:ext>
            </p:extLst>
          </p:nvPr>
        </p:nvGraphicFramePr>
        <p:xfrm>
          <a:off x="8708496" y="2150292"/>
          <a:ext cx="2852153" cy="3991490"/>
        </p:xfrm>
        <a:graphic>
          <a:graphicData uri="http://schemas.openxmlformats.org/drawingml/2006/table">
            <a:tbl>
              <a:tblPr firstRow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1275762831"/>
                    </a:ext>
                  </a:extLst>
                </a:gridCol>
                <a:gridCol w="133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/>
                        <a:t>Parameter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rgbClr val="78146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/>
                        <a:t>Results</a:t>
                      </a:r>
                      <a:endParaRPr lang="en-US" sz="1400" noProof="0" dirty="0"/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781469"/>
                      </a:solidFill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33488"/>
                  </a:ext>
                </a:extLst>
              </a:tr>
              <a:tr h="3620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noProof="0" dirty="0" smtClean="0"/>
                        <a:t>J</a:t>
                      </a:r>
                      <a:r>
                        <a:rPr lang="en-US" sz="1200" baseline="-25000" noProof="0" dirty="0" smtClean="0"/>
                        <a:t>E</a:t>
                      </a:r>
                      <a:endParaRPr lang="en-US" sz="1200" noProof="0" dirty="0"/>
                    </a:p>
                  </a:txBody>
                  <a:tcPr anchor="ctr">
                    <a:lnL w="12700" cmpd="sng">
                      <a:solidFill>
                        <a:srgbClr val="78146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 smtClean="0"/>
                        <a:t>50 A/mm²</a:t>
                      </a:r>
                      <a:endParaRPr lang="en-US" sz="1200" noProof="0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781469"/>
                      </a:solidFill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12733"/>
                  </a:ext>
                </a:extLst>
              </a:tr>
              <a:tr h="3620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noProof="0" dirty="0" smtClean="0"/>
                        <a:t>By (0,0,0)</a:t>
                      </a:r>
                    </a:p>
                  </a:txBody>
                  <a:tcPr anchor="ctr">
                    <a:lnL w="12700" cmpd="sng">
                      <a:solidFill>
                        <a:srgbClr val="78146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 smtClean="0"/>
                        <a:t>-8.82</a:t>
                      </a:r>
                      <a:r>
                        <a:rPr lang="en-US" sz="1200" baseline="0" noProof="0" dirty="0" smtClean="0"/>
                        <a:t> T</a:t>
                      </a:r>
                      <a:endParaRPr lang="en-US" sz="1200" noProof="0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781469"/>
                      </a:solidFill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549104"/>
                  </a:ext>
                </a:extLst>
              </a:tr>
              <a:tr h="3620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noProof="0" dirty="0" smtClean="0"/>
                        <a:t>Bpeak (x,y,0)</a:t>
                      </a:r>
                      <a:endParaRPr lang="en-US" sz="1200" noProof="0" dirty="0"/>
                    </a:p>
                  </a:txBody>
                  <a:tcPr anchor="ctr">
                    <a:lnL w="12700" cmpd="sng">
                      <a:solidFill>
                        <a:srgbClr val="78146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 smtClean="0"/>
                        <a:t>9.85 T</a:t>
                      </a:r>
                      <a:endParaRPr lang="en-US" sz="1200" noProof="0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781469"/>
                      </a:solidFill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894021"/>
                  </a:ext>
                </a:extLst>
              </a:tr>
              <a:tr h="3620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noProof="0" dirty="0" smtClean="0"/>
                        <a:t>Bpeak </a:t>
                      </a:r>
                      <a:endParaRPr lang="en-US" sz="1200" b="1" noProof="0" dirty="0"/>
                    </a:p>
                  </a:txBody>
                  <a:tcPr anchor="ctr">
                    <a:lnL w="12700" cmpd="sng">
                      <a:solidFill>
                        <a:srgbClr val="78146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noProof="0" dirty="0" smtClean="0"/>
                        <a:t>9.87 T</a:t>
                      </a:r>
                      <a:endParaRPr lang="en-US" sz="1200" b="1" noProof="0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781469"/>
                      </a:solidFill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881646"/>
                  </a:ext>
                </a:extLst>
              </a:tr>
              <a:tr h="3620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noProof="0" dirty="0" smtClean="0"/>
                        <a:t>Overfield (B</a:t>
                      </a:r>
                      <a:r>
                        <a:rPr lang="en-US" sz="1200" baseline="-25000" noProof="0" dirty="0" smtClean="0"/>
                        <a:t>peak</a:t>
                      </a:r>
                      <a:r>
                        <a:rPr lang="en-US" sz="1200" baseline="0" noProof="0" dirty="0" smtClean="0"/>
                        <a:t>/B</a:t>
                      </a:r>
                      <a:r>
                        <a:rPr lang="en-US" sz="1200" baseline="-25000" noProof="0" dirty="0" smtClean="0"/>
                        <a:t>0</a:t>
                      </a:r>
                      <a:r>
                        <a:rPr lang="en-US" sz="1200" baseline="0" noProof="0" dirty="0" smtClean="0"/>
                        <a:t>)</a:t>
                      </a:r>
                      <a:endParaRPr lang="en-US" sz="1200" noProof="0" dirty="0"/>
                    </a:p>
                  </a:txBody>
                  <a:tcPr anchor="ctr">
                    <a:lnL w="12700" cmpd="sng">
                      <a:solidFill>
                        <a:srgbClr val="78146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 smtClean="0"/>
                        <a:t>11.8 %</a:t>
                      </a:r>
                      <a:endParaRPr lang="en-US" sz="1200" noProof="0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781469"/>
                      </a:solidFill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27724"/>
                  </a:ext>
                </a:extLst>
              </a:tr>
              <a:tr h="3620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noProof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</a:t>
                      </a:r>
                      <a:endParaRPr lang="en-US" sz="12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78146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noProof="0" dirty="0" smtClean="0">
                          <a:solidFill>
                            <a:srgbClr val="C00000"/>
                          </a:solidFill>
                        </a:rPr>
                        <a:t>94.4</a:t>
                      </a:r>
                      <a:r>
                        <a:rPr lang="en-US" sz="1200" b="1" baseline="0" noProof="0" dirty="0" smtClean="0">
                          <a:solidFill>
                            <a:srgbClr val="C00000"/>
                          </a:solidFill>
                        </a:rPr>
                        <a:t> T²m²</a:t>
                      </a:r>
                      <a:endParaRPr lang="en-US" sz="12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781469"/>
                      </a:solidFill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65813"/>
                  </a:ext>
                </a:extLst>
              </a:tr>
              <a:tr h="3620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noProof="0" dirty="0" smtClean="0"/>
                        <a:t>H+ / H- (Z</a:t>
                      </a:r>
                      <a:r>
                        <a:rPr lang="en-US" sz="1200" baseline="0" noProof="0" dirty="0" smtClean="0"/>
                        <a:t> = 0.0 m)</a:t>
                      </a:r>
                      <a:endParaRPr lang="en-US" sz="1200" noProof="0" dirty="0"/>
                    </a:p>
                  </a:txBody>
                  <a:tcPr anchor="ctr">
                    <a:lnL w="12700" cmpd="sng">
                      <a:solidFill>
                        <a:srgbClr val="78146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200" kern="1200" noProof="0" dirty="0" smtClean="0"/>
                        <a:t> -0.9 %   /   5.0 %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solidFill>
                        <a:srgbClr val="781469"/>
                      </a:solidFill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0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/>
                        <a:t>Energy</a:t>
                      </a:r>
                    </a:p>
                  </a:txBody>
                  <a:tcPr anchor="ctr">
                    <a:lnL w="12700" cmpd="sng">
                      <a:solidFill>
                        <a:srgbClr val="78146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noProof="0" dirty="0" smtClean="0"/>
                        <a:t>482 MJ</a:t>
                      </a:r>
                      <a:endParaRPr lang="en-US" sz="1200" b="1" noProof="0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781469"/>
                      </a:solidFill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0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/>
                        <a:t>Volume</a:t>
                      </a:r>
                    </a:p>
                  </a:txBody>
                  <a:tcPr anchor="ctr">
                    <a:lnL w="12700" cmpd="sng">
                      <a:solidFill>
                        <a:srgbClr val="78146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noProof="0" dirty="0" smtClean="0"/>
                        <a:t>4.435</a:t>
                      </a:r>
                      <a:r>
                        <a:rPr lang="en-US" sz="1200" b="1" baseline="0" noProof="0" dirty="0" smtClean="0"/>
                        <a:t> m</a:t>
                      </a:r>
                      <a:r>
                        <a:rPr lang="en-US" sz="1200" b="1" baseline="30000" noProof="0" dirty="0" smtClean="0"/>
                        <a:t>3</a:t>
                      </a:r>
                      <a:endParaRPr lang="en-US" sz="1200" b="1" baseline="0" noProof="0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781469"/>
                      </a:solidFill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065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/>
                        <a:t>Lengt</a:t>
                      </a:r>
                      <a:r>
                        <a:rPr lang="en-US" sz="1200" b="1" baseline="0" noProof="0" dirty="0" smtClean="0"/>
                        <a:t>h </a:t>
                      </a:r>
                      <a:endParaRPr lang="en-US" sz="1200" b="1" noProof="0" dirty="0" smtClean="0"/>
                    </a:p>
                  </a:txBody>
                  <a:tcPr anchor="ctr">
                    <a:lnL w="12700" cmpd="sng">
                      <a:solidFill>
                        <a:srgbClr val="78146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baseline="0" noProof="0" dirty="0" smtClean="0"/>
                        <a:t>5.0 m</a:t>
                      </a:r>
                      <a:endParaRPr lang="en-US" sz="1200" b="1" baseline="0" noProof="0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781469"/>
                      </a:solidFill>
                    </a:lnR>
                    <a:lnT w="12700" cmpd="sng">
                      <a:solidFill>
                        <a:srgbClr val="781469"/>
                      </a:solidFill>
                    </a:lnT>
                    <a:lnB w="12700" cmpd="sng">
                      <a:solidFill>
                        <a:srgbClr val="78146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233" y="2224538"/>
            <a:ext cx="4313255" cy="3843638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46408"/>
              </p:ext>
            </p:extLst>
          </p:nvPr>
        </p:nvGraphicFramePr>
        <p:xfrm>
          <a:off x="129053" y="842424"/>
          <a:ext cx="2448272" cy="3355464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300" b="1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Magnetic design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Mechanical design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Manufacturing aspects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Winding issues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Cold work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Quenc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 propagation R&amp;D</a:t>
                      </a:r>
                      <a:endParaRPr lang="en-US" sz="13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Test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results </a:t>
                      </a:r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5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Mechanical design </a:t>
            </a:r>
            <a:endParaRPr lang="en-US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76160" y="842424"/>
            <a:ext cx="9175048" cy="1133349"/>
          </a:xfrm>
        </p:spPr>
        <p:txBody>
          <a:bodyPr/>
          <a:lstStyle/>
          <a:p>
            <a:r>
              <a:rPr lang="en-US" b="0" dirty="0" smtClean="0"/>
              <a:t>2 x 9 independent casings to ease manufacturing, reduce pieces weigh and cost </a:t>
            </a:r>
          </a:p>
          <a:p>
            <a:r>
              <a:rPr lang="en-US" b="0" dirty="0" smtClean="0"/>
              <a:t>Mechanical stress in the conductor compatible with ITER/LHD criteria</a:t>
            </a:r>
          </a:p>
          <a:p>
            <a:r>
              <a:rPr lang="en-US" b="0" dirty="0" smtClean="0"/>
              <a:t>Mechanical stress in the casings compatible with 304 L performances    </a:t>
            </a:r>
            <a:endParaRPr lang="en-US" b="0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70980"/>
              </p:ext>
            </p:extLst>
          </p:nvPr>
        </p:nvGraphicFramePr>
        <p:xfrm>
          <a:off x="129053" y="842424"/>
          <a:ext cx="2448272" cy="3355464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300" b="1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Magnetic design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Mechanical design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Manufacturing aspects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Winding issues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Cold work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Quenc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 propagation R&amp;D</a:t>
                      </a:r>
                      <a:endParaRPr lang="en-US" sz="13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Test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results </a:t>
                      </a:r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339" y="1940012"/>
            <a:ext cx="5838489" cy="235934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629" y="4128987"/>
            <a:ext cx="5871731" cy="25020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634" y="2801528"/>
            <a:ext cx="3030598" cy="23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Conductor design  </a:t>
            </a:r>
            <a:endParaRPr lang="en-US" dirty="0"/>
          </a:p>
        </p:txBody>
      </p:sp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726440"/>
            <a:ext cx="2793464" cy="1877043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0224" y="778684"/>
            <a:ext cx="2437766" cy="1328523"/>
          </a:xfrm>
          <a:prstGeom prst="rect">
            <a:avLst/>
          </a:prstGeom>
          <a:solidFill>
            <a:srgbClr val="FDF2EA">
              <a:alpha val="10000"/>
            </a:srgbClr>
          </a:solidFill>
        </p:spPr>
      </p:pic>
      <p:cxnSp>
        <p:nvCxnSpPr>
          <p:cNvPr id="14" name="Connecteur droit avec flèche 13"/>
          <p:cNvCxnSpPr/>
          <p:nvPr/>
        </p:nvCxnSpPr>
        <p:spPr>
          <a:xfrm>
            <a:off x="6900811" y="1374991"/>
            <a:ext cx="2650096" cy="11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343431" y="1892808"/>
            <a:ext cx="3207476" cy="20499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7782631" y="2201844"/>
            <a:ext cx="1864289" cy="2709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 rot="19576069">
            <a:off x="7081428" y="2977601"/>
            <a:ext cx="181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Local stress in </a:t>
            </a:r>
            <a:r>
              <a:rPr lang="fr-FR" sz="1200" b="1" dirty="0" err="1" smtClean="0"/>
              <a:t>copper</a:t>
            </a:r>
            <a:endParaRPr lang="fr-FR" sz="1200" b="1" dirty="0"/>
          </a:p>
        </p:txBody>
      </p:sp>
      <p:sp>
        <p:nvSpPr>
          <p:cNvPr id="20" name="ZoneTexte 19"/>
          <p:cNvSpPr txBox="1"/>
          <p:nvPr/>
        </p:nvSpPr>
        <p:spPr>
          <a:xfrm rot="18259761">
            <a:off x="7057112" y="3771251"/>
            <a:ext cx="3272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Quench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velocity</a:t>
            </a:r>
            <a:r>
              <a:rPr lang="fr-FR" sz="1200" b="1" dirty="0" smtClean="0"/>
              <a:t> + 100 K hot spot + ±1 kV voltage</a:t>
            </a:r>
            <a:endParaRPr lang="fr-FR" sz="1200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987" y="832126"/>
            <a:ext cx="3764709" cy="2308250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534" y="4855465"/>
            <a:ext cx="2317091" cy="1504472"/>
          </a:xfrm>
          <a:prstGeom prst="rect">
            <a:avLst/>
          </a:prstGeom>
          <a:noFill/>
        </p:spPr>
      </p:pic>
      <p:pic>
        <p:nvPicPr>
          <p:cNvPr id="23" name="Image 22" descr="Capture d’écra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224" y="3202065"/>
            <a:ext cx="2325256" cy="148277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774181" y="1411031"/>
            <a:ext cx="2860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Heat deposition by motion &amp; </a:t>
            </a:r>
            <a:r>
              <a:rPr lang="en-US" sz="1200" b="1" dirty="0" err="1" smtClean="0"/>
              <a:t>cryostability</a:t>
            </a:r>
            <a:endParaRPr lang="en-US" sz="1200" b="1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513" y="2542352"/>
            <a:ext cx="2168688" cy="1177105"/>
          </a:xfrm>
          <a:prstGeom prst="rect">
            <a:avLst/>
          </a:prstGeom>
        </p:spPr>
      </p:pic>
      <p:graphicFrame>
        <p:nvGraphicFramePr>
          <p:cNvPr id="33" name="Espace réservé du contenu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906412"/>
              </p:ext>
            </p:extLst>
          </p:nvPr>
        </p:nvGraphicFramePr>
        <p:xfrm>
          <a:off x="9528048" y="3732417"/>
          <a:ext cx="2487168" cy="2814436"/>
        </p:xfrm>
        <a:graphic>
          <a:graphicData uri="http://schemas.openxmlformats.org/drawingml/2006/table">
            <a:tbl>
              <a:tblPr firstRow="1" bandRow="1"/>
              <a:tblGrid>
                <a:gridCol w="14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522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Parameters 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Values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546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Nominal current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546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Max. field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10.4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46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Conductor length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546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Section of Cu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mm²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546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NbTi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secion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mm²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546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Helium section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mm²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546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Cu/</a:t>
                      </a:r>
                      <a:r>
                        <a:rPr lang="en-US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cond.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546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Coil weight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546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5" name="Flèche vers le bas 34"/>
          <p:cNvSpPr/>
          <p:nvPr/>
        </p:nvSpPr>
        <p:spPr>
          <a:xfrm>
            <a:off x="10643616" y="2183556"/>
            <a:ext cx="363100" cy="5047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487966"/>
              </p:ext>
            </p:extLst>
          </p:nvPr>
        </p:nvGraphicFramePr>
        <p:xfrm>
          <a:off x="129053" y="842424"/>
          <a:ext cx="2448272" cy="3355464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300" b="1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Magnetic design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Mechanical design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Manufacturing aspects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Winding issues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Cold work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Quenc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 propagation R&amp;D</a:t>
                      </a:r>
                      <a:endParaRPr lang="en-US" sz="13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Test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results </a:t>
                      </a:r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1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Winding issues</a:t>
            </a:r>
            <a:endParaRPr lang="en-US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76160" y="842424"/>
            <a:ext cx="9175048" cy="755810"/>
          </a:xfrm>
        </p:spPr>
        <p:txBody>
          <a:bodyPr/>
          <a:lstStyle/>
          <a:p>
            <a:r>
              <a:rPr lang="en-US" b="0" dirty="0" smtClean="0"/>
              <a:t>Tooling and manufacturing process definition </a:t>
            </a:r>
          </a:p>
          <a:p>
            <a:r>
              <a:rPr lang="en-US" b="0" dirty="0" smtClean="0"/>
              <a:t>Points under study: Layer jumps, key stoning, insulation, inner joints, terminals, etc.  </a:t>
            </a:r>
            <a:endParaRPr lang="en-US" b="0" baseline="30000" dirty="0" smtClean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4753" y="4397131"/>
            <a:ext cx="3889199" cy="209863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260" y="4231706"/>
            <a:ext cx="2799523" cy="235049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671" y="4406275"/>
            <a:ext cx="2312417" cy="2138551"/>
          </a:xfrm>
          <a:prstGeom prst="rect">
            <a:avLst/>
          </a:prstGeom>
        </p:spPr>
      </p:pic>
      <p:pic>
        <p:nvPicPr>
          <p:cNvPr id="9" name="Grafik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4772" y="1515141"/>
            <a:ext cx="7955264" cy="2416706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370585"/>
              </p:ext>
            </p:extLst>
          </p:nvPr>
        </p:nvGraphicFramePr>
        <p:xfrm>
          <a:off x="129053" y="842424"/>
          <a:ext cx="2448272" cy="3355464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Design</a:t>
                      </a:r>
                      <a:endParaRPr lang="en-US" sz="1300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Magnetic design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Mechanical design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Manufacturing aspects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Winding issues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Cold work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Quenc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 propagation R&amp;D</a:t>
                      </a:r>
                      <a:endParaRPr lang="en-US" sz="13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Test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results </a:t>
                      </a:r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474453" y="3872352"/>
            <a:ext cx="351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err="1" smtClean="0"/>
              <a:t>Courtesy</a:t>
            </a:r>
            <a:r>
              <a:rPr lang="fr-FR" sz="1800" dirty="0" smtClean="0"/>
              <a:t> of Bilfinger Noell (A. Hobl)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532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10364892" cy="379192"/>
          </a:xfrm>
        </p:spPr>
        <p:txBody>
          <a:bodyPr/>
          <a:lstStyle/>
          <a:p>
            <a:r>
              <a:rPr lang="en-US" dirty="0" smtClean="0"/>
              <a:t>Casing insertion, closing and impregnation issues</a:t>
            </a:r>
            <a:endParaRPr lang="en-US" dirty="0"/>
          </a:p>
        </p:txBody>
      </p:sp>
      <p:pic>
        <p:nvPicPr>
          <p:cNvPr id="10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9781">
            <a:off x="8327936" y="2340453"/>
            <a:ext cx="2736304" cy="1914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776" y="4723971"/>
            <a:ext cx="3168352" cy="1751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1828" y="4324380"/>
            <a:ext cx="3478915" cy="24696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993" y="1969903"/>
            <a:ext cx="3775183" cy="2300345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50340"/>
              </p:ext>
            </p:extLst>
          </p:nvPr>
        </p:nvGraphicFramePr>
        <p:xfrm>
          <a:off x="129053" y="842424"/>
          <a:ext cx="2448272" cy="3355464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500" noProof="0" dirty="0"/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Design</a:t>
                      </a:r>
                      <a:endParaRPr lang="en-US" sz="1300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Magnetic design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Mechanical design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Conductor design 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Manufacturing aspects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Winding issues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Casing issues</a:t>
                      </a: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Conductor R&amp;D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Copper profile shape</a:t>
                      </a:r>
                    </a:p>
                    <a:p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Cold work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Quenc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 propagation R&amp;D</a:t>
                      </a:r>
                      <a:endParaRPr lang="en-US" sz="13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Design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Manufacturing &amp; integration </a:t>
                      </a:r>
                    </a:p>
                    <a:p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Test</a:t>
                      </a:r>
                      <a:r>
                        <a:rPr lang="en-US" sz="13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results </a:t>
                      </a:r>
                      <a:r>
                        <a:rPr lang="en-US" sz="13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sz="13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AB45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142776" y="4354639"/>
            <a:ext cx="351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err="1" smtClean="0"/>
              <a:t>Courtesy</a:t>
            </a:r>
            <a:r>
              <a:rPr lang="fr-FR" sz="1800" dirty="0" smtClean="0"/>
              <a:t> of Bilfinger Noell (A. Hobl)</a:t>
            </a:r>
            <a:endParaRPr lang="fr-FR" sz="1800" dirty="0"/>
          </a:p>
        </p:txBody>
      </p:sp>
      <p:sp>
        <p:nvSpPr>
          <p:cNvPr id="15" name="Espace réservé du texte 3"/>
          <p:cNvSpPr txBox="1">
            <a:spLocks/>
          </p:cNvSpPr>
          <p:nvPr/>
        </p:nvSpPr>
        <p:spPr>
          <a:xfrm>
            <a:off x="2666432" y="845766"/>
            <a:ext cx="9175048" cy="1133349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85750" indent="-28575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Wind the coils on a mandrel or directly on casing parts ? </a:t>
            </a:r>
          </a:p>
          <a:p>
            <a:r>
              <a:rPr lang="en-US" b="0" dirty="0" smtClean="0"/>
              <a:t>Impregnate the coils on specific molds or directly in casings ? </a:t>
            </a:r>
          </a:p>
          <a:p>
            <a:r>
              <a:rPr lang="en-US" b="0" dirty="0" smtClean="0"/>
              <a:t>How to close casings without damaging the coils by high heating ? TIG ? MIG ? Laser ?    </a:t>
            </a:r>
            <a:endParaRPr lang="en-US" b="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7977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ATS.potx" id="{507C67A0-09C4-49B2-AB48-A8A73A6AFBDB}" vid="{CF9365A1-26AD-48FB-AD0B-F07AA5CC0481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ATS.potx" id="{507C67A0-09C4-49B2-AB48-A8A73A6AFBDB}" vid="{44EA4919-68FB-4C15-9BD1-87CDE55FB6E4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ATS.potx" id="{507C67A0-09C4-49B2-AB48-A8A73A6AFBDB}" vid="{D8F2BFFB-9D44-4C13-A3BF-09E1FE1EA55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9A53C-8D88-4760-8267-C28D6D92D7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CHATS</Template>
  <TotalTime>4820</TotalTime>
  <Words>1580</Words>
  <Application>Microsoft Office PowerPoint</Application>
  <PresentationFormat>Grand écran</PresentationFormat>
  <Paragraphs>359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Wingdings</vt:lpstr>
      <vt:lpstr>Wingdings 3</vt:lpstr>
      <vt:lpstr>Template CEA 2019 Défaut</vt:lpstr>
      <vt:lpstr>Template CEA 2019 Clair</vt:lpstr>
      <vt:lpstr>Template CEA 2019 Marron</vt:lpstr>
      <vt:lpstr>Présentation PowerPoint</vt:lpstr>
      <vt:lpstr>Context: innovation partnership with MPI around Dark Matter Axion physics</vt:lpstr>
      <vt:lpstr>General specification of the magnet </vt:lpstr>
      <vt:lpstr>Magnetic design </vt:lpstr>
      <vt:lpstr>Magnetic design </vt:lpstr>
      <vt:lpstr>Mechanical design </vt:lpstr>
      <vt:lpstr>Conductor design  </vt:lpstr>
      <vt:lpstr>Winding issues</vt:lpstr>
      <vt:lpstr>Casing insertion, closing and impregnation issues</vt:lpstr>
      <vt:lpstr>Conductor R&amp;D: a reverse engineering problem</vt:lpstr>
      <vt:lpstr>Conductor R&amp;D: a reverse engineering problem</vt:lpstr>
      <vt:lpstr>Quench propagation R&amp;D: design</vt:lpstr>
      <vt:lpstr>Quench propagation R&amp;D: manufacturing &amp; integration </vt:lpstr>
      <vt:lpstr>Main Quench R&amp;D results </vt:lpstr>
      <vt:lpstr>Conclusion</vt:lpstr>
      <vt:lpstr>Many thanks to the Madmax team! Questions ? </vt:lpstr>
      <vt:lpstr>Thank you for your attention !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Walid Abdel Maksoud</dc:creator>
  <cp:lastModifiedBy>ABDEL MAKSOUD Walid</cp:lastModifiedBy>
  <cp:revision>100</cp:revision>
  <cp:lastPrinted>2018-12-05T09:44:31Z</cp:lastPrinted>
  <dcterms:created xsi:type="dcterms:W3CDTF">2021-09-16T16:43:29Z</dcterms:created>
  <dcterms:modified xsi:type="dcterms:W3CDTF">2023-02-25T11:51:40Z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