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77" r:id="rId7"/>
    <p:sldId id="278" r:id="rId8"/>
    <p:sldId id="281" r:id="rId9"/>
    <p:sldId id="282" r:id="rId10"/>
    <p:sldId id="285" r:id="rId11"/>
    <p:sldId id="268" r:id="rId12"/>
    <p:sldId id="290" r:id="rId13"/>
    <p:sldId id="270" r:id="rId14"/>
    <p:sldId id="286" r:id="rId15"/>
    <p:sldId id="271" r:id="rId16"/>
    <p:sldId id="272" r:id="rId17"/>
    <p:sldId id="263" r:id="rId18"/>
    <p:sldId id="273" r:id="rId19"/>
    <p:sldId id="265" r:id="rId20"/>
    <p:sldId id="258" r:id="rId21"/>
    <p:sldId id="288" r:id="rId22"/>
    <p:sldId id="261" r:id="rId23"/>
    <p:sldId id="287" r:id="rId24"/>
    <p:sldId id="264" r:id="rId25"/>
    <p:sldId id="262" r:id="rId26"/>
    <p:sldId id="266" r:id="rId27"/>
    <p:sldId id="289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D51179E-60E8-4F2A-A3F9-6F3CE2ABCAF9}" type="datetime2">
              <a:rPr lang="en-US" smtClean="0"/>
              <a:pPr/>
              <a:t>Friday, December 16, 2022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5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2B061-4DDF-403A-A7DB-3B6FD0BE9165}" type="datetime2">
              <a:rPr lang="en-US" smtClean="0"/>
              <a:t>Friday, December 16, 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4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Friday, December 16, 2022</a:t>
            </a:fld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FDCC-AC46-4D9F-98DC-C163BFA43704}" type="datetime2">
              <a:rPr lang="en-US" smtClean="0"/>
              <a:t>Friday, December 16, 2022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2F11-C374-493A-BB7E-11B09A67FAD0}" type="datetime2">
              <a:rPr lang="en-US" smtClean="0"/>
              <a:t>Friday, December 16, 2022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6546C-EE55-422E-9D57-50E6C4234F80}" type="datetime2">
              <a:rPr lang="en-US" smtClean="0"/>
              <a:t>Friday, December 16, 2022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3685C8A-A1A1-423D-82D7-1ACC187CCA77}" type="datetime2">
              <a:rPr lang="en-US" smtClean="0"/>
              <a:pPr/>
              <a:t>Friday, December 16, 2022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25DF798-D264-4BC9-8824-70A25106E4C6}" type="datetime2">
              <a:rPr lang="en-US" smtClean="0"/>
              <a:pPr/>
              <a:t>Friday, December 16, 2022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CAD25-C1CF-4F11-8692-066E6505443C}" type="datetime2">
              <a:rPr lang="en-US" smtClean="0"/>
              <a:t>Friday, December 16, 2022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8A1C-01B8-42B6-BBF1-2BCF5E311248}" type="datetime2">
              <a:rPr lang="en-US" smtClean="0"/>
              <a:t>Friday, December 16, 2022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Friday, December 16, 2022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‹N›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752FF33-9FAD-4B35-8F74-21EEA0B22B69}"/>
              </a:ext>
            </a:extLst>
          </p:cNvPr>
          <p:cNvSpPr/>
          <p:nvPr/>
        </p:nvSpPr>
        <p:spPr>
          <a:xfrm>
            <a:off x="6596244" y="5025710"/>
            <a:ext cx="5595756" cy="18322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FEF1CE-901F-45AF-85A2-B65EC5CBA090}"/>
              </a:ext>
            </a:extLst>
          </p:cNvPr>
          <p:cNvSpPr/>
          <p:nvPr/>
        </p:nvSpPr>
        <p:spPr>
          <a:xfrm>
            <a:off x="76782" y="4648597"/>
            <a:ext cx="5844049" cy="2128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006463-1FDD-4F98-B3C3-84084D27E1D5}"/>
              </a:ext>
            </a:extLst>
          </p:cNvPr>
          <p:cNvGrpSpPr/>
          <p:nvPr/>
        </p:nvGrpSpPr>
        <p:grpSpPr>
          <a:xfrm>
            <a:off x="200378" y="81059"/>
            <a:ext cx="7847466" cy="937061"/>
            <a:chOff x="200378" y="81059"/>
            <a:chExt cx="7847466" cy="9370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135C3F-50E5-421C-AB5C-4C646335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78" y="81059"/>
              <a:ext cx="1495087" cy="93706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D5A805-96BB-4F2A-93A4-58A223D16D0D}"/>
                </a:ext>
              </a:extLst>
            </p:cNvPr>
            <p:cNvGrpSpPr/>
            <p:nvPr/>
          </p:nvGrpSpPr>
          <p:grpSpPr>
            <a:xfrm>
              <a:off x="1807289" y="120720"/>
              <a:ext cx="6240555" cy="742075"/>
              <a:chOff x="3361870" y="2166938"/>
              <a:chExt cx="7518650" cy="89405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6EF041F-51F3-4AF4-B3FB-A7502DE6E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1870" y="2166938"/>
                <a:ext cx="1857830" cy="89405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7B44A7-FB18-43FE-9471-BBA0A95F5AF5}"/>
                  </a:ext>
                </a:extLst>
              </p:cNvPr>
              <p:cNvSpPr txBox="1"/>
              <p:nvPr/>
            </p:nvSpPr>
            <p:spPr>
              <a:xfrm>
                <a:off x="5003161" y="2219871"/>
                <a:ext cx="5877359" cy="778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seminar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2B669F1-AF78-4D51-BB3A-1B6D8E29C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98" y="1484397"/>
            <a:ext cx="2806418" cy="2567304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3C8AA8-C72B-41D5-A4E0-A78C56FB1CAB}"/>
              </a:ext>
            </a:extLst>
          </p:cNvPr>
          <p:cNvGrpSpPr/>
          <p:nvPr/>
        </p:nvGrpSpPr>
        <p:grpSpPr>
          <a:xfrm>
            <a:off x="575364" y="5270199"/>
            <a:ext cx="6237265" cy="1575306"/>
            <a:chOff x="2392511" y="5245170"/>
            <a:chExt cx="6399499" cy="1616280"/>
          </a:xfrm>
          <a:solidFill>
            <a:schemeClr val="bg2"/>
          </a:solidFill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092B85-CAD9-45FD-B271-36B528A6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511" y="5245170"/>
              <a:ext cx="2165588" cy="1413046"/>
            </a:xfrm>
            <a:prstGeom prst="rect">
              <a:avLst/>
            </a:prstGeom>
            <a:grpFill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C239E4-AF36-4C12-9608-78B951F7850B}"/>
                </a:ext>
              </a:extLst>
            </p:cNvPr>
            <p:cNvSpPr txBox="1"/>
            <p:nvPr/>
          </p:nvSpPr>
          <p:spPr>
            <a:xfrm>
              <a:off x="4572388" y="5261012"/>
              <a:ext cx="4219622" cy="16004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This work was financially supported by the European Union’s Horizon 2020 research and innovation </a:t>
              </a:r>
              <a:r>
                <a:rPr lang="en-US" sz="1600" dirty="0" err="1"/>
                <a:t>programme</a:t>
              </a:r>
              <a:r>
                <a:rPr lang="en-US" sz="1600" dirty="0"/>
                <a:t> under the Marie </a:t>
              </a:r>
              <a:r>
                <a:rPr lang="en-US" sz="1600" dirty="0" err="1"/>
                <a:t>Skłodowska</a:t>
              </a:r>
              <a:r>
                <a:rPr lang="en-US" sz="1600" dirty="0"/>
                <a:t> Curie grant agreement No. 754496 - FELLINI </a:t>
              </a:r>
              <a:br>
                <a:rPr lang="en-US" dirty="0"/>
              </a:b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8E8D72-CD65-4012-B2FD-1CEC7AA87BD8}"/>
              </a:ext>
            </a:extLst>
          </p:cNvPr>
          <p:cNvSpPr txBox="1"/>
          <p:nvPr/>
        </p:nvSpPr>
        <p:spPr>
          <a:xfrm>
            <a:off x="9122041" y="226210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3D20F3-6C04-4745-BFA9-E52AE685CE80}"/>
              </a:ext>
            </a:extLst>
          </p:cNvPr>
          <p:cNvGrpSpPr/>
          <p:nvPr/>
        </p:nvGrpSpPr>
        <p:grpSpPr>
          <a:xfrm>
            <a:off x="5230330" y="1576441"/>
            <a:ext cx="6384153" cy="3316000"/>
            <a:chOff x="4969609" y="1571361"/>
            <a:chExt cx="6384153" cy="3316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53D76EF-1F18-4A32-8EDC-DEB3B1441D5E}"/>
                </a:ext>
              </a:extLst>
            </p:cNvPr>
            <p:cNvCxnSpPr>
              <a:cxnSpLocks/>
            </p:cNvCxnSpPr>
            <p:nvPr/>
          </p:nvCxnSpPr>
          <p:spPr>
            <a:xfrm>
              <a:off x="5113009" y="2448524"/>
              <a:ext cx="495637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E92986-2E6B-4AC3-9F3B-A40B7BD88F7F}"/>
                </a:ext>
              </a:extLst>
            </p:cNvPr>
            <p:cNvSpPr txBox="1"/>
            <p:nvPr/>
          </p:nvSpPr>
          <p:spPr>
            <a:xfrm>
              <a:off x="4969609" y="1571361"/>
              <a:ext cx="53562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Defects and their realization in QFT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0B55BA-9FE8-45CE-BBC8-E44E84B56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248" y="4334713"/>
              <a:ext cx="2466190" cy="5526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DCE539-E417-4C7D-B330-C7E7097108E4}"/>
                </a:ext>
              </a:extLst>
            </p:cNvPr>
            <p:cNvSpPr txBox="1"/>
            <p:nvPr/>
          </p:nvSpPr>
          <p:spPr>
            <a:xfrm>
              <a:off x="6184847" y="3518338"/>
              <a:ext cx="5168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Itamar Yaakov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29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10D4D3A-7152-4057-8468-AB7855A2B39F}"/>
              </a:ext>
            </a:extLst>
          </p:cNvPr>
          <p:cNvSpPr txBox="1"/>
          <p:nvPr/>
        </p:nvSpPr>
        <p:spPr>
          <a:xfrm>
            <a:off x="85744" y="5010413"/>
            <a:ext cx="522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Physical models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1EE878-C42F-42FF-9B82-BF6505496328}"/>
              </a:ext>
            </a:extLst>
          </p:cNvPr>
          <p:cNvCxnSpPr>
            <a:cxnSpLocks/>
          </p:cNvCxnSpPr>
          <p:nvPr/>
        </p:nvCxnSpPr>
        <p:spPr>
          <a:xfrm>
            <a:off x="178575" y="5573440"/>
            <a:ext cx="3199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BD812F-6190-4C00-BB8A-482AACE2DCDF}"/>
              </a:ext>
            </a:extLst>
          </p:cNvPr>
          <p:cNvSpPr txBox="1"/>
          <p:nvPr/>
        </p:nvSpPr>
        <p:spPr>
          <a:xfrm>
            <a:off x="6096000" y="1194202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functorial QFT?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8ABE7-FEF7-4091-B69C-57957E3C84FD}"/>
              </a:ext>
            </a:extLst>
          </p:cNvPr>
          <p:cNvSpPr txBox="1"/>
          <p:nvPr/>
        </p:nvSpPr>
        <p:spPr>
          <a:xfrm>
            <a:off x="5086764" y="3559310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gauge theory is universal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B1BFC-9720-48B9-ADED-39754D2A773E}"/>
              </a:ext>
            </a:extLst>
          </p:cNvPr>
          <p:cNvSpPr txBox="1"/>
          <p:nvPr/>
        </p:nvSpPr>
        <p:spPr>
          <a:xfrm>
            <a:off x="573869" y="677670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TQFT as a sub-theory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9971D-8E40-423E-8F8F-F37F7C3DE723}"/>
              </a:ext>
            </a:extLst>
          </p:cNvPr>
          <p:cNvSpPr txBox="1"/>
          <p:nvPr/>
        </p:nvSpPr>
        <p:spPr>
          <a:xfrm>
            <a:off x="686703" y="1364436"/>
            <a:ext cx="462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intrinsic theory of symmetry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Symmetry Protected Topological (SPT) phases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81973-1C3A-440B-BBC3-A882D0FC9002}"/>
              </a:ext>
            </a:extLst>
          </p:cNvPr>
          <p:cNvSpPr txBox="1"/>
          <p:nvPr/>
        </p:nvSpPr>
        <p:spPr>
          <a:xfrm>
            <a:off x="6305060" y="1824918"/>
            <a:ext cx="55216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conformal field theory - Segal (1988)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all QFT? Grady and Pavlov (2021)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Euclidean theory – </a:t>
            </a:r>
            <a:r>
              <a:rPr lang="en-US" sz="2000" dirty="0" err="1"/>
              <a:t>Kontsevich</a:t>
            </a:r>
            <a:r>
              <a:rPr lang="en-US" sz="2000" dirty="0"/>
              <a:t> and Segal (2021)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review by </a:t>
            </a:r>
            <a:r>
              <a:rPr lang="en-US" sz="2000" dirty="0" err="1"/>
              <a:t>Dedushenko</a:t>
            </a:r>
            <a:r>
              <a:rPr lang="en-US" sz="2000" dirty="0"/>
              <a:t> (2022)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E34E6D-86F3-4BE0-BC89-1AB0450F77B4}"/>
              </a:ext>
            </a:extLst>
          </p:cNvPr>
          <p:cNvSpPr txBox="1"/>
          <p:nvPr/>
        </p:nvSpPr>
        <p:spPr>
          <a:xfrm>
            <a:off x="5191294" y="4067370"/>
            <a:ext cx="63189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well known results about asymptotic freedom in interacting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work of </a:t>
            </a:r>
            <a:r>
              <a:rPr lang="en-US" sz="2000" dirty="0" err="1"/>
              <a:t>Dijkgraff</a:t>
            </a:r>
            <a:r>
              <a:rPr lang="en-US" sz="2000" dirty="0"/>
              <a:t> and Witten on TQFT (1990)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recent work on classification of TQFT by Johnson-</a:t>
            </a:r>
            <a:r>
              <a:rPr lang="en-US" sz="2000" dirty="0" err="1"/>
              <a:t>Freyd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289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9F6B60-8CE3-4280-9B40-2AA40F6E0400}"/>
              </a:ext>
            </a:extLst>
          </p:cNvPr>
          <p:cNvSpPr txBox="1"/>
          <p:nvPr/>
        </p:nvSpPr>
        <p:spPr>
          <a:xfrm>
            <a:off x="2579658" y="1271239"/>
            <a:ext cx="83465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Switching gears….</a:t>
            </a:r>
          </a:p>
          <a:p>
            <a:endParaRPr lang="en-US" b="1" dirty="0"/>
          </a:p>
          <a:p>
            <a:endParaRPr lang="en-US" sz="1800" b="1" dirty="0"/>
          </a:p>
          <a:p>
            <a:r>
              <a:rPr lang="en-US" b="1" dirty="0"/>
              <a:t>	</a:t>
            </a:r>
            <a:endParaRPr lang="en-US" sz="4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D0F413-D69D-408A-B186-7E886B2C806C}"/>
              </a:ext>
            </a:extLst>
          </p:cNvPr>
          <p:cNvSpPr txBox="1"/>
          <p:nvPr/>
        </p:nvSpPr>
        <p:spPr>
          <a:xfrm>
            <a:off x="3319063" y="2569004"/>
            <a:ext cx="61320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Defects and their realizations in gauge theory</a:t>
            </a:r>
            <a:endParaRPr lang="en-US" sz="4000" dirty="0"/>
          </a:p>
        </p:txBody>
      </p:sp>
      <p:pic>
        <p:nvPicPr>
          <p:cNvPr id="11" name="Graphic 10" descr="Warning outline">
            <a:extLst>
              <a:ext uri="{FF2B5EF4-FFF2-40B4-BE49-F238E27FC236}">
                <a16:creationId xmlns:a16="http://schemas.microsoft.com/office/drawing/2014/main" id="{C1696D3E-EBD9-4CC2-B459-085B44719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044" y="300179"/>
            <a:ext cx="1820541" cy="18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5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AA97E9-BFB7-4FEC-815A-ADA14AB8B5D5}"/>
              </a:ext>
            </a:extLst>
          </p:cNvPr>
          <p:cNvGrpSpPr/>
          <p:nvPr/>
        </p:nvGrpSpPr>
        <p:grpSpPr>
          <a:xfrm>
            <a:off x="8788459" y="627517"/>
            <a:ext cx="3245770" cy="646331"/>
            <a:chOff x="1368110" y="1102864"/>
            <a:chExt cx="3245770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D9E14D-5A7E-4413-B2C5-CE042A964734}"/>
                </a:ext>
              </a:extLst>
            </p:cNvPr>
            <p:cNvSpPr txBox="1"/>
            <p:nvPr/>
          </p:nvSpPr>
          <p:spPr>
            <a:xfrm>
              <a:off x="1368110" y="1102864"/>
              <a:ext cx="3245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Insertions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28948F-93B1-4A62-86A1-38364F68235E}"/>
                </a:ext>
              </a:extLst>
            </p:cNvPr>
            <p:cNvCxnSpPr>
              <a:cxnSpLocks/>
            </p:cNvCxnSpPr>
            <p:nvPr/>
          </p:nvCxnSpPr>
          <p:spPr>
            <a:xfrm>
              <a:off x="1486772" y="1651472"/>
              <a:ext cx="21987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7AE27D-88B6-4978-A593-E6018F3E4C38}"/>
              </a:ext>
            </a:extLst>
          </p:cNvPr>
          <p:cNvSpPr txBox="1"/>
          <p:nvPr/>
        </p:nvSpPr>
        <p:spPr>
          <a:xfrm>
            <a:off x="711975" y="653979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differential polynomials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946C2701-4B1E-4DE9-BEE1-2C8A18A67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78" y="1327330"/>
            <a:ext cx="3894926" cy="12155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6F5FD44-C4C0-48FD-BF9A-CBEF6550EDB1}"/>
              </a:ext>
            </a:extLst>
          </p:cNvPr>
          <p:cNvSpPr txBox="1"/>
          <p:nvPr/>
        </p:nvSpPr>
        <p:spPr>
          <a:xfrm>
            <a:off x="1222416" y="3916715"/>
            <a:ext cx="573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Wilson type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E509E4-BCA8-430B-9413-7B4BA597BA16}"/>
              </a:ext>
            </a:extLst>
          </p:cNvPr>
          <p:cNvSpPr txBox="1"/>
          <p:nvPr/>
        </p:nvSpPr>
        <p:spPr>
          <a:xfrm>
            <a:off x="1906027" y="2270035"/>
            <a:ext cx="1012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integrals of local operators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213CD80-BDD0-416D-ADE6-BAA0252F3D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0747" y="2897755"/>
            <a:ext cx="1357695" cy="9300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148E66-27D9-427D-80D5-4D8BCD13FD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6273" y="2986186"/>
            <a:ext cx="1385179" cy="7531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CC4764-3749-4FFC-9809-19F53F34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9977" y="4452604"/>
            <a:ext cx="2789792" cy="10399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7F72DB-7B3D-4C5D-84E2-E0BAEACAC0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8379" y="4508653"/>
            <a:ext cx="2332874" cy="8333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8DDEF82-68C7-4F1B-852F-2B6B984F0956}"/>
              </a:ext>
            </a:extLst>
          </p:cNvPr>
          <p:cNvSpPr txBox="1"/>
          <p:nvPr/>
        </p:nvSpPr>
        <p:spPr>
          <a:xfrm>
            <a:off x="2157311" y="2953837"/>
            <a:ext cx="312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electric one-form symmetry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74D8B0-66AA-48CE-ADEB-B6D29F8D1716}"/>
              </a:ext>
            </a:extLst>
          </p:cNvPr>
          <p:cNvSpPr txBox="1"/>
          <p:nvPr/>
        </p:nvSpPr>
        <p:spPr>
          <a:xfrm>
            <a:off x="6021709" y="2957233"/>
            <a:ext cx="312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magnetic one-form symmetry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82194A-F89A-41F2-B930-FCD5BDA71C87}"/>
              </a:ext>
            </a:extLst>
          </p:cNvPr>
          <p:cNvSpPr txBox="1"/>
          <p:nvPr/>
        </p:nvSpPr>
        <p:spPr>
          <a:xfrm>
            <a:off x="1450341" y="5375701"/>
            <a:ext cx="226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Wilson point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711C10-5672-4021-9F34-1BAAFB9E2905}"/>
              </a:ext>
            </a:extLst>
          </p:cNvPr>
          <p:cNvSpPr txBox="1"/>
          <p:nvPr/>
        </p:nvSpPr>
        <p:spPr>
          <a:xfrm>
            <a:off x="4637489" y="5363340"/>
            <a:ext cx="226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Wilson loop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A7DADD-D06A-4472-BFD6-BC834C10B968}"/>
              </a:ext>
            </a:extLst>
          </p:cNvPr>
          <p:cNvSpPr txBox="1"/>
          <p:nvPr/>
        </p:nvSpPr>
        <p:spPr>
          <a:xfrm>
            <a:off x="7778738" y="5344255"/>
            <a:ext cx="226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Wilson surface…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48F3CEE-7060-40DA-8A7B-5092EE676DB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745" y="4381449"/>
            <a:ext cx="2830599" cy="11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1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AA97E9-BFB7-4FEC-815A-ADA14AB8B5D5}"/>
              </a:ext>
            </a:extLst>
          </p:cNvPr>
          <p:cNvGrpSpPr/>
          <p:nvPr/>
        </p:nvGrpSpPr>
        <p:grpSpPr>
          <a:xfrm>
            <a:off x="8334750" y="463541"/>
            <a:ext cx="3496610" cy="1200329"/>
            <a:chOff x="914401" y="938888"/>
            <a:chExt cx="3496610" cy="12003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D9E14D-5A7E-4413-B2C5-CE042A964734}"/>
                </a:ext>
              </a:extLst>
            </p:cNvPr>
            <p:cNvSpPr txBox="1"/>
            <p:nvPr/>
          </p:nvSpPr>
          <p:spPr>
            <a:xfrm>
              <a:off x="914401" y="938888"/>
              <a:ext cx="34966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Singular</a:t>
              </a:r>
            </a:p>
            <a:p>
              <a:r>
                <a:rPr lang="en-US" sz="3600" b="1" dirty="0"/>
                <a:t>configurations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28948F-93B1-4A62-86A1-38364F68235E}"/>
                </a:ext>
              </a:extLst>
            </p:cNvPr>
            <p:cNvCxnSpPr>
              <a:cxnSpLocks/>
            </p:cNvCxnSpPr>
            <p:nvPr/>
          </p:nvCxnSpPr>
          <p:spPr>
            <a:xfrm>
              <a:off x="1050398" y="2084242"/>
              <a:ext cx="3165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7AE27D-88B6-4978-A593-E6018F3E4C38}"/>
              </a:ext>
            </a:extLst>
          </p:cNvPr>
          <p:cNvSpPr txBox="1"/>
          <p:nvPr/>
        </p:nvSpPr>
        <p:spPr>
          <a:xfrm>
            <a:off x="711975" y="653979"/>
            <a:ext cx="573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prescribed singularities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C7938B-E7F2-4D0C-B062-BA1599A1A51A}"/>
              </a:ext>
            </a:extLst>
          </p:cNvPr>
          <p:cNvGrpSpPr/>
          <p:nvPr/>
        </p:nvGrpSpPr>
        <p:grpSpPr>
          <a:xfrm>
            <a:off x="1693552" y="1479776"/>
            <a:ext cx="2213157" cy="1949224"/>
            <a:chOff x="2573159" y="2109768"/>
            <a:chExt cx="2213157" cy="19492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5B666BE-03CA-4703-9664-5DBD8CE18459}"/>
                </a:ext>
              </a:extLst>
            </p:cNvPr>
            <p:cNvGrpSpPr/>
            <p:nvPr/>
          </p:nvGrpSpPr>
          <p:grpSpPr>
            <a:xfrm>
              <a:off x="2573159" y="2109768"/>
              <a:ext cx="2179816" cy="1949224"/>
              <a:chOff x="2573159" y="2109768"/>
              <a:chExt cx="2179816" cy="194922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0EEC4E8-7BDF-4D01-90ED-01FDA4995349}"/>
                  </a:ext>
                </a:extLst>
              </p:cNvPr>
              <p:cNvGrpSpPr/>
              <p:nvPr/>
            </p:nvGrpSpPr>
            <p:grpSpPr>
              <a:xfrm>
                <a:off x="2573159" y="2122868"/>
                <a:ext cx="2151241" cy="1936124"/>
                <a:chOff x="2573159" y="2122868"/>
                <a:chExt cx="2151241" cy="1936124"/>
              </a:xfrm>
            </p:grpSpPr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8D2FBB4F-384D-420B-B9A4-19BFF07735D2}"/>
                    </a:ext>
                  </a:extLst>
                </p:cNvPr>
                <p:cNvSpPr/>
                <p:nvPr/>
              </p:nvSpPr>
              <p:spPr>
                <a:xfrm>
                  <a:off x="2573159" y="2122868"/>
                  <a:ext cx="1073239" cy="1936124"/>
                </a:xfrm>
                <a:prstGeom prst="arc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Arc 29">
                  <a:extLst>
                    <a:ext uri="{FF2B5EF4-FFF2-40B4-BE49-F238E27FC236}">
                      <a16:creationId xmlns:a16="http://schemas.microsoft.com/office/drawing/2014/main" id="{46B1B379-0E67-4C07-AABB-2C87D8487A62}"/>
                    </a:ext>
                  </a:extLst>
                </p:cNvPr>
                <p:cNvSpPr/>
                <p:nvPr/>
              </p:nvSpPr>
              <p:spPr>
                <a:xfrm flipH="1">
                  <a:off x="3651161" y="2122868"/>
                  <a:ext cx="1073239" cy="1936124"/>
                </a:xfrm>
                <a:prstGeom prst="arc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AFFC4A1-73FA-48BE-A2B0-1BF4E06C9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2295540"/>
                <a:ext cx="14097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06BADE4-B974-4F4E-953B-E303A5DF17F9}"/>
                  </a:ext>
                </a:extLst>
              </p:cNvPr>
              <p:cNvSpPr/>
              <p:nvPr/>
            </p:nvSpPr>
            <p:spPr>
              <a:xfrm>
                <a:off x="3862387" y="2109768"/>
                <a:ext cx="890588" cy="190522"/>
              </a:xfrm>
              <a:custGeom>
                <a:avLst/>
                <a:gdLst>
                  <a:gd name="connsiteX0" fmla="*/ 0 w 890588"/>
                  <a:gd name="connsiteY0" fmla="*/ 185758 h 190522"/>
                  <a:gd name="connsiteX1" fmla="*/ 323850 w 890588"/>
                  <a:gd name="connsiteY1" fmla="*/ 4783 h 190522"/>
                  <a:gd name="connsiteX2" fmla="*/ 519113 w 890588"/>
                  <a:gd name="connsiteY2" fmla="*/ 190520 h 190522"/>
                  <a:gd name="connsiteX3" fmla="*/ 762000 w 890588"/>
                  <a:gd name="connsiteY3" fmla="*/ 20 h 190522"/>
                  <a:gd name="connsiteX4" fmla="*/ 890588 w 890588"/>
                  <a:gd name="connsiteY4" fmla="*/ 180995 h 19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588" h="190522">
                    <a:moveTo>
                      <a:pt x="0" y="185758"/>
                    </a:moveTo>
                    <a:cubicBezTo>
                      <a:pt x="118665" y="94873"/>
                      <a:pt x="237331" y="3989"/>
                      <a:pt x="323850" y="4783"/>
                    </a:cubicBezTo>
                    <a:cubicBezTo>
                      <a:pt x="410369" y="5577"/>
                      <a:pt x="446088" y="191314"/>
                      <a:pt x="519113" y="190520"/>
                    </a:cubicBezTo>
                    <a:cubicBezTo>
                      <a:pt x="592138" y="189726"/>
                      <a:pt x="700088" y="1607"/>
                      <a:pt x="762000" y="20"/>
                    </a:cubicBezTo>
                    <a:cubicBezTo>
                      <a:pt x="823912" y="-1567"/>
                      <a:pt x="857250" y="89714"/>
                      <a:pt x="890588" y="180995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631C060-F001-4CBC-B329-E5D7EE8FDCDD}"/>
                  </a:ext>
                </a:extLst>
              </p:cNvPr>
              <p:cNvSpPr/>
              <p:nvPr/>
            </p:nvSpPr>
            <p:spPr>
              <a:xfrm flipH="1">
                <a:off x="2695572" y="2109769"/>
                <a:ext cx="700079" cy="157182"/>
              </a:xfrm>
              <a:custGeom>
                <a:avLst/>
                <a:gdLst>
                  <a:gd name="connsiteX0" fmla="*/ 0 w 890588"/>
                  <a:gd name="connsiteY0" fmla="*/ 185758 h 190522"/>
                  <a:gd name="connsiteX1" fmla="*/ 323850 w 890588"/>
                  <a:gd name="connsiteY1" fmla="*/ 4783 h 190522"/>
                  <a:gd name="connsiteX2" fmla="*/ 519113 w 890588"/>
                  <a:gd name="connsiteY2" fmla="*/ 190520 h 190522"/>
                  <a:gd name="connsiteX3" fmla="*/ 762000 w 890588"/>
                  <a:gd name="connsiteY3" fmla="*/ 20 h 190522"/>
                  <a:gd name="connsiteX4" fmla="*/ 890588 w 890588"/>
                  <a:gd name="connsiteY4" fmla="*/ 180995 h 19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588" h="190522">
                    <a:moveTo>
                      <a:pt x="0" y="185758"/>
                    </a:moveTo>
                    <a:cubicBezTo>
                      <a:pt x="118665" y="94873"/>
                      <a:pt x="237331" y="3989"/>
                      <a:pt x="323850" y="4783"/>
                    </a:cubicBezTo>
                    <a:cubicBezTo>
                      <a:pt x="410369" y="5577"/>
                      <a:pt x="446088" y="191314"/>
                      <a:pt x="519113" y="190520"/>
                    </a:cubicBezTo>
                    <a:cubicBezTo>
                      <a:pt x="592138" y="189726"/>
                      <a:pt x="700088" y="1607"/>
                      <a:pt x="762000" y="20"/>
                    </a:cubicBezTo>
                    <a:cubicBezTo>
                      <a:pt x="823912" y="-1567"/>
                      <a:pt x="857250" y="89714"/>
                      <a:pt x="890588" y="180995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CDFE4C-A87C-42D5-AD31-0FC7FFEBB8E1}"/>
                </a:ext>
              </a:extLst>
            </p:cNvPr>
            <p:cNvSpPr txBox="1"/>
            <p:nvPr/>
          </p:nvSpPr>
          <p:spPr>
            <a:xfrm>
              <a:off x="2738441" y="3090930"/>
              <a:ext cx="204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singularities in </a:t>
              </a:r>
            </a:p>
            <a:p>
              <a:r>
                <a:rPr lang="en-US" dirty="0"/>
                <a:t>dynamical fields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449B51E-5B08-4729-B650-529DA5E0CE75}"/>
              </a:ext>
            </a:extLst>
          </p:cNvPr>
          <p:cNvSpPr txBox="1"/>
          <p:nvPr/>
        </p:nvSpPr>
        <p:spPr>
          <a:xfrm>
            <a:off x="4602460" y="2452437"/>
            <a:ext cx="5330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 co-dimension 2 vortex operators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8682CE-B3D9-4E6F-B160-1DEA5911B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12" y="2366459"/>
            <a:ext cx="3196303" cy="27666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409BD6B-1074-4F80-AFE8-36893193D1D7}"/>
              </a:ext>
            </a:extLst>
          </p:cNvPr>
          <p:cNvSpPr txBox="1"/>
          <p:nvPr/>
        </p:nvSpPr>
        <p:spPr>
          <a:xfrm>
            <a:off x="442820" y="4030649"/>
            <a:ext cx="573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Lagrange multipliers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C3BDD9-A7EB-4248-A75C-18E45AAD25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99" y="4897170"/>
            <a:ext cx="8189722" cy="7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9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E14D-5A7E-4413-B2C5-CE042A964734}"/>
              </a:ext>
            </a:extLst>
          </p:cNvPr>
          <p:cNvSpPr txBox="1"/>
          <p:nvPr/>
        </p:nvSpPr>
        <p:spPr>
          <a:xfrm>
            <a:off x="8334750" y="377682"/>
            <a:ext cx="385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Replica defects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28948F-93B1-4A62-86A1-38364F68235E}"/>
              </a:ext>
            </a:extLst>
          </p:cNvPr>
          <p:cNvCxnSpPr>
            <a:cxnSpLocks/>
          </p:cNvCxnSpPr>
          <p:nvPr/>
        </p:nvCxnSpPr>
        <p:spPr>
          <a:xfrm>
            <a:off x="8439612" y="995018"/>
            <a:ext cx="34347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38B93E4-6DBE-42F0-A7DF-AC76433905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699" y="721079"/>
            <a:ext cx="12192000" cy="553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34F48B-2709-4B3A-8DA9-B47F2AC5B8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2709" y="1996323"/>
            <a:ext cx="1247381" cy="672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AA97E9-BFB7-4FEC-815A-ADA14AB8B5D5}"/>
              </a:ext>
            </a:extLst>
          </p:cNvPr>
          <p:cNvGrpSpPr/>
          <p:nvPr/>
        </p:nvGrpSpPr>
        <p:grpSpPr>
          <a:xfrm>
            <a:off x="8062524" y="506795"/>
            <a:ext cx="3847724" cy="1200329"/>
            <a:chOff x="914401" y="938888"/>
            <a:chExt cx="3847724" cy="12003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D9E14D-5A7E-4413-B2C5-CE042A964734}"/>
                </a:ext>
              </a:extLst>
            </p:cNvPr>
            <p:cNvSpPr txBox="1"/>
            <p:nvPr/>
          </p:nvSpPr>
          <p:spPr>
            <a:xfrm>
              <a:off x="914401" y="938888"/>
              <a:ext cx="3847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State-operator correspondence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28948F-93B1-4A62-86A1-38364F68235E}"/>
                </a:ext>
              </a:extLst>
            </p:cNvPr>
            <p:cNvCxnSpPr>
              <a:cxnSpLocks/>
            </p:cNvCxnSpPr>
            <p:nvPr/>
          </p:nvCxnSpPr>
          <p:spPr>
            <a:xfrm>
              <a:off x="1050398" y="2084242"/>
              <a:ext cx="35909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7AE27D-88B6-4978-A593-E6018F3E4C38}"/>
              </a:ext>
            </a:extLst>
          </p:cNvPr>
          <p:cNvSpPr txBox="1"/>
          <p:nvPr/>
        </p:nvSpPr>
        <p:spPr>
          <a:xfrm>
            <a:off x="711975" y="653979"/>
            <a:ext cx="573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conformal field theory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49B51E-5B08-4729-B650-529DA5E0CE75}"/>
              </a:ext>
            </a:extLst>
          </p:cNvPr>
          <p:cNvSpPr txBox="1"/>
          <p:nvPr/>
        </p:nvSpPr>
        <p:spPr>
          <a:xfrm>
            <a:off x="1056874" y="4200060"/>
            <a:ext cx="53302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higher dimensional analogues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work of Kapustin from 2005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interpolation between dimensions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09BD6B-1074-4F80-AFE8-36893193D1D7}"/>
              </a:ext>
            </a:extLst>
          </p:cNvPr>
          <p:cNvSpPr txBox="1"/>
          <p:nvPr/>
        </p:nvSpPr>
        <p:spPr>
          <a:xfrm>
            <a:off x="5056701" y="2200907"/>
            <a:ext cx="673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 the monopole operator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C8AD62-1A53-45CA-BDE5-0FFDE7E020B3}"/>
              </a:ext>
            </a:extLst>
          </p:cNvPr>
          <p:cNvSpPr/>
          <p:nvPr/>
        </p:nvSpPr>
        <p:spPr>
          <a:xfrm>
            <a:off x="2406340" y="2525684"/>
            <a:ext cx="111683" cy="1116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1E7FF3-F1FC-4F83-84EE-B21AAA12E553}"/>
              </a:ext>
            </a:extLst>
          </p:cNvPr>
          <p:cNvSpPr/>
          <p:nvPr/>
        </p:nvSpPr>
        <p:spPr>
          <a:xfrm>
            <a:off x="1411670" y="1565913"/>
            <a:ext cx="2114987" cy="211498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35AD9F-C23E-4390-9C20-8F466CE9DF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897" y="1493115"/>
            <a:ext cx="898585" cy="50320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EFD0FC2-6FAC-4836-8D85-F00A2FED038D}"/>
              </a:ext>
            </a:extLst>
          </p:cNvPr>
          <p:cNvSpPr/>
          <p:nvPr/>
        </p:nvSpPr>
        <p:spPr>
          <a:xfrm>
            <a:off x="7585205" y="3229776"/>
            <a:ext cx="2114987" cy="2114987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CDF8D56-508B-4D75-B51A-A34AF3C55F1C}"/>
              </a:ext>
            </a:extLst>
          </p:cNvPr>
          <p:cNvSpPr/>
          <p:nvPr/>
        </p:nvSpPr>
        <p:spPr>
          <a:xfrm rot="17285839">
            <a:off x="7960233" y="3603659"/>
            <a:ext cx="1011112" cy="872969"/>
          </a:xfrm>
          <a:prstGeom prst="arc">
            <a:avLst>
              <a:gd name="adj1" fmla="val 15974112"/>
              <a:gd name="adj2" fmla="val 206589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A5625B4-228C-4FCA-914F-802DBE91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3863" y="4040143"/>
            <a:ext cx="1247381" cy="67274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906BD8F-6ACB-4ECC-96BF-8078D15238B1}"/>
              </a:ext>
            </a:extLst>
          </p:cNvPr>
          <p:cNvSpPr/>
          <p:nvPr/>
        </p:nvSpPr>
        <p:spPr>
          <a:xfrm>
            <a:off x="8558223" y="4230612"/>
            <a:ext cx="111683" cy="1116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C5CAD-DC04-4F17-BD3C-62A76E9FECC9}"/>
              </a:ext>
            </a:extLst>
          </p:cNvPr>
          <p:cNvSpPr txBox="1"/>
          <p:nvPr/>
        </p:nvSpPr>
        <p:spPr>
          <a:xfrm>
            <a:off x="7038877" y="3079831"/>
            <a:ext cx="159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abelian</a:t>
            </a:r>
          </a:p>
          <a:p>
            <a:r>
              <a:rPr lang="en-US" dirty="0"/>
              <a:t>flux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C81815E-C755-4A8F-91F6-CD7D43351318}"/>
              </a:ext>
            </a:extLst>
          </p:cNvPr>
          <p:cNvCxnSpPr>
            <a:cxnSpLocks/>
            <a:endCxn id="35" idx="3"/>
          </p:cNvCxnSpPr>
          <p:nvPr/>
        </p:nvCxnSpPr>
        <p:spPr>
          <a:xfrm>
            <a:off x="12453124" y="1996323"/>
            <a:ext cx="430018" cy="461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1ADF49-8720-44E6-90BA-FDCCB22025DA}"/>
              </a:ext>
            </a:extLst>
          </p:cNvPr>
          <p:cNvCxnSpPr/>
          <p:nvPr/>
        </p:nvCxnSpPr>
        <p:spPr>
          <a:xfrm>
            <a:off x="7391982" y="3818144"/>
            <a:ext cx="501873" cy="307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0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AA97E9-BFB7-4FEC-815A-ADA14AB8B5D5}"/>
              </a:ext>
            </a:extLst>
          </p:cNvPr>
          <p:cNvGrpSpPr/>
          <p:nvPr/>
        </p:nvGrpSpPr>
        <p:grpSpPr>
          <a:xfrm>
            <a:off x="7168617" y="506795"/>
            <a:ext cx="4741631" cy="1200329"/>
            <a:chOff x="20494" y="938888"/>
            <a:chExt cx="4741631" cy="12003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D9E14D-5A7E-4413-B2C5-CE042A964734}"/>
                </a:ext>
              </a:extLst>
            </p:cNvPr>
            <p:cNvSpPr txBox="1"/>
            <p:nvPr/>
          </p:nvSpPr>
          <p:spPr>
            <a:xfrm>
              <a:off x="20494" y="938888"/>
              <a:ext cx="47416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Worldvolume degrees of freedom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28948F-93B1-4A62-86A1-38364F68235E}"/>
                </a:ext>
              </a:extLst>
            </p:cNvPr>
            <p:cNvCxnSpPr>
              <a:cxnSpLocks/>
            </p:cNvCxnSpPr>
            <p:nvPr/>
          </p:nvCxnSpPr>
          <p:spPr>
            <a:xfrm>
              <a:off x="118216" y="2084242"/>
              <a:ext cx="43695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7AE27D-88B6-4978-A593-E6018F3E4C38}"/>
              </a:ext>
            </a:extLst>
          </p:cNvPr>
          <p:cNvSpPr txBox="1"/>
          <p:nvPr/>
        </p:nvSpPr>
        <p:spPr>
          <a:xfrm>
            <a:off x="711975" y="653979"/>
            <a:ext cx="573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defects as quantum objects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49B51E-5B08-4729-B650-529DA5E0CE75}"/>
              </a:ext>
            </a:extLst>
          </p:cNvPr>
          <p:cNvSpPr txBox="1"/>
          <p:nvPr/>
        </p:nvSpPr>
        <p:spPr>
          <a:xfrm>
            <a:off x="5237654" y="2092556"/>
            <a:ext cx="533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alternative descriptions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09BD6B-1074-4F80-AFE8-36893193D1D7}"/>
              </a:ext>
            </a:extLst>
          </p:cNvPr>
          <p:cNvSpPr txBox="1"/>
          <p:nvPr/>
        </p:nvSpPr>
        <p:spPr>
          <a:xfrm>
            <a:off x="442819" y="4030649"/>
            <a:ext cx="697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 vortex-Wilson bound states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24A8D-D5C8-4564-89B3-CB7C7AC6D4C0}"/>
              </a:ext>
            </a:extLst>
          </p:cNvPr>
          <p:cNvSpPr txBox="1"/>
          <p:nvPr/>
        </p:nvSpPr>
        <p:spPr>
          <a:xfrm>
            <a:off x="442819" y="4482602"/>
            <a:ext cx="6132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Griguolo, Guerrini, and IY (2021)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AE675-391D-4B9F-A640-9C11D5AA8C6B}"/>
              </a:ext>
            </a:extLst>
          </p:cNvPr>
          <p:cNvSpPr txBox="1"/>
          <p:nvPr/>
        </p:nvSpPr>
        <p:spPr>
          <a:xfrm>
            <a:off x="711975" y="1144406"/>
            <a:ext cx="613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Witten (1988), </a:t>
            </a:r>
            <a:r>
              <a:rPr lang="en-US" dirty="0" err="1">
                <a:solidFill>
                  <a:srgbClr val="002060"/>
                </a:solidFill>
              </a:rPr>
              <a:t>Gukov</a:t>
            </a:r>
            <a:r>
              <a:rPr lang="en-US" dirty="0">
                <a:solidFill>
                  <a:srgbClr val="002060"/>
                </a:solidFill>
              </a:rPr>
              <a:t> and Witten (2008), </a:t>
            </a:r>
            <a:r>
              <a:rPr lang="en-US" dirty="0" err="1">
                <a:solidFill>
                  <a:srgbClr val="002060"/>
                </a:solidFill>
              </a:rPr>
              <a:t>Assel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dirty="0" err="1">
                <a:solidFill>
                  <a:srgbClr val="002060"/>
                </a:solidFill>
              </a:rPr>
              <a:t>Gomis</a:t>
            </a:r>
            <a:r>
              <a:rPr lang="en-US" dirty="0">
                <a:solidFill>
                  <a:srgbClr val="002060"/>
                </a:solidFill>
              </a:rPr>
              <a:t> (2015) and previous work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1CA3B-01C7-4DC4-A542-40EF6944904D}"/>
              </a:ext>
            </a:extLst>
          </p:cNvPr>
          <p:cNvSpPr txBox="1"/>
          <p:nvPr/>
        </p:nvSpPr>
        <p:spPr>
          <a:xfrm>
            <a:off x="629958" y="4877860"/>
            <a:ext cx="613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/>
              <a:t>worldvolume chern-simons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/>
              <a:t>matching symmetries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5542D5-0816-4FF9-8687-F513DDB1DD54}"/>
              </a:ext>
            </a:extLst>
          </p:cNvPr>
          <p:cNvSpPr txBox="1"/>
          <p:nvPr/>
        </p:nvSpPr>
        <p:spPr>
          <a:xfrm>
            <a:off x="1028526" y="1973989"/>
            <a:ext cx="613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sigma models to flag manifolds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clues from string theory branes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CB79E-AB68-441E-A16E-8ADF635F2512}"/>
              </a:ext>
            </a:extLst>
          </p:cNvPr>
          <p:cNvSpPr txBox="1"/>
          <p:nvPr/>
        </p:nvSpPr>
        <p:spPr>
          <a:xfrm>
            <a:off x="5435329" y="2736336"/>
            <a:ext cx="613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fermions or bosons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using worldvolume gauge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duality walls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007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A490C-42C6-47EB-97B8-774378B06B79}"/>
              </a:ext>
            </a:extLst>
          </p:cNvPr>
          <p:cNvSpPr txBox="1"/>
          <p:nvPr/>
        </p:nvSpPr>
        <p:spPr>
          <a:xfrm>
            <a:off x="537472" y="369080"/>
            <a:ext cx="755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Research questions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D1276B-B540-416C-92E8-51803759D9B9}"/>
              </a:ext>
            </a:extLst>
          </p:cNvPr>
          <p:cNvCxnSpPr>
            <a:cxnSpLocks/>
          </p:cNvCxnSpPr>
          <p:nvPr/>
        </p:nvCxnSpPr>
        <p:spPr>
          <a:xfrm>
            <a:off x="656135" y="917688"/>
            <a:ext cx="4383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F8275F2-2387-4E20-BA47-1BD02FD33313}"/>
              </a:ext>
            </a:extLst>
          </p:cNvPr>
          <p:cNvGrpSpPr/>
          <p:nvPr/>
        </p:nvGrpSpPr>
        <p:grpSpPr>
          <a:xfrm>
            <a:off x="1033063" y="1388065"/>
            <a:ext cx="10239884" cy="1200329"/>
            <a:chOff x="1779939" y="2965580"/>
            <a:chExt cx="10239884" cy="12003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452EB4-6D05-4839-A0A3-919A8E92DF82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BE969E-2144-48B8-9B92-AC551F50F9F5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Is there a systematic way to derive </a:t>
              </a:r>
              <a:r>
                <a:rPr lang="en-US" sz="3600" dirty="0" err="1"/>
                <a:t>worldsheet</a:t>
              </a:r>
              <a:r>
                <a:rPr lang="en-US" sz="3600" dirty="0"/>
                <a:t> degrees of freedom? D brane physics maybe?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5099DD-8AE4-4F03-956C-0D3E27C1017E}"/>
              </a:ext>
            </a:extLst>
          </p:cNvPr>
          <p:cNvGrpSpPr/>
          <p:nvPr/>
        </p:nvGrpSpPr>
        <p:grpSpPr>
          <a:xfrm>
            <a:off x="1033063" y="2640296"/>
            <a:ext cx="10739424" cy="1200329"/>
            <a:chOff x="1779939" y="2965580"/>
            <a:chExt cx="10739424" cy="120032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C14C82-156E-403A-A0A9-2BD19CA38E30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0B0785-B20F-4943-A3B1-762D6D471875}"/>
                </a:ext>
              </a:extLst>
            </p:cNvPr>
            <p:cNvSpPr txBox="1"/>
            <p:nvPr/>
          </p:nvSpPr>
          <p:spPr>
            <a:xfrm>
              <a:off x="1891621" y="2965580"/>
              <a:ext cx="106277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Can we do it for all defects? Even those with topological disorder (generalized symmetries)?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234446-9C4D-4722-9140-F7E36559F3B6}"/>
              </a:ext>
            </a:extLst>
          </p:cNvPr>
          <p:cNvGrpSpPr/>
          <p:nvPr/>
        </p:nvGrpSpPr>
        <p:grpSpPr>
          <a:xfrm>
            <a:off x="1033063" y="3838698"/>
            <a:ext cx="10239884" cy="1200329"/>
            <a:chOff x="1779939" y="2965580"/>
            <a:chExt cx="10239884" cy="120032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EEDEE9-D59B-4B0B-9BE1-BD941FCDECF4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E54A43-5C12-4DC4-B85E-8192F75063B9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Can we derive the other approaches as consequences?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96171D-365F-4291-A5C1-A34DE116E1DB}"/>
              </a:ext>
            </a:extLst>
          </p:cNvPr>
          <p:cNvGrpSpPr/>
          <p:nvPr/>
        </p:nvGrpSpPr>
        <p:grpSpPr>
          <a:xfrm>
            <a:off x="1033063" y="5006251"/>
            <a:ext cx="10239884" cy="646331"/>
            <a:chOff x="1779939" y="2965580"/>
            <a:chExt cx="10239884" cy="6463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C7F4DE-EE91-4763-8EC0-307D2E9C882C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DA2A54-7F4D-47B1-B4B3-A5D88FE45DE0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What are the right mathematical tools?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78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AE27D-88B6-4978-A593-E6018F3E4C38}"/>
              </a:ext>
            </a:extLst>
          </p:cNvPr>
          <p:cNvSpPr txBox="1"/>
          <p:nvPr/>
        </p:nvSpPr>
        <p:spPr>
          <a:xfrm>
            <a:off x="711975" y="653979"/>
            <a:ext cx="4153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Polyakov model of confinement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49B51E-5B08-4729-B650-529DA5E0CE75}"/>
              </a:ext>
            </a:extLst>
          </p:cNvPr>
          <p:cNvSpPr txBox="1"/>
          <p:nvPr/>
        </p:nvSpPr>
        <p:spPr>
          <a:xfrm>
            <a:off x="5545088" y="1458234"/>
            <a:ext cx="533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richness of 3d physics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92D17A-D96F-4DEE-BF57-8AF88C6BC9CE}"/>
              </a:ext>
            </a:extLst>
          </p:cNvPr>
          <p:cNvGrpSpPr/>
          <p:nvPr/>
        </p:nvGrpSpPr>
        <p:grpSpPr>
          <a:xfrm>
            <a:off x="7168617" y="506795"/>
            <a:ext cx="4741631" cy="646331"/>
            <a:chOff x="20494" y="938888"/>
            <a:chExt cx="4741631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DAC305-0D26-4F4C-A80B-D05F9AA987F6}"/>
                </a:ext>
              </a:extLst>
            </p:cNvPr>
            <p:cNvSpPr txBox="1"/>
            <p:nvPr/>
          </p:nvSpPr>
          <p:spPr>
            <a:xfrm>
              <a:off x="20494" y="938888"/>
              <a:ext cx="4741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Local defects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23D836-3365-48B1-A6DF-C173E896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8216" y="1511869"/>
              <a:ext cx="3022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715F8-22AC-473D-9670-3B68D76EA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22" y="4037867"/>
            <a:ext cx="1948827" cy="1782782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45DDE-B7A5-4038-B65B-88E6723F4E6A}"/>
              </a:ext>
            </a:extLst>
          </p:cNvPr>
          <p:cNvGrpSpPr/>
          <p:nvPr/>
        </p:nvGrpSpPr>
        <p:grpSpPr>
          <a:xfrm>
            <a:off x="881784" y="1609224"/>
            <a:ext cx="3525962" cy="2357305"/>
            <a:chOff x="1978781" y="790268"/>
            <a:chExt cx="3525962" cy="23573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C982426-950C-4DF0-A96C-2749FB20D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092" y="923787"/>
              <a:ext cx="1144812" cy="1120808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BF8981-989A-42B3-9235-8C0F9284C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8878" y="2235509"/>
              <a:ext cx="756345" cy="9120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133351-B9A2-41C5-86D9-553243AAE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8781" y="790268"/>
              <a:ext cx="1598389" cy="125820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CEC0B1-C165-4A89-A65A-00E7B22280B7}"/>
                </a:ext>
              </a:extLst>
            </p:cNvPr>
            <p:cNvSpPr txBox="1"/>
            <p:nvPr/>
          </p:nvSpPr>
          <p:spPr>
            <a:xfrm>
              <a:off x="2492410" y="1964168"/>
              <a:ext cx="1232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Higgs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33CF50-3E8A-48BF-B129-B48F9C469123}"/>
                </a:ext>
              </a:extLst>
            </p:cNvPr>
            <p:cNvSpPr txBox="1"/>
            <p:nvPr/>
          </p:nvSpPr>
          <p:spPr>
            <a:xfrm>
              <a:off x="4341814" y="2015845"/>
              <a:ext cx="1162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Coulomb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82B86C-F7ED-4C4C-A119-865D5CF0E54C}"/>
                </a:ext>
              </a:extLst>
            </p:cNvPr>
            <p:cNvSpPr txBox="1"/>
            <p:nvPr/>
          </p:nvSpPr>
          <p:spPr>
            <a:xfrm>
              <a:off x="3366718" y="2514255"/>
              <a:ext cx="1473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confining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532348-7E8C-43D7-A6E4-44105635B605}"/>
              </a:ext>
            </a:extLst>
          </p:cNvPr>
          <p:cNvSpPr txBox="1"/>
          <p:nvPr/>
        </p:nvSpPr>
        <p:spPr>
          <a:xfrm>
            <a:off x="5229510" y="3967047"/>
            <a:ext cx="5330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NewRomanPSMT"/>
              </a:rPr>
              <a:t>…to study local defect operators in non-abelian gauge theory in four dimensions, with and without supersymmetry…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9F277-B013-421F-BFA8-ED5412595715}"/>
              </a:ext>
            </a:extLst>
          </p:cNvPr>
          <p:cNvSpPr txBox="1"/>
          <p:nvPr/>
        </p:nvSpPr>
        <p:spPr>
          <a:xfrm>
            <a:off x="5782413" y="2101206"/>
            <a:ext cx="5330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confinement, non-perturbative mass gap, global- and super- symmetry enhancement, quantum Coulomb branches, abelian duality, mirror symmetry, vortex soliton creation, defect networks…</a:t>
            </a:r>
          </a:p>
        </p:txBody>
      </p:sp>
    </p:spTree>
    <p:extLst>
      <p:ext uri="{BB962C8B-B14F-4D97-AF65-F5344CB8AC3E}">
        <p14:creationId xmlns:p14="http://schemas.microsoft.com/office/powerpoint/2010/main" val="62684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65DAD-DB06-4618-9E21-8FC1BE201BD6}"/>
              </a:ext>
            </a:extLst>
          </p:cNvPr>
          <p:cNvSpPr txBox="1"/>
          <p:nvPr/>
        </p:nvSpPr>
        <p:spPr>
          <a:xfrm>
            <a:off x="7168617" y="506795"/>
            <a:ext cx="474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Local defects in 4d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DB98A6-5FFC-47EA-A6C8-B4971541066B}"/>
              </a:ext>
            </a:extLst>
          </p:cNvPr>
          <p:cNvCxnSpPr>
            <a:cxnSpLocks/>
          </p:cNvCxnSpPr>
          <p:nvPr/>
        </p:nvCxnSpPr>
        <p:spPr>
          <a:xfrm>
            <a:off x="7266339" y="1079776"/>
            <a:ext cx="4191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7040C3-C396-4FAF-A6EF-F1A1D3A1F95B}"/>
              </a:ext>
            </a:extLst>
          </p:cNvPr>
          <p:cNvSpPr txBox="1"/>
          <p:nvPr/>
        </p:nvSpPr>
        <p:spPr>
          <a:xfrm>
            <a:off x="711975" y="653979"/>
            <a:ext cx="4153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similar phenomenology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7641F-9331-4B2A-AC15-28FC79BD47F4}"/>
              </a:ext>
            </a:extLst>
          </p:cNvPr>
          <p:cNvSpPr txBox="1"/>
          <p:nvPr/>
        </p:nvSpPr>
        <p:spPr>
          <a:xfrm>
            <a:off x="6506711" y="1899702"/>
            <a:ext cx="533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supersymmetry specific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80034-516B-473B-8758-A12E7940B257}"/>
              </a:ext>
            </a:extLst>
          </p:cNvPr>
          <p:cNvSpPr txBox="1"/>
          <p:nvPr/>
        </p:nvSpPr>
        <p:spPr>
          <a:xfrm>
            <a:off x="1838320" y="3892323"/>
            <a:ext cx="533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problems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39B73-4931-4053-A4B1-03F54A7213B5}"/>
              </a:ext>
            </a:extLst>
          </p:cNvPr>
          <p:cNvSpPr txBox="1"/>
          <p:nvPr/>
        </p:nvSpPr>
        <p:spPr>
          <a:xfrm>
            <a:off x="806875" y="1177199"/>
            <a:ext cx="5330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confinement, , non-perturbative mass gap global- and super- symmetry enhancement, abelian duality, electric magnetic duality, ‘t Hooft Polyakov monopoles, defect networks…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9C95F2-992E-470C-8FD4-645AE3887F33}"/>
              </a:ext>
            </a:extLst>
          </p:cNvPr>
          <p:cNvSpPr txBox="1"/>
          <p:nvPr/>
        </p:nvSpPr>
        <p:spPr>
          <a:xfrm>
            <a:off x="6789112" y="2557020"/>
            <a:ext cx="5330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Seiberg</a:t>
            </a:r>
            <a:r>
              <a:rPr lang="en-US" sz="2000" dirty="0"/>
              <a:t>-Witten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BPS ray operators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DC10B-0481-4E86-B5A6-8C87C029CBE2}"/>
              </a:ext>
            </a:extLst>
          </p:cNvPr>
          <p:cNvSpPr txBox="1"/>
          <p:nvPr/>
        </p:nvSpPr>
        <p:spPr>
          <a:xfrm>
            <a:off x="2146278" y="4610424"/>
            <a:ext cx="5330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obvious conserved quantities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simple BPS states</a:t>
            </a:r>
          </a:p>
        </p:txBody>
      </p:sp>
    </p:spTree>
    <p:extLst>
      <p:ext uri="{BB962C8B-B14F-4D97-AF65-F5344CB8AC3E}">
        <p14:creationId xmlns:p14="http://schemas.microsoft.com/office/powerpoint/2010/main" val="328631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223006-8560-4FFD-832F-F9D5A641F73B}"/>
              </a:ext>
            </a:extLst>
          </p:cNvPr>
          <p:cNvGrpSpPr/>
          <p:nvPr/>
        </p:nvGrpSpPr>
        <p:grpSpPr>
          <a:xfrm>
            <a:off x="1558490" y="141933"/>
            <a:ext cx="9810708" cy="5649037"/>
            <a:chOff x="2137843" y="1027897"/>
            <a:chExt cx="9810708" cy="56490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A33F5E-22A9-427C-AA86-89D6C759968A}"/>
                </a:ext>
              </a:extLst>
            </p:cNvPr>
            <p:cNvSpPr txBox="1"/>
            <p:nvPr/>
          </p:nvSpPr>
          <p:spPr>
            <a:xfrm>
              <a:off x="7410246" y="3987609"/>
              <a:ext cx="2735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Holography</a:t>
              </a:r>
              <a:r>
                <a:rPr lang="en-US" sz="2000" dirty="0"/>
                <a:t> relates quantum gravity to strongly coupled QFT.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EDB104-883C-40ED-9B3F-6505EB17CC22}"/>
                </a:ext>
              </a:extLst>
            </p:cNvPr>
            <p:cNvGrpSpPr/>
            <p:nvPr/>
          </p:nvGrpSpPr>
          <p:grpSpPr>
            <a:xfrm>
              <a:off x="4493693" y="1262527"/>
              <a:ext cx="2086630" cy="2121658"/>
              <a:chOff x="5649352" y="2626981"/>
              <a:chExt cx="2086630" cy="212165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FFFF9B8-D3F0-460A-8675-01FE9085B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9352" y="2626981"/>
                <a:ext cx="1772044" cy="190790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BB4517-B476-4A44-8C8F-6F306C31E277}"/>
                  </a:ext>
                </a:extLst>
              </p:cNvPr>
              <p:cNvSpPr txBox="1"/>
              <p:nvPr/>
            </p:nvSpPr>
            <p:spPr>
              <a:xfrm>
                <a:off x="5841524" y="4471640"/>
                <a:ext cx="18944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image credit Wikipedia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B82A7B-BD0E-45C3-8BFB-5F2C0F599278}"/>
                </a:ext>
              </a:extLst>
            </p:cNvPr>
            <p:cNvSpPr txBox="1"/>
            <p:nvPr/>
          </p:nvSpPr>
          <p:spPr>
            <a:xfrm>
              <a:off x="7105262" y="1027897"/>
              <a:ext cx="27048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Lattice systems </a:t>
              </a:r>
              <a:r>
                <a:rPr lang="en-US" sz="2000" dirty="0"/>
                <a:t>are described by QFT at long distances.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F38D84-4241-469F-92AC-5DA3C7A29B98}"/>
                </a:ext>
              </a:extLst>
            </p:cNvPr>
            <p:cNvSpPr txBox="1"/>
            <p:nvPr/>
          </p:nvSpPr>
          <p:spPr>
            <a:xfrm>
              <a:off x="2137843" y="1027897"/>
              <a:ext cx="24523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The Standard Model </a:t>
              </a:r>
              <a:r>
                <a:rPr lang="en-US" sz="2000" dirty="0"/>
                <a:t>describes all known particle interactions.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2921A3-B7E8-44FF-8988-98034F09689B}"/>
                </a:ext>
              </a:extLst>
            </p:cNvPr>
            <p:cNvSpPr txBox="1"/>
            <p:nvPr/>
          </p:nvSpPr>
          <p:spPr>
            <a:xfrm>
              <a:off x="3490214" y="3631614"/>
              <a:ext cx="47843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Supersymmetric QFT</a:t>
              </a:r>
              <a:endParaRPr lang="en-US" sz="2000" dirty="0"/>
            </a:p>
            <a:p>
              <a:r>
                <a:rPr lang="en-US" sz="2000" dirty="0"/>
                <a:t>exact results and powerful </a:t>
              </a:r>
            </a:p>
            <a:p>
              <a:r>
                <a:rPr lang="en-US" sz="2000" dirty="0"/>
                <a:t>mathematical conjectures.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CE75B9-101D-4CB8-BF53-F18F9219C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382" y="4864611"/>
              <a:ext cx="1535880" cy="159918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1C0DE75-F1C2-46F7-A25D-D22ED043AE19}"/>
                </a:ext>
              </a:extLst>
            </p:cNvPr>
            <p:cNvGrpSpPr/>
            <p:nvPr/>
          </p:nvGrpSpPr>
          <p:grpSpPr>
            <a:xfrm>
              <a:off x="9604094" y="4348607"/>
              <a:ext cx="2344457" cy="2328327"/>
              <a:chOff x="8171890" y="2167302"/>
              <a:chExt cx="4903241" cy="447221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363E341-AB99-4628-A6B4-FC2CC8E5AE08}"/>
                  </a:ext>
                </a:extLst>
              </p:cNvPr>
              <p:cNvGrpSpPr/>
              <p:nvPr/>
            </p:nvGrpSpPr>
            <p:grpSpPr>
              <a:xfrm>
                <a:off x="9114228" y="2167302"/>
                <a:ext cx="3474662" cy="3857124"/>
                <a:chOff x="6744252" y="889207"/>
                <a:chExt cx="3474662" cy="3857124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0DDF4767-E8E4-4C57-8888-0FA1BD7479B9}"/>
                    </a:ext>
                  </a:extLst>
                </p:cNvPr>
                <p:cNvSpPr/>
                <p:nvPr/>
              </p:nvSpPr>
              <p:spPr>
                <a:xfrm rot="2462244">
                  <a:off x="6991722" y="1271669"/>
                  <a:ext cx="2594668" cy="3474662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61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1C9C05E6-9EF0-49D7-9D66-0E13F81DAB5B}"/>
                    </a:ext>
                  </a:extLst>
                </p:cNvPr>
                <p:cNvSpPr/>
                <p:nvPr/>
              </p:nvSpPr>
              <p:spPr>
                <a:xfrm rot="2462244">
                  <a:off x="8145156" y="1167628"/>
                  <a:ext cx="610166" cy="3474662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91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8F04809D-A015-4484-B91F-33E0AE31C4E3}"/>
                    </a:ext>
                  </a:extLst>
                </p:cNvPr>
                <p:cNvSpPr/>
                <p:nvPr/>
              </p:nvSpPr>
              <p:spPr>
                <a:xfrm rot="3410814">
                  <a:off x="8247727" y="803552"/>
                  <a:ext cx="467712" cy="3474662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91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D47C655D-D2A0-4656-82BC-D0E6C0FE0F6A}"/>
                    </a:ext>
                  </a:extLst>
                </p:cNvPr>
                <p:cNvSpPr/>
                <p:nvPr/>
              </p:nvSpPr>
              <p:spPr>
                <a:xfrm rot="1891750">
                  <a:off x="8732169" y="889207"/>
                  <a:ext cx="331359" cy="3474662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91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879BF08-3A20-4741-8193-83C0ECDB1B73}"/>
                  </a:ext>
                </a:extLst>
              </p:cNvPr>
              <p:cNvSpPr/>
              <p:nvPr/>
            </p:nvSpPr>
            <p:spPr>
              <a:xfrm rot="18818910">
                <a:off x="10334381" y="3795401"/>
                <a:ext cx="605130" cy="1166516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2FC7EC3-B9C7-4E4F-AE96-FBEC3864AB0B}"/>
                  </a:ext>
                </a:extLst>
              </p:cNvPr>
              <p:cNvSpPr/>
              <p:nvPr/>
            </p:nvSpPr>
            <p:spPr>
              <a:xfrm rot="18818910">
                <a:off x="10669174" y="3640786"/>
                <a:ext cx="425825" cy="820867"/>
              </a:xfrm>
              <a:prstGeom prst="ellipse">
                <a:avLst/>
              </a:prstGeom>
              <a:noFill/>
              <a:ln w="22225">
                <a:solidFill>
                  <a:schemeClr val="tx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CF3DB71-F4D1-40FB-9F7E-60FEEE848F4F}"/>
                  </a:ext>
                </a:extLst>
              </p:cNvPr>
              <p:cNvSpPr/>
              <p:nvPr/>
            </p:nvSpPr>
            <p:spPr>
              <a:xfrm rot="18818910">
                <a:off x="10927566" y="3526416"/>
                <a:ext cx="304469" cy="586928"/>
              </a:xfrm>
              <a:prstGeom prst="ellipse">
                <a:avLst/>
              </a:prstGeom>
              <a:noFill/>
              <a:ln w="22225">
                <a:solidFill>
                  <a:schemeClr val="tx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2431D77-242A-40F6-9B20-551F1D758226}"/>
                  </a:ext>
                </a:extLst>
              </p:cNvPr>
              <p:cNvSpPr/>
              <p:nvPr/>
            </p:nvSpPr>
            <p:spPr>
              <a:xfrm rot="18818910">
                <a:off x="11125749" y="3460032"/>
                <a:ext cx="180023" cy="393244"/>
              </a:xfrm>
              <a:prstGeom prst="ellipse">
                <a:avLst/>
              </a:prstGeom>
              <a:noFill/>
              <a:ln w="22225">
                <a:solidFill>
                  <a:schemeClr val="tx1">
                    <a:alpha val="1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79FBE4E-4A9C-4765-B959-55DEAEFFB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18645">
                <a:off x="8502768" y="4361034"/>
                <a:ext cx="1947600" cy="260935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228600"/>
              </a:effectLst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89A6066-E32A-4177-9E7F-277F000F0688}"/>
                  </a:ext>
                </a:extLst>
              </p:cNvPr>
              <p:cNvGrpSpPr/>
              <p:nvPr/>
            </p:nvGrpSpPr>
            <p:grpSpPr>
              <a:xfrm>
                <a:off x="8403817" y="2614821"/>
                <a:ext cx="4671314" cy="2221621"/>
                <a:chOff x="8532449" y="2543633"/>
                <a:chExt cx="4671314" cy="2221621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A8650D76-C406-4FCB-A594-E9336253955D}"/>
                    </a:ext>
                  </a:extLst>
                </p:cNvPr>
                <p:cNvCxnSpPr>
                  <a:stCxn id="20" idx="0"/>
                </p:cNvCxnSpPr>
                <p:nvPr/>
              </p:nvCxnSpPr>
              <p:spPr>
                <a:xfrm flipV="1">
                  <a:off x="8532449" y="3004457"/>
                  <a:ext cx="3087044" cy="176079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71144AB-18E1-4853-949E-2EF6A79A6D60}"/>
                    </a:ext>
                  </a:extLst>
                </p:cNvPr>
                <p:cNvSpPr txBox="1"/>
                <p:nvPr/>
              </p:nvSpPr>
              <p:spPr>
                <a:xfrm rot="19813484">
                  <a:off x="9816284" y="2543633"/>
                  <a:ext cx="3387479" cy="709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BA94007-CC18-4490-B559-4525CF2832B6}"/>
                </a:ext>
              </a:extLst>
            </p:cNvPr>
            <p:cNvGrpSpPr/>
            <p:nvPr/>
          </p:nvGrpSpPr>
          <p:grpSpPr>
            <a:xfrm>
              <a:off x="8899126" y="1826842"/>
              <a:ext cx="1914387" cy="1767290"/>
              <a:chOff x="8349535" y="1105771"/>
              <a:chExt cx="2021808" cy="186645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A209A0-4730-41C0-8A7E-ED094EE03C59}"/>
                  </a:ext>
                </a:extLst>
              </p:cNvPr>
              <p:cNvSpPr/>
              <p:nvPr/>
            </p:nvSpPr>
            <p:spPr>
              <a:xfrm>
                <a:off x="8349535" y="1105771"/>
                <a:ext cx="2021808" cy="18664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F38F59B-98C4-409E-9B49-061402DCC87C}"/>
                  </a:ext>
                </a:extLst>
              </p:cNvPr>
              <p:cNvGrpSpPr/>
              <p:nvPr/>
            </p:nvGrpSpPr>
            <p:grpSpPr>
              <a:xfrm>
                <a:off x="8526282" y="1245813"/>
                <a:ext cx="829270" cy="785966"/>
                <a:chOff x="8577484" y="1192272"/>
                <a:chExt cx="829270" cy="785966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EAFD4802-E699-4DAB-B281-058617B0F6FB}"/>
                    </a:ext>
                  </a:extLst>
                </p:cNvPr>
                <p:cNvGrpSpPr/>
                <p:nvPr/>
              </p:nvGrpSpPr>
              <p:grpSpPr>
                <a:xfrm>
                  <a:off x="8577484" y="1192272"/>
                  <a:ext cx="829270" cy="785966"/>
                  <a:chOff x="5898524" y="3103808"/>
                  <a:chExt cx="2069212" cy="2069206"/>
                </a:xfrm>
                <a:solidFill>
                  <a:schemeClr val="accent1">
                    <a:lumMod val="60000"/>
                    <a:lumOff val="40000"/>
                  </a:schemeClr>
                </a:solidFill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17A463DD-1831-4C49-9308-14B58B8C8C04}"/>
                      </a:ext>
                    </a:extLst>
                  </p:cNvPr>
                  <p:cNvSpPr/>
                  <p:nvPr/>
                </p:nvSpPr>
                <p:spPr>
                  <a:xfrm>
                    <a:off x="5898524" y="3103808"/>
                    <a:ext cx="1034599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FD5ADC51-019E-421B-BD74-29F4B7EAD147}"/>
                      </a:ext>
                    </a:extLst>
                  </p:cNvPr>
                  <p:cNvSpPr/>
                  <p:nvPr/>
                </p:nvSpPr>
                <p:spPr>
                  <a:xfrm>
                    <a:off x="5898524" y="4138411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2954436-4F95-4BCF-ADEF-BFD2E4FF2CC2}"/>
                      </a:ext>
                    </a:extLst>
                  </p:cNvPr>
                  <p:cNvSpPr/>
                  <p:nvPr/>
                </p:nvSpPr>
                <p:spPr>
                  <a:xfrm>
                    <a:off x="6933127" y="3103808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A3328DA-7CA2-4E7F-B14E-8E566322177C}"/>
                      </a:ext>
                    </a:extLst>
                  </p:cNvPr>
                  <p:cNvSpPr/>
                  <p:nvPr/>
                </p:nvSpPr>
                <p:spPr>
                  <a:xfrm>
                    <a:off x="6933133" y="4138410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2006C0F2-64EC-4D5A-BC02-D070391E137D}"/>
                    </a:ext>
                  </a:extLst>
                </p:cNvPr>
                <p:cNvGrpSpPr/>
                <p:nvPr/>
              </p:nvGrpSpPr>
              <p:grpSpPr>
                <a:xfrm>
                  <a:off x="8665844" y="1276803"/>
                  <a:ext cx="656091" cy="635390"/>
                  <a:chOff x="8318943" y="3225810"/>
                  <a:chExt cx="701362" cy="713062"/>
                </a:xfrm>
              </p:grpSpPr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2C3D8450-7CA8-49F1-BF73-337D7F09874B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3" y="3225810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132" name="Group 131">
                      <a:extLst>
                        <a:ext uri="{FF2B5EF4-FFF2-40B4-BE49-F238E27FC236}">
                          <a16:creationId xmlns:a16="http://schemas.microsoft.com/office/drawing/2014/main" id="{0888FC10-11AB-4DC6-8FEB-D33BC61F3D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38" name="Oval 137">
                        <a:extLst>
                          <a:ext uri="{FF2B5EF4-FFF2-40B4-BE49-F238E27FC236}">
                            <a16:creationId xmlns:a16="http://schemas.microsoft.com/office/drawing/2014/main" id="{B72BE83F-7DF0-4926-B7F7-B2BD74D5B0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9" name="Oval 138">
                        <a:extLst>
                          <a:ext uri="{FF2B5EF4-FFF2-40B4-BE49-F238E27FC236}">
                            <a16:creationId xmlns:a16="http://schemas.microsoft.com/office/drawing/2014/main" id="{E553C90F-FD79-4D7F-AE69-103299D7F1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0" name="Oval 139">
                        <a:extLst>
                          <a:ext uri="{FF2B5EF4-FFF2-40B4-BE49-F238E27FC236}">
                            <a16:creationId xmlns:a16="http://schemas.microsoft.com/office/drawing/2014/main" id="{BC9B0507-86BC-4E85-B5C0-3B3AF33F4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1" name="Oval 140">
                        <a:extLst>
                          <a:ext uri="{FF2B5EF4-FFF2-40B4-BE49-F238E27FC236}">
                            <a16:creationId xmlns:a16="http://schemas.microsoft.com/office/drawing/2014/main" id="{11E3478A-FA46-4725-870D-CD6B7E5963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3" name="Group 132">
                      <a:extLst>
                        <a:ext uri="{FF2B5EF4-FFF2-40B4-BE49-F238E27FC236}">
                          <a16:creationId xmlns:a16="http://schemas.microsoft.com/office/drawing/2014/main" id="{5B7EC8C0-939E-4706-921D-4536B7C00D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5316599E-A7CC-46DB-9F86-9D083477C0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:a16="http://schemas.microsoft.com/office/drawing/2014/main" id="{7C04A870-5823-4240-92BC-1D534FA456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" name="Oval 135">
                        <a:extLst>
                          <a:ext uri="{FF2B5EF4-FFF2-40B4-BE49-F238E27FC236}">
                            <a16:creationId xmlns:a16="http://schemas.microsoft.com/office/drawing/2014/main" id="{76C2F714-5916-4787-BF5B-1AD7EFB6F4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7" name="Oval 136">
                        <a:extLst>
                          <a:ext uri="{FF2B5EF4-FFF2-40B4-BE49-F238E27FC236}">
                            <a16:creationId xmlns:a16="http://schemas.microsoft.com/office/drawing/2014/main" id="{9EB27FF8-5822-4198-B119-835F2B1ED8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9FBAB68D-5772-42A3-B982-B606D15C67FE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5" y="3655255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31C50AB9-B103-4408-997D-F6FCE49EA1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28" name="Oval 127">
                        <a:extLst>
                          <a:ext uri="{FF2B5EF4-FFF2-40B4-BE49-F238E27FC236}">
                            <a16:creationId xmlns:a16="http://schemas.microsoft.com/office/drawing/2014/main" id="{2AACB9C5-3B3F-49B2-B425-5083BE4FEE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" name="Oval 128">
                        <a:extLst>
                          <a:ext uri="{FF2B5EF4-FFF2-40B4-BE49-F238E27FC236}">
                            <a16:creationId xmlns:a16="http://schemas.microsoft.com/office/drawing/2014/main" id="{8CA4F9A4-9821-4E30-8157-DCB56EBA8E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" name="Oval 129">
                        <a:extLst>
                          <a:ext uri="{FF2B5EF4-FFF2-40B4-BE49-F238E27FC236}">
                            <a16:creationId xmlns:a16="http://schemas.microsoft.com/office/drawing/2014/main" id="{CD3EE72B-19F3-4754-BFA4-B31C501FE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Oval 130">
                        <a:extLst>
                          <a:ext uri="{FF2B5EF4-FFF2-40B4-BE49-F238E27FC236}">
                            <a16:creationId xmlns:a16="http://schemas.microsoft.com/office/drawing/2014/main" id="{2E08CE10-31ED-4BED-A739-0837887593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E7A99102-9C3C-4922-8BB7-3F826CD24D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24" name="Oval 123">
                        <a:extLst>
                          <a:ext uri="{FF2B5EF4-FFF2-40B4-BE49-F238E27FC236}">
                            <a16:creationId xmlns:a16="http://schemas.microsoft.com/office/drawing/2014/main" id="{9C687B47-F3F3-4ACA-B836-D2F9422D35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Oval 124">
                        <a:extLst>
                          <a:ext uri="{FF2B5EF4-FFF2-40B4-BE49-F238E27FC236}">
                            <a16:creationId xmlns:a16="http://schemas.microsoft.com/office/drawing/2014/main" id="{D2126019-0EEA-4168-BA1F-FFF4F28BBA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>
                        <a:extLst>
                          <a:ext uri="{FF2B5EF4-FFF2-40B4-BE49-F238E27FC236}">
                            <a16:creationId xmlns:a16="http://schemas.microsoft.com/office/drawing/2014/main" id="{243B43A3-A223-4C92-8F33-5BD51E6334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" name="Oval 126">
                        <a:extLst>
                          <a:ext uri="{FF2B5EF4-FFF2-40B4-BE49-F238E27FC236}">
                            <a16:creationId xmlns:a16="http://schemas.microsoft.com/office/drawing/2014/main" id="{C2B4EC1F-4D27-456D-AA18-2271DB364C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4A31FA9-E6E8-40EF-A9A1-B7B157B4393D}"/>
                  </a:ext>
                </a:extLst>
              </p:cNvPr>
              <p:cNvGrpSpPr/>
              <p:nvPr/>
            </p:nvGrpSpPr>
            <p:grpSpPr>
              <a:xfrm>
                <a:off x="9367475" y="1245117"/>
                <a:ext cx="829270" cy="785966"/>
                <a:chOff x="8577484" y="1192272"/>
                <a:chExt cx="829270" cy="785966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6D031E73-7629-48B1-9343-9C67214251B0}"/>
                    </a:ext>
                  </a:extLst>
                </p:cNvPr>
                <p:cNvGrpSpPr/>
                <p:nvPr/>
              </p:nvGrpSpPr>
              <p:grpSpPr>
                <a:xfrm>
                  <a:off x="8577484" y="1192272"/>
                  <a:ext cx="829270" cy="785966"/>
                  <a:chOff x="5898524" y="3103808"/>
                  <a:chExt cx="2069212" cy="2069206"/>
                </a:xfrm>
                <a:solidFill>
                  <a:schemeClr val="accent1">
                    <a:lumMod val="60000"/>
                    <a:lumOff val="40000"/>
                  </a:schemeClr>
                </a:solidFill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2D908FDB-986B-4FDB-8D4C-E7E042C5A65C}"/>
                      </a:ext>
                    </a:extLst>
                  </p:cNvPr>
                  <p:cNvSpPr/>
                  <p:nvPr/>
                </p:nvSpPr>
                <p:spPr>
                  <a:xfrm>
                    <a:off x="5898524" y="3103808"/>
                    <a:ext cx="1034599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D7AE14B7-860C-4E57-B7CF-EE0116FCC7C6}"/>
                      </a:ext>
                    </a:extLst>
                  </p:cNvPr>
                  <p:cNvSpPr/>
                  <p:nvPr/>
                </p:nvSpPr>
                <p:spPr>
                  <a:xfrm>
                    <a:off x="5898524" y="4138411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C1A1340D-2A0A-41AC-9A07-20256F9A4C4B}"/>
                      </a:ext>
                    </a:extLst>
                  </p:cNvPr>
                  <p:cNvSpPr/>
                  <p:nvPr/>
                </p:nvSpPr>
                <p:spPr>
                  <a:xfrm>
                    <a:off x="6933127" y="3103808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E9D67230-CE10-4464-A503-E186CDFC01B3}"/>
                      </a:ext>
                    </a:extLst>
                  </p:cNvPr>
                  <p:cNvSpPr/>
                  <p:nvPr/>
                </p:nvSpPr>
                <p:spPr>
                  <a:xfrm>
                    <a:off x="6933133" y="4138410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A6199FB6-C558-4CF2-82D8-F0C768554D0E}"/>
                    </a:ext>
                  </a:extLst>
                </p:cNvPr>
                <p:cNvGrpSpPr/>
                <p:nvPr/>
              </p:nvGrpSpPr>
              <p:grpSpPr>
                <a:xfrm>
                  <a:off x="8665844" y="1276803"/>
                  <a:ext cx="656091" cy="635390"/>
                  <a:chOff x="8318943" y="3225810"/>
                  <a:chExt cx="701362" cy="713062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B83654A3-C8E5-49CF-A3EF-57F966EB4151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3" y="3225810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C2EBB2FE-3F7D-4A65-BC5B-B10209F19D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id="{BC56381A-F149-49A5-B7B2-889F1C6EC1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AF8C8B5A-084F-4734-97AA-AA5BEABE12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Oval 111">
                        <a:extLst>
                          <a:ext uri="{FF2B5EF4-FFF2-40B4-BE49-F238E27FC236}">
                            <a16:creationId xmlns:a16="http://schemas.microsoft.com/office/drawing/2014/main" id="{85D3BA6B-B0D1-4125-AF45-6F545B65FE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" name="Oval 112">
                        <a:extLst>
                          <a:ext uri="{FF2B5EF4-FFF2-40B4-BE49-F238E27FC236}">
                            <a16:creationId xmlns:a16="http://schemas.microsoft.com/office/drawing/2014/main" id="{A128129B-1EEE-4204-92D2-70009F3E96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F35B0E9B-3959-48EB-B542-6059B96294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06" name="Oval 105">
                        <a:extLst>
                          <a:ext uri="{FF2B5EF4-FFF2-40B4-BE49-F238E27FC236}">
                            <a16:creationId xmlns:a16="http://schemas.microsoft.com/office/drawing/2014/main" id="{5C55636B-68C8-46F4-B04F-B5BD676864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" name="Oval 106">
                        <a:extLst>
                          <a:ext uri="{FF2B5EF4-FFF2-40B4-BE49-F238E27FC236}">
                            <a16:creationId xmlns:a16="http://schemas.microsoft.com/office/drawing/2014/main" id="{4813AC42-4E79-4046-B5C0-D96B961721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" name="Oval 107">
                        <a:extLst>
                          <a:ext uri="{FF2B5EF4-FFF2-40B4-BE49-F238E27FC236}">
                            <a16:creationId xmlns:a16="http://schemas.microsoft.com/office/drawing/2014/main" id="{9B9C9C31-A631-4576-A8BF-0B784258C9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id="{CBC5A20C-4EAF-4CEB-8336-424C216B0C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95F0A612-A2D2-4895-8A5C-71022C93B7D7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5" y="3655255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D4DDF075-06AC-4E9C-B66F-3C6A922BC8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00" name="Oval 99">
                        <a:extLst>
                          <a:ext uri="{FF2B5EF4-FFF2-40B4-BE49-F238E27FC236}">
                            <a16:creationId xmlns:a16="http://schemas.microsoft.com/office/drawing/2014/main" id="{56DD51A1-F664-4620-B89C-37B78BE388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" name="Oval 100">
                        <a:extLst>
                          <a:ext uri="{FF2B5EF4-FFF2-40B4-BE49-F238E27FC236}">
                            <a16:creationId xmlns:a16="http://schemas.microsoft.com/office/drawing/2014/main" id="{91BD776B-C4C0-454E-8B46-B0D775EA60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" name="Oval 101">
                        <a:extLst>
                          <a:ext uri="{FF2B5EF4-FFF2-40B4-BE49-F238E27FC236}">
                            <a16:creationId xmlns:a16="http://schemas.microsoft.com/office/drawing/2014/main" id="{45088E72-0FD7-487A-9895-3C3A7C7BAE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BFB95226-A471-490C-9BE2-C9A2FCFB4C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5" name="Group 94">
                      <a:extLst>
                        <a:ext uri="{FF2B5EF4-FFF2-40B4-BE49-F238E27FC236}">
                          <a16:creationId xmlns:a16="http://schemas.microsoft.com/office/drawing/2014/main" id="{0DD9FF7A-631A-4280-AE6B-9D9B4F449B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96" name="Oval 95">
                        <a:extLst>
                          <a:ext uri="{FF2B5EF4-FFF2-40B4-BE49-F238E27FC236}">
                            <a16:creationId xmlns:a16="http://schemas.microsoft.com/office/drawing/2014/main" id="{C5773295-F24F-40DF-9722-5C62691CC6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66C1F64F-8737-4A53-949D-5C8452DA91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" name="Oval 97">
                        <a:extLst>
                          <a:ext uri="{FF2B5EF4-FFF2-40B4-BE49-F238E27FC236}">
                            <a16:creationId xmlns:a16="http://schemas.microsoft.com/office/drawing/2014/main" id="{DEA0C75B-44E6-4D73-B7F9-523CC46FC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>
                        <a:extLst>
                          <a:ext uri="{FF2B5EF4-FFF2-40B4-BE49-F238E27FC236}">
                            <a16:creationId xmlns:a16="http://schemas.microsoft.com/office/drawing/2014/main" id="{918E46DD-F136-4A63-90A6-0C5EC02286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354C4D-7BDC-4C5F-8472-137A8D1C1E3A}"/>
                  </a:ext>
                </a:extLst>
              </p:cNvPr>
              <p:cNvGrpSpPr/>
              <p:nvPr/>
            </p:nvGrpSpPr>
            <p:grpSpPr>
              <a:xfrm>
                <a:off x="8533542" y="2046518"/>
                <a:ext cx="829270" cy="785966"/>
                <a:chOff x="8577484" y="1192272"/>
                <a:chExt cx="829270" cy="785966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90BAD86E-8040-4A8F-8409-0198BBC5D95F}"/>
                    </a:ext>
                  </a:extLst>
                </p:cNvPr>
                <p:cNvGrpSpPr/>
                <p:nvPr/>
              </p:nvGrpSpPr>
              <p:grpSpPr>
                <a:xfrm>
                  <a:off x="8577484" y="1192272"/>
                  <a:ext cx="829270" cy="785966"/>
                  <a:chOff x="5898524" y="3103808"/>
                  <a:chExt cx="2069212" cy="2069206"/>
                </a:xfrm>
                <a:solidFill>
                  <a:schemeClr val="accent1">
                    <a:lumMod val="60000"/>
                    <a:lumOff val="40000"/>
                  </a:schemeClr>
                </a:solidFill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01230239-4923-4BF7-AA70-99FEF24BCFD0}"/>
                      </a:ext>
                    </a:extLst>
                  </p:cNvPr>
                  <p:cNvSpPr/>
                  <p:nvPr/>
                </p:nvSpPr>
                <p:spPr>
                  <a:xfrm>
                    <a:off x="5898524" y="3103808"/>
                    <a:ext cx="1034599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6B779B91-CF29-4A37-BA03-B823FF70C2B5}"/>
                      </a:ext>
                    </a:extLst>
                  </p:cNvPr>
                  <p:cNvSpPr/>
                  <p:nvPr/>
                </p:nvSpPr>
                <p:spPr>
                  <a:xfrm>
                    <a:off x="5898524" y="4138411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EFA50181-81CD-447C-B673-CEC89873FFCB}"/>
                      </a:ext>
                    </a:extLst>
                  </p:cNvPr>
                  <p:cNvSpPr/>
                  <p:nvPr/>
                </p:nvSpPr>
                <p:spPr>
                  <a:xfrm>
                    <a:off x="6933127" y="3103808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DA414B-7E0A-4771-972B-ECD5282E69C3}"/>
                      </a:ext>
                    </a:extLst>
                  </p:cNvPr>
                  <p:cNvSpPr/>
                  <p:nvPr/>
                </p:nvSpPr>
                <p:spPr>
                  <a:xfrm>
                    <a:off x="6933133" y="4138410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A6FBB151-EE7A-445C-87A1-FCEFBE3F1D68}"/>
                    </a:ext>
                  </a:extLst>
                </p:cNvPr>
                <p:cNvGrpSpPr/>
                <p:nvPr/>
              </p:nvGrpSpPr>
              <p:grpSpPr>
                <a:xfrm>
                  <a:off x="8665844" y="1276803"/>
                  <a:ext cx="656091" cy="635390"/>
                  <a:chOff x="8318943" y="3225810"/>
                  <a:chExt cx="701362" cy="713062"/>
                </a:xfrm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0EC924EC-CF88-4EF0-8DF5-9F913DF68C8F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3" y="3225810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76" name="Group 75">
                      <a:extLst>
                        <a:ext uri="{FF2B5EF4-FFF2-40B4-BE49-F238E27FC236}">
                          <a16:creationId xmlns:a16="http://schemas.microsoft.com/office/drawing/2014/main" id="{9196A96A-F5DB-466B-8752-14DA843984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82" name="Oval 81">
                        <a:extLst>
                          <a:ext uri="{FF2B5EF4-FFF2-40B4-BE49-F238E27FC236}">
                            <a16:creationId xmlns:a16="http://schemas.microsoft.com/office/drawing/2014/main" id="{169FA3FC-26C9-484F-9012-5CB5705DB4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Oval 82">
                        <a:extLst>
                          <a:ext uri="{FF2B5EF4-FFF2-40B4-BE49-F238E27FC236}">
                            <a16:creationId xmlns:a16="http://schemas.microsoft.com/office/drawing/2014/main" id="{C20F63F4-1B93-4E85-951A-A4375C72A0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" name="Oval 83">
                        <a:extLst>
                          <a:ext uri="{FF2B5EF4-FFF2-40B4-BE49-F238E27FC236}">
                            <a16:creationId xmlns:a16="http://schemas.microsoft.com/office/drawing/2014/main" id="{686077E2-C925-4240-830C-9DA2F8F050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81E72C5B-F525-4264-AF41-A9063E120E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041C95BA-A148-43A5-AF78-78BCF84507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78" name="Oval 77">
                        <a:extLst>
                          <a:ext uri="{FF2B5EF4-FFF2-40B4-BE49-F238E27FC236}">
                            <a16:creationId xmlns:a16="http://schemas.microsoft.com/office/drawing/2014/main" id="{B5C5AF54-2823-4C90-8BA3-6F70BD6BED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88D63F77-47AC-4D47-B5A2-50620766CE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" name="Oval 79">
                        <a:extLst>
                          <a:ext uri="{FF2B5EF4-FFF2-40B4-BE49-F238E27FC236}">
                            <a16:creationId xmlns:a16="http://schemas.microsoft.com/office/drawing/2014/main" id="{E6C7324A-CF87-4ED1-BB49-BA832065A3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" name="Oval 80">
                        <a:extLst>
                          <a:ext uri="{FF2B5EF4-FFF2-40B4-BE49-F238E27FC236}">
                            <a16:creationId xmlns:a16="http://schemas.microsoft.com/office/drawing/2014/main" id="{2F9338A9-8CB0-4AA3-A6BE-6E2B986A83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6AFBD0B5-B054-49B2-81F5-A25C9315736A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5" y="3655255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3BE16FE8-95A9-4316-9BE0-F36B5824BC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72" name="Oval 71">
                        <a:extLst>
                          <a:ext uri="{FF2B5EF4-FFF2-40B4-BE49-F238E27FC236}">
                            <a16:creationId xmlns:a16="http://schemas.microsoft.com/office/drawing/2014/main" id="{2E89906F-56FB-404D-85F6-A8873CE1E5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" name="Oval 72">
                        <a:extLst>
                          <a:ext uri="{FF2B5EF4-FFF2-40B4-BE49-F238E27FC236}">
                            <a16:creationId xmlns:a16="http://schemas.microsoft.com/office/drawing/2014/main" id="{0BC6628F-4C0B-49F3-9889-B148F1D9C6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" name="Oval 73">
                        <a:extLst>
                          <a:ext uri="{FF2B5EF4-FFF2-40B4-BE49-F238E27FC236}">
                            <a16:creationId xmlns:a16="http://schemas.microsoft.com/office/drawing/2014/main" id="{8C3D091B-7890-46F3-BFA1-8125FCCD24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" name="Oval 74">
                        <a:extLst>
                          <a:ext uri="{FF2B5EF4-FFF2-40B4-BE49-F238E27FC236}">
                            <a16:creationId xmlns:a16="http://schemas.microsoft.com/office/drawing/2014/main" id="{17FE9319-3BCE-478B-9E85-01B0942AAE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16537C01-1842-49D6-BC34-645E85B64B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68" name="Oval 67">
                        <a:extLst>
                          <a:ext uri="{FF2B5EF4-FFF2-40B4-BE49-F238E27FC236}">
                            <a16:creationId xmlns:a16="http://schemas.microsoft.com/office/drawing/2014/main" id="{0542A8D4-D58D-4CE7-96DE-0C1D0DC308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" name="Oval 68">
                        <a:extLst>
                          <a:ext uri="{FF2B5EF4-FFF2-40B4-BE49-F238E27FC236}">
                            <a16:creationId xmlns:a16="http://schemas.microsoft.com/office/drawing/2014/main" id="{A8C3B026-8C59-42E0-B9E9-C8A6284372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" name="Oval 69">
                        <a:extLst>
                          <a:ext uri="{FF2B5EF4-FFF2-40B4-BE49-F238E27FC236}">
                            <a16:creationId xmlns:a16="http://schemas.microsoft.com/office/drawing/2014/main" id="{E0FB47BF-6628-4B77-893A-B65C17268C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" name="Oval 70">
                        <a:extLst>
                          <a:ext uri="{FF2B5EF4-FFF2-40B4-BE49-F238E27FC236}">
                            <a16:creationId xmlns:a16="http://schemas.microsoft.com/office/drawing/2014/main" id="{437206A0-78E2-49A2-A7BA-22A00D0816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15DF430-062E-48FF-B01F-F38CADB44287}"/>
                  </a:ext>
                </a:extLst>
              </p:cNvPr>
              <p:cNvGrpSpPr/>
              <p:nvPr/>
            </p:nvGrpSpPr>
            <p:grpSpPr>
              <a:xfrm>
                <a:off x="9370526" y="2046512"/>
                <a:ext cx="829270" cy="785966"/>
                <a:chOff x="8577484" y="1192272"/>
                <a:chExt cx="829270" cy="785966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4A41F685-2277-4CA5-AA2E-6E902D660E26}"/>
                    </a:ext>
                  </a:extLst>
                </p:cNvPr>
                <p:cNvGrpSpPr/>
                <p:nvPr/>
              </p:nvGrpSpPr>
              <p:grpSpPr>
                <a:xfrm>
                  <a:off x="8577484" y="1192272"/>
                  <a:ext cx="829270" cy="785966"/>
                  <a:chOff x="5898524" y="3103808"/>
                  <a:chExt cx="2069212" cy="2069206"/>
                </a:xfrm>
                <a:solidFill>
                  <a:schemeClr val="accent1">
                    <a:lumMod val="60000"/>
                    <a:lumOff val="40000"/>
                  </a:schemeClr>
                </a:solidFill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D0DF5B3F-38F8-46EF-B6F9-A8058AC9CBA3}"/>
                      </a:ext>
                    </a:extLst>
                  </p:cNvPr>
                  <p:cNvSpPr/>
                  <p:nvPr/>
                </p:nvSpPr>
                <p:spPr>
                  <a:xfrm>
                    <a:off x="5898524" y="3103808"/>
                    <a:ext cx="1034599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D37C339E-A554-4849-BE30-101F3EAB25B4}"/>
                      </a:ext>
                    </a:extLst>
                  </p:cNvPr>
                  <p:cNvSpPr/>
                  <p:nvPr/>
                </p:nvSpPr>
                <p:spPr>
                  <a:xfrm>
                    <a:off x="5898524" y="4138411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75BD4EEB-A870-479C-BB07-225CF60E5558}"/>
                      </a:ext>
                    </a:extLst>
                  </p:cNvPr>
                  <p:cNvSpPr/>
                  <p:nvPr/>
                </p:nvSpPr>
                <p:spPr>
                  <a:xfrm>
                    <a:off x="6933127" y="3103808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3431528C-61B5-4373-8A73-DC254D6A6D8E}"/>
                      </a:ext>
                    </a:extLst>
                  </p:cNvPr>
                  <p:cNvSpPr/>
                  <p:nvPr/>
                </p:nvSpPr>
                <p:spPr>
                  <a:xfrm>
                    <a:off x="6933133" y="4138410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08F38C30-3945-4CD2-93A1-7493E7E2EA1D}"/>
                    </a:ext>
                  </a:extLst>
                </p:cNvPr>
                <p:cNvGrpSpPr/>
                <p:nvPr/>
              </p:nvGrpSpPr>
              <p:grpSpPr>
                <a:xfrm>
                  <a:off x="8665844" y="1276803"/>
                  <a:ext cx="656091" cy="635390"/>
                  <a:chOff x="8318943" y="3225810"/>
                  <a:chExt cx="701362" cy="713062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C98B1303-2C60-46E6-8C67-F3659AD129AF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3" y="3225810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2B320554-B114-49CB-8924-E707D3B0F8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27B1FA26-05F3-4D78-8946-BB3A647A1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>
                        <a:extLst>
                          <a:ext uri="{FF2B5EF4-FFF2-40B4-BE49-F238E27FC236}">
                            <a16:creationId xmlns:a16="http://schemas.microsoft.com/office/drawing/2014/main" id="{01572E79-99CA-46E8-B778-9EA2EC5A6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647193F9-469B-4B07-B0AF-CF677E160D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" name="Oval 56">
                        <a:extLst>
                          <a:ext uri="{FF2B5EF4-FFF2-40B4-BE49-F238E27FC236}">
                            <a16:creationId xmlns:a16="http://schemas.microsoft.com/office/drawing/2014/main" id="{952C0C60-D5E3-481B-8602-5575526AE3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5380E4EF-26E3-4AE4-A6F5-3C6F4E414E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id="{C2321186-3E60-4654-942F-5D5FE3DDC9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D68FDC3A-430B-4071-94C5-57DE6E5AA5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31837B77-5E49-475E-A83D-D54858A8BE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>
                        <a:extLst>
                          <a:ext uri="{FF2B5EF4-FFF2-40B4-BE49-F238E27FC236}">
                            <a16:creationId xmlns:a16="http://schemas.microsoft.com/office/drawing/2014/main" id="{532BB66D-6D30-4583-A01A-8B4CAFAAB8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EE356C22-B91B-40A8-9BE3-5065EB2E4CF7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5" y="3655255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963E821E-E4EE-416A-A8B8-9055556523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44" name="Oval 43">
                        <a:extLst>
                          <a:ext uri="{FF2B5EF4-FFF2-40B4-BE49-F238E27FC236}">
                            <a16:creationId xmlns:a16="http://schemas.microsoft.com/office/drawing/2014/main" id="{CB74FED0-3A05-413F-8F51-B45881FD10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AF03A816-40E3-4588-9001-85A70F8482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8AFD17EA-77B6-46AA-8441-D9C4B23406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C8D0C25D-0A58-4F0D-AFD4-CCDCE4BE33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43BFD9AA-C9FD-4652-9197-D39DFC9B2D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40" name="Oval 39">
                        <a:extLst>
                          <a:ext uri="{FF2B5EF4-FFF2-40B4-BE49-F238E27FC236}">
                            <a16:creationId xmlns:a16="http://schemas.microsoft.com/office/drawing/2014/main" id="{664F8159-E0E8-45BC-A19B-0ED61F63E7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>
                        <a:extLst>
                          <a:ext uri="{FF2B5EF4-FFF2-40B4-BE49-F238E27FC236}">
                            <a16:creationId xmlns:a16="http://schemas.microsoft.com/office/drawing/2014/main" id="{386BC07F-F4B7-4FF8-95B7-D0849F0F50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Oval 41">
                        <a:extLst>
                          <a:ext uri="{FF2B5EF4-FFF2-40B4-BE49-F238E27FC236}">
                            <a16:creationId xmlns:a16="http://schemas.microsoft.com/office/drawing/2014/main" id="{C0F0BE3B-98CB-4237-97A7-6E43DDC243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Oval 42">
                        <a:extLst>
                          <a:ext uri="{FF2B5EF4-FFF2-40B4-BE49-F238E27FC236}">
                            <a16:creationId xmlns:a16="http://schemas.microsoft.com/office/drawing/2014/main" id="{775A2FA8-2366-4DF0-89C2-A057836A04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810D4D3A-7152-4057-8468-AB7855A2B39F}"/>
              </a:ext>
            </a:extLst>
          </p:cNvPr>
          <p:cNvSpPr txBox="1"/>
          <p:nvPr/>
        </p:nvSpPr>
        <p:spPr>
          <a:xfrm>
            <a:off x="108008" y="4512048"/>
            <a:ext cx="4784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Quantum Field Theory universe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1EE878-C42F-42FF-9B82-BF6505496328}"/>
              </a:ext>
            </a:extLst>
          </p:cNvPr>
          <p:cNvCxnSpPr>
            <a:cxnSpLocks/>
          </p:cNvCxnSpPr>
          <p:nvPr/>
        </p:nvCxnSpPr>
        <p:spPr>
          <a:xfrm>
            <a:off x="178575" y="5573440"/>
            <a:ext cx="397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17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409100-6137-4892-9BA5-A0226F8809F9}"/>
              </a:ext>
            </a:extLst>
          </p:cNvPr>
          <p:cNvGrpSpPr/>
          <p:nvPr/>
        </p:nvGrpSpPr>
        <p:grpSpPr>
          <a:xfrm>
            <a:off x="88047" y="3323246"/>
            <a:ext cx="5237809" cy="2275170"/>
            <a:chOff x="2028930" y="-66644"/>
            <a:chExt cx="9383620" cy="1086625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8770A4B-9B8B-4079-A882-52938A3F1B9B}"/>
                </a:ext>
              </a:extLst>
            </p:cNvPr>
            <p:cNvGrpSpPr/>
            <p:nvPr/>
          </p:nvGrpSpPr>
          <p:grpSpPr>
            <a:xfrm>
              <a:off x="2092350" y="-66644"/>
              <a:ext cx="8948637" cy="690875"/>
              <a:chOff x="2118608" y="145129"/>
              <a:chExt cx="8948637" cy="690875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09CB0D4-50A9-42A5-BBC8-6BE5175448C6}"/>
                  </a:ext>
                </a:extLst>
              </p:cNvPr>
              <p:cNvSpPr txBox="1"/>
              <p:nvPr/>
            </p:nvSpPr>
            <p:spPr>
              <a:xfrm>
                <a:off x="2118608" y="145129"/>
                <a:ext cx="8419837" cy="690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Supersymmetric localization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774931E-0CFE-46EF-A2A5-33E80EA87B64}"/>
                  </a:ext>
                </a:extLst>
              </p:cNvPr>
              <p:cNvCxnSpPr/>
              <p:nvPr/>
            </p:nvCxnSpPr>
            <p:spPr>
              <a:xfrm>
                <a:off x="2166989" y="795326"/>
                <a:ext cx="89002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11BECD1-470A-4D3E-A814-2250AEDABE26}"/>
                </a:ext>
              </a:extLst>
            </p:cNvPr>
            <p:cNvSpPr txBox="1"/>
            <p:nvPr/>
          </p:nvSpPr>
          <p:spPr>
            <a:xfrm>
              <a:off x="2028930" y="578997"/>
              <a:ext cx="9383620" cy="440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Witten (1988, 1992), Nekrasov (2003), </a:t>
              </a:r>
              <a:r>
                <a:rPr lang="en-US" dirty="0" err="1">
                  <a:solidFill>
                    <a:srgbClr val="002060"/>
                  </a:solidFill>
                </a:rPr>
                <a:t>Pestun</a:t>
              </a:r>
              <a:r>
                <a:rPr lang="en-US" dirty="0">
                  <a:solidFill>
                    <a:srgbClr val="002060"/>
                  </a:solidFill>
                </a:rPr>
                <a:t> (2007) - based on - </a:t>
              </a:r>
              <a:r>
                <a:rPr lang="en-US" dirty="0" err="1">
                  <a:solidFill>
                    <a:srgbClr val="002060"/>
                  </a:solidFill>
                </a:rPr>
                <a:t>Duistermaat</a:t>
              </a:r>
              <a:r>
                <a:rPr lang="en-US" dirty="0">
                  <a:solidFill>
                    <a:srgbClr val="002060"/>
                  </a:solidFill>
                </a:rPr>
                <a:t> and Heckman (1982), </a:t>
              </a:r>
              <a:r>
                <a:rPr lang="en-US" dirty="0" err="1">
                  <a:solidFill>
                    <a:srgbClr val="002060"/>
                  </a:solidFill>
                </a:rPr>
                <a:t>Berline</a:t>
              </a:r>
              <a:r>
                <a:rPr lang="en-US" dirty="0">
                  <a:solidFill>
                    <a:srgbClr val="002060"/>
                  </a:solidFill>
                </a:rPr>
                <a:t> and Vergne (1982), </a:t>
              </a:r>
              <a:r>
                <a:rPr lang="en-US" dirty="0" err="1">
                  <a:solidFill>
                    <a:srgbClr val="002060"/>
                  </a:solidFill>
                </a:rPr>
                <a:t>Atiyah</a:t>
              </a:r>
              <a:r>
                <a:rPr lang="en-US" dirty="0">
                  <a:solidFill>
                    <a:srgbClr val="002060"/>
                  </a:solidFill>
                </a:rPr>
                <a:t> and Bott (1984)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D8A9EA5-ECE1-4AEB-B748-C528328DDC4E}"/>
              </a:ext>
            </a:extLst>
          </p:cNvPr>
          <p:cNvGrpSpPr/>
          <p:nvPr/>
        </p:nvGrpSpPr>
        <p:grpSpPr>
          <a:xfrm>
            <a:off x="1283788" y="974125"/>
            <a:ext cx="2375232" cy="2363496"/>
            <a:chOff x="5951196" y="395416"/>
            <a:chExt cx="4310213" cy="4288916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4848F20A-975A-4978-91CE-D6A6F950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196" y="395416"/>
              <a:ext cx="4298619" cy="4288916"/>
            </a:xfrm>
            <a:prstGeom prst="rect">
              <a:avLst/>
            </a:prstGeom>
          </p:spPr>
        </p:pic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78DBD949-4314-46B1-A1FC-B3039EBA34C0}"/>
                </a:ext>
              </a:extLst>
            </p:cNvPr>
            <p:cNvGrpSpPr/>
            <p:nvPr/>
          </p:nvGrpSpPr>
          <p:grpSpPr>
            <a:xfrm>
              <a:off x="5979883" y="477795"/>
              <a:ext cx="4281526" cy="4045408"/>
              <a:chOff x="2991369" y="1916740"/>
              <a:chExt cx="4220629" cy="3987870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02927FC-33D4-4696-AA5B-A9535A11561B}"/>
                  </a:ext>
                </a:extLst>
              </p:cNvPr>
              <p:cNvSpPr/>
              <p:nvPr/>
            </p:nvSpPr>
            <p:spPr>
              <a:xfrm>
                <a:off x="3107405" y="1916740"/>
                <a:ext cx="3987870" cy="398787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E9E3167-561C-438F-A293-C4D956D7484C}"/>
                  </a:ext>
                </a:extLst>
              </p:cNvPr>
              <p:cNvGrpSpPr/>
              <p:nvPr/>
            </p:nvGrpSpPr>
            <p:grpSpPr>
              <a:xfrm>
                <a:off x="2991369" y="3363711"/>
                <a:ext cx="4220629" cy="1694313"/>
                <a:chOff x="6323587" y="3382510"/>
                <a:chExt cx="4241232" cy="1745085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112831EE-0477-4891-B18A-05188617D83E}"/>
                    </a:ext>
                  </a:extLst>
                </p:cNvPr>
                <p:cNvGrpSpPr/>
                <p:nvPr/>
              </p:nvGrpSpPr>
              <p:grpSpPr>
                <a:xfrm flipH="1" flipV="1">
                  <a:off x="6323587" y="3382511"/>
                  <a:ext cx="4241232" cy="1745082"/>
                  <a:chOff x="827314" y="4979436"/>
                  <a:chExt cx="2975931" cy="1399592"/>
                </a:xfrm>
              </p:grpSpPr>
              <p:sp>
                <p:nvSpPr>
                  <p:cNvPr id="152" name="Arc 151">
                    <a:extLst>
                      <a:ext uri="{FF2B5EF4-FFF2-40B4-BE49-F238E27FC236}">
                        <a16:creationId xmlns:a16="http://schemas.microsoft.com/office/drawing/2014/main" id="{66429530-3624-4513-98D2-CDC14DD5B16F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Arc 152">
                    <a:extLst>
                      <a:ext uri="{FF2B5EF4-FFF2-40B4-BE49-F238E27FC236}">
                        <a16:creationId xmlns:a16="http://schemas.microsoft.com/office/drawing/2014/main" id="{C43DE3F0-FA05-46F5-AAEC-206BF58BDBCF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D85D5E83-11D8-4074-A1AD-ED90E3E0C9B7}"/>
                    </a:ext>
                  </a:extLst>
                </p:cNvPr>
                <p:cNvGrpSpPr/>
                <p:nvPr/>
              </p:nvGrpSpPr>
              <p:grpSpPr>
                <a:xfrm flipH="1">
                  <a:off x="6323587" y="3382510"/>
                  <a:ext cx="4241232" cy="1745085"/>
                  <a:chOff x="827314" y="4979434"/>
                  <a:chExt cx="2975931" cy="1399594"/>
                </a:xfrm>
              </p:grpSpPr>
              <p:sp>
                <p:nvSpPr>
                  <p:cNvPr id="150" name="Arc 149">
                    <a:extLst>
                      <a:ext uri="{FF2B5EF4-FFF2-40B4-BE49-F238E27FC236}">
                        <a16:creationId xmlns:a16="http://schemas.microsoft.com/office/drawing/2014/main" id="{403BE69B-A741-4EC7-95A6-02EC53B54081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Arc 150">
                    <a:extLst>
                      <a:ext uri="{FF2B5EF4-FFF2-40B4-BE49-F238E27FC236}">
                        <a16:creationId xmlns:a16="http://schemas.microsoft.com/office/drawing/2014/main" id="{02776F02-516D-4198-A1BC-AF2F8213F0A8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4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BE5A68E4-5A6C-4F02-947D-5C1B6D76206E}"/>
                  </a:ext>
                </a:extLst>
              </p:cNvPr>
              <p:cNvGrpSpPr/>
              <p:nvPr/>
            </p:nvGrpSpPr>
            <p:grpSpPr>
              <a:xfrm>
                <a:off x="3049150" y="2752192"/>
                <a:ext cx="4101540" cy="1352935"/>
                <a:chOff x="6323587" y="3382511"/>
                <a:chExt cx="4241232" cy="1745082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2239BB9A-91AA-4B54-8DF4-B6DE93EF9615}"/>
                    </a:ext>
                  </a:extLst>
                </p:cNvPr>
                <p:cNvGrpSpPr/>
                <p:nvPr/>
              </p:nvGrpSpPr>
              <p:grpSpPr>
                <a:xfrm flipH="1" flipV="1">
                  <a:off x="6323587" y="3382511"/>
                  <a:ext cx="4241232" cy="1745082"/>
                  <a:chOff x="827314" y="4979436"/>
                  <a:chExt cx="2975931" cy="1399592"/>
                </a:xfrm>
              </p:grpSpPr>
              <p:sp>
                <p:nvSpPr>
                  <p:cNvPr id="146" name="Arc 145">
                    <a:extLst>
                      <a:ext uri="{FF2B5EF4-FFF2-40B4-BE49-F238E27FC236}">
                        <a16:creationId xmlns:a16="http://schemas.microsoft.com/office/drawing/2014/main" id="{74EF2411-4496-4F1F-ACE3-C7845CE82288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Arc 146">
                    <a:extLst>
                      <a:ext uri="{FF2B5EF4-FFF2-40B4-BE49-F238E27FC236}">
                        <a16:creationId xmlns:a16="http://schemas.microsoft.com/office/drawing/2014/main" id="{E705E04B-CEE2-4C6B-8689-C64AD254AF78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A5A51B7B-BFAC-41CA-8252-8DC75F0E1497}"/>
                    </a:ext>
                  </a:extLst>
                </p:cNvPr>
                <p:cNvGrpSpPr/>
                <p:nvPr/>
              </p:nvGrpSpPr>
              <p:grpSpPr>
                <a:xfrm flipH="1">
                  <a:off x="6323587" y="3382511"/>
                  <a:ext cx="4241232" cy="1745082"/>
                  <a:chOff x="827314" y="4979436"/>
                  <a:chExt cx="2975931" cy="1399592"/>
                </a:xfrm>
              </p:grpSpPr>
              <p:sp>
                <p:nvSpPr>
                  <p:cNvPr id="144" name="Arc 143">
                    <a:extLst>
                      <a:ext uri="{FF2B5EF4-FFF2-40B4-BE49-F238E27FC236}">
                        <a16:creationId xmlns:a16="http://schemas.microsoft.com/office/drawing/2014/main" id="{1B61F445-5389-4F74-ABC6-3CFF3F34DB75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Arc 144">
                    <a:extLst>
                      <a:ext uri="{FF2B5EF4-FFF2-40B4-BE49-F238E27FC236}">
                        <a16:creationId xmlns:a16="http://schemas.microsoft.com/office/drawing/2014/main" id="{36336427-6785-4854-903E-F872DDFA23BE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9839632-C074-4B73-9989-8353D6806B8B}"/>
                  </a:ext>
                </a:extLst>
              </p:cNvPr>
              <p:cNvGrpSpPr/>
              <p:nvPr/>
            </p:nvGrpSpPr>
            <p:grpSpPr>
              <a:xfrm>
                <a:off x="3472821" y="2235654"/>
                <a:ext cx="3254863" cy="887313"/>
                <a:chOff x="6323587" y="3382511"/>
                <a:chExt cx="4241232" cy="1745082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FD1E675C-CDC0-4C6A-8E50-B0E2E155C2D4}"/>
                    </a:ext>
                  </a:extLst>
                </p:cNvPr>
                <p:cNvGrpSpPr/>
                <p:nvPr/>
              </p:nvGrpSpPr>
              <p:grpSpPr>
                <a:xfrm flipH="1" flipV="1">
                  <a:off x="6323587" y="3382511"/>
                  <a:ext cx="4241232" cy="1745082"/>
                  <a:chOff x="827314" y="4979436"/>
                  <a:chExt cx="2975931" cy="1399592"/>
                </a:xfrm>
              </p:grpSpPr>
              <p:sp>
                <p:nvSpPr>
                  <p:cNvPr id="140" name="Arc 139">
                    <a:extLst>
                      <a:ext uri="{FF2B5EF4-FFF2-40B4-BE49-F238E27FC236}">
                        <a16:creationId xmlns:a16="http://schemas.microsoft.com/office/drawing/2014/main" id="{8AA4CB5E-ABAE-43A3-8A21-94AAF9FE5E79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Arc 140">
                    <a:extLst>
                      <a:ext uri="{FF2B5EF4-FFF2-40B4-BE49-F238E27FC236}">
                        <a16:creationId xmlns:a16="http://schemas.microsoft.com/office/drawing/2014/main" id="{0E16EC0A-E3FC-4A92-A675-A1D9C2A86A61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DDEE7EB9-9CAE-4BB0-B6F0-A73C50A3D9BD}"/>
                    </a:ext>
                  </a:extLst>
                </p:cNvPr>
                <p:cNvGrpSpPr/>
                <p:nvPr/>
              </p:nvGrpSpPr>
              <p:grpSpPr>
                <a:xfrm flipH="1">
                  <a:off x="6323587" y="3382511"/>
                  <a:ext cx="4241232" cy="1745082"/>
                  <a:chOff x="827314" y="4979436"/>
                  <a:chExt cx="2975931" cy="1399592"/>
                </a:xfrm>
              </p:grpSpPr>
              <p:sp>
                <p:nvSpPr>
                  <p:cNvPr id="138" name="Arc 137">
                    <a:extLst>
                      <a:ext uri="{FF2B5EF4-FFF2-40B4-BE49-F238E27FC236}">
                        <a16:creationId xmlns:a16="http://schemas.microsoft.com/office/drawing/2014/main" id="{F99095B0-46FD-4020-A3BA-27D2DB9DC404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Arc 138">
                    <a:extLst>
                      <a:ext uri="{FF2B5EF4-FFF2-40B4-BE49-F238E27FC236}">
                        <a16:creationId xmlns:a16="http://schemas.microsoft.com/office/drawing/2014/main" id="{49B4BB4F-A346-470D-995A-23987C208DB3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EE375785-A610-4D54-8161-01FFA3A88C57}"/>
                  </a:ext>
                </a:extLst>
              </p:cNvPr>
              <p:cNvGrpSpPr/>
              <p:nvPr/>
            </p:nvGrpSpPr>
            <p:grpSpPr>
              <a:xfrm>
                <a:off x="4146930" y="1936640"/>
                <a:ext cx="1908954" cy="520403"/>
                <a:chOff x="6323587" y="3382511"/>
                <a:chExt cx="4241232" cy="1745082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6D00B6E1-A22A-4B59-AF6F-990FE7FCA0B6}"/>
                    </a:ext>
                  </a:extLst>
                </p:cNvPr>
                <p:cNvGrpSpPr/>
                <p:nvPr/>
              </p:nvGrpSpPr>
              <p:grpSpPr>
                <a:xfrm flipH="1" flipV="1">
                  <a:off x="6323587" y="3382511"/>
                  <a:ext cx="4241232" cy="1745082"/>
                  <a:chOff x="827314" y="4979436"/>
                  <a:chExt cx="2975931" cy="1399592"/>
                </a:xfrm>
              </p:grpSpPr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3F14E412-7340-4599-862A-0C5F9F6E5E34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Arc 134">
                    <a:extLst>
                      <a:ext uri="{FF2B5EF4-FFF2-40B4-BE49-F238E27FC236}">
                        <a16:creationId xmlns:a16="http://schemas.microsoft.com/office/drawing/2014/main" id="{81E90DC7-C685-43EB-84A9-BD88E60170DE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37FCF333-3835-4217-B194-66260160AC2C}"/>
                    </a:ext>
                  </a:extLst>
                </p:cNvPr>
                <p:cNvGrpSpPr/>
                <p:nvPr/>
              </p:nvGrpSpPr>
              <p:grpSpPr>
                <a:xfrm flipH="1">
                  <a:off x="6323587" y="3382511"/>
                  <a:ext cx="4241232" cy="1745082"/>
                  <a:chOff x="827314" y="4979436"/>
                  <a:chExt cx="2975931" cy="1399592"/>
                </a:xfrm>
              </p:grpSpPr>
              <p:sp>
                <p:nvSpPr>
                  <p:cNvPr id="132" name="Arc 131">
                    <a:extLst>
                      <a:ext uri="{FF2B5EF4-FFF2-40B4-BE49-F238E27FC236}">
                        <a16:creationId xmlns:a16="http://schemas.microsoft.com/office/drawing/2014/main" id="{27156F0E-2284-41AE-920E-4A5F06B940F5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Arc 132">
                    <a:extLst>
                      <a:ext uri="{FF2B5EF4-FFF2-40B4-BE49-F238E27FC236}">
                        <a16:creationId xmlns:a16="http://schemas.microsoft.com/office/drawing/2014/main" id="{CBEA5B39-C8A4-4060-B61F-CDE68D0248F3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377D6E14-7544-44F0-AD4F-48FB8224EACC}"/>
                  </a:ext>
                </a:extLst>
              </p:cNvPr>
              <p:cNvGrpSpPr/>
              <p:nvPr/>
            </p:nvGrpSpPr>
            <p:grpSpPr>
              <a:xfrm>
                <a:off x="3381281" y="4303671"/>
                <a:ext cx="3440118" cy="1373057"/>
                <a:chOff x="6323587" y="3382511"/>
                <a:chExt cx="4241232" cy="1745082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A9E39560-85A3-4623-852F-2B7AB87E2F47}"/>
                    </a:ext>
                  </a:extLst>
                </p:cNvPr>
                <p:cNvGrpSpPr/>
                <p:nvPr/>
              </p:nvGrpSpPr>
              <p:grpSpPr>
                <a:xfrm flipH="1" flipV="1">
                  <a:off x="6323587" y="3382511"/>
                  <a:ext cx="4241232" cy="1745082"/>
                  <a:chOff x="827314" y="4979436"/>
                  <a:chExt cx="2975931" cy="1399592"/>
                </a:xfrm>
              </p:grpSpPr>
              <p:sp>
                <p:nvSpPr>
                  <p:cNvPr id="128" name="Arc 127">
                    <a:extLst>
                      <a:ext uri="{FF2B5EF4-FFF2-40B4-BE49-F238E27FC236}">
                        <a16:creationId xmlns:a16="http://schemas.microsoft.com/office/drawing/2014/main" id="{8EEE01C2-F895-4CAC-B70B-4566E597743C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Arc 128">
                    <a:extLst>
                      <a:ext uri="{FF2B5EF4-FFF2-40B4-BE49-F238E27FC236}">
                        <a16:creationId xmlns:a16="http://schemas.microsoft.com/office/drawing/2014/main" id="{F88E6BF8-DCF6-484B-A1B6-57E0159F841A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BFAD83E-3DE2-41B1-8AA3-3DB4D59A03BE}"/>
                    </a:ext>
                  </a:extLst>
                </p:cNvPr>
                <p:cNvGrpSpPr/>
                <p:nvPr/>
              </p:nvGrpSpPr>
              <p:grpSpPr>
                <a:xfrm flipH="1">
                  <a:off x="6323587" y="3382511"/>
                  <a:ext cx="4241232" cy="1745082"/>
                  <a:chOff x="827314" y="4979436"/>
                  <a:chExt cx="2975931" cy="1399592"/>
                </a:xfrm>
              </p:grpSpPr>
              <p:sp>
                <p:nvSpPr>
                  <p:cNvPr id="126" name="Arc 125">
                    <a:extLst>
                      <a:ext uri="{FF2B5EF4-FFF2-40B4-BE49-F238E27FC236}">
                        <a16:creationId xmlns:a16="http://schemas.microsoft.com/office/drawing/2014/main" id="{3738F605-CE16-4BB8-AC32-53AF9174B1F9}"/>
                      </a:ext>
                    </a:extLst>
                  </p:cNvPr>
                  <p:cNvSpPr/>
                  <p:nvPr/>
                </p:nvSpPr>
                <p:spPr>
                  <a:xfrm>
                    <a:off x="827314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Arc 126">
                    <a:extLst>
                      <a:ext uri="{FF2B5EF4-FFF2-40B4-BE49-F238E27FC236}">
                        <a16:creationId xmlns:a16="http://schemas.microsoft.com/office/drawing/2014/main" id="{3675A3FD-5B15-4E05-B4A6-B1239D5E1FAA}"/>
                      </a:ext>
                    </a:extLst>
                  </p:cNvPr>
                  <p:cNvSpPr/>
                  <p:nvPr/>
                </p:nvSpPr>
                <p:spPr>
                  <a:xfrm flipH="1">
                    <a:off x="929416" y="4979436"/>
                    <a:ext cx="2873829" cy="139959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9E5A9D51-50B6-4E52-ADDE-1D79331798C5}"/>
              </a:ext>
            </a:extLst>
          </p:cNvPr>
          <p:cNvSpPr txBox="1"/>
          <p:nvPr/>
        </p:nvSpPr>
        <p:spPr>
          <a:xfrm>
            <a:off x="420991" y="162262"/>
            <a:ext cx="3363984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 </a:t>
            </a:r>
          </a:p>
          <a:p>
            <a:r>
              <a:rPr lang="en-US" sz="2000" dirty="0"/>
              <a:t>Deform to weak coupling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581F9D2-DDF5-4738-9B84-CBBAF3D083F4}"/>
              </a:ext>
            </a:extLst>
          </p:cNvPr>
          <p:cNvCxnSpPr>
            <a:cxnSpLocks/>
          </p:cNvCxnSpPr>
          <p:nvPr/>
        </p:nvCxnSpPr>
        <p:spPr>
          <a:xfrm>
            <a:off x="531770" y="925753"/>
            <a:ext cx="2908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AA09EDF-1BBE-4034-93C3-C2E9E869AA81}"/>
              </a:ext>
            </a:extLst>
          </p:cNvPr>
          <p:cNvGrpSpPr/>
          <p:nvPr/>
        </p:nvGrpSpPr>
        <p:grpSpPr>
          <a:xfrm>
            <a:off x="5078922" y="397656"/>
            <a:ext cx="5481912" cy="2723781"/>
            <a:chOff x="4812972" y="400017"/>
            <a:chExt cx="5481912" cy="272378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E98CAAB-EF00-445C-896B-75D7C63C6B5A}"/>
                </a:ext>
              </a:extLst>
            </p:cNvPr>
            <p:cNvGrpSpPr/>
            <p:nvPr/>
          </p:nvGrpSpPr>
          <p:grpSpPr>
            <a:xfrm>
              <a:off x="5375903" y="1192655"/>
              <a:ext cx="4918981" cy="1931143"/>
              <a:chOff x="5677171" y="2379775"/>
              <a:chExt cx="4918981" cy="1931143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E7BBA6D-434F-4823-97B4-F2A615F8223C}"/>
                  </a:ext>
                </a:extLst>
              </p:cNvPr>
              <p:cNvGrpSpPr/>
              <p:nvPr/>
            </p:nvGrpSpPr>
            <p:grpSpPr>
              <a:xfrm>
                <a:off x="5677171" y="2925595"/>
                <a:ext cx="2328203" cy="1270576"/>
                <a:chOff x="4562667" y="2566697"/>
                <a:chExt cx="3671366" cy="2003584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440B3FD5-44E3-4D5A-BD78-3888873FDDD0}"/>
                    </a:ext>
                  </a:extLst>
                </p:cNvPr>
                <p:cNvGrpSpPr/>
                <p:nvPr/>
              </p:nvGrpSpPr>
              <p:grpSpPr>
                <a:xfrm>
                  <a:off x="5439747" y="2631233"/>
                  <a:ext cx="1897223" cy="1897221"/>
                  <a:chOff x="7567127" y="2174033"/>
                  <a:chExt cx="1897223" cy="1897221"/>
                </a:xfrm>
              </p:grpSpPr>
              <p:sp>
                <p:nvSpPr>
                  <p:cNvPr id="110" name="Arc 109">
                    <a:extLst>
                      <a:ext uri="{FF2B5EF4-FFF2-40B4-BE49-F238E27FC236}">
                        <a16:creationId xmlns:a16="http://schemas.microsoft.com/office/drawing/2014/main" id="{F18B2AD3-6104-48FF-BCE3-E3CAF8865D5D}"/>
                      </a:ext>
                    </a:extLst>
                  </p:cNvPr>
                  <p:cNvSpPr/>
                  <p:nvPr/>
                </p:nvSpPr>
                <p:spPr>
                  <a:xfrm>
                    <a:off x="7567127" y="2174033"/>
                    <a:ext cx="1894114" cy="1894114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Arc 110">
                    <a:extLst>
                      <a:ext uri="{FF2B5EF4-FFF2-40B4-BE49-F238E27FC236}">
                        <a16:creationId xmlns:a16="http://schemas.microsoft.com/office/drawing/2014/main" id="{E3D51089-A907-4873-897B-2E32941636CC}"/>
                      </a:ext>
                    </a:extLst>
                  </p:cNvPr>
                  <p:cNvSpPr/>
                  <p:nvPr/>
                </p:nvSpPr>
                <p:spPr>
                  <a:xfrm flipV="1">
                    <a:off x="7568689" y="2177138"/>
                    <a:ext cx="1894114" cy="1894114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>
                    <a:extLst>
                      <a:ext uri="{FF2B5EF4-FFF2-40B4-BE49-F238E27FC236}">
                        <a16:creationId xmlns:a16="http://schemas.microsoft.com/office/drawing/2014/main" id="{778A806B-CE47-4BF8-B3CB-A6CB8FFFCA7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567127" y="2174033"/>
                    <a:ext cx="1894114" cy="1894114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Arc 112">
                    <a:extLst>
                      <a:ext uri="{FF2B5EF4-FFF2-40B4-BE49-F238E27FC236}">
                        <a16:creationId xmlns:a16="http://schemas.microsoft.com/office/drawing/2014/main" id="{DA6B1DF7-301E-4DE1-902F-863D088D4492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7570236" y="2177140"/>
                    <a:ext cx="1894114" cy="1894114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4" name="Freeform 52">
                  <a:extLst>
                    <a:ext uri="{FF2B5EF4-FFF2-40B4-BE49-F238E27FC236}">
                      <a16:creationId xmlns:a16="http://schemas.microsoft.com/office/drawing/2014/main" id="{462E1F32-EBAA-4B46-BE8D-58E44E31CA53}"/>
                    </a:ext>
                  </a:extLst>
                </p:cNvPr>
                <p:cNvSpPr/>
                <p:nvPr/>
              </p:nvSpPr>
              <p:spPr>
                <a:xfrm rot="12652121">
                  <a:off x="4933650" y="2566697"/>
                  <a:ext cx="886408" cy="125964"/>
                </a:xfrm>
                <a:custGeom>
                  <a:avLst/>
                  <a:gdLst>
                    <a:gd name="connsiteX0" fmla="*/ 0 w 2565918"/>
                    <a:gd name="connsiteY0" fmla="*/ 363894 h 748097"/>
                    <a:gd name="connsiteX1" fmla="*/ 363893 w 2565918"/>
                    <a:gd name="connsiteY1" fmla="*/ 737119 h 748097"/>
                    <a:gd name="connsiteX2" fmla="*/ 699796 w 2565918"/>
                    <a:gd name="connsiteY2" fmla="*/ 9331 h 748097"/>
                    <a:gd name="connsiteX3" fmla="*/ 961053 w 2565918"/>
                    <a:gd name="connsiteY3" fmla="*/ 737119 h 748097"/>
                    <a:gd name="connsiteX4" fmla="*/ 1259632 w 2565918"/>
                    <a:gd name="connsiteY4" fmla="*/ 0 h 748097"/>
                    <a:gd name="connsiteX5" fmla="*/ 1483567 w 2565918"/>
                    <a:gd name="connsiteY5" fmla="*/ 737119 h 748097"/>
                    <a:gd name="connsiteX6" fmla="*/ 1726163 w 2565918"/>
                    <a:gd name="connsiteY6" fmla="*/ 0 h 748097"/>
                    <a:gd name="connsiteX7" fmla="*/ 1950098 w 2565918"/>
                    <a:gd name="connsiteY7" fmla="*/ 737119 h 748097"/>
                    <a:gd name="connsiteX8" fmla="*/ 2211355 w 2565918"/>
                    <a:gd name="connsiteY8" fmla="*/ 0 h 748097"/>
                    <a:gd name="connsiteX9" fmla="*/ 2444620 w 2565918"/>
                    <a:gd name="connsiteY9" fmla="*/ 737119 h 748097"/>
                    <a:gd name="connsiteX10" fmla="*/ 2565918 w 2565918"/>
                    <a:gd name="connsiteY10" fmla="*/ 373225 h 74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5918" h="748097">
                      <a:moveTo>
                        <a:pt x="0" y="363894"/>
                      </a:moveTo>
                      <a:cubicBezTo>
                        <a:pt x="123630" y="580053"/>
                        <a:pt x="247260" y="796213"/>
                        <a:pt x="363893" y="737119"/>
                      </a:cubicBezTo>
                      <a:cubicBezTo>
                        <a:pt x="480526" y="678025"/>
                        <a:pt x="600269" y="9331"/>
                        <a:pt x="699796" y="9331"/>
                      </a:cubicBezTo>
                      <a:cubicBezTo>
                        <a:pt x="799323" y="9331"/>
                        <a:pt x="867747" y="738674"/>
                        <a:pt x="961053" y="737119"/>
                      </a:cubicBezTo>
                      <a:cubicBezTo>
                        <a:pt x="1054359" y="735564"/>
                        <a:pt x="1172546" y="0"/>
                        <a:pt x="1259632" y="0"/>
                      </a:cubicBezTo>
                      <a:cubicBezTo>
                        <a:pt x="1346718" y="0"/>
                        <a:pt x="1405812" y="737119"/>
                        <a:pt x="1483567" y="737119"/>
                      </a:cubicBezTo>
                      <a:cubicBezTo>
                        <a:pt x="1561322" y="737119"/>
                        <a:pt x="1648408" y="0"/>
                        <a:pt x="1726163" y="0"/>
                      </a:cubicBezTo>
                      <a:cubicBezTo>
                        <a:pt x="1803918" y="0"/>
                        <a:pt x="1869233" y="737119"/>
                        <a:pt x="1950098" y="737119"/>
                      </a:cubicBezTo>
                      <a:cubicBezTo>
                        <a:pt x="2030963" y="737119"/>
                        <a:pt x="2128935" y="0"/>
                        <a:pt x="2211355" y="0"/>
                      </a:cubicBezTo>
                      <a:cubicBezTo>
                        <a:pt x="2293775" y="0"/>
                        <a:pt x="2385526" y="674915"/>
                        <a:pt x="2444620" y="737119"/>
                      </a:cubicBezTo>
                      <a:cubicBezTo>
                        <a:pt x="2503714" y="799323"/>
                        <a:pt x="2534816" y="586274"/>
                        <a:pt x="2565918" y="37322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53">
                  <a:extLst>
                    <a:ext uri="{FF2B5EF4-FFF2-40B4-BE49-F238E27FC236}">
                      <a16:creationId xmlns:a16="http://schemas.microsoft.com/office/drawing/2014/main" id="{71E69FF4-E375-4ECD-B231-861D88E10453}"/>
                    </a:ext>
                  </a:extLst>
                </p:cNvPr>
                <p:cNvSpPr/>
                <p:nvPr/>
              </p:nvSpPr>
              <p:spPr>
                <a:xfrm rot="19565598">
                  <a:off x="7027308" y="2638384"/>
                  <a:ext cx="886408" cy="125964"/>
                </a:xfrm>
                <a:custGeom>
                  <a:avLst/>
                  <a:gdLst>
                    <a:gd name="connsiteX0" fmla="*/ 0 w 2565918"/>
                    <a:gd name="connsiteY0" fmla="*/ 363894 h 748097"/>
                    <a:gd name="connsiteX1" fmla="*/ 363893 w 2565918"/>
                    <a:gd name="connsiteY1" fmla="*/ 737119 h 748097"/>
                    <a:gd name="connsiteX2" fmla="*/ 699796 w 2565918"/>
                    <a:gd name="connsiteY2" fmla="*/ 9331 h 748097"/>
                    <a:gd name="connsiteX3" fmla="*/ 961053 w 2565918"/>
                    <a:gd name="connsiteY3" fmla="*/ 737119 h 748097"/>
                    <a:gd name="connsiteX4" fmla="*/ 1259632 w 2565918"/>
                    <a:gd name="connsiteY4" fmla="*/ 0 h 748097"/>
                    <a:gd name="connsiteX5" fmla="*/ 1483567 w 2565918"/>
                    <a:gd name="connsiteY5" fmla="*/ 737119 h 748097"/>
                    <a:gd name="connsiteX6" fmla="*/ 1726163 w 2565918"/>
                    <a:gd name="connsiteY6" fmla="*/ 0 h 748097"/>
                    <a:gd name="connsiteX7" fmla="*/ 1950098 w 2565918"/>
                    <a:gd name="connsiteY7" fmla="*/ 737119 h 748097"/>
                    <a:gd name="connsiteX8" fmla="*/ 2211355 w 2565918"/>
                    <a:gd name="connsiteY8" fmla="*/ 0 h 748097"/>
                    <a:gd name="connsiteX9" fmla="*/ 2444620 w 2565918"/>
                    <a:gd name="connsiteY9" fmla="*/ 737119 h 748097"/>
                    <a:gd name="connsiteX10" fmla="*/ 2565918 w 2565918"/>
                    <a:gd name="connsiteY10" fmla="*/ 373225 h 74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5918" h="748097">
                      <a:moveTo>
                        <a:pt x="0" y="363894"/>
                      </a:moveTo>
                      <a:cubicBezTo>
                        <a:pt x="123630" y="580053"/>
                        <a:pt x="247260" y="796213"/>
                        <a:pt x="363893" y="737119"/>
                      </a:cubicBezTo>
                      <a:cubicBezTo>
                        <a:pt x="480526" y="678025"/>
                        <a:pt x="600269" y="9331"/>
                        <a:pt x="699796" y="9331"/>
                      </a:cubicBezTo>
                      <a:cubicBezTo>
                        <a:pt x="799323" y="9331"/>
                        <a:pt x="867747" y="738674"/>
                        <a:pt x="961053" y="737119"/>
                      </a:cubicBezTo>
                      <a:cubicBezTo>
                        <a:pt x="1054359" y="735564"/>
                        <a:pt x="1172546" y="0"/>
                        <a:pt x="1259632" y="0"/>
                      </a:cubicBezTo>
                      <a:cubicBezTo>
                        <a:pt x="1346718" y="0"/>
                        <a:pt x="1405812" y="737119"/>
                        <a:pt x="1483567" y="737119"/>
                      </a:cubicBezTo>
                      <a:cubicBezTo>
                        <a:pt x="1561322" y="737119"/>
                        <a:pt x="1648408" y="0"/>
                        <a:pt x="1726163" y="0"/>
                      </a:cubicBezTo>
                      <a:cubicBezTo>
                        <a:pt x="1803918" y="0"/>
                        <a:pt x="1869233" y="737119"/>
                        <a:pt x="1950098" y="737119"/>
                      </a:cubicBezTo>
                      <a:cubicBezTo>
                        <a:pt x="2030963" y="737119"/>
                        <a:pt x="2128935" y="0"/>
                        <a:pt x="2211355" y="0"/>
                      </a:cubicBezTo>
                      <a:cubicBezTo>
                        <a:pt x="2293775" y="0"/>
                        <a:pt x="2385526" y="674915"/>
                        <a:pt x="2444620" y="737119"/>
                      </a:cubicBezTo>
                      <a:cubicBezTo>
                        <a:pt x="2503714" y="799323"/>
                        <a:pt x="2534816" y="586274"/>
                        <a:pt x="2565918" y="37322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54">
                  <a:extLst>
                    <a:ext uri="{FF2B5EF4-FFF2-40B4-BE49-F238E27FC236}">
                      <a16:creationId xmlns:a16="http://schemas.microsoft.com/office/drawing/2014/main" id="{00B36340-B00E-4618-A7AC-19DB6B81F9BD}"/>
                    </a:ext>
                  </a:extLst>
                </p:cNvPr>
                <p:cNvSpPr/>
                <p:nvPr/>
              </p:nvSpPr>
              <p:spPr>
                <a:xfrm>
                  <a:off x="7347625" y="3536826"/>
                  <a:ext cx="886408" cy="125964"/>
                </a:xfrm>
                <a:custGeom>
                  <a:avLst/>
                  <a:gdLst>
                    <a:gd name="connsiteX0" fmla="*/ 0 w 2565918"/>
                    <a:gd name="connsiteY0" fmla="*/ 363894 h 748097"/>
                    <a:gd name="connsiteX1" fmla="*/ 363893 w 2565918"/>
                    <a:gd name="connsiteY1" fmla="*/ 737119 h 748097"/>
                    <a:gd name="connsiteX2" fmla="*/ 699796 w 2565918"/>
                    <a:gd name="connsiteY2" fmla="*/ 9331 h 748097"/>
                    <a:gd name="connsiteX3" fmla="*/ 961053 w 2565918"/>
                    <a:gd name="connsiteY3" fmla="*/ 737119 h 748097"/>
                    <a:gd name="connsiteX4" fmla="*/ 1259632 w 2565918"/>
                    <a:gd name="connsiteY4" fmla="*/ 0 h 748097"/>
                    <a:gd name="connsiteX5" fmla="*/ 1483567 w 2565918"/>
                    <a:gd name="connsiteY5" fmla="*/ 737119 h 748097"/>
                    <a:gd name="connsiteX6" fmla="*/ 1726163 w 2565918"/>
                    <a:gd name="connsiteY6" fmla="*/ 0 h 748097"/>
                    <a:gd name="connsiteX7" fmla="*/ 1950098 w 2565918"/>
                    <a:gd name="connsiteY7" fmla="*/ 737119 h 748097"/>
                    <a:gd name="connsiteX8" fmla="*/ 2211355 w 2565918"/>
                    <a:gd name="connsiteY8" fmla="*/ 0 h 748097"/>
                    <a:gd name="connsiteX9" fmla="*/ 2444620 w 2565918"/>
                    <a:gd name="connsiteY9" fmla="*/ 737119 h 748097"/>
                    <a:gd name="connsiteX10" fmla="*/ 2565918 w 2565918"/>
                    <a:gd name="connsiteY10" fmla="*/ 373225 h 74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5918" h="748097">
                      <a:moveTo>
                        <a:pt x="0" y="363894"/>
                      </a:moveTo>
                      <a:cubicBezTo>
                        <a:pt x="123630" y="580053"/>
                        <a:pt x="247260" y="796213"/>
                        <a:pt x="363893" y="737119"/>
                      </a:cubicBezTo>
                      <a:cubicBezTo>
                        <a:pt x="480526" y="678025"/>
                        <a:pt x="600269" y="9331"/>
                        <a:pt x="699796" y="9331"/>
                      </a:cubicBezTo>
                      <a:cubicBezTo>
                        <a:pt x="799323" y="9331"/>
                        <a:pt x="867747" y="738674"/>
                        <a:pt x="961053" y="737119"/>
                      </a:cubicBezTo>
                      <a:cubicBezTo>
                        <a:pt x="1054359" y="735564"/>
                        <a:pt x="1172546" y="0"/>
                        <a:pt x="1259632" y="0"/>
                      </a:cubicBezTo>
                      <a:cubicBezTo>
                        <a:pt x="1346718" y="0"/>
                        <a:pt x="1405812" y="737119"/>
                        <a:pt x="1483567" y="737119"/>
                      </a:cubicBezTo>
                      <a:cubicBezTo>
                        <a:pt x="1561322" y="737119"/>
                        <a:pt x="1648408" y="0"/>
                        <a:pt x="1726163" y="0"/>
                      </a:cubicBezTo>
                      <a:cubicBezTo>
                        <a:pt x="1803918" y="0"/>
                        <a:pt x="1869233" y="737119"/>
                        <a:pt x="1950098" y="737119"/>
                      </a:cubicBezTo>
                      <a:cubicBezTo>
                        <a:pt x="2030963" y="737119"/>
                        <a:pt x="2128935" y="0"/>
                        <a:pt x="2211355" y="0"/>
                      </a:cubicBezTo>
                      <a:cubicBezTo>
                        <a:pt x="2293775" y="0"/>
                        <a:pt x="2385526" y="674915"/>
                        <a:pt x="2444620" y="737119"/>
                      </a:cubicBezTo>
                      <a:cubicBezTo>
                        <a:pt x="2503714" y="799323"/>
                        <a:pt x="2534816" y="586274"/>
                        <a:pt x="2565918" y="37322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55">
                  <a:extLst>
                    <a:ext uri="{FF2B5EF4-FFF2-40B4-BE49-F238E27FC236}">
                      <a16:creationId xmlns:a16="http://schemas.microsoft.com/office/drawing/2014/main" id="{B3F4BEC7-FA90-4BE2-9AFB-0BEED7AB34D9}"/>
                    </a:ext>
                  </a:extLst>
                </p:cNvPr>
                <p:cNvSpPr/>
                <p:nvPr/>
              </p:nvSpPr>
              <p:spPr>
                <a:xfrm rot="10800000">
                  <a:off x="4562667" y="3491471"/>
                  <a:ext cx="886408" cy="125964"/>
                </a:xfrm>
                <a:custGeom>
                  <a:avLst/>
                  <a:gdLst>
                    <a:gd name="connsiteX0" fmla="*/ 0 w 2565918"/>
                    <a:gd name="connsiteY0" fmla="*/ 363894 h 748097"/>
                    <a:gd name="connsiteX1" fmla="*/ 363893 w 2565918"/>
                    <a:gd name="connsiteY1" fmla="*/ 737119 h 748097"/>
                    <a:gd name="connsiteX2" fmla="*/ 699796 w 2565918"/>
                    <a:gd name="connsiteY2" fmla="*/ 9331 h 748097"/>
                    <a:gd name="connsiteX3" fmla="*/ 961053 w 2565918"/>
                    <a:gd name="connsiteY3" fmla="*/ 737119 h 748097"/>
                    <a:gd name="connsiteX4" fmla="*/ 1259632 w 2565918"/>
                    <a:gd name="connsiteY4" fmla="*/ 0 h 748097"/>
                    <a:gd name="connsiteX5" fmla="*/ 1483567 w 2565918"/>
                    <a:gd name="connsiteY5" fmla="*/ 737119 h 748097"/>
                    <a:gd name="connsiteX6" fmla="*/ 1726163 w 2565918"/>
                    <a:gd name="connsiteY6" fmla="*/ 0 h 748097"/>
                    <a:gd name="connsiteX7" fmla="*/ 1950098 w 2565918"/>
                    <a:gd name="connsiteY7" fmla="*/ 737119 h 748097"/>
                    <a:gd name="connsiteX8" fmla="*/ 2211355 w 2565918"/>
                    <a:gd name="connsiteY8" fmla="*/ 0 h 748097"/>
                    <a:gd name="connsiteX9" fmla="*/ 2444620 w 2565918"/>
                    <a:gd name="connsiteY9" fmla="*/ 737119 h 748097"/>
                    <a:gd name="connsiteX10" fmla="*/ 2565918 w 2565918"/>
                    <a:gd name="connsiteY10" fmla="*/ 373225 h 74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5918" h="748097">
                      <a:moveTo>
                        <a:pt x="0" y="363894"/>
                      </a:moveTo>
                      <a:cubicBezTo>
                        <a:pt x="123630" y="580053"/>
                        <a:pt x="247260" y="796213"/>
                        <a:pt x="363893" y="737119"/>
                      </a:cubicBezTo>
                      <a:cubicBezTo>
                        <a:pt x="480526" y="678025"/>
                        <a:pt x="600269" y="9331"/>
                        <a:pt x="699796" y="9331"/>
                      </a:cubicBezTo>
                      <a:cubicBezTo>
                        <a:pt x="799323" y="9331"/>
                        <a:pt x="867747" y="738674"/>
                        <a:pt x="961053" y="737119"/>
                      </a:cubicBezTo>
                      <a:cubicBezTo>
                        <a:pt x="1054359" y="735564"/>
                        <a:pt x="1172546" y="0"/>
                        <a:pt x="1259632" y="0"/>
                      </a:cubicBezTo>
                      <a:cubicBezTo>
                        <a:pt x="1346718" y="0"/>
                        <a:pt x="1405812" y="737119"/>
                        <a:pt x="1483567" y="737119"/>
                      </a:cubicBezTo>
                      <a:cubicBezTo>
                        <a:pt x="1561322" y="737119"/>
                        <a:pt x="1648408" y="0"/>
                        <a:pt x="1726163" y="0"/>
                      </a:cubicBezTo>
                      <a:cubicBezTo>
                        <a:pt x="1803918" y="0"/>
                        <a:pt x="1869233" y="737119"/>
                        <a:pt x="1950098" y="737119"/>
                      </a:cubicBezTo>
                      <a:cubicBezTo>
                        <a:pt x="2030963" y="737119"/>
                        <a:pt x="2128935" y="0"/>
                        <a:pt x="2211355" y="0"/>
                      </a:cubicBezTo>
                      <a:cubicBezTo>
                        <a:pt x="2293775" y="0"/>
                        <a:pt x="2385526" y="674915"/>
                        <a:pt x="2444620" y="737119"/>
                      </a:cubicBezTo>
                      <a:cubicBezTo>
                        <a:pt x="2503714" y="799323"/>
                        <a:pt x="2534816" y="586274"/>
                        <a:pt x="2565918" y="37322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 56">
                  <a:extLst>
                    <a:ext uri="{FF2B5EF4-FFF2-40B4-BE49-F238E27FC236}">
                      <a16:creationId xmlns:a16="http://schemas.microsoft.com/office/drawing/2014/main" id="{D9180BB0-9A12-424A-B26F-C236A5C2B777}"/>
                    </a:ext>
                  </a:extLst>
                </p:cNvPr>
                <p:cNvSpPr/>
                <p:nvPr/>
              </p:nvSpPr>
              <p:spPr>
                <a:xfrm rot="1655799">
                  <a:off x="6944331" y="4444317"/>
                  <a:ext cx="886408" cy="125964"/>
                </a:xfrm>
                <a:custGeom>
                  <a:avLst/>
                  <a:gdLst>
                    <a:gd name="connsiteX0" fmla="*/ 0 w 2565918"/>
                    <a:gd name="connsiteY0" fmla="*/ 363894 h 748097"/>
                    <a:gd name="connsiteX1" fmla="*/ 363893 w 2565918"/>
                    <a:gd name="connsiteY1" fmla="*/ 737119 h 748097"/>
                    <a:gd name="connsiteX2" fmla="*/ 699796 w 2565918"/>
                    <a:gd name="connsiteY2" fmla="*/ 9331 h 748097"/>
                    <a:gd name="connsiteX3" fmla="*/ 961053 w 2565918"/>
                    <a:gd name="connsiteY3" fmla="*/ 737119 h 748097"/>
                    <a:gd name="connsiteX4" fmla="*/ 1259632 w 2565918"/>
                    <a:gd name="connsiteY4" fmla="*/ 0 h 748097"/>
                    <a:gd name="connsiteX5" fmla="*/ 1483567 w 2565918"/>
                    <a:gd name="connsiteY5" fmla="*/ 737119 h 748097"/>
                    <a:gd name="connsiteX6" fmla="*/ 1726163 w 2565918"/>
                    <a:gd name="connsiteY6" fmla="*/ 0 h 748097"/>
                    <a:gd name="connsiteX7" fmla="*/ 1950098 w 2565918"/>
                    <a:gd name="connsiteY7" fmla="*/ 737119 h 748097"/>
                    <a:gd name="connsiteX8" fmla="*/ 2211355 w 2565918"/>
                    <a:gd name="connsiteY8" fmla="*/ 0 h 748097"/>
                    <a:gd name="connsiteX9" fmla="*/ 2444620 w 2565918"/>
                    <a:gd name="connsiteY9" fmla="*/ 737119 h 748097"/>
                    <a:gd name="connsiteX10" fmla="*/ 2565918 w 2565918"/>
                    <a:gd name="connsiteY10" fmla="*/ 373225 h 74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5918" h="748097">
                      <a:moveTo>
                        <a:pt x="0" y="363894"/>
                      </a:moveTo>
                      <a:cubicBezTo>
                        <a:pt x="123630" y="580053"/>
                        <a:pt x="247260" y="796213"/>
                        <a:pt x="363893" y="737119"/>
                      </a:cubicBezTo>
                      <a:cubicBezTo>
                        <a:pt x="480526" y="678025"/>
                        <a:pt x="600269" y="9331"/>
                        <a:pt x="699796" y="9331"/>
                      </a:cubicBezTo>
                      <a:cubicBezTo>
                        <a:pt x="799323" y="9331"/>
                        <a:pt x="867747" y="738674"/>
                        <a:pt x="961053" y="737119"/>
                      </a:cubicBezTo>
                      <a:cubicBezTo>
                        <a:pt x="1054359" y="735564"/>
                        <a:pt x="1172546" y="0"/>
                        <a:pt x="1259632" y="0"/>
                      </a:cubicBezTo>
                      <a:cubicBezTo>
                        <a:pt x="1346718" y="0"/>
                        <a:pt x="1405812" y="737119"/>
                        <a:pt x="1483567" y="737119"/>
                      </a:cubicBezTo>
                      <a:cubicBezTo>
                        <a:pt x="1561322" y="737119"/>
                        <a:pt x="1648408" y="0"/>
                        <a:pt x="1726163" y="0"/>
                      </a:cubicBezTo>
                      <a:cubicBezTo>
                        <a:pt x="1803918" y="0"/>
                        <a:pt x="1869233" y="737119"/>
                        <a:pt x="1950098" y="737119"/>
                      </a:cubicBezTo>
                      <a:cubicBezTo>
                        <a:pt x="2030963" y="737119"/>
                        <a:pt x="2128935" y="0"/>
                        <a:pt x="2211355" y="0"/>
                      </a:cubicBezTo>
                      <a:cubicBezTo>
                        <a:pt x="2293775" y="0"/>
                        <a:pt x="2385526" y="674915"/>
                        <a:pt x="2444620" y="737119"/>
                      </a:cubicBezTo>
                      <a:cubicBezTo>
                        <a:pt x="2503714" y="799323"/>
                        <a:pt x="2534816" y="586274"/>
                        <a:pt x="2565918" y="37322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57">
                  <a:extLst>
                    <a:ext uri="{FF2B5EF4-FFF2-40B4-BE49-F238E27FC236}">
                      <a16:creationId xmlns:a16="http://schemas.microsoft.com/office/drawing/2014/main" id="{D959F214-0F9C-4886-9F68-819DB002AAD7}"/>
                    </a:ext>
                  </a:extLst>
                </p:cNvPr>
                <p:cNvSpPr/>
                <p:nvPr/>
              </p:nvSpPr>
              <p:spPr>
                <a:xfrm rot="8800238">
                  <a:off x="4925827" y="4444317"/>
                  <a:ext cx="886408" cy="125964"/>
                </a:xfrm>
                <a:custGeom>
                  <a:avLst/>
                  <a:gdLst>
                    <a:gd name="connsiteX0" fmla="*/ 0 w 2565918"/>
                    <a:gd name="connsiteY0" fmla="*/ 363894 h 748097"/>
                    <a:gd name="connsiteX1" fmla="*/ 363893 w 2565918"/>
                    <a:gd name="connsiteY1" fmla="*/ 737119 h 748097"/>
                    <a:gd name="connsiteX2" fmla="*/ 699796 w 2565918"/>
                    <a:gd name="connsiteY2" fmla="*/ 9331 h 748097"/>
                    <a:gd name="connsiteX3" fmla="*/ 961053 w 2565918"/>
                    <a:gd name="connsiteY3" fmla="*/ 737119 h 748097"/>
                    <a:gd name="connsiteX4" fmla="*/ 1259632 w 2565918"/>
                    <a:gd name="connsiteY4" fmla="*/ 0 h 748097"/>
                    <a:gd name="connsiteX5" fmla="*/ 1483567 w 2565918"/>
                    <a:gd name="connsiteY5" fmla="*/ 737119 h 748097"/>
                    <a:gd name="connsiteX6" fmla="*/ 1726163 w 2565918"/>
                    <a:gd name="connsiteY6" fmla="*/ 0 h 748097"/>
                    <a:gd name="connsiteX7" fmla="*/ 1950098 w 2565918"/>
                    <a:gd name="connsiteY7" fmla="*/ 737119 h 748097"/>
                    <a:gd name="connsiteX8" fmla="*/ 2211355 w 2565918"/>
                    <a:gd name="connsiteY8" fmla="*/ 0 h 748097"/>
                    <a:gd name="connsiteX9" fmla="*/ 2444620 w 2565918"/>
                    <a:gd name="connsiteY9" fmla="*/ 737119 h 748097"/>
                    <a:gd name="connsiteX10" fmla="*/ 2565918 w 2565918"/>
                    <a:gd name="connsiteY10" fmla="*/ 373225 h 74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5918" h="748097">
                      <a:moveTo>
                        <a:pt x="0" y="363894"/>
                      </a:moveTo>
                      <a:cubicBezTo>
                        <a:pt x="123630" y="580053"/>
                        <a:pt x="247260" y="796213"/>
                        <a:pt x="363893" y="737119"/>
                      </a:cubicBezTo>
                      <a:cubicBezTo>
                        <a:pt x="480526" y="678025"/>
                        <a:pt x="600269" y="9331"/>
                        <a:pt x="699796" y="9331"/>
                      </a:cubicBezTo>
                      <a:cubicBezTo>
                        <a:pt x="799323" y="9331"/>
                        <a:pt x="867747" y="738674"/>
                        <a:pt x="961053" y="737119"/>
                      </a:cubicBezTo>
                      <a:cubicBezTo>
                        <a:pt x="1054359" y="735564"/>
                        <a:pt x="1172546" y="0"/>
                        <a:pt x="1259632" y="0"/>
                      </a:cubicBezTo>
                      <a:cubicBezTo>
                        <a:pt x="1346718" y="0"/>
                        <a:pt x="1405812" y="737119"/>
                        <a:pt x="1483567" y="737119"/>
                      </a:cubicBezTo>
                      <a:cubicBezTo>
                        <a:pt x="1561322" y="737119"/>
                        <a:pt x="1648408" y="0"/>
                        <a:pt x="1726163" y="0"/>
                      </a:cubicBezTo>
                      <a:cubicBezTo>
                        <a:pt x="1803918" y="0"/>
                        <a:pt x="1869233" y="737119"/>
                        <a:pt x="1950098" y="737119"/>
                      </a:cubicBezTo>
                      <a:cubicBezTo>
                        <a:pt x="2030963" y="737119"/>
                        <a:pt x="2128935" y="0"/>
                        <a:pt x="2211355" y="0"/>
                      </a:cubicBezTo>
                      <a:cubicBezTo>
                        <a:pt x="2293775" y="0"/>
                        <a:pt x="2385526" y="674915"/>
                        <a:pt x="2444620" y="737119"/>
                      </a:cubicBezTo>
                      <a:cubicBezTo>
                        <a:pt x="2503714" y="799323"/>
                        <a:pt x="2534816" y="586274"/>
                        <a:pt x="2565918" y="37322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Right Brace 97">
                <a:extLst>
                  <a:ext uri="{FF2B5EF4-FFF2-40B4-BE49-F238E27FC236}">
                    <a16:creationId xmlns:a16="http://schemas.microsoft.com/office/drawing/2014/main" id="{6B6E530E-C117-4163-8A18-D41305E0D831}"/>
                  </a:ext>
                </a:extLst>
              </p:cNvPr>
              <p:cNvSpPr/>
              <p:nvPr/>
            </p:nvSpPr>
            <p:spPr>
              <a:xfrm>
                <a:off x="7954274" y="2850570"/>
                <a:ext cx="290669" cy="1460348"/>
              </a:xfrm>
              <a:prstGeom prst="rightBrac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95DFA3-83AE-40F5-932E-5E1796BCACEF}"/>
                  </a:ext>
                </a:extLst>
              </p:cNvPr>
              <p:cNvSpPr txBox="1"/>
              <p:nvPr/>
            </p:nvSpPr>
            <p:spPr>
              <a:xfrm>
                <a:off x="7841391" y="3200930"/>
                <a:ext cx="2754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supersymmetric moduli</a:t>
                </a:r>
              </a:p>
              <a:p>
                <a:pPr algn="ctr"/>
                <a:r>
                  <a:rPr lang="en-US" sz="1600" dirty="0"/>
                  <a:t>(light modes)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F7CA5F-D0FF-44B8-AC29-8571B08002BD}"/>
                  </a:ext>
                </a:extLst>
              </p:cNvPr>
              <p:cNvSpPr txBox="1"/>
              <p:nvPr/>
            </p:nvSpPr>
            <p:spPr>
              <a:xfrm>
                <a:off x="5931751" y="2379775"/>
                <a:ext cx="191996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fluctuations</a:t>
                </a:r>
              </a:p>
              <a:p>
                <a:pPr algn="ctr"/>
                <a:r>
                  <a:rPr lang="en-US" sz="1600" dirty="0"/>
                  <a:t>(heavy modes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4DAFFF07-62FC-407F-A79C-017495C68B24}"/>
                  </a:ext>
                </a:extLst>
              </p:cNvPr>
              <p:cNvCxnSpPr/>
              <p:nvPr/>
            </p:nvCxnSpPr>
            <p:spPr>
              <a:xfrm flipH="1">
                <a:off x="7126843" y="2931628"/>
                <a:ext cx="74137" cy="105896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31EF3BFA-79B8-465D-BB02-A9CC90092051}"/>
                  </a:ext>
                </a:extLst>
              </p:cNvPr>
              <p:cNvCxnSpPr/>
              <p:nvPr/>
            </p:nvCxnSpPr>
            <p:spPr>
              <a:xfrm>
                <a:off x="6460190" y="2939515"/>
                <a:ext cx="74137" cy="105896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CF7CCEE-7FFC-4B4F-9458-7ED2B05B3EA0}"/>
                </a:ext>
              </a:extLst>
            </p:cNvPr>
            <p:cNvGrpSpPr/>
            <p:nvPr/>
          </p:nvGrpSpPr>
          <p:grpSpPr>
            <a:xfrm>
              <a:off x="4812972" y="400017"/>
              <a:ext cx="5421014" cy="769441"/>
              <a:chOff x="5826891" y="284160"/>
              <a:chExt cx="5421014" cy="769441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1B1AEBC-B0E2-4FDD-A7C5-2B22A23DDD3B}"/>
                  </a:ext>
                </a:extLst>
              </p:cNvPr>
              <p:cNvSpPr txBox="1"/>
              <p:nvPr/>
            </p:nvSpPr>
            <p:spPr>
              <a:xfrm>
                <a:off x="5826891" y="284160"/>
                <a:ext cx="54210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Step 2 </a:t>
                </a:r>
              </a:p>
              <a:p>
                <a:r>
                  <a:rPr lang="en-US" sz="2000" dirty="0"/>
                  <a:t>Incorporate fluctuations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6280A6A-3196-404F-8103-2D34DC637A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4840" y="1053601"/>
                <a:ext cx="289744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960FCED-ACC5-4143-9D9D-CEDFD6DF37A2}"/>
              </a:ext>
            </a:extLst>
          </p:cNvPr>
          <p:cNvGrpSpPr/>
          <p:nvPr/>
        </p:nvGrpSpPr>
        <p:grpSpPr>
          <a:xfrm>
            <a:off x="5723052" y="3357066"/>
            <a:ext cx="6345501" cy="2577371"/>
            <a:chOff x="5304104" y="3357301"/>
            <a:chExt cx="6345501" cy="2577371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47E740C-CC2B-49FC-BFAC-3E32CB6129A4}"/>
                </a:ext>
              </a:extLst>
            </p:cNvPr>
            <p:cNvSpPr txBox="1"/>
            <p:nvPr/>
          </p:nvSpPr>
          <p:spPr>
            <a:xfrm>
              <a:off x="5304104" y="3357301"/>
              <a:ext cx="63455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Step 3</a:t>
              </a:r>
            </a:p>
            <a:p>
              <a:r>
                <a:rPr lang="en-US" sz="2000" dirty="0"/>
                <a:t>Study the finite dimensional model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02FDA48-4617-401F-93F6-30B983A5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581" y="4130547"/>
              <a:ext cx="6226148" cy="1804125"/>
            </a:xfrm>
            <a:prstGeom prst="rect">
              <a:avLst/>
            </a:prstGeom>
          </p:spPr>
        </p:pic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B07929C-7AA6-42F1-9377-4D05F69C57DE}"/>
                </a:ext>
              </a:extLst>
            </p:cNvPr>
            <p:cNvCxnSpPr>
              <a:cxnSpLocks/>
            </p:cNvCxnSpPr>
            <p:nvPr/>
          </p:nvCxnSpPr>
          <p:spPr>
            <a:xfrm>
              <a:off x="5375903" y="4126742"/>
              <a:ext cx="40752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933AEBC-0947-4A73-B84C-A2E9CFCA95EF}"/>
                </a:ext>
              </a:extLst>
            </p:cNvPr>
            <p:cNvSpPr txBox="1"/>
            <p:nvPr/>
          </p:nvSpPr>
          <p:spPr>
            <a:xfrm>
              <a:off x="6345434" y="3471559"/>
              <a:ext cx="3521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[Kapustin, Willett, and IY (2009)]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04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65DAD-DB06-4618-9E21-8FC1BE201BD6}"/>
              </a:ext>
            </a:extLst>
          </p:cNvPr>
          <p:cNvSpPr txBox="1"/>
          <p:nvPr/>
        </p:nvSpPr>
        <p:spPr>
          <a:xfrm>
            <a:off x="9109209" y="395178"/>
            <a:ext cx="277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Some hints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DB98A6-5FFC-47EA-A6C8-B4971541066B}"/>
              </a:ext>
            </a:extLst>
          </p:cNvPr>
          <p:cNvCxnSpPr>
            <a:cxnSpLocks/>
          </p:cNvCxnSpPr>
          <p:nvPr/>
        </p:nvCxnSpPr>
        <p:spPr>
          <a:xfrm>
            <a:off x="9206931" y="968159"/>
            <a:ext cx="25301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7040C3-C396-4FAF-A6EF-F1A1D3A1F95B}"/>
              </a:ext>
            </a:extLst>
          </p:cNvPr>
          <p:cNvSpPr txBox="1"/>
          <p:nvPr/>
        </p:nvSpPr>
        <p:spPr>
          <a:xfrm>
            <a:off x="711975" y="653979"/>
            <a:ext cx="4153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GNO monopoles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7641F-9331-4B2A-AC15-28FC79BD47F4}"/>
              </a:ext>
            </a:extLst>
          </p:cNvPr>
          <p:cNvSpPr txBox="1"/>
          <p:nvPr/>
        </p:nvSpPr>
        <p:spPr>
          <a:xfrm>
            <a:off x="6506711" y="1899702"/>
            <a:ext cx="533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states from infinity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80034-516B-473B-8758-A12E7940B257}"/>
              </a:ext>
            </a:extLst>
          </p:cNvPr>
          <p:cNvSpPr txBox="1"/>
          <p:nvPr/>
        </p:nvSpPr>
        <p:spPr>
          <a:xfrm>
            <a:off x="1806123" y="4112611"/>
            <a:ext cx="533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Complex configurations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751E2-6F84-46EB-B6B0-66A934E68A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187" y="1687327"/>
            <a:ext cx="3403979" cy="21767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41ADC9-C1B8-4F6E-83B4-140E49C69AFB}"/>
              </a:ext>
            </a:extLst>
          </p:cNvPr>
          <p:cNvSpPr txBox="1"/>
          <p:nvPr/>
        </p:nvSpPr>
        <p:spPr>
          <a:xfrm>
            <a:off x="1183904" y="1314927"/>
            <a:ext cx="180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Euclidean </a:t>
            </a:r>
          </a:p>
          <a:p>
            <a:r>
              <a:rPr lang="en-US" sz="1600" dirty="0"/>
              <a:t>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D2B2E-B38B-4AA3-82DB-300D4B071F55}"/>
              </a:ext>
            </a:extLst>
          </p:cNvPr>
          <p:cNvSpPr txBox="1"/>
          <p:nvPr/>
        </p:nvSpPr>
        <p:spPr>
          <a:xfrm>
            <a:off x="4385558" y="3370377"/>
            <a:ext cx="180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vector potential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EEBE5-EDC4-48B5-B2A4-031FEADEEF3A}"/>
              </a:ext>
            </a:extLst>
          </p:cNvPr>
          <p:cNvSpPr txBox="1"/>
          <p:nvPr/>
        </p:nvSpPr>
        <p:spPr>
          <a:xfrm>
            <a:off x="2259213" y="2270533"/>
            <a:ext cx="180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GNO monopole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27858D-5101-4A3D-8F5C-91E45FBC2958}"/>
              </a:ext>
            </a:extLst>
          </p:cNvPr>
          <p:cNvCxnSpPr/>
          <p:nvPr/>
        </p:nvCxnSpPr>
        <p:spPr>
          <a:xfrm>
            <a:off x="2839792" y="2604837"/>
            <a:ext cx="68325" cy="34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CC543-C65A-4CEE-9EC5-FE1F54BB6761}"/>
              </a:ext>
            </a:extLst>
          </p:cNvPr>
          <p:cNvSpPr txBox="1"/>
          <p:nvPr/>
        </p:nvSpPr>
        <p:spPr>
          <a:xfrm>
            <a:off x="6789112" y="2557020"/>
            <a:ext cx="5330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 on 2d Yang-Mills by Witten.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 on the 3d twisted index by </a:t>
            </a:r>
            <a:r>
              <a:rPr lang="en-US" sz="2000" dirty="0" err="1"/>
              <a:t>Benini</a:t>
            </a:r>
            <a:r>
              <a:rPr lang="en-US" sz="2000" dirty="0"/>
              <a:t> and </a:t>
            </a:r>
            <a:r>
              <a:rPr lang="en-US" sz="2000" dirty="0" err="1"/>
              <a:t>Zaffaroni</a:t>
            </a:r>
            <a:r>
              <a:rPr lang="en-US" sz="20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1738D-9569-4186-89B7-C0D240C021E4}"/>
              </a:ext>
            </a:extLst>
          </p:cNvPr>
          <p:cNvSpPr txBox="1"/>
          <p:nvPr/>
        </p:nvSpPr>
        <p:spPr>
          <a:xfrm>
            <a:off x="2087865" y="4641308"/>
            <a:ext cx="711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strange technical detail in </a:t>
            </a:r>
            <a:r>
              <a:rPr lang="en-US" sz="2000" dirty="0" err="1"/>
              <a:t>Benini-Zaffaroni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finding about electric-magnetic duality by Kapustin.</a:t>
            </a:r>
          </a:p>
        </p:txBody>
      </p:sp>
    </p:spTree>
    <p:extLst>
      <p:ext uri="{BB962C8B-B14F-4D97-AF65-F5344CB8AC3E}">
        <p14:creationId xmlns:p14="http://schemas.microsoft.com/office/powerpoint/2010/main" val="43766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CA57DE-8E90-4E37-B98F-A4F00EC678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5311" y="2737540"/>
            <a:ext cx="5797377" cy="24926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FB3E73A-CFCF-4A67-8C06-47E5C45593A4}"/>
              </a:ext>
            </a:extLst>
          </p:cNvPr>
          <p:cNvGrpSpPr/>
          <p:nvPr/>
        </p:nvGrpSpPr>
        <p:grpSpPr>
          <a:xfrm>
            <a:off x="537472" y="369080"/>
            <a:ext cx="3483095" cy="646331"/>
            <a:chOff x="1368109" y="1102864"/>
            <a:chExt cx="3483095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6B12F-E042-40E2-A436-0D17B35A8D44}"/>
                </a:ext>
              </a:extLst>
            </p:cNvPr>
            <p:cNvSpPr txBox="1"/>
            <p:nvPr/>
          </p:nvSpPr>
          <p:spPr>
            <a:xfrm>
              <a:off x="1368109" y="1102864"/>
              <a:ext cx="3483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The meron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D4E2B2F-9953-4699-99E6-C68A4EF9D6CC}"/>
                </a:ext>
              </a:extLst>
            </p:cNvPr>
            <p:cNvCxnSpPr>
              <a:cxnSpLocks/>
            </p:cNvCxnSpPr>
            <p:nvPr/>
          </p:nvCxnSpPr>
          <p:spPr>
            <a:xfrm>
              <a:off x="1486772" y="1651472"/>
              <a:ext cx="22685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1ABA21-4536-49BC-ABD9-07C9D39015CA}"/>
              </a:ext>
            </a:extLst>
          </p:cNvPr>
          <p:cNvGrpSpPr/>
          <p:nvPr/>
        </p:nvGrpSpPr>
        <p:grpSpPr>
          <a:xfrm>
            <a:off x="1158706" y="1240853"/>
            <a:ext cx="7985294" cy="646331"/>
            <a:chOff x="1779939" y="1479046"/>
            <a:chExt cx="7985294" cy="6463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110EC66-F290-4966-9B03-2B653FF90F2C}"/>
                </a:ext>
              </a:extLst>
            </p:cNvPr>
            <p:cNvSpPr/>
            <p:nvPr/>
          </p:nvSpPr>
          <p:spPr>
            <a:xfrm>
              <a:off x="1779939" y="1746371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9197B6-B434-4416-BC54-C6B45F8F2FD4}"/>
                </a:ext>
              </a:extLst>
            </p:cNvPr>
            <p:cNvSpPr txBox="1"/>
            <p:nvPr/>
          </p:nvSpPr>
          <p:spPr>
            <a:xfrm>
              <a:off x="1891621" y="1479046"/>
              <a:ext cx="7873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solves the equation of motions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3901D2-B4D5-4D0F-8222-4AA5EFFC0BFA}"/>
              </a:ext>
            </a:extLst>
          </p:cNvPr>
          <p:cNvGrpSpPr/>
          <p:nvPr/>
        </p:nvGrpSpPr>
        <p:grpSpPr>
          <a:xfrm>
            <a:off x="1158706" y="3258661"/>
            <a:ext cx="5842388" cy="646331"/>
            <a:chOff x="1779939" y="1479046"/>
            <a:chExt cx="5842388" cy="64633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56C94D-92B6-49C6-84FA-CE23CEB75445}"/>
                </a:ext>
              </a:extLst>
            </p:cNvPr>
            <p:cNvSpPr/>
            <p:nvPr/>
          </p:nvSpPr>
          <p:spPr>
            <a:xfrm>
              <a:off x="1779939" y="1746371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FA7424-69DD-40C1-8657-45BADF0E9231}"/>
                </a:ext>
              </a:extLst>
            </p:cNvPr>
            <p:cNvSpPr txBox="1"/>
            <p:nvPr/>
          </p:nvSpPr>
          <p:spPr>
            <a:xfrm>
              <a:off x="1891621" y="1479046"/>
              <a:ext cx="5730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rotationally symmetric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9600C2-0ACA-486E-B09F-6884839F4B81}"/>
              </a:ext>
            </a:extLst>
          </p:cNvPr>
          <p:cNvGrpSpPr/>
          <p:nvPr/>
        </p:nvGrpSpPr>
        <p:grpSpPr>
          <a:xfrm>
            <a:off x="1158706" y="2227818"/>
            <a:ext cx="10239884" cy="646331"/>
            <a:chOff x="1779939" y="2965580"/>
            <a:chExt cx="10239884" cy="6463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2A2BB4-1FD5-4C1C-91E4-B48CFEEBEDEF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0F5B47-C94A-452C-B09A-350F5554326D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connects with the ‘t Hooft line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A4ACE0-D2DE-4870-ABF9-EA484CB3BE57}"/>
              </a:ext>
            </a:extLst>
          </p:cNvPr>
          <p:cNvGrpSpPr/>
          <p:nvPr/>
        </p:nvGrpSpPr>
        <p:grpSpPr>
          <a:xfrm>
            <a:off x="1158706" y="4289504"/>
            <a:ext cx="5842388" cy="1200329"/>
            <a:chOff x="1779939" y="1479046"/>
            <a:chExt cx="5842388" cy="12003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5F925AF-678A-4DE2-B1E6-74CCF5FA95DB}"/>
                </a:ext>
              </a:extLst>
            </p:cNvPr>
            <p:cNvSpPr/>
            <p:nvPr/>
          </p:nvSpPr>
          <p:spPr>
            <a:xfrm>
              <a:off x="1779939" y="1746371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29E69A-6815-45B0-ABE8-87C366AAF2D8}"/>
                </a:ext>
              </a:extLst>
            </p:cNvPr>
            <p:cNvSpPr txBox="1"/>
            <p:nvPr/>
          </p:nvSpPr>
          <p:spPr>
            <a:xfrm>
              <a:off x="1891621" y="1479046"/>
              <a:ext cx="5730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fractional topological</a:t>
              </a:r>
            </a:p>
            <a:p>
              <a:r>
                <a:rPr lang="en-US" sz="3600" dirty="0"/>
                <a:t>density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3BFC52-8AA1-4DC1-85B4-040AA7AA11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776" y="5087015"/>
            <a:ext cx="4370883" cy="9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45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A20F87-299A-4076-A184-6A254E073DEF}"/>
              </a:ext>
            </a:extLst>
          </p:cNvPr>
          <p:cNvGrpSpPr/>
          <p:nvPr/>
        </p:nvGrpSpPr>
        <p:grpSpPr>
          <a:xfrm>
            <a:off x="537472" y="369080"/>
            <a:ext cx="7559505" cy="646331"/>
            <a:chOff x="1368109" y="1102864"/>
            <a:chExt cx="755950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3A490C-42C6-47EB-97B8-774378B06B79}"/>
                </a:ext>
              </a:extLst>
            </p:cNvPr>
            <p:cNvSpPr txBox="1"/>
            <p:nvPr/>
          </p:nvSpPr>
          <p:spPr>
            <a:xfrm>
              <a:off x="1368109" y="1102864"/>
              <a:ext cx="7559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Complex BPS objects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D1276B-B540-416C-92E8-51803759D9B9}"/>
                </a:ext>
              </a:extLst>
            </p:cNvPr>
            <p:cNvCxnSpPr>
              <a:cxnSpLocks/>
            </p:cNvCxnSpPr>
            <p:nvPr/>
          </p:nvCxnSpPr>
          <p:spPr>
            <a:xfrm>
              <a:off x="1486772" y="1651472"/>
              <a:ext cx="4585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8275F2-2387-4E20-BA47-1BD02FD33313}"/>
              </a:ext>
            </a:extLst>
          </p:cNvPr>
          <p:cNvGrpSpPr/>
          <p:nvPr/>
        </p:nvGrpSpPr>
        <p:grpSpPr>
          <a:xfrm>
            <a:off x="1033063" y="1388065"/>
            <a:ext cx="10239884" cy="646331"/>
            <a:chOff x="1779939" y="2965580"/>
            <a:chExt cx="10239884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452EB4-6D05-4839-A0A3-919A8E92DF82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BE969E-2144-48B8-9B92-AC551F50F9F5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Complex BPS merons exist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5099DD-8AE4-4F03-956C-0D3E27C1017E}"/>
              </a:ext>
            </a:extLst>
          </p:cNvPr>
          <p:cNvGrpSpPr/>
          <p:nvPr/>
        </p:nvGrpSpPr>
        <p:grpSpPr>
          <a:xfrm>
            <a:off x="1005142" y="2748171"/>
            <a:ext cx="10239884" cy="646331"/>
            <a:chOff x="1779939" y="2965580"/>
            <a:chExt cx="10239884" cy="6463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C14C82-156E-403A-A0A9-2BD19CA38E30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0B0785-B20F-4943-A3B1-762D6D471875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Like </a:t>
              </a:r>
              <a:r>
                <a:rPr lang="en-US" sz="3600" dirty="0" err="1"/>
                <a:t>Benini-Zaffaroni</a:t>
              </a:r>
              <a:r>
                <a:rPr lang="en-US" sz="3600" dirty="0"/>
                <a:t> configurations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234446-9C4D-4722-9140-F7E36559F3B6}"/>
              </a:ext>
            </a:extLst>
          </p:cNvPr>
          <p:cNvGrpSpPr/>
          <p:nvPr/>
        </p:nvGrpSpPr>
        <p:grpSpPr>
          <a:xfrm>
            <a:off x="1005142" y="4117154"/>
            <a:ext cx="10239884" cy="646331"/>
            <a:chOff x="1779939" y="2965580"/>
            <a:chExt cx="10239884" cy="64633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EEDEE9-D59B-4B0B-9BE1-BD941FCDECF4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E54A43-5C12-4DC4-B85E-8192F75063B9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Or like Kapustin’s ‘t Hooft loops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B45F756-098F-4D27-A71B-CDC0A9A7FC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5131" y="3394502"/>
            <a:ext cx="6635799" cy="8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215888-DFCA-45BA-9784-C8B720F55D8F}"/>
              </a:ext>
            </a:extLst>
          </p:cNvPr>
          <p:cNvGrpSpPr/>
          <p:nvPr/>
        </p:nvGrpSpPr>
        <p:grpSpPr>
          <a:xfrm>
            <a:off x="537472" y="369080"/>
            <a:ext cx="7559505" cy="646331"/>
            <a:chOff x="1368109" y="1102864"/>
            <a:chExt cx="755950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22CBF5-0A0A-444E-BB44-CB21669B64EE}"/>
                </a:ext>
              </a:extLst>
            </p:cNvPr>
            <p:cNvSpPr txBox="1"/>
            <p:nvPr/>
          </p:nvSpPr>
          <p:spPr>
            <a:xfrm>
              <a:off x="1368109" y="1102864"/>
              <a:ext cx="7559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Perturbations of BPS equations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82D7795-762A-464E-BEE2-A125750FA1A7}"/>
                </a:ext>
              </a:extLst>
            </p:cNvPr>
            <p:cNvCxnSpPr>
              <a:cxnSpLocks/>
            </p:cNvCxnSpPr>
            <p:nvPr/>
          </p:nvCxnSpPr>
          <p:spPr>
            <a:xfrm>
              <a:off x="1486772" y="1651472"/>
              <a:ext cx="66451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25F51A-D828-40D3-BC65-4976658DAD38}"/>
              </a:ext>
            </a:extLst>
          </p:cNvPr>
          <p:cNvGrpSpPr/>
          <p:nvPr/>
        </p:nvGrpSpPr>
        <p:grpSpPr>
          <a:xfrm>
            <a:off x="1033063" y="1388065"/>
            <a:ext cx="10239884" cy="646331"/>
            <a:chOff x="1779939" y="2965580"/>
            <a:chExt cx="10239884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3A12CA-E665-4D95-9D9F-D66F5DB13E98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7268C6-FB88-4A7B-BA90-7E1ACDA5C7E7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Vafa</a:t>
              </a:r>
              <a:r>
                <a:rPr lang="en-US" sz="3600" dirty="0"/>
                <a:t>-Witten or Kapustin-Witten equations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E2CE8B-76FC-4B1C-B230-4A9A752B64F5}"/>
              </a:ext>
            </a:extLst>
          </p:cNvPr>
          <p:cNvGrpSpPr/>
          <p:nvPr/>
        </p:nvGrpSpPr>
        <p:grpSpPr>
          <a:xfrm>
            <a:off x="1005142" y="3346177"/>
            <a:ext cx="10239884" cy="646331"/>
            <a:chOff x="1779939" y="2965580"/>
            <a:chExt cx="10239884" cy="6463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D20F1C-0049-4FFA-8EAF-A657B6B346B1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748EBE-DFCE-47DF-81C0-58DE053CEFF8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 perturbation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7F6A82-ED38-4984-AB78-AB3D89171325}"/>
              </a:ext>
            </a:extLst>
          </p:cNvPr>
          <p:cNvGrpSpPr/>
          <p:nvPr/>
        </p:nvGrpSpPr>
        <p:grpSpPr>
          <a:xfrm>
            <a:off x="1005142" y="5036966"/>
            <a:ext cx="10239884" cy="646331"/>
            <a:chOff x="1779939" y="2965580"/>
            <a:chExt cx="10239884" cy="64633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8B5EA3-D3D0-4A93-BBB4-E3BED89C04D2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F0E5F0-50A9-4EC0-BF76-9EAD81950F96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leads to BPS meron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C33DC76-55DA-486E-A7BC-1D962966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6615" y="1875789"/>
            <a:ext cx="7312873" cy="1834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F48608-3AA3-486F-9782-CFE490BC52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926" y="4091576"/>
            <a:ext cx="6565997" cy="8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9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BFB51B-CCDF-4059-AC53-A0C0C19C9271}"/>
              </a:ext>
            </a:extLst>
          </p:cNvPr>
          <p:cNvGrpSpPr/>
          <p:nvPr/>
        </p:nvGrpSpPr>
        <p:grpSpPr>
          <a:xfrm>
            <a:off x="537472" y="369080"/>
            <a:ext cx="7559505" cy="646331"/>
            <a:chOff x="1368109" y="1102864"/>
            <a:chExt cx="755950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58514F-A904-4379-A0A8-392629326799}"/>
                </a:ext>
              </a:extLst>
            </p:cNvPr>
            <p:cNvSpPr txBox="1"/>
            <p:nvPr/>
          </p:nvSpPr>
          <p:spPr>
            <a:xfrm>
              <a:off x="1368109" y="1102864"/>
              <a:ext cx="7559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Counting BPS operators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5C15F57-1100-4F93-8078-B9DDF217FDD7}"/>
                </a:ext>
              </a:extLst>
            </p:cNvPr>
            <p:cNvCxnSpPr>
              <a:cxnSpLocks/>
            </p:cNvCxnSpPr>
            <p:nvPr/>
          </p:nvCxnSpPr>
          <p:spPr>
            <a:xfrm>
              <a:off x="1486772" y="1651472"/>
              <a:ext cx="53607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EF6AF8-77F8-43D8-9CAE-0064F25FEAE8}"/>
              </a:ext>
            </a:extLst>
          </p:cNvPr>
          <p:cNvGrpSpPr/>
          <p:nvPr/>
        </p:nvGrpSpPr>
        <p:grpSpPr>
          <a:xfrm>
            <a:off x="1033063" y="1388065"/>
            <a:ext cx="10239884" cy="646331"/>
            <a:chOff x="1779939" y="2965580"/>
            <a:chExt cx="10239884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B51794-C5EB-45F5-9B3D-AB9C2E42EC1A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52FAC-CC9F-4DE0-81C9-938F4E2B1DAD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The </a:t>
              </a:r>
              <a:r>
                <a:rPr lang="en-US" sz="3600" dirty="0" err="1"/>
                <a:t>superconformal</a:t>
              </a:r>
              <a:r>
                <a:rPr lang="en-US" sz="3600" dirty="0"/>
                <a:t> index counts operators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680245-DA55-4958-88D5-7930FC98D85F}"/>
              </a:ext>
            </a:extLst>
          </p:cNvPr>
          <p:cNvGrpSpPr/>
          <p:nvPr/>
        </p:nvGrpSpPr>
        <p:grpSpPr>
          <a:xfrm>
            <a:off x="1033063" y="2998879"/>
            <a:ext cx="10239884" cy="646331"/>
            <a:chOff x="1779939" y="2965580"/>
            <a:chExt cx="10239884" cy="6463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207E1F-3C80-4FDF-BA33-D9C7514718CE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D7952B-F517-4005-8B7C-0FB5B76AC528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The twisted index counts other BPS states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85E96B-2007-411F-99D7-7AE7BF89B8F0}"/>
              </a:ext>
            </a:extLst>
          </p:cNvPr>
          <p:cNvGrpSpPr/>
          <p:nvPr/>
        </p:nvGrpSpPr>
        <p:grpSpPr>
          <a:xfrm>
            <a:off x="1005142" y="4117154"/>
            <a:ext cx="10239884" cy="646331"/>
            <a:chOff x="1779939" y="2965580"/>
            <a:chExt cx="10239884" cy="64633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DE80F8-572D-4053-82B6-2A1ACDC22A79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38A69C-F5BA-4461-A4FA-CB93960D21DC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But the two sometimes agree!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EBC2693-2009-4F43-B468-B365796016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0482" y="2017603"/>
            <a:ext cx="6314711" cy="849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2B2962-BD78-4992-A5EB-A482B21204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6919" y="4777264"/>
            <a:ext cx="10251518" cy="11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6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9ACE4D-1511-47DC-B81A-FDB75A1A75E5}"/>
              </a:ext>
            </a:extLst>
          </p:cNvPr>
          <p:cNvGrpSpPr/>
          <p:nvPr/>
        </p:nvGrpSpPr>
        <p:grpSpPr>
          <a:xfrm>
            <a:off x="1158705" y="607273"/>
            <a:ext cx="10337605" cy="646331"/>
            <a:chOff x="1368109" y="1102864"/>
            <a:chExt cx="1033760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EB49E2-E2F6-480D-8953-FE602F0A9412}"/>
                </a:ext>
              </a:extLst>
            </p:cNvPr>
            <p:cNvSpPr txBox="1"/>
            <p:nvPr/>
          </p:nvSpPr>
          <p:spPr>
            <a:xfrm>
              <a:off x="1368109" y="1102864"/>
              <a:ext cx="10337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/>
                <a:t>A</a:t>
              </a:r>
              <a:r>
                <a:rPr lang="en-US" sz="3600" b="1" dirty="0">
                  <a:effectLst/>
                </a:rPr>
                <a:t> non-abelian Ω background for N =4 SYM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E3E254-ED99-4114-92C2-9C824D43CEB0}"/>
                </a:ext>
              </a:extLst>
            </p:cNvPr>
            <p:cNvCxnSpPr>
              <a:cxnSpLocks/>
            </p:cNvCxnSpPr>
            <p:nvPr/>
          </p:nvCxnSpPr>
          <p:spPr>
            <a:xfrm>
              <a:off x="1486772" y="1651472"/>
              <a:ext cx="92417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06E10-6880-49C6-9C62-97674825085B}"/>
              </a:ext>
            </a:extLst>
          </p:cNvPr>
          <p:cNvGrpSpPr/>
          <p:nvPr/>
        </p:nvGrpSpPr>
        <p:grpSpPr>
          <a:xfrm>
            <a:off x="1779939" y="1479046"/>
            <a:ext cx="8285440" cy="646331"/>
            <a:chOff x="1779939" y="1479046"/>
            <a:chExt cx="8285440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C37C7E-7A5A-4CEF-B1BF-05C650B968D8}"/>
                </a:ext>
              </a:extLst>
            </p:cNvPr>
            <p:cNvSpPr/>
            <p:nvPr/>
          </p:nvSpPr>
          <p:spPr>
            <a:xfrm>
              <a:off x="1779939" y="1746371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5B3A4E-9C13-4D8E-B0BF-B8CF470F3D0C}"/>
                </a:ext>
              </a:extLst>
            </p:cNvPr>
            <p:cNvSpPr txBox="1"/>
            <p:nvPr/>
          </p:nvSpPr>
          <p:spPr>
            <a:xfrm>
              <a:off x="1891620" y="1479046"/>
              <a:ext cx="8173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effectLst/>
                </a:rPr>
                <a:t>Two versions of the twisted index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73BC7C-DD64-4357-B5DE-6B0576DE7F1A}"/>
              </a:ext>
            </a:extLst>
          </p:cNvPr>
          <p:cNvGrpSpPr/>
          <p:nvPr/>
        </p:nvGrpSpPr>
        <p:grpSpPr>
          <a:xfrm>
            <a:off x="1779939" y="4335501"/>
            <a:ext cx="8801972" cy="646331"/>
            <a:chOff x="1779939" y="1479046"/>
            <a:chExt cx="8801972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3875DF-955D-4A6E-81BC-F41B8A782039}"/>
                </a:ext>
              </a:extLst>
            </p:cNvPr>
            <p:cNvSpPr/>
            <p:nvPr/>
          </p:nvSpPr>
          <p:spPr>
            <a:xfrm>
              <a:off x="1779939" y="1746371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D8A443-9C53-4747-8E00-E687FB1F43C1}"/>
                </a:ext>
              </a:extLst>
            </p:cNvPr>
            <p:cNvSpPr txBox="1"/>
            <p:nvPr/>
          </p:nvSpPr>
          <p:spPr>
            <a:xfrm>
              <a:off x="1891621" y="1479046"/>
              <a:ext cx="869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/>
                <a:t>S</a:t>
              </a:r>
              <a:r>
                <a:rPr lang="en-US" sz="3600" dirty="0">
                  <a:effectLst/>
                </a:rPr>
                <a:t>imilar to the Ω deformation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961405-09CD-4BCA-9516-F9B33C5AA443}"/>
              </a:ext>
            </a:extLst>
          </p:cNvPr>
          <p:cNvGrpSpPr/>
          <p:nvPr/>
        </p:nvGrpSpPr>
        <p:grpSpPr>
          <a:xfrm>
            <a:off x="1779939" y="2965580"/>
            <a:ext cx="10239884" cy="646331"/>
            <a:chOff x="1779939" y="2965580"/>
            <a:chExt cx="10239884" cy="64633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36593D-1B71-42FF-9072-D38D69B9C837}"/>
                </a:ext>
              </a:extLst>
            </p:cNvPr>
            <p:cNvSpPr/>
            <p:nvPr/>
          </p:nvSpPr>
          <p:spPr>
            <a:xfrm>
              <a:off x="1779939" y="3232905"/>
              <a:ext cx="111682" cy="1116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194215-18D8-44D7-8019-6E0BFF72CCF6}"/>
                </a:ext>
              </a:extLst>
            </p:cNvPr>
            <p:cNvSpPr txBox="1"/>
            <p:nvPr/>
          </p:nvSpPr>
          <p:spPr>
            <a:xfrm>
              <a:off x="1891621" y="2965580"/>
              <a:ext cx="10128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effectLst/>
                </a:rPr>
                <a:t>A new fugacity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8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1D1B44-23EF-44C5-9F93-4F98CFF5D8D6}"/>
              </a:ext>
            </a:extLst>
          </p:cNvPr>
          <p:cNvSpPr txBox="1"/>
          <p:nvPr/>
        </p:nvSpPr>
        <p:spPr>
          <a:xfrm>
            <a:off x="4822351" y="2736883"/>
            <a:ext cx="25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effectLst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8734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10D4D3A-7152-4057-8468-AB7855A2B39F}"/>
              </a:ext>
            </a:extLst>
          </p:cNvPr>
          <p:cNvSpPr txBox="1"/>
          <p:nvPr/>
        </p:nvSpPr>
        <p:spPr>
          <a:xfrm>
            <a:off x="85744" y="5010413"/>
            <a:ext cx="496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Ubiquitous defects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1EE878-C42F-42FF-9B82-BF6505496328}"/>
              </a:ext>
            </a:extLst>
          </p:cNvPr>
          <p:cNvCxnSpPr>
            <a:cxnSpLocks/>
          </p:cNvCxnSpPr>
          <p:nvPr/>
        </p:nvCxnSpPr>
        <p:spPr>
          <a:xfrm>
            <a:off x="178575" y="5573440"/>
            <a:ext cx="36807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D579A19-DF10-4232-88F1-3B073F0A02D1}"/>
              </a:ext>
            </a:extLst>
          </p:cNvPr>
          <p:cNvGrpSpPr/>
          <p:nvPr/>
        </p:nvGrpSpPr>
        <p:grpSpPr>
          <a:xfrm>
            <a:off x="1558490" y="141933"/>
            <a:ext cx="9810708" cy="5649037"/>
            <a:chOff x="2137843" y="1027897"/>
            <a:chExt cx="9810708" cy="5649037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9ED8404-FC28-43B5-83D9-9036B31599D6}"/>
                </a:ext>
              </a:extLst>
            </p:cNvPr>
            <p:cNvSpPr txBox="1"/>
            <p:nvPr/>
          </p:nvSpPr>
          <p:spPr>
            <a:xfrm>
              <a:off x="7782175" y="4104736"/>
              <a:ext cx="30560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Holography: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D-branes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extremal surfaces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horizons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AE4BFF4-C22B-40F9-B442-28595FB6A060}"/>
                </a:ext>
              </a:extLst>
            </p:cNvPr>
            <p:cNvGrpSpPr/>
            <p:nvPr/>
          </p:nvGrpSpPr>
          <p:grpSpPr>
            <a:xfrm>
              <a:off x="4493693" y="1262527"/>
              <a:ext cx="2086630" cy="2121658"/>
              <a:chOff x="5649352" y="2626981"/>
              <a:chExt cx="2086630" cy="2121658"/>
            </a:xfrm>
          </p:grpSpPr>
          <p:pic>
            <p:nvPicPr>
              <p:cNvPr id="287" name="Picture 286">
                <a:extLst>
                  <a:ext uri="{FF2B5EF4-FFF2-40B4-BE49-F238E27FC236}">
                    <a16:creationId xmlns:a16="http://schemas.microsoft.com/office/drawing/2014/main" id="{CEF7B88D-F9D0-4EA0-8D5B-368608461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9352" y="2626981"/>
                <a:ext cx="1772044" cy="1907901"/>
              </a:xfrm>
              <a:prstGeom prst="rect">
                <a:avLst/>
              </a:prstGeom>
            </p:spPr>
          </p:pic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DFD9A118-FD95-457E-A83F-AC8BC20C7822}"/>
                  </a:ext>
                </a:extLst>
              </p:cNvPr>
              <p:cNvSpPr txBox="1"/>
              <p:nvPr/>
            </p:nvSpPr>
            <p:spPr>
              <a:xfrm>
                <a:off x="5841524" y="4471640"/>
                <a:ext cx="18944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image credit Wikipedia</a:t>
                </a:r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FE6799B-FAA9-4A81-9403-E341127AA543}"/>
                </a:ext>
              </a:extLst>
            </p:cNvPr>
            <p:cNvSpPr txBox="1"/>
            <p:nvPr/>
          </p:nvSpPr>
          <p:spPr>
            <a:xfrm>
              <a:off x="6796158" y="1117517"/>
              <a:ext cx="270482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Lattice systems: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boundaries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interfaces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impurities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F2A3796-B628-410F-838D-466EE0449128}"/>
                </a:ext>
              </a:extLst>
            </p:cNvPr>
            <p:cNvSpPr txBox="1"/>
            <p:nvPr/>
          </p:nvSpPr>
          <p:spPr>
            <a:xfrm>
              <a:off x="2137843" y="1027897"/>
              <a:ext cx="24523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The Standard Model:</a:t>
              </a:r>
              <a:endParaRPr lang="en-US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local defects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scattering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phases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E735834-A866-43A1-9BC0-0CFB8636F619}"/>
                </a:ext>
              </a:extLst>
            </p:cNvPr>
            <p:cNvSpPr txBox="1"/>
            <p:nvPr/>
          </p:nvSpPr>
          <p:spPr>
            <a:xfrm>
              <a:off x="3490214" y="3631614"/>
              <a:ext cx="47843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Supersymmetric QFT: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homological mirror symmetry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duality defects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defects at strong coupling</a:t>
              </a:r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5B44746A-814F-45E8-95D4-B425EF626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382" y="4864611"/>
              <a:ext cx="1535880" cy="1599181"/>
            </a:xfrm>
            <a:prstGeom prst="rect">
              <a:avLst/>
            </a:prstGeom>
          </p:spPr>
        </p:pic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785A6A7-2B2C-4FFD-A840-E056DAC4DCAA}"/>
                </a:ext>
              </a:extLst>
            </p:cNvPr>
            <p:cNvGrpSpPr/>
            <p:nvPr/>
          </p:nvGrpSpPr>
          <p:grpSpPr>
            <a:xfrm>
              <a:off x="9604094" y="4348607"/>
              <a:ext cx="2344457" cy="2328327"/>
              <a:chOff x="8171890" y="2167302"/>
              <a:chExt cx="4903241" cy="4472210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84067C2-D1CA-43F9-AE1D-2DE65653BC42}"/>
                  </a:ext>
                </a:extLst>
              </p:cNvPr>
              <p:cNvGrpSpPr/>
              <p:nvPr/>
            </p:nvGrpSpPr>
            <p:grpSpPr>
              <a:xfrm>
                <a:off x="9114228" y="2167302"/>
                <a:ext cx="3474662" cy="3857124"/>
                <a:chOff x="6744252" y="889207"/>
                <a:chExt cx="3474662" cy="3857124"/>
              </a:xfrm>
            </p:grpSpPr>
            <p:sp>
              <p:nvSpPr>
                <p:cNvPr id="283" name="Isosceles Triangle 282">
                  <a:extLst>
                    <a:ext uri="{FF2B5EF4-FFF2-40B4-BE49-F238E27FC236}">
                      <a16:creationId xmlns:a16="http://schemas.microsoft.com/office/drawing/2014/main" id="{2E1EB65D-6B8D-45DC-888E-E0312132EB2C}"/>
                    </a:ext>
                  </a:extLst>
                </p:cNvPr>
                <p:cNvSpPr/>
                <p:nvPr/>
              </p:nvSpPr>
              <p:spPr>
                <a:xfrm rot="2462244">
                  <a:off x="6991722" y="1271669"/>
                  <a:ext cx="2594668" cy="3474662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61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Isosceles Triangle 283">
                  <a:extLst>
                    <a:ext uri="{FF2B5EF4-FFF2-40B4-BE49-F238E27FC236}">
                      <a16:creationId xmlns:a16="http://schemas.microsoft.com/office/drawing/2014/main" id="{88172B92-4BB4-4AE2-B5EF-6CC10ABF902C}"/>
                    </a:ext>
                  </a:extLst>
                </p:cNvPr>
                <p:cNvSpPr/>
                <p:nvPr/>
              </p:nvSpPr>
              <p:spPr>
                <a:xfrm rot="2462244">
                  <a:off x="8145156" y="1167628"/>
                  <a:ext cx="610166" cy="3474662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91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Isosceles Triangle 284">
                  <a:extLst>
                    <a:ext uri="{FF2B5EF4-FFF2-40B4-BE49-F238E27FC236}">
                      <a16:creationId xmlns:a16="http://schemas.microsoft.com/office/drawing/2014/main" id="{87D3948F-DCCB-4EDF-9EAE-D8E2C3CD7ECA}"/>
                    </a:ext>
                  </a:extLst>
                </p:cNvPr>
                <p:cNvSpPr/>
                <p:nvPr/>
              </p:nvSpPr>
              <p:spPr>
                <a:xfrm rot="3410814">
                  <a:off x="8247727" y="803552"/>
                  <a:ext cx="467712" cy="3474662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91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Isosceles Triangle 285">
                  <a:extLst>
                    <a:ext uri="{FF2B5EF4-FFF2-40B4-BE49-F238E27FC236}">
                      <a16:creationId xmlns:a16="http://schemas.microsoft.com/office/drawing/2014/main" id="{9F184AD9-E8D6-41A7-AF4C-1A60E77325D8}"/>
                    </a:ext>
                  </a:extLst>
                </p:cNvPr>
                <p:cNvSpPr/>
                <p:nvPr/>
              </p:nvSpPr>
              <p:spPr>
                <a:xfrm rot="1891750">
                  <a:off x="8732169" y="889207"/>
                  <a:ext cx="331359" cy="3474662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91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softEdge rad="1143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BDB69DCA-F59A-46D2-A2EF-C2D540AB0F01}"/>
                  </a:ext>
                </a:extLst>
              </p:cNvPr>
              <p:cNvSpPr/>
              <p:nvPr/>
            </p:nvSpPr>
            <p:spPr>
              <a:xfrm rot="18818910">
                <a:off x="10334381" y="3795401"/>
                <a:ext cx="605130" cy="1166516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2D93FB6B-7B11-4804-AF79-C9F2A36718D5}"/>
                  </a:ext>
                </a:extLst>
              </p:cNvPr>
              <p:cNvSpPr/>
              <p:nvPr/>
            </p:nvSpPr>
            <p:spPr>
              <a:xfrm rot="18818910">
                <a:off x="10669174" y="3640786"/>
                <a:ext cx="425825" cy="820867"/>
              </a:xfrm>
              <a:prstGeom prst="ellipse">
                <a:avLst/>
              </a:prstGeom>
              <a:noFill/>
              <a:ln w="22225">
                <a:solidFill>
                  <a:schemeClr val="tx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BC13A98B-B6DB-429D-A193-FA27B4E1FD64}"/>
                  </a:ext>
                </a:extLst>
              </p:cNvPr>
              <p:cNvSpPr/>
              <p:nvPr/>
            </p:nvSpPr>
            <p:spPr>
              <a:xfrm rot="18818910">
                <a:off x="10927566" y="3526416"/>
                <a:ext cx="304469" cy="586928"/>
              </a:xfrm>
              <a:prstGeom prst="ellipse">
                <a:avLst/>
              </a:prstGeom>
              <a:noFill/>
              <a:ln w="22225">
                <a:solidFill>
                  <a:schemeClr val="tx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1D29DCA0-C128-4F08-8AFC-7230BB7BB05D}"/>
                  </a:ext>
                </a:extLst>
              </p:cNvPr>
              <p:cNvSpPr/>
              <p:nvPr/>
            </p:nvSpPr>
            <p:spPr>
              <a:xfrm rot="18818910">
                <a:off x="11125749" y="3460032"/>
                <a:ext cx="180023" cy="393244"/>
              </a:xfrm>
              <a:prstGeom prst="ellipse">
                <a:avLst/>
              </a:prstGeom>
              <a:noFill/>
              <a:ln w="22225">
                <a:solidFill>
                  <a:schemeClr val="tx1">
                    <a:alpha val="1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9" name="Picture 278">
                <a:extLst>
                  <a:ext uri="{FF2B5EF4-FFF2-40B4-BE49-F238E27FC236}">
                    <a16:creationId xmlns:a16="http://schemas.microsoft.com/office/drawing/2014/main" id="{F6F72D74-FD3F-4A9D-9607-5EB5F5BC3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18645">
                <a:off x="8502768" y="4361034"/>
                <a:ext cx="1947600" cy="260935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228600"/>
              </a:effectLst>
            </p:spPr>
          </p:pic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D52475E6-7FC4-4A96-ADE5-2E0602819EB9}"/>
                  </a:ext>
                </a:extLst>
              </p:cNvPr>
              <p:cNvGrpSpPr/>
              <p:nvPr/>
            </p:nvGrpSpPr>
            <p:grpSpPr>
              <a:xfrm>
                <a:off x="8403817" y="2614823"/>
                <a:ext cx="4671314" cy="2221619"/>
                <a:chOff x="8532449" y="2543635"/>
                <a:chExt cx="4671314" cy="2221619"/>
              </a:xfrm>
            </p:grpSpPr>
            <p:cxnSp>
              <p:nvCxnSpPr>
                <p:cNvPr id="281" name="Straight Arrow Connector 280">
                  <a:extLst>
                    <a:ext uri="{FF2B5EF4-FFF2-40B4-BE49-F238E27FC236}">
                      <a16:creationId xmlns:a16="http://schemas.microsoft.com/office/drawing/2014/main" id="{AF388C15-C512-4960-81D2-D99F0687ACF0}"/>
                    </a:ext>
                  </a:extLst>
                </p:cNvPr>
                <p:cNvCxnSpPr>
                  <a:stCxn id="279" idx="0"/>
                </p:cNvCxnSpPr>
                <p:nvPr/>
              </p:nvCxnSpPr>
              <p:spPr>
                <a:xfrm flipV="1">
                  <a:off x="8532449" y="3004457"/>
                  <a:ext cx="3087044" cy="176079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6808D644-EFE0-406D-B092-1154B8CEE4FF}"/>
                    </a:ext>
                  </a:extLst>
                </p:cNvPr>
                <p:cNvSpPr txBox="1"/>
                <p:nvPr/>
              </p:nvSpPr>
              <p:spPr>
                <a:xfrm rot="19813484">
                  <a:off x="9816283" y="2543635"/>
                  <a:ext cx="3387480" cy="709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FA567113-9FEC-4964-A5CC-5BBB9DDDA9A6}"/>
                </a:ext>
              </a:extLst>
            </p:cNvPr>
            <p:cNvGrpSpPr/>
            <p:nvPr/>
          </p:nvGrpSpPr>
          <p:grpSpPr>
            <a:xfrm>
              <a:off x="8899126" y="1826842"/>
              <a:ext cx="1914387" cy="1767290"/>
              <a:chOff x="8349535" y="1105771"/>
              <a:chExt cx="2021808" cy="1866458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E3DE339F-10EB-4775-9C88-EAC38801775E}"/>
                  </a:ext>
                </a:extLst>
              </p:cNvPr>
              <p:cNvSpPr/>
              <p:nvPr/>
            </p:nvSpPr>
            <p:spPr>
              <a:xfrm>
                <a:off x="8349535" y="1105771"/>
                <a:ext cx="2021808" cy="18664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5685E360-60C9-492D-AC82-432A5664501F}"/>
                  </a:ext>
                </a:extLst>
              </p:cNvPr>
              <p:cNvGrpSpPr/>
              <p:nvPr/>
            </p:nvGrpSpPr>
            <p:grpSpPr>
              <a:xfrm>
                <a:off x="8526282" y="1245813"/>
                <a:ext cx="829270" cy="785966"/>
                <a:chOff x="8577484" y="1192272"/>
                <a:chExt cx="829270" cy="785966"/>
              </a:xfrm>
            </p:grpSpPr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6EB0BA5E-B831-45C0-A5CA-0146C912FAE6}"/>
                    </a:ext>
                  </a:extLst>
                </p:cNvPr>
                <p:cNvGrpSpPr/>
                <p:nvPr/>
              </p:nvGrpSpPr>
              <p:grpSpPr>
                <a:xfrm>
                  <a:off x="8577484" y="1192272"/>
                  <a:ext cx="829270" cy="785966"/>
                  <a:chOff x="5898524" y="3103808"/>
                  <a:chExt cx="2069212" cy="2069206"/>
                </a:xfrm>
                <a:solidFill>
                  <a:schemeClr val="accent1">
                    <a:lumMod val="60000"/>
                    <a:lumOff val="40000"/>
                  </a:schemeClr>
                </a:solidFill>
              </p:grpSpPr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622CC41B-F19D-458E-9A20-6461FF970284}"/>
                      </a:ext>
                    </a:extLst>
                  </p:cNvPr>
                  <p:cNvSpPr/>
                  <p:nvPr/>
                </p:nvSpPr>
                <p:spPr>
                  <a:xfrm>
                    <a:off x="5898524" y="3103808"/>
                    <a:ext cx="1034599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376D03E7-E8A5-4008-9171-FADC49430DB9}"/>
                      </a:ext>
                    </a:extLst>
                  </p:cNvPr>
                  <p:cNvSpPr/>
                  <p:nvPr/>
                </p:nvSpPr>
                <p:spPr>
                  <a:xfrm>
                    <a:off x="5898524" y="4138411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1FA23A65-29FC-4619-933F-70D5DC2BAEBE}"/>
                      </a:ext>
                    </a:extLst>
                  </p:cNvPr>
                  <p:cNvSpPr/>
                  <p:nvPr/>
                </p:nvSpPr>
                <p:spPr>
                  <a:xfrm>
                    <a:off x="6933127" y="3103808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045A5B98-4B6E-424F-A77A-6BB40273329E}"/>
                      </a:ext>
                    </a:extLst>
                  </p:cNvPr>
                  <p:cNvSpPr/>
                  <p:nvPr/>
                </p:nvSpPr>
                <p:spPr>
                  <a:xfrm>
                    <a:off x="6933133" y="4138410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140C92A6-2B71-4201-8A65-99AF10161DF6}"/>
                    </a:ext>
                  </a:extLst>
                </p:cNvPr>
                <p:cNvGrpSpPr/>
                <p:nvPr/>
              </p:nvGrpSpPr>
              <p:grpSpPr>
                <a:xfrm>
                  <a:off x="8665844" y="1276803"/>
                  <a:ext cx="656091" cy="635390"/>
                  <a:chOff x="8318943" y="3225810"/>
                  <a:chExt cx="701362" cy="713062"/>
                </a:xfrm>
              </p:grpSpPr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1626530D-48D6-4B49-A6F3-864EB5714D95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3" y="3225810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260" name="Group 259">
                      <a:extLst>
                        <a:ext uri="{FF2B5EF4-FFF2-40B4-BE49-F238E27FC236}">
                          <a16:creationId xmlns:a16="http://schemas.microsoft.com/office/drawing/2014/main" id="{624F68F3-F44F-4591-A681-72D16E90AE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66" name="Oval 265">
                        <a:extLst>
                          <a:ext uri="{FF2B5EF4-FFF2-40B4-BE49-F238E27FC236}">
                            <a16:creationId xmlns:a16="http://schemas.microsoft.com/office/drawing/2014/main" id="{A17A2139-D121-4FAB-9009-243FAEA80A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" name="Oval 266">
                        <a:extLst>
                          <a:ext uri="{FF2B5EF4-FFF2-40B4-BE49-F238E27FC236}">
                            <a16:creationId xmlns:a16="http://schemas.microsoft.com/office/drawing/2014/main" id="{98FAF48F-ABB8-4070-8C9D-0233EC4D53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" name="Oval 267">
                        <a:extLst>
                          <a:ext uri="{FF2B5EF4-FFF2-40B4-BE49-F238E27FC236}">
                            <a16:creationId xmlns:a16="http://schemas.microsoft.com/office/drawing/2014/main" id="{772E6A02-C29F-489D-8F05-C8B184018E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" name="Oval 268">
                        <a:extLst>
                          <a:ext uri="{FF2B5EF4-FFF2-40B4-BE49-F238E27FC236}">
                            <a16:creationId xmlns:a16="http://schemas.microsoft.com/office/drawing/2014/main" id="{61E4B741-C68A-474E-9514-0E96F0E3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1" name="Group 260">
                      <a:extLst>
                        <a:ext uri="{FF2B5EF4-FFF2-40B4-BE49-F238E27FC236}">
                          <a16:creationId xmlns:a16="http://schemas.microsoft.com/office/drawing/2014/main" id="{CC0F3D85-3314-4705-9630-C49D6B169F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62" name="Oval 261">
                        <a:extLst>
                          <a:ext uri="{FF2B5EF4-FFF2-40B4-BE49-F238E27FC236}">
                            <a16:creationId xmlns:a16="http://schemas.microsoft.com/office/drawing/2014/main" id="{A832A959-9095-4006-A8CA-6E54CDAF5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" name="Oval 262">
                        <a:extLst>
                          <a:ext uri="{FF2B5EF4-FFF2-40B4-BE49-F238E27FC236}">
                            <a16:creationId xmlns:a16="http://schemas.microsoft.com/office/drawing/2014/main" id="{EE91D020-B3BE-4B9F-BBD3-F4F3245E0E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" name="Oval 263">
                        <a:extLst>
                          <a:ext uri="{FF2B5EF4-FFF2-40B4-BE49-F238E27FC236}">
                            <a16:creationId xmlns:a16="http://schemas.microsoft.com/office/drawing/2014/main" id="{0BBC5196-E43E-47CE-9832-28B83ECBE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" name="Oval 264">
                        <a:extLst>
                          <a:ext uri="{FF2B5EF4-FFF2-40B4-BE49-F238E27FC236}">
                            <a16:creationId xmlns:a16="http://schemas.microsoft.com/office/drawing/2014/main" id="{BE771DCD-C81B-4BF8-A4C2-BD92667D25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F68C4FAE-899B-48E1-BF79-920F6AC5E6B7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5" y="3655255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250" name="Group 249">
                      <a:extLst>
                        <a:ext uri="{FF2B5EF4-FFF2-40B4-BE49-F238E27FC236}">
                          <a16:creationId xmlns:a16="http://schemas.microsoft.com/office/drawing/2014/main" id="{50A31C02-4ACD-4929-8C06-92493D6691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56" name="Oval 255">
                        <a:extLst>
                          <a:ext uri="{FF2B5EF4-FFF2-40B4-BE49-F238E27FC236}">
                            <a16:creationId xmlns:a16="http://schemas.microsoft.com/office/drawing/2014/main" id="{BDE0421D-961E-4DEA-B5E1-3E116205E3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" name="Oval 256">
                        <a:extLst>
                          <a:ext uri="{FF2B5EF4-FFF2-40B4-BE49-F238E27FC236}">
                            <a16:creationId xmlns:a16="http://schemas.microsoft.com/office/drawing/2014/main" id="{5079A5E2-B3AB-47D4-8457-7D6653F40C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" name="Oval 257">
                        <a:extLst>
                          <a:ext uri="{FF2B5EF4-FFF2-40B4-BE49-F238E27FC236}">
                            <a16:creationId xmlns:a16="http://schemas.microsoft.com/office/drawing/2014/main" id="{AA2D4EB2-D83A-4A0A-82F4-6522D685CE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" name="Oval 258">
                        <a:extLst>
                          <a:ext uri="{FF2B5EF4-FFF2-40B4-BE49-F238E27FC236}">
                            <a16:creationId xmlns:a16="http://schemas.microsoft.com/office/drawing/2014/main" id="{7CD14483-B417-403A-8DDF-85763BD4B5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1" name="Group 250">
                      <a:extLst>
                        <a:ext uri="{FF2B5EF4-FFF2-40B4-BE49-F238E27FC236}">
                          <a16:creationId xmlns:a16="http://schemas.microsoft.com/office/drawing/2014/main" id="{059B6467-3E40-4BA2-860E-633CEE0A78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52" name="Oval 251">
                        <a:extLst>
                          <a:ext uri="{FF2B5EF4-FFF2-40B4-BE49-F238E27FC236}">
                            <a16:creationId xmlns:a16="http://schemas.microsoft.com/office/drawing/2014/main" id="{8712C534-3A60-4A35-9DC5-DD20826FF0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" name="Oval 252">
                        <a:extLst>
                          <a:ext uri="{FF2B5EF4-FFF2-40B4-BE49-F238E27FC236}">
                            <a16:creationId xmlns:a16="http://schemas.microsoft.com/office/drawing/2014/main" id="{0EF53841-5A0C-457C-A062-A83B7C9F5F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Oval 253">
                        <a:extLst>
                          <a:ext uri="{FF2B5EF4-FFF2-40B4-BE49-F238E27FC236}">
                            <a16:creationId xmlns:a16="http://schemas.microsoft.com/office/drawing/2014/main" id="{5480F0A3-EE7C-45AD-8EDA-321F6596C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" name="Oval 254">
                        <a:extLst>
                          <a:ext uri="{FF2B5EF4-FFF2-40B4-BE49-F238E27FC236}">
                            <a16:creationId xmlns:a16="http://schemas.microsoft.com/office/drawing/2014/main" id="{8F2D0572-EC29-4ED3-B379-3C84131870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6E52D5A-1B02-4A9C-8D31-ACE404A29B39}"/>
                  </a:ext>
                </a:extLst>
              </p:cNvPr>
              <p:cNvGrpSpPr/>
              <p:nvPr/>
            </p:nvGrpSpPr>
            <p:grpSpPr>
              <a:xfrm>
                <a:off x="9367475" y="1245117"/>
                <a:ext cx="829270" cy="785966"/>
                <a:chOff x="8577484" y="1192272"/>
                <a:chExt cx="829270" cy="785966"/>
              </a:xfrm>
            </p:grpSpPr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B7188D41-6A03-4F0F-9783-33B71F7D23B3}"/>
                    </a:ext>
                  </a:extLst>
                </p:cNvPr>
                <p:cNvGrpSpPr/>
                <p:nvPr/>
              </p:nvGrpSpPr>
              <p:grpSpPr>
                <a:xfrm>
                  <a:off x="8577484" y="1192272"/>
                  <a:ext cx="829270" cy="785966"/>
                  <a:chOff x="5898524" y="3103808"/>
                  <a:chExt cx="2069212" cy="2069206"/>
                </a:xfrm>
                <a:solidFill>
                  <a:schemeClr val="accent1">
                    <a:lumMod val="60000"/>
                    <a:lumOff val="40000"/>
                  </a:schemeClr>
                </a:solidFill>
              </p:grpSpPr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267897C0-6AFC-4F69-A398-A79186193159}"/>
                      </a:ext>
                    </a:extLst>
                  </p:cNvPr>
                  <p:cNvSpPr/>
                  <p:nvPr/>
                </p:nvSpPr>
                <p:spPr>
                  <a:xfrm>
                    <a:off x="5898524" y="3103808"/>
                    <a:ext cx="1034599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4999C982-180F-4877-8AC2-4F93864CA8CF}"/>
                      </a:ext>
                    </a:extLst>
                  </p:cNvPr>
                  <p:cNvSpPr/>
                  <p:nvPr/>
                </p:nvSpPr>
                <p:spPr>
                  <a:xfrm>
                    <a:off x="5898524" y="4138411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619D43AD-D0F9-46F6-810D-7919634BA749}"/>
                      </a:ext>
                    </a:extLst>
                  </p:cNvPr>
                  <p:cNvSpPr/>
                  <p:nvPr/>
                </p:nvSpPr>
                <p:spPr>
                  <a:xfrm>
                    <a:off x="6933127" y="3103808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BA9A45C8-40DB-47A5-93D7-8239FE651D31}"/>
                      </a:ext>
                    </a:extLst>
                  </p:cNvPr>
                  <p:cNvSpPr/>
                  <p:nvPr/>
                </p:nvSpPr>
                <p:spPr>
                  <a:xfrm>
                    <a:off x="6933133" y="4138410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210F7E34-823E-424D-897D-CB218F9D0FE3}"/>
                    </a:ext>
                  </a:extLst>
                </p:cNvPr>
                <p:cNvGrpSpPr/>
                <p:nvPr/>
              </p:nvGrpSpPr>
              <p:grpSpPr>
                <a:xfrm>
                  <a:off x="8665844" y="1276803"/>
                  <a:ext cx="656091" cy="635390"/>
                  <a:chOff x="8318943" y="3225810"/>
                  <a:chExt cx="701362" cy="713062"/>
                </a:xfrm>
              </p:grpSpPr>
              <p:grpSp>
                <p:nvGrpSpPr>
                  <p:cNvPr id="220" name="Group 219">
                    <a:extLst>
                      <a:ext uri="{FF2B5EF4-FFF2-40B4-BE49-F238E27FC236}">
                        <a16:creationId xmlns:a16="http://schemas.microsoft.com/office/drawing/2014/main" id="{8A18FC99-EAC0-4946-A381-FE6D3DCEBAB4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3" y="3225810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232" name="Group 231">
                      <a:extLst>
                        <a:ext uri="{FF2B5EF4-FFF2-40B4-BE49-F238E27FC236}">
                          <a16:creationId xmlns:a16="http://schemas.microsoft.com/office/drawing/2014/main" id="{01586971-8BB8-421E-AB5B-73B9ABA05F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38" name="Oval 237">
                        <a:extLst>
                          <a:ext uri="{FF2B5EF4-FFF2-40B4-BE49-F238E27FC236}">
                            <a16:creationId xmlns:a16="http://schemas.microsoft.com/office/drawing/2014/main" id="{A27B5C5E-1B82-4958-B467-000A87D99B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" name="Oval 238">
                        <a:extLst>
                          <a:ext uri="{FF2B5EF4-FFF2-40B4-BE49-F238E27FC236}">
                            <a16:creationId xmlns:a16="http://schemas.microsoft.com/office/drawing/2014/main" id="{1B347976-6CE6-4EF6-9655-377693F443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Oval 239">
                        <a:extLst>
                          <a:ext uri="{FF2B5EF4-FFF2-40B4-BE49-F238E27FC236}">
                            <a16:creationId xmlns:a16="http://schemas.microsoft.com/office/drawing/2014/main" id="{24523355-1D90-4D89-AE63-BDD9015DFC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" name="Oval 240">
                        <a:extLst>
                          <a:ext uri="{FF2B5EF4-FFF2-40B4-BE49-F238E27FC236}">
                            <a16:creationId xmlns:a16="http://schemas.microsoft.com/office/drawing/2014/main" id="{29F0DAEA-88B6-46A5-AC70-12F716B024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13B60A1F-51A5-4081-9946-D51D67E7DB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34" name="Oval 233">
                        <a:extLst>
                          <a:ext uri="{FF2B5EF4-FFF2-40B4-BE49-F238E27FC236}">
                            <a16:creationId xmlns:a16="http://schemas.microsoft.com/office/drawing/2014/main" id="{2C39A128-268D-4BD7-9199-6EDAAE5466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" name="Oval 234">
                        <a:extLst>
                          <a:ext uri="{FF2B5EF4-FFF2-40B4-BE49-F238E27FC236}">
                            <a16:creationId xmlns:a16="http://schemas.microsoft.com/office/drawing/2014/main" id="{F0272C97-BA1D-48BC-977E-CDBF52E5AF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Oval 235">
                        <a:extLst>
                          <a:ext uri="{FF2B5EF4-FFF2-40B4-BE49-F238E27FC236}">
                            <a16:creationId xmlns:a16="http://schemas.microsoft.com/office/drawing/2014/main" id="{9E47F6CD-BAD8-432F-8265-D4AACE1C82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" name="Oval 236">
                        <a:extLst>
                          <a:ext uri="{FF2B5EF4-FFF2-40B4-BE49-F238E27FC236}">
                            <a16:creationId xmlns:a16="http://schemas.microsoft.com/office/drawing/2014/main" id="{D0E6A338-721C-408D-8602-E27A70A021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1" name="Group 220">
                    <a:extLst>
                      <a:ext uri="{FF2B5EF4-FFF2-40B4-BE49-F238E27FC236}">
                        <a16:creationId xmlns:a16="http://schemas.microsoft.com/office/drawing/2014/main" id="{F2B4F91B-FA0C-4988-814E-FEAC7D668CC1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5" y="3655255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222" name="Group 221">
                      <a:extLst>
                        <a:ext uri="{FF2B5EF4-FFF2-40B4-BE49-F238E27FC236}">
                          <a16:creationId xmlns:a16="http://schemas.microsoft.com/office/drawing/2014/main" id="{FE4ED026-4CF9-404E-BE94-E68D253875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28" name="Oval 227">
                        <a:extLst>
                          <a:ext uri="{FF2B5EF4-FFF2-40B4-BE49-F238E27FC236}">
                            <a16:creationId xmlns:a16="http://schemas.microsoft.com/office/drawing/2014/main" id="{191C7875-5671-42AB-84FC-259DAC1853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Oval 228">
                        <a:extLst>
                          <a:ext uri="{FF2B5EF4-FFF2-40B4-BE49-F238E27FC236}">
                            <a16:creationId xmlns:a16="http://schemas.microsoft.com/office/drawing/2014/main" id="{73173DA3-48F8-408D-B50F-F2F59D491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" name="Oval 229">
                        <a:extLst>
                          <a:ext uri="{FF2B5EF4-FFF2-40B4-BE49-F238E27FC236}">
                            <a16:creationId xmlns:a16="http://schemas.microsoft.com/office/drawing/2014/main" id="{BD9F3FCF-2EFE-484B-90A8-D4E6E366BA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Oval 230">
                        <a:extLst>
                          <a:ext uri="{FF2B5EF4-FFF2-40B4-BE49-F238E27FC236}">
                            <a16:creationId xmlns:a16="http://schemas.microsoft.com/office/drawing/2014/main" id="{AB289D3E-BD80-4DA2-9B93-CA82469CF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3" name="Group 222">
                      <a:extLst>
                        <a:ext uri="{FF2B5EF4-FFF2-40B4-BE49-F238E27FC236}">
                          <a16:creationId xmlns:a16="http://schemas.microsoft.com/office/drawing/2014/main" id="{ED91AD44-E56F-4D8E-8948-AFF9193D0A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24" name="Oval 223">
                        <a:extLst>
                          <a:ext uri="{FF2B5EF4-FFF2-40B4-BE49-F238E27FC236}">
                            <a16:creationId xmlns:a16="http://schemas.microsoft.com/office/drawing/2014/main" id="{24E04DE7-A471-4606-BA09-8FCB66964D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Oval 224">
                        <a:extLst>
                          <a:ext uri="{FF2B5EF4-FFF2-40B4-BE49-F238E27FC236}">
                            <a16:creationId xmlns:a16="http://schemas.microsoft.com/office/drawing/2014/main" id="{C2A33990-470A-45BC-AAB1-D082D549DD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Oval 225">
                        <a:extLst>
                          <a:ext uri="{FF2B5EF4-FFF2-40B4-BE49-F238E27FC236}">
                            <a16:creationId xmlns:a16="http://schemas.microsoft.com/office/drawing/2014/main" id="{4C58D5A8-8515-4F5D-9F09-059EB52B3E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Oval 226">
                        <a:extLst>
                          <a:ext uri="{FF2B5EF4-FFF2-40B4-BE49-F238E27FC236}">
                            <a16:creationId xmlns:a16="http://schemas.microsoft.com/office/drawing/2014/main" id="{F2616389-5D4D-47D7-82D4-61E587956A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A89DC5A5-7A31-4D59-B473-63214E15F417}"/>
                  </a:ext>
                </a:extLst>
              </p:cNvPr>
              <p:cNvGrpSpPr/>
              <p:nvPr/>
            </p:nvGrpSpPr>
            <p:grpSpPr>
              <a:xfrm>
                <a:off x="8533542" y="2046518"/>
                <a:ext cx="829270" cy="785966"/>
                <a:chOff x="8577484" y="1192272"/>
                <a:chExt cx="829270" cy="785966"/>
              </a:xfrm>
            </p:grpSpPr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DFA18553-1171-4DF2-B5D6-BF5082F55FDA}"/>
                    </a:ext>
                  </a:extLst>
                </p:cNvPr>
                <p:cNvGrpSpPr/>
                <p:nvPr/>
              </p:nvGrpSpPr>
              <p:grpSpPr>
                <a:xfrm>
                  <a:off x="8577484" y="1192272"/>
                  <a:ext cx="829270" cy="785966"/>
                  <a:chOff x="5898524" y="3103808"/>
                  <a:chExt cx="2069212" cy="2069206"/>
                </a:xfrm>
                <a:solidFill>
                  <a:schemeClr val="accent1">
                    <a:lumMod val="60000"/>
                    <a:lumOff val="40000"/>
                  </a:schemeClr>
                </a:solidFill>
              </p:grpSpPr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BD7012C2-21B2-47DB-9175-22788B0C4E7F}"/>
                      </a:ext>
                    </a:extLst>
                  </p:cNvPr>
                  <p:cNvSpPr/>
                  <p:nvPr/>
                </p:nvSpPr>
                <p:spPr>
                  <a:xfrm>
                    <a:off x="5898524" y="3103808"/>
                    <a:ext cx="1034599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C8D87FC3-911B-4C51-8527-C0A8FD2D37EE}"/>
                      </a:ext>
                    </a:extLst>
                  </p:cNvPr>
                  <p:cNvSpPr/>
                  <p:nvPr/>
                </p:nvSpPr>
                <p:spPr>
                  <a:xfrm>
                    <a:off x="5898524" y="4138411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7960BFBA-6A76-4765-8861-9A1BA4328898}"/>
                      </a:ext>
                    </a:extLst>
                  </p:cNvPr>
                  <p:cNvSpPr/>
                  <p:nvPr/>
                </p:nvSpPr>
                <p:spPr>
                  <a:xfrm>
                    <a:off x="6933127" y="3103808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27412664-C739-4DEF-B25C-7E856FAEB70A}"/>
                      </a:ext>
                    </a:extLst>
                  </p:cNvPr>
                  <p:cNvSpPr/>
                  <p:nvPr/>
                </p:nvSpPr>
                <p:spPr>
                  <a:xfrm>
                    <a:off x="6933133" y="4138410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5A985B81-9505-43EC-8B48-028DA49FD63B}"/>
                    </a:ext>
                  </a:extLst>
                </p:cNvPr>
                <p:cNvGrpSpPr/>
                <p:nvPr/>
              </p:nvGrpSpPr>
              <p:grpSpPr>
                <a:xfrm>
                  <a:off x="8665844" y="1276803"/>
                  <a:ext cx="656091" cy="635390"/>
                  <a:chOff x="8318943" y="3225810"/>
                  <a:chExt cx="701362" cy="713062"/>
                </a:xfrm>
              </p:grpSpPr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689380C6-9FCF-494C-BFCC-8B284DBFED2E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3" y="3225810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204" name="Group 203">
                      <a:extLst>
                        <a:ext uri="{FF2B5EF4-FFF2-40B4-BE49-F238E27FC236}">
                          <a16:creationId xmlns:a16="http://schemas.microsoft.com/office/drawing/2014/main" id="{03660A27-A3D2-4B1A-9135-C93AD3E242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10" name="Oval 209">
                        <a:extLst>
                          <a:ext uri="{FF2B5EF4-FFF2-40B4-BE49-F238E27FC236}">
                            <a16:creationId xmlns:a16="http://schemas.microsoft.com/office/drawing/2014/main" id="{B4D19B67-CCE7-4373-834B-BB44FC856C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Oval 210">
                        <a:extLst>
                          <a:ext uri="{FF2B5EF4-FFF2-40B4-BE49-F238E27FC236}">
                            <a16:creationId xmlns:a16="http://schemas.microsoft.com/office/drawing/2014/main" id="{32664F85-8836-4B0E-B643-AAD21A81C2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" name="Oval 211">
                        <a:extLst>
                          <a:ext uri="{FF2B5EF4-FFF2-40B4-BE49-F238E27FC236}">
                            <a16:creationId xmlns:a16="http://schemas.microsoft.com/office/drawing/2014/main" id="{986E0E82-C1B6-47E3-A20D-78ADDB4EDC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Oval 212">
                        <a:extLst>
                          <a:ext uri="{FF2B5EF4-FFF2-40B4-BE49-F238E27FC236}">
                            <a16:creationId xmlns:a16="http://schemas.microsoft.com/office/drawing/2014/main" id="{49A82A74-C67F-4258-B758-7C3CE80BC4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>
                      <a:extLst>
                        <a:ext uri="{FF2B5EF4-FFF2-40B4-BE49-F238E27FC236}">
                          <a16:creationId xmlns:a16="http://schemas.microsoft.com/office/drawing/2014/main" id="{6FA2DD7C-0CC8-4D7D-B6D9-96779ABD60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06" name="Oval 205">
                        <a:extLst>
                          <a:ext uri="{FF2B5EF4-FFF2-40B4-BE49-F238E27FC236}">
                            <a16:creationId xmlns:a16="http://schemas.microsoft.com/office/drawing/2014/main" id="{27FFF4F9-F8D0-4BFB-8187-C2926EA242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Oval 206">
                        <a:extLst>
                          <a:ext uri="{FF2B5EF4-FFF2-40B4-BE49-F238E27FC236}">
                            <a16:creationId xmlns:a16="http://schemas.microsoft.com/office/drawing/2014/main" id="{6E46D7AA-A88E-4EC7-B1C5-D4A4745D2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" name="Oval 207">
                        <a:extLst>
                          <a:ext uri="{FF2B5EF4-FFF2-40B4-BE49-F238E27FC236}">
                            <a16:creationId xmlns:a16="http://schemas.microsoft.com/office/drawing/2014/main" id="{75787660-AC3E-46F9-A9A5-BB26D9CE07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Oval 208">
                        <a:extLst>
                          <a:ext uri="{FF2B5EF4-FFF2-40B4-BE49-F238E27FC236}">
                            <a16:creationId xmlns:a16="http://schemas.microsoft.com/office/drawing/2014/main" id="{C45CDCF4-8FEF-4585-89A5-D371240A8A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E3D4233F-AB6E-4EFD-A565-7BB919627891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5" y="3655255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194" name="Group 193">
                      <a:extLst>
                        <a:ext uri="{FF2B5EF4-FFF2-40B4-BE49-F238E27FC236}">
                          <a16:creationId xmlns:a16="http://schemas.microsoft.com/office/drawing/2014/main" id="{446614FA-A111-496A-9923-E6D52264E2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200" name="Oval 199">
                        <a:extLst>
                          <a:ext uri="{FF2B5EF4-FFF2-40B4-BE49-F238E27FC236}">
                            <a16:creationId xmlns:a16="http://schemas.microsoft.com/office/drawing/2014/main" id="{53D9C3F8-A3CF-471B-BA30-E85CC242F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Oval 200">
                        <a:extLst>
                          <a:ext uri="{FF2B5EF4-FFF2-40B4-BE49-F238E27FC236}">
                            <a16:creationId xmlns:a16="http://schemas.microsoft.com/office/drawing/2014/main" id="{82FE73D8-D52A-48E8-B0BB-016CFB98A8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Oval 201">
                        <a:extLst>
                          <a:ext uri="{FF2B5EF4-FFF2-40B4-BE49-F238E27FC236}">
                            <a16:creationId xmlns:a16="http://schemas.microsoft.com/office/drawing/2014/main" id="{534D4C4B-EF73-4EED-B1AB-40E7A0DA91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Oval 202">
                        <a:extLst>
                          <a:ext uri="{FF2B5EF4-FFF2-40B4-BE49-F238E27FC236}">
                            <a16:creationId xmlns:a16="http://schemas.microsoft.com/office/drawing/2014/main" id="{C741770B-5707-411E-9467-36D227B042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5" name="Group 194">
                      <a:extLst>
                        <a:ext uri="{FF2B5EF4-FFF2-40B4-BE49-F238E27FC236}">
                          <a16:creationId xmlns:a16="http://schemas.microsoft.com/office/drawing/2014/main" id="{0212F62C-D6ED-424E-BD30-18D313861E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96" name="Oval 195">
                        <a:extLst>
                          <a:ext uri="{FF2B5EF4-FFF2-40B4-BE49-F238E27FC236}">
                            <a16:creationId xmlns:a16="http://schemas.microsoft.com/office/drawing/2014/main" id="{32370548-015B-49AE-9863-D8F7DDD83D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" name="Oval 196">
                        <a:extLst>
                          <a:ext uri="{FF2B5EF4-FFF2-40B4-BE49-F238E27FC236}">
                            <a16:creationId xmlns:a16="http://schemas.microsoft.com/office/drawing/2014/main" id="{20B5AAA1-43B7-45A8-AD2D-E83F8A6717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Oval 197">
                        <a:extLst>
                          <a:ext uri="{FF2B5EF4-FFF2-40B4-BE49-F238E27FC236}">
                            <a16:creationId xmlns:a16="http://schemas.microsoft.com/office/drawing/2014/main" id="{A7EF73AC-47A7-405A-8914-E1A27F4CA3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Oval 198">
                        <a:extLst>
                          <a:ext uri="{FF2B5EF4-FFF2-40B4-BE49-F238E27FC236}">
                            <a16:creationId xmlns:a16="http://schemas.microsoft.com/office/drawing/2014/main" id="{8AD65062-84AB-457F-9B23-9107943C2E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755318FE-70BC-43E2-B4CD-B0CADAFE791C}"/>
                  </a:ext>
                </a:extLst>
              </p:cNvPr>
              <p:cNvGrpSpPr/>
              <p:nvPr/>
            </p:nvGrpSpPr>
            <p:grpSpPr>
              <a:xfrm>
                <a:off x="9370526" y="2046512"/>
                <a:ext cx="829270" cy="785966"/>
                <a:chOff x="8577484" y="1192272"/>
                <a:chExt cx="829270" cy="785966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B1EF7740-9939-4F69-90EF-4634FFADC251}"/>
                    </a:ext>
                  </a:extLst>
                </p:cNvPr>
                <p:cNvGrpSpPr/>
                <p:nvPr/>
              </p:nvGrpSpPr>
              <p:grpSpPr>
                <a:xfrm>
                  <a:off x="8577484" y="1192272"/>
                  <a:ext cx="829270" cy="785966"/>
                  <a:chOff x="5898524" y="3103808"/>
                  <a:chExt cx="2069212" cy="2069206"/>
                </a:xfrm>
                <a:solidFill>
                  <a:schemeClr val="accent1">
                    <a:lumMod val="60000"/>
                    <a:lumOff val="40000"/>
                  </a:schemeClr>
                </a:solidFill>
              </p:grpSpPr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15AEC41A-F067-41FB-B4ED-735A9AD246E9}"/>
                      </a:ext>
                    </a:extLst>
                  </p:cNvPr>
                  <p:cNvSpPr/>
                  <p:nvPr/>
                </p:nvSpPr>
                <p:spPr>
                  <a:xfrm>
                    <a:off x="5898524" y="3103808"/>
                    <a:ext cx="1034599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4622CB0E-D3AA-4E44-A704-B28CCD393FBD}"/>
                      </a:ext>
                    </a:extLst>
                  </p:cNvPr>
                  <p:cNvSpPr/>
                  <p:nvPr/>
                </p:nvSpPr>
                <p:spPr>
                  <a:xfrm>
                    <a:off x="5898524" y="4138411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42083D10-0866-474E-9F6C-68A2483EB587}"/>
                      </a:ext>
                    </a:extLst>
                  </p:cNvPr>
                  <p:cNvSpPr/>
                  <p:nvPr/>
                </p:nvSpPr>
                <p:spPr>
                  <a:xfrm>
                    <a:off x="6933127" y="3103808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69E44DB5-8F1F-43D4-BEB1-6C7A2747A1DF}"/>
                      </a:ext>
                    </a:extLst>
                  </p:cNvPr>
                  <p:cNvSpPr/>
                  <p:nvPr/>
                </p:nvSpPr>
                <p:spPr>
                  <a:xfrm>
                    <a:off x="6933133" y="4138410"/>
                    <a:ext cx="1034603" cy="103460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B6CD2B8F-F6FA-4E62-91F8-DF5A30A4F70B}"/>
                    </a:ext>
                  </a:extLst>
                </p:cNvPr>
                <p:cNvGrpSpPr/>
                <p:nvPr/>
              </p:nvGrpSpPr>
              <p:grpSpPr>
                <a:xfrm>
                  <a:off x="8665844" y="1276803"/>
                  <a:ext cx="656091" cy="635390"/>
                  <a:chOff x="8318943" y="3225810"/>
                  <a:chExt cx="701362" cy="713062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4BBE784E-ECA7-4BD7-B165-2251C1B5D5A0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3" y="3225810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F9C9CEDD-7A2E-496F-A07C-EF691D1212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82" name="Oval 181">
                        <a:extLst>
                          <a:ext uri="{FF2B5EF4-FFF2-40B4-BE49-F238E27FC236}">
                            <a16:creationId xmlns:a16="http://schemas.microsoft.com/office/drawing/2014/main" id="{9D9DA771-AB95-4BA1-A44E-A5D98F9B53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" name="Oval 182">
                        <a:extLst>
                          <a:ext uri="{FF2B5EF4-FFF2-40B4-BE49-F238E27FC236}">
                            <a16:creationId xmlns:a16="http://schemas.microsoft.com/office/drawing/2014/main" id="{2E45770C-108A-4896-88FA-BE89BEC97F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Oval 183">
                        <a:extLst>
                          <a:ext uri="{FF2B5EF4-FFF2-40B4-BE49-F238E27FC236}">
                            <a16:creationId xmlns:a16="http://schemas.microsoft.com/office/drawing/2014/main" id="{5AC9CF66-DB41-40C1-BF55-B35E2DB1D7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" name="Oval 184">
                        <a:extLst>
                          <a:ext uri="{FF2B5EF4-FFF2-40B4-BE49-F238E27FC236}">
                            <a16:creationId xmlns:a16="http://schemas.microsoft.com/office/drawing/2014/main" id="{208E29A4-FAD7-48AE-9C21-A732941227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" name="Group 176">
                      <a:extLst>
                        <a:ext uri="{FF2B5EF4-FFF2-40B4-BE49-F238E27FC236}">
                          <a16:creationId xmlns:a16="http://schemas.microsoft.com/office/drawing/2014/main" id="{1B8CC06E-E0E4-4A16-9F51-F5103B6D76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78" name="Oval 177">
                        <a:extLst>
                          <a:ext uri="{FF2B5EF4-FFF2-40B4-BE49-F238E27FC236}">
                            <a16:creationId xmlns:a16="http://schemas.microsoft.com/office/drawing/2014/main" id="{DE8CB925-9C79-4AA1-8878-034ABFEF3F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5748E5E-7F98-4966-ACCC-4F05BBE766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Oval 179">
                        <a:extLst>
                          <a:ext uri="{FF2B5EF4-FFF2-40B4-BE49-F238E27FC236}">
                            <a16:creationId xmlns:a16="http://schemas.microsoft.com/office/drawing/2014/main" id="{6A56D6E8-DCC4-47B1-B56B-5EA7B4759B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6E882E34-D681-428F-B0AE-DA257A7AF2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A0A7E9A6-B078-4C83-936C-E43C690EC47F}"/>
                      </a:ext>
                    </a:extLst>
                  </p:cNvPr>
                  <p:cNvGrpSpPr/>
                  <p:nvPr/>
                </p:nvGrpSpPr>
                <p:grpSpPr>
                  <a:xfrm>
                    <a:off x="8318945" y="3655255"/>
                    <a:ext cx="701360" cy="283617"/>
                    <a:chOff x="9921022" y="3004388"/>
                    <a:chExt cx="701360" cy="283617"/>
                  </a:xfrm>
                </p:grpSpPr>
                <p:grpSp>
                  <p:nvGrpSpPr>
                    <p:cNvPr id="166" name="Group 165">
                      <a:extLst>
                        <a:ext uri="{FF2B5EF4-FFF2-40B4-BE49-F238E27FC236}">
                          <a16:creationId xmlns:a16="http://schemas.microsoft.com/office/drawing/2014/main" id="{61E6759F-5C66-4FB3-A4DC-D9D2F0DF2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1022" y="3011106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72" name="Oval 171">
                        <a:extLst>
                          <a:ext uri="{FF2B5EF4-FFF2-40B4-BE49-F238E27FC236}">
                            <a16:creationId xmlns:a16="http://schemas.microsoft.com/office/drawing/2014/main" id="{E65414EA-A912-4243-8710-2066C1022A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Oval 172">
                        <a:extLst>
                          <a:ext uri="{FF2B5EF4-FFF2-40B4-BE49-F238E27FC236}">
                            <a16:creationId xmlns:a16="http://schemas.microsoft.com/office/drawing/2014/main" id="{67DC251D-B256-456B-A738-2F48541930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Oval 173">
                        <a:extLst>
                          <a:ext uri="{FF2B5EF4-FFF2-40B4-BE49-F238E27FC236}">
                            <a16:creationId xmlns:a16="http://schemas.microsoft.com/office/drawing/2014/main" id="{2B8204BF-5F25-4898-845A-C269EC0B39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Oval 174">
                        <a:extLst>
                          <a:ext uri="{FF2B5EF4-FFF2-40B4-BE49-F238E27FC236}">
                            <a16:creationId xmlns:a16="http://schemas.microsoft.com/office/drawing/2014/main" id="{9AD82292-3629-479D-A020-EE89A81F20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55853F61-544A-4665-BA41-3AA23FF74D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54072" y="3004388"/>
                      <a:ext cx="268310" cy="276899"/>
                      <a:chOff x="8988730" y="3136632"/>
                      <a:chExt cx="268310" cy="276899"/>
                    </a:xfrm>
                  </p:grpSpPr>
                  <p:sp>
                    <p:nvSpPr>
                      <p:cNvPr id="168" name="Oval 167">
                        <a:extLst>
                          <a:ext uri="{FF2B5EF4-FFF2-40B4-BE49-F238E27FC236}">
                            <a16:creationId xmlns:a16="http://schemas.microsoft.com/office/drawing/2014/main" id="{C5F20AD5-9390-4761-8000-B0A6D4B14B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1" y="3137709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Oval 168">
                        <a:extLst>
                          <a:ext uri="{FF2B5EF4-FFF2-40B4-BE49-F238E27FC236}">
                            <a16:creationId xmlns:a16="http://schemas.microsoft.com/office/drawing/2014/main" id="{EF3505A4-8955-433D-9C48-491A7A5338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8730" y="3336258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" name="Oval 169">
                        <a:extLst>
                          <a:ext uri="{FF2B5EF4-FFF2-40B4-BE49-F238E27FC236}">
                            <a16:creationId xmlns:a16="http://schemas.microsoft.com/office/drawing/2014/main" id="{D7B18DF7-81FC-4B17-B2BF-D8DD9FB1A4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334110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Oval 170">
                        <a:extLst>
                          <a:ext uri="{FF2B5EF4-FFF2-40B4-BE49-F238E27FC236}">
                            <a16:creationId xmlns:a16="http://schemas.microsoft.com/office/drawing/2014/main" id="{499CBD18-CAC1-4A93-A978-17FB367DBD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9767" y="3136632"/>
                        <a:ext cx="77273" cy="7727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78222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10D4D3A-7152-4057-8468-AB7855A2B39F}"/>
              </a:ext>
            </a:extLst>
          </p:cNvPr>
          <p:cNvSpPr txBox="1"/>
          <p:nvPr/>
        </p:nvSpPr>
        <p:spPr>
          <a:xfrm>
            <a:off x="85744" y="5010413"/>
            <a:ext cx="496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Geometry and networks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1EE878-C42F-42FF-9B82-BF6505496328}"/>
              </a:ext>
            </a:extLst>
          </p:cNvPr>
          <p:cNvCxnSpPr>
            <a:cxnSpLocks/>
          </p:cNvCxnSpPr>
          <p:nvPr/>
        </p:nvCxnSpPr>
        <p:spPr>
          <a:xfrm>
            <a:off x="178575" y="5573440"/>
            <a:ext cx="46381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596CD2F-DA7E-409D-8F99-BA507EE75A95}"/>
              </a:ext>
            </a:extLst>
          </p:cNvPr>
          <p:cNvGrpSpPr/>
          <p:nvPr/>
        </p:nvGrpSpPr>
        <p:grpSpPr>
          <a:xfrm>
            <a:off x="1014145" y="1916406"/>
            <a:ext cx="3544908" cy="1585565"/>
            <a:chOff x="7186812" y="2459979"/>
            <a:chExt cx="3544908" cy="1585565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C219B56-F8D8-40C2-8467-C8B275C3FEE1}"/>
                </a:ext>
              </a:extLst>
            </p:cNvPr>
            <p:cNvGrpSpPr/>
            <p:nvPr/>
          </p:nvGrpSpPr>
          <p:grpSpPr>
            <a:xfrm>
              <a:off x="8940647" y="2478855"/>
              <a:ext cx="1791073" cy="1566689"/>
              <a:chOff x="2977329" y="2436019"/>
              <a:chExt cx="1791073" cy="1566689"/>
            </a:xfrm>
          </p:grpSpPr>
          <p:sp>
            <p:nvSpPr>
              <p:cNvPr id="152" name="Hexagon 151">
                <a:extLst>
                  <a:ext uri="{FF2B5EF4-FFF2-40B4-BE49-F238E27FC236}">
                    <a16:creationId xmlns:a16="http://schemas.microsoft.com/office/drawing/2014/main" id="{5B1FCB98-8463-484D-9774-F71611799D60}"/>
                  </a:ext>
                </a:extLst>
              </p:cNvPr>
              <p:cNvSpPr/>
              <p:nvPr/>
            </p:nvSpPr>
            <p:spPr>
              <a:xfrm>
                <a:off x="3071813" y="2519363"/>
                <a:ext cx="1602105" cy="1381125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50B9A27-E5A8-4514-9588-61BFE8B81F8D}"/>
                  </a:ext>
                </a:extLst>
              </p:cNvPr>
              <p:cNvSpPr/>
              <p:nvPr/>
            </p:nvSpPr>
            <p:spPr>
              <a:xfrm>
                <a:off x="3328959" y="2436019"/>
                <a:ext cx="166687" cy="16668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DEF4D101-59E5-4678-97E3-59102DB5BC2E}"/>
                  </a:ext>
                </a:extLst>
              </p:cNvPr>
              <p:cNvSpPr/>
              <p:nvPr/>
            </p:nvSpPr>
            <p:spPr>
              <a:xfrm>
                <a:off x="4271922" y="2438938"/>
                <a:ext cx="166687" cy="16668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F14592A-A69E-462C-BAA2-3F62485F41ED}"/>
                  </a:ext>
                </a:extLst>
              </p:cNvPr>
              <p:cNvSpPr/>
              <p:nvPr/>
            </p:nvSpPr>
            <p:spPr>
              <a:xfrm>
                <a:off x="4601715" y="3126581"/>
                <a:ext cx="166687" cy="16668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460B36A-0DBE-4A0B-9F6E-6EAA61F5A944}"/>
                  </a:ext>
                </a:extLst>
              </p:cNvPr>
              <p:cNvSpPr/>
              <p:nvPr/>
            </p:nvSpPr>
            <p:spPr>
              <a:xfrm>
                <a:off x="4240399" y="3836021"/>
                <a:ext cx="166687" cy="16668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E1EBEA59-E2A1-44EA-B715-927B37D7E13E}"/>
                  </a:ext>
                </a:extLst>
              </p:cNvPr>
              <p:cNvSpPr/>
              <p:nvPr/>
            </p:nvSpPr>
            <p:spPr>
              <a:xfrm>
                <a:off x="3337985" y="3836021"/>
                <a:ext cx="166687" cy="16668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10C6E69-158C-4857-B006-27C8FF59F705}"/>
                  </a:ext>
                </a:extLst>
              </p:cNvPr>
              <p:cNvSpPr/>
              <p:nvPr/>
            </p:nvSpPr>
            <p:spPr>
              <a:xfrm>
                <a:off x="2977329" y="3126580"/>
                <a:ext cx="166687" cy="166687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782CB0E-2D69-41EF-BBBF-AF53205CBC98}"/>
                </a:ext>
              </a:extLst>
            </p:cNvPr>
            <p:cNvSpPr txBox="1"/>
            <p:nvPr/>
          </p:nvSpPr>
          <p:spPr>
            <a:xfrm>
              <a:off x="7186812" y="2459979"/>
              <a:ext cx="22621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 network of</a:t>
              </a:r>
            </a:p>
            <a:p>
              <a:r>
                <a:rPr lang="en-US" sz="2000" dirty="0"/>
                <a:t>0d + 1d + 2d</a:t>
              </a:r>
            </a:p>
            <a:p>
              <a:r>
                <a:rPr lang="en-US" sz="2000" dirty="0"/>
                <a:t>defects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03CDA40-89C1-4AEB-BEB0-8BE12A93C0CA}"/>
              </a:ext>
            </a:extLst>
          </p:cNvPr>
          <p:cNvSpPr txBox="1"/>
          <p:nvPr/>
        </p:nvSpPr>
        <p:spPr>
          <a:xfrm>
            <a:off x="449308" y="671821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important probes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2D9A63-CDBE-4BD1-9DE9-343917C6B014}"/>
              </a:ext>
            </a:extLst>
          </p:cNvPr>
          <p:cNvSpPr txBox="1"/>
          <p:nvPr/>
        </p:nvSpPr>
        <p:spPr>
          <a:xfrm>
            <a:off x="5585832" y="1255551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clues as to local physics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F77398-C969-4A60-9AB3-A7C8A45AECC7}"/>
              </a:ext>
            </a:extLst>
          </p:cNvPr>
          <p:cNvSpPr txBox="1"/>
          <p:nvPr/>
        </p:nvSpPr>
        <p:spPr>
          <a:xfrm>
            <a:off x="6257341" y="3973955"/>
            <a:ext cx="5730706" cy="14465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well known versus modern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phases of gauge theories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generalized symmetries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abstract (functorial) TQFT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E77327-3BC7-45B1-83D7-DF7462383DF0}"/>
              </a:ext>
            </a:extLst>
          </p:cNvPr>
          <p:cNvCxnSpPr>
            <a:cxnSpLocks/>
          </p:cNvCxnSpPr>
          <p:nvPr/>
        </p:nvCxnSpPr>
        <p:spPr>
          <a:xfrm>
            <a:off x="6582580" y="2329959"/>
            <a:ext cx="2255800" cy="622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C6DB504-7364-49BB-A282-3FBF306504BD}"/>
              </a:ext>
            </a:extLst>
          </p:cNvPr>
          <p:cNvSpPr/>
          <p:nvPr/>
        </p:nvSpPr>
        <p:spPr>
          <a:xfrm>
            <a:off x="8773857" y="2888543"/>
            <a:ext cx="166687" cy="166687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7A93E3-F5B8-4ADF-B004-C72DD4C97276}"/>
              </a:ext>
            </a:extLst>
          </p:cNvPr>
          <p:cNvGrpSpPr/>
          <p:nvPr/>
        </p:nvGrpSpPr>
        <p:grpSpPr>
          <a:xfrm rot="19803425">
            <a:off x="6082082" y="2071470"/>
            <a:ext cx="350519" cy="350519"/>
            <a:chOff x="3432220" y="3651161"/>
            <a:chExt cx="350519" cy="3505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451A9A-C995-41A6-B9F7-189FB4E2CF83}"/>
                </a:ext>
              </a:extLst>
            </p:cNvPr>
            <p:cNvSpPr/>
            <p:nvPr/>
          </p:nvSpPr>
          <p:spPr>
            <a:xfrm>
              <a:off x="3432220" y="36511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383C18-F26E-436B-B248-D353ABA8EEB8}"/>
                </a:ext>
              </a:extLst>
            </p:cNvPr>
            <p:cNvSpPr/>
            <p:nvPr/>
          </p:nvSpPr>
          <p:spPr>
            <a:xfrm>
              <a:off x="3584620" y="38035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D0ABC4B-35E2-4312-A524-868B1E2EC90E}"/>
                </a:ext>
              </a:extLst>
            </p:cNvPr>
            <p:cNvSpPr/>
            <p:nvPr/>
          </p:nvSpPr>
          <p:spPr>
            <a:xfrm>
              <a:off x="3737020" y="39559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40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10D4D3A-7152-4057-8468-AB7855A2B39F}"/>
              </a:ext>
            </a:extLst>
          </p:cNvPr>
          <p:cNvSpPr txBox="1"/>
          <p:nvPr/>
        </p:nvSpPr>
        <p:spPr>
          <a:xfrm>
            <a:off x="85744" y="5010413"/>
            <a:ext cx="496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Generalized symmetry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1EE878-C42F-42FF-9B82-BF6505496328}"/>
              </a:ext>
            </a:extLst>
          </p:cNvPr>
          <p:cNvCxnSpPr>
            <a:cxnSpLocks/>
          </p:cNvCxnSpPr>
          <p:nvPr/>
        </p:nvCxnSpPr>
        <p:spPr>
          <a:xfrm>
            <a:off x="178575" y="5573440"/>
            <a:ext cx="4320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D3AD5C-5205-48D6-AA55-49B652B6B817}"/>
              </a:ext>
            </a:extLst>
          </p:cNvPr>
          <p:cNvSpPr txBox="1"/>
          <p:nvPr/>
        </p:nvSpPr>
        <p:spPr>
          <a:xfrm>
            <a:off x="462187" y="768412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symmetry as topological defects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271AB-DC85-4343-89C0-F8CBC1F5FBE3}"/>
              </a:ext>
            </a:extLst>
          </p:cNvPr>
          <p:cNvSpPr txBox="1"/>
          <p:nvPr/>
        </p:nvSpPr>
        <p:spPr>
          <a:xfrm>
            <a:off x="6317389" y="1699315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gauging as topological networks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3AFAF-BF86-4182-A373-216A496BBD47}"/>
              </a:ext>
            </a:extLst>
          </p:cNvPr>
          <p:cNvSpPr txBox="1"/>
          <p:nvPr/>
        </p:nvSpPr>
        <p:spPr>
          <a:xfrm>
            <a:off x="5183091" y="4385189"/>
            <a:ext cx="6150318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‘t Hooft anomalies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C4AF3A-5598-465A-BAC5-E05FAB6570B4}"/>
              </a:ext>
            </a:extLst>
          </p:cNvPr>
          <p:cNvGrpSpPr/>
          <p:nvPr/>
        </p:nvGrpSpPr>
        <p:grpSpPr>
          <a:xfrm>
            <a:off x="1188379" y="1654686"/>
            <a:ext cx="3505200" cy="2095504"/>
            <a:chOff x="1591116" y="2381248"/>
            <a:chExt cx="3505200" cy="20955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812EA7-1D79-4DDC-AF19-4C015B2162B2}"/>
                </a:ext>
              </a:extLst>
            </p:cNvPr>
            <p:cNvSpPr/>
            <p:nvPr/>
          </p:nvSpPr>
          <p:spPr>
            <a:xfrm rot="293635">
              <a:off x="2884192" y="2416352"/>
              <a:ext cx="909523" cy="20252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656E44-6CA2-421B-9C5F-6A9FEB0D0B2F}"/>
                </a:ext>
              </a:extLst>
            </p:cNvPr>
            <p:cNvSpPr/>
            <p:nvPr/>
          </p:nvSpPr>
          <p:spPr>
            <a:xfrm rot="293635">
              <a:off x="3734955" y="2502321"/>
              <a:ext cx="909523" cy="18916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4B0E48-0B67-4657-ABCB-33EB84D912CE}"/>
                </a:ext>
              </a:extLst>
            </p:cNvPr>
            <p:cNvSpPr/>
            <p:nvPr/>
          </p:nvSpPr>
          <p:spPr>
            <a:xfrm rot="293635">
              <a:off x="1998326" y="2427504"/>
              <a:ext cx="909523" cy="19282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Wave 13">
              <a:extLst>
                <a:ext uri="{FF2B5EF4-FFF2-40B4-BE49-F238E27FC236}">
                  <a16:creationId xmlns:a16="http://schemas.microsoft.com/office/drawing/2014/main" id="{83681C05-BF44-41D2-A0D1-5399CE13D6A5}"/>
                </a:ext>
              </a:extLst>
            </p:cNvPr>
            <p:cNvSpPr/>
            <p:nvPr/>
          </p:nvSpPr>
          <p:spPr>
            <a:xfrm rot="5400000">
              <a:off x="1424429" y="2547936"/>
              <a:ext cx="1924050" cy="1590675"/>
            </a:xfrm>
            <a:prstGeom prst="wave">
              <a:avLst/>
            </a:prstGeom>
            <a:scene3d>
              <a:camera prst="orthographicFront"/>
              <a:lightRig rig="threePt" dir="t">
                <a:rot lat="0" lon="0" rev="10800000"/>
              </a:lightRig>
            </a:scene3d>
            <a:sp3d>
              <a:bevelT w="57150" h="88900"/>
              <a:bevelB w="127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7FB7C4-A4EA-48C4-A7B1-E5E1FFA0893B}"/>
                </a:ext>
              </a:extLst>
            </p:cNvPr>
            <p:cNvCxnSpPr/>
            <p:nvPr/>
          </p:nvCxnSpPr>
          <p:spPr>
            <a:xfrm>
              <a:off x="1781617" y="2381248"/>
              <a:ext cx="1924050" cy="17145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59F65C-21C6-4A18-B3D2-410D8F9C7049}"/>
                </a:ext>
              </a:extLst>
            </p:cNvPr>
            <p:cNvCxnSpPr/>
            <p:nvPr/>
          </p:nvCxnSpPr>
          <p:spPr>
            <a:xfrm>
              <a:off x="1781617" y="4305299"/>
              <a:ext cx="1924050" cy="17145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C34EBC-0926-455B-8E4F-E4ECA0C8D14D}"/>
                </a:ext>
              </a:extLst>
            </p:cNvPr>
            <p:cNvCxnSpPr/>
            <p:nvPr/>
          </p:nvCxnSpPr>
          <p:spPr>
            <a:xfrm>
              <a:off x="2972241" y="4305299"/>
              <a:ext cx="1924050" cy="17145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F056E3-30C6-4F89-B7F4-72173376F864}"/>
                </a:ext>
              </a:extLst>
            </p:cNvPr>
            <p:cNvCxnSpPr/>
            <p:nvPr/>
          </p:nvCxnSpPr>
          <p:spPr>
            <a:xfrm>
              <a:off x="2972241" y="2381248"/>
              <a:ext cx="1924050" cy="17145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04BD55-EC49-4562-BF4D-F0FC329338BF}"/>
                </a:ext>
              </a:extLst>
            </p:cNvPr>
            <p:cNvSpPr/>
            <p:nvPr/>
          </p:nvSpPr>
          <p:spPr>
            <a:xfrm>
              <a:off x="3228947" y="3308279"/>
              <a:ext cx="166687" cy="1666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BBC0A7-93FA-4087-B943-17005061A6C9}"/>
                </a:ext>
              </a:extLst>
            </p:cNvPr>
            <p:cNvSpPr/>
            <p:nvPr/>
          </p:nvSpPr>
          <p:spPr>
            <a:xfrm>
              <a:off x="3332075" y="3308279"/>
              <a:ext cx="1123950" cy="171450"/>
            </a:xfrm>
            <a:prstGeom prst="rect">
              <a:avLst/>
            </a:prstGeom>
            <a:solidFill>
              <a:srgbClr val="7030A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Wave 20">
              <a:extLst>
                <a:ext uri="{FF2B5EF4-FFF2-40B4-BE49-F238E27FC236}">
                  <a16:creationId xmlns:a16="http://schemas.microsoft.com/office/drawing/2014/main" id="{BAD62421-4C11-478E-96B8-529D1CFCE6D1}"/>
                </a:ext>
              </a:extLst>
            </p:cNvPr>
            <p:cNvSpPr/>
            <p:nvPr/>
          </p:nvSpPr>
          <p:spPr>
            <a:xfrm rot="5400000">
              <a:off x="3338954" y="2719389"/>
              <a:ext cx="1924050" cy="1590675"/>
            </a:xfrm>
            <a:prstGeom prst="wave">
              <a:avLst/>
            </a:prstGeom>
            <a:solidFill>
              <a:srgbClr val="C4CEF4"/>
            </a:solidFill>
            <a:scene3d>
              <a:camera prst="orthographicFront"/>
              <a:lightRig rig="threePt" dir="t">
                <a:rot lat="0" lon="0" rev="10800000"/>
              </a:lightRig>
            </a:scene3d>
            <a:sp3d>
              <a:bevelT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015A11C-3EEA-4A4A-9985-9081EB0B49CD}"/>
                </a:ext>
              </a:extLst>
            </p:cNvPr>
            <p:cNvSpPr/>
            <p:nvPr/>
          </p:nvSpPr>
          <p:spPr>
            <a:xfrm>
              <a:off x="4268386" y="3378268"/>
              <a:ext cx="118983" cy="118983"/>
            </a:xfrm>
            <a:prstGeom prst="ellipse">
              <a:avLst/>
            </a:prstGeom>
            <a:solidFill>
              <a:srgbClr val="7030A0">
                <a:alpha val="46000"/>
              </a:srgbClr>
            </a:solidFill>
            <a:ln>
              <a:noFill/>
            </a:ln>
            <a:effectLst>
              <a:glow rad="787400">
                <a:srgbClr val="7030A0">
                  <a:alpha val="93000"/>
                </a:srgbClr>
              </a:glow>
              <a:softEdge rad="635000"/>
            </a:effectLst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E1A16CF-3A92-41CB-B07B-9001FC329F57}"/>
              </a:ext>
            </a:extLst>
          </p:cNvPr>
          <p:cNvSpPr txBox="1"/>
          <p:nvPr/>
        </p:nvSpPr>
        <p:spPr>
          <a:xfrm>
            <a:off x="161121" y="5573440"/>
            <a:ext cx="616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Gaiotto</a:t>
            </a:r>
            <a:r>
              <a:rPr lang="en-US" dirty="0">
                <a:solidFill>
                  <a:srgbClr val="002060"/>
                </a:solidFill>
              </a:rPr>
              <a:t>, Kapustin, </a:t>
            </a:r>
            <a:r>
              <a:rPr lang="en-US" dirty="0" err="1">
                <a:solidFill>
                  <a:srgbClr val="002060"/>
                </a:solidFill>
              </a:rPr>
              <a:t>Seiberg</a:t>
            </a:r>
            <a:r>
              <a:rPr lang="en-US" dirty="0">
                <a:solidFill>
                  <a:srgbClr val="002060"/>
                </a:solidFill>
              </a:rPr>
              <a:t>, and Willett (2014)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3B9536-A934-4BDF-9FBC-5BFB7189CF98}"/>
              </a:ext>
            </a:extLst>
          </p:cNvPr>
          <p:cNvSpPr txBox="1"/>
          <p:nvPr/>
        </p:nvSpPr>
        <p:spPr>
          <a:xfrm>
            <a:off x="6711796" y="2396933"/>
            <a:ext cx="61669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abstract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reversible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new symmetries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D0AED4-A1BA-4013-917E-067A4679F070}"/>
              </a:ext>
            </a:extLst>
          </p:cNvPr>
          <p:cNvSpPr txBox="1"/>
          <p:nvPr/>
        </p:nvSpPr>
        <p:spPr>
          <a:xfrm>
            <a:off x="5407873" y="4969887"/>
            <a:ext cx="6474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obstructions to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new constraints </a:t>
            </a:r>
          </a:p>
        </p:txBody>
      </p:sp>
    </p:spTree>
    <p:extLst>
      <p:ext uri="{BB962C8B-B14F-4D97-AF65-F5344CB8AC3E}">
        <p14:creationId xmlns:p14="http://schemas.microsoft.com/office/powerpoint/2010/main" val="83891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10D4D3A-7152-4057-8468-AB7855A2B39F}"/>
              </a:ext>
            </a:extLst>
          </p:cNvPr>
          <p:cNvSpPr txBox="1"/>
          <p:nvPr/>
        </p:nvSpPr>
        <p:spPr>
          <a:xfrm>
            <a:off x="85744" y="5010413"/>
            <a:ext cx="496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Higher form symmetry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1EE878-C42F-42FF-9B82-BF6505496328}"/>
              </a:ext>
            </a:extLst>
          </p:cNvPr>
          <p:cNvCxnSpPr>
            <a:cxnSpLocks/>
          </p:cNvCxnSpPr>
          <p:nvPr/>
        </p:nvCxnSpPr>
        <p:spPr>
          <a:xfrm>
            <a:off x="178575" y="5573440"/>
            <a:ext cx="4414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C6F3BE9-3CF4-4171-8097-6C3C6AF03358}"/>
              </a:ext>
            </a:extLst>
          </p:cNvPr>
          <p:cNvSpPr txBox="1"/>
          <p:nvPr/>
        </p:nvSpPr>
        <p:spPr>
          <a:xfrm>
            <a:off x="573869" y="677670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group element defects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BFF2D-E063-457D-B5F7-64898E754D4A}"/>
              </a:ext>
            </a:extLst>
          </p:cNvPr>
          <p:cNvSpPr txBox="1"/>
          <p:nvPr/>
        </p:nvSpPr>
        <p:spPr>
          <a:xfrm>
            <a:off x="5851694" y="1282181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charged objects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E6086-8E58-4D4E-B9D4-5A83C89326CF}"/>
              </a:ext>
            </a:extLst>
          </p:cNvPr>
          <p:cNvSpPr txBox="1"/>
          <p:nvPr/>
        </p:nvSpPr>
        <p:spPr>
          <a:xfrm>
            <a:off x="4704623" y="3732650"/>
            <a:ext cx="6792852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generalized Landau-Ginzburg paradigm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1CBFD-2EA9-4F1B-8EAC-654FF4FC999B}"/>
              </a:ext>
            </a:extLst>
          </p:cNvPr>
          <p:cNvSpPr txBox="1"/>
          <p:nvPr/>
        </p:nvSpPr>
        <p:spPr>
          <a:xfrm>
            <a:off x="834870" y="1548313"/>
            <a:ext cx="5016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multiplication is fusion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trivial defects are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abelian starting at co-dimension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connection with higher gauge theory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A67BB-AEB1-416B-9FFF-4976CBEB2C56}"/>
              </a:ext>
            </a:extLst>
          </p:cNvPr>
          <p:cNvSpPr txBox="1"/>
          <p:nvPr/>
        </p:nvSpPr>
        <p:spPr>
          <a:xfrm>
            <a:off x="6096000" y="1926844"/>
            <a:ext cx="5058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higher dimension objects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constraints on expectation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376FA-C52C-4098-9057-44C0B938567E}"/>
              </a:ext>
            </a:extLst>
          </p:cNvPr>
          <p:cNvSpPr txBox="1"/>
          <p:nvPr/>
        </p:nvSpPr>
        <p:spPr>
          <a:xfrm>
            <a:off x="5138555" y="4421964"/>
            <a:ext cx="5058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phases of gauge theories as breaking of one-form symmetry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refined classification of phases by Kapustin and </a:t>
            </a:r>
            <a:r>
              <a:rPr lang="en-US" sz="2000" dirty="0" err="1"/>
              <a:t>Gukov</a:t>
            </a:r>
            <a:r>
              <a:rPr lang="en-US" sz="2000" dirty="0"/>
              <a:t> (2013)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1720EB-9272-4C1C-A07B-3350DD5CEA02}"/>
              </a:ext>
            </a:extLst>
          </p:cNvPr>
          <p:cNvCxnSpPr/>
          <p:nvPr/>
        </p:nvCxnSpPr>
        <p:spPr>
          <a:xfrm flipV="1">
            <a:off x="656134" y="3287652"/>
            <a:ext cx="3141069" cy="1134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7EE1AB6-7202-44D9-9CEB-6FE9E5A0E837}"/>
              </a:ext>
            </a:extLst>
          </p:cNvPr>
          <p:cNvSpPr/>
          <p:nvPr/>
        </p:nvSpPr>
        <p:spPr>
          <a:xfrm rot="1769769">
            <a:off x="1616795" y="3597189"/>
            <a:ext cx="830638" cy="70325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D3F8D-595E-429E-9048-218A93D017B5}"/>
              </a:ext>
            </a:extLst>
          </p:cNvPr>
          <p:cNvSpPr txBox="1"/>
          <p:nvPr/>
        </p:nvSpPr>
        <p:spPr>
          <a:xfrm>
            <a:off x="267025" y="3137035"/>
            <a:ext cx="159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charged object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2BDAC4-668E-4A01-936D-85E8DD2DE694}"/>
              </a:ext>
            </a:extLst>
          </p:cNvPr>
          <p:cNvCxnSpPr/>
          <p:nvPr/>
        </p:nvCxnSpPr>
        <p:spPr>
          <a:xfrm>
            <a:off x="620130" y="3875348"/>
            <a:ext cx="501873" cy="307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D2E39E-D238-4E96-B397-84B9F0DF36EA}"/>
              </a:ext>
            </a:extLst>
          </p:cNvPr>
          <p:cNvSpPr txBox="1"/>
          <p:nvPr/>
        </p:nvSpPr>
        <p:spPr>
          <a:xfrm>
            <a:off x="3060844" y="4191533"/>
            <a:ext cx="159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symmetry </a:t>
            </a:r>
          </a:p>
          <a:p>
            <a:r>
              <a:rPr lang="en-US" dirty="0"/>
              <a:t>defect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573295-3C27-4DAB-8953-9689783AA6CD}"/>
              </a:ext>
            </a:extLst>
          </p:cNvPr>
          <p:cNvCxnSpPr>
            <a:cxnSpLocks/>
          </p:cNvCxnSpPr>
          <p:nvPr/>
        </p:nvCxnSpPr>
        <p:spPr>
          <a:xfrm flipH="1" flipV="1">
            <a:off x="2505664" y="4255870"/>
            <a:ext cx="481841" cy="253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81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10D4D3A-7152-4057-8468-AB7855A2B39F}"/>
              </a:ext>
            </a:extLst>
          </p:cNvPr>
          <p:cNvSpPr txBox="1"/>
          <p:nvPr/>
        </p:nvSpPr>
        <p:spPr>
          <a:xfrm>
            <a:off x="127893" y="4692844"/>
            <a:ext cx="522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Even more generalized symmetries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1EE878-C42F-42FF-9B82-BF6505496328}"/>
              </a:ext>
            </a:extLst>
          </p:cNvPr>
          <p:cNvCxnSpPr>
            <a:cxnSpLocks/>
          </p:cNvCxnSpPr>
          <p:nvPr/>
        </p:nvCxnSpPr>
        <p:spPr>
          <a:xfrm>
            <a:off x="221615" y="5768884"/>
            <a:ext cx="4540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55DE62-5A5A-48D3-BA7C-62EED07EC1C3}"/>
              </a:ext>
            </a:extLst>
          </p:cNvPr>
          <p:cNvSpPr txBox="1"/>
          <p:nvPr/>
        </p:nvSpPr>
        <p:spPr>
          <a:xfrm>
            <a:off x="573869" y="677670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higher group symmetry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6902E-972C-4905-9C29-E3F70A62327F}"/>
              </a:ext>
            </a:extLst>
          </p:cNvPr>
          <p:cNvSpPr txBox="1"/>
          <p:nvPr/>
        </p:nvSpPr>
        <p:spPr>
          <a:xfrm>
            <a:off x="6096000" y="1085342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non-invertible 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B4505-A647-436C-ADB2-810B527BB0F0}"/>
              </a:ext>
            </a:extLst>
          </p:cNvPr>
          <p:cNvSpPr txBox="1"/>
          <p:nvPr/>
        </p:nvSpPr>
        <p:spPr>
          <a:xfrm>
            <a:off x="5535261" y="3277267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categorical symmetry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285C9C-2244-494E-BE35-B18052CFE5FC}"/>
              </a:ext>
            </a:extLst>
          </p:cNvPr>
          <p:cNvGrpSpPr/>
          <p:nvPr/>
        </p:nvGrpSpPr>
        <p:grpSpPr>
          <a:xfrm>
            <a:off x="1113683" y="2848316"/>
            <a:ext cx="1791073" cy="1566689"/>
            <a:chOff x="2977329" y="2436019"/>
            <a:chExt cx="1791073" cy="1566689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799B1545-F1F6-4FB8-9077-ABD431B7020F}"/>
                </a:ext>
              </a:extLst>
            </p:cNvPr>
            <p:cNvSpPr/>
            <p:nvPr/>
          </p:nvSpPr>
          <p:spPr>
            <a:xfrm>
              <a:off x="3071813" y="2519363"/>
              <a:ext cx="1602105" cy="138112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D3A0FB-31FE-47CE-8B76-8C7EEBF96D82}"/>
                </a:ext>
              </a:extLst>
            </p:cNvPr>
            <p:cNvSpPr/>
            <p:nvPr/>
          </p:nvSpPr>
          <p:spPr>
            <a:xfrm>
              <a:off x="3328959" y="2436019"/>
              <a:ext cx="166687" cy="1666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BFEF80-6C1C-43D4-B13F-8CA6022B1A78}"/>
                </a:ext>
              </a:extLst>
            </p:cNvPr>
            <p:cNvSpPr/>
            <p:nvPr/>
          </p:nvSpPr>
          <p:spPr>
            <a:xfrm>
              <a:off x="4271922" y="2438938"/>
              <a:ext cx="166687" cy="1666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C9A761-49F1-49E6-8616-4869BEE2FCBF}"/>
                </a:ext>
              </a:extLst>
            </p:cNvPr>
            <p:cNvSpPr/>
            <p:nvPr/>
          </p:nvSpPr>
          <p:spPr>
            <a:xfrm>
              <a:off x="4601715" y="3126581"/>
              <a:ext cx="166687" cy="1666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B6E163-ECDD-4C46-A5D4-ABF0949ABA3F}"/>
                </a:ext>
              </a:extLst>
            </p:cNvPr>
            <p:cNvSpPr/>
            <p:nvPr/>
          </p:nvSpPr>
          <p:spPr>
            <a:xfrm>
              <a:off x="4240399" y="3836021"/>
              <a:ext cx="166687" cy="1666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0FCA25-0A66-43E1-84B2-3C0F6EE752BE}"/>
                </a:ext>
              </a:extLst>
            </p:cNvPr>
            <p:cNvSpPr/>
            <p:nvPr/>
          </p:nvSpPr>
          <p:spPr>
            <a:xfrm>
              <a:off x="3337985" y="3836021"/>
              <a:ext cx="166687" cy="1666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82FE6B-C363-47B6-B5B9-813B63489010}"/>
                </a:ext>
              </a:extLst>
            </p:cNvPr>
            <p:cNvSpPr/>
            <p:nvPr/>
          </p:nvSpPr>
          <p:spPr>
            <a:xfrm>
              <a:off x="2977329" y="3126580"/>
              <a:ext cx="166687" cy="1666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8F50BE-9F5D-452B-BFBE-CB216D70AD26}"/>
              </a:ext>
            </a:extLst>
          </p:cNvPr>
          <p:cNvSpPr txBox="1"/>
          <p:nvPr/>
        </p:nvSpPr>
        <p:spPr>
          <a:xfrm>
            <a:off x="728262" y="1346952"/>
            <a:ext cx="5058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interacting topological defect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precursors in string theory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D77A5F-4882-4E7E-8CE4-25F43082C476}"/>
              </a:ext>
            </a:extLst>
          </p:cNvPr>
          <p:cNvSpPr txBox="1"/>
          <p:nvPr/>
        </p:nvSpPr>
        <p:spPr>
          <a:xfrm>
            <a:off x="6304575" y="1743555"/>
            <a:ext cx="57307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fusion without inverses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precursors in topological gauge theory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categories of representations rather than charges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8A99A1-13D5-4FB0-93D8-D56E61DF5D68}"/>
              </a:ext>
            </a:extLst>
          </p:cNvPr>
          <p:cNvSpPr txBox="1"/>
          <p:nvPr/>
        </p:nvSpPr>
        <p:spPr>
          <a:xfrm>
            <a:off x="5693951" y="3907173"/>
            <a:ext cx="5058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everything at once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fusion categories?</a:t>
            </a:r>
          </a:p>
        </p:txBody>
      </p:sp>
    </p:spTree>
    <p:extLst>
      <p:ext uri="{BB962C8B-B14F-4D97-AF65-F5344CB8AC3E}">
        <p14:creationId xmlns:p14="http://schemas.microsoft.com/office/powerpoint/2010/main" val="171497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10D4D3A-7152-4057-8468-AB7855A2B39F}"/>
              </a:ext>
            </a:extLst>
          </p:cNvPr>
          <p:cNvSpPr txBox="1"/>
          <p:nvPr/>
        </p:nvSpPr>
        <p:spPr>
          <a:xfrm>
            <a:off x="85744" y="5010413"/>
            <a:ext cx="522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Functorial TQFT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1EE878-C42F-42FF-9B82-BF6505496328}"/>
              </a:ext>
            </a:extLst>
          </p:cNvPr>
          <p:cNvCxnSpPr>
            <a:cxnSpLocks/>
          </p:cNvCxnSpPr>
          <p:nvPr/>
        </p:nvCxnSpPr>
        <p:spPr>
          <a:xfrm>
            <a:off x="178575" y="5573440"/>
            <a:ext cx="3242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C71868-9799-4524-A440-29C5C5412688}"/>
              </a:ext>
            </a:extLst>
          </p:cNvPr>
          <p:cNvSpPr txBox="1"/>
          <p:nvPr/>
        </p:nvSpPr>
        <p:spPr>
          <a:xfrm>
            <a:off x="85744" y="5595188"/>
            <a:ext cx="616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Atiyah</a:t>
            </a:r>
            <a:r>
              <a:rPr lang="en-US" dirty="0">
                <a:solidFill>
                  <a:srgbClr val="002060"/>
                </a:solidFill>
              </a:rPr>
              <a:t> (1989)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782E8-443B-4452-A905-F218B1268151}"/>
              </a:ext>
            </a:extLst>
          </p:cNvPr>
          <p:cNvSpPr txBox="1"/>
          <p:nvPr/>
        </p:nvSpPr>
        <p:spPr>
          <a:xfrm>
            <a:off x="573869" y="677670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historical roots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3E693-C6CE-40BE-8BE1-70EAC45D5AF9}"/>
              </a:ext>
            </a:extLst>
          </p:cNvPr>
          <p:cNvSpPr txBox="1"/>
          <p:nvPr/>
        </p:nvSpPr>
        <p:spPr>
          <a:xfrm>
            <a:off x="731062" y="1284559"/>
            <a:ext cx="55216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Much celebrated work by Witten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Chern</a:t>
            </a:r>
            <a:r>
              <a:rPr lang="en-US" sz="2000" dirty="0"/>
              <a:t>-Simons theory and 2d Yang-Mills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topological sigma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twisted supersymmetric gauge theories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connection to lattice – </a:t>
            </a:r>
            <a:r>
              <a:rPr lang="en-US" sz="2000" dirty="0" err="1"/>
              <a:t>Fukuma</a:t>
            </a:r>
            <a:r>
              <a:rPr lang="en-US" sz="2000" dirty="0"/>
              <a:t>, </a:t>
            </a:r>
            <a:r>
              <a:rPr lang="en-US" sz="2000" dirty="0" err="1"/>
              <a:t>Hosono</a:t>
            </a:r>
            <a:r>
              <a:rPr lang="en-US" sz="2000" dirty="0"/>
              <a:t>, and Kawai (1992)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6CE8A-7CE1-4AF1-AA47-201132A4546C}"/>
              </a:ext>
            </a:extLst>
          </p:cNvPr>
          <p:cNvSpPr txBox="1"/>
          <p:nvPr/>
        </p:nvSpPr>
        <p:spPr>
          <a:xfrm>
            <a:off x="3678692" y="3455305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some shortcomings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B33BC-F70D-4DD9-B0CC-628437B08100}"/>
              </a:ext>
            </a:extLst>
          </p:cNvPr>
          <p:cNvSpPr txBox="1"/>
          <p:nvPr/>
        </p:nvSpPr>
        <p:spPr>
          <a:xfrm>
            <a:off x="6649158" y="891552"/>
            <a:ext cx="3761969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axiomatic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4C2E81-7710-4EB9-8B90-B7D98BB0EBEC}"/>
              </a:ext>
            </a:extLst>
          </p:cNvPr>
          <p:cNvSpPr txBox="1"/>
          <p:nvPr/>
        </p:nvSpPr>
        <p:spPr>
          <a:xfrm>
            <a:off x="6817727" y="1582094"/>
            <a:ext cx="50583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TQFT as a bridge between geometry and algebra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categories and functors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A7D07-B7A9-4E87-B24A-DDBBE46E9621}"/>
              </a:ext>
            </a:extLst>
          </p:cNvPr>
          <p:cNvSpPr txBox="1"/>
          <p:nvPr/>
        </p:nvSpPr>
        <p:spPr>
          <a:xfrm>
            <a:off x="3945927" y="4149782"/>
            <a:ext cx="55216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no energy or momentum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no scattering or defects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still only a wish list, not a construction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C19B07-C70B-462D-9DA4-9F1873F664A2}"/>
              </a:ext>
            </a:extLst>
          </p:cNvPr>
          <p:cNvGrpSpPr/>
          <p:nvPr/>
        </p:nvGrpSpPr>
        <p:grpSpPr>
          <a:xfrm>
            <a:off x="9414160" y="1783318"/>
            <a:ext cx="2896704" cy="4181202"/>
            <a:chOff x="920290" y="2100520"/>
            <a:chExt cx="2896704" cy="4181202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F7B54721-8552-4991-8862-CBAB4B725FEF}"/>
                </a:ext>
              </a:extLst>
            </p:cNvPr>
            <p:cNvSpPr/>
            <p:nvPr/>
          </p:nvSpPr>
          <p:spPr>
            <a:xfrm rot="9668325">
              <a:off x="1227999" y="2100520"/>
              <a:ext cx="2544626" cy="1655653"/>
            </a:xfrm>
            <a:prstGeom prst="arc">
              <a:avLst>
                <a:gd name="adj1" fmla="val 17583787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D370080B-158E-436B-B706-29FDF65C78DC}"/>
                </a:ext>
              </a:extLst>
            </p:cNvPr>
            <p:cNvSpPr/>
            <p:nvPr/>
          </p:nvSpPr>
          <p:spPr>
            <a:xfrm rot="11931675" flipV="1">
              <a:off x="1272368" y="4626069"/>
              <a:ext cx="2544626" cy="1655653"/>
            </a:xfrm>
            <a:prstGeom prst="arc">
              <a:avLst>
                <a:gd name="adj1" fmla="val 17583787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47B4CFA-8CAC-46CD-917D-E12A60C7471A}"/>
                </a:ext>
              </a:extLst>
            </p:cNvPr>
            <p:cNvGrpSpPr/>
            <p:nvPr/>
          </p:nvGrpSpPr>
          <p:grpSpPr>
            <a:xfrm>
              <a:off x="920290" y="3261217"/>
              <a:ext cx="1724475" cy="1966938"/>
              <a:chOff x="920290" y="3261217"/>
              <a:chExt cx="1724475" cy="196693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1D9E3E4-A309-400C-8CF7-BEAD86EF63F0}"/>
                  </a:ext>
                </a:extLst>
              </p:cNvPr>
              <p:cNvSpPr/>
              <p:nvPr/>
            </p:nvSpPr>
            <p:spPr>
              <a:xfrm>
                <a:off x="2281619" y="3799333"/>
                <a:ext cx="363146" cy="77367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B5DECD-20A4-45A1-8E6D-C57B174D842E}"/>
                  </a:ext>
                </a:extLst>
              </p:cNvPr>
              <p:cNvSpPr/>
              <p:nvPr/>
            </p:nvSpPr>
            <p:spPr>
              <a:xfrm>
                <a:off x="993321" y="4454484"/>
                <a:ext cx="363146" cy="77367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FF53BF1-F507-4AD8-8601-7EF2A474CFC5}"/>
                  </a:ext>
                </a:extLst>
              </p:cNvPr>
              <p:cNvSpPr/>
              <p:nvPr/>
            </p:nvSpPr>
            <p:spPr>
              <a:xfrm>
                <a:off x="993321" y="3261217"/>
                <a:ext cx="363146" cy="77367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14C2A4FC-C51B-4ED0-B4B2-12E76CF80844}"/>
                  </a:ext>
                </a:extLst>
              </p:cNvPr>
              <p:cNvSpPr/>
              <p:nvPr/>
            </p:nvSpPr>
            <p:spPr>
              <a:xfrm>
                <a:off x="920290" y="4030483"/>
                <a:ext cx="498935" cy="433981"/>
              </a:xfrm>
              <a:prstGeom prst="arc">
                <a:avLst>
                  <a:gd name="adj1" fmla="val 16200000"/>
                  <a:gd name="adj2" fmla="val 542651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016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45">
            <a:extLst>
              <a:ext uri="{FF2B5EF4-FFF2-40B4-BE49-F238E27FC236}">
                <a16:creationId xmlns:a16="http://schemas.microsoft.com/office/drawing/2014/main" id="{810D4D3A-7152-4057-8468-AB7855A2B39F}"/>
              </a:ext>
            </a:extLst>
          </p:cNvPr>
          <p:cNvSpPr txBox="1"/>
          <p:nvPr/>
        </p:nvSpPr>
        <p:spPr>
          <a:xfrm>
            <a:off x="92725" y="5066253"/>
            <a:ext cx="522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Progress in TQFT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CDE17-1CA9-42EE-B994-AE9F726E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" y="6146247"/>
            <a:ext cx="2466190" cy="55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B2E8-07F3-4686-8F72-231312B1878B}"/>
              </a:ext>
            </a:extLst>
          </p:cNvPr>
          <p:cNvSpPr txBox="1"/>
          <p:nvPr/>
        </p:nvSpPr>
        <p:spPr>
          <a:xfrm>
            <a:off x="9505949" y="6160025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November 2022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1EE878-C42F-42FF-9B82-BF6505496328}"/>
              </a:ext>
            </a:extLst>
          </p:cNvPr>
          <p:cNvCxnSpPr>
            <a:cxnSpLocks/>
          </p:cNvCxnSpPr>
          <p:nvPr/>
        </p:nvCxnSpPr>
        <p:spPr>
          <a:xfrm>
            <a:off x="178575" y="5573440"/>
            <a:ext cx="34929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6102BB-6C05-4011-9DF8-C12F5F96A14D}"/>
              </a:ext>
            </a:extLst>
          </p:cNvPr>
          <p:cNvSpPr txBox="1"/>
          <p:nvPr/>
        </p:nvSpPr>
        <p:spPr>
          <a:xfrm>
            <a:off x="573869" y="677670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fully extended TQFT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E95F86-4546-4B27-8BE2-2D839F2B4624}"/>
              </a:ext>
            </a:extLst>
          </p:cNvPr>
          <p:cNvSpPr txBox="1"/>
          <p:nvPr/>
        </p:nvSpPr>
        <p:spPr>
          <a:xfrm>
            <a:off x="5975344" y="1077303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cobordism hypothesis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72970-E203-4A0E-B219-30705403BBDD}"/>
              </a:ext>
            </a:extLst>
          </p:cNvPr>
          <p:cNvSpPr txBox="1"/>
          <p:nvPr/>
        </p:nvSpPr>
        <p:spPr>
          <a:xfrm>
            <a:off x="5654257" y="3832592"/>
            <a:ext cx="5730706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defect TQFT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EDB5A-4E11-4C08-A2B1-40F945F76FB6}"/>
              </a:ext>
            </a:extLst>
          </p:cNvPr>
          <p:cNvSpPr txBox="1"/>
          <p:nvPr/>
        </p:nvSpPr>
        <p:spPr>
          <a:xfrm>
            <a:off x="6025036" y="2966206"/>
            <a:ext cx="616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Baez and Dolan (1995), Lurie (2009)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5F34B-438E-403C-8FF1-CC4FC9CA84CC}"/>
              </a:ext>
            </a:extLst>
          </p:cNvPr>
          <p:cNvSpPr txBox="1"/>
          <p:nvPr/>
        </p:nvSpPr>
        <p:spPr>
          <a:xfrm>
            <a:off x="5757215" y="5466362"/>
            <a:ext cx="616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Kapustin (2010), </a:t>
            </a:r>
            <a:r>
              <a:rPr lang="nb-NO" dirty="0">
                <a:solidFill>
                  <a:srgbClr val="002060"/>
                </a:solidFill>
              </a:rPr>
              <a:t>Davydov, Kong, and Runkel (2011)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6C872-4D2B-45D7-B30C-BEEE93B76F47}"/>
              </a:ext>
            </a:extLst>
          </p:cNvPr>
          <p:cNvSpPr txBox="1"/>
          <p:nvPr/>
        </p:nvSpPr>
        <p:spPr>
          <a:xfrm>
            <a:off x="588078" y="1271097"/>
            <a:ext cx="4627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cutting into simple pieces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manifolds with corners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higher categories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extending upwards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94949-DB9C-4C1E-B42D-92CD0589D083}"/>
              </a:ext>
            </a:extLst>
          </p:cNvPr>
          <p:cNvSpPr txBox="1"/>
          <p:nvPr/>
        </p:nvSpPr>
        <p:spPr>
          <a:xfrm>
            <a:off x="588078" y="2703481"/>
            <a:ext cx="616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Baez and Dolan (1995), Lurie (2009)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E600C-B0DB-4636-B953-ECAFE97A3953}"/>
              </a:ext>
            </a:extLst>
          </p:cNvPr>
          <p:cNvSpPr txBox="1"/>
          <p:nvPr/>
        </p:nvSpPr>
        <p:spPr>
          <a:xfrm>
            <a:off x="6025036" y="1598091"/>
            <a:ext cx="50524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classification: the value on a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rigorous, but complicated, proof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dualizability assumptions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extensions?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D7944-4501-490A-8A04-E89BA794BDEE}"/>
              </a:ext>
            </a:extLst>
          </p:cNvPr>
          <p:cNvSpPr txBox="1"/>
          <p:nvPr/>
        </p:nvSpPr>
        <p:spPr>
          <a:xfrm>
            <a:off x="5757215" y="4358367"/>
            <a:ext cx="55771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defect networks are naturally categories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generalizes open/closed TQFT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general paradigm?</a:t>
            </a:r>
          </a:p>
        </p:txBody>
      </p:sp>
    </p:spTree>
    <p:extLst>
      <p:ext uri="{BB962C8B-B14F-4D97-AF65-F5344CB8AC3E}">
        <p14:creationId xmlns:p14="http://schemas.microsoft.com/office/powerpoint/2010/main" val="2969712834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Lines</Template>
  <TotalTime>1</TotalTime>
  <Words>1108</Words>
  <Application>Microsoft Office PowerPoint</Application>
  <PresentationFormat>Widescreen</PresentationFormat>
  <Paragraphs>262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Neue Haas Grotesk Text Pro</vt:lpstr>
      <vt:lpstr>TimesNewRomanPSMT</vt:lpstr>
      <vt:lpstr>Wingdings 2</vt:lpstr>
      <vt:lpstr>LinesVTI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IPMU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Itamar Yaakov</dc:creator>
  <cp:lastModifiedBy>Daniela Sofia</cp:lastModifiedBy>
  <cp:revision>88</cp:revision>
  <cp:lastPrinted>2022-12-16T11:40:09Z</cp:lastPrinted>
  <dcterms:created xsi:type="dcterms:W3CDTF">2022-11-28T09:42:20Z</dcterms:created>
  <dcterms:modified xsi:type="dcterms:W3CDTF">2022-12-16T11:40:51Z</dcterms:modified>
</cp:coreProperties>
</file>