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9" r:id="rId4"/>
    <p:sldId id="261" r:id="rId5"/>
    <p:sldId id="263" r:id="rId6"/>
    <p:sldId id="262" r:id="rId7"/>
    <p:sldId id="266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CE50-B413-40D8-B831-C044E6213758}" type="datetimeFigureOut">
              <a:rPr lang="it-IT" smtClean="0"/>
              <a:t>28/11/2022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9E43A-2178-4178-ADC9-0292CF3A6D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7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A3E5-6101-494D-978E-07FC5BE7596B}" type="datetime1">
              <a:rPr lang="it-IT" smtClean="0"/>
              <a:t>28/11/2022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CIF - 28/11/2022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EDB2-07E7-47B7-A015-23FD8CC8A5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80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4EF3-19FF-4F13-9C34-58963D47B0A1}" type="datetime1">
              <a:rPr lang="it-IT" smtClean="0"/>
              <a:t>28/11/2022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CIF - 28/11/2022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EDB2-07E7-47B7-A015-23FD8CC8A5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76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A900-8027-43A7-856D-118E3F5D71B1}" type="datetime1">
              <a:rPr lang="it-IT" smtClean="0"/>
              <a:t>28/11/2022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CIF - 28/11/2022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EDB2-07E7-47B7-A015-23FD8CC8A5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19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B2D3-0967-4EFF-BBDD-BED4CE0A75CA}" type="datetime1">
              <a:rPr lang="it-IT" smtClean="0"/>
              <a:t>28/11/2022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CIF - 28/11/2022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EDB2-07E7-47B7-A015-23FD8CC8A5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21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1155-AF51-43ED-BC52-ECD4F504DB45}" type="datetime1">
              <a:rPr lang="it-IT" smtClean="0"/>
              <a:t>28/11/2022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CIF - 28/11/2022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EDB2-07E7-47B7-A015-23FD8CC8A5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68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E752-16FD-43A7-8746-8249DE178942}" type="datetime1">
              <a:rPr lang="it-IT" smtClean="0"/>
              <a:t>28/11/2022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CIF - 28/11/2022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EDB2-07E7-47B7-A015-23FD8CC8A5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78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0196-F3AF-4EBC-AA1B-4292A0D2DA60}" type="datetime1">
              <a:rPr lang="it-IT" smtClean="0"/>
              <a:t>28/11/2022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CIF - 28/11/2022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EDB2-07E7-47B7-A015-23FD8CC8A5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2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F414-F1EF-4F3F-B218-CDA247ED5AC5}" type="datetime1">
              <a:rPr lang="it-IT" smtClean="0"/>
              <a:t>28/11/2022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CIF - 28/11/2022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EDB2-07E7-47B7-A015-23FD8CC8A5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9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CA2F-DA22-4196-927D-61AE0F0F5BFA}" type="datetime1">
              <a:rPr lang="it-IT" smtClean="0"/>
              <a:t>28/11/2022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CIF - 28/11/2022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EDB2-07E7-47B7-A015-23FD8CC8A5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7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BE31-23D6-4994-B06B-62CF31BBBCEF}" type="datetime1">
              <a:rPr lang="it-IT" smtClean="0"/>
              <a:t>28/11/2022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CIF - 28/11/2022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EDB2-07E7-47B7-A015-23FD8CC8A5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75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4CD6-64BC-4F41-8A1E-0DFE5E188E8D}" type="datetime1">
              <a:rPr lang="it-IT" smtClean="0"/>
              <a:t>28/11/2022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CIF - 28/11/2022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EDB2-07E7-47B7-A015-23FD8CC8A5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20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056A9-ADCE-43D1-BF9C-AAC78EC08444}" type="datetime1">
              <a:rPr lang="it-IT" smtClean="0"/>
              <a:t>28/11/2022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CIF - 28/11/2022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6EDB2-07E7-47B7-A015-23FD8CC8A5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25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488294"/>
            <a:ext cx="9144000" cy="701731"/>
          </a:xfrm>
          <a:solidFill>
            <a:srgbClr val="1A74BC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4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Riunione di servizio per CIF</a:t>
            </a:r>
            <a:endParaRPr lang="it-IT" sz="4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08488"/>
          </a:xfrm>
        </p:spPr>
        <p:txBody>
          <a:bodyPr>
            <a:normAutofit/>
          </a:bodyPr>
          <a:lstStyle/>
          <a:p>
            <a:r>
              <a:rPr lang="it-IT" sz="2000" i="1" dirty="0" smtClean="0"/>
              <a:t>Emiliano </a:t>
            </a:r>
            <a:r>
              <a:rPr lang="it-IT" sz="2000" i="1" dirty="0" err="1" smtClean="0"/>
              <a:t>Dané</a:t>
            </a:r>
            <a:r>
              <a:rPr lang="it-IT" sz="2000" i="1" dirty="0" smtClean="0"/>
              <a:t> – 28/11/2022</a:t>
            </a:r>
            <a:endParaRPr lang="it-IT" sz="2000" i="1" dirty="0"/>
          </a:p>
        </p:txBody>
      </p:sp>
    </p:spTree>
    <p:extLst>
      <p:ext uri="{BB962C8B-B14F-4D97-AF65-F5344CB8AC3E}">
        <p14:creationId xmlns:p14="http://schemas.microsoft.com/office/powerpoint/2010/main" val="270038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025" y="217714"/>
            <a:ext cx="4591480" cy="649213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15380" y="217714"/>
            <a:ext cx="6793832" cy="867930"/>
          </a:xfrm>
          <a:prstGeom prst="rect">
            <a:avLst/>
          </a:prstGeom>
          <a:solidFill>
            <a:srgbClr val="1A74BC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Inner System PP1 </a:t>
            </a:r>
            <a:r>
              <a:rPr lang="it-IT" dirty="0" err="1"/>
              <a:t>Manifold</a:t>
            </a:r>
            <a:r>
              <a:rPr lang="it-IT" dirty="0"/>
              <a:t> upgrade</a:t>
            </a:r>
          </a:p>
          <a:p>
            <a:r>
              <a:rPr lang="it-IT" dirty="0"/>
              <a:t>Side 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612976" y="1165058"/>
            <a:ext cx="55483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err="1" smtClean="0">
                <a:solidFill>
                  <a:srgbClr val="00B050"/>
                </a:solidFill>
              </a:rPr>
              <a:t>Checked</a:t>
            </a:r>
            <a:r>
              <a:rPr lang="it-IT" dirty="0" smtClean="0">
                <a:solidFill>
                  <a:srgbClr val="00B050"/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 err="1" smtClean="0">
                <a:solidFill>
                  <a:srgbClr val="00B050"/>
                </a:solidFill>
              </a:rPr>
              <a:t>Pipes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coordinates</a:t>
            </a:r>
            <a:endParaRPr lang="it-IT" dirty="0" smtClean="0">
              <a:solidFill>
                <a:srgbClr val="00B05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 err="1" smtClean="0">
                <a:solidFill>
                  <a:srgbClr val="00B050"/>
                </a:solidFill>
              </a:rPr>
              <a:t>Pipes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diameters</a:t>
            </a:r>
            <a:endParaRPr lang="it-IT" dirty="0" smtClean="0">
              <a:solidFill>
                <a:srgbClr val="00B05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B050"/>
                </a:solidFill>
              </a:rPr>
              <a:t>Bending </a:t>
            </a:r>
            <a:r>
              <a:rPr lang="it-IT" dirty="0" err="1" smtClean="0">
                <a:solidFill>
                  <a:srgbClr val="00B050"/>
                </a:solidFill>
              </a:rPr>
              <a:t>radius</a:t>
            </a:r>
            <a:r>
              <a:rPr lang="it-IT" dirty="0" smtClean="0">
                <a:solidFill>
                  <a:srgbClr val="00B050"/>
                </a:solidFill>
              </a:rPr>
              <a:t> (2.5 </a:t>
            </a:r>
            <a:r>
              <a:rPr lang="it-IT" dirty="0" err="1" smtClean="0">
                <a:solidFill>
                  <a:srgbClr val="00B050"/>
                </a:solidFill>
              </a:rPr>
              <a:t>times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outer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diam</a:t>
            </a:r>
            <a:r>
              <a:rPr lang="it-IT" dirty="0" smtClean="0">
                <a:solidFill>
                  <a:srgbClr val="00B050"/>
                </a:solidFill>
              </a:rPr>
              <a:t>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 err="1" smtClean="0">
                <a:solidFill>
                  <a:srgbClr val="00B050"/>
                </a:solidFill>
              </a:rPr>
              <a:t>Not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final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but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realistic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components</a:t>
            </a:r>
            <a:r>
              <a:rPr lang="it-IT" dirty="0">
                <a:solidFill>
                  <a:srgbClr val="00B050"/>
                </a:solidFill>
              </a:rPr>
              <a:t> (T, </a:t>
            </a:r>
            <a:r>
              <a:rPr lang="it-IT" dirty="0" err="1">
                <a:solidFill>
                  <a:srgbClr val="00B050"/>
                </a:solidFill>
              </a:rPr>
              <a:t>El</a:t>
            </a:r>
            <a:r>
              <a:rPr lang="it-IT" dirty="0">
                <a:solidFill>
                  <a:srgbClr val="00B050"/>
                </a:solidFill>
              </a:rPr>
              <a:t>. </a:t>
            </a:r>
            <a:r>
              <a:rPr lang="it-IT" dirty="0" err="1">
                <a:solidFill>
                  <a:srgbClr val="00B050"/>
                </a:solidFill>
              </a:rPr>
              <a:t>Breakes</a:t>
            </a:r>
            <a:r>
              <a:rPr lang="it-IT" dirty="0" smtClean="0">
                <a:solidFill>
                  <a:srgbClr val="00B050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 err="1">
                <a:solidFill>
                  <a:srgbClr val="00B050"/>
                </a:solidFill>
              </a:rPr>
              <a:t>Distance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between</a:t>
            </a:r>
            <a:r>
              <a:rPr lang="it-IT" dirty="0">
                <a:solidFill>
                  <a:srgbClr val="00B050"/>
                </a:solidFill>
              </a:rPr>
              <a:t> T, </a:t>
            </a:r>
            <a:r>
              <a:rPr lang="it-IT" dirty="0" err="1">
                <a:solidFill>
                  <a:srgbClr val="00B050"/>
                </a:solidFill>
              </a:rPr>
              <a:t>bendings</a:t>
            </a:r>
            <a:r>
              <a:rPr lang="it-IT" dirty="0">
                <a:solidFill>
                  <a:srgbClr val="00B050"/>
                </a:solidFill>
              </a:rPr>
              <a:t> and EB for the </a:t>
            </a:r>
            <a:r>
              <a:rPr lang="it-IT" dirty="0" err="1">
                <a:solidFill>
                  <a:srgbClr val="00B050"/>
                </a:solidFill>
              </a:rPr>
              <a:t>Welding</a:t>
            </a:r>
            <a:r>
              <a:rPr lang="it-IT" dirty="0">
                <a:solidFill>
                  <a:srgbClr val="00B050"/>
                </a:solidFill>
              </a:rPr>
              <a:t> Head for the pipe </a:t>
            </a:r>
            <a:r>
              <a:rPr lang="it-IT" dirty="0" smtClean="0">
                <a:solidFill>
                  <a:srgbClr val="00B050"/>
                </a:solidFill>
              </a:rPr>
              <a:t>production</a:t>
            </a:r>
            <a:endParaRPr lang="it-IT" dirty="0">
              <a:solidFill>
                <a:srgbClr val="00B05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B050"/>
                </a:solidFill>
              </a:rPr>
              <a:t>Assembly procedure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i="1" u="sng" dirty="0" err="1" smtClean="0">
                <a:solidFill>
                  <a:schemeClr val="accent1">
                    <a:lumMod val="75000"/>
                  </a:schemeClr>
                </a:solidFill>
              </a:rPr>
              <a:t>Everything</a:t>
            </a:r>
            <a:r>
              <a:rPr lang="it-IT" sz="1400" i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i="1" u="sng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sz="1400" i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i="1" u="sng" dirty="0" err="1" smtClean="0">
                <a:solidFill>
                  <a:schemeClr val="accent1">
                    <a:lumMod val="75000"/>
                  </a:schemeClr>
                </a:solidFill>
              </a:rPr>
              <a:t>needed</a:t>
            </a:r>
            <a:r>
              <a:rPr lang="it-IT" sz="1400" i="1" u="sng" dirty="0" smtClean="0">
                <a:solidFill>
                  <a:schemeClr val="accent1">
                    <a:lumMod val="75000"/>
                  </a:schemeClr>
                </a:solidFill>
              </a:rPr>
              <a:t> to be </a:t>
            </a:r>
            <a:r>
              <a:rPr lang="it-IT" sz="1400" i="1" u="sng" dirty="0" err="1" smtClean="0">
                <a:solidFill>
                  <a:schemeClr val="accent1">
                    <a:lumMod val="75000"/>
                  </a:schemeClr>
                </a:solidFill>
              </a:rPr>
              <a:t>checked</a:t>
            </a:r>
            <a:r>
              <a:rPr lang="it-IT" sz="1400" i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i="1" u="sng" dirty="0" err="1" smtClean="0">
                <a:solidFill>
                  <a:schemeClr val="accent1">
                    <a:lumMod val="75000"/>
                  </a:schemeClr>
                </a:solidFill>
              </a:rPr>
              <a:t>again</a:t>
            </a:r>
            <a:endParaRPr lang="it-IT" sz="1400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i="1" u="sng" dirty="0" smtClean="0">
                <a:solidFill>
                  <a:srgbClr val="FF0000"/>
                </a:solidFill>
              </a:rPr>
              <a:t>Do </a:t>
            </a:r>
            <a:r>
              <a:rPr lang="it-IT" sz="1400" i="1" u="sng" dirty="0" err="1" smtClean="0">
                <a:solidFill>
                  <a:srgbClr val="FF0000"/>
                </a:solidFill>
              </a:rPr>
              <a:t>you</a:t>
            </a:r>
            <a:r>
              <a:rPr lang="it-IT" sz="1400" i="1" u="sng" dirty="0" smtClean="0">
                <a:solidFill>
                  <a:srgbClr val="FF0000"/>
                </a:solidFill>
              </a:rPr>
              <a:t> </a:t>
            </a:r>
            <a:r>
              <a:rPr lang="it-IT" sz="1400" i="1" u="sng" dirty="0" err="1" smtClean="0">
                <a:solidFill>
                  <a:srgbClr val="FF0000"/>
                </a:solidFill>
              </a:rPr>
              <a:t>plan</a:t>
            </a:r>
            <a:r>
              <a:rPr lang="it-IT" sz="1400" i="1" u="sng" dirty="0" smtClean="0">
                <a:solidFill>
                  <a:srgbClr val="FF0000"/>
                </a:solidFill>
              </a:rPr>
              <a:t> to </a:t>
            </a:r>
            <a:r>
              <a:rPr lang="it-IT" sz="1400" i="1" u="sng" dirty="0" err="1" smtClean="0">
                <a:solidFill>
                  <a:srgbClr val="FF0000"/>
                </a:solidFill>
              </a:rPr>
              <a:t>have</a:t>
            </a:r>
            <a:r>
              <a:rPr lang="it-IT" sz="1400" i="1" u="sng" dirty="0" smtClean="0">
                <a:solidFill>
                  <a:srgbClr val="FF0000"/>
                </a:solidFill>
              </a:rPr>
              <a:t> some </a:t>
            </a:r>
            <a:r>
              <a:rPr lang="it-IT" sz="1400" i="1" u="sng" dirty="0" err="1" smtClean="0">
                <a:solidFill>
                  <a:srgbClr val="FF0000"/>
                </a:solidFill>
              </a:rPr>
              <a:t>shieldings</a:t>
            </a:r>
            <a:r>
              <a:rPr lang="it-IT" sz="1400" i="1" u="sng" dirty="0" smtClean="0">
                <a:solidFill>
                  <a:srgbClr val="FF0000"/>
                </a:solidFill>
              </a:rPr>
              <a:t> </a:t>
            </a:r>
            <a:r>
              <a:rPr lang="it-IT" sz="1400" i="1" u="sng" dirty="0" err="1" smtClean="0">
                <a:solidFill>
                  <a:srgbClr val="FF0000"/>
                </a:solidFill>
              </a:rPr>
              <a:t>covering</a:t>
            </a:r>
            <a:r>
              <a:rPr lang="it-IT" sz="1400" i="1" u="sng" dirty="0" smtClean="0">
                <a:solidFill>
                  <a:srgbClr val="FF0000"/>
                </a:solidFill>
              </a:rPr>
              <a:t> the part of </a:t>
            </a:r>
            <a:r>
              <a:rPr lang="it-IT" sz="1400" i="1" u="sng" dirty="0" err="1" smtClean="0">
                <a:solidFill>
                  <a:srgbClr val="FF0000"/>
                </a:solidFill>
              </a:rPr>
              <a:t>stainless</a:t>
            </a:r>
            <a:r>
              <a:rPr lang="it-IT" sz="1400" i="1" u="sng" dirty="0" smtClean="0">
                <a:solidFill>
                  <a:srgbClr val="FF0000"/>
                </a:solidFill>
              </a:rPr>
              <a:t> </a:t>
            </a:r>
            <a:r>
              <a:rPr lang="it-IT" sz="1400" i="1" u="sng" dirty="0" err="1" smtClean="0">
                <a:solidFill>
                  <a:srgbClr val="FF0000"/>
                </a:solidFill>
              </a:rPr>
              <a:t>steel</a:t>
            </a:r>
            <a:r>
              <a:rPr lang="it-IT" sz="1400" i="1" u="sng" dirty="0" smtClean="0">
                <a:solidFill>
                  <a:srgbClr val="FF0000"/>
                </a:solidFill>
              </a:rPr>
              <a:t> pipe? (from QL to EB)</a:t>
            </a:r>
            <a:endParaRPr lang="it-IT" sz="1400" dirty="0" smtClean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23900" y="617823"/>
            <a:ext cx="1222514" cy="307777"/>
          </a:xfrm>
          <a:prstGeom prst="rect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1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dirty="0" err="1"/>
              <a:t>Stainless</a:t>
            </a:r>
            <a:r>
              <a:rPr lang="it-IT" dirty="0"/>
              <a:t> Steel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23900" y="5476875"/>
            <a:ext cx="833305" cy="307777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dirty="0" err="1" smtClean="0"/>
              <a:t>Titanium</a:t>
            </a:r>
            <a:endParaRPr lang="it-IT" sz="1400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1335157" y="1038225"/>
            <a:ext cx="207893" cy="266700"/>
          </a:xfrm>
          <a:prstGeom prst="straightConnector1">
            <a:avLst/>
          </a:prstGeom>
          <a:ln w="412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1638300" y="5630763"/>
            <a:ext cx="441968" cy="0"/>
          </a:xfrm>
          <a:prstGeom prst="straightConnector1">
            <a:avLst/>
          </a:prstGeom>
          <a:ln w="412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1335157" y="5105400"/>
            <a:ext cx="0" cy="304800"/>
          </a:xfrm>
          <a:prstGeom prst="straightConnector1">
            <a:avLst/>
          </a:prstGeom>
          <a:ln w="412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CIF - 28/11/2022</a:t>
            </a:r>
            <a:endParaRPr lang="it-IT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3F05-41DC-4A57-80C2-01D089B86777}" type="datetime1">
              <a:rPr lang="it-IT" smtClean="0"/>
              <a:t>28/11/2022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EDB2-07E7-47B7-A015-23FD8CC8A55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9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41" y="980014"/>
            <a:ext cx="7692189" cy="52227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168441" y="187080"/>
            <a:ext cx="7611980" cy="480131"/>
          </a:xfrm>
          <a:prstGeom prst="rect">
            <a:avLst/>
          </a:prstGeom>
          <a:solidFill>
            <a:srgbClr val="1A74BC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Inner System </a:t>
            </a:r>
            <a:r>
              <a:rPr lang="it-IT" dirty="0" err="1"/>
              <a:t>piping</a:t>
            </a:r>
            <a:r>
              <a:rPr lang="it-IT" dirty="0"/>
              <a:t> </a:t>
            </a:r>
            <a:r>
              <a:rPr lang="it-IT" dirty="0" err="1"/>
              <a:t>components</a:t>
            </a:r>
            <a:r>
              <a:rPr lang="it-IT" dirty="0"/>
              <a:t>: T, </a:t>
            </a:r>
            <a:r>
              <a:rPr lang="it-IT" dirty="0" err="1"/>
              <a:t>El</a:t>
            </a:r>
            <a:r>
              <a:rPr lang="it-IT" dirty="0"/>
              <a:t>. </a:t>
            </a:r>
            <a:r>
              <a:rPr lang="it-IT" dirty="0" err="1"/>
              <a:t>Breakes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1683" y="983501"/>
            <a:ext cx="3272451" cy="5218493"/>
          </a:xfrm>
          <a:prstGeom prst="rect">
            <a:avLst/>
          </a:prstGeom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8117305" y="187080"/>
            <a:ext cx="341683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ctr"/>
          </a:lstStyle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be </a:t>
            </a:r>
            <a:r>
              <a:rPr lang="it-IT" dirty="0" err="1" smtClean="0"/>
              <a:t>possible</a:t>
            </a:r>
            <a:r>
              <a:rPr lang="it-IT" dirty="0" smtClean="0"/>
              <a:t> to </a:t>
            </a:r>
            <a:r>
              <a:rPr lang="it-IT" dirty="0" err="1" smtClean="0"/>
              <a:t>weld</a:t>
            </a:r>
            <a:r>
              <a:rPr lang="it-IT" dirty="0" smtClean="0"/>
              <a:t> </a:t>
            </a:r>
            <a:r>
              <a:rPr lang="it-IT" dirty="0" err="1" smtClean="0"/>
              <a:t>directly</a:t>
            </a:r>
            <a:r>
              <a:rPr lang="it-IT" dirty="0" smtClean="0"/>
              <a:t> the T to the </a:t>
            </a:r>
            <a:r>
              <a:rPr lang="it-IT" dirty="0" err="1" smtClean="0"/>
              <a:t>El</a:t>
            </a:r>
            <a:r>
              <a:rPr lang="it-IT" dirty="0" smtClean="0"/>
              <a:t>. </a:t>
            </a:r>
            <a:r>
              <a:rPr lang="it-IT" dirty="0" err="1" smtClean="0"/>
              <a:t>Breake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CIF - 28/11/2022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22E2-B795-4451-AE1E-26B29C3719BE}" type="datetime1">
              <a:rPr lang="it-IT" smtClean="0"/>
              <a:t>28/11/2022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EDB2-07E7-47B7-A015-23FD8CC8A55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0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350" y="498475"/>
            <a:ext cx="10515600" cy="1325563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5350" y="1958975"/>
            <a:ext cx="10515600" cy="4351338"/>
          </a:xfrm>
        </p:spPr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56" y="223982"/>
            <a:ext cx="11719205" cy="6226277"/>
          </a:xfrm>
          <a:prstGeom prst="rect">
            <a:avLst/>
          </a:prstGeom>
          <a:ln w="38100">
            <a:headEnd type="arrow"/>
          </a:ln>
        </p:spPr>
      </p:pic>
      <p:sp>
        <p:nvSpPr>
          <p:cNvPr id="6" name="Freccia in giù 5"/>
          <p:cNvSpPr/>
          <p:nvPr/>
        </p:nvSpPr>
        <p:spPr>
          <a:xfrm rot="5400000">
            <a:off x="1584325" y="-464993"/>
            <a:ext cx="609600" cy="198755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CABLES</a:t>
            </a:r>
            <a:endParaRPr lang="it-IT" dirty="0"/>
          </a:p>
        </p:txBody>
      </p:sp>
      <p:sp>
        <p:nvSpPr>
          <p:cNvPr id="8" name="Freccia in giù 7"/>
          <p:cNvSpPr/>
          <p:nvPr/>
        </p:nvSpPr>
        <p:spPr>
          <a:xfrm rot="16200000">
            <a:off x="9545709" y="-529431"/>
            <a:ext cx="609600" cy="198755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CABLES</a:t>
            </a:r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>
            <a:off x="5727358" y="3918744"/>
            <a:ext cx="609600" cy="198755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CABLES</a:t>
            </a:r>
            <a:endParaRPr lang="it-IT" dirty="0"/>
          </a:p>
        </p:txBody>
      </p:sp>
      <p:sp>
        <p:nvSpPr>
          <p:cNvPr id="5" name="Freccia ad arco 4"/>
          <p:cNvSpPr/>
          <p:nvPr/>
        </p:nvSpPr>
        <p:spPr>
          <a:xfrm rot="9623932">
            <a:off x="2234204" y="1416078"/>
            <a:ext cx="750848" cy="805902"/>
          </a:xfrm>
          <a:prstGeom prst="circular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cxnSp>
        <p:nvCxnSpPr>
          <p:cNvPr id="10" name="Connettore 2 9"/>
          <p:cNvCxnSpPr>
            <a:stCxn id="12" idx="2"/>
          </p:cNvCxnSpPr>
          <p:nvPr/>
        </p:nvCxnSpPr>
        <p:spPr>
          <a:xfrm>
            <a:off x="1261204" y="1527942"/>
            <a:ext cx="807043" cy="5705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64777" y="1274026"/>
            <a:ext cx="1992853" cy="253916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050" dirty="0" smtClean="0"/>
              <a:t>More </a:t>
            </a:r>
            <a:r>
              <a:rPr lang="it-IT" sz="1050" dirty="0" err="1" smtClean="0"/>
              <a:t>space</a:t>
            </a:r>
            <a:r>
              <a:rPr lang="it-IT" sz="1050" dirty="0" smtClean="0"/>
              <a:t> for the </a:t>
            </a:r>
            <a:r>
              <a:rPr lang="it-IT" sz="1050" dirty="0" err="1" smtClean="0"/>
              <a:t>welding</a:t>
            </a:r>
            <a:r>
              <a:rPr lang="it-IT" sz="1050" dirty="0" smtClean="0"/>
              <a:t> head</a:t>
            </a:r>
            <a:endParaRPr lang="it-IT" sz="1050" dirty="0"/>
          </a:p>
        </p:txBody>
      </p:sp>
      <p:cxnSp>
        <p:nvCxnSpPr>
          <p:cNvPr id="15" name="Connettore 2 14"/>
          <p:cNvCxnSpPr>
            <a:stCxn id="18" idx="0"/>
            <a:endCxn id="5" idx="1"/>
          </p:cNvCxnSpPr>
          <p:nvPr/>
        </p:nvCxnSpPr>
        <p:spPr>
          <a:xfrm flipV="1">
            <a:off x="1006914" y="2027946"/>
            <a:ext cx="1292349" cy="8124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96811" y="2840435"/>
            <a:ext cx="1220206" cy="253916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050" dirty="0" smtClean="0"/>
              <a:t>90° </a:t>
            </a:r>
            <a:r>
              <a:rPr lang="it-IT" sz="1050" dirty="0" err="1" smtClean="0"/>
              <a:t>degree</a:t>
            </a:r>
            <a:r>
              <a:rPr lang="it-IT" sz="1050" dirty="0" smtClean="0"/>
              <a:t> </a:t>
            </a:r>
            <a:r>
              <a:rPr lang="it-IT" sz="1050" dirty="0" err="1" smtClean="0"/>
              <a:t>rotated</a:t>
            </a:r>
            <a:endParaRPr lang="it-IT" sz="105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264777" y="915385"/>
            <a:ext cx="1771639" cy="253916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050" dirty="0" smtClean="0"/>
              <a:t>No </a:t>
            </a:r>
            <a:r>
              <a:rPr lang="it-IT" sz="1050" dirty="0" err="1" smtClean="0"/>
              <a:t>interference</a:t>
            </a:r>
            <a:r>
              <a:rPr lang="it-IT" sz="1050" dirty="0" smtClean="0"/>
              <a:t> with  </a:t>
            </a:r>
            <a:r>
              <a:rPr lang="it-IT" sz="1050" dirty="0" err="1" smtClean="0"/>
              <a:t>cabling</a:t>
            </a:r>
            <a:endParaRPr lang="it-IT" sz="105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563622" y="5003629"/>
            <a:ext cx="1281120" cy="253916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050" dirty="0" smtClean="0"/>
              <a:t>Preliminary </a:t>
            </a:r>
            <a:r>
              <a:rPr lang="it-IT" sz="1050" dirty="0" err="1" smtClean="0"/>
              <a:t>drawing</a:t>
            </a:r>
            <a:endParaRPr lang="it-IT" sz="1050" dirty="0"/>
          </a:p>
        </p:txBody>
      </p:sp>
      <p:cxnSp>
        <p:nvCxnSpPr>
          <p:cNvPr id="26" name="Connettore 2 25"/>
          <p:cNvCxnSpPr>
            <a:endCxn id="25" idx="0"/>
          </p:cNvCxnSpPr>
          <p:nvPr/>
        </p:nvCxnSpPr>
        <p:spPr>
          <a:xfrm flipH="1">
            <a:off x="4204182" y="4429125"/>
            <a:ext cx="158273" cy="574504"/>
          </a:xfrm>
          <a:prstGeom prst="straightConnector1">
            <a:avLst/>
          </a:prstGeom>
          <a:ln w="19050">
            <a:head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8" name="Connettore 2 27"/>
          <p:cNvCxnSpPr>
            <a:endCxn id="25" idx="0"/>
          </p:cNvCxnSpPr>
          <p:nvPr/>
        </p:nvCxnSpPr>
        <p:spPr>
          <a:xfrm flipH="1">
            <a:off x="4204182" y="4495800"/>
            <a:ext cx="518673" cy="507829"/>
          </a:xfrm>
          <a:prstGeom prst="straightConnector1">
            <a:avLst/>
          </a:prstGeom>
          <a:ln w="19050">
            <a:head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366962" y="1837025"/>
            <a:ext cx="92871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400" b="1" i="1" dirty="0">
                <a:solidFill>
                  <a:srgbClr val="FFFF00"/>
                </a:solidFill>
              </a:rPr>
              <a:t>CG 4 -&gt; </a:t>
            </a:r>
            <a:r>
              <a:rPr lang="it-IT" sz="1400" b="1" i="1" dirty="0" smtClean="0">
                <a:solidFill>
                  <a:srgbClr val="FFFF00"/>
                </a:solidFill>
              </a:rPr>
              <a:t>10</a:t>
            </a:r>
            <a:endParaRPr lang="it-IT" sz="1400" b="1" i="1" dirty="0">
              <a:solidFill>
                <a:srgbClr val="FFFF00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943782" y="5398564"/>
            <a:ext cx="83734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400" b="1" i="1" dirty="0">
                <a:solidFill>
                  <a:srgbClr val="FFFF00"/>
                </a:solidFill>
              </a:rPr>
              <a:t>CG 7 -&gt; 9</a:t>
            </a:r>
          </a:p>
          <a:p>
            <a:r>
              <a:rPr lang="it-IT" sz="1400" b="1" i="1" dirty="0">
                <a:solidFill>
                  <a:srgbClr val="FFFF00"/>
                </a:solidFill>
              </a:rPr>
              <a:t>CG 2 -&gt; </a:t>
            </a:r>
            <a:r>
              <a:rPr lang="it-IT" sz="1400" b="1" i="1" dirty="0" smtClean="0">
                <a:solidFill>
                  <a:srgbClr val="FFFF00"/>
                </a:solidFill>
              </a:rPr>
              <a:t>8</a:t>
            </a:r>
            <a:endParaRPr lang="it-IT" sz="1400" b="1" i="1" dirty="0">
              <a:solidFill>
                <a:srgbClr val="FFFF00"/>
              </a:solidFill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10424136" y="2162764"/>
            <a:ext cx="840295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400" dirty="0"/>
              <a:t>CG </a:t>
            </a:r>
            <a:r>
              <a:rPr lang="it-IT" sz="1400" dirty="0" smtClean="0"/>
              <a:t>8 </a:t>
            </a:r>
            <a:r>
              <a:rPr lang="it-IT" sz="1400" dirty="0"/>
              <a:t>-&gt; </a:t>
            </a:r>
            <a:r>
              <a:rPr lang="it-IT" sz="1400" dirty="0" smtClean="0"/>
              <a:t>2</a:t>
            </a:r>
            <a:endParaRPr lang="it-IT" sz="1400" dirty="0"/>
          </a:p>
          <a:p>
            <a:r>
              <a:rPr lang="it-IT" sz="1400" dirty="0" smtClean="0"/>
              <a:t>CG 2 -&gt; 2</a:t>
            </a:r>
          </a:p>
          <a:p>
            <a:r>
              <a:rPr lang="it-IT" sz="1400" dirty="0" smtClean="0"/>
              <a:t>CG 4 -&gt; 2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7536844" y="5404171"/>
            <a:ext cx="84029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400" dirty="0" smtClean="0"/>
              <a:t>CG 4 -&gt; 2</a:t>
            </a:r>
          </a:p>
          <a:p>
            <a:r>
              <a:rPr lang="it-IT" sz="1400" dirty="0" smtClean="0"/>
              <a:t>CG 8 -&gt; 3</a:t>
            </a:r>
          </a:p>
        </p:txBody>
      </p:sp>
      <p:sp>
        <p:nvSpPr>
          <p:cNvPr id="61" name="Rettangolo 60"/>
          <p:cNvSpPr/>
          <p:nvPr/>
        </p:nvSpPr>
        <p:spPr>
          <a:xfrm>
            <a:off x="363764" y="2240948"/>
            <a:ext cx="84029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lt1"/>
                </a:solidFill>
              </a:rPr>
              <a:t>CG 8 -&gt; 2</a:t>
            </a: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537" y="4056800"/>
            <a:ext cx="2724472" cy="2147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Titolo 1"/>
          <p:cNvSpPr txBox="1">
            <a:spLocks/>
          </p:cNvSpPr>
          <p:nvPr/>
        </p:nvSpPr>
        <p:spPr>
          <a:xfrm>
            <a:off x="3777916" y="342547"/>
            <a:ext cx="4512152" cy="480131"/>
          </a:xfrm>
          <a:prstGeom prst="rect">
            <a:avLst/>
          </a:prstGeom>
          <a:solidFill>
            <a:srgbClr val="1A74BC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Outer Barrell</a:t>
            </a:r>
            <a:endParaRPr lang="it-IT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Titolo 1"/>
          <p:cNvSpPr txBox="1">
            <a:spLocks/>
          </p:cNvSpPr>
          <p:nvPr/>
        </p:nvSpPr>
        <p:spPr>
          <a:xfrm rot="19815699">
            <a:off x="8777750" y="4849028"/>
            <a:ext cx="3007824" cy="480131"/>
          </a:xfrm>
          <a:prstGeom prst="rect">
            <a:avLst/>
          </a:prstGeom>
          <a:solidFill>
            <a:srgbClr val="1A74BC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OLD Version</a:t>
            </a:r>
            <a:endParaRPr lang="it-IT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CIF - 28/11/2022</a:t>
            </a:r>
            <a:endParaRPr lang="it-IT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1D2F-3A4E-4D8A-85FE-FC49CEB4CED2}" type="datetime1">
              <a:rPr lang="it-IT" smtClean="0"/>
              <a:t>28/11/2022</a:t>
            </a:fld>
            <a:endParaRPr lang="it-IT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EDB2-07E7-47B7-A015-23FD8CC8A55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65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463" y="926273"/>
            <a:ext cx="8777205" cy="5280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5737" y="196597"/>
            <a:ext cx="8820150" cy="480131"/>
          </a:xfrm>
          <a:solidFill>
            <a:srgbClr val="1A74BC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Outer </a:t>
            </a:r>
            <a:r>
              <a:rPr lang="it-IT" sz="28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Barrell</a:t>
            </a:r>
            <a:r>
              <a:rPr lang="it-IT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distribution</a:t>
            </a:r>
            <a:r>
              <a:rPr lang="it-IT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New Version</a:t>
            </a:r>
            <a:endParaRPr lang="it-IT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l="28333" t="19667" r="10937" b="17333"/>
          <a:stretch/>
        </p:blipFill>
        <p:spPr>
          <a:xfrm>
            <a:off x="551429" y="1431284"/>
            <a:ext cx="2961792" cy="1920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/>
          <a:srcRect l="30069" t="17000" r="22500" b="25444"/>
          <a:stretch/>
        </p:blipFill>
        <p:spPr>
          <a:xfrm>
            <a:off x="551430" y="3827405"/>
            <a:ext cx="2961792" cy="2246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CIF - 28/11/2022</a:t>
            </a:r>
            <a:endParaRPr lang="it-IT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571E-635F-41B9-BC35-8D9BE6F58DDE}" type="datetime1">
              <a:rPr lang="it-IT" smtClean="0"/>
              <a:t>28/11/2022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EDB2-07E7-47B7-A015-23FD8CC8A558}" type="slidenum">
              <a:rPr lang="it-IT" smtClean="0"/>
              <a:t>5</a:t>
            </a:fld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0091487" y="3304185"/>
            <a:ext cx="18288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/>
              <a:t>Capillary</a:t>
            </a:r>
            <a:r>
              <a:rPr lang="it-IT" sz="1400" dirty="0" smtClean="0"/>
              <a:t> </a:t>
            </a:r>
            <a:r>
              <a:rPr lang="it-IT" sz="1400" dirty="0" err="1" smtClean="0"/>
              <a:t>manifolds</a:t>
            </a:r>
            <a:r>
              <a:rPr lang="it-IT" sz="1400" dirty="0" smtClean="0"/>
              <a:t> </a:t>
            </a:r>
            <a:r>
              <a:rPr lang="it-IT" sz="1400" dirty="0" err="1" smtClean="0"/>
              <a:t>distribution</a:t>
            </a:r>
            <a:endParaRPr lang="it-IT" sz="1400" dirty="0"/>
          </a:p>
        </p:txBody>
      </p:sp>
      <p:cxnSp>
        <p:nvCxnSpPr>
          <p:cNvPr id="19" name="Connettore 2 18"/>
          <p:cNvCxnSpPr>
            <a:stCxn id="16" idx="1"/>
          </p:cNvCxnSpPr>
          <p:nvPr/>
        </p:nvCxnSpPr>
        <p:spPr>
          <a:xfrm flipH="1" flipV="1">
            <a:off x="9200150" y="3317441"/>
            <a:ext cx="891337" cy="248354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>
            <a:off x="8999625" y="3565795"/>
            <a:ext cx="1066796" cy="55702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>
            <a:off x="8843216" y="3574471"/>
            <a:ext cx="1223205" cy="1597604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551429" y="2920736"/>
            <a:ext cx="1485918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 smtClean="0"/>
              <a:t>New design </a:t>
            </a:r>
            <a:r>
              <a:rPr lang="it-IT" sz="1100" dirty="0" err="1" smtClean="0"/>
              <a:t>capillary</a:t>
            </a:r>
            <a:r>
              <a:rPr lang="it-IT" sz="1100" dirty="0" smtClean="0"/>
              <a:t> </a:t>
            </a:r>
            <a:r>
              <a:rPr lang="it-IT" sz="1100" dirty="0" err="1" smtClean="0"/>
              <a:t>distribution</a:t>
            </a:r>
            <a:endParaRPr lang="it-IT" sz="11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551429" y="5550464"/>
            <a:ext cx="148591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Special </a:t>
            </a:r>
            <a:r>
              <a:rPr lang="it-IT" sz="1400" dirty="0" err="1" smtClean="0"/>
              <a:t>cap</a:t>
            </a:r>
            <a:r>
              <a:rPr lang="it-IT" sz="1400" dirty="0" smtClean="0"/>
              <a:t> for pressure test</a:t>
            </a:r>
            <a:endParaRPr lang="it-IT" sz="1400" dirty="0"/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5"/>
          <a:srcRect l="37291" t="21667" r="13334" b="17000"/>
          <a:stretch/>
        </p:blipFill>
        <p:spPr>
          <a:xfrm>
            <a:off x="3919274" y="3827405"/>
            <a:ext cx="2841779" cy="2206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CasellaDiTesto 34"/>
          <p:cNvSpPr txBox="1"/>
          <p:nvPr/>
        </p:nvSpPr>
        <p:spPr>
          <a:xfrm>
            <a:off x="3914695" y="5513553"/>
            <a:ext cx="148591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/>
              <a:t>Protection</a:t>
            </a:r>
            <a:r>
              <a:rPr lang="it-IT" sz="1400" dirty="0" smtClean="0"/>
              <a:t> of </a:t>
            </a:r>
            <a:r>
              <a:rPr lang="it-IT" sz="1400" dirty="0" err="1" smtClean="0"/>
              <a:t>Capillaries</a:t>
            </a:r>
            <a:endParaRPr lang="it-IT" sz="1400" dirty="0"/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6"/>
          <a:srcRect l="46828" t="15355" r="9301" b="15484"/>
          <a:stretch/>
        </p:blipFill>
        <p:spPr>
          <a:xfrm>
            <a:off x="9689432" y="1071169"/>
            <a:ext cx="2053389" cy="2023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CasellaDiTesto 36"/>
          <p:cNvSpPr txBox="1"/>
          <p:nvPr/>
        </p:nvSpPr>
        <p:spPr>
          <a:xfrm>
            <a:off x="10252128" y="2752001"/>
            <a:ext cx="148591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/>
              <a:t>Shielding</a:t>
            </a:r>
            <a:endParaRPr lang="it-IT" sz="1400" dirty="0"/>
          </a:p>
        </p:txBody>
      </p:sp>
      <p:cxnSp>
        <p:nvCxnSpPr>
          <p:cNvPr id="39" name="Connettore 2 38"/>
          <p:cNvCxnSpPr>
            <a:stCxn id="36" idx="1"/>
          </p:cNvCxnSpPr>
          <p:nvPr/>
        </p:nvCxnSpPr>
        <p:spPr>
          <a:xfrm flipH="1">
            <a:off x="7868653" y="2082765"/>
            <a:ext cx="1820779" cy="308688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H="1">
            <a:off x="7442526" y="2074089"/>
            <a:ext cx="2203292" cy="83574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7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63" y="2101172"/>
            <a:ext cx="6148007" cy="3625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51" y="2101173"/>
            <a:ext cx="5081628" cy="3625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872916" y="535053"/>
            <a:ext cx="8820150" cy="480131"/>
          </a:xfrm>
          <a:solidFill>
            <a:srgbClr val="1A74BC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PP1 </a:t>
            </a:r>
            <a:r>
              <a:rPr lang="it-IT" sz="28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piping</a:t>
            </a:r>
            <a:endParaRPr lang="it-IT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CIF - 28/11/2022</a:t>
            </a:r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E477-5688-4194-AA0D-94C819750012}" type="datetime1">
              <a:rPr lang="it-IT" smtClean="0"/>
              <a:t>28/11/2022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EDB2-07E7-47B7-A015-23FD8CC8A558}" type="slidenum">
              <a:rPr lang="it-IT" smtClean="0"/>
              <a:t>6</a:t>
            </a:fld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836821" y="1644502"/>
            <a:ext cx="1943118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SIDE A PP1 </a:t>
            </a:r>
            <a:r>
              <a:rPr lang="it-IT" sz="1600" dirty="0" err="1" smtClean="0"/>
              <a:t>piping</a:t>
            </a:r>
            <a:endParaRPr lang="it-IT" sz="1600" dirty="0"/>
          </a:p>
        </p:txBody>
      </p:sp>
      <p:sp>
        <p:nvSpPr>
          <p:cNvPr id="15" name="Freccia a destra 14"/>
          <p:cNvSpPr/>
          <p:nvPr/>
        </p:nvSpPr>
        <p:spPr>
          <a:xfrm rot="14066106">
            <a:off x="8352601" y="5358097"/>
            <a:ext cx="759528" cy="256673"/>
          </a:xfrm>
          <a:prstGeom prst="rightArrow">
            <a:avLst>
              <a:gd name="adj1" fmla="val 3500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8000850" y="5869999"/>
            <a:ext cx="194311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End Cap </a:t>
            </a:r>
            <a:r>
              <a:rPr lang="it-IT" sz="1600" dirty="0" err="1" smtClean="0"/>
              <a:t>Manifolds</a:t>
            </a:r>
            <a:endParaRPr lang="it-IT" sz="16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843187" y="1762618"/>
            <a:ext cx="194311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Inner System </a:t>
            </a:r>
            <a:r>
              <a:rPr lang="it-IT" sz="1600" dirty="0" err="1" smtClean="0"/>
              <a:t>Manifolds</a:t>
            </a:r>
            <a:endParaRPr lang="it-IT" sz="1600" dirty="0"/>
          </a:p>
        </p:txBody>
      </p:sp>
      <p:sp>
        <p:nvSpPr>
          <p:cNvPr id="18" name="Freccia a destra 17"/>
          <p:cNvSpPr/>
          <p:nvPr/>
        </p:nvSpPr>
        <p:spPr>
          <a:xfrm rot="4021325">
            <a:off x="6836934" y="2533717"/>
            <a:ext cx="654998" cy="256673"/>
          </a:xfrm>
          <a:prstGeom prst="rightArrow">
            <a:avLst>
              <a:gd name="adj1" fmla="val 3500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9721507" y="1625805"/>
            <a:ext cx="194311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Inner System </a:t>
            </a:r>
            <a:r>
              <a:rPr lang="it-IT" sz="1600" dirty="0" err="1" smtClean="0"/>
              <a:t>Manifolds</a:t>
            </a:r>
            <a:endParaRPr lang="it-IT" sz="1600" dirty="0"/>
          </a:p>
        </p:txBody>
      </p:sp>
      <p:sp>
        <p:nvSpPr>
          <p:cNvPr id="20" name="Freccia a destra 19"/>
          <p:cNvSpPr/>
          <p:nvPr/>
        </p:nvSpPr>
        <p:spPr>
          <a:xfrm rot="5804206">
            <a:off x="9940774" y="2755041"/>
            <a:ext cx="1324630" cy="256673"/>
          </a:xfrm>
          <a:prstGeom prst="rightArrow">
            <a:avLst>
              <a:gd name="adj1" fmla="val 3500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64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8D817-A77F-E713-64D2-1725EB36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3261" y="68508"/>
            <a:ext cx="9144000" cy="480131"/>
          </a:xfrm>
          <a:solidFill>
            <a:srgbClr val="1A74BC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Test Camera Climatica</a:t>
            </a:r>
          </a:p>
        </p:txBody>
      </p:sp>
      <p:pic>
        <p:nvPicPr>
          <p:cNvPr id="4" name="Immagine 3" descr="Immagine che contiene interni, bianco, ingombro&#10;&#10;Descrizione generata automaticamente">
            <a:extLst>
              <a:ext uri="{FF2B5EF4-FFF2-40B4-BE49-F238E27FC236}">
                <a16:creationId xmlns:a16="http://schemas.microsoft.com/office/drawing/2014/main" id="{7A41F888-EFF1-3A51-9698-CCD7A1C7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r="3609" b="-2"/>
          <a:stretch/>
        </p:blipFill>
        <p:spPr>
          <a:xfrm>
            <a:off x="156950" y="799607"/>
            <a:ext cx="3459326" cy="279934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F90A6E-3F75-BE97-D5F6-641817748FEE}"/>
              </a:ext>
            </a:extLst>
          </p:cNvPr>
          <p:cNvSpPr txBox="1"/>
          <p:nvPr/>
        </p:nvSpPr>
        <p:spPr>
          <a:xfrm>
            <a:off x="1026696" y="3726040"/>
            <a:ext cx="2485308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Nuovo Ingresso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Aria Secca</a:t>
            </a:r>
          </a:p>
        </p:txBody>
      </p:sp>
      <p:sp>
        <p:nvSpPr>
          <p:cNvPr id="11" name="Freccia a destra 10"/>
          <p:cNvSpPr/>
          <p:nvPr/>
        </p:nvSpPr>
        <p:spPr>
          <a:xfrm rot="16200000">
            <a:off x="3034327" y="3193436"/>
            <a:ext cx="824576" cy="24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F4429D1-CE2B-0E3B-67EF-4422B83CED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67466" y="580723"/>
            <a:ext cx="7994886" cy="4342101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9CDDE47-27C9-AA36-410C-C7997523F397}"/>
              </a:ext>
            </a:extLst>
          </p:cNvPr>
          <p:cNvSpPr txBox="1"/>
          <p:nvPr/>
        </p:nvSpPr>
        <p:spPr>
          <a:xfrm>
            <a:off x="6891871" y="703450"/>
            <a:ext cx="176105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Dew Point [°C]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3DAAABB1-8EDF-18DB-D8A6-C62FAB1CD09E}"/>
              </a:ext>
            </a:extLst>
          </p:cNvPr>
          <p:cNvCxnSpPr>
            <a:cxnSpLocks/>
          </p:cNvCxnSpPr>
          <p:nvPr/>
        </p:nvCxnSpPr>
        <p:spPr>
          <a:xfrm>
            <a:off x="7772398" y="3876488"/>
            <a:ext cx="1824993" cy="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9229BB3-2EAA-04AD-0BB4-B3B3A683B2C8}"/>
              </a:ext>
            </a:extLst>
          </p:cNvPr>
          <p:cNvSpPr txBox="1"/>
          <p:nvPr/>
        </p:nvSpPr>
        <p:spPr>
          <a:xfrm>
            <a:off x="7947082" y="3383702"/>
            <a:ext cx="1475624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dirty="0"/>
              <a:t>Test sovrappressione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3526D9C-070F-87CE-0CB4-77468C6A4B92}"/>
              </a:ext>
            </a:extLst>
          </p:cNvPr>
          <p:cNvSpPr txBox="1"/>
          <p:nvPr/>
        </p:nvSpPr>
        <p:spPr>
          <a:xfrm>
            <a:off x="10044516" y="3199036"/>
            <a:ext cx="100167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</a:p>
          <a:p>
            <a:pPr algn="ctr"/>
            <a:r>
              <a:rPr lang="it-IT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8D87171B-2ABD-DD9C-DC70-694ACEB47AC6}"/>
              </a:ext>
            </a:extLst>
          </p:cNvPr>
          <p:cNvCxnSpPr>
            <a:cxnSpLocks/>
          </p:cNvCxnSpPr>
          <p:nvPr/>
        </p:nvCxnSpPr>
        <p:spPr>
          <a:xfrm flipV="1">
            <a:off x="9620917" y="3876488"/>
            <a:ext cx="1848874" cy="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8" name="Connettore 2 27"/>
          <p:cNvCxnSpPr/>
          <p:nvPr/>
        </p:nvCxnSpPr>
        <p:spPr>
          <a:xfrm flipH="1" flipV="1">
            <a:off x="5342020" y="2337367"/>
            <a:ext cx="997149" cy="81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>
            <a:off x="5582652" y="2419120"/>
            <a:ext cx="756517" cy="562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9CDDE47-27C9-AA36-410C-C7997523F397}"/>
              </a:ext>
            </a:extLst>
          </p:cNvPr>
          <p:cNvSpPr txBox="1"/>
          <p:nvPr/>
        </p:nvSpPr>
        <p:spPr>
          <a:xfrm>
            <a:off x="6339169" y="2243426"/>
            <a:ext cx="1961583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 di «lavaggio»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Tabella 8">
            <a:extLst>
              <a:ext uri="{FF2B5EF4-FFF2-40B4-BE49-F238E27FC236}">
                <a16:creationId xmlns:a16="http://schemas.microsoft.com/office/drawing/2014/main" id="{0F145FE9-52D5-EC91-FE0A-52957831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767037"/>
              </p:ext>
            </p:extLst>
          </p:nvPr>
        </p:nvGraphicFramePr>
        <p:xfrm>
          <a:off x="343924" y="4175764"/>
          <a:ext cx="3431508" cy="177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836">
                  <a:extLst>
                    <a:ext uri="{9D8B030D-6E8A-4147-A177-3AD203B41FA5}">
                      <a16:colId xmlns:a16="http://schemas.microsoft.com/office/drawing/2014/main" val="35746540"/>
                    </a:ext>
                  </a:extLst>
                </a:gridCol>
                <a:gridCol w="1143836">
                  <a:extLst>
                    <a:ext uri="{9D8B030D-6E8A-4147-A177-3AD203B41FA5}">
                      <a16:colId xmlns:a16="http://schemas.microsoft.com/office/drawing/2014/main" val="3522972753"/>
                    </a:ext>
                  </a:extLst>
                </a:gridCol>
                <a:gridCol w="1143836">
                  <a:extLst>
                    <a:ext uri="{9D8B030D-6E8A-4147-A177-3AD203B41FA5}">
                      <a16:colId xmlns:a16="http://schemas.microsoft.com/office/drawing/2014/main" val="4204114971"/>
                    </a:ext>
                  </a:extLst>
                </a:gridCol>
              </a:tblGrid>
              <a:tr h="3436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Dew Point (°C)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t-IT" sz="1200" b="1" baseline="-25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it-IT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(°C)</a:t>
                      </a:r>
                      <a:endParaRPr lang="it-IT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814300"/>
                  </a:ext>
                </a:extLst>
              </a:tr>
              <a:tr h="197273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i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Lavaggio Durata: 3h</a:t>
                      </a:r>
                      <a:endParaRPr lang="it-IT" sz="18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-30,5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8937"/>
                  </a:ext>
                </a:extLst>
              </a:tr>
              <a:tr h="19727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-36,1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152344"/>
                  </a:ext>
                </a:extLst>
              </a:tr>
              <a:tr h="19727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-39,4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857770"/>
                  </a:ext>
                </a:extLst>
              </a:tr>
              <a:tr h="26245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-45,7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014794"/>
                  </a:ext>
                </a:extLst>
              </a:tr>
              <a:tr h="21339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-51,1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98928"/>
                  </a:ext>
                </a:extLst>
              </a:tr>
              <a:tr h="25457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-58,1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413913"/>
                  </a:ext>
                </a:extLst>
              </a:tr>
            </a:tbl>
          </a:graphicData>
        </a:graphic>
      </p:graphicFrame>
      <p:cxnSp>
        <p:nvCxnSpPr>
          <p:cNvPr id="36" name="Connettore 2 35"/>
          <p:cNvCxnSpPr>
            <a:stCxn id="32" idx="1"/>
          </p:cNvCxnSpPr>
          <p:nvPr/>
        </p:nvCxnSpPr>
        <p:spPr>
          <a:xfrm flipH="1">
            <a:off x="6062595" y="2397315"/>
            <a:ext cx="276574" cy="1309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3DAAABB1-8EDF-18DB-D8A6-C62FAB1CD09E}"/>
              </a:ext>
            </a:extLst>
          </p:cNvPr>
          <p:cNvCxnSpPr>
            <a:cxnSpLocks/>
          </p:cNvCxnSpPr>
          <p:nvPr/>
        </p:nvCxnSpPr>
        <p:spPr>
          <a:xfrm>
            <a:off x="4185181" y="4577705"/>
            <a:ext cx="3164507" cy="4635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29CDDE47-27C9-AA36-410C-C7997523F397}"/>
              </a:ext>
            </a:extLst>
          </p:cNvPr>
          <p:cNvSpPr txBox="1"/>
          <p:nvPr/>
        </p:nvSpPr>
        <p:spPr>
          <a:xfrm>
            <a:off x="5512029" y="4175764"/>
            <a:ext cx="510809" cy="3077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3h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e 42"/>
          <p:cNvSpPr/>
          <p:nvPr/>
        </p:nvSpPr>
        <p:spPr>
          <a:xfrm>
            <a:off x="11373538" y="4359514"/>
            <a:ext cx="240631" cy="24805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4" name="Tabella 43">
            <a:extLst>
              <a:ext uri="{FF2B5EF4-FFF2-40B4-BE49-F238E27FC236}">
                <a16:creationId xmlns:a16="http://schemas.microsoft.com/office/drawing/2014/main" id="{BFE4D783-EC36-FC25-74F5-24E98771F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873096"/>
              </p:ext>
            </p:extLst>
          </p:nvPr>
        </p:nvGraphicFramePr>
        <p:xfrm>
          <a:off x="5566013" y="4994258"/>
          <a:ext cx="5807525" cy="1793688"/>
        </p:xfrm>
        <a:graphic>
          <a:graphicData uri="http://schemas.openxmlformats.org/drawingml/2006/table">
            <a:tbl>
              <a:tblPr firstRow="1" firstCol="1" bandRow="1"/>
              <a:tblGrid>
                <a:gridCol w="1657439">
                  <a:extLst>
                    <a:ext uri="{9D8B030D-6E8A-4147-A177-3AD203B41FA5}">
                      <a16:colId xmlns:a16="http://schemas.microsoft.com/office/drawing/2014/main" val="2004844713"/>
                    </a:ext>
                  </a:extLst>
                </a:gridCol>
                <a:gridCol w="2021362">
                  <a:extLst>
                    <a:ext uri="{9D8B030D-6E8A-4147-A177-3AD203B41FA5}">
                      <a16:colId xmlns:a16="http://schemas.microsoft.com/office/drawing/2014/main" val="2221246649"/>
                    </a:ext>
                  </a:extLst>
                </a:gridCol>
                <a:gridCol w="2128724">
                  <a:extLst>
                    <a:ext uri="{9D8B030D-6E8A-4147-A177-3AD203B41FA5}">
                      <a16:colId xmlns:a16="http://schemas.microsoft.com/office/drawing/2014/main" val="213174432"/>
                    </a:ext>
                  </a:extLst>
                </a:gridCol>
              </a:tblGrid>
              <a:tr h="163407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Tempo (minuti)</a:t>
                      </a: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 (°C)</a:t>
                      </a:r>
                      <a:endParaRPr lang="it-IT" sz="1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t-IT" sz="1200" b="0" baseline="-25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it-IT" sz="1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(°C)</a:t>
                      </a:r>
                      <a:endParaRPr lang="it-IT" sz="1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480182"/>
                  </a:ext>
                </a:extLst>
              </a:tr>
              <a:tr h="163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11:45</a:t>
                      </a:r>
                      <a:endParaRPr lang="it-IT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-56,8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366813"/>
                  </a:ext>
                </a:extLst>
              </a:tr>
              <a:tr h="163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13:48</a:t>
                      </a:r>
                      <a:endParaRPr lang="it-IT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-61,1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26589"/>
                  </a:ext>
                </a:extLst>
              </a:tr>
              <a:tr h="163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14:35</a:t>
                      </a:r>
                      <a:endParaRPr lang="it-IT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-60,3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363694"/>
                  </a:ext>
                </a:extLst>
              </a:tr>
              <a:tr h="163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14:40</a:t>
                      </a:r>
                      <a:endParaRPr lang="it-IT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-60,4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259744"/>
                  </a:ext>
                </a:extLst>
              </a:tr>
              <a:tr h="163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14:50</a:t>
                      </a:r>
                      <a:endParaRPr lang="it-IT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-60,0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659319"/>
                  </a:ext>
                </a:extLst>
              </a:tr>
              <a:tr h="163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14:55</a:t>
                      </a:r>
                      <a:endParaRPr lang="it-IT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-60,0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646339"/>
                  </a:ext>
                </a:extLst>
              </a:tr>
              <a:tr h="163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15:22</a:t>
                      </a:r>
                      <a:endParaRPr lang="it-IT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-60,0</a:t>
                      </a:r>
                      <a:endParaRPr lang="it-IT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it-IT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2" marR="13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512569"/>
                  </a:ext>
                </a:extLst>
              </a:tr>
            </a:tbl>
          </a:graphicData>
        </a:graphic>
      </p:graphicFrame>
      <p:sp>
        <p:nvSpPr>
          <p:cNvPr id="45" name="CasellaDiTesto 44"/>
          <p:cNvSpPr txBox="1"/>
          <p:nvPr/>
        </p:nvSpPr>
        <p:spPr>
          <a:xfrm rot="16200000">
            <a:off x="4423117" y="5585358"/>
            <a:ext cx="170542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Test al variare della temperatura</a:t>
            </a:r>
            <a:endParaRPr lang="it-IT" sz="1400" i="1" dirty="0"/>
          </a:p>
        </p:txBody>
      </p:sp>
      <p:cxnSp>
        <p:nvCxnSpPr>
          <p:cNvPr id="47" name="Connettore 2 46"/>
          <p:cNvCxnSpPr/>
          <p:nvPr/>
        </p:nvCxnSpPr>
        <p:spPr>
          <a:xfrm flipV="1">
            <a:off x="11117179" y="4660148"/>
            <a:ext cx="303789" cy="17798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10797440" y="6440020"/>
            <a:ext cx="66813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TARGET</a:t>
            </a:r>
            <a:endParaRPr lang="it-IT" sz="1200" dirty="0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19229BB3-2EAA-04AD-0BB4-B3B3A683B2C8}"/>
              </a:ext>
            </a:extLst>
          </p:cNvPr>
          <p:cNvSpPr txBox="1"/>
          <p:nvPr/>
        </p:nvSpPr>
        <p:spPr>
          <a:xfrm>
            <a:off x="6736279" y="2990707"/>
            <a:ext cx="1867301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dirty="0" err="1" smtClean="0"/>
              <a:t>Autocalibrazione</a:t>
            </a:r>
            <a:r>
              <a:rPr lang="it-IT" dirty="0" smtClean="0"/>
              <a:t> sensori</a:t>
            </a:r>
            <a:endParaRPr lang="it-IT" dirty="0"/>
          </a:p>
        </p:txBody>
      </p:sp>
      <p:cxnSp>
        <p:nvCxnSpPr>
          <p:cNvPr id="56" name="Connettore 2 55"/>
          <p:cNvCxnSpPr/>
          <p:nvPr/>
        </p:nvCxnSpPr>
        <p:spPr>
          <a:xfrm flipH="1">
            <a:off x="6743414" y="3279537"/>
            <a:ext cx="188926" cy="896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Connettore 2 59"/>
          <p:cNvCxnSpPr>
            <a:stCxn id="55" idx="1"/>
          </p:cNvCxnSpPr>
          <p:nvPr/>
        </p:nvCxnSpPr>
        <p:spPr>
          <a:xfrm flipH="1">
            <a:off x="5866534" y="3129207"/>
            <a:ext cx="869745" cy="300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4930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336</Words>
  <Application>Microsoft Office PowerPoint</Application>
  <PresentationFormat>Widescreen</PresentationFormat>
  <Paragraphs>112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Tema di Office</vt:lpstr>
      <vt:lpstr>Riunione di servizio per CIF</vt:lpstr>
      <vt:lpstr>Presentazione standard di PowerPoint</vt:lpstr>
      <vt:lpstr>Presentazione standard di PowerPoint</vt:lpstr>
      <vt:lpstr>Presentazione standard di PowerPoint</vt:lpstr>
      <vt:lpstr>Outer Barrell distribution New Version</vt:lpstr>
      <vt:lpstr>PP1 piping</vt:lpstr>
      <vt:lpstr>Test Camera Climatica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CIF – 28/11/2022</dc:title>
  <dc:creator>dane</dc:creator>
  <cp:lastModifiedBy>dane</cp:lastModifiedBy>
  <cp:revision>13</cp:revision>
  <dcterms:created xsi:type="dcterms:W3CDTF">2022-11-28T09:26:23Z</dcterms:created>
  <dcterms:modified xsi:type="dcterms:W3CDTF">2022-11-28T11:32:56Z</dcterms:modified>
</cp:coreProperties>
</file>