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3.jpg" ContentType="image/jpg"/>
  <Override PartName="/ppt/media/image14.jpg" ContentType="image/jp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2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256" r:id="rId11"/>
    <p:sldId id="298" r:id="rId12"/>
    <p:sldId id="299" r:id="rId13"/>
    <p:sldId id="305" r:id="rId14"/>
    <p:sldId id="301" r:id="rId15"/>
    <p:sldId id="307" r:id="rId16"/>
    <p:sldId id="335" r:id="rId17"/>
    <p:sldId id="337" r:id="rId18"/>
    <p:sldId id="354" r:id="rId19"/>
    <p:sldId id="358" r:id="rId20"/>
    <p:sldId id="365" r:id="rId21"/>
    <p:sldId id="363" r:id="rId22"/>
    <p:sldId id="369" r:id="rId23"/>
    <p:sldId id="370" r:id="rId24"/>
    <p:sldId id="368" r:id="rId25"/>
    <p:sldId id="366" r:id="rId26"/>
    <p:sldId id="367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o Grandi" initials="CG" lastIdx="1" clrIdx="0">
    <p:extLst>
      <p:ext uri="{19B8F6BF-5375-455C-9EA6-DF929625EA0E}">
        <p15:presenceInfo xmlns:p15="http://schemas.microsoft.com/office/powerpoint/2012/main" userId="S::grandi@infn.it::829bb2c5-7aed-430b-9500-78cef4b481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8761"/>
    <a:srgbClr val="AD7B59"/>
    <a:srgbClr val="CC3300"/>
    <a:srgbClr val="008000"/>
    <a:srgbClr val="F2F90B"/>
    <a:srgbClr val="01FF09"/>
    <a:srgbClr val="F412CC"/>
    <a:srgbClr val="FF01D3"/>
    <a:srgbClr val="91D097"/>
    <a:srgbClr val="FF9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1348"/>
    <p:restoredTop sz="86395"/>
  </p:normalViewPr>
  <p:slideViewPr>
    <p:cSldViewPr snapToGrid="0" snapToObjects="1">
      <p:cViewPr varScale="1">
        <p:scale>
          <a:sx n="105" d="100"/>
          <a:sy n="105" d="100"/>
        </p:scale>
        <p:origin x="28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B4D34EF-78FE-7313-672B-3FC4A95C7A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6E518F8-9AE7-78E6-BD9E-A8100F04C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F01F0-EDA7-F64E-BFCF-A28192DC2AAF}" type="datetimeFigureOut">
              <a:rPr lang="it-IT" smtClean="0"/>
              <a:t>27/11/22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CBAEE6-9CE6-FE9E-99C4-30FE26D3C5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800916-A9F0-2EEF-F3D5-AD388D8B2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AB5F0-1C4E-7C49-810D-E9FB214FF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0604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C4DB5-1258-2948-8491-65B758B8DF53}" type="datetimeFigureOut">
              <a:rPr lang="it-IT" smtClean="0"/>
              <a:t>27/11/22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01CD-D93C-A547-9607-FCF8E17142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1715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501CD-D93C-A547-9607-FCF8E1714219}" type="slidenum">
              <a:rPr lang="it-IT" smtClean="0"/>
              <a:t>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CB21B8-6443-1507-6A56-522BF02472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48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501CD-D93C-A547-9607-FCF8E171421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64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501CD-D93C-A547-9607-FCF8E171421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764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501CD-D93C-A547-9607-FCF8E171421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008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501CD-D93C-A547-9607-FCF8E1714219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97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9396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424854"/>
            <a:ext cx="9144000" cy="155815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C3SN e PNRR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C3SN e PNRR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C3SN e PNRR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C3SN e PNRR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ATLAS IT Calcolo - Milano - 30/11/2022</a:t>
            </a:r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3636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Page</a:t>
            </a:r>
            <a:r>
              <a:rPr spc="-25" dirty="0"/>
              <a:t> </a:t>
            </a:r>
            <a:fld id="{81D60167-4931-47E6-BA6A-407CBD079E47}" type="slidenum">
              <a:rPr spc="30" dirty="0"/>
              <a:t>‹N›</a:t>
            </a:fld>
            <a:endParaRPr spc="30" dirty="0"/>
          </a:p>
        </p:txBody>
      </p:sp>
    </p:spTree>
    <p:extLst>
      <p:ext uri="{BB962C8B-B14F-4D97-AF65-F5344CB8AC3E}">
        <p14:creationId xmlns:p14="http://schemas.microsoft.com/office/powerpoint/2010/main" val="229140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000760" y="6160134"/>
            <a:ext cx="2621214" cy="365125"/>
          </a:xfrm>
        </p:spPr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07664" y="6173787"/>
            <a:ext cx="6266868" cy="365125"/>
          </a:xfrm>
        </p:spPr>
        <p:txBody>
          <a:bodyPr/>
          <a:lstStyle/>
          <a:p>
            <a:r>
              <a:rPr lang="it-IT"/>
              <a:t>C3SN e PNRR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2522483"/>
            <a:ext cx="10515600" cy="20399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C3SN e PNRR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902371"/>
            <a:ext cx="5181600" cy="418311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902371"/>
            <a:ext cx="5181600" cy="418311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C3SN e PNRR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881351"/>
            <a:ext cx="5157787" cy="6237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82862"/>
            <a:ext cx="5157787" cy="351313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881351"/>
            <a:ext cx="5183188" cy="6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82862"/>
            <a:ext cx="5183188" cy="35131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C3SN e PNRR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C3SN e PNRR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C3SN e PNRR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1940446"/>
            <a:ext cx="3932237" cy="11824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1940446"/>
            <a:ext cx="6172200" cy="39206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3205655"/>
            <a:ext cx="3932237" cy="26633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C3SN e PNRR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1923393"/>
            <a:ext cx="3932237" cy="11771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1923393"/>
            <a:ext cx="6172200" cy="39376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3195144"/>
            <a:ext cx="3932237" cy="26738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C3SN e PNRR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25D06AC3-99E0-BC43-97C7-DE23886B762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34709" y="199795"/>
            <a:ext cx="2659113" cy="1632861"/>
          </a:xfrm>
          <a:prstGeom prst="rect">
            <a:avLst/>
          </a:prstGeom>
          <a:noFill/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429407" y="365125"/>
            <a:ext cx="7181193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29408" y="1877105"/>
            <a:ext cx="9301654" cy="411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610600" y="6173787"/>
            <a:ext cx="1594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/>
              <a:t>ATLAS IT Calcolo - Milano - 30/11/2022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238704" y="6173787"/>
            <a:ext cx="6266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/>
              <a:t>C3SN e PNRR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10648" y="6173787"/>
            <a:ext cx="1043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85D298C-7C67-F34C-A9DE-4238970C235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bk object 17"/>
          <p:cNvSpPr/>
          <p:nvPr userDrawn="1"/>
        </p:nvSpPr>
        <p:spPr>
          <a:xfrm>
            <a:off x="1429408" y="1690687"/>
            <a:ext cx="9564414" cy="141969"/>
          </a:xfrm>
          <a:custGeom>
            <a:avLst/>
            <a:gdLst/>
            <a:ahLst/>
            <a:cxnLst/>
            <a:rect l="l" t="t" r="r" b="b"/>
            <a:pathLst>
              <a:path w="8553450" h="171450">
                <a:moveTo>
                  <a:pt x="0" y="0"/>
                </a:moveTo>
                <a:lnTo>
                  <a:pt x="8553448" y="0"/>
                </a:lnTo>
                <a:lnTo>
                  <a:pt x="8553448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rgbClr val="009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k object 16"/>
          <p:cNvSpPr/>
          <p:nvPr userDrawn="1"/>
        </p:nvSpPr>
        <p:spPr>
          <a:xfrm>
            <a:off x="838201" y="1698625"/>
            <a:ext cx="496614" cy="134031"/>
          </a:xfrm>
          <a:custGeom>
            <a:avLst/>
            <a:gdLst/>
            <a:ahLst/>
            <a:cxnLst/>
            <a:rect l="l" t="t" r="r" b="b"/>
            <a:pathLst>
              <a:path w="533400" h="171450">
                <a:moveTo>
                  <a:pt x="0" y="0"/>
                </a:moveTo>
                <a:lnTo>
                  <a:pt x="533399" y="0"/>
                </a:lnTo>
                <a:lnTo>
                  <a:pt x="533399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rgbClr val="1D3F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6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6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6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6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6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2DAB692A-F2ED-4EAC-8251-4D0BAC4D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9652"/>
            <a:ext cx="9144000" cy="3685644"/>
          </a:xfrm>
        </p:spPr>
        <p:txBody>
          <a:bodyPr>
            <a:normAutofit fontScale="90000"/>
          </a:bodyPr>
          <a:lstStyle/>
          <a:p>
            <a:r>
              <a:rPr lang="it-IT" noProof="0" dirty="0"/>
              <a:t>Aggiornamento su C3SN</a:t>
            </a:r>
            <a:br>
              <a:rPr lang="it-IT" noProof="0" dirty="0"/>
            </a:br>
            <a:r>
              <a:rPr lang="it-IT" noProof="0" dirty="0"/>
              <a:t>e</a:t>
            </a:r>
            <a:br>
              <a:rPr lang="it-IT" noProof="0" dirty="0"/>
            </a:br>
            <a:r>
              <a:rPr lang="it-IT" noProof="0" dirty="0"/>
              <a:t>i progetti PNRR sul calcolo</a:t>
            </a:r>
            <a:br>
              <a:rPr lang="it-IT" noProof="0" dirty="0"/>
            </a:br>
            <a:br>
              <a:rPr lang="it-IT" noProof="0" dirty="0"/>
            </a:br>
            <a:r>
              <a:rPr lang="it-IT" sz="2600" noProof="0" dirty="0"/>
              <a:t>G. Carlino</a:t>
            </a:r>
            <a:br>
              <a:rPr lang="it-IT" sz="2600" noProof="0" dirty="0"/>
            </a:br>
            <a:r>
              <a:rPr lang="it-IT" sz="2600" noProof="0" dirty="0"/>
              <a:t>ATLAS IT Calcolo – Milano - 30/11/22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16647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8095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8350" cy="6858000"/>
          </a:xfrm>
          <a:custGeom>
            <a:avLst/>
            <a:gdLst/>
            <a:ahLst/>
            <a:cxnLst/>
            <a:rect l="l" t="t" r="r" b="b"/>
            <a:pathLst>
              <a:path w="12198350" h="6858000">
                <a:moveTo>
                  <a:pt x="12198095" y="0"/>
                </a:moveTo>
                <a:lnTo>
                  <a:pt x="0" y="0"/>
                </a:lnTo>
                <a:lnTo>
                  <a:pt x="0" y="6857998"/>
                </a:lnTo>
                <a:lnTo>
                  <a:pt x="12198095" y="6857998"/>
                </a:lnTo>
                <a:lnTo>
                  <a:pt x="12198095" y="0"/>
                </a:lnTo>
                <a:close/>
              </a:path>
            </a:pathLst>
          </a:custGeom>
          <a:solidFill>
            <a:srgbClr val="0D0D0D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747" y="5892506"/>
            <a:ext cx="97790" cy="99695"/>
          </a:xfrm>
          <a:custGeom>
            <a:avLst/>
            <a:gdLst/>
            <a:ahLst/>
            <a:cxnLst/>
            <a:rect l="l" t="t" r="r" b="b"/>
            <a:pathLst>
              <a:path w="97790" h="99695">
                <a:moveTo>
                  <a:pt x="97759" y="0"/>
                </a:moveTo>
                <a:lnTo>
                  <a:pt x="0" y="0"/>
                </a:lnTo>
                <a:lnTo>
                  <a:pt x="0" y="99400"/>
                </a:lnTo>
                <a:lnTo>
                  <a:pt x="97759" y="99400"/>
                </a:lnTo>
                <a:lnTo>
                  <a:pt x="97759" y="0"/>
                </a:lnTo>
                <a:close/>
              </a:path>
            </a:pathLst>
          </a:custGeom>
          <a:solidFill>
            <a:srgbClr val="FDE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7465" y="5892506"/>
            <a:ext cx="97790" cy="99695"/>
          </a:xfrm>
          <a:custGeom>
            <a:avLst/>
            <a:gdLst/>
            <a:ahLst/>
            <a:cxnLst/>
            <a:rect l="l" t="t" r="r" b="b"/>
            <a:pathLst>
              <a:path w="97790" h="99695">
                <a:moveTo>
                  <a:pt x="97759" y="0"/>
                </a:moveTo>
                <a:lnTo>
                  <a:pt x="0" y="0"/>
                </a:lnTo>
                <a:lnTo>
                  <a:pt x="0" y="99400"/>
                </a:lnTo>
                <a:lnTo>
                  <a:pt x="97759" y="99400"/>
                </a:lnTo>
                <a:lnTo>
                  <a:pt x="97759" y="0"/>
                </a:lnTo>
                <a:close/>
              </a:path>
            </a:pathLst>
          </a:custGeom>
          <a:solidFill>
            <a:srgbClr val="FDE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497" y="5892506"/>
            <a:ext cx="97790" cy="99695"/>
          </a:xfrm>
          <a:custGeom>
            <a:avLst/>
            <a:gdLst/>
            <a:ahLst/>
            <a:cxnLst/>
            <a:rect l="l" t="t" r="r" b="b"/>
            <a:pathLst>
              <a:path w="97790" h="99695">
                <a:moveTo>
                  <a:pt x="97759" y="0"/>
                </a:moveTo>
                <a:lnTo>
                  <a:pt x="0" y="0"/>
                </a:lnTo>
                <a:lnTo>
                  <a:pt x="0" y="99400"/>
                </a:lnTo>
                <a:lnTo>
                  <a:pt x="97759" y="99400"/>
                </a:lnTo>
                <a:lnTo>
                  <a:pt x="97759" y="0"/>
                </a:lnTo>
                <a:close/>
              </a:path>
            </a:pathLst>
          </a:custGeom>
          <a:solidFill>
            <a:srgbClr val="FDE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0179" y="6051094"/>
            <a:ext cx="3808729" cy="466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better</a:t>
            </a:r>
            <a:r>
              <a:rPr sz="1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question.</a:t>
            </a:r>
            <a:r>
              <a:rPr sz="14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better</a:t>
            </a:r>
            <a:r>
              <a:rPr sz="1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answer.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 better</a:t>
            </a:r>
            <a:r>
              <a:rPr sz="1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world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works.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716" y="0"/>
            <a:ext cx="12184380" cy="6858000"/>
            <a:chOff x="13716" y="0"/>
            <a:chExt cx="12184380" cy="68580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" y="0"/>
              <a:ext cx="12184379" cy="68579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70335" y="6149340"/>
              <a:ext cx="827531" cy="417576"/>
            </a:xfrm>
            <a:prstGeom prst="rect">
              <a:avLst/>
            </a:prstGeom>
          </p:spPr>
        </p:pic>
      </p:grp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3649D6A8-728C-5949-A907-731F3995EA7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5A2644-222E-484A-B14B-E10A5816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FFDCBB7-CC8E-364D-B28F-422ADF9C6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32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8D5BB51-5CA4-4B4F-9BC0-0365DBFC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6F936F-FD2F-2046-91A9-AA51FA33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CB8CEE-4388-3A69-5022-61EB3EA4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03871B-CF74-B097-A49B-B53E2FCFA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60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21C84E6-B44E-3D4B-BF86-1676CE44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185A96D-4840-6045-9284-B0D39C77D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8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979B6A2-69DA-88FF-3190-EE67F398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ICSC - </a:t>
            </a:r>
            <a:r>
              <a:rPr lang="en-GB" dirty="0" err="1"/>
              <a:t>finanziamenti</a:t>
            </a:r>
            <a:endParaRPr lang="en-GB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608C895-87A0-5C68-CB8E-F4C9EFC6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7959" y="2056493"/>
            <a:ext cx="4687975" cy="4117294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Infrastruttura</a:t>
            </a:r>
            <a:endParaRPr lang="en-GB" dirty="0"/>
          </a:p>
          <a:p>
            <a:r>
              <a:rPr lang="en-GB" dirty="0"/>
              <a:t>117 M€ </a:t>
            </a:r>
            <a:r>
              <a:rPr lang="en-GB" dirty="0" err="1"/>
              <a:t>nello</a:t>
            </a:r>
            <a:r>
              <a:rPr lang="en-GB" dirty="0"/>
              <a:t> spoke 0</a:t>
            </a:r>
          </a:p>
          <a:p>
            <a:pPr marL="457200" lvl="1" indent="0">
              <a:buNone/>
            </a:pPr>
            <a:r>
              <a:rPr lang="en-GB" dirty="0"/>
              <a:t>CINECA, INFN, GARR</a:t>
            </a:r>
          </a:p>
          <a:p>
            <a:r>
              <a:rPr lang="en-GB" dirty="0"/>
              <a:t>22 M€ in </a:t>
            </a:r>
            <a:r>
              <a:rPr lang="en-GB" dirty="0" err="1"/>
              <a:t>altri</a:t>
            </a:r>
            <a:r>
              <a:rPr lang="en-GB" dirty="0"/>
              <a:t> spokes</a:t>
            </a:r>
          </a:p>
          <a:p>
            <a:r>
              <a:rPr lang="en-GB" dirty="0"/>
              <a:t>15 M€ per il </a:t>
            </a:r>
            <a:r>
              <a:rPr lang="en-GB" dirty="0" err="1"/>
              <a:t>personale</a:t>
            </a:r>
            <a:r>
              <a:rPr lang="en-GB" dirty="0"/>
              <a:t> </a:t>
            </a:r>
            <a:r>
              <a:rPr lang="en-GB" dirty="0" err="1"/>
              <a:t>dedicato</a:t>
            </a:r>
            <a:r>
              <a:rPr lang="en-GB" dirty="0"/>
              <a:t> al management </a:t>
            </a:r>
            <a:r>
              <a:rPr lang="en-GB" dirty="0" err="1"/>
              <a:t>dell’infrastruttura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259A58-3B29-B63B-7D8A-25A52D40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868B685-D314-F14B-1506-03DCA30E8933}"/>
              </a:ext>
            </a:extLst>
          </p:cNvPr>
          <p:cNvSpPr txBox="1"/>
          <p:nvPr/>
        </p:nvSpPr>
        <p:spPr>
          <a:xfrm>
            <a:off x="425937" y="2152109"/>
            <a:ext cx="5870691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Budget ridotto da 400 M€ a 320 M€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Quota INFN </a:t>
            </a:r>
            <a:r>
              <a:rPr lang="en-GB" sz="2800" dirty="0" err="1">
                <a:solidFill>
                  <a:schemeClr val="tx2"/>
                </a:solidFill>
              </a:rPr>
              <a:t>ridotta</a:t>
            </a:r>
            <a:r>
              <a:rPr lang="en-GB" sz="2800" dirty="0">
                <a:solidFill>
                  <a:schemeClr val="tx2"/>
                </a:solidFill>
              </a:rPr>
              <a:t> da 72.2 M€ a 58.2 M€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FF0000"/>
                </a:solidFill>
              </a:rPr>
              <a:t>Inizio</a:t>
            </a:r>
            <a:r>
              <a:rPr lang="en-GB" sz="2800" dirty="0">
                <a:solidFill>
                  <a:srgbClr val="FF0000"/>
                </a:solidFill>
              </a:rPr>
              <a:t>: 1/9/2022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064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7024FC1-84C3-004F-940C-5412F8F5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Finanziamenti INFN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483B141-B081-C446-BE7E-55A30A200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407" y="1877105"/>
            <a:ext cx="9532241" cy="41172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err="1"/>
              <a:t>Spoke</a:t>
            </a:r>
            <a:r>
              <a:rPr lang="it-IT" dirty="0"/>
              <a:t> 0 </a:t>
            </a:r>
            <a:r>
              <a:rPr lang="it-IT" dirty="0" err="1">
                <a:solidFill>
                  <a:srgbClr val="0070C0"/>
                </a:solidFill>
              </a:rPr>
              <a:t>Infrastructure</a:t>
            </a:r>
            <a:r>
              <a:rPr lang="it-IT" dirty="0"/>
              <a:t> (INFN co-leader)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dirty="0"/>
              <a:t>Hardware Tier-1 e Tier-2                                                       </a:t>
            </a:r>
            <a:r>
              <a:rPr lang="it-IT" dirty="0">
                <a:solidFill>
                  <a:srgbClr val="FF0000"/>
                </a:solidFill>
              </a:rPr>
              <a:t>25.0</a:t>
            </a:r>
            <a:r>
              <a:rPr lang="it-IT" dirty="0"/>
              <a:t> M€ su 30.0 M€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dirty="0"/>
              <a:t>Hardware INFN cloud                                                              </a:t>
            </a:r>
            <a:r>
              <a:rPr lang="it-IT" dirty="0">
                <a:solidFill>
                  <a:srgbClr val="FF0000"/>
                </a:solidFill>
              </a:rPr>
              <a:t>5.0</a:t>
            </a:r>
            <a:r>
              <a:rPr lang="it-IT" dirty="0"/>
              <a:t> M€ su 10.0 M€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dirty="0"/>
              <a:t>Hardware Tier-1 HPC4DR ai LNGS (per </a:t>
            </a:r>
            <a:r>
              <a:rPr lang="it-IT" dirty="0" err="1"/>
              <a:t>spoke</a:t>
            </a:r>
            <a:r>
              <a:rPr lang="it-IT" dirty="0"/>
              <a:t> 5 -</a:t>
            </a:r>
            <a:r>
              <a:rPr lang="it-IT" dirty="0" err="1"/>
              <a:t>Env</a:t>
            </a:r>
            <a:r>
              <a:rPr lang="it-IT" dirty="0"/>
              <a:t>.)       </a:t>
            </a:r>
            <a:r>
              <a:rPr lang="it-IT" dirty="0">
                <a:solidFill>
                  <a:srgbClr val="FF0000"/>
                </a:solidFill>
              </a:rPr>
              <a:t>5.0</a:t>
            </a:r>
            <a:r>
              <a:rPr lang="it-IT" dirty="0"/>
              <a:t> M€ su   5.0 M€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dirty="0"/>
              <a:t>Hardware Tier-1 ESA ai LNF (per </a:t>
            </a:r>
            <a:r>
              <a:rPr lang="it-IT" dirty="0" err="1"/>
              <a:t>spoke</a:t>
            </a:r>
            <a:r>
              <a:rPr lang="it-IT" dirty="0"/>
              <a:t> 2)                           </a:t>
            </a:r>
            <a:r>
              <a:rPr lang="it-IT" dirty="0">
                <a:solidFill>
                  <a:srgbClr val="FF0000"/>
                </a:solidFill>
              </a:rPr>
              <a:t>4.0</a:t>
            </a:r>
            <a:r>
              <a:rPr lang="it-IT" dirty="0"/>
              <a:t> M€ su   5.0 M€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dirty="0"/>
              <a:t>Personale strutturato (</a:t>
            </a:r>
            <a:r>
              <a:rPr lang="it-IT" dirty="0" err="1"/>
              <a:t>incl</a:t>
            </a:r>
            <a:r>
              <a:rPr lang="it-IT" dirty="0"/>
              <a:t>. costi indiretti)                           0.9 M€ su   1.0 M€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dirty="0"/>
              <a:t>Personale a tempo determinato (</a:t>
            </a:r>
            <a:r>
              <a:rPr lang="it-IT" dirty="0" err="1"/>
              <a:t>incl</a:t>
            </a:r>
            <a:r>
              <a:rPr lang="it-IT" dirty="0"/>
              <a:t>. costi indiretti)        5.0 M€ su   5.2 M€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err="1"/>
              <a:t>Spoke</a:t>
            </a:r>
            <a:r>
              <a:rPr lang="it-IT" dirty="0"/>
              <a:t> 2 </a:t>
            </a:r>
            <a:r>
              <a:rPr lang="it-IT" dirty="0" err="1">
                <a:solidFill>
                  <a:srgbClr val="0070C0"/>
                </a:solidFill>
              </a:rPr>
              <a:t>Fundamental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Research</a:t>
            </a:r>
            <a:r>
              <a:rPr lang="it-IT" dirty="0">
                <a:solidFill>
                  <a:srgbClr val="0070C0"/>
                </a:solidFill>
              </a:rPr>
              <a:t> &amp; Space Economy </a:t>
            </a:r>
            <a:r>
              <a:rPr lang="it-IT" dirty="0"/>
              <a:t>(INFN leader)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dirty="0"/>
              <a:t>Personale strutturato (</a:t>
            </a:r>
            <a:r>
              <a:rPr lang="it-IT" dirty="0" err="1"/>
              <a:t>incl</a:t>
            </a:r>
            <a:r>
              <a:rPr lang="it-IT" dirty="0"/>
              <a:t>. costi indiretti)                           1.3 M€ su   1.4 M€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dirty="0"/>
              <a:t>Personale a tempo determinato (</a:t>
            </a:r>
            <a:r>
              <a:rPr lang="it-IT" dirty="0" err="1"/>
              <a:t>incl</a:t>
            </a:r>
            <a:r>
              <a:rPr lang="it-IT" dirty="0"/>
              <a:t>. costi indiretti)        1.0 M€ su   1.1 M€</a:t>
            </a:r>
          </a:p>
          <a:p>
            <a:pPr marL="457200" lvl="1" indent="0">
              <a:spcBef>
                <a:spcPts val="0"/>
              </a:spcBef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86B8F3-D31B-4F47-975B-283C43CE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</p:spTree>
    <p:extLst>
      <p:ext uri="{BB962C8B-B14F-4D97-AF65-F5344CB8AC3E}">
        <p14:creationId xmlns:p14="http://schemas.microsoft.com/office/powerpoint/2010/main" val="314364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7024FC1-84C3-004F-940C-5412F8F5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Finanziamenti INFN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483B141-B081-C446-BE7E-55A30A200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407" y="1877105"/>
            <a:ext cx="9532241" cy="41172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err="1"/>
              <a:t>Spoke</a:t>
            </a:r>
            <a:r>
              <a:rPr lang="it-IT" dirty="0"/>
              <a:t> 3 </a:t>
            </a:r>
            <a:r>
              <a:rPr lang="it-IT" dirty="0" err="1">
                <a:solidFill>
                  <a:srgbClr val="0070C0"/>
                </a:solidFill>
              </a:rPr>
              <a:t>Astrophysics</a:t>
            </a:r>
            <a:r>
              <a:rPr lang="it-IT" dirty="0">
                <a:solidFill>
                  <a:srgbClr val="0070C0"/>
                </a:solidFill>
              </a:rPr>
              <a:t> &amp; </a:t>
            </a:r>
            <a:r>
              <a:rPr lang="it-IT" dirty="0" err="1">
                <a:solidFill>
                  <a:srgbClr val="0070C0"/>
                </a:solidFill>
              </a:rPr>
              <a:t>Cosmos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Observations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/>
              <a:t>(INFN co-leader)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dirty="0"/>
              <a:t>Personale strutturato (</a:t>
            </a:r>
            <a:r>
              <a:rPr lang="it-IT" dirty="0" err="1"/>
              <a:t>incl</a:t>
            </a:r>
            <a:r>
              <a:rPr lang="it-IT" dirty="0"/>
              <a:t>. costi indiretti)                           0.38 M€ su 0,5 M€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dirty="0"/>
              <a:t>Personale a tempo determinato (</a:t>
            </a:r>
            <a:r>
              <a:rPr lang="it-IT" dirty="0" err="1"/>
              <a:t>incl</a:t>
            </a:r>
            <a:r>
              <a:rPr lang="it-IT" dirty="0"/>
              <a:t>. costi indiretti)        0.77 M€ su 0,9 M€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err="1"/>
              <a:t>Spoke</a:t>
            </a:r>
            <a:r>
              <a:rPr lang="it-IT" dirty="0"/>
              <a:t> 8 </a:t>
            </a:r>
            <a:r>
              <a:rPr lang="it-IT" dirty="0">
                <a:solidFill>
                  <a:srgbClr val="0070C0"/>
                </a:solidFill>
              </a:rPr>
              <a:t>In-</a:t>
            </a:r>
            <a:r>
              <a:rPr lang="it-IT" dirty="0" err="1">
                <a:solidFill>
                  <a:srgbClr val="0070C0"/>
                </a:solidFill>
              </a:rPr>
              <a:t>silico</a:t>
            </a:r>
            <a:r>
              <a:rPr lang="it-IT" dirty="0">
                <a:solidFill>
                  <a:srgbClr val="0070C0"/>
                </a:solidFill>
              </a:rPr>
              <a:t> Medicine &amp; </a:t>
            </a:r>
            <a:r>
              <a:rPr lang="it-IT" dirty="0" err="1">
                <a:solidFill>
                  <a:srgbClr val="0070C0"/>
                </a:solidFill>
              </a:rPr>
              <a:t>Omics</a:t>
            </a:r>
            <a:r>
              <a:rPr lang="it-IT" dirty="0">
                <a:solidFill>
                  <a:srgbClr val="0070C0"/>
                </a:solidFill>
              </a:rPr>
              <a:t> Data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dirty="0"/>
              <a:t>Personale strutturato (</a:t>
            </a:r>
            <a:r>
              <a:rPr lang="it-IT" dirty="0" err="1"/>
              <a:t>incl</a:t>
            </a:r>
            <a:r>
              <a:rPr lang="it-IT" dirty="0"/>
              <a:t>. costi indiretti)                           0.59 M€ su 0.6 M€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dirty="0"/>
              <a:t>Personale a tempo determinato (</a:t>
            </a:r>
            <a:r>
              <a:rPr lang="it-IT" dirty="0" err="1"/>
              <a:t>incl</a:t>
            </a:r>
            <a:r>
              <a:rPr lang="it-IT" dirty="0"/>
              <a:t>. costi indiretti)        0.43 M€ su 0.5 M€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err="1"/>
              <a:t>Spoke</a:t>
            </a:r>
            <a:r>
              <a:rPr lang="it-IT" dirty="0"/>
              <a:t> 10 </a:t>
            </a:r>
            <a:r>
              <a:rPr lang="it-IT" dirty="0">
                <a:solidFill>
                  <a:srgbClr val="0070C0"/>
                </a:solidFill>
              </a:rPr>
              <a:t>Quantum Computing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dirty="0"/>
              <a:t>Laboratori                                                                                  1.10 M€ su 1.2 M€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dirty="0"/>
              <a:t>Personale strutturato (</a:t>
            </a:r>
            <a:r>
              <a:rPr lang="it-IT" dirty="0" err="1"/>
              <a:t>incl</a:t>
            </a:r>
            <a:r>
              <a:rPr lang="it-IT" dirty="0"/>
              <a:t>. costi indiretti)                           0.47 M€ su 0.5 M€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dirty="0"/>
              <a:t>Personale a tempo determinato (</a:t>
            </a:r>
            <a:r>
              <a:rPr lang="it-IT" dirty="0" err="1"/>
              <a:t>incl</a:t>
            </a:r>
            <a:r>
              <a:rPr lang="it-IT" dirty="0"/>
              <a:t>. costi indiretti)        0.33 M€ su 0.4 M€</a:t>
            </a:r>
          </a:p>
          <a:p>
            <a:pPr marL="457200" lvl="1" indent="0">
              <a:spcBef>
                <a:spcPts val="0"/>
              </a:spcBef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86B8F3-D31B-4F47-975B-283C43CE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</p:spTree>
    <p:extLst>
      <p:ext uri="{BB962C8B-B14F-4D97-AF65-F5344CB8AC3E}">
        <p14:creationId xmlns:p14="http://schemas.microsoft.com/office/powerpoint/2010/main" val="1003517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218812A-0807-D14E-A1CA-567001E9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TeRABIT</a:t>
            </a: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C67C92C-1DC9-6246-8EA3-D928B20A1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Terabit</a:t>
            </a:r>
            <a:r>
              <a:rPr lang="it-IT" dirty="0"/>
              <a:t> network for </a:t>
            </a:r>
            <a:r>
              <a:rPr lang="it-IT" dirty="0" err="1"/>
              <a:t>Research</a:t>
            </a:r>
            <a:r>
              <a:rPr lang="it-IT" dirty="0"/>
              <a:t> and </a:t>
            </a:r>
            <a:r>
              <a:rPr lang="it-IT" dirty="0" err="1"/>
              <a:t>Academic</a:t>
            </a:r>
            <a:r>
              <a:rPr lang="it-IT" dirty="0"/>
              <a:t> Big data in </a:t>
            </a:r>
            <a:r>
              <a:rPr lang="it-IT" dirty="0" err="1"/>
              <a:t>ITaly</a:t>
            </a:r>
            <a:endParaRPr lang="it-IT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D414989-6820-814B-9EA8-16CE96578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</p:spTree>
    <p:extLst>
      <p:ext uri="{BB962C8B-B14F-4D97-AF65-F5344CB8AC3E}">
        <p14:creationId xmlns:p14="http://schemas.microsoft.com/office/powerpoint/2010/main" val="2985229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51FACF-3D51-A546-8E0B-4DFEF88C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Finanziamenti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49FC04-1A3D-0442-A5E0-38F76EBD2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dirty="0"/>
              <a:t>INFN:					13.65 M€ su 20 M€ richiesti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GARR:					17.67 M€ su 20 M€ richiesti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CINECA/OGS:				  9.68 M€ su 15 M€ richiesti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TOTALE	 				41.00 M€ su 55 M€ richiesti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Personale strutturato:			</a:t>
            </a:r>
            <a:r>
              <a:rPr lang="it-IT" i="1" dirty="0"/>
              <a:t>Non rendicontabile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Personale a tempo determinato: 	  4.0 M€ (2.5 M€ INFN </a:t>
            </a:r>
            <a:r>
              <a:rPr lang="it-IT" dirty="0" err="1"/>
              <a:t>incl</a:t>
            </a:r>
            <a:r>
              <a:rPr lang="it-IT" dirty="0"/>
              <a:t>. manager)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Strumentazione:			22.0 M€ (</a:t>
            </a:r>
            <a:r>
              <a:rPr lang="it-IT" dirty="0">
                <a:solidFill>
                  <a:srgbClr val="FF0000"/>
                </a:solidFill>
              </a:rPr>
              <a:t>10.3 M€</a:t>
            </a:r>
            <a:r>
              <a:rPr lang="it-IT" dirty="0"/>
              <a:t> INFN)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Infrastrutture civili:			12.5 M€ (0 INFN)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Costi indiretti:				  1.5 M€ (0.8 M€ INFN)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Training:				  1.0 M€ (0 INFN, oltre al personale)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>
                <a:solidFill>
                  <a:srgbClr val="0070C0"/>
                </a:solidFill>
              </a:rPr>
              <a:t>Inizio previsto: 1/1/2023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13FCFE-36CF-AF4C-8E46-CB26A033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</p:spTree>
    <p:extLst>
      <p:ext uri="{BB962C8B-B14F-4D97-AF65-F5344CB8AC3E}">
        <p14:creationId xmlns:p14="http://schemas.microsoft.com/office/powerpoint/2010/main" val="415173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244A0-D52F-BCF9-CE66-A6DFC5A9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CNC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DC05F-D46E-6404-E622-C1D79A9C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759" y="6160134"/>
            <a:ext cx="2766110" cy="365125"/>
          </a:xfrm>
        </p:spPr>
        <p:txBody>
          <a:bodyPr/>
          <a:lstStyle/>
          <a:p>
            <a:r>
              <a:rPr lang="it-IT"/>
              <a:t>ATLAS IT Calcolo - Milano - 30/11/2022</a:t>
            </a:r>
            <a:endParaRPr lang="it-IT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824A9A8C-F69A-D882-1CD7-194EA5C586C9}"/>
              </a:ext>
            </a:extLst>
          </p:cNvPr>
          <p:cNvGrpSpPr/>
          <p:nvPr/>
        </p:nvGrpSpPr>
        <p:grpSpPr>
          <a:xfrm>
            <a:off x="1919235" y="1962691"/>
            <a:ext cx="8391413" cy="4229501"/>
            <a:chOff x="1937075" y="1300808"/>
            <a:chExt cx="8419364" cy="4256384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F98F40EF-C825-0AE4-0F9E-EC002A81185A}"/>
                </a:ext>
              </a:extLst>
            </p:cNvPr>
            <p:cNvSpPr/>
            <p:nvPr/>
          </p:nvSpPr>
          <p:spPr>
            <a:xfrm>
              <a:off x="2042208" y="1300808"/>
              <a:ext cx="8314231" cy="465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GE</a:t>
              </a: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B0975286-9717-4F04-2CA3-C3EE5EA8BF85}"/>
                </a:ext>
              </a:extLst>
            </p:cNvPr>
            <p:cNvSpPr/>
            <p:nvPr/>
          </p:nvSpPr>
          <p:spPr>
            <a:xfrm>
              <a:off x="2827091" y="3895114"/>
              <a:ext cx="676441" cy="55138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Siti</a:t>
              </a: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9DF2933-22B9-9A12-7998-5CFA28955B04}"/>
                </a:ext>
              </a:extLst>
            </p:cNvPr>
            <p:cNvSpPr/>
            <p:nvPr/>
          </p:nvSpPr>
          <p:spPr>
            <a:xfrm>
              <a:off x="4058293" y="4407220"/>
              <a:ext cx="3831768" cy="478099"/>
            </a:xfrm>
            <a:prstGeom prst="rect">
              <a:avLst/>
            </a:prstGeom>
            <a:solidFill>
              <a:srgbClr val="00EA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FCI</a:t>
              </a: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BBD36EB-FFA7-1F8C-38C2-83DE7CA0E916}"/>
                </a:ext>
              </a:extLst>
            </p:cNvPr>
            <p:cNvSpPr/>
            <p:nvPr/>
          </p:nvSpPr>
          <p:spPr>
            <a:xfrm>
              <a:off x="8580607" y="2628256"/>
              <a:ext cx="817463" cy="6722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RTD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AB0B7B2F-E1AA-56CF-76CE-D4D30873B0A8}"/>
                </a:ext>
              </a:extLst>
            </p:cNvPr>
            <p:cNvSpPr/>
            <p:nvPr/>
          </p:nvSpPr>
          <p:spPr>
            <a:xfrm rot="16200000">
              <a:off x="3497413" y="3204507"/>
              <a:ext cx="1146778" cy="4404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 </a:t>
              </a:r>
              <a:r>
                <a:rPr lang="it-IT" sz="1600" dirty="0" err="1"/>
                <a:t>Referaggi</a:t>
              </a:r>
              <a:r>
                <a:rPr lang="it-IT" sz="1600" dirty="0"/>
                <a:t> </a:t>
              </a: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7EFF8FD2-8BC6-2B75-9037-F66EB985B2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43581" y="3054354"/>
              <a:ext cx="570182" cy="4400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6A428662-EBC8-6DD6-B5F2-81AE51F094C5}"/>
                </a:ext>
              </a:extLst>
            </p:cNvPr>
            <p:cNvSpPr/>
            <p:nvPr/>
          </p:nvSpPr>
          <p:spPr>
            <a:xfrm>
              <a:off x="6894256" y="3155746"/>
              <a:ext cx="947778" cy="67223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CCR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1606E5B7-3F57-F27F-37F5-A34DDA4F1FC2}"/>
                </a:ext>
              </a:extLst>
            </p:cNvPr>
            <p:cNvSpPr/>
            <p:nvPr/>
          </p:nvSpPr>
          <p:spPr>
            <a:xfrm>
              <a:off x="4767677" y="2309381"/>
              <a:ext cx="2174600" cy="67223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Comitato di </a:t>
              </a:r>
              <a:r>
                <a:rPr lang="it-IT" sz="1600" dirty="0" err="1"/>
                <a:t>Steering</a:t>
              </a:r>
              <a:r>
                <a:rPr lang="it-IT" sz="1600" dirty="0"/>
                <a:t> della CNC (C3SN)</a:t>
              </a:r>
            </a:p>
          </p:txBody>
        </p: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187743F6-17DD-C91E-3C50-19E2776C9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0079" y="1817570"/>
              <a:ext cx="0" cy="49499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B6A4058E-52A8-A9B6-9C60-2C05D601E353}"/>
                </a:ext>
              </a:extLst>
            </p:cNvPr>
            <p:cNvCxnSpPr>
              <a:cxnSpLocks/>
            </p:cNvCxnSpPr>
            <p:nvPr/>
          </p:nvCxnSpPr>
          <p:spPr>
            <a:xfrm>
              <a:off x="2914430" y="3009325"/>
              <a:ext cx="882641" cy="2766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ECBB3D2A-1F74-4395-6D96-824CC32A1ED2}"/>
                </a:ext>
              </a:extLst>
            </p:cNvPr>
            <p:cNvSpPr/>
            <p:nvPr/>
          </p:nvSpPr>
          <p:spPr>
            <a:xfrm>
              <a:off x="2540759" y="2401078"/>
              <a:ext cx="728426" cy="54716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 err="1"/>
                <a:t>CSNx</a:t>
              </a:r>
              <a:endParaRPr lang="it-IT" sz="1600" dirty="0"/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73DA0BE4-98D2-95C4-B61A-D4846A1D19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8888" y="2664355"/>
              <a:ext cx="1284658" cy="1030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C6A3B3C6-F6DB-1094-8833-B89ECE744C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9244" y="3347808"/>
              <a:ext cx="557827" cy="5069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A32E53CA-52D6-A6AF-209E-9083AED9D6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9047" y="2703344"/>
              <a:ext cx="340359" cy="6444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93970E38-9400-A927-7303-7FCE5CED894D}"/>
                </a:ext>
              </a:extLst>
            </p:cNvPr>
            <p:cNvSpPr/>
            <p:nvPr/>
          </p:nvSpPr>
          <p:spPr>
            <a:xfrm>
              <a:off x="8574218" y="3518599"/>
              <a:ext cx="817463" cy="6722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SI</a:t>
              </a:r>
            </a:p>
          </p:txBody>
        </p:sp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6B7CA00E-7E09-2916-1BAE-7205C622A8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43582" y="3512663"/>
              <a:ext cx="570909" cy="42061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1EE71B56-D448-5F2B-6489-45FD7D3D5331}"/>
                </a:ext>
              </a:extLst>
            </p:cNvPr>
            <p:cNvSpPr/>
            <p:nvPr/>
          </p:nvSpPr>
          <p:spPr>
            <a:xfrm rot="16200000">
              <a:off x="9304379" y="3162596"/>
              <a:ext cx="1472327" cy="4625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AC</a:t>
              </a:r>
            </a:p>
          </p:txBody>
        </p:sp>
        <p:cxnSp>
          <p:nvCxnSpPr>
            <p:cNvPr id="25" name="Connettore 2 24">
              <a:extLst>
                <a:ext uri="{FF2B5EF4-FFF2-40B4-BE49-F238E27FC236}">
                  <a16:creationId xmlns:a16="http://schemas.microsoft.com/office/drawing/2014/main" id="{714E9EB2-AAC9-3B4A-C97F-8E727C6E0806}"/>
                </a:ext>
              </a:extLst>
            </p:cNvPr>
            <p:cNvCxnSpPr>
              <a:cxnSpLocks/>
            </p:cNvCxnSpPr>
            <p:nvPr/>
          </p:nvCxnSpPr>
          <p:spPr>
            <a:xfrm>
              <a:off x="9454354" y="2960051"/>
              <a:ext cx="35787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227276C6-1B2C-81C3-50B0-95D269ABB123}"/>
                </a:ext>
              </a:extLst>
            </p:cNvPr>
            <p:cNvSpPr/>
            <p:nvPr/>
          </p:nvSpPr>
          <p:spPr>
            <a:xfrm rot="16200000">
              <a:off x="5225754" y="3585127"/>
              <a:ext cx="1065961" cy="26597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WG 3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C8CDF316-2803-27EA-D74E-09F82D454EEB}"/>
                </a:ext>
              </a:extLst>
            </p:cNvPr>
            <p:cNvSpPr/>
            <p:nvPr/>
          </p:nvSpPr>
          <p:spPr>
            <a:xfrm rot="16200000">
              <a:off x="6054499" y="3589617"/>
              <a:ext cx="1056980" cy="26597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WG </a:t>
              </a:r>
              <a:r>
                <a:rPr lang="it-IT" sz="1600" dirty="0" err="1"/>
                <a:t>N</a:t>
              </a:r>
              <a:endParaRPr lang="it-IT" sz="1600" dirty="0"/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5D961F63-735E-5427-2E30-4B82F6A76055}"/>
                </a:ext>
              </a:extLst>
            </p:cNvPr>
            <p:cNvSpPr/>
            <p:nvPr/>
          </p:nvSpPr>
          <p:spPr>
            <a:xfrm rot="16200000">
              <a:off x="5634957" y="3579225"/>
              <a:ext cx="1056982" cy="26597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WG </a:t>
              </a:r>
              <a:r>
                <a:rPr lang="it-IT" sz="1600" dirty="0" err="1"/>
                <a:t>N</a:t>
              </a:r>
              <a:r>
                <a:rPr lang="it-IT" sz="1600" dirty="0"/>
                <a:t> - 1         </a:t>
              </a:r>
            </a:p>
          </p:txBody>
        </p:sp>
        <p:cxnSp>
          <p:nvCxnSpPr>
            <p:cNvPr id="29" name="Connettore 2 28">
              <a:extLst>
                <a:ext uri="{FF2B5EF4-FFF2-40B4-BE49-F238E27FC236}">
                  <a16:creationId xmlns:a16="http://schemas.microsoft.com/office/drawing/2014/main" id="{8D583712-62E0-D6A2-9833-1A8330FE7B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0391" y="3819292"/>
              <a:ext cx="357874" cy="93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>
              <a:extLst>
                <a:ext uri="{FF2B5EF4-FFF2-40B4-BE49-F238E27FC236}">
                  <a16:creationId xmlns:a16="http://schemas.microsoft.com/office/drawing/2014/main" id="{A993AD03-AC99-4C71-E1DE-A324389198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25267" y="2672324"/>
              <a:ext cx="327069" cy="42609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4D6C3F61-AB59-EF91-B7BA-E1AF30BFBF0A}"/>
                </a:ext>
              </a:extLst>
            </p:cNvPr>
            <p:cNvSpPr/>
            <p:nvPr/>
          </p:nvSpPr>
          <p:spPr>
            <a:xfrm rot="16200000">
              <a:off x="4810651" y="3587206"/>
              <a:ext cx="1065961" cy="26597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WG 2</a:t>
              </a: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C22F7515-6E4A-682A-DDA8-EE9AC40B0ECC}"/>
                </a:ext>
              </a:extLst>
            </p:cNvPr>
            <p:cNvSpPr/>
            <p:nvPr/>
          </p:nvSpPr>
          <p:spPr>
            <a:xfrm rot="16200000">
              <a:off x="4401453" y="3583785"/>
              <a:ext cx="1065961" cy="26597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WG 1</a:t>
              </a:r>
            </a:p>
          </p:txBody>
        </p:sp>
        <p:cxnSp>
          <p:nvCxnSpPr>
            <p:cNvPr id="33" name="Connettore 2 32">
              <a:extLst>
                <a:ext uri="{FF2B5EF4-FFF2-40B4-BE49-F238E27FC236}">
                  <a16:creationId xmlns:a16="http://schemas.microsoft.com/office/drawing/2014/main" id="{8B6C7053-9578-5E94-8F91-F3A89F9953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4972" y="1822063"/>
              <a:ext cx="0" cy="49499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4AEE9CD9-9CFE-CBAB-8F0E-B5EB1D0C22FB}"/>
                </a:ext>
              </a:extLst>
            </p:cNvPr>
            <p:cNvSpPr/>
            <p:nvPr/>
          </p:nvSpPr>
          <p:spPr>
            <a:xfrm>
              <a:off x="1937075" y="3893558"/>
              <a:ext cx="727662" cy="55138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Esperimenti</a:t>
              </a:r>
            </a:p>
          </p:txBody>
        </p:sp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id="{BDBE2B60-FC57-1573-AB5C-C4875D4AAE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4182" y="3347808"/>
              <a:ext cx="1416684" cy="493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E107FB65-862E-4A03-9780-A824DD350BAD}"/>
                </a:ext>
              </a:extLst>
            </p:cNvPr>
            <p:cNvCxnSpPr>
              <a:cxnSpLocks/>
            </p:cNvCxnSpPr>
            <p:nvPr/>
          </p:nvCxnSpPr>
          <p:spPr>
            <a:xfrm>
              <a:off x="3067692" y="4444289"/>
              <a:ext cx="0" cy="1308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84378ACF-86B3-9479-DBBE-C11658C80C80}"/>
                </a:ext>
              </a:extLst>
            </p:cNvPr>
            <p:cNvCxnSpPr>
              <a:cxnSpLocks/>
            </p:cNvCxnSpPr>
            <p:nvPr/>
          </p:nvCxnSpPr>
          <p:spPr>
            <a:xfrm>
              <a:off x="2300906" y="4444289"/>
              <a:ext cx="0" cy="1308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>
              <a:extLst>
                <a:ext uri="{FF2B5EF4-FFF2-40B4-BE49-F238E27FC236}">
                  <a16:creationId xmlns:a16="http://schemas.microsoft.com/office/drawing/2014/main" id="{8670B157-4833-A34C-E96C-ADD68372D44E}"/>
                </a:ext>
              </a:extLst>
            </p:cNvPr>
            <p:cNvCxnSpPr>
              <a:cxnSpLocks/>
            </p:cNvCxnSpPr>
            <p:nvPr/>
          </p:nvCxnSpPr>
          <p:spPr>
            <a:xfrm>
              <a:off x="2300906" y="4575129"/>
              <a:ext cx="175738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>
              <a:extLst>
                <a:ext uri="{FF2B5EF4-FFF2-40B4-BE49-F238E27FC236}">
                  <a16:creationId xmlns:a16="http://schemas.microsoft.com/office/drawing/2014/main" id="{0AAC94B7-AAA9-6EDC-80A3-50D5A95B29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86616" y="1844847"/>
              <a:ext cx="0" cy="78341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70B0131E-57B6-C82F-5E5C-30FA0A21AB58}"/>
                </a:ext>
              </a:extLst>
            </p:cNvPr>
            <p:cNvSpPr/>
            <p:nvPr/>
          </p:nvSpPr>
          <p:spPr>
            <a:xfrm>
              <a:off x="3668973" y="2064915"/>
              <a:ext cx="4427917" cy="29226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707BA858-26E2-92F1-A817-74ED7FEEB5E3}"/>
                </a:ext>
              </a:extLst>
            </p:cNvPr>
            <p:cNvSpPr txBox="1"/>
            <p:nvPr/>
          </p:nvSpPr>
          <p:spPr>
            <a:xfrm>
              <a:off x="3641018" y="5187860"/>
              <a:ext cx="4455872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CNC</a:t>
              </a:r>
            </a:p>
          </p:txBody>
        </p:sp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19FB618A-E38A-686D-5883-7F4DFD8CD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8625" y="4782786"/>
              <a:ext cx="1839026" cy="756235"/>
            </a:xfrm>
            <a:prstGeom prst="rect">
              <a:avLst/>
            </a:prstGeom>
          </p:spPr>
        </p:pic>
        <p:cxnSp>
          <p:nvCxnSpPr>
            <p:cNvPr id="43" name="Connettore 2 42">
              <a:extLst>
                <a:ext uri="{FF2B5EF4-FFF2-40B4-BE49-F238E27FC236}">
                  <a16:creationId xmlns:a16="http://schemas.microsoft.com/office/drawing/2014/main" id="{C51C7ABC-B7FA-BEF3-EF6A-92E437B21A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8021" y="4233741"/>
              <a:ext cx="0" cy="1734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2 43">
              <a:extLst>
                <a:ext uri="{FF2B5EF4-FFF2-40B4-BE49-F238E27FC236}">
                  <a16:creationId xmlns:a16="http://schemas.microsoft.com/office/drawing/2014/main" id="{5A58368F-317B-67EB-E487-68302B283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2789" y="3871496"/>
              <a:ext cx="191158" cy="4780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2 44">
              <a:extLst>
                <a:ext uri="{FF2B5EF4-FFF2-40B4-BE49-F238E27FC236}">
                  <a16:creationId xmlns:a16="http://schemas.microsoft.com/office/drawing/2014/main" id="{2573DC54-F8E3-D5E6-2CAF-6B4D7C8CC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2854" y="2990656"/>
              <a:ext cx="0" cy="17347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699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3961473C-C512-ABA6-48EE-9E639461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Personale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D28EB5-98BB-CF0B-AEBF-704483C16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</a:rPr>
              <a:t>Concorsi nazionali </a:t>
            </a:r>
            <a:r>
              <a:rPr lang="it-IT" dirty="0"/>
              <a:t>per l’assunzione del personale di tutti i progetti PNRR di calcolo</a:t>
            </a:r>
          </a:p>
          <a:p>
            <a:pPr lvl="1"/>
            <a:r>
              <a:rPr lang="it-IT" dirty="0"/>
              <a:t>73 unità per complessivi 2274 mesi persona corrispondenti a un budget di 81.198.917,01 € (inclusi i costi indiretti)</a:t>
            </a:r>
          </a:p>
          <a:p>
            <a:pPr lvl="2"/>
            <a:r>
              <a:rPr lang="it-IT" dirty="0"/>
              <a:t>Tecnologi calcolo (gestione siti, gestione infrastruttura distribuita, middleware)</a:t>
            </a:r>
          </a:p>
          <a:p>
            <a:pPr lvl="2"/>
            <a:r>
              <a:rPr lang="it-IT" dirty="0"/>
              <a:t>Tecnologi software (sviluppo applicativi, ML, ...)</a:t>
            </a:r>
          </a:p>
          <a:p>
            <a:pPr lvl="2"/>
            <a:r>
              <a:rPr lang="it-IT" dirty="0"/>
              <a:t>Tecnologi di altra natura (impiantisti, aspetti legali, ...)</a:t>
            </a:r>
          </a:p>
          <a:p>
            <a:pPr lvl="2"/>
            <a:r>
              <a:rPr lang="it-IT" dirty="0"/>
              <a:t>Tecnici calcolo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4FA8-ABFE-660B-A4E4-835FF4FF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</p:spTree>
    <p:extLst>
      <p:ext uri="{BB962C8B-B14F-4D97-AF65-F5344CB8AC3E}">
        <p14:creationId xmlns:p14="http://schemas.microsoft.com/office/powerpoint/2010/main" val="3381128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5E7FD0-F6EE-829C-536C-42775CAC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Acquisti/lavori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B96625-81DC-F927-64AB-277E84E76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Per </a:t>
            </a:r>
            <a:r>
              <a:rPr lang="it-IT" dirty="0">
                <a:solidFill>
                  <a:srgbClr val="0070C0"/>
                </a:solidFill>
              </a:rPr>
              <a:t>ICSC (39 M€) </a:t>
            </a:r>
            <a:r>
              <a:rPr lang="it-IT" dirty="0"/>
              <a:t>sono previste 3 milestone principali:</a:t>
            </a:r>
          </a:p>
          <a:p>
            <a:pPr marL="457200" lvl="1" indent="0">
              <a:buNone/>
            </a:pPr>
            <a:r>
              <a:rPr lang="it-IT" dirty="0">
                <a:solidFill>
                  <a:srgbClr val="0070C0"/>
                </a:solidFill>
              </a:rPr>
              <a:t>M5 (scadenza 30/4/2023)</a:t>
            </a:r>
            <a:r>
              <a:rPr lang="it-IT" dirty="0"/>
              <a:t>: pubblicazione dei bandi per quasi tutte le spese infrastrutturali, LAN e per la prima tornata di acquisizione di risorse IT</a:t>
            </a:r>
          </a:p>
          <a:p>
            <a:pPr marL="457200" lvl="1" indent="0">
              <a:buNone/>
            </a:pPr>
            <a:r>
              <a:rPr lang="it-IT" dirty="0">
                <a:solidFill>
                  <a:srgbClr val="0070C0"/>
                </a:solidFill>
              </a:rPr>
              <a:t>M8 (scadenza 30/6/2024)</a:t>
            </a:r>
            <a:r>
              <a:rPr lang="it-IT" dirty="0">
                <a:solidFill>
                  <a:srgbClr val="002060"/>
                </a:solidFill>
              </a:rPr>
              <a:t>: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/>
              <a:t>pubblicazione di altre gare per infrastruttura, principalmente  per apparati di rete di frontiera</a:t>
            </a:r>
          </a:p>
          <a:p>
            <a:pPr marL="457200" lvl="1" indent="0">
              <a:buNone/>
            </a:pPr>
            <a:r>
              <a:rPr lang="it-IT" dirty="0">
                <a:solidFill>
                  <a:srgbClr val="0070C0"/>
                </a:solidFill>
              </a:rPr>
              <a:t>M8 (scadenza 31/10/2024)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/>
              <a:t>pubblicazione delle rimanenti gare e seconda tornata di acquisizione di risorse IT</a:t>
            </a:r>
          </a:p>
          <a:p>
            <a:pPr marL="0" indent="0">
              <a:buNone/>
            </a:pPr>
            <a:r>
              <a:rPr lang="it-IT" dirty="0"/>
              <a:t>Per </a:t>
            </a:r>
            <a:r>
              <a:rPr lang="it-IT" dirty="0" err="1">
                <a:solidFill>
                  <a:srgbClr val="0070C0"/>
                </a:solidFill>
              </a:rPr>
              <a:t>Terabit</a:t>
            </a:r>
            <a:r>
              <a:rPr lang="it-IT" dirty="0">
                <a:solidFill>
                  <a:srgbClr val="0070C0"/>
                </a:solidFill>
              </a:rPr>
              <a:t> (10.3 M€)  </a:t>
            </a:r>
            <a:r>
              <a:rPr lang="it-IT" dirty="0"/>
              <a:t>è indispensabile (da bando) identificare i vincitori delle gare entro il </a:t>
            </a:r>
            <a:r>
              <a:rPr lang="it-IT" dirty="0">
                <a:solidFill>
                  <a:srgbClr val="0070C0"/>
                </a:solidFill>
              </a:rPr>
              <a:t>31/12/2023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7F5E52-11C2-580A-41FF-728AE9CE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</p:spTree>
    <p:extLst>
      <p:ext uri="{BB962C8B-B14F-4D97-AF65-F5344CB8AC3E}">
        <p14:creationId xmlns:p14="http://schemas.microsoft.com/office/powerpoint/2010/main" val="17344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5E7FD0-F6EE-829C-536C-42775CAC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Acquisti/lavori - programma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7F5E52-11C2-580A-41FF-728AE9CE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5A8035CA-E537-EB63-C301-8A8BF13D0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2371"/>
            <a:ext cx="7333527" cy="41831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</a:rPr>
              <a:t>ICSC</a:t>
            </a:r>
          </a:p>
          <a:p>
            <a:pPr marL="457200" lvl="1" indent="0">
              <a:buNone/>
            </a:pPr>
            <a:r>
              <a:rPr lang="it-IT" dirty="0"/>
              <a:t>Rinnovo delle infrastrutture dei Tier-2 e nuovi centri a LNGS e LNF/Spazio</a:t>
            </a:r>
          </a:p>
          <a:p>
            <a:pPr marL="457200" lvl="1" indent="0">
              <a:buNone/>
            </a:pPr>
            <a:r>
              <a:rPr lang="it-IT" dirty="0"/>
              <a:t>Rinnovo delle reti locali e dei router di frontiera (GARR-T)</a:t>
            </a:r>
          </a:p>
          <a:p>
            <a:pPr marL="457200" lvl="1" indent="0">
              <a:buNone/>
            </a:pPr>
            <a:r>
              <a:rPr lang="it-IT" dirty="0"/>
              <a:t>Acquisizione di risorse principalmente HTC (CPU e storage)</a:t>
            </a:r>
          </a:p>
          <a:p>
            <a:pPr marL="0" indent="0">
              <a:buNone/>
            </a:pPr>
            <a:r>
              <a:rPr lang="it-IT" dirty="0" err="1">
                <a:solidFill>
                  <a:srgbClr val="0070C0"/>
                </a:solidFill>
              </a:rPr>
              <a:t>Terabit</a:t>
            </a:r>
            <a:endParaRPr lang="it-IT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it-IT" dirty="0"/>
              <a:t>Acquisizione di risorse eterogenee, principalmente HPC (con acceleratori, GPU, FPGA...) e storage anche ad alte prestazioni</a:t>
            </a:r>
          </a:p>
        </p:txBody>
      </p:sp>
      <p:sp>
        <p:nvSpPr>
          <p:cNvPr id="10" name="Segnaposto contenuto 5">
            <a:extLst>
              <a:ext uri="{FF2B5EF4-FFF2-40B4-BE49-F238E27FC236}">
                <a16:creationId xmlns:a16="http://schemas.microsoft.com/office/drawing/2014/main" id="{1BC50A59-1FFF-DE05-25FA-1D6DBE027089}"/>
              </a:ext>
            </a:extLst>
          </p:cNvPr>
          <p:cNvSpPr txBox="1">
            <a:spLocks/>
          </p:cNvSpPr>
          <p:nvPr/>
        </p:nvSpPr>
        <p:spPr>
          <a:xfrm>
            <a:off x="8171727" y="1902371"/>
            <a:ext cx="3182073" cy="41831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/>
          </a:p>
          <a:p>
            <a:pPr marL="457200" lvl="1" indent="0">
              <a:buFont typeface="Arial"/>
              <a:buNone/>
            </a:pPr>
            <a:r>
              <a:rPr lang="it-IT" i="1">
                <a:solidFill>
                  <a:srgbClr val="0070C0"/>
                </a:solidFill>
              </a:rPr>
              <a:t>In tutti i siti:</a:t>
            </a:r>
          </a:p>
          <a:p>
            <a:pPr marL="457200" lvl="1" indent="0">
              <a:buFont typeface="Arial"/>
              <a:buNone/>
            </a:pPr>
            <a:r>
              <a:rPr lang="it-IT" i="1">
                <a:solidFill>
                  <a:srgbClr val="0070C0"/>
                </a:solidFill>
              </a:rPr>
              <a:t>→ ~ 45% del budget</a:t>
            </a:r>
          </a:p>
          <a:p>
            <a:pPr marL="457200" lvl="1" indent="0">
              <a:buFont typeface="Arial"/>
              <a:buNone/>
            </a:pPr>
            <a:r>
              <a:rPr lang="it-IT" i="1">
                <a:solidFill>
                  <a:srgbClr val="0070C0"/>
                </a:solidFill>
              </a:rPr>
              <a:t>→ ~10% del budget</a:t>
            </a:r>
          </a:p>
          <a:p>
            <a:pPr marL="457200" lvl="1" indent="0">
              <a:buFont typeface="Arial"/>
              <a:buNone/>
            </a:pPr>
            <a:r>
              <a:rPr lang="it-IT" i="1">
                <a:solidFill>
                  <a:srgbClr val="0070C0"/>
                </a:solidFill>
              </a:rPr>
              <a:t>→ ~45% del budget</a:t>
            </a:r>
          </a:p>
          <a:p>
            <a:pPr marL="0" indent="0">
              <a:buFont typeface="Arial"/>
              <a:buNone/>
            </a:pPr>
            <a:endParaRPr lang="it-IT" i="1">
              <a:solidFill>
                <a:srgbClr val="0070C0"/>
              </a:solidFill>
            </a:endParaRPr>
          </a:p>
          <a:p>
            <a:pPr marL="457200" lvl="1" indent="0">
              <a:buFont typeface="Arial"/>
              <a:buNone/>
            </a:pPr>
            <a:r>
              <a:rPr lang="it-IT" i="1">
                <a:solidFill>
                  <a:srgbClr val="0070C0"/>
                </a:solidFill>
              </a:rPr>
              <a:t>In alcuni siti Tier-1/2</a:t>
            </a:r>
          </a:p>
          <a:p>
            <a:pPr marL="457200" lvl="1" indent="0">
              <a:buFont typeface="Arial"/>
              <a:buNone/>
            </a:pPr>
            <a:r>
              <a:rPr lang="it-IT" i="1">
                <a:solidFill>
                  <a:srgbClr val="0070C0"/>
                </a:solidFill>
              </a:rPr>
              <a:t>Attenzione alle richieste delle CSN</a:t>
            </a:r>
            <a:endParaRPr lang="it-IT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27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244A0-D52F-BCF9-CE66-A6DFC5A9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Gare – Milestone 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01DF11-41E1-E774-0E46-29AC73A9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760" y="1877105"/>
            <a:ext cx="10654946" cy="443109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600" dirty="0">
                <a:solidFill>
                  <a:srgbClr val="FF0000"/>
                </a:solidFill>
              </a:rPr>
              <a:t>Acquisto Risorse IT– gare centrali </a:t>
            </a:r>
          </a:p>
          <a:p>
            <a:r>
              <a:rPr lang="it-IT" sz="2200" dirty="0">
                <a:solidFill>
                  <a:schemeClr val="tx1"/>
                </a:solidFill>
              </a:rPr>
              <a:t>ICSC – CPU per Tier2: ~ 4 M€ - RUP ??  </a:t>
            </a:r>
            <a:r>
              <a:rPr lang="it-IT" sz="2000" dirty="0">
                <a:solidFill>
                  <a:srgbClr val="00B050"/>
                </a:solidFill>
              </a:rPr>
              <a:t>- include pledge 2023 (risparmio CSN1)</a:t>
            </a:r>
          </a:p>
          <a:p>
            <a:r>
              <a:rPr lang="it-IT" sz="2200" dirty="0">
                <a:solidFill>
                  <a:schemeClr val="tx1"/>
                </a:solidFill>
              </a:rPr>
              <a:t>ICSC – Disco per Tier2: ~ 2 M€ - RUP Pisa </a:t>
            </a:r>
            <a:r>
              <a:rPr lang="it-IT" sz="2000" dirty="0">
                <a:solidFill>
                  <a:srgbClr val="00B050"/>
                </a:solidFill>
              </a:rPr>
              <a:t>- include pledge 2023 (risparmio CSN1)</a:t>
            </a:r>
          </a:p>
          <a:p>
            <a:r>
              <a:rPr lang="it-IT" sz="2200" dirty="0">
                <a:solidFill>
                  <a:schemeClr val="tx1"/>
                </a:solidFill>
              </a:rPr>
              <a:t>ICSC – Rete, concentratori per 5 Tier2: ~ 1 M€ – RUP LNGS</a:t>
            </a:r>
          </a:p>
          <a:p>
            <a:pPr>
              <a:lnSpc>
                <a:spcPct val="130000"/>
              </a:lnSpc>
            </a:pPr>
            <a:r>
              <a:rPr lang="it-IT" sz="2200" dirty="0">
                <a:solidFill>
                  <a:schemeClr val="tx1"/>
                </a:solidFill>
              </a:rPr>
              <a:t>ICSC/TERABIT – Disco per Tier1 e CN: Accordo quadro ~ 7 M€ - RUP CNAF </a:t>
            </a:r>
            <a:r>
              <a:rPr lang="it-IT" sz="2000" dirty="0">
                <a:solidFill>
                  <a:srgbClr val="00B050"/>
                </a:solidFill>
              </a:rPr>
              <a:t>- include parzialmente pledge 2023</a:t>
            </a:r>
          </a:p>
          <a:p>
            <a:r>
              <a:rPr lang="it-IT" sz="2200" dirty="0">
                <a:solidFill>
                  <a:schemeClr val="tx1"/>
                </a:solidFill>
              </a:rPr>
              <a:t>ICSC – Nuova Libreria Tecnopolo: ~ 0.6 M€ – RUP CNAF</a:t>
            </a:r>
          </a:p>
          <a:p>
            <a:r>
              <a:rPr lang="it-IT" sz="2200" dirty="0">
                <a:solidFill>
                  <a:schemeClr val="tx1"/>
                </a:solidFill>
              </a:rPr>
              <a:t>TERABIT – HPC Bubble per Tier1 e 5 Tier2: ~ 8 M€ - RUP CNAF</a:t>
            </a:r>
            <a:endParaRPr lang="it-IT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2600" dirty="0">
                <a:solidFill>
                  <a:srgbClr val="FF0000"/>
                </a:solidFill>
              </a:rPr>
              <a:t>Potenziamento Tier2 – gare locali</a:t>
            </a:r>
          </a:p>
          <a:p>
            <a:pPr marL="0" indent="0">
              <a:lnSpc>
                <a:spcPct val="100000"/>
              </a:lnSpc>
              <a:buNone/>
            </a:pPr>
            <a:endParaRPr lang="it-IT" sz="26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26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26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DC05F-D46E-6404-E622-C1D79A9C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</p:spTree>
    <p:extLst>
      <p:ext uri="{BB962C8B-B14F-4D97-AF65-F5344CB8AC3E}">
        <p14:creationId xmlns:p14="http://schemas.microsoft.com/office/powerpoint/2010/main" val="2256280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5E7FD0-F6EE-829C-536C-42775CAC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Suddivisione Fondi per Sito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7F5E52-11C2-580A-41FF-728AE9CE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61943B0D-2495-1A45-99AA-A274E2A2A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242509"/>
              </p:ext>
            </p:extLst>
          </p:nvPr>
        </p:nvGraphicFramePr>
        <p:xfrm>
          <a:off x="1076446" y="2238373"/>
          <a:ext cx="5661563" cy="3699435"/>
        </p:xfrm>
        <a:graphic>
          <a:graphicData uri="http://schemas.openxmlformats.org/drawingml/2006/table">
            <a:tbl>
              <a:tblPr/>
              <a:tblGrid>
                <a:gridCol w="785575">
                  <a:extLst>
                    <a:ext uri="{9D8B030D-6E8A-4147-A177-3AD203B41FA5}">
                      <a16:colId xmlns:a16="http://schemas.microsoft.com/office/drawing/2014/main" val="527543754"/>
                    </a:ext>
                  </a:extLst>
                </a:gridCol>
                <a:gridCol w="1218997">
                  <a:extLst>
                    <a:ext uri="{9D8B030D-6E8A-4147-A177-3AD203B41FA5}">
                      <a16:colId xmlns:a16="http://schemas.microsoft.com/office/drawing/2014/main" val="268250444"/>
                    </a:ext>
                  </a:extLst>
                </a:gridCol>
                <a:gridCol w="1218997">
                  <a:extLst>
                    <a:ext uri="{9D8B030D-6E8A-4147-A177-3AD203B41FA5}">
                      <a16:colId xmlns:a16="http://schemas.microsoft.com/office/drawing/2014/main" val="2565789720"/>
                    </a:ext>
                  </a:extLst>
                </a:gridCol>
                <a:gridCol w="1218997">
                  <a:extLst>
                    <a:ext uri="{9D8B030D-6E8A-4147-A177-3AD203B41FA5}">
                      <a16:colId xmlns:a16="http://schemas.microsoft.com/office/drawing/2014/main" val="2051728995"/>
                    </a:ext>
                  </a:extLst>
                </a:gridCol>
                <a:gridCol w="1218997">
                  <a:extLst>
                    <a:ext uri="{9D8B030D-6E8A-4147-A177-3AD203B41FA5}">
                      <a16:colId xmlns:a16="http://schemas.microsoft.com/office/drawing/2014/main" val="2418066450"/>
                    </a:ext>
                  </a:extLst>
                </a:gridCol>
              </a:tblGrid>
              <a:tr h="24662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Riepilogo per tipologia di acquisto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903524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Infrastruttura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Risorse IT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291327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CNAF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€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1,500,000.00 €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1,500,000.00 €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084976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2,100,000.00 €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3,500,000.00 €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5,680,000.00 €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949519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1,945,000.00 €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35,000.00 €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2,450,000.00 €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4,430,000.00 €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264968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LNF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300,000.00 €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1,100,000.00 €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1,400,000.00 €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810851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LNF/ESA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2,770,000.00 €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145,000.00 €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1,085,000.00 €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4,000,000.00 €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36023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LNL/PD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2,300,000.00 €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405,000.00 €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1,100,000.00 €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3,805,000.00 €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340123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LNGS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3,000,000.00 €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375,000.00 €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1,625,000.00 €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5,000,000.00 €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074205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900,000.00 €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85,000.00 €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1,024,000.00 €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2,009,000.00 €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511729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2,103,524.00 €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2,611,476.00 €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4,735,000.00 €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51647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941,000.00 €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245,000.00 €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1,100,000.00 €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2,286,000.00 €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418919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1,100,000.00 €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85,000.00 €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1,100,000.00 €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2,285,000.00 €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303546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200,000.00 €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146,000.00 €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1,100,000.00 €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1,446,000.00 €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172012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17,659,524.00 €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1,621,000.00 €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19,295,476.00 €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38,576,000.00 €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56273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E991AEFD-521A-5EC3-8320-2D13F191E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920574"/>
              </p:ext>
            </p:extLst>
          </p:nvPr>
        </p:nvGraphicFramePr>
        <p:xfrm>
          <a:off x="6886938" y="2238373"/>
          <a:ext cx="2657554" cy="3699435"/>
        </p:xfrm>
        <a:graphic>
          <a:graphicData uri="http://schemas.openxmlformats.org/drawingml/2006/table">
            <a:tbl>
              <a:tblPr/>
              <a:tblGrid>
                <a:gridCol w="1230679">
                  <a:extLst>
                    <a:ext uri="{9D8B030D-6E8A-4147-A177-3AD203B41FA5}">
                      <a16:colId xmlns:a16="http://schemas.microsoft.com/office/drawing/2014/main" val="729195365"/>
                    </a:ext>
                  </a:extLst>
                </a:gridCol>
                <a:gridCol w="1426875">
                  <a:extLst>
                    <a:ext uri="{9D8B030D-6E8A-4147-A177-3AD203B41FA5}">
                      <a16:colId xmlns:a16="http://schemas.microsoft.com/office/drawing/2014/main" val="486210672"/>
                    </a:ext>
                  </a:extLst>
                </a:gridCol>
              </a:tblGrid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Terabit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IT incl. Terabit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396611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Risorse IT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Risorse IT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110172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6,093,243.01 €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7,593,243.01 €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795655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901,869.15 €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4,401,869.15 €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798067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2,450,000.00 €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502110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1,100,000.00 €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738809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1,085,000.00 €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80347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1,000,000.00 €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2,100,000.00 €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282281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1,625,000.00 €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720741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1,024,000.00 €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03236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500,000.00 €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3,111,476.00 €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982239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500,000.00 €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1,600,000.00 €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928228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500,000.00 €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1,600,000.00 €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640932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800,000.00 €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1,900,000.00 €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871125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10,295,112.16 € 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29,590,588.16 € 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24551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DDC14843-174A-A521-A37A-9601D643B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968602"/>
              </p:ext>
            </p:extLst>
          </p:nvPr>
        </p:nvGraphicFramePr>
        <p:xfrm>
          <a:off x="9693421" y="2238372"/>
          <a:ext cx="1636731" cy="3699435"/>
        </p:xfrm>
        <a:graphic>
          <a:graphicData uri="http://schemas.openxmlformats.org/drawingml/2006/table">
            <a:tbl>
              <a:tblPr/>
              <a:tblGrid>
                <a:gridCol w="1636731">
                  <a:extLst>
                    <a:ext uri="{9D8B030D-6E8A-4147-A177-3AD203B41FA5}">
                      <a16:colId xmlns:a16="http://schemas.microsoft.com/office/drawing/2014/main" val="841703926"/>
                    </a:ext>
                  </a:extLst>
                </a:gridCol>
              </a:tblGrid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ICSC + Terabit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092822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007173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7,593,243.01 €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597737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6,581,869.15 €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05397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4,430,000.00 €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317072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1,400,000.00 €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468188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4,000,000.00 €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362238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4,805,000.00 €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688964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5,000,000.00 €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064522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2,009,000.00 €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55518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5,235,000.00 €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123594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2,786,000.00 €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521250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2,785,000.00 €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487449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2,246,000.00 €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991294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48,871,112.16 € 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428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524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244A0-D52F-BCF9-CE66-A6DFC5A9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Middleware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DC05F-D46E-6404-E622-C1D79A9C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85E512B4-C856-48F7-B3D6-81697A68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408" y="1877105"/>
            <a:ext cx="9301654" cy="41172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Accesso «trasparente» alle risorse distribuite</a:t>
            </a:r>
          </a:p>
          <a:p>
            <a:pPr marL="457200" lvl="1" indent="0">
              <a:buNone/>
            </a:pPr>
            <a:r>
              <a:rPr lang="it-IT" dirty="0"/>
              <a:t>Inizialmente INFN, poi anche con CINECA e altri provider</a:t>
            </a:r>
          </a:p>
          <a:p>
            <a:pPr marL="457200" lvl="1" indent="0">
              <a:buNone/>
            </a:pPr>
            <a:r>
              <a:rPr lang="it-IT" dirty="0"/>
              <a:t>Sia ICSC, sia </a:t>
            </a:r>
            <a:r>
              <a:rPr lang="it-IT" dirty="0" err="1"/>
              <a:t>TeRABIT</a:t>
            </a:r>
            <a:endParaRPr lang="it-IT" dirty="0"/>
          </a:p>
          <a:p>
            <a:pPr marL="457200" lvl="1" indent="0">
              <a:buNone/>
            </a:pPr>
            <a:r>
              <a:rPr lang="it-IT" dirty="0"/>
              <a:t>Milestone lungo tutto il progetto ma report mensili!</a:t>
            </a:r>
          </a:p>
          <a:p>
            <a:pPr marL="0" indent="0">
              <a:buNone/>
            </a:pPr>
            <a:r>
              <a:rPr lang="it-IT" dirty="0"/>
              <a:t>Il primo passo è la federazione di tutte le risorse con INFN Cloud</a:t>
            </a:r>
          </a:p>
          <a:p>
            <a:pPr marL="0" indent="0">
              <a:buNone/>
            </a:pPr>
            <a:r>
              <a:rPr lang="it-IT" dirty="0"/>
              <a:t>Da finalizzare meccanismi inclusivi per altri</a:t>
            </a:r>
          </a:p>
          <a:p>
            <a:pPr marL="457200" lvl="1" indent="0">
              <a:buNone/>
            </a:pPr>
            <a:r>
              <a:rPr lang="it-IT" dirty="0"/>
              <a:t>Concretizzare il lavoro fatto nel POR-FESR E.R. SUPER</a:t>
            </a:r>
          </a:p>
          <a:p>
            <a:pPr marL="0" indent="0">
              <a:buNone/>
            </a:pPr>
            <a:r>
              <a:rPr lang="it-IT" dirty="0"/>
              <a:t>Definire i meccanismi di accesso alle risorse per il centro nazionale</a:t>
            </a:r>
          </a:p>
          <a:p>
            <a:pPr marL="457200" lvl="1" indent="0">
              <a:buNone/>
            </a:pPr>
            <a:r>
              <a:rPr lang="it-IT" dirty="0" err="1">
                <a:solidFill>
                  <a:schemeClr val="accent3"/>
                </a:solidFill>
              </a:rPr>
              <a:t>Supercomputing</a:t>
            </a:r>
            <a:r>
              <a:rPr lang="it-IT" dirty="0">
                <a:solidFill>
                  <a:schemeClr val="accent3"/>
                </a:solidFill>
              </a:rPr>
              <a:t> Access Committee</a:t>
            </a:r>
          </a:p>
        </p:txBody>
      </p:sp>
    </p:spTree>
    <p:extLst>
      <p:ext uri="{BB962C8B-B14F-4D97-AF65-F5344CB8AC3E}">
        <p14:creationId xmlns:p14="http://schemas.microsoft.com/office/powerpoint/2010/main" val="4045734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244A0-D52F-BCF9-CE66-A6DFC5A9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01DF11-41E1-E774-0E46-29AC73A9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777" y="1851365"/>
            <a:ext cx="10220446" cy="432242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200" dirty="0"/>
              <a:t>Sigle di Progetto aperte (in corso di apertura)</a:t>
            </a:r>
            <a:endParaRPr lang="it-IT" sz="22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2000" dirty="0" err="1">
                <a:solidFill>
                  <a:srgbClr val="FF0000"/>
                </a:solidFill>
              </a:rPr>
              <a:t>PNRR_ICSCSn</a:t>
            </a:r>
            <a:r>
              <a:rPr lang="it-IT" sz="2000" dirty="0">
                <a:solidFill>
                  <a:srgbClr val="FF0000"/>
                </a:solidFill>
              </a:rPr>
              <a:t> – </a:t>
            </a:r>
            <a:r>
              <a:rPr lang="it-IT" sz="2000" dirty="0" err="1">
                <a:solidFill>
                  <a:srgbClr val="FF0000"/>
                </a:solidFill>
              </a:rPr>
              <a:t>spoke</a:t>
            </a:r>
            <a:r>
              <a:rPr lang="it-IT" sz="2000" dirty="0">
                <a:solidFill>
                  <a:srgbClr val="FF0000"/>
                </a:solidFill>
              </a:rPr>
              <a:t> 0, 2, 3, 8, 10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chemeClr val="accent1"/>
                </a:solidFill>
              </a:rPr>
              <a:t>Includono finanziamenti e anagrafica</a:t>
            </a:r>
          </a:p>
          <a:p>
            <a:pPr lvl="1"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A breve sarà possibile rendicontare, attendere a chiudere il </a:t>
            </a:r>
            <a:r>
              <a:rPr lang="it-IT" sz="2000" dirty="0" err="1">
                <a:solidFill>
                  <a:schemeClr val="tx1"/>
                </a:solidFill>
              </a:rPr>
              <a:t>timesheet</a:t>
            </a:r>
            <a:r>
              <a:rPr lang="it-IT" sz="2000" dirty="0">
                <a:solidFill>
                  <a:schemeClr val="tx1"/>
                </a:solidFill>
              </a:rPr>
              <a:t> di ottobre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200" dirty="0"/>
              <a:t>Sigle di Supporto ai Progetti nelle Commissioni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In C3SN</a:t>
            </a:r>
          </a:p>
          <a:p>
            <a:pPr lvl="1">
              <a:lnSpc>
                <a:spcPct val="100000"/>
              </a:lnSpc>
            </a:pPr>
            <a:r>
              <a:rPr lang="it-IT" sz="2000" dirty="0">
                <a:solidFill>
                  <a:srgbClr val="FF0000"/>
                </a:solidFill>
              </a:rPr>
              <a:t>PNRR_ICSC_CNC </a:t>
            </a:r>
            <a:r>
              <a:rPr lang="it-IT" sz="2000" dirty="0">
                <a:solidFill>
                  <a:schemeClr val="tx1"/>
                </a:solidFill>
              </a:rPr>
              <a:t>e </a:t>
            </a:r>
            <a:r>
              <a:rPr lang="it-IT" sz="2000" dirty="0">
                <a:solidFill>
                  <a:srgbClr val="FF0000"/>
                </a:solidFill>
              </a:rPr>
              <a:t>PNRR_TBIT_CNC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In CSN1</a:t>
            </a:r>
          </a:p>
          <a:p>
            <a:pPr lvl="1"/>
            <a:r>
              <a:rPr lang="it-IT" sz="2000" dirty="0">
                <a:solidFill>
                  <a:srgbClr val="FF0000"/>
                </a:solidFill>
              </a:rPr>
              <a:t>PNRR_ICSCS2_CSN1 ?????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chemeClr val="accent1"/>
                </a:solidFill>
              </a:rPr>
              <a:t>Include metabolismi (missioni e/o inventariabile) per il personale coinvolto, anche afferente ad altre commissioni– No anagrafica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DC05F-D46E-6404-E622-C1D79A9C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</p:spTree>
    <p:extLst>
      <p:ext uri="{BB962C8B-B14F-4D97-AF65-F5344CB8AC3E}">
        <p14:creationId xmlns:p14="http://schemas.microsoft.com/office/powerpoint/2010/main" val="97204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244A0-D52F-BCF9-CE66-A6DFC5A9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C3SN - Attività in 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01DF11-41E1-E774-0E46-29AC73A9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236" y="1877105"/>
            <a:ext cx="10359469" cy="443109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400" dirty="0">
                <a:solidFill>
                  <a:schemeClr val="tx1"/>
                </a:solidFill>
              </a:rPr>
              <a:t>Il CNC è stato istituito a febbraio 22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400" dirty="0">
                <a:solidFill>
                  <a:schemeClr val="tx1"/>
                </a:solidFill>
              </a:rPr>
              <a:t>Attività iniziali: </a:t>
            </a:r>
          </a:p>
          <a:p>
            <a:pPr>
              <a:lnSpc>
                <a:spcPct val="100000"/>
              </a:lnSpc>
            </a:pPr>
            <a:r>
              <a:rPr lang="it-IT" sz="2200" dirty="0">
                <a:solidFill>
                  <a:schemeClr val="tx1"/>
                </a:solidFill>
              </a:rPr>
              <a:t>organizzazione struttura interna: WG - forum – gruppi di referaggio  </a:t>
            </a:r>
          </a:p>
          <a:p>
            <a:pPr>
              <a:lnSpc>
                <a:spcPct val="100000"/>
              </a:lnSpc>
            </a:pPr>
            <a:r>
              <a:rPr lang="it-IT" sz="2200" dirty="0">
                <a:solidFill>
                  <a:schemeClr val="tx1"/>
                </a:solidFill>
              </a:rPr>
              <a:t>bilancio</a:t>
            </a:r>
            <a:endParaRPr lang="it-IT" sz="22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it-IT" sz="2400" dirty="0">
                <a:solidFill>
                  <a:schemeClr val="tx1"/>
                </a:solidFill>
              </a:rPr>
              <a:t>Attività in  corso: </a:t>
            </a:r>
          </a:p>
          <a:p>
            <a:pPr>
              <a:lnSpc>
                <a:spcPct val="100000"/>
              </a:lnSpc>
            </a:pPr>
            <a:r>
              <a:rPr lang="it-IT" sz="2200" dirty="0">
                <a:solidFill>
                  <a:schemeClr val="tx1"/>
                </a:solidFill>
              </a:rPr>
              <a:t>Alcuni WG hanno iniziato le loro attività</a:t>
            </a:r>
          </a:p>
          <a:p>
            <a:pPr>
              <a:lnSpc>
                <a:spcPct val="100000"/>
              </a:lnSpc>
            </a:pPr>
            <a:r>
              <a:rPr lang="it-IT" sz="2200" dirty="0">
                <a:solidFill>
                  <a:schemeClr val="tx1"/>
                </a:solidFill>
              </a:rPr>
              <a:t>Armonizzazioni attività calcolo CSN con l’infrastruttura INFN</a:t>
            </a:r>
          </a:p>
          <a:p>
            <a:pPr>
              <a:lnSpc>
                <a:spcPct val="100000"/>
              </a:lnSpc>
            </a:pPr>
            <a:r>
              <a:rPr lang="it-IT" sz="4000" dirty="0">
                <a:solidFill>
                  <a:srgbClr val="FF0000"/>
                </a:solidFill>
              </a:rPr>
              <a:t>PNRR</a:t>
            </a:r>
          </a:p>
          <a:p>
            <a:pPr marL="0" indent="0">
              <a:lnSpc>
                <a:spcPct val="100000"/>
              </a:lnSpc>
              <a:buNone/>
            </a:pPr>
            <a:endParaRPr lang="it-IT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DC05F-D46E-6404-E622-C1D79A9C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</p:spTree>
    <p:extLst>
      <p:ext uri="{BB962C8B-B14F-4D97-AF65-F5344CB8AC3E}">
        <p14:creationId xmlns:p14="http://schemas.microsoft.com/office/powerpoint/2010/main" val="32360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244A0-D52F-BCF9-CE66-A6DFC5A9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340" y="378936"/>
            <a:ext cx="7181193" cy="1281113"/>
          </a:xfrm>
        </p:spPr>
        <p:txBody>
          <a:bodyPr/>
          <a:lstStyle/>
          <a:p>
            <a:r>
              <a:rPr lang="en-GB" dirty="0"/>
              <a:t>WG </a:t>
            </a:r>
            <a:r>
              <a:rPr lang="en-GB" dirty="0" err="1"/>
              <a:t>Datacloud</a:t>
            </a:r>
            <a:r>
              <a:rPr lang="en-GB" dirty="0"/>
              <a:t> (</a:t>
            </a:r>
            <a:r>
              <a:rPr lang="en-GB" dirty="0" err="1"/>
              <a:t>Salomoni</a:t>
            </a:r>
            <a:r>
              <a:rPr lang="en-GB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01DF11-41E1-E774-0E46-29AC73A9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105"/>
            <a:ext cx="10654946" cy="443109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600" dirty="0">
                <a:solidFill>
                  <a:srgbClr val="FF0000"/>
                </a:solidFill>
              </a:rPr>
              <a:t>Kick-off 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600" dirty="0">
                <a:solidFill>
                  <a:srgbClr val="FF0000"/>
                </a:solidFill>
              </a:rPr>
              <a:t>Bologna 17-10</a:t>
            </a:r>
          </a:p>
          <a:p>
            <a:pPr marL="0" indent="0">
              <a:lnSpc>
                <a:spcPct val="100000"/>
              </a:lnSpc>
              <a:buNone/>
            </a:pPr>
            <a:endParaRPr lang="it-IT" sz="26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26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DC05F-D46E-6404-E622-C1D79A9C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E63B41AC-2538-385B-7176-3BB81E667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197" y="2185897"/>
            <a:ext cx="7364030" cy="3974238"/>
          </a:xfrm>
          <a:prstGeom prst="rect">
            <a:avLst/>
          </a:prstGeom>
        </p:spPr>
      </p:pic>
      <p:pic>
        <p:nvPicPr>
          <p:cNvPr id="10" name="Immagine 9" descr="Immagine che contiene testo, persona, screenshot&#10;&#10;Descrizione generata automaticamente">
            <a:extLst>
              <a:ext uri="{FF2B5EF4-FFF2-40B4-BE49-F238E27FC236}">
                <a16:creationId xmlns:a16="http://schemas.microsoft.com/office/drawing/2014/main" id="{EAB1F234-720E-FB50-D346-D695CF529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16" y="2960312"/>
            <a:ext cx="4763755" cy="26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4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244A0-D52F-BCF9-CE66-A6DFC5A9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WG Computing Model (Elia)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DC05F-D46E-6404-E622-C1D79A9C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F4D5E764-9186-F511-1577-6F4A65481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2" t="1" r="5204" b="6469"/>
          <a:stretch/>
        </p:blipFill>
        <p:spPr>
          <a:xfrm>
            <a:off x="6263595" y="1878530"/>
            <a:ext cx="5811175" cy="1688254"/>
          </a:xfrm>
          <a:prstGeom prst="rect">
            <a:avLst/>
          </a:prstGeom>
        </p:spPr>
      </p:pic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B9E20B4-124D-723E-2522-C4BE1CF054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7"/>
          <a:stretch/>
        </p:blipFill>
        <p:spPr>
          <a:xfrm>
            <a:off x="2601299" y="3799076"/>
            <a:ext cx="6567883" cy="2481104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D012943E-6673-63C3-07A4-4DCEE37523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59" r="2902" b="9561"/>
          <a:stretch/>
        </p:blipFill>
        <p:spPr>
          <a:xfrm>
            <a:off x="117229" y="1879824"/>
            <a:ext cx="6062507" cy="168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5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244A0-D52F-BCF9-CE66-A6DFC5A9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WG Tecnologie (Chierici)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DC05F-D46E-6404-E622-C1D79A9C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8FBAC7C3-05AE-4699-773E-FDCF8065C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27" y="1913322"/>
            <a:ext cx="7919857" cy="423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0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244A0-D52F-BCF9-CE66-A6DFC5A9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WG Progetti (Gaido)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DC05F-D46E-6404-E622-C1D79A9C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C367132E-2B93-0F19-72C8-BBEC3AFDE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4629"/>
            <a:ext cx="8320401" cy="4259158"/>
          </a:xfrm>
          <a:prstGeom prst="rect">
            <a:avLst/>
          </a:prstGeom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94302D2-9AC1-BEE6-9627-D2CA6E3EB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9455" y="1925251"/>
            <a:ext cx="3022386" cy="443109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200" dirty="0">
                <a:solidFill>
                  <a:schemeClr val="tx1"/>
                </a:solidFill>
              </a:rPr>
              <a:t>Stato Attività: 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già fatte 5 riunioni da giugno a novembre</a:t>
            </a:r>
            <a:endParaRPr lang="it-IT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2000" dirty="0"/>
              <a:t>Form per la raccolta delle informazioni dai progetti:</a:t>
            </a:r>
            <a:endParaRPr lang="it-IT" sz="2000" dirty="0"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it-IT" sz="2000" dirty="0"/>
              <a:t>definito un template con le informazioni rilevanti, quasi finalizzato</a:t>
            </a:r>
            <a:endParaRPr lang="it-IT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244A0-D52F-BCF9-CE66-A6DFC5A9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Computing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DC05F-D46E-6404-E622-C1D79A9C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277E9F0F-B4CA-F303-4A98-1CCC3B56F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02" y="1867101"/>
            <a:ext cx="7303731" cy="3403353"/>
          </a:xfrm>
          <a:prstGeom prst="rect">
            <a:avLst/>
          </a:prstGeom>
        </p:spPr>
      </p:pic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47A4B456-C09F-38E9-BA0F-93530B751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702" y="3276324"/>
            <a:ext cx="5255298" cy="34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5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244A0-D52F-BCF9-CE66-A6DFC5A9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Forum (</a:t>
            </a:r>
            <a:r>
              <a:rPr lang="en-GB" dirty="0" err="1"/>
              <a:t>Grandi</a:t>
            </a:r>
            <a:r>
              <a:rPr lang="en-GB" dirty="0"/>
              <a:t>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DC05F-D46E-6404-E622-C1D79A9C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ATLAS IT Calcolo - Milano - 30/11/2022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02C91D8-22C2-995B-B12B-3FB5930B7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60" y="2577713"/>
            <a:ext cx="9603248" cy="3639665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622893F-5DEB-06B1-3854-821E4F17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749" y="1984926"/>
            <a:ext cx="4390698" cy="5258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200" dirty="0">
                <a:solidFill>
                  <a:schemeClr val="tx1"/>
                </a:solidFill>
              </a:rPr>
              <a:t>Kick-off  18-19 Ottobre a Bologna</a:t>
            </a:r>
          </a:p>
        </p:txBody>
      </p:sp>
    </p:spTree>
    <p:extLst>
      <p:ext uri="{BB962C8B-B14F-4D97-AF65-F5344CB8AC3E}">
        <p14:creationId xmlns:p14="http://schemas.microsoft.com/office/powerpoint/2010/main" val="806591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3600</TotalTime>
  <Words>1717</Words>
  <Application>Microsoft Macintosh PowerPoint</Application>
  <PresentationFormat>Widescreen</PresentationFormat>
  <Paragraphs>296</Paragraphs>
  <Slides>26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di Office</vt:lpstr>
      <vt:lpstr>Aggiornamento su C3SN e i progetti PNRR sul calcolo  G. Carlino ATLAS IT Calcolo – Milano - 30/11/22</vt:lpstr>
      <vt:lpstr>CNC </vt:lpstr>
      <vt:lpstr>C3SN - Attività in corso</vt:lpstr>
      <vt:lpstr>WG Datacloud (Salomoni)</vt:lpstr>
      <vt:lpstr>WG Computing Model (Elia)</vt:lpstr>
      <vt:lpstr>WG Tecnologie (Chierici)</vt:lpstr>
      <vt:lpstr>WG Progetti (Gaido)</vt:lpstr>
      <vt:lpstr>Quantum Computing</vt:lpstr>
      <vt:lpstr>Forum (Grandi)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ICSC - finanziamenti</vt:lpstr>
      <vt:lpstr>Finanziamenti INFN</vt:lpstr>
      <vt:lpstr>Finanziamenti INFN</vt:lpstr>
      <vt:lpstr>TeRABIT</vt:lpstr>
      <vt:lpstr>Finanziamenti</vt:lpstr>
      <vt:lpstr>Personale</vt:lpstr>
      <vt:lpstr>Acquisti/lavori</vt:lpstr>
      <vt:lpstr>Acquisti/lavori - programma</vt:lpstr>
      <vt:lpstr>Gare – Milestone 5</vt:lpstr>
      <vt:lpstr>Suddivisione Fondi per Sito</vt:lpstr>
      <vt:lpstr>Middleware</vt:lpstr>
      <vt:lpstr>Sigle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Claudio Grandi</dc:creator>
  <cp:lastModifiedBy>Gianpaolo Carlino</cp:lastModifiedBy>
  <cp:revision>306</cp:revision>
  <dcterms:created xsi:type="dcterms:W3CDTF">2017-06-26T12:04:20Z</dcterms:created>
  <dcterms:modified xsi:type="dcterms:W3CDTF">2022-11-27T20:24:31Z</dcterms:modified>
</cp:coreProperties>
</file>