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sldIdLst>
    <p:sldId id="256" r:id="rId2"/>
    <p:sldId id="259" r:id="rId3"/>
    <p:sldId id="260" r:id="rId4"/>
    <p:sldId id="257" r:id="rId5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29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27757-0075-DE44-8936-6D87A5BF96E3}" type="datetimeFigureOut">
              <a:rPr lang="en-IT" smtClean="0"/>
              <a:t>23/11/22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BDF87-541E-FA4D-B6DA-7C3EB53F7998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97257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DCAE0-BE90-C559-C4F0-E4910578F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6FBE07-A4A9-BE02-7610-A59F8F72E3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D6EB34-22E5-C0C2-3007-D71B3E9EB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4ECE-F8E0-8BEA-C531-68B807EB5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DFFDEE-0F86-B7E5-C79A-E8F67B8EA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51485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0458-3972-0585-5751-73F0D3240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1ACE33-4589-084B-FDF2-096441D96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9CF8F6-B08A-3073-AB91-B4DC9A77D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4BAD9-1A5A-6BB5-A29A-D8269EFF9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3C6670-E034-0668-C18E-79E436ADB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7584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733965-611A-9059-0A66-95E70AD95F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186E3C-AFC5-5500-BCBF-BCED341E22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CE160-BB6B-AF26-217C-4BF7C7CD5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39E90-BF2B-7200-9AEE-3C41F3EFB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D89FC5-BF74-55B1-3688-9FAB6A0B1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4208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144DC-A0C4-160D-D24C-7E953649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FBFF4-87E4-4422-6D60-65037D421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7E696-DB54-A6A5-2FF2-E844BA9DC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BAB61-0BBC-DD8E-35AF-5C3A036D7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47B0A-5468-FE64-F820-E0580719C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13667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4F968-0C8E-2BA0-3468-650E09B44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61BD35-1D55-7D1B-1C09-F622A705BE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AB42-F4C5-A7FB-9CBD-4E3055812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1A2F4-D93E-4FE5-4338-BDF3C0446C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605C4-76C8-D1FA-9193-1360D38EE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8993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E9D48-E16E-A5E3-D7BC-57699DDBC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5ABAD-BCFE-EC9D-6264-EEBB6800C7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E68FD1-3616-EC5B-3521-BE1088C590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3F9078-88FA-6824-EFF4-504790175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461239-E2B2-F10E-AEEC-AC5F2EDD2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9F4560-F038-D14E-B91D-6C966870F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45274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E0D39-0305-5C77-A026-10C3742C8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5BA87E-CD1F-4522-C81E-F0D01551DB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4E7AFA-1095-2F5A-1DA3-C04AF1356C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D423D7-784F-BC54-942F-E4C96F131F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09825-32A2-A9CC-8B6C-B89F19A77E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93B19E-DAFE-79F4-251A-1C5BD7FB8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D79A54-AB88-9E7D-F7AA-0DA34B33F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76FB7-DEFB-8D5D-875F-9F2DFD63E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73790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90499D-41DD-923B-2ADD-61654981E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9CEB3D-656B-19DD-AEEA-81C970841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2AB2AA-F4F7-D3F9-3905-01D16DAF7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C7714A-E719-A380-9752-00767F35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0600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EE0A66-9167-FF84-1444-580B20E21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26AF01-2837-FA32-C92F-F99FEC445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A2A108-9730-6CFC-B4BC-215555EDE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64592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A082-6670-8088-72A9-41397D518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A2BEC-C320-3E35-8640-4D23639B3C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1AF6E-028A-1060-ECF9-A2067F07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586854-C5D3-F4E5-BA0E-A686A8DC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DB3545-9E9A-23A0-B620-1A5C35018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2A71AA-8E42-3526-5C40-4CBDF500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473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5B778-5FC0-D013-CB62-2DE3B0C97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71E41E-9F12-B405-AD2D-4BA488736A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2567B4-AF0A-6EEF-2ADB-817047B56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26AF33-C738-2840-575B-EEAA19B3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/>
              <a:t>20220908</a:t>
            </a:r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1A0F2-859B-78EE-82F2-CBA813DEC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26E56-DCCB-609B-CEAB-5C374E816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9683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76A619-B1C1-9A60-8320-CD4B3FE5C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1D00DE-7445-D42B-DF09-2E202A63AA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71F35E-E405-72AC-F451-BA5046031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20220908</a:t>
            </a:r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E5441-B998-AF23-1465-6FFD647D26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53A103-A1A8-889D-7CC7-A06A47AC43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D5E31-190B-B344-9941-225F48E8ADC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999483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blue.meet.garr.it/b/ire-wjk-rbp-qzd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A6055-4ACD-FDF8-B84D-58D7D93D3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888" y="28208"/>
            <a:ext cx="9144000" cy="1168504"/>
          </a:xfrm>
        </p:spPr>
        <p:txBody>
          <a:bodyPr>
            <a:noAutofit/>
          </a:bodyPr>
          <a:lstStyle/>
          <a:p>
            <a:r>
              <a:rPr lang="en-IT" sz="3600" dirty="0"/>
              <a:t>Open Science CoPER n.14</a:t>
            </a:r>
            <a:br>
              <a:rPr lang="en-IT" sz="3600" dirty="0"/>
            </a:br>
            <a:r>
              <a:rPr lang="en-GB" sz="1600" dirty="0"/>
              <a:t>https://agenda.infn.it/e/coper.openscience</a:t>
            </a:r>
            <a:r>
              <a:rPr lang="en-GB" sz="1100" dirty="0"/>
              <a:t>/14</a:t>
            </a:r>
            <a:br>
              <a:rPr lang="en-GB" sz="1100" dirty="0"/>
            </a:br>
            <a:r>
              <a:rPr lang="en-GB" sz="1200" b="1" dirty="0"/>
              <a:t>https://</a:t>
            </a:r>
            <a:r>
              <a:rPr lang="en-GB" sz="1200" b="1" dirty="0" err="1"/>
              <a:t>home.infn.it</a:t>
            </a:r>
            <a:r>
              <a:rPr lang="en-GB" sz="1200" b="1" dirty="0"/>
              <a:t>/</a:t>
            </a:r>
            <a:r>
              <a:rPr lang="en-GB" sz="1200" b="1" dirty="0" err="1"/>
              <a:t>conper</a:t>
            </a:r>
            <a:r>
              <a:rPr lang="en-GB" sz="1200" b="1" dirty="0"/>
              <a:t>/</a:t>
            </a:r>
            <a:r>
              <a:rPr lang="en-GB" sz="1200" b="1" dirty="0" err="1"/>
              <a:t>openscience.html</a:t>
            </a:r>
            <a:endParaRPr lang="en-IT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CF4433-F85D-FBC2-67BC-00F167C6AE6E}"/>
              </a:ext>
            </a:extLst>
          </p:cNvPr>
          <p:cNvSpPr txBox="1"/>
          <p:nvPr/>
        </p:nvSpPr>
        <p:spPr>
          <a:xfrm>
            <a:off x="3362629" y="1099926"/>
            <a:ext cx="57806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/>
              <a:t>S</a:t>
            </a:r>
            <a:r>
              <a:rPr lang="en-IT" sz="1200" dirty="0"/>
              <a:t>tefano, Anna Grazia, Mario</a:t>
            </a:r>
          </a:p>
          <a:p>
            <a:pPr algn="ctr"/>
            <a:r>
              <a:rPr lang="en-IT" sz="1200" dirty="0"/>
              <a:t>20221123</a:t>
            </a:r>
          </a:p>
          <a:p>
            <a:pPr algn="ctr"/>
            <a:r>
              <a:rPr lang="en-GB" sz="1200" b="0" i="0" u="none" strike="noStrike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Proveremo</a:t>
            </a:r>
            <a:r>
              <a:rPr lang="en-GB" sz="1200" b="0" i="0" u="none" strike="noStrike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 la </a:t>
            </a:r>
            <a:r>
              <a:rPr lang="en-GB" sz="1200" b="0" i="0" u="none" strike="noStrike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piattaforma</a:t>
            </a:r>
            <a:r>
              <a:rPr lang="en-GB" sz="1200" b="0" i="0" u="none" strike="noStrike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 opensource </a:t>
            </a:r>
            <a:r>
              <a:rPr lang="en-GB" sz="1200" b="0" i="0" u="none" strike="noStrike" dirty="0" err="1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BlueMeet</a:t>
            </a:r>
            <a:r>
              <a:rPr lang="en-GB" sz="1200" b="0" i="0" u="none" strike="noStrike" dirty="0">
                <a:solidFill>
                  <a:srgbClr val="777777"/>
                </a:solidFill>
                <a:effectLst/>
                <a:latin typeface="Roboto" panose="02000000000000000000" pitchFamily="2" charset="0"/>
              </a:rPr>
              <a:t> GARR</a:t>
            </a:r>
            <a:br>
              <a:rPr lang="en-GB" sz="1200" dirty="0"/>
            </a:br>
            <a:r>
              <a:rPr lang="en-GB" sz="1200" b="0" i="0" u="none" strike="noStrike" dirty="0">
                <a:solidFill>
                  <a:srgbClr val="0099CC"/>
                </a:solidFill>
                <a:effectLst/>
                <a:latin typeface="Roboto" panose="02000000000000000000" pitchFamily="2" charset="0"/>
                <a:hlinkClick r:id="rId2"/>
              </a:rPr>
              <a:t>https://blue.meet.garr.it/b/ire-wjk-rbp-qzd</a:t>
            </a:r>
            <a:endParaRPr lang="en-IT" sz="1200" dirty="0"/>
          </a:p>
          <a:p>
            <a:pPr algn="ctr"/>
            <a:endParaRPr lang="en-IT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8EC02D3-9975-1E35-881F-F2205B3D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17F078E7-4C2D-64AB-2BA3-CB293384D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1</a:t>
            </a:fld>
            <a:endParaRPr lang="en-IT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7D66D74-FABC-2D22-9210-C039FB2EB5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15" y="150596"/>
            <a:ext cx="3048713" cy="165076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B6E2855-B873-CCF7-01F8-5DC718748D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287" y="-7382"/>
            <a:ext cx="3048713" cy="165076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0E9AD18-4B76-780A-43D8-09DA01B78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8403" y="1962197"/>
            <a:ext cx="9936244" cy="4394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83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DFD3F-9BBC-366F-AB09-C64755A3C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2839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aggiornamenti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C3E50-C31D-6747-FEF9-C19234FEB7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18" y="1150706"/>
            <a:ext cx="11147461" cy="4294597"/>
          </a:xfrm>
        </p:spPr>
        <p:txBody>
          <a:bodyPr>
            <a:normAutofit fontScale="77500" lnSpcReduction="20000"/>
          </a:bodyPr>
          <a:lstStyle/>
          <a:p>
            <a:r>
              <a:rPr lang="en-GB" dirty="0" err="1"/>
              <a:t>CoPER</a:t>
            </a:r>
            <a:endParaRPr lang="en-GB" dirty="0"/>
          </a:p>
          <a:p>
            <a:pPr lvl="1"/>
            <a:r>
              <a:rPr lang="en-GB" dirty="0">
                <a:solidFill>
                  <a:srgbClr val="1155CC"/>
                </a:solidFill>
                <a:latin typeface="Arial" panose="020B0604020202020204" pitchFamily="34" charset="0"/>
              </a:rPr>
              <a:t>Logo, agenda indico, </a:t>
            </a:r>
            <a:r>
              <a:rPr lang="en-GB" dirty="0" err="1">
                <a:solidFill>
                  <a:srgbClr val="1155CC"/>
                </a:solidFill>
                <a:latin typeface="Arial" panose="020B0604020202020204" pitchFamily="34" charset="0"/>
              </a:rPr>
              <a:t>pagina</a:t>
            </a:r>
            <a:r>
              <a:rPr lang="en-GB" dirty="0">
                <a:solidFill>
                  <a:srgbClr val="1155CC"/>
                </a:solidFill>
                <a:latin typeface="Arial" panose="020B0604020202020204" pitchFamily="34" charset="0"/>
              </a:rPr>
              <a:t> web, </a:t>
            </a:r>
            <a:r>
              <a:rPr lang="en-GB" dirty="0" err="1">
                <a:solidFill>
                  <a:srgbClr val="1155CC"/>
                </a:solidFill>
                <a:latin typeface="Arial" panose="020B0604020202020204" pitchFamily="34" charset="0"/>
              </a:rPr>
              <a:t>lista</a:t>
            </a:r>
            <a:r>
              <a:rPr lang="en-GB" dirty="0">
                <a:solidFill>
                  <a:srgbClr val="1155CC"/>
                </a:solidFill>
                <a:latin typeface="Arial" panose="020B0604020202020204" pitchFamily="34" charset="0"/>
              </a:rPr>
              <a:t> email, etc</a:t>
            </a:r>
          </a:p>
          <a:p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Annuncio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urbi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et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orbi</a:t>
            </a:r>
            <a:endParaRPr lang="en-GB" b="0" i="0" u="none" strike="noStrike" dirty="0">
              <a:solidFill>
                <a:srgbClr val="222222"/>
              </a:solidFill>
              <a:effectLst/>
            </a:endParaRPr>
          </a:p>
          <a:p>
            <a:pPr lvl="1"/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Oa-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italia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? Etc, nostro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convegno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domani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menzionato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alla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riunione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CoPER</a:t>
            </a:r>
            <a:r>
              <a:rPr lang="en-GB" b="0" i="0" u="none" strike="noStrike" dirty="0">
                <a:solidFill>
                  <a:srgbClr val="222222"/>
                </a:solidFill>
                <a:effectLst/>
              </a:rPr>
              <a:t> </a:t>
            </a:r>
            <a:r>
              <a:rPr lang="en-GB" b="0" i="0" u="none" strike="noStrike" dirty="0" err="1">
                <a:solidFill>
                  <a:srgbClr val="222222"/>
                </a:solidFill>
                <a:effectLst/>
              </a:rPr>
              <a:t>plenaria</a:t>
            </a:r>
            <a:endParaRPr lang="en-GB" b="0" i="0" u="none" strike="noStrike" dirty="0">
              <a:solidFill>
                <a:srgbClr val="222222"/>
              </a:solidFill>
              <a:effectLst/>
            </a:endParaRPr>
          </a:p>
          <a:p>
            <a:r>
              <a:rPr lang="en-GB" dirty="0" err="1">
                <a:highlight>
                  <a:srgbClr val="FFFF00"/>
                </a:highlight>
              </a:rPr>
              <a:t>Sondaggio</a:t>
            </a:r>
            <a:r>
              <a:rPr lang="en-GB" dirty="0">
                <a:highlight>
                  <a:srgbClr val="FFFF00"/>
                </a:highlight>
              </a:rPr>
              <a:t> EPR, time over.</a:t>
            </a:r>
          </a:p>
          <a:p>
            <a:pPr lvl="1"/>
            <a:r>
              <a:rPr lang="en-GB" sz="2200" dirty="0" err="1">
                <a:highlight>
                  <a:srgbClr val="FFFF00"/>
                </a:highlight>
              </a:rPr>
              <a:t>mancano</a:t>
            </a:r>
            <a:r>
              <a:rPr lang="en-GB" sz="2200" dirty="0">
                <a:highlight>
                  <a:srgbClr val="FFFF00"/>
                </a:highlight>
              </a:rPr>
              <a:t> 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ASI (in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corso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contatto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),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Studi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germanici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, </a:t>
            </a:r>
            <a:r>
              <a:rPr lang="en-GB" sz="2200" b="0" i="0" u="none" strike="sng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Centro Enrico Fermi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, Anton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Dohrn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, INVALSI (in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corso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contatto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????), INDIRE (in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corso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</a:t>
            </a:r>
            <a:r>
              <a:rPr lang="en-GB" sz="2200" b="0" i="0" u="none" strike="noStrike" dirty="0" err="1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contatto</a:t>
            </a:r>
            <a:r>
              <a:rPr lang="en-GB" sz="2200" b="0" i="0" u="none" strike="noStrike" dirty="0">
                <a:solidFill>
                  <a:srgbClr val="222222"/>
                </a:solidFill>
                <a:effectLst/>
                <a:highlight>
                  <a:srgbClr val="FFFF00"/>
                </a:highlight>
              </a:rPr>
              <a:t> ????)</a:t>
            </a:r>
          </a:p>
          <a:p>
            <a:pPr lvl="1"/>
            <a:r>
              <a:rPr lang="en-GB" sz="2200" dirty="0" err="1">
                <a:solidFill>
                  <a:srgbClr val="222222"/>
                </a:solidFill>
                <a:highlight>
                  <a:srgbClr val="FFFF00"/>
                </a:highlight>
              </a:rPr>
              <a:t>Riunione</a:t>
            </a:r>
            <a:r>
              <a:rPr lang="en-GB" sz="2200" dirty="0">
                <a:solidFill>
                  <a:srgbClr val="222222"/>
                </a:solidFill>
                <a:highlight>
                  <a:srgbClr val="FFFF00"/>
                </a:highlight>
              </a:rPr>
              <a:t> </a:t>
            </a:r>
            <a:r>
              <a:rPr lang="en-GB" sz="2200" dirty="0" err="1">
                <a:solidFill>
                  <a:srgbClr val="222222"/>
                </a:solidFill>
                <a:highlight>
                  <a:srgbClr val="FFFF00"/>
                </a:highlight>
              </a:rPr>
              <a:t>tecnica</a:t>
            </a:r>
            <a:r>
              <a:rPr lang="en-GB" sz="2200" dirty="0">
                <a:solidFill>
                  <a:srgbClr val="222222"/>
                </a:solidFill>
                <a:highlight>
                  <a:srgbClr val="FFFF00"/>
                </a:highlight>
              </a:rPr>
              <a:t> </a:t>
            </a:r>
            <a:r>
              <a:rPr lang="en-GB" sz="2200" dirty="0" err="1">
                <a:solidFill>
                  <a:srgbClr val="222222"/>
                </a:solidFill>
                <a:highlight>
                  <a:srgbClr val="FFFF00"/>
                </a:highlight>
              </a:rPr>
              <a:t>lunedi</a:t>
            </a:r>
            <a:r>
              <a:rPr lang="en-GB" sz="2200" dirty="0">
                <a:solidFill>
                  <a:srgbClr val="222222"/>
                </a:solidFill>
                <a:highlight>
                  <a:srgbClr val="FFFF00"/>
                </a:highlight>
              </a:rPr>
              <a:t> </a:t>
            </a:r>
            <a:r>
              <a:rPr lang="en-GB" sz="2200" dirty="0" err="1">
                <a:solidFill>
                  <a:srgbClr val="222222"/>
                </a:solidFill>
                <a:highlight>
                  <a:srgbClr val="FFFF00"/>
                </a:highlight>
              </a:rPr>
              <a:t>presentazione</a:t>
            </a:r>
            <a:r>
              <a:rPr lang="en-GB" sz="2200" dirty="0">
                <a:solidFill>
                  <a:srgbClr val="222222"/>
                </a:solidFill>
                <a:highlight>
                  <a:srgbClr val="FFFF00"/>
                </a:highlight>
              </a:rPr>
              <a:t> </a:t>
            </a:r>
            <a:r>
              <a:rPr lang="en-GB" sz="2200" dirty="0" err="1">
                <a:solidFill>
                  <a:srgbClr val="222222"/>
                </a:solidFill>
                <a:highlight>
                  <a:srgbClr val="FFFF00"/>
                </a:highlight>
              </a:rPr>
              <a:t>dati</a:t>
            </a:r>
            <a:endParaRPr lang="en-GB" sz="2200" dirty="0">
              <a:solidFill>
                <a:srgbClr val="222222"/>
              </a:solidFill>
              <a:highlight>
                <a:srgbClr val="FFFF00"/>
              </a:highlight>
            </a:endParaRPr>
          </a:p>
          <a:p>
            <a:r>
              <a:rPr lang="en-GB" sz="2600" dirty="0">
                <a:solidFill>
                  <a:srgbClr val="222222"/>
                </a:solidFill>
              </a:rPr>
              <a:t>MONITORAGGIO APC</a:t>
            </a:r>
          </a:p>
          <a:p>
            <a:pPr lvl="1"/>
            <a:r>
              <a:rPr lang="en-GB" sz="2200" dirty="0" err="1">
                <a:solidFill>
                  <a:srgbClr val="222222"/>
                </a:solidFill>
              </a:rPr>
              <a:t>Documento</a:t>
            </a:r>
            <a:r>
              <a:rPr lang="en-GB" sz="2200" dirty="0">
                <a:solidFill>
                  <a:srgbClr val="222222"/>
                </a:solidFill>
              </a:rPr>
              <a:t> CODAU</a:t>
            </a:r>
          </a:p>
          <a:p>
            <a:pPr lvl="1"/>
            <a:r>
              <a:rPr lang="en-GB" sz="2200" dirty="0" err="1">
                <a:solidFill>
                  <a:srgbClr val="222222"/>
                </a:solidFill>
              </a:rPr>
              <a:t>Contatti</a:t>
            </a:r>
            <a:r>
              <a:rPr lang="en-GB" sz="2200" dirty="0">
                <a:solidFill>
                  <a:srgbClr val="222222"/>
                </a:solidFill>
              </a:rPr>
              <a:t> per </a:t>
            </a:r>
            <a:r>
              <a:rPr lang="en-GB" sz="2200" dirty="0" err="1">
                <a:solidFill>
                  <a:srgbClr val="222222"/>
                </a:solidFill>
              </a:rPr>
              <a:t>quadrilaterale</a:t>
            </a:r>
            <a:r>
              <a:rPr lang="en-GB" sz="2200" dirty="0">
                <a:solidFill>
                  <a:srgbClr val="222222"/>
                </a:solidFill>
              </a:rPr>
              <a:t> </a:t>
            </a:r>
            <a:r>
              <a:rPr lang="en-GB" sz="2200" dirty="0" err="1">
                <a:solidFill>
                  <a:srgbClr val="222222"/>
                </a:solidFill>
              </a:rPr>
              <a:t>CoPER</a:t>
            </a:r>
            <a:r>
              <a:rPr lang="en-GB" sz="2200" dirty="0">
                <a:solidFill>
                  <a:srgbClr val="222222"/>
                </a:solidFill>
              </a:rPr>
              <a:t>-CRUI – </a:t>
            </a:r>
            <a:r>
              <a:rPr lang="en-GB" sz="2200" dirty="0" err="1">
                <a:solidFill>
                  <a:srgbClr val="222222"/>
                </a:solidFill>
              </a:rPr>
              <a:t>posticipato</a:t>
            </a:r>
            <a:endParaRPr lang="en-GB" sz="2200" dirty="0">
              <a:solidFill>
                <a:srgbClr val="222222"/>
              </a:solidFill>
            </a:endParaRPr>
          </a:p>
          <a:p>
            <a:pPr lvl="1"/>
            <a:r>
              <a:rPr lang="en-GB" sz="2200" dirty="0" err="1">
                <a:solidFill>
                  <a:srgbClr val="222222"/>
                </a:solidFill>
              </a:rPr>
              <a:t>Partecipazione</a:t>
            </a:r>
            <a:r>
              <a:rPr lang="en-GB" sz="2200" dirty="0">
                <a:solidFill>
                  <a:srgbClr val="222222"/>
                </a:solidFill>
              </a:rPr>
              <a:t> CODIGER </a:t>
            </a:r>
            <a:r>
              <a:rPr lang="en-GB" sz="2200" dirty="0" err="1">
                <a:solidFill>
                  <a:srgbClr val="222222"/>
                </a:solidFill>
              </a:rPr>
              <a:t>prossima</a:t>
            </a:r>
            <a:r>
              <a:rPr lang="en-GB" sz="2200" dirty="0">
                <a:solidFill>
                  <a:srgbClr val="222222"/>
                </a:solidFill>
              </a:rPr>
              <a:t> </a:t>
            </a:r>
            <a:r>
              <a:rPr lang="en-GB" sz="2200" dirty="0" err="1">
                <a:solidFill>
                  <a:srgbClr val="222222"/>
                </a:solidFill>
              </a:rPr>
              <a:t>riunione</a:t>
            </a:r>
            <a:r>
              <a:rPr lang="en-GB" sz="2200" dirty="0">
                <a:solidFill>
                  <a:srgbClr val="222222"/>
                </a:solidFill>
              </a:rPr>
              <a:t> n.15 e </a:t>
            </a:r>
            <a:r>
              <a:rPr lang="en-GB" sz="2200" dirty="0" err="1">
                <a:solidFill>
                  <a:srgbClr val="222222"/>
                </a:solidFill>
              </a:rPr>
              <a:t>convegno</a:t>
            </a:r>
            <a:r>
              <a:rPr lang="en-GB" sz="2200" dirty="0">
                <a:solidFill>
                  <a:srgbClr val="222222"/>
                </a:solidFill>
              </a:rPr>
              <a:t> (in </a:t>
            </a:r>
            <a:r>
              <a:rPr lang="en-GB" sz="2200" dirty="0" err="1">
                <a:solidFill>
                  <a:srgbClr val="222222"/>
                </a:solidFill>
              </a:rPr>
              <a:t>corso</a:t>
            </a:r>
            <a:r>
              <a:rPr lang="en-GB" sz="2200" dirty="0">
                <a:solidFill>
                  <a:srgbClr val="222222"/>
                </a:solidFill>
              </a:rPr>
              <a:t> </a:t>
            </a:r>
            <a:r>
              <a:rPr lang="en-GB" sz="2200" dirty="0" err="1">
                <a:solidFill>
                  <a:srgbClr val="222222"/>
                </a:solidFill>
              </a:rPr>
              <a:t>contatto</a:t>
            </a:r>
            <a:r>
              <a:rPr lang="en-GB" sz="2200" dirty="0">
                <a:solidFill>
                  <a:srgbClr val="222222"/>
                </a:solidFill>
              </a:rPr>
              <a:t> con </a:t>
            </a:r>
            <a:r>
              <a:rPr lang="en-GB" sz="2200" dirty="0" err="1">
                <a:solidFill>
                  <a:srgbClr val="222222"/>
                </a:solidFill>
              </a:rPr>
              <a:t>M.Tivan</a:t>
            </a:r>
            <a:r>
              <a:rPr lang="en-GB" sz="2200" dirty="0">
                <a:solidFill>
                  <a:srgbClr val="222222"/>
                </a:solidFill>
              </a:rPr>
              <a:t>)</a:t>
            </a:r>
          </a:p>
          <a:p>
            <a:r>
              <a:rPr lang="en-GB" sz="2600" dirty="0" err="1">
                <a:solidFill>
                  <a:srgbClr val="222222"/>
                </a:solidFill>
              </a:rPr>
              <a:t>Convegno</a:t>
            </a:r>
            <a:endParaRPr lang="en-GB" sz="2600" dirty="0">
              <a:solidFill>
                <a:srgbClr val="222222"/>
              </a:solidFill>
            </a:endParaRPr>
          </a:p>
          <a:p>
            <a:pPr lvl="1"/>
            <a:r>
              <a:rPr lang="en-GB" sz="2200" dirty="0">
                <a:solidFill>
                  <a:srgbClr val="222222"/>
                </a:solidFill>
              </a:rPr>
              <a:t>Logistica</a:t>
            </a:r>
          </a:p>
          <a:p>
            <a:pPr lvl="1"/>
            <a:r>
              <a:rPr lang="en-GB" sz="2200" dirty="0" err="1">
                <a:solidFill>
                  <a:srgbClr val="222222"/>
                </a:solidFill>
              </a:rPr>
              <a:t>Programma</a:t>
            </a:r>
            <a:endParaRPr lang="en-GB" sz="2200" dirty="0">
              <a:solidFill>
                <a:srgbClr val="222222"/>
              </a:solidFill>
            </a:endParaRPr>
          </a:p>
          <a:p>
            <a:pPr marL="457200" lvl="1" indent="0">
              <a:buNone/>
            </a:pPr>
            <a:endParaRPr lang="en-GB" sz="2200" dirty="0">
              <a:solidFill>
                <a:srgbClr val="222222"/>
              </a:solidFill>
            </a:endParaRPr>
          </a:p>
          <a:p>
            <a:pPr lvl="1"/>
            <a:endParaRPr lang="en-GB" sz="2200" dirty="0">
              <a:solidFill>
                <a:srgbClr val="222222"/>
              </a:solidFill>
              <a:highlight>
                <a:srgbClr val="FFFF00"/>
              </a:highlight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DBEF6-F04D-7B78-EF98-58F3786B5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A1D1-9536-FF96-47B7-49CBEE4E1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2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95458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F68EF8-0BA7-163A-326B-07A3CC6E3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1703"/>
            <a:ext cx="10515600" cy="1325563"/>
          </a:xfrm>
        </p:spPr>
        <p:txBody>
          <a:bodyPr/>
          <a:lstStyle/>
          <a:p>
            <a:r>
              <a:rPr lang="en-IT" b="1" dirty="0"/>
              <a:t>Logistica convegno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92523-87B5-A2D7-F879-BA0FE626F4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81528"/>
            <a:ext cx="10515600" cy="486049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S</a:t>
            </a:r>
            <a:r>
              <a:rPr lang="en-IT" dirty="0"/>
              <a:t>egreteria </a:t>
            </a:r>
            <a:r>
              <a:rPr lang="en-IT" dirty="0">
                <a:sym typeface="Wingdings" pitchFamily="2" charset="2"/>
              </a:rPr>
              <a:t> CNR con aiuto INFN ✓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>
                <a:highlight>
                  <a:srgbClr val="FFFF00"/>
                </a:highlight>
              </a:rPr>
              <a:t>T</a:t>
            </a:r>
            <a:r>
              <a:rPr lang="en-IT" dirty="0">
                <a:highlight>
                  <a:srgbClr val="FFFF00"/>
                </a:highlight>
              </a:rPr>
              <a:t>re nomi (CNR)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T" dirty="0">
                <a:highlight>
                  <a:srgbClr val="FFFF00"/>
                </a:highlight>
              </a:rPr>
              <a:t>Lia Sabatini, Irene Piergentili (INFN Laboratori N</a:t>
            </a:r>
            <a:r>
              <a:rPr lang="en-GB" dirty="0">
                <a:highlight>
                  <a:srgbClr val="FFFF00"/>
                </a:highlight>
              </a:rPr>
              <a:t>a</a:t>
            </a:r>
            <a:r>
              <a:rPr lang="en-IT" dirty="0">
                <a:highlight>
                  <a:srgbClr val="FFFF00"/>
                </a:highlight>
              </a:rPr>
              <a:t>zionali di Frascati)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M</a:t>
            </a:r>
            <a:r>
              <a:rPr lang="en-GB" dirty="0"/>
              <a:t>o</a:t>
            </a:r>
            <a:r>
              <a:rPr lang="en-IT" dirty="0"/>
              <a:t>dulo registrazione (indico) </a:t>
            </a:r>
            <a:r>
              <a:rPr lang="en-IT" dirty="0">
                <a:sym typeface="Wingdings" pitchFamily="2" charset="2"/>
              </a:rPr>
              <a:t> INFN ✓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Locandina  ? CNR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Hotel convenzionati  CNR ✓  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Cartellini segnanomi ? Cavalierini ? CNR ✓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Cena sociale 6 dicembre dove ? Oltre a Tram Tram ? </a:t>
            </a:r>
            <a:r>
              <a:rPr lang="en-GB" dirty="0">
                <a:sym typeface="Wingdings" pitchFamily="2" charset="2"/>
              </a:rPr>
              <a:t>Q</a:t>
            </a:r>
            <a:r>
              <a:rPr lang="en-IT" dirty="0">
                <a:sym typeface="Wingdings" pitchFamily="2" charset="2"/>
              </a:rPr>
              <a:t>uanti registrati per la cena ?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Coffee break CNR ✓ Grazie !   👏🏽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Videoconferenza BBB-GARR (INFN+CNR). Segr. </a:t>
            </a:r>
            <a:r>
              <a:rPr lang="en-GB" dirty="0">
                <a:sym typeface="Wingdings" pitchFamily="2" charset="2"/>
              </a:rPr>
              <a:t>S</a:t>
            </a:r>
            <a:r>
              <a:rPr lang="en-IT" dirty="0">
                <a:sym typeface="Wingdings" pitchFamily="2" charset="2"/>
              </a:rPr>
              <a:t>cientifica dedicata alla raccolta e proiezione delle presentazioni.    🚧 Raccolta e proposizione domande via chat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Irene Piergentili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Pubblicizzazione (lista oa-italia, pagine web conper, EPR, social OGNUNO NEI NOSTRI CANALI?) 🚧  OGGI 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>
                <a:sym typeface="Wingdings" pitchFamily="2" charset="2"/>
              </a:rPr>
              <a:t>….</a:t>
            </a:r>
            <a:br>
              <a:rPr lang="en-IT" dirty="0">
                <a:sym typeface="Wingdings" pitchFamily="2" charset="2"/>
              </a:rPr>
            </a:br>
            <a:endParaRPr lang="en-IT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5669C0-6935-098D-9974-42C4C9714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64988E-038F-6AFF-ACCC-B19F3B348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858591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FF4F9-D74B-0934-76DE-FE2F8BDE6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0646"/>
          </a:xfrm>
        </p:spPr>
        <p:txBody>
          <a:bodyPr>
            <a:normAutofit fontScale="90000"/>
          </a:bodyPr>
          <a:lstStyle/>
          <a:p>
            <a:r>
              <a:rPr lang="en-IT" b="1" dirty="0"/>
              <a:t>carryover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D9ECBA24-707F-DE6A-AF5B-1B4DA09659E5}"/>
              </a:ext>
            </a:extLst>
          </p:cNvPr>
          <p:cNvSpPr txBox="1">
            <a:spLocks/>
          </p:cNvSpPr>
          <p:nvPr/>
        </p:nvSpPr>
        <p:spPr>
          <a:xfrm>
            <a:off x="838200" y="1629398"/>
            <a:ext cx="10638034" cy="389809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IT" dirty="0"/>
              <a:t>Lettera al MUR su PNSA con richiesta di incontro - 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B</a:t>
            </a:r>
            <a:r>
              <a:rPr lang="en-IT" dirty="0"/>
              <a:t>ozza RISERVATA di AISA sulla agenda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Lettera ai Presidenti </a:t>
            </a:r>
            <a:r>
              <a:rPr lang="it-IT" dirty="0" err="1"/>
              <a:t>ConPER</a:t>
            </a:r>
            <a:r>
              <a:rPr lang="it-IT" dirty="0"/>
              <a:t> per favorire firma Agreement Valutazione ? (CNR e ISPRA?)</a:t>
            </a:r>
            <a:r>
              <a:rPr lang="en-IT" dirty="0"/>
              <a:t> – Insieme a gdl Valutazione (Roberta V)</a:t>
            </a:r>
          </a:p>
          <a:p>
            <a:pPr marL="514350" indent="-514350">
              <a:buFont typeface="+mj-lt"/>
              <a:buAutoNum type="arabicPeriod"/>
            </a:pPr>
            <a:r>
              <a:rPr lang="en-IT" dirty="0"/>
              <a:t>Pagina web pubblica - in corso 🚧 v. relazione Angela e R</a:t>
            </a:r>
            <a:r>
              <a:rPr lang="en-GB" dirty="0"/>
              <a:t>o</a:t>
            </a:r>
            <a:r>
              <a:rPr lang="en-IT"/>
              <a:t>berta oggi Stefano presso webmaster</a:t>
            </a:r>
            <a:endParaRPr lang="en-IT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</a:t>
            </a:r>
            <a:r>
              <a:rPr lang="en-IT" dirty="0"/>
              <a:t>rossime riunioni:</a:t>
            </a:r>
          </a:p>
          <a:p>
            <a:pPr marL="457200" lvl="1" indent="0">
              <a:buNone/>
            </a:pPr>
            <a:r>
              <a:rPr lang="en-GB" dirty="0"/>
              <a:t>S</a:t>
            </a:r>
            <a:r>
              <a:rPr lang="en-IT" dirty="0"/>
              <a:t>ettimanali  </a:t>
            </a:r>
            <a:r>
              <a:rPr lang="en-IT" dirty="0">
                <a:sym typeface="Wingdings" pitchFamily="2" charset="2"/>
              </a:rPr>
              <a:t> newdle</a:t>
            </a:r>
            <a:r>
              <a:rPr lang="en-IT" dirty="0"/>
              <a:t> (stefano)</a:t>
            </a:r>
          </a:p>
          <a:p>
            <a:pPr marL="457200" lvl="1" indent="0">
              <a:buNone/>
            </a:pPr>
            <a:endParaRPr lang="en-IT" dirty="0"/>
          </a:p>
          <a:p>
            <a:pPr marL="457200" lvl="1" indent="0">
              <a:buNone/>
            </a:pPr>
            <a:r>
              <a:rPr lang="en-IT" dirty="0"/>
              <a:t>Ultim’ora CNR ha firmato agreement valutazione</a:t>
            </a:r>
          </a:p>
          <a:p>
            <a:pPr marL="457200" lvl="1" indent="0">
              <a:buNone/>
            </a:pPr>
            <a:r>
              <a:rPr lang="en-IT" dirty="0"/>
              <a:t>ISPRA 28 novembre CD odg</a:t>
            </a:r>
          </a:p>
          <a:p>
            <a:pPr marL="971550" lvl="1" indent="-514350">
              <a:buFont typeface="+mj-lt"/>
              <a:buAutoNum type="arabicPeriod"/>
            </a:pPr>
            <a:endParaRPr lang="en-IT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6F0850A-D527-4E8D-F01A-E599339C6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stefano, anna grazia, mario Intro 20221123</a:t>
            </a:r>
            <a:endParaRPr lang="en-IT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01E2CDC-46CF-F0E9-2005-B8094DE38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D5E31-190B-B344-9941-225F48E8ADC2}" type="slidenum">
              <a:rPr lang="en-IT" smtClean="0"/>
              <a:t>4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1146203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</TotalTime>
  <Words>415</Words>
  <Application>Microsoft Macintosh PowerPoint</Application>
  <PresentationFormat>Widescreen</PresentationFormat>
  <Paragraphs>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Open Science CoPER n.14 https://agenda.infn.it/e/coper.openscience/14 https://home.infn.it/conper/openscience.html</vt:lpstr>
      <vt:lpstr>aggiornamenti</vt:lpstr>
      <vt:lpstr>Logistica convegno</vt:lpstr>
      <vt:lpstr>carryover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47</cp:revision>
  <dcterms:created xsi:type="dcterms:W3CDTF">2022-07-12T07:40:53Z</dcterms:created>
  <dcterms:modified xsi:type="dcterms:W3CDTF">2022-11-23T10:32:47Z</dcterms:modified>
</cp:coreProperties>
</file>