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8" r:id="rId2"/>
    <p:sldId id="296" r:id="rId3"/>
    <p:sldId id="267" r:id="rId4"/>
    <p:sldId id="281" r:id="rId5"/>
    <p:sldId id="282" r:id="rId6"/>
    <p:sldId id="283" r:id="rId7"/>
    <p:sldId id="285" r:id="rId8"/>
    <p:sldId id="291" r:id="rId9"/>
    <p:sldId id="286" r:id="rId10"/>
    <p:sldId id="287" r:id="rId11"/>
    <p:sldId id="295" r:id="rId12"/>
    <p:sldId id="289" r:id="rId13"/>
    <p:sldId id="292" r:id="rId14"/>
    <p:sldId id="290" r:id="rId15"/>
    <p:sldId id="293" r:id="rId16"/>
    <p:sldId id="294" r:id="rId17"/>
    <p:sldId id="297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1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4C585-A2DB-443C-8EC1-E73D4967C23F}" type="datetimeFigureOut">
              <a:rPr lang="it-IT" smtClean="0"/>
              <a:t>11/12/2022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FE954-A827-48F8-ADAE-1539C3B85B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8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123D45-5A08-B48A-0678-1C6EEB592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79DE69A-D153-A72B-D06C-2985F1C15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FED363-E208-5AE0-D042-0046C7C2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ED52-45C7-4511-B6B2-5DBBEF9057D2}" type="datetimeFigureOut">
              <a:rPr lang="it-IT" smtClean="0"/>
              <a:t>11/12/2022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C62A50-E91C-DD0D-6BD8-295DCB12F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3BC189-CD42-EE76-89B8-0B062930E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7DC4-60E8-4226-9E0A-A57093E48B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32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9B3634-7295-E587-F726-77B2DE77B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79E9ED6-E5B1-1678-E279-51F850450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19C2CB-549F-F658-955E-7F4CCC239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ED52-45C7-4511-B6B2-5DBBEF9057D2}" type="datetimeFigureOut">
              <a:rPr lang="it-IT" smtClean="0"/>
              <a:t>11/12/2022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EE9118-2FA2-A118-197B-DEE383AA8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D36D50-4AF3-D64E-F9D6-78A9ABD8D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7DC4-60E8-4226-9E0A-A57093E48B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972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4A8C4C7-9B8D-D18A-0486-D4B79B424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B820C92-F714-B61B-BCF1-8C4CFC2D2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21ACDE-D93A-8F35-4595-C245D2CF2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ED52-45C7-4511-B6B2-5DBBEF9057D2}" type="datetimeFigureOut">
              <a:rPr lang="it-IT" smtClean="0"/>
              <a:t>11/12/2022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6F5E39-30A6-0AE4-8944-F64671A5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3BFBBC-3B66-9FE1-4338-3890664A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7DC4-60E8-4226-9E0A-A57093E48B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483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AAF677-3DDE-932B-93AE-7922E234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A56D8C-2194-451C-7BB8-F2DD6D7E8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BE7F6A-1BF3-1A57-7FCD-8E7D8736D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ED52-45C7-4511-B6B2-5DBBEF9057D2}" type="datetimeFigureOut">
              <a:rPr lang="it-IT" smtClean="0"/>
              <a:t>11/12/2022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5B3471-12C0-5A24-4D6C-72CFDC5A0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948D64-61AE-1395-B34C-D88F7B11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7DC4-60E8-4226-9E0A-A57093E48B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07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BC6154-57A8-9AA6-F499-71D574C0A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7EA5EE-2DA4-0595-353F-E5542B02C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57C87E-0853-1411-C4AC-A602D61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ED52-45C7-4511-B6B2-5DBBEF9057D2}" type="datetimeFigureOut">
              <a:rPr lang="it-IT" smtClean="0"/>
              <a:t>11/12/2022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2C0017-EF44-8EFD-8791-9C68107D0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42EBB5-7A01-2B2E-CA62-89624546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7DC4-60E8-4226-9E0A-A57093E48B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42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C25CE8-AE65-B356-AC16-D86ED4FB2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5BB061-20FD-D57B-B758-8F12AE072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67B42E4-4A5C-9167-86C8-B8178EC77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6317F9-F3A8-1CCC-2AAC-B3C884E42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ED52-45C7-4511-B6B2-5DBBEF9057D2}" type="datetimeFigureOut">
              <a:rPr lang="it-IT" smtClean="0"/>
              <a:t>11/12/2022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FF2EFC8-264D-E957-9D12-272742766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81B41C5-1A6C-6D85-DF04-6038A476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7DC4-60E8-4226-9E0A-A57093E48B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944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A0B852-26EE-EC1E-1BB9-D86E2973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EE071A-35C4-EF8E-B872-6987BCD51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3B7DB77-429F-595D-5255-FA86A0CB2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2BCE38C-9E83-B922-FE03-242ACF6E6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D2280DE-C41E-2990-63A6-F88B7FCFA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EED43C3-ACED-F713-AECA-C05AB61B4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ED52-45C7-4511-B6B2-5DBBEF9057D2}" type="datetimeFigureOut">
              <a:rPr lang="it-IT" smtClean="0"/>
              <a:t>11/12/2022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B4EAAF2-3719-D292-FB1D-97D2B4355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7FE81D2-D3ED-0211-7F48-D9D655510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7DC4-60E8-4226-9E0A-A57093E48B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81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21218F-13DF-8429-46BB-DEDC776D0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52C11CF-C5BB-020F-B2B4-CBC79492D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ED52-45C7-4511-B6B2-5DBBEF9057D2}" type="datetimeFigureOut">
              <a:rPr lang="it-IT" smtClean="0"/>
              <a:t>11/12/2022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D33EFA0-EE5D-FEDF-FEAE-4A7E8A522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E1927E7-2382-1308-DBFE-45487537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7DC4-60E8-4226-9E0A-A57093E48B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16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1DE6DA7-071E-46FA-6B9A-88C543072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ED52-45C7-4511-B6B2-5DBBEF9057D2}" type="datetimeFigureOut">
              <a:rPr lang="it-IT" smtClean="0"/>
              <a:t>11/12/2022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6AC7C16-77EA-CDCD-B01B-F9122DD8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0C29CD-99FA-D626-F8BD-9BBAD585C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7DC4-60E8-4226-9E0A-A57093E48B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337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CCE6F8-BBC0-BD8E-9BB9-45D115B4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8BF11B-DED1-6B57-F7F0-C6918AD6E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C07520-F88A-44DA-9E3B-445CB5625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0F562C8-E54C-4CAC-D3B7-ABD1A946B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ED52-45C7-4511-B6B2-5DBBEF9057D2}" type="datetimeFigureOut">
              <a:rPr lang="it-IT" smtClean="0"/>
              <a:t>11/12/2022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4F92724-3C2E-7AD2-F171-36C49964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DB36FB-7781-2B48-6D44-12FE5C7D3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7DC4-60E8-4226-9E0A-A57093E48B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76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7A1E3D-B8C2-62EE-F3F8-360DC27FC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57DDF37-4055-3EB4-985E-F87251E1D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772EB35-E0B6-457B-035B-6D84119A2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F98B5C-2071-7E79-BAFE-991DEBEE2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ED52-45C7-4511-B6B2-5DBBEF9057D2}" type="datetimeFigureOut">
              <a:rPr lang="it-IT" smtClean="0"/>
              <a:t>11/12/2022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BFB043B-E17B-9B2C-5E1D-0A3C62B0D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C9C5450-7B15-F104-D700-556D516C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7DC4-60E8-4226-9E0A-A57093E48B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099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EE0B93F-E5F5-1725-7438-B73159E6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1E1839-5548-91FB-2380-A72BAB766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443081-1D74-D7C8-B25F-6BE49000C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DED52-45C7-4511-B6B2-5DBBEF9057D2}" type="datetimeFigureOut">
              <a:rPr lang="it-IT" smtClean="0"/>
              <a:t>11/12/2022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CFFD2B-FE1D-B7DD-A0B1-2A0A2220A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1688D7-D231-34A1-BC29-1718F4AE3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07DC4-60E8-4226-9E0A-A57093E48B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303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7.pn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3885BE26-C91D-269A-A08F-35A482063AC9}"/>
              </a:ext>
            </a:extLst>
          </p:cNvPr>
          <p:cNvSpPr/>
          <p:nvPr/>
        </p:nvSpPr>
        <p:spPr>
          <a:xfrm>
            <a:off x="0" y="2470514"/>
            <a:ext cx="12192000" cy="13471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D95151A-D96C-6FDB-C9B9-409AAA3853FC}"/>
              </a:ext>
            </a:extLst>
          </p:cNvPr>
          <p:cNvSpPr/>
          <p:nvPr/>
        </p:nvSpPr>
        <p:spPr>
          <a:xfrm>
            <a:off x="0" y="6418555"/>
            <a:ext cx="12192000" cy="4394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C30C299-9227-095D-6580-8B2F15A5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3" y="2744188"/>
            <a:ext cx="10420534" cy="753998"/>
          </a:xfrm>
        </p:spPr>
        <p:txBody>
          <a:bodyPr>
            <a:noAutofit/>
          </a:bodyPr>
          <a:lstStyle/>
          <a:p>
            <a:r>
              <a:rPr lang="it-IT" sz="3200" b="1" dirty="0" err="1">
                <a:solidFill>
                  <a:schemeClr val="bg1"/>
                </a:solidFill>
              </a:rPr>
              <a:t>Calorimeter</a:t>
            </a:r>
            <a:r>
              <a:rPr lang="it-IT" sz="3200" b="1" dirty="0">
                <a:solidFill>
                  <a:schemeClr val="bg1"/>
                </a:solidFill>
              </a:rPr>
              <a:t> updates: </a:t>
            </a:r>
            <a:r>
              <a:rPr lang="it-IT" sz="3200" b="1" dirty="0" err="1">
                <a:solidFill>
                  <a:schemeClr val="bg1"/>
                </a:solidFill>
              </a:rPr>
              <a:t>crystal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 err="1">
                <a:solidFill>
                  <a:schemeClr val="bg1"/>
                </a:solidFill>
              </a:rPr>
              <a:t>calibration</a:t>
            </a:r>
            <a:r>
              <a:rPr lang="it-IT" sz="3200" b="1" dirty="0">
                <a:solidFill>
                  <a:schemeClr val="bg1"/>
                </a:solidFill>
              </a:rPr>
              <a:t>, temperature study and data </a:t>
            </a:r>
            <a:r>
              <a:rPr lang="it-IT" sz="3200" b="1" dirty="0" err="1">
                <a:solidFill>
                  <a:schemeClr val="bg1"/>
                </a:solidFill>
              </a:rPr>
              <a:t>takings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4887697-3079-DEE9-A942-53F956F81893}"/>
              </a:ext>
            </a:extLst>
          </p:cNvPr>
          <p:cNvSpPr txBox="1">
            <a:spLocks/>
          </p:cNvSpPr>
          <p:nvPr/>
        </p:nvSpPr>
        <p:spPr>
          <a:xfrm>
            <a:off x="259303" y="6457140"/>
            <a:ext cx="1098980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A. Valetti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1E0681A-8B63-7F02-C8CE-FBD764700753}"/>
              </a:ext>
            </a:extLst>
          </p:cNvPr>
          <p:cNvSpPr txBox="1">
            <a:spLocks/>
          </p:cNvSpPr>
          <p:nvPr/>
        </p:nvSpPr>
        <p:spPr>
          <a:xfrm>
            <a:off x="10823730" y="6448262"/>
            <a:ext cx="1627573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13/12/2022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A2291AA-E506-7D03-0D7F-0A1FCC95BA86}"/>
              </a:ext>
            </a:extLst>
          </p:cNvPr>
          <p:cNvSpPr txBox="1">
            <a:spLocks/>
          </p:cNvSpPr>
          <p:nvPr/>
        </p:nvSpPr>
        <p:spPr>
          <a:xfrm>
            <a:off x="259304" y="3736813"/>
            <a:ext cx="10564426" cy="1108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800" b="1" i="1" dirty="0"/>
          </a:p>
        </p:txBody>
      </p:sp>
      <p:pic>
        <p:nvPicPr>
          <p:cNvPr id="30" name="Immagine 29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04D5E0B2-7753-6441-38F1-776A458C4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01" y="5382478"/>
            <a:ext cx="1015199" cy="10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88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3885BE26-C91D-269A-A08F-35A482063AC9}"/>
              </a:ext>
            </a:extLst>
          </p:cNvPr>
          <p:cNvSpPr/>
          <p:nvPr/>
        </p:nvSpPr>
        <p:spPr>
          <a:xfrm>
            <a:off x="0" y="0"/>
            <a:ext cx="12192000" cy="87888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D95151A-D96C-6FDB-C9B9-409AAA3853FC}"/>
              </a:ext>
            </a:extLst>
          </p:cNvPr>
          <p:cNvSpPr/>
          <p:nvPr/>
        </p:nvSpPr>
        <p:spPr>
          <a:xfrm>
            <a:off x="0" y="6418555"/>
            <a:ext cx="12192000" cy="4394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C30C299-9227-095D-6580-8B2F15A5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3" y="253583"/>
            <a:ext cx="10047672" cy="371722"/>
          </a:xfrm>
        </p:spPr>
        <p:txBody>
          <a:bodyPr>
            <a:noAutofit/>
          </a:bodyPr>
          <a:lstStyle/>
          <a:p>
            <a:r>
              <a:rPr lang="it-IT" sz="3200" b="1" dirty="0" err="1">
                <a:solidFill>
                  <a:schemeClr val="bg1"/>
                </a:solidFill>
              </a:rPr>
              <a:t>Calorimeter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 err="1">
                <a:solidFill>
                  <a:schemeClr val="bg1"/>
                </a:solidFill>
              </a:rPr>
              <a:t>Calibration</a:t>
            </a:r>
            <a:r>
              <a:rPr lang="it-IT" sz="3200" b="1" dirty="0">
                <a:solidFill>
                  <a:schemeClr val="bg1"/>
                </a:solidFill>
              </a:rPr>
              <a:t>: PID with </a:t>
            </a:r>
            <a:r>
              <a:rPr lang="it-IT" sz="3200" b="1" dirty="0" err="1">
                <a:solidFill>
                  <a:schemeClr val="bg1"/>
                </a:solidFill>
              </a:rPr>
              <a:t>Rising</a:t>
            </a:r>
            <a:r>
              <a:rPr lang="it-IT" sz="3200" b="1" dirty="0">
                <a:solidFill>
                  <a:schemeClr val="bg1"/>
                </a:solidFill>
              </a:rPr>
              <a:t> time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4887697-3079-DEE9-A942-53F956F81893}"/>
              </a:ext>
            </a:extLst>
          </p:cNvPr>
          <p:cNvSpPr txBox="1">
            <a:spLocks/>
          </p:cNvSpPr>
          <p:nvPr/>
        </p:nvSpPr>
        <p:spPr>
          <a:xfrm>
            <a:off x="259303" y="6457140"/>
            <a:ext cx="1098980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A. Valetti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1E0681A-8B63-7F02-C8CE-FBD764700753}"/>
              </a:ext>
            </a:extLst>
          </p:cNvPr>
          <p:cNvSpPr txBox="1">
            <a:spLocks/>
          </p:cNvSpPr>
          <p:nvPr/>
        </p:nvSpPr>
        <p:spPr>
          <a:xfrm>
            <a:off x="10823730" y="6448262"/>
            <a:ext cx="1627573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13/12/2022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A2291AA-E506-7D03-0D7F-0A1FCC95BA86}"/>
              </a:ext>
            </a:extLst>
          </p:cNvPr>
          <p:cNvSpPr txBox="1">
            <a:spLocks/>
          </p:cNvSpPr>
          <p:nvPr/>
        </p:nvSpPr>
        <p:spPr>
          <a:xfrm>
            <a:off x="259304" y="1132472"/>
            <a:ext cx="10564426" cy="722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800" b="1" i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B87A79E-87AE-A425-D8F7-733249D94009}"/>
              </a:ext>
            </a:extLst>
          </p:cNvPr>
          <p:cNvSpPr txBox="1"/>
          <p:nvPr/>
        </p:nvSpPr>
        <p:spPr>
          <a:xfrm>
            <a:off x="530558" y="1139962"/>
            <a:ext cx="65505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 err="1"/>
              <a:t>Rising</a:t>
            </a:r>
            <a:r>
              <a:rPr lang="it-IT" sz="2000" dirty="0"/>
              <a:t> time </a:t>
            </a:r>
            <a:r>
              <a:rPr lang="en-US" sz="2000" dirty="0"/>
              <a:t>→ Relation between </a:t>
            </a:r>
            <a:r>
              <a:rPr lang="it-IT" sz="2000" dirty="0" err="1"/>
              <a:t>wave</a:t>
            </a:r>
            <a:r>
              <a:rPr lang="it-IT" sz="2000" dirty="0"/>
              <a:t> </a:t>
            </a:r>
            <a:r>
              <a:rPr lang="it-IT" sz="2000" dirty="0" err="1"/>
              <a:t>fit</a:t>
            </a:r>
            <a:r>
              <a:rPr lang="it-IT" sz="2000" dirty="0"/>
              <a:t> </a:t>
            </a:r>
            <a:r>
              <a:rPr lang="it-IT" sz="2000" dirty="0" err="1"/>
              <a:t>function</a:t>
            </a:r>
            <a:r>
              <a:rPr lang="it-IT" sz="2000" dirty="0"/>
              <a:t>  </a:t>
            </a:r>
            <a:r>
              <a:rPr lang="en-US" sz="2000" dirty="0"/>
              <a:t>t</a:t>
            </a:r>
            <a:r>
              <a:rPr lang="en-US" sz="2000" baseline="-25000" dirty="0"/>
              <a:t>r</a:t>
            </a:r>
            <a:r>
              <a:rPr lang="it-IT" sz="2000" dirty="0"/>
              <a:t> and </a:t>
            </a:r>
            <a:r>
              <a:rPr lang="it-IT" sz="2000" dirty="0" err="1"/>
              <a:t>particle</a:t>
            </a:r>
            <a:r>
              <a:rPr lang="it-IT" sz="2000" dirty="0"/>
              <a:t> </a:t>
            </a:r>
            <a:r>
              <a:rPr lang="it-IT" sz="2000" dirty="0" err="1"/>
              <a:t>species</a:t>
            </a:r>
            <a:endParaRPr lang="en-US" sz="2000" dirty="0"/>
          </a:p>
        </p:txBody>
      </p:sp>
      <p:pic>
        <p:nvPicPr>
          <p:cNvPr id="30" name="Immagine 29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04D5E0B2-7753-6441-38F1-776A458C4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01" y="5382478"/>
            <a:ext cx="1015199" cy="1015199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DE162341-D2FB-5DDB-2BFF-636A46D9D6B7}"/>
              </a:ext>
            </a:extLst>
          </p:cNvPr>
          <p:cNvSpPr/>
          <p:nvPr/>
        </p:nvSpPr>
        <p:spPr>
          <a:xfrm>
            <a:off x="4865888" y="4838330"/>
            <a:ext cx="417251" cy="164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[%]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901E82A9-46B3-D893-8FFC-33B375CEA711}"/>
              </a:ext>
            </a:extLst>
          </p:cNvPr>
          <p:cNvSpPr/>
          <p:nvPr/>
        </p:nvSpPr>
        <p:spPr>
          <a:xfrm>
            <a:off x="10759550" y="4836510"/>
            <a:ext cx="417251" cy="164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[%]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841617E-6738-E0F5-882A-4A98F3884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76" y="2823286"/>
            <a:ext cx="5277896" cy="354243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1DA0291-8CCF-0134-4748-188AD515F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7" y="2684090"/>
            <a:ext cx="5247290" cy="3628787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E1FA26FD-0A5F-BF8A-E0B9-15EAAE97B095}"/>
              </a:ext>
            </a:extLst>
          </p:cNvPr>
          <p:cNvSpPr txBox="1">
            <a:spLocks/>
          </p:cNvSpPr>
          <p:nvPr/>
        </p:nvSpPr>
        <p:spPr>
          <a:xfrm>
            <a:off x="5754580" y="6457140"/>
            <a:ext cx="336426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3A8D5AA-7217-E6D1-2D15-2DDC6B8D6A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72" y="1876336"/>
            <a:ext cx="2434763" cy="35968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A192CAF-3EA1-3A81-4FF8-D6A62BAD9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89" y="931728"/>
            <a:ext cx="3459569" cy="192097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9BE801E-6394-3D33-618D-2D7A8F8F86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418" y="557509"/>
            <a:ext cx="1549280" cy="22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30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3885BE26-C91D-269A-A08F-35A482063AC9}"/>
              </a:ext>
            </a:extLst>
          </p:cNvPr>
          <p:cNvSpPr/>
          <p:nvPr/>
        </p:nvSpPr>
        <p:spPr>
          <a:xfrm>
            <a:off x="0" y="0"/>
            <a:ext cx="12192000" cy="87888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D95151A-D96C-6FDB-C9B9-409AAA3853FC}"/>
              </a:ext>
            </a:extLst>
          </p:cNvPr>
          <p:cNvSpPr/>
          <p:nvPr/>
        </p:nvSpPr>
        <p:spPr>
          <a:xfrm>
            <a:off x="0" y="6418555"/>
            <a:ext cx="12192000" cy="4394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C30C299-9227-095D-6580-8B2F15A5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3" y="253583"/>
            <a:ext cx="10047672" cy="371722"/>
          </a:xfrm>
        </p:spPr>
        <p:txBody>
          <a:bodyPr>
            <a:noAutofit/>
          </a:bodyPr>
          <a:lstStyle/>
          <a:p>
            <a:r>
              <a:rPr lang="it-IT" sz="3200" b="1" dirty="0" err="1">
                <a:solidFill>
                  <a:schemeClr val="bg1"/>
                </a:solidFill>
              </a:rPr>
              <a:t>Calorimeter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 err="1">
                <a:solidFill>
                  <a:schemeClr val="bg1"/>
                </a:solidFill>
              </a:rPr>
              <a:t>Calibration</a:t>
            </a:r>
            <a:r>
              <a:rPr lang="it-IT" sz="3200" b="1" dirty="0">
                <a:solidFill>
                  <a:schemeClr val="bg1"/>
                </a:solidFill>
              </a:rPr>
              <a:t>: Temperature </a:t>
            </a:r>
            <a:r>
              <a:rPr lang="it-IT" sz="3200" b="1" dirty="0" err="1">
                <a:solidFill>
                  <a:schemeClr val="bg1"/>
                </a:solidFill>
              </a:rPr>
              <a:t>Stability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4887697-3079-DEE9-A942-53F956F81893}"/>
              </a:ext>
            </a:extLst>
          </p:cNvPr>
          <p:cNvSpPr txBox="1">
            <a:spLocks/>
          </p:cNvSpPr>
          <p:nvPr/>
        </p:nvSpPr>
        <p:spPr>
          <a:xfrm>
            <a:off x="259303" y="6457140"/>
            <a:ext cx="1098980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A. Valetti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1E0681A-8B63-7F02-C8CE-FBD764700753}"/>
              </a:ext>
            </a:extLst>
          </p:cNvPr>
          <p:cNvSpPr txBox="1">
            <a:spLocks/>
          </p:cNvSpPr>
          <p:nvPr/>
        </p:nvSpPr>
        <p:spPr>
          <a:xfrm>
            <a:off x="10823730" y="6448262"/>
            <a:ext cx="1627573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13/12/2022</a:t>
            </a:r>
          </a:p>
        </p:txBody>
      </p:sp>
      <p:pic>
        <p:nvPicPr>
          <p:cNvPr id="30" name="Immagine 29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04D5E0B2-7753-6441-38F1-776A458C4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01" y="5382478"/>
            <a:ext cx="1015199" cy="101519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EE30C28-7E5D-D2F1-AF3E-1C7BD6F3A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" y="1364061"/>
            <a:ext cx="4777740" cy="324007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C6A136E-C9E0-DC1E-36BC-E1672EB2695F}"/>
              </a:ext>
            </a:extLst>
          </p:cNvPr>
          <p:cNvSpPr txBox="1"/>
          <p:nvPr/>
        </p:nvSpPr>
        <p:spPr>
          <a:xfrm>
            <a:off x="259303" y="5128894"/>
            <a:ext cx="114947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Temperature variation during data acquisition is not negligible → Need for correction  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8D8CB1F-DB5F-ACE1-2BE2-27FFE3DAB7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5"/>
          <a:stretch/>
        </p:blipFill>
        <p:spPr>
          <a:xfrm>
            <a:off x="4566004" y="1364061"/>
            <a:ext cx="7554479" cy="3240076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165F7116-2850-A65A-F808-0266575621E2}"/>
              </a:ext>
            </a:extLst>
          </p:cNvPr>
          <p:cNvSpPr/>
          <p:nvPr/>
        </p:nvSpPr>
        <p:spPr>
          <a:xfrm>
            <a:off x="2748280" y="3021336"/>
            <a:ext cx="990600" cy="407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About 2h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47120FF-4B30-393D-57C1-1539F24AAF04}"/>
              </a:ext>
            </a:extLst>
          </p:cNvPr>
          <p:cNvSpPr/>
          <p:nvPr/>
        </p:nvSpPr>
        <p:spPr>
          <a:xfrm>
            <a:off x="7972341" y="2519491"/>
            <a:ext cx="1059701" cy="347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About 17.5h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0FEC2369-ADA0-CAD3-D0D6-7C874F3EEA75}"/>
              </a:ext>
            </a:extLst>
          </p:cNvPr>
          <p:cNvSpPr txBox="1">
            <a:spLocks/>
          </p:cNvSpPr>
          <p:nvPr/>
        </p:nvSpPr>
        <p:spPr>
          <a:xfrm>
            <a:off x="5754580" y="6457140"/>
            <a:ext cx="453180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9517FA7-6F1B-4449-0233-BFAAD85CB8C4}"/>
              </a:ext>
            </a:extLst>
          </p:cNvPr>
          <p:cNvSpPr/>
          <p:nvPr/>
        </p:nvSpPr>
        <p:spPr>
          <a:xfrm>
            <a:off x="732885" y="1747565"/>
            <a:ext cx="836119" cy="325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Beam</a:t>
            </a:r>
            <a:r>
              <a:rPr lang="it-IT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on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089FE37-7CCA-9E97-1CD6-CE5B0449B19C}"/>
              </a:ext>
            </a:extLst>
          </p:cNvPr>
          <p:cNvSpPr/>
          <p:nvPr/>
        </p:nvSpPr>
        <p:spPr>
          <a:xfrm>
            <a:off x="5711025" y="1747564"/>
            <a:ext cx="836119" cy="325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Beam</a:t>
            </a:r>
            <a:r>
              <a:rPr lang="it-IT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off</a:t>
            </a:r>
          </a:p>
        </p:txBody>
      </p:sp>
    </p:spTree>
    <p:extLst>
      <p:ext uri="{BB962C8B-B14F-4D97-AF65-F5344CB8AC3E}">
        <p14:creationId xmlns:p14="http://schemas.microsoft.com/office/powerpoint/2010/main" val="1051061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3885BE26-C91D-269A-A08F-35A482063AC9}"/>
              </a:ext>
            </a:extLst>
          </p:cNvPr>
          <p:cNvSpPr/>
          <p:nvPr/>
        </p:nvSpPr>
        <p:spPr>
          <a:xfrm>
            <a:off x="0" y="0"/>
            <a:ext cx="12192000" cy="87888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D95151A-D96C-6FDB-C9B9-409AAA3853FC}"/>
              </a:ext>
            </a:extLst>
          </p:cNvPr>
          <p:cNvSpPr/>
          <p:nvPr/>
        </p:nvSpPr>
        <p:spPr>
          <a:xfrm>
            <a:off x="0" y="6418555"/>
            <a:ext cx="12192000" cy="4394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C30C299-9227-095D-6580-8B2F15A5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3" y="253583"/>
            <a:ext cx="10047672" cy="371722"/>
          </a:xfrm>
        </p:spPr>
        <p:txBody>
          <a:bodyPr>
            <a:noAutofit/>
          </a:bodyPr>
          <a:lstStyle/>
          <a:p>
            <a:r>
              <a:rPr lang="it-IT" sz="3200" b="1" dirty="0" err="1">
                <a:solidFill>
                  <a:schemeClr val="bg1"/>
                </a:solidFill>
              </a:rPr>
              <a:t>Calorimeter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 err="1">
                <a:solidFill>
                  <a:schemeClr val="bg1"/>
                </a:solidFill>
              </a:rPr>
              <a:t>Calibration</a:t>
            </a:r>
            <a:r>
              <a:rPr lang="it-IT" sz="3200" b="1" dirty="0">
                <a:solidFill>
                  <a:schemeClr val="bg1"/>
                </a:solidFill>
              </a:rPr>
              <a:t>: Temperature </a:t>
            </a:r>
            <a:r>
              <a:rPr lang="it-IT" sz="3200" b="1" dirty="0" err="1">
                <a:solidFill>
                  <a:schemeClr val="bg1"/>
                </a:solidFill>
              </a:rPr>
              <a:t>Calibration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 err="1">
                <a:solidFill>
                  <a:schemeClr val="bg1"/>
                </a:solidFill>
              </a:rPr>
              <a:t>Function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4887697-3079-DEE9-A942-53F956F81893}"/>
              </a:ext>
            </a:extLst>
          </p:cNvPr>
          <p:cNvSpPr txBox="1">
            <a:spLocks/>
          </p:cNvSpPr>
          <p:nvPr/>
        </p:nvSpPr>
        <p:spPr>
          <a:xfrm>
            <a:off x="259303" y="6457140"/>
            <a:ext cx="1098980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A. Valetti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1E0681A-8B63-7F02-C8CE-FBD764700753}"/>
              </a:ext>
            </a:extLst>
          </p:cNvPr>
          <p:cNvSpPr txBox="1">
            <a:spLocks/>
          </p:cNvSpPr>
          <p:nvPr/>
        </p:nvSpPr>
        <p:spPr>
          <a:xfrm>
            <a:off x="10823730" y="6448262"/>
            <a:ext cx="1627573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13/12/2022</a:t>
            </a:r>
          </a:p>
        </p:txBody>
      </p:sp>
      <p:pic>
        <p:nvPicPr>
          <p:cNvPr id="30" name="Immagine 29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04D5E0B2-7753-6441-38F1-776A458C4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01" y="5382478"/>
            <a:ext cx="1015199" cy="101519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4A8A201-281A-368A-D57B-1C2CB40AFE19}"/>
              </a:ext>
            </a:extLst>
          </p:cNvPr>
          <p:cNvSpPr txBox="1"/>
          <p:nvPr/>
        </p:nvSpPr>
        <p:spPr>
          <a:xfrm>
            <a:off x="259302" y="1132472"/>
            <a:ext cx="114947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Every crystal has a temperature sensor which must be calibrated → Temperature measurement in </a:t>
            </a:r>
            <a:r>
              <a:rPr lang="en-US" sz="2000" dirty="0" err="1"/>
              <a:t>Università</a:t>
            </a:r>
            <a:r>
              <a:rPr lang="en-US" sz="2000" dirty="0"/>
              <a:t> di Torino laboratory</a:t>
            </a:r>
          </a:p>
        </p:txBody>
      </p:sp>
      <p:pic>
        <p:nvPicPr>
          <p:cNvPr id="11" name="Immagine 10" descr="Immagine che contiene interni, metallo, rastrelliera&#10;&#10;Descrizione generata automaticamente">
            <a:extLst>
              <a:ext uri="{FF2B5EF4-FFF2-40B4-BE49-F238E27FC236}">
                <a16:creationId xmlns:a16="http://schemas.microsoft.com/office/drawing/2014/main" id="{87D155D8-C6C3-804B-5654-4AF89B9D5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5" y="2303115"/>
            <a:ext cx="3310473" cy="331495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9A75184-D6A0-436C-04B4-4DE52847F4E5}"/>
              </a:ext>
            </a:extLst>
          </p:cNvPr>
          <p:cNvSpPr txBox="1"/>
          <p:nvPr/>
        </p:nvSpPr>
        <p:spPr>
          <a:xfrm>
            <a:off x="4113597" y="1840358"/>
            <a:ext cx="75708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Climate chamber can host up to two complete modules →  very time consuming due to the mass of modules → thermal equilibrium value extrapolated by fitting ADC point in a limited time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4BE473EA-6833-0898-E3FF-66BA80DE15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7"/>
          <a:stretch/>
        </p:blipFill>
        <p:spPr>
          <a:xfrm>
            <a:off x="5174941" y="2856021"/>
            <a:ext cx="4766383" cy="300395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0ABE43FA-DFED-49E9-8B06-45FD7B43C348}"/>
              </a:ext>
            </a:extLst>
          </p:cNvPr>
          <p:cNvSpPr txBox="1">
            <a:spLocks/>
          </p:cNvSpPr>
          <p:nvPr/>
        </p:nvSpPr>
        <p:spPr>
          <a:xfrm>
            <a:off x="5754580" y="6457140"/>
            <a:ext cx="453180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250518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C6A553A2-BDBD-50A9-893D-AEF7253FF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51" y="1532582"/>
            <a:ext cx="5263597" cy="226680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F1F4BED-B2C0-F5AD-ED89-6D8EEDC69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10" y="3734045"/>
            <a:ext cx="3958515" cy="268451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3885BE26-C91D-269A-A08F-35A482063AC9}"/>
              </a:ext>
            </a:extLst>
          </p:cNvPr>
          <p:cNvSpPr/>
          <p:nvPr/>
        </p:nvSpPr>
        <p:spPr>
          <a:xfrm>
            <a:off x="0" y="0"/>
            <a:ext cx="12192000" cy="87888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D95151A-D96C-6FDB-C9B9-409AAA3853FC}"/>
              </a:ext>
            </a:extLst>
          </p:cNvPr>
          <p:cNvSpPr/>
          <p:nvPr/>
        </p:nvSpPr>
        <p:spPr>
          <a:xfrm>
            <a:off x="0" y="6418555"/>
            <a:ext cx="12192000" cy="4394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C30C299-9227-095D-6580-8B2F15A5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3" y="253583"/>
            <a:ext cx="10047672" cy="371722"/>
          </a:xfrm>
        </p:spPr>
        <p:txBody>
          <a:bodyPr>
            <a:noAutofit/>
          </a:bodyPr>
          <a:lstStyle/>
          <a:p>
            <a:r>
              <a:rPr lang="it-IT" sz="3200" b="1" dirty="0" err="1">
                <a:solidFill>
                  <a:schemeClr val="bg1"/>
                </a:solidFill>
              </a:rPr>
              <a:t>Calorimeter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 err="1">
                <a:solidFill>
                  <a:schemeClr val="bg1"/>
                </a:solidFill>
              </a:rPr>
              <a:t>Calibration</a:t>
            </a:r>
            <a:r>
              <a:rPr lang="it-IT" sz="3200" b="1" dirty="0">
                <a:solidFill>
                  <a:schemeClr val="bg1"/>
                </a:solidFill>
              </a:rPr>
              <a:t>: Temperature </a:t>
            </a:r>
            <a:r>
              <a:rPr lang="it-IT" sz="3200" b="1" dirty="0" err="1">
                <a:solidFill>
                  <a:schemeClr val="bg1"/>
                </a:solidFill>
              </a:rPr>
              <a:t>Calibration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 err="1">
                <a:solidFill>
                  <a:schemeClr val="bg1"/>
                </a:solidFill>
              </a:rPr>
              <a:t>Function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4887697-3079-DEE9-A942-53F956F81893}"/>
              </a:ext>
            </a:extLst>
          </p:cNvPr>
          <p:cNvSpPr txBox="1">
            <a:spLocks/>
          </p:cNvSpPr>
          <p:nvPr/>
        </p:nvSpPr>
        <p:spPr>
          <a:xfrm>
            <a:off x="259303" y="6457140"/>
            <a:ext cx="1098980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A. Valetti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1E0681A-8B63-7F02-C8CE-FBD764700753}"/>
              </a:ext>
            </a:extLst>
          </p:cNvPr>
          <p:cNvSpPr txBox="1">
            <a:spLocks/>
          </p:cNvSpPr>
          <p:nvPr/>
        </p:nvSpPr>
        <p:spPr>
          <a:xfrm>
            <a:off x="10823730" y="6448262"/>
            <a:ext cx="1627573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13/12/2022</a:t>
            </a:r>
          </a:p>
        </p:txBody>
      </p:sp>
      <p:pic>
        <p:nvPicPr>
          <p:cNvPr id="30" name="Immagine 29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04D5E0B2-7753-6441-38F1-776A458C4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01" y="5382478"/>
            <a:ext cx="1015199" cy="101519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4A8A201-281A-368A-D57B-1C2CB40AFE19}"/>
              </a:ext>
            </a:extLst>
          </p:cNvPr>
          <p:cNvSpPr txBox="1"/>
          <p:nvPr/>
        </p:nvSpPr>
        <p:spPr>
          <a:xfrm>
            <a:off x="259302" y="1132472"/>
            <a:ext cx="114947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Two different functions have been studied → Linear and Steinhart-Hart formula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9A75184-D6A0-436C-04B4-4DE52847F4E5}"/>
              </a:ext>
            </a:extLst>
          </p:cNvPr>
          <p:cNvSpPr txBox="1"/>
          <p:nvPr/>
        </p:nvSpPr>
        <p:spPr>
          <a:xfrm>
            <a:off x="4744684" y="4762557"/>
            <a:ext cx="65540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Steinhart-Hart formula is better in describing data → Calibration parameter already calculated for Module from 0 to 6 →  Parameters will be soon uploaded in SHOE git repository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91D0FED-95C5-1A7C-A69A-CE9E4420F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710" y="1527778"/>
            <a:ext cx="5518091" cy="2376404"/>
          </a:xfrm>
          <a:prstGeom prst="rect">
            <a:avLst/>
          </a:prstGeom>
        </p:spPr>
      </p:pic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2856CBB6-BA89-A443-A125-DFC09BE3521C}"/>
              </a:ext>
            </a:extLst>
          </p:cNvPr>
          <p:cNvCxnSpPr>
            <a:cxnSpLocks/>
          </p:cNvCxnSpPr>
          <p:nvPr/>
        </p:nvCxnSpPr>
        <p:spPr>
          <a:xfrm>
            <a:off x="1095375" y="4131945"/>
            <a:ext cx="21145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6B143B54-AF88-5ACD-8E0B-EB9540FFD3DD}"/>
              </a:ext>
            </a:extLst>
          </p:cNvPr>
          <p:cNvCxnSpPr>
            <a:cxnSpLocks/>
          </p:cNvCxnSpPr>
          <p:nvPr/>
        </p:nvCxnSpPr>
        <p:spPr>
          <a:xfrm>
            <a:off x="1095375" y="4402089"/>
            <a:ext cx="211455" cy="0"/>
          </a:xfrm>
          <a:prstGeom prst="line">
            <a:avLst/>
          </a:prstGeom>
          <a:ln w="12700">
            <a:solidFill>
              <a:srgbClr val="4515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836850A2-021A-935A-6418-5E531D930047}"/>
              </a:ext>
            </a:extLst>
          </p:cNvPr>
          <p:cNvSpPr/>
          <p:nvPr/>
        </p:nvSpPr>
        <p:spPr>
          <a:xfrm>
            <a:off x="1947732" y="3745127"/>
            <a:ext cx="1349405" cy="198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6DB25C3B-0AFB-3739-9C9D-6C17ADF9FB5B}"/>
              </a:ext>
            </a:extLst>
          </p:cNvPr>
          <p:cNvSpPr/>
          <p:nvPr/>
        </p:nvSpPr>
        <p:spPr>
          <a:xfrm>
            <a:off x="3954547" y="3913184"/>
            <a:ext cx="385375" cy="8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D372F55E-1818-8213-123A-8B4988125866}"/>
              </a:ext>
            </a:extLst>
          </p:cNvPr>
          <p:cNvSpPr txBox="1">
            <a:spLocks/>
          </p:cNvSpPr>
          <p:nvPr/>
        </p:nvSpPr>
        <p:spPr>
          <a:xfrm>
            <a:off x="5754580" y="6457140"/>
            <a:ext cx="453180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871BD5D-288E-D53F-C9E8-599C7CE56A9E}"/>
              </a:ext>
            </a:extLst>
          </p:cNvPr>
          <p:cNvSpPr txBox="1"/>
          <p:nvPr/>
        </p:nvSpPr>
        <p:spPr>
          <a:xfrm>
            <a:off x="5454897" y="4131945"/>
            <a:ext cx="47366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Difference between data and extrapolated value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5E9FCB6-CA10-840B-27E8-0BC4BCBE82EF}"/>
              </a:ext>
            </a:extLst>
          </p:cNvPr>
          <p:cNvSpPr txBox="1"/>
          <p:nvPr/>
        </p:nvSpPr>
        <p:spPr>
          <a:xfrm rot="5400000">
            <a:off x="7335657" y="4429591"/>
            <a:ext cx="5750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→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121064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3885BE26-C91D-269A-A08F-35A482063AC9}"/>
              </a:ext>
            </a:extLst>
          </p:cNvPr>
          <p:cNvSpPr/>
          <p:nvPr/>
        </p:nvSpPr>
        <p:spPr>
          <a:xfrm>
            <a:off x="0" y="0"/>
            <a:ext cx="12192000" cy="87888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D95151A-D96C-6FDB-C9B9-409AAA3853FC}"/>
              </a:ext>
            </a:extLst>
          </p:cNvPr>
          <p:cNvSpPr/>
          <p:nvPr/>
        </p:nvSpPr>
        <p:spPr>
          <a:xfrm>
            <a:off x="0" y="6418555"/>
            <a:ext cx="12192000" cy="4394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C30C299-9227-095D-6580-8B2F15A5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3" y="253583"/>
            <a:ext cx="10047672" cy="371722"/>
          </a:xfrm>
        </p:spPr>
        <p:txBody>
          <a:bodyPr>
            <a:noAutofit/>
          </a:bodyPr>
          <a:lstStyle/>
          <a:p>
            <a:r>
              <a:rPr lang="it-IT" sz="3200" b="1" dirty="0" err="1">
                <a:solidFill>
                  <a:schemeClr val="bg1"/>
                </a:solidFill>
              </a:rPr>
              <a:t>Calorimeter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 err="1">
                <a:solidFill>
                  <a:schemeClr val="bg1"/>
                </a:solidFill>
              </a:rPr>
              <a:t>Calibration</a:t>
            </a:r>
            <a:r>
              <a:rPr lang="it-IT" sz="3200" b="1" dirty="0">
                <a:solidFill>
                  <a:schemeClr val="bg1"/>
                </a:solidFill>
              </a:rPr>
              <a:t>: CNAO 2022 Setup 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4887697-3079-DEE9-A942-53F956F81893}"/>
              </a:ext>
            </a:extLst>
          </p:cNvPr>
          <p:cNvSpPr txBox="1">
            <a:spLocks/>
          </p:cNvSpPr>
          <p:nvPr/>
        </p:nvSpPr>
        <p:spPr>
          <a:xfrm>
            <a:off x="259303" y="6457140"/>
            <a:ext cx="1098980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A. Valetti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1E0681A-8B63-7F02-C8CE-FBD764700753}"/>
              </a:ext>
            </a:extLst>
          </p:cNvPr>
          <p:cNvSpPr txBox="1">
            <a:spLocks/>
          </p:cNvSpPr>
          <p:nvPr/>
        </p:nvSpPr>
        <p:spPr>
          <a:xfrm>
            <a:off x="10823730" y="6448262"/>
            <a:ext cx="1627573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13/12/2022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A2291AA-E506-7D03-0D7F-0A1FCC95BA86}"/>
              </a:ext>
            </a:extLst>
          </p:cNvPr>
          <p:cNvSpPr txBox="1">
            <a:spLocks/>
          </p:cNvSpPr>
          <p:nvPr/>
        </p:nvSpPr>
        <p:spPr>
          <a:xfrm>
            <a:off x="259304" y="1132472"/>
            <a:ext cx="10564426" cy="722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800" b="1" i="1" dirty="0"/>
          </a:p>
        </p:txBody>
      </p:sp>
      <p:pic>
        <p:nvPicPr>
          <p:cNvPr id="30" name="Immagine 29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04D5E0B2-7753-6441-38F1-776A458C4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01" y="5382478"/>
            <a:ext cx="1015199" cy="1015199"/>
          </a:xfrm>
          <a:prstGeom prst="rect">
            <a:avLst/>
          </a:prstGeom>
        </p:spPr>
      </p:pic>
      <p:pic>
        <p:nvPicPr>
          <p:cNvPr id="12" name="Immagine 11" descr="Immagine che contiene tavolo&#10;&#10;Descrizione generata automaticamente">
            <a:extLst>
              <a:ext uri="{FF2B5EF4-FFF2-40B4-BE49-F238E27FC236}">
                <a16:creationId xmlns:a16="http://schemas.microsoft.com/office/drawing/2014/main" id="{E6356F60-16FF-22DF-4AA6-E3887E47B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33" y="3342821"/>
            <a:ext cx="4975344" cy="1549560"/>
          </a:xfrm>
          <a:prstGeom prst="rect">
            <a:avLst/>
          </a:prstGeom>
        </p:spPr>
      </p:pic>
      <p:pic>
        <p:nvPicPr>
          <p:cNvPr id="14" name="Immagine 13" descr="Immagine che contiene interni, forno, stufa, caminetto&#10;&#10;Descrizione generata automaticamente">
            <a:extLst>
              <a:ext uri="{FF2B5EF4-FFF2-40B4-BE49-F238E27FC236}">
                <a16:creationId xmlns:a16="http://schemas.microsoft.com/office/drawing/2014/main" id="{D276FCD9-3E83-A4F1-B264-EE1D1B7E4F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5" b="19811"/>
          <a:stretch/>
        </p:blipFill>
        <p:spPr>
          <a:xfrm>
            <a:off x="755780" y="2218136"/>
            <a:ext cx="3539894" cy="3263522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25D5A7B-83DC-AC02-23F1-FB42DA5FE2B4}"/>
              </a:ext>
            </a:extLst>
          </p:cNvPr>
          <p:cNvSpPr txBox="1"/>
          <p:nvPr/>
        </p:nvSpPr>
        <p:spPr>
          <a:xfrm>
            <a:off x="259303" y="1132472"/>
            <a:ext cx="116733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Inter calibration setup → 12 module → 108 crystal → from 0 to 107</a:t>
            </a:r>
          </a:p>
          <a:p>
            <a:r>
              <a:rPr lang="it-IT" sz="2000" dirty="0"/>
              <a:t>Two </a:t>
            </a:r>
            <a:r>
              <a:rPr lang="it-IT" sz="2000" dirty="0" err="1"/>
              <a:t>different</a:t>
            </a:r>
            <a:r>
              <a:rPr lang="it-IT" sz="2000" dirty="0"/>
              <a:t> </a:t>
            </a:r>
            <a:r>
              <a:rPr lang="it-IT" sz="2000" dirty="0" err="1"/>
              <a:t>maps</a:t>
            </a:r>
            <a:r>
              <a:rPr lang="it-IT" sz="2000" dirty="0"/>
              <a:t> in order to </a:t>
            </a:r>
            <a:r>
              <a:rPr lang="it-IT" sz="2000" dirty="0" err="1"/>
              <a:t>allow</a:t>
            </a:r>
            <a:r>
              <a:rPr lang="it-IT" sz="2000" dirty="0"/>
              <a:t> calo alone trigger </a:t>
            </a:r>
            <a:r>
              <a:rPr lang="it-IT" sz="2000" dirty="0" err="1"/>
              <a:t>acquisition</a:t>
            </a:r>
            <a:r>
              <a:rPr lang="it-IT" sz="2000" dirty="0"/>
              <a:t> and to </a:t>
            </a:r>
            <a:r>
              <a:rPr lang="it-IT" sz="2000" dirty="0" err="1"/>
              <a:t>scan</a:t>
            </a:r>
            <a:r>
              <a:rPr lang="it-IT" sz="2000" dirty="0"/>
              <a:t> </a:t>
            </a:r>
            <a:r>
              <a:rPr lang="it-IT" sz="2000" dirty="0" err="1"/>
              <a:t>efficiently</a:t>
            </a:r>
            <a:endParaRPr lang="it-IT" sz="200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E253E34-43E5-5A23-4F87-CC04A9E0D31D}"/>
              </a:ext>
            </a:extLst>
          </p:cNvPr>
          <p:cNvSpPr/>
          <p:nvPr/>
        </p:nvSpPr>
        <p:spPr>
          <a:xfrm>
            <a:off x="5702133" y="3342821"/>
            <a:ext cx="2547625" cy="1549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8A043C7-30FD-8316-D9AB-303CB769AC4A}"/>
              </a:ext>
            </a:extLst>
          </p:cNvPr>
          <p:cNvSpPr/>
          <p:nvPr/>
        </p:nvSpPr>
        <p:spPr>
          <a:xfrm>
            <a:off x="8189805" y="3342821"/>
            <a:ext cx="2547625" cy="154956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a gomito 21">
            <a:extLst>
              <a:ext uri="{FF2B5EF4-FFF2-40B4-BE49-F238E27FC236}">
                <a16:creationId xmlns:a16="http://schemas.microsoft.com/office/drawing/2014/main" id="{1667C8ED-E145-3242-838B-09A45847AF98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1925" y="5058016"/>
            <a:ext cx="765655" cy="403932"/>
          </a:xfrm>
          <a:prstGeom prst="bentConnector3">
            <a:avLst>
              <a:gd name="adj1" fmla="val 10101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>
            <a:extLst>
              <a:ext uri="{FF2B5EF4-FFF2-40B4-BE49-F238E27FC236}">
                <a16:creationId xmlns:a16="http://schemas.microsoft.com/office/drawing/2014/main" id="{D24459A9-6CB0-93AA-A1AA-845F49A43BE0}"/>
              </a:ext>
            </a:extLst>
          </p:cNvPr>
          <p:cNvSpPr/>
          <p:nvPr/>
        </p:nvSpPr>
        <p:spPr>
          <a:xfrm>
            <a:off x="6406718" y="5478274"/>
            <a:ext cx="2327874" cy="57757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First </a:t>
            </a:r>
            <a:r>
              <a:rPr lang="it-IT" sz="1600" dirty="0" err="1">
                <a:solidFill>
                  <a:schemeClr val="tx1"/>
                </a:solidFill>
              </a:rPr>
              <a:t>Configuration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t-IT" sz="1600" dirty="0" err="1">
                <a:solidFill>
                  <a:schemeClr val="tx1"/>
                </a:solidFill>
              </a:rPr>
              <a:t>Run</a:t>
            </a:r>
            <a:r>
              <a:rPr lang="it-IT" sz="1600" dirty="0">
                <a:solidFill>
                  <a:schemeClr val="tx1"/>
                </a:solidFill>
              </a:rPr>
              <a:t> 5162-5224</a:t>
            </a:r>
          </a:p>
        </p:txBody>
      </p:sp>
      <p:cxnSp>
        <p:nvCxnSpPr>
          <p:cNvPr id="28" name="Connettore a gomito 27">
            <a:extLst>
              <a:ext uri="{FF2B5EF4-FFF2-40B4-BE49-F238E27FC236}">
                <a16:creationId xmlns:a16="http://schemas.microsoft.com/office/drawing/2014/main" id="{5FBAE0B3-ECC3-DD0F-C543-612BC4B2BB41}"/>
              </a:ext>
            </a:extLst>
          </p:cNvPr>
          <p:cNvCxnSpPr>
            <a:cxnSpLocks/>
            <a:endCxn id="29" idx="3"/>
          </p:cNvCxnSpPr>
          <p:nvPr/>
        </p:nvCxnSpPr>
        <p:spPr>
          <a:xfrm rot="16200000" flipV="1">
            <a:off x="9483685" y="2566910"/>
            <a:ext cx="954557" cy="589380"/>
          </a:xfrm>
          <a:prstGeom prst="bent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>
            <a:extLst>
              <a:ext uri="{FF2B5EF4-FFF2-40B4-BE49-F238E27FC236}">
                <a16:creationId xmlns:a16="http://schemas.microsoft.com/office/drawing/2014/main" id="{F64A209F-0262-C70F-91C8-57EB5DEBB92A}"/>
              </a:ext>
            </a:extLst>
          </p:cNvPr>
          <p:cNvSpPr/>
          <p:nvPr/>
        </p:nvSpPr>
        <p:spPr>
          <a:xfrm>
            <a:off x="7371918" y="2093941"/>
            <a:ext cx="2294355" cy="58075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>
                <a:solidFill>
                  <a:schemeClr val="tx1"/>
                </a:solidFill>
              </a:rPr>
              <a:t>Second </a:t>
            </a:r>
            <a:r>
              <a:rPr lang="it-IT" sz="1800" dirty="0" err="1">
                <a:solidFill>
                  <a:schemeClr val="tx1"/>
                </a:solidFill>
              </a:rPr>
              <a:t>Configuration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t-IT" sz="1800" dirty="0" err="1">
                <a:solidFill>
                  <a:schemeClr val="tx1"/>
                </a:solidFill>
              </a:rPr>
              <a:t>Run</a:t>
            </a:r>
            <a:r>
              <a:rPr lang="it-IT" sz="1800" dirty="0">
                <a:solidFill>
                  <a:schemeClr val="tx1"/>
                </a:solidFill>
              </a:rPr>
              <a:t> 5226 - 5279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DC50C261-F254-B1A8-60F6-AF443D678A2B}"/>
              </a:ext>
            </a:extLst>
          </p:cNvPr>
          <p:cNvSpPr txBox="1">
            <a:spLocks/>
          </p:cNvSpPr>
          <p:nvPr/>
        </p:nvSpPr>
        <p:spPr>
          <a:xfrm>
            <a:off x="5754580" y="6457140"/>
            <a:ext cx="453180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18809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3885BE26-C91D-269A-A08F-35A482063AC9}"/>
              </a:ext>
            </a:extLst>
          </p:cNvPr>
          <p:cNvSpPr/>
          <p:nvPr/>
        </p:nvSpPr>
        <p:spPr>
          <a:xfrm>
            <a:off x="0" y="0"/>
            <a:ext cx="12192000" cy="87888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D95151A-D96C-6FDB-C9B9-409AAA3853FC}"/>
              </a:ext>
            </a:extLst>
          </p:cNvPr>
          <p:cNvSpPr/>
          <p:nvPr/>
        </p:nvSpPr>
        <p:spPr>
          <a:xfrm>
            <a:off x="0" y="6418555"/>
            <a:ext cx="12192000" cy="4394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C30C299-9227-095D-6580-8B2F15A5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3" y="253583"/>
            <a:ext cx="10047672" cy="371722"/>
          </a:xfrm>
        </p:spPr>
        <p:txBody>
          <a:bodyPr>
            <a:noAutofit/>
          </a:bodyPr>
          <a:lstStyle/>
          <a:p>
            <a:r>
              <a:rPr lang="it-IT" sz="3200" b="1" dirty="0" err="1">
                <a:solidFill>
                  <a:schemeClr val="bg1"/>
                </a:solidFill>
              </a:rPr>
              <a:t>Calorimeter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 err="1">
                <a:solidFill>
                  <a:schemeClr val="bg1"/>
                </a:solidFill>
              </a:rPr>
              <a:t>Calibration</a:t>
            </a:r>
            <a:r>
              <a:rPr lang="it-IT" sz="3200" b="1" dirty="0">
                <a:solidFill>
                  <a:schemeClr val="bg1"/>
                </a:solidFill>
              </a:rPr>
              <a:t>: </a:t>
            </a:r>
            <a:r>
              <a:rPr lang="it-IT" sz="3200" b="1" dirty="0" err="1">
                <a:solidFill>
                  <a:schemeClr val="bg1"/>
                </a:solidFill>
              </a:rPr>
              <a:t>Amplitude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 err="1">
                <a:solidFill>
                  <a:schemeClr val="bg1"/>
                </a:solidFill>
              </a:rPr>
              <a:t>peaks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4887697-3079-DEE9-A942-53F956F81893}"/>
              </a:ext>
            </a:extLst>
          </p:cNvPr>
          <p:cNvSpPr txBox="1">
            <a:spLocks/>
          </p:cNvSpPr>
          <p:nvPr/>
        </p:nvSpPr>
        <p:spPr>
          <a:xfrm>
            <a:off x="259303" y="6457140"/>
            <a:ext cx="1098980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A. Valetti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1E0681A-8B63-7F02-C8CE-FBD764700753}"/>
              </a:ext>
            </a:extLst>
          </p:cNvPr>
          <p:cNvSpPr txBox="1">
            <a:spLocks/>
          </p:cNvSpPr>
          <p:nvPr/>
        </p:nvSpPr>
        <p:spPr>
          <a:xfrm>
            <a:off x="10823730" y="6448262"/>
            <a:ext cx="1627573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13/12/2022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A2291AA-E506-7D03-0D7F-0A1FCC95BA86}"/>
              </a:ext>
            </a:extLst>
          </p:cNvPr>
          <p:cNvSpPr txBox="1">
            <a:spLocks/>
          </p:cNvSpPr>
          <p:nvPr/>
        </p:nvSpPr>
        <p:spPr>
          <a:xfrm>
            <a:off x="259304" y="1132473"/>
            <a:ext cx="10564426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800" b="1" i="1" dirty="0"/>
          </a:p>
        </p:txBody>
      </p:sp>
      <p:pic>
        <p:nvPicPr>
          <p:cNvPr id="30" name="Immagine 29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04D5E0B2-7753-6441-38F1-776A458C4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01" y="5382478"/>
            <a:ext cx="1015199" cy="1015199"/>
          </a:xfrm>
          <a:prstGeom prst="rect">
            <a:avLst/>
          </a:prstGeom>
        </p:spPr>
      </p:pic>
      <p:pic>
        <p:nvPicPr>
          <p:cNvPr id="15" name="Immagine 1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9E8D35DD-D953-45DB-B9C0-86DBC387D8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"/>
          <a:stretch/>
        </p:blipFill>
        <p:spPr>
          <a:xfrm>
            <a:off x="4475702" y="1712435"/>
            <a:ext cx="7161814" cy="3433130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0276810B-181F-CC4D-E3EA-C212FEADA4FB}"/>
              </a:ext>
            </a:extLst>
          </p:cNvPr>
          <p:cNvSpPr/>
          <p:nvPr/>
        </p:nvSpPr>
        <p:spPr>
          <a:xfrm>
            <a:off x="6948360" y="2564280"/>
            <a:ext cx="1910080" cy="7229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8AF3CBF-9BC2-A092-CAC5-AE2F677F84C2}"/>
              </a:ext>
            </a:extLst>
          </p:cNvPr>
          <p:cNvSpPr txBox="1"/>
          <p:nvPr/>
        </p:nvSpPr>
        <p:spPr>
          <a:xfrm>
            <a:off x="259303" y="5223461"/>
            <a:ext cx="111808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 err="1"/>
              <a:t>We</a:t>
            </a:r>
            <a:r>
              <a:rPr lang="it-IT" sz="2000" dirty="0"/>
              <a:t> </a:t>
            </a:r>
            <a:r>
              <a:rPr lang="it-IT" sz="2000" dirty="0" err="1"/>
              <a:t>computed</a:t>
            </a:r>
            <a:r>
              <a:rPr lang="it-IT" sz="2000" dirty="0"/>
              <a:t>  the ratio </a:t>
            </a:r>
            <a:r>
              <a:rPr lang="it-IT" sz="2000" dirty="0" err="1"/>
              <a:t>between</a:t>
            </a:r>
            <a:r>
              <a:rPr lang="it-IT" sz="2000" dirty="0"/>
              <a:t> </a:t>
            </a:r>
            <a:r>
              <a:rPr lang="it-IT" sz="2000" dirty="0" err="1"/>
              <a:t>all</a:t>
            </a:r>
            <a:r>
              <a:rPr lang="it-IT" sz="2000" dirty="0"/>
              <a:t> </a:t>
            </a:r>
            <a:r>
              <a:rPr lang="it-IT" sz="2000" dirty="0" err="1"/>
              <a:t>crystal</a:t>
            </a:r>
            <a:r>
              <a:rPr lang="it-IT" sz="2000" dirty="0"/>
              <a:t> </a:t>
            </a:r>
            <a:r>
              <a:rPr lang="it-IT" sz="2000" dirty="0" err="1"/>
              <a:t>amplitude</a:t>
            </a:r>
            <a:r>
              <a:rPr lang="it-IT" sz="2000" dirty="0"/>
              <a:t> </a:t>
            </a:r>
            <a:r>
              <a:rPr lang="it-IT" sz="2000" dirty="0" err="1"/>
              <a:t>peaks</a:t>
            </a:r>
            <a:r>
              <a:rPr lang="it-IT" sz="2000" dirty="0"/>
              <a:t> and the </a:t>
            </a:r>
            <a:r>
              <a:rPr lang="it-IT" sz="2000" dirty="0" err="1"/>
              <a:t>reference</a:t>
            </a:r>
            <a:r>
              <a:rPr lang="it-IT" sz="2000" dirty="0"/>
              <a:t> one </a:t>
            </a:r>
            <a:r>
              <a:rPr lang="en-US" sz="2000" dirty="0"/>
              <a:t>→ First intercalibration parameter used for fragment mass calculation</a:t>
            </a:r>
            <a:endParaRPr lang="it-IT" sz="2000" dirty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A0284EAE-B834-F3FF-16C2-E3F0B90BE4A4}"/>
              </a:ext>
            </a:extLst>
          </p:cNvPr>
          <p:cNvSpPr/>
          <p:nvPr/>
        </p:nvSpPr>
        <p:spPr>
          <a:xfrm>
            <a:off x="5731670" y="1952613"/>
            <a:ext cx="792480" cy="347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Crystal 18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F973946E-DFC1-EF7F-1F42-4619480A705C}"/>
              </a:ext>
            </a:extLst>
          </p:cNvPr>
          <p:cNvSpPr/>
          <p:nvPr/>
        </p:nvSpPr>
        <p:spPr>
          <a:xfrm>
            <a:off x="9554055" y="4008408"/>
            <a:ext cx="792480" cy="347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Crystal 23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F4DA9A39-F1FD-33F1-283B-91B7AB7CF28D}"/>
              </a:ext>
            </a:extLst>
          </p:cNvPr>
          <p:cNvSpPr/>
          <p:nvPr/>
        </p:nvSpPr>
        <p:spPr>
          <a:xfrm>
            <a:off x="7903400" y="3923731"/>
            <a:ext cx="792480" cy="347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Crystal 22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25D5A7B-83DC-AC02-23F1-FB42DA5FE2B4}"/>
              </a:ext>
            </a:extLst>
          </p:cNvPr>
          <p:cNvSpPr txBox="1"/>
          <p:nvPr/>
        </p:nvSpPr>
        <p:spPr>
          <a:xfrm>
            <a:off x="259303" y="1143385"/>
            <a:ext cx="116733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/>
              <a:t>Carbon </a:t>
            </a:r>
            <a:r>
              <a:rPr lang="it-IT" sz="2000" dirty="0" err="1"/>
              <a:t>beam</a:t>
            </a:r>
            <a:r>
              <a:rPr lang="it-IT" sz="2000" dirty="0"/>
              <a:t> 300 </a:t>
            </a:r>
            <a:r>
              <a:rPr lang="it-IT" sz="2000" dirty="0" err="1"/>
              <a:t>Mev</a:t>
            </a:r>
            <a:r>
              <a:rPr lang="it-IT" sz="2000" dirty="0"/>
              <a:t>/n, </a:t>
            </a:r>
            <a:r>
              <a:rPr lang="it-IT" sz="2000" dirty="0" err="1"/>
              <a:t>same</a:t>
            </a:r>
            <a:r>
              <a:rPr lang="it-IT" sz="2000" dirty="0"/>
              <a:t> HV and LV</a:t>
            </a:r>
            <a:r>
              <a:rPr lang="en-US" sz="2000" dirty="0"/>
              <a:t> → Wide range of amplitude response → we are studying why some crystal present such kind of behavior</a:t>
            </a:r>
            <a:endParaRPr lang="it-IT" sz="2000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2671D578-69D5-8EED-1B37-98E4B20543A8}"/>
              </a:ext>
            </a:extLst>
          </p:cNvPr>
          <p:cNvSpPr txBox="1">
            <a:spLocks/>
          </p:cNvSpPr>
          <p:nvPr/>
        </p:nvSpPr>
        <p:spPr>
          <a:xfrm>
            <a:off x="5754580" y="6457140"/>
            <a:ext cx="453180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D4B7702-6B3A-57DE-9F01-280DF7ACA863}"/>
              </a:ext>
            </a:extLst>
          </p:cNvPr>
          <p:cNvSpPr txBox="1"/>
          <p:nvPr/>
        </p:nvSpPr>
        <p:spPr>
          <a:xfrm>
            <a:off x="278219" y="2007249"/>
            <a:ext cx="43736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Reference </a:t>
            </a:r>
            <a:r>
              <a:rPr lang="it-IT" sz="2000" dirty="0" err="1"/>
              <a:t>crystal</a:t>
            </a:r>
            <a:endParaRPr lang="it-IT" sz="20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37BEE8E-8770-132A-00C3-6E83E032963C}"/>
              </a:ext>
            </a:extLst>
          </p:cNvPr>
          <p:cNvSpPr txBox="1"/>
          <p:nvPr/>
        </p:nvSpPr>
        <p:spPr>
          <a:xfrm>
            <a:off x="278219" y="2898664"/>
            <a:ext cx="43736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Crystal 23 (Crystal 1 in HIT mapping)</a:t>
            </a:r>
            <a:endParaRPr lang="it-IT" sz="20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2BAE1E9-951C-AE0A-129F-4255757AB4C3}"/>
              </a:ext>
            </a:extLst>
          </p:cNvPr>
          <p:cNvSpPr txBox="1"/>
          <p:nvPr/>
        </p:nvSpPr>
        <p:spPr>
          <a:xfrm>
            <a:off x="278219" y="3780970"/>
            <a:ext cx="43736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only calibrated crystal in CNAO 2022 setup</a:t>
            </a:r>
            <a:endParaRPr lang="it-IT" sz="20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180680E-F512-16E8-6B8E-4839E61E513E}"/>
              </a:ext>
            </a:extLst>
          </p:cNvPr>
          <p:cNvSpPr txBox="1"/>
          <p:nvPr/>
        </p:nvSpPr>
        <p:spPr>
          <a:xfrm rot="5400000">
            <a:off x="2155575" y="2409660"/>
            <a:ext cx="618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→</a:t>
            </a:r>
            <a:endParaRPr lang="it-IT" sz="2000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DBB51B3-693C-BFDC-39C1-15C910B1D126}"/>
              </a:ext>
            </a:extLst>
          </p:cNvPr>
          <p:cNvSpPr txBox="1"/>
          <p:nvPr/>
        </p:nvSpPr>
        <p:spPr>
          <a:xfrm rot="5400000">
            <a:off x="2177528" y="3327837"/>
            <a:ext cx="5750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→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901071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3885BE26-C91D-269A-A08F-35A482063AC9}"/>
              </a:ext>
            </a:extLst>
          </p:cNvPr>
          <p:cNvSpPr/>
          <p:nvPr/>
        </p:nvSpPr>
        <p:spPr>
          <a:xfrm>
            <a:off x="0" y="-40640"/>
            <a:ext cx="12192000" cy="87888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D95151A-D96C-6FDB-C9B9-409AAA3853FC}"/>
              </a:ext>
            </a:extLst>
          </p:cNvPr>
          <p:cNvSpPr/>
          <p:nvPr/>
        </p:nvSpPr>
        <p:spPr>
          <a:xfrm>
            <a:off x="0" y="6418555"/>
            <a:ext cx="12192000" cy="4394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C30C299-9227-095D-6580-8B2F15A5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3" y="253583"/>
            <a:ext cx="10047672" cy="371722"/>
          </a:xfrm>
        </p:spPr>
        <p:txBody>
          <a:bodyPr>
            <a:noAutofit/>
          </a:bodyPr>
          <a:lstStyle/>
          <a:p>
            <a:r>
              <a:rPr lang="it-IT" sz="3200" b="1" dirty="0" err="1">
                <a:solidFill>
                  <a:schemeClr val="bg1"/>
                </a:solidFill>
              </a:rPr>
              <a:t>Calorimeter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 err="1">
                <a:solidFill>
                  <a:schemeClr val="bg1"/>
                </a:solidFill>
              </a:rPr>
              <a:t>Calibration</a:t>
            </a:r>
            <a:r>
              <a:rPr lang="it-IT" sz="3200" b="1" dirty="0">
                <a:solidFill>
                  <a:schemeClr val="bg1"/>
                </a:solidFill>
              </a:rPr>
              <a:t>: </a:t>
            </a:r>
            <a:r>
              <a:rPr lang="it-IT" sz="3200" b="1" dirty="0" err="1">
                <a:solidFill>
                  <a:schemeClr val="bg1"/>
                </a:solidFill>
              </a:rPr>
              <a:t>Intercalibration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 err="1">
                <a:solidFill>
                  <a:schemeClr val="bg1"/>
                </a:solidFill>
              </a:rPr>
              <a:t>Parameter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4887697-3079-DEE9-A942-53F956F81893}"/>
              </a:ext>
            </a:extLst>
          </p:cNvPr>
          <p:cNvSpPr txBox="1">
            <a:spLocks/>
          </p:cNvSpPr>
          <p:nvPr/>
        </p:nvSpPr>
        <p:spPr>
          <a:xfrm>
            <a:off x="259303" y="6457140"/>
            <a:ext cx="1098980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A. Valetti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1E0681A-8B63-7F02-C8CE-FBD764700753}"/>
              </a:ext>
            </a:extLst>
          </p:cNvPr>
          <p:cNvSpPr txBox="1">
            <a:spLocks/>
          </p:cNvSpPr>
          <p:nvPr/>
        </p:nvSpPr>
        <p:spPr>
          <a:xfrm>
            <a:off x="10823730" y="6448262"/>
            <a:ext cx="1627573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13/12/2022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A2291AA-E506-7D03-0D7F-0A1FCC95BA86}"/>
              </a:ext>
            </a:extLst>
          </p:cNvPr>
          <p:cNvSpPr txBox="1">
            <a:spLocks/>
          </p:cNvSpPr>
          <p:nvPr/>
        </p:nvSpPr>
        <p:spPr>
          <a:xfrm>
            <a:off x="259304" y="1132473"/>
            <a:ext cx="10564426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800" b="1" i="1" dirty="0"/>
          </a:p>
        </p:txBody>
      </p:sp>
      <p:pic>
        <p:nvPicPr>
          <p:cNvPr id="30" name="Immagine 29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04D5E0B2-7753-6441-38F1-776A458C4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01" y="5382478"/>
            <a:ext cx="1015199" cy="1015199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25D5A7B-83DC-AC02-23F1-FB42DA5FE2B4}"/>
              </a:ext>
            </a:extLst>
          </p:cNvPr>
          <p:cNvSpPr txBox="1"/>
          <p:nvPr/>
        </p:nvSpPr>
        <p:spPr>
          <a:xfrm>
            <a:off x="259304" y="1132472"/>
            <a:ext cx="51834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 err="1"/>
              <a:t>Problem</a:t>
            </a:r>
            <a:r>
              <a:rPr lang="it-IT" sz="2000" dirty="0"/>
              <a:t>: by </a:t>
            </a:r>
            <a:r>
              <a:rPr lang="it-IT" sz="2000" dirty="0" err="1"/>
              <a:t>comparing</a:t>
            </a:r>
            <a:r>
              <a:rPr lang="it-IT" sz="2000" dirty="0"/>
              <a:t> November and </a:t>
            </a:r>
            <a:r>
              <a:rPr lang="it-IT" sz="2000" dirty="0" err="1"/>
              <a:t>December</a:t>
            </a:r>
            <a:r>
              <a:rPr lang="it-IT" sz="2000" dirty="0"/>
              <a:t> </a:t>
            </a:r>
            <a:r>
              <a:rPr lang="it-IT" sz="2000" dirty="0" err="1"/>
              <a:t>peaks</a:t>
            </a:r>
            <a:r>
              <a:rPr lang="it-IT" sz="2000" dirty="0"/>
              <a:t> </a:t>
            </a:r>
            <a:r>
              <a:rPr lang="it-IT" sz="2000" dirty="0" err="1"/>
              <a:t>we</a:t>
            </a:r>
            <a:r>
              <a:rPr lang="it-IT" sz="2000" dirty="0"/>
              <a:t> </a:t>
            </a:r>
            <a:r>
              <a:rPr lang="it-IT" sz="2000" dirty="0" err="1"/>
              <a:t>notice</a:t>
            </a:r>
            <a:r>
              <a:rPr lang="it-IT" sz="2000" dirty="0"/>
              <a:t> a </a:t>
            </a:r>
            <a:r>
              <a:rPr lang="it-IT" sz="2000" dirty="0" err="1"/>
              <a:t>variation</a:t>
            </a:r>
            <a:r>
              <a:rPr lang="it-IT" sz="2000" dirty="0"/>
              <a:t> in the </a:t>
            </a:r>
            <a:r>
              <a:rPr lang="it-IT" sz="2000" dirty="0" err="1"/>
              <a:t>intercalibration</a:t>
            </a:r>
            <a:r>
              <a:rPr lang="it-IT" sz="2000" dirty="0"/>
              <a:t> </a:t>
            </a:r>
            <a:r>
              <a:rPr lang="it-IT" sz="2000" dirty="0" err="1"/>
              <a:t>parameter</a:t>
            </a:r>
            <a:r>
              <a:rPr lang="it-IT" sz="2000" dirty="0"/>
              <a:t> </a:t>
            </a:r>
            <a:r>
              <a:rPr lang="en-US" sz="2000" dirty="0"/>
              <a:t>→ </a:t>
            </a:r>
            <a:r>
              <a:rPr lang="it-IT" sz="2000" dirty="0"/>
              <a:t>from 6% to 15% for the </a:t>
            </a:r>
            <a:r>
              <a:rPr lang="it-IT" sz="2000" dirty="0" err="1"/>
              <a:t>crystal</a:t>
            </a:r>
            <a:r>
              <a:rPr lang="it-IT" sz="2000" dirty="0"/>
              <a:t> </a:t>
            </a:r>
            <a:r>
              <a:rPr lang="it-IT" sz="2000" dirty="0" err="1"/>
              <a:t>considered</a:t>
            </a:r>
            <a:endParaRPr lang="it-IT" sz="2000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8AF3CBF-9BC2-A092-CAC5-AE2F677F84C2}"/>
              </a:ext>
            </a:extLst>
          </p:cNvPr>
          <p:cNvSpPr txBox="1"/>
          <p:nvPr/>
        </p:nvSpPr>
        <p:spPr>
          <a:xfrm>
            <a:off x="259303" y="2763938"/>
            <a:ext cx="50495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Retrieving</a:t>
            </a:r>
            <a:r>
              <a:rPr lang="it-IT" dirty="0"/>
              <a:t> temperature information from November data </a:t>
            </a:r>
            <a:r>
              <a:rPr lang="en-US" sz="1800" dirty="0"/>
              <a:t>→ variation due to experimental room temperature? 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7BC441C-6ED3-A2B7-B3FC-C1F592839671}"/>
              </a:ext>
            </a:extLst>
          </p:cNvPr>
          <p:cNvSpPr txBox="1"/>
          <p:nvPr/>
        </p:nvSpPr>
        <p:spPr>
          <a:xfrm>
            <a:off x="259304" y="4496053"/>
            <a:ext cx="109174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/>
              <a:t>Solution: Screensaver </a:t>
            </a:r>
            <a:r>
              <a:rPr lang="it-IT" sz="2000" dirty="0" err="1"/>
              <a:t>scan</a:t>
            </a:r>
            <a:r>
              <a:rPr lang="it-IT" sz="2000" dirty="0"/>
              <a:t> </a:t>
            </a:r>
            <a:r>
              <a:rPr lang="en-US" sz="2000" dirty="0"/>
              <a:t>→ </a:t>
            </a:r>
            <a:r>
              <a:rPr lang="it-IT" sz="2000" dirty="0"/>
              <a:t>routine </a:t>
            </a:r>
            <a:r>
              <a:rPr lang="it-IT" sz="2000" dirty="0" err="1"/>
              <a:t>implemented</a:t>
            </a:r>
            <a:r>
              <a:rPr lang="it-IT" sz="2000" dirty="0"/>
              <a:t> by CNAO </a:t>
            </a:r>
            <a:r>
              <a:rPr lang="en-US" sz="2000" dirty="0"/>
              <a:t>→ beam sweeps all crystal in same run → enough statistic to intercalibrate crystal in about 30 minutes allow intercalibration prior to data taking </a:t>
            </a:r>
            <a:r>
              <a:rPr lang="it-IT" sz="2000" dirty="0"/>
              <a:t>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DCF7365-A1AD-41A5-FF71-C0B0D6242A79}"/>
              </a:ext>
            </a:extLst>
          </p:cNvPr>
          <p:cNvSpPr txBox="1"/>
          <p:nvPr/>
        </p:nvSpPr>
        <p:spPr>
          <a:xfrm>
            <a:off x="476564" y="5536973"/>
            <a:ext cx="39160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Intercalibration prior to data taking </a:t>
            </a:r>
            <a:r>
              <a:rPr lang="it-IT" sz="2000" dirty="0"/>
              <a:t>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502A03E-1F12-01ED-65E0-E375A34D6E90}"/>
              </a:ext>
            </a:extLst>
          </p:cNvPr>
          <p:cNvSpPr txBox="1"/>
          <p:nvPr/>
        </p:nvSpPr>
        <p:spPr>
          <a:xfrm>
            <a:off x="6811024" y="5536973"/>
            <a:ext cx="34959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Rapid crystal energy calibration</a:t>
            </a:r>
            <a:endParaRPr lang="it-IT" sz="2000" dirty="0"/>
          </a:p>
        </p:txBody>
      </p:sp>
      <p:sp>
        <p:nvSpPr>
          <p:cNvPr id="14" name="Freccia curva 13">
            <a:extLst>
              <a:ext uri="{FF2B5EF4-FFF2-40B4-BE49-F238E27FC236}">
                <a16:creationId xmlns:a16="http://schemas.microsoft.com/office/drawing/2014/main" id="{D19D292E-84F5-B7A9-E371-50C42AF630B5}"/>
              </a:ext>
            </a:extLst>
          </p:cNvPr>
          <p:cNvSpPr/>
          <p:nvPr/>
        </p:nvSpPr>
        <p:spPr>
          <a:xfrm rot="10800000">
            <a:off x="4750481" y="5301708"/>
            <a:ext cx="804356" cy="508584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Freccia curva 17">
            <a:extLst>
              <a:ext uri="{FF2B5EF4-FFF2-40B4-BE49-F238E27FC236}">
                <a16:creationId xmlns:a16="http://schemas.microsoft.com/office/drawing/2014/main" id="{060D56F4-83AC-2FA5-B1F3-14D6211088DB}"/>
              </a:ext>
            </a:extLst>
          </p:cNvPr>
          <p:cNvSpPr/>
          <p:nvPr/>
        </p:nvSpPr>
        <p:spPr>
          <a:xfrm rot="10800000" flipH="1">
            <a:off x="5424505" y="5301709"/>
            <a:ext cx="804356" cy="508584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67D2E9B0-B100-11B5-8100-93758AE2A460}"/>
              </a:ext>
            </a:extLst>
          </p:cNvPr>
          <p:cNvSpPr txBox="1">
            <a:spLocks/>
          </p:cNvSpPr>
          <p:nvPr/>
        </p:nvSpPr>
        <p:spPr>
          <a:xfrm>
            <a:off x="5754580" y="6457140"/>
            <a:ext cx="453180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3E462C9B-BF1C-4FDA-7381-C58B6B2B32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" t="7991" r="7548" b="3113"/>
          <a:stretch/>
        </p:blipFill>
        <p:spPr>
          <a:xfrm>
            <a:off x="5754580" y="919528"/>
            <a:ext cx="5269019" cy="3610880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4B55E300-5ECF-D886-0CB6-69A9EC9DD80C}"/>
              </a:ext>
            </a:extLst>
          </p:cNvPr>
          <p:cNvSpPr/>
          <p:nvPr/>
        </p:nvSpPr>
        <p:spPr>
          <a:xfrm>
            <a:off x="6505151" y="1035156"/>
            <a:ext cx="800100" cy="8015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 descr="Immagine che contiene testo&#10;&#10;Descrizione generata automaticamente">
            <a:extLst>
              <a:ext uri="{FF2B5EF4-FFF2-40B4-BE49-F238E27FC236}">
                <a16:creationId xmlns:a16="http://schemas.microsoft.com/office/drawing/2014/main" id="{945F4B29-123F-969B-ABD4-F0F99D89AF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t="8215" r="7345" b="4167"/>
          <a:stretch/>
        </p:blipFill>
        <p:spPr>
          <a:xfrm>
            <a:off x="6469605" y="1045093"/>
            <a:ext cx="1343978" cy="767901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50DAF25F-85A0-1700-577E-95AE719854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91" y="2683002"/>
            <a:ext cx="1476190" cy="352381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3CA28969-3B7F-BF38-5ACA-2CE66B0B27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767" y="2128424"/>
            <a:ext cx="1495238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25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3885BE26-C91D-269A-A08F-35A482063AC9}"/>
              </a:ext>
            </a:extLst>
          </p:cNvPr>
          <p:cNvSpPr/>
          <p:nvPr/>
        </p:nvSpPr>
        <p:spPr>
          <a:xfrm>
            <a:off x="0" y="-40640"/>
            <a:ext cx="12192000" cy="87888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D95151A-D96C-6FDB-C9B9-409AAA3853FC}"/>
              </a:ext>
            </a:extLst>
          </p:cNvPr>
          <p:cNvSpPr/>
          <p:nvPr/>
        </p:nvSpPr>
        <p:spPr>
          <a:xfrm>
            <a:off x="0" y="6418555"/>
            <a:ext cx="12192000" cy="4394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C30C299-9227-095D-6580-8B2F15A5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3" y="253583"/>
            <a:ext cx="10047672" cy="371722"/>
          </a:xfrm>
        </p:spPr>
        <p:txBody>
          <a:bodyPr>
            <a:noAutofit/>
          </a:bodyPr>
          <a:lstStyle/>
          <a:p>
            <a:r>
              <a:rPr lang="it-IT" sz="3200" b="1" dirty="0" err="1">
                <a:solidFill>
                  <a:schemeClr val="bg1"/>
                </a:solidFill>
              </a:rPr>
              <a:t>Conclusions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4887697-3079-DEE9-A942-53F956F81893}"/>
              </a:ext>
            </a:extLst>
          </p:cNvPr>
          <p:cNvSpPr txBox="1">
            <a:spLocks/>
          </p:cNvSpPr>
          <p:nvPr/>
        </p:nvSpPr>
        <p:spPr>
          <a:xfrm>
            <a:off x="259303" y="6457140"/>
            <a:ext cx="1098980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A. Valetti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1E0681A-8B63-7F02-C8CE-FBD764700753}"/>
              </a:ext>
            </a:extLst>
          </p:cNvPr>
          <p:cNvSpPr txBox="1">
            <a:spLocks/>
          </p:cNvSpPr>
          <p:nvPr/>
        </p:nvSpPr>
        <p:spPr>
          <a:xfrm>
            <a:off x="10823730" y="6448262"/>
            <a:ext cx="1627573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13/12/2022</a:t>
            </a:r>
          </a:p>
        </p:txBody>
      </p:sp>
      <p:pic>
        <p:nvPicPr>
          <p:cNvPr id="30" name="Immagine 29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04D5E0B2-7753-6441-38F1-776A458C4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01" y="5382478"/>
            <a:ext cx="1015199" cy="1015199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67D2E9B0-B100-11B5-8100-93758AE2A460}"/>
              </a:ext>
            </a:extLst>
          </p:cNvPr>
          <p:cNvSpPr txBox="1">
            <a:spLocks/>
          </p:cNvSpPr>
          <p:nvPr/>
        </p:nvSpPr>
        <p:spPr>
          <a:xfrm>
            <a:off x="5754580" y="6457140"/>
            <a:ext cx="453180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D2BA9B-FE08-3357-491B-64B943586C78}"/>
              </a:ext>
            </a:extLst>
          </p:cNvPr>
          <p:cNvSpPr txBox="1"/>
          <p:nvPr/>
        </p:nvSpPr>
        <p:spPr>
          <a:xfrm>
            <a:off x="259303" y="2012040"/>
            <a:ext cx="1136156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Detector assembly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proceeding</a:t>
            </a: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Energy </a:t>
            </a:r>
            <a:r>
              <a:rPr lang="it-IT" sz="2000" dirty="0" err="1"/>
              <a:t>calibration</a:t>
            </a:r>
            <a:r>
              <a:rPr lang="it-IT" sz="2000" dirty="0"/>
              <a:t> </a:t>
            </a:r>
            <a:r>
              <a:rPr lang="it-IT" sz="2000" dirty="0" err="1"/>
              <a:t>function</a:t>
            </a:r>
            <a:r>
              <a:rPr lang="it-IT" sz="2000" dirty="0"/>
              <a:t>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</a:t>
            </a:r>
            <a:r>
              <a:rPr lang="it-IT" sz="2000" dirty="0" err="1"/>
              <a:t>identified</a:t>
            </a:r>
            <a:r>
              <a:rPr lang="it-IT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Crystals temperature </a:t>
            </a:r>
            <a:r>
              <a:rPr lang="it-IT" sz="2000" dirty="0" err="1"/>
              <a:t>calibration</a:t>
            </a:r>
            <a:r>
              <a:rPr lang="it-IT" sz="2000" dirty="0"/>
              <a:t> procedure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</a:t>
            </a:r>
            <a:r>
              <a:rPr lang="it-IT" sz="2000" dirty="0" err="1"/>
              <a:t>implemented</a:t>
            </a:r>
            <a:r>
              <a:rPr lang="it-IT" sz="2000" dirty="0"/>
              <a:t> </a:t>
            </a:r>
            <a:r>
              <a:rPr lang="en-US" sz="2000" dirty="0"/>
              <a:t>→ parameters will be soon uploaded in SHOE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“Screen saver”</a:t>
            </a:r>
            <a:r>
              <a:rPr lang="it-IT" sz="2000" dirty="0"/>
              <a:t> </a:t>
            </a:r>
            <a:r>
              <a:rPr lang="it-IT" sz="2000" dirty="0" err="1"/>
              <a:t>scan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CNAO </a:t>
            </a:r>
            <a:r>
              <a:rPr lang="it-IT" sz="2000" dirty="0" err="1"/>
              <a:t>should</a:t>
            </a:r>
            <a:r>
              <a:rPr lang="it-IT" sz="2000" dirty="0"/>
              <a:t> </a:t>
            </a:r>
            <a:r>
              <a:rPr lang="it-IT" sz="2000" dirty="0" err="1"/>
              <a:t>allow</a:t>
            </a:r>
            <a:r>
              <a:rPr lang="it-IT" sz="2000" dirty="0"/>
              <a:t> fast energy </a:t>
            </a:r>
            <a:r>
              <a:rPr lang="it-IT" sz="2000" dirty="0" err="1"/>
              <a:t>calibration</a:t>
            </a:r>
            <a:r>
              <a:rPr lang="it-IT" sz="2000" dirty="0"/>
              <a:t> of </a:t>
            </a:r>
            <a:r>
              <a:rPr lang="it-IT" sz="2000" dirty="0" err="1"/>
              <a:t>all</a:t>
            </a:r>
            <a:r>
              <a:rPr lang="it-IT" sz="2000" dirty="0"/>
              <a:t> </a:t>
            </a:r>
            <a:r>
              <a:rPr lang="it-IT" sz="2000" dirty="0" err="1"/>
              <a:t>crystal</a:t>
            </a:r>
            <a:r>
              <a:rPr lang="it-IT" sz="2000" dirty="0"/>
              <a:t> in </a:t>
            </a:r>
            <a:r>
              <a:rPr lang="it-IT" sz="2000" dirty="0" err="1"/>
              <a:t>module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73594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3885BE26-C91D-269A-A08F-35A482063AC9}"/>
              </a:ext>
            </a:extLst>
          </p:cNvPr>
          <p:cNvSpPr/>
          <p:nvPr/>
        </p:nvSpPr>
        <p:spPr>
          <a:xfrm>
            <a:off x="0" y="-40640"/>
            <a:ext cx="12192000" cy="87888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D95151A-D96C-6FDB-C9B9-409AAA3853FC}"/>
              </a:ext>
            </a:extLst>
          </p:cNvPr>
          <p:cNvSpPr/>
          <p:nvPr/>
        </p:nvSpPr>
        <p:spPr>
          <a:xfrm>
            <a:off x="0" y="6418555"/>
            <a:ext cx="12192000" cy="4394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C30C299-9227-095D-6580-8B2F15A5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3" y="253583"/>
            <a:ext cx="10047672" cy="371722"/>
          </a:xfrm>
        </p:spPr>
        <p:txBody>
          <a:bodyPr>
            <a:noAutofit/>
          </a:bodyPr>
          <a:lstStyle/>
          <a:p>
            <a:r>
              <a:rPr lang="it-IT" sz="3200" b="1" dirty="0" err="1">
                <a:solidFill>
                  <a:schemeClr val="bg1"/>
                </a:solidFill>
              </a:rPr>
              <a:t>Calorimeter</a:t>
            </a:r>
            <a:r>
              <a:rPr lang="it-IT" sz="3200" b="1" dirty="0">
                <a:solidFill>
                  <a:schemeClr val="bg1"/>
                </a:solidFill>
              </a:rPr>
              <a:t> Construction: status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4887697-3079-DEE9-A942-53F956F81893}"/>
              </a:ext>
            </a:extLst>
          </p:cNvPr>
          <p:cNvSpPr txBox="1">
            <a:spLocks/>
          </p:cNvSpPr>
          <p:nvPr/>
        </p:nvSpPr>
        <p:spPr>
          <a:xfrm>
            <a:off x="259303" y="6457140"/>
            <a:ext cx="1098980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A. Valetti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1E0681A-8B63-7F02-C8CE-FBD764700753}"/>
              </a:ext>
            </a:extLst>
          </p:cNvPr>
          <p:cNvSpPr txBox="1">
            <a:spLocks/>
          </p:cNvSpPr>
          <p:nvPr/>
        </p:nvSpPr>
        <p:spPr>
          <a:xfrm>
            <a:off x="10823730" y="6448262"/>
            <a:ext cx="1627573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13/12/2022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A2291AA-E506-7D03-0D7F-0A1FCC95BA86}"/>
              </a:ext>
            </a:extLst>
          </p:cNvPr>
          <p:cNvSpPr txBox="1">
            <a:spLocks/>
          </p:cNvSpPr>
          <p:nvPr/>
        </p:nvSpPr>
        <p:spPr>
          <a:xfrm>
            <a:off x="259304" y="1132473"/>
            <a:ext cx="10564426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30" name="Immagine 29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04D5E0B2-7753-6441-38F1-776A458C4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01" y="5382478"/>
            <a:ext cx="1015199" cy="1015199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25D5A7B-83DC-AC02-23F1-FB42DA5FE2B4}"/>
              </a:ext>
            </a:extLst>
          </p:cNvPr>
          <p:cNvSpPr txBox="1"/>
          <p:nvPr/>
        </p:nvSpPr>
        <p:spPr>
          <a:xfrm>
            <a:off x="427788" y="1233566"/>
            <a:ext cx="1093689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110 / 320 crystals completed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SiPM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3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batch delivered last week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4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(last) batch delivered 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-mar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Plastic holders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helicoil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insertion):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modules: 30 / 37 ready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crystal holders: 200 / 320 ready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Gluing: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on hold because technician in sick leave until Jan 9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2023 (broken bone)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resuming in January, about 40 crystals / working week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Equalisation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before assembly: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suite in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place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CERN for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cosmic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rays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takings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0663C4AE-CB0E-7392-9286-5DD74D454DEC}"/>
              </a:ext>
            </a:extLst>
          </p:cNvPr>
          <p:cNvSpPr txBox="1">
            <a:spLocks/>
          </p:cNvSpPr>
          <p:nvPr/>
        </p:nvSpPr>
        <p:spPr>
          <a:xfrm>
            <a:off x="5754580" y="6457140"/>
            <a:ext cx="336426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6460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3885BE26-C91D-269A-A08F-35A482063AC9}"/>
              </a:ext>
            </a:extLst>
          </p:cNvPr>
          <p:cNvSpPr/>
          <p:nvPr/>
        </p:nvSpPr>
        <p:spPr>
          <a:xfrm>
            <a:off x="0" y="0"/>
            <a:ext cx="12192000" cy="87888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D95151A-D96C-6FDB-C9B9-409AAA3853FC}"/>
              </a:ext>
            </a:extLst>
          </p:cNvPr>
          <p:cNvSpPr/>
          <p:nvPr/>
        </p:nvSpPr>
        <p:spPr>
          <a:xfrm>
            <a:off x="0" y="6418555"/>
            <a:ext cx="12192000" cy="4394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C30C299-9227-095D-6580-8B2F15A5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3" y="253583"/>
            <a:ext cx="10047672" cy="371722"/>
          </a:xfrm>
        </p:spPr>
        <p:txBody>
          <a:bodyPr>
            <a:noAutofit/>
          </a:bodyPr>
          <a:lstStyle/>
          <a:p>
            <a:r>
              <a:rPr lang="it-IT" sz="3200" b="1" dirty="0" err="1">
                <a:solidFill>
                  <a:schemeClr val="bg1"/>
                </a:solidFill>
              </a:rPr>
              <a:t>Calorimeter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 err="1">
                <a:solidFill>
                  <a:schemeClr val="bg1"/>
                </a:solidFill>
              </a:rPr>
              <a:t>Calibration</a:t>
            </a:r>
            <a:r>
              <a:rPr lang="it-IT" sz="3200" b="1" dirty="0">
                <a:solidFill>
                  <a:schemeClr val="bg1"/>
                </a:solidFill>
              </a:rPr>
              <a:t>: HIT Setup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4887697-3079-DEE9-A942-53F956F81893}"/>
              </a:ext>
            </a:extLst>
          </p:cNvPr>
          <p:cNvSpPr txBox="1">
            <a:spLocks/>
          </p:cNvSpPr>
          <p:nvPr/>
        </p:nvSpPr>
        <p:spPr>
          <a:xfrm>
            <a:off x="259303" y="6457140"/>
            <a:ext cx="1098980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A. Valetti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1E0681A-8B63-7F02-C8CE-FBD764700753}"/>
              </a:ext>
            </a:extLst>
          </p:cNvPr>
          <p:cNvSpPr txBox="1">
            <a:spLocks/>
          </p:cNvSpPr>
          <p:nvPr/>
        </p:nvSpPr>
        <p:spPr>
          <a:xfrm>
            <a:off x="10823730" y="6448262"/>
            <a:ext cx="1627573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13/12/2022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A2291AA-E506-7D03-0D7F-0A1FCC95BA86}"/>
              </a:ext>
            </a:extLst>
          </p:cNvPr>
          <p:cNvSpPr txBox="1">
            <a:spLocks/>
          </p:cNvSpPr>
          <p:nvPr/>
        </p:nvSpPr>
        <p:spPr>
          <a:xfrm>
            <a:off x="259304" y="1132472"/>
            <a:ext cx="10564426" cy="679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800" b="1" i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B87A79E-87AE-A425-D8F7-733249D94009}"/>
              </a:ext>
            </a:extLst>
          </p:cNvPr>
          <p:cNvSpPr txBox="1"/>
          <p:nvPr/>
        </p:nvSpPr>
        <p:spPr>
          <a:xfrm>
            <a:off x="259303" y="1132472"/>
            <a:ext cx="116733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First night calibration setup → 1 module → 9 crystal → from 0 to 8</a:t>
            </a:r>
          </a:p>
          <a:p>
            <a:r>
              <a:rPr lang="en-US" sz="2000" dirty="0"/>
              <a:t>Last night calibration setup → 2 module → 18 crystal → from 0 to 8 and from 18 to 26</a:t>
            </a:r>
          </a:p>
          <a:p>
            <a:endParaRPr lang="it-IT" sz="2000" dirty="0"/>
          </a:p>
        </p:txBody>
      </p:sp>
      <p:pic>
        <p:nvPicPr>
          <p:cNvPr id="30" name="Immagine 29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04D5E0B2-7753-6441-38F1-776A458C4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01" y="5382478"/>
            <a:ext cx="1015199" cy="1015199"/>
          </a:xfrm>
          <a:prstGeom prst="rect">
            <a:avLst/>
          </a:prstGeom>
        </p:spPr>
      </p:pic>
      <p:pic>
        <p:nvPicPr>
          <p:cNvPr id="17" name="Immagine 16" descr="Immagine che contiene tavolo&#10;&#10;Descrizione generata automaticamente">
            <a:extLst>
              <a:ext uri="{FF2B5EF4-FFF2-40B4-BE49-F238E27FC236}">
                <a16:creationId xmlns:a16="http://schemas.microsoft.com/office/drawing/2014/main" id="{68C848A0-D868-B8BF-C22A-BF7AC6876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108" y="2935530"/>
            <a:ext cx="5261399" cy="1774336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117DA5E3-C520-BD84-8B7F-8DC86BC74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332" y="2226061"/>
            <a:ext cx="3359187" cy="2243522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9FDDEBA8-8CFB-D109-DB98-8625E09FF303}"/>
              </a:ext>
            </a:extLst>
          </p:cNvPr>
          <p:cNvSpPr/>
          <p:nvPr/>
        </p:nvSpPr>
        <p:spPr>
          <a:xfrm>
            <a:off x="7363953" y="3067465"/>
            <a:ext cx="905523" cy="7552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DB70FEAD-4CF6-3851-D112-596CE50A91F5}"/>
              </a:ext>
            </a:extLst>
          </p:cNvPr>
          <p:cNvSpPr/>
          <p:nvPr/>
        </p:nvSpPr>
        <p:spPr>
          <a:xfrm>
            <a:off x="7363952" y="2983202"/>
            <a:ext cx="1713391" cy="93371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a gomito 24">
            <a:extLst>
              <a:ext uri="{FF2B5EF4-FFF2-40B4-BE49-F238E27FC236}">
                <a16:creationId xmlns:a16="http://schemas.microsoft.com/office/drawing/2014/main" id="{DF256D4B-F262-2615-DF14-8D7C8E6989BF}"/>
              </a:ext>
            </a:extLst>
          </p:cNvPr>
          <p:cNvCxnSpPr>
            <a:cxnSpLocks/>
            <a:stCxn id="20" idx="2"/>
          </p:cNvCxnSpPr>
          <p:nvPr/>
        </p:nvCxnSpPr>
        <p:spPr>
          <a:xfrm rot="16200000" flipH="1">
            <a:off x="7635854" y="4003560"/>
            <a:ext cx="765655" cy="403932"/>
          </a:xfrm>
          <a:prstGeom prst="bentConnector3">
            <a:avLst>
              <a:gd name="adj1" fmla="val 10101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>
            <a:extLst>
              <a:ext uri="{FF2B5EF4-FFF2-40B4-BE49-F238E27FC236}">
                <a16:creationId xmlns:a16="http://schemas.microsoft.com/office/drawing/2014/main" id="{767038CF-6672-B584-8BC3-4B7F59197D0F}"/>
              </a:ext>
            </a:extLst>
          </p:cNvPr>
          <p:cNvSpPr/>
          <p:nvPr/>
        </p:nvSpPr>
        <p:spPr>
          <a:xfrm>
            <a:off x="8220648" y="4423818"/>
            <a:ext cx="1433744" cy="33149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First Night</a:t>
            </a:r>
          </a:p>
        </p:txBody>
      </p:sp>
      <p:cxnSp>
        <p:nvCxnSpPr>
          <p:cNvPr id="33" name="Connettore a gomito 32">
            <a:extLst>
              <a:ext uri="{FF2B5EF4-FFF2-40B4-BE49-F238E27FC236}">
                <a16:creationId xmlns:a16="http://schemas.microsoft.com/office/drawing/2014/main" id="{80949E8C-6455-67F9-3683-264D5106666B}"/>
              </a:ext>
            </a:extLst>
          </p:cNvPr>
          <p:cNvCxnSpPr>
            <a:cxnSpLocks/>
            <a:stCxn id="21" idx="0"/>
          </p:cNvCxnSpPr>
          <p:nvPr/>
        </p:nvCxnSpPr>
        <p:spPr>
          <a:xfrm rot="5400000" flipH="1" flipV="1">
            <a:off x="8122169" y="2241093"/>
            <a:ext cx="840588" cy="643631"/>
          </a:xfrm>
          <a:prstGeom prst="bentConnector3">
            <a:avLst>
              <a:gd name="adj1" fmla="val 99638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36">
            <a:extLst>
              <a:ext uri="{FF2B5EF4-FFF2-40B4-BE49-F238E27FC236}">
                <a16:creationId xmlns:a16="http://schemas.microsoft.com/office/drawing/2014/main" id="{F518DBFC-3EE4-946B-FC5A-6AD7E4864926}"/>
              </a:ext>
            </a:extLst>
          </p:cNvPr>
          <p:cNvSpPr/>
          <p:nvPr/>
        </p:nvSpPr>
        <p:spPr>
          <a:xfrm>
            <a:off x="8864279" y="1976834"/>
            <a:ext cx="1713391" cy="33149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Last Night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65F03B0-E33D-5C26-FFE5-C11BCBF07281}"/>
              </a:ext>
            </a:extLst>
          </p:cNvPr>
          <p:cNvSpPr txBox="1"/>
          <p:nvPr/>
        </p:nvSpPr>
        <p:spPr>
          <a:xfrm>
            <a:off x="259303" y="5071906"/>
            <a:ext cx="116733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First night calibration → Beam centered on crystal 0</a:t>
            </a:r>
          </a:p>
          <a:p>
            <a:r>
              <a:rPr lang="en-US" sz="2000" dirty="0"/>
              <a:t>Last night calibration  → Beam centered on crystal </a:t>
            </a:r>
            <a:r>
              <a:rPr lang="en-US" dirty="0"/>
              <a:t>1</a:t>
            </a:r>
            <a:endParaRPr lang="it-IT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36E01C5A-20EB-8E60-732B-092958BCDD07}"/>
              </a:ext>
            </a:extLst>
          </p:cNvPr>
          <p:cNvSpPr txBox="1">
            <a:spLocks/>
          </p:cNvSpPr>
          <p:nvPr/>
        </p:nvSpPr>
        <p:spPr>
          <a:xfrm>
            <a:off x="5754580" y="6457140"/>
            <a:ext cx="336426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342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3885BE26-C91D-269A-A08F-35A482063AC9}"/>
              </a:ext>
            </a:extLst>
          </p:cNvPr>
          <p:cNvSpPr/>
          <p:nvPr/>
        </p:nvSpPr>
        <p:spPr>
          <a:xfrm>
            <a:off x="0" y="0"/>
            <a:ext cx="12192000" cy="87888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D95151A-D96C-6FDB-C9B9-409AAA3853FC}"/>
              </a:ext>
            </a:extLst>
          </p:cNvPr>
          <p:cNvSpPr/>
          <p:nvPr/>
        </p:nvSpPr>
        <p:spPr>
          <a:xfrm>
            <a:off x="0" y="6418555"/>
            <a:ext cx="12192000" cy="4394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C30C299-9227-095D-6580-8B2F15A5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3" y="253583"/>
            <a:ext cx="10047672" cy="371722"/>
          </a:xfrm>
        </p:spPr>
        <p:txBody>
          <a:bodyPr>
            <a:noAutofit/>
          </a:bodyPr>
          <a:lstStyle/>
          <a:p>
            <a:r>
              <a:rPr lang="it-IT" sz="3200" b="1" dirty="0" err="1">
                <a:solidFill>
                  <a:schemeClr val="bg1"/>
                </a:solidFill>
              </a:rPr>
              <a:t>Calorimeter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 err="1">
                <a:solidFill>
                  <a:schemeClr val="bg1"/>
                </a:solidFill>
              </a:rPr>
              <a:t>Calibration</a:t>
            </a:r>
            <a:r>
              <a:rPr lang="it-IT" sz="3200" b="1" dirty="0">
                <a:solidFill>
                  <a:schemeClr val="bg1"/>
                </a:solidFill>
              </a:rPr>
              <a:t>: </a:t>
            </a:r>
            <a:r>
              <a:rPr lang="it-IT" sz="3200" b="1" dirty="0" err="1">
                <a:solidFill>
                  <a:schemeClr val="bg1"/>
                </a:solidFill>
              </a:rPr>
              <a:t>Waveform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4887697-3079-DEE9-A942-53F956F81893}"/>
              </a:ext>
            </a:extLst>
          </p:cNvPr>
          <p:cNvSpPr txBox="1">
            <a:spLocks/>
          </p:cNvSpPr>
          <p:nvPr/>
        </p:nvSpPr>
        <p:spPr>
          <a:xfrm>
            <a:off x="259303" y="6457140"/>
            <a:ext cx="1098980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A. Valetti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1E0681A-8B63-7F02-C8CE-FBD764700753}"/>
              </a:ext>
            </a:extLst>
          </p:cNvPr>
          <p:cNvSpPr txBox="1">
            <a:spLocks/>
          </p:cNvSpPr>
          <p:nvPr/>
        </p:nvSpPr>
        <p:spPr>
          <a:xfrm>
            <a:off x="10823730" y="6448262"/>
            <a:ext cx="1627573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13/12/2022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A2291AA-E506-7D03-0D7F-0A1FCC95BA86}"/>
              </a:ext>
            </a:extLst>
          </p:cNvPr>
          <p:cNvSpPr txBox="1">
            <a:spLocks/>
          </p:cNvSpPr>
          <p:nvPr/>
        </p:nvSpPr>
        <p:spPr>
          <a:xfrm>
            <a:off x="259304" y="1132473"/>
            <a:ext cx="10564426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800" b="1" i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B87A79E-87AE-A425-D8F7-733249D94009}"/>
              </a:ext>
            </a:extLst>
          </p:cNvPr>
          <p:cNvSpPr txBox="1"/>
          <p:nvPr/>
        </p:nvSpPr>
        <p:spPr>
          <a:xfrm>
            <a:off x="259303" y="1132472"/>
            <a:ext cx="116733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Amplitude measured in two way → Max value and Wave fitting </a:t>
            </a:r>
          </a:p>
        </p:txBody>
      </p:sp>
      <p:pic>
        <p:nvPicPr>
          <p:cNvPr id="30" name="Immagine 29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04D5E0B2-7753-6441-38F1-776A458C4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01" y="5382478"/>
            <a:ext cx="1015199" cy="101519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6669196-CE7E-E133-8271-08C5232E2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96" y="2038307"/>
            <a:ext cx="5517510" cy="306367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FC6C18F-D37F-55C3-4879-5E4A1DEEF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" y="1982632"/>
            <a:ext cx="5914008" cy="3079293"/>
          </a:xfrm>
          <a:prstGeom prst="rect">
            <a:avLst/>
          </a:prstGeom>
        </p:spPr>
      </p:pic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03D03304-C5A4-E1BF-C6A3-D810CEB6B2F9}"/>
              </a:ext>
            </a:extLst>
          </p:cNvPr>
          <p:cNvCxnSpPr>
            <a:cxnSpLocks/>
          </p:cNvCxnSpPr>
          <p:nvPr/>
        </p:nvCxnSpPr>
        <p:spPr>
          <a:xfrm>
            <a:off x="755527" y="2427694"/>
            <a:ext cx="40748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6955C3D-C11F-8F6B-4E80-6A2A34B8C237}"/>
              </a:ext>
            </a:extLst>
          </p:cNvPr>
          <p:cNvSpPr txBox="1"/>
          <p:nvPr/>
        </p:nvSpPr>
        <p:spPr>
          <a:xfrm>
            <a:off x="259303" y="5284851"/>
            <a:ext cx="117018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Wave fitting → Computationally intensive 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E24DF2A1-2375-0B94-77C9-0DB8315E083D}"/>
              </a:ext>
            </a:extLst>
          </p:cNvPr>
          <p:cNvSpPr txBox="1">
            <a:spLocks/>
          </p:cNvSpPr>
          <p:nvPr/>
        </p:nvSpPr>
        <p:spPr>
          <a:xfrm>
            <a:off x="5754580" y="6457140"/>
            <a:ext cx="336426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1EE0C1A-E7F6-56E1-F824-294AFF4EEE71}"/>
              </a:ext>
            </a:extLst>
          </p:cNvPr>
          <p:cNvSpPr/>
          <p:nvPr/>
        </p:nvSpPr>
        <p:spPr>
          <a:xfrm>
            <a:off x="3276785" y="2821450"/>
            <a:ext cx="1553592" cy="3510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dirty="0"/>
              <a:t>Proton 100 MeV/u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BF5A7A37-500E-E967-3E26-3F010D4C0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38" y="3339799"/>
            <a:ext cx="1670517" cy="231677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EB4B0B1A-FEDA-D5B3-0E3F-B42515C90F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479" y="2821450"/>
            <a:ext cx="2376656" cy="35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6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3885BE26-C91D-269A-A08F-35A482063AC9}"/>
              </a:ext>
            </a:extLst>
          </p:cNvPr>
          <p:cNvSpPr/>
          <p:nvPr/>
        </p:nvSpPr>
        <p:spPr>
          <a:xfrm>
            <a:off x="0" y="0"/>
            <a:ext cx="12192000" cy="87888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D95151A-D96C-6FDB-C9B9-409AAA3853FC}"/>
              </a:ext>
            </a:extLst>
          </p:cNvPr>
          <p:cNvSpPr/>
          <p:nvPr/>
        </p:nvSpPr>
        <p:spPr>
          <a:xfrm>
            <a:off x="0" y="6418555"/>
            <a:ext cx="12192000" cy="4394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C30C299-9227-095D-6580-8B2F15A5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3" y="253583"/>
            <a:ext cx="10047672" cy="371722"/>
          </a:xfrm>
        </p:spPr>
        <p:txBody>
          <a:bodyPr>
            <a:noAutofit/>
          </a:bodyPr>
          <a:lstStyle/>
          <a:p>
            <a:r>
              <a:rPr lang="it-IT" sz="3200" b="1" dirty="0" err="1">
                <a:solidFill>
                  <a:schemeClr val="bg1"/>
                </a:solidFill>
              </a:rPr>
              <a:t>Calorimeter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 err="1">
                <a:solidFill>
                  <a:schemeClr val="bg1"/>
                </a:solidFill>
              </a:rPr>
              <a:t>Calibration</a:t>
            </a:r>
            <a:r>
              <a:rPr lang="it-IT" sz="3200" b="1" dirty="0">
                <a:solidFill>
                  <a:schemeClr val="bg1"/>
                </a:solidFill>
              </a:rPr>
              <a:t>: Energy </a:t>
            </a:r>
            <a:r>
              <a:rPr lang="it-IT" sz="3200" b="1" dirty="0" err="1">
                <a:solidFill>
                  <a:schemeClr val="bg1"/>
                </a:solidFill>
              </a:rPr>
              <a:t>Resolution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4887697-3079-DEE9-A942-53F956F81893}"/>
              </a:ext>
            </a:extLst>
          </p:cNvPr>
          <p:cNvSpPr txBox="1">
            <a:spLocks/>
          </p:cNvSpPr>
          <p:nvPr/>
        </p:nvSpPr>
        <p:spPr>
          <a:xfrm>
            <a:off x="259303" y="6457140"/>
            <a:ext cx="1098980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A. Valetti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1E0681A-8B63-7F02-C8CE-FBD764700753}"/>
              </a:ext>
            </a:extLst>
          </p:cNvPr>
          <p:cNvSpPr txBox="1">
            <a:spLocks/>
          </p:cNvSpPr>
          <p:nvPr/>
        </p:nvSpPr>
        <p:spPr>
          <a:xfrm>
            <a:off x="10823730" y="6448262"/>
            <a:ext cx="1627573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13/12/2022</a:t>
            </a:r>
          </a:p>
        </p:txBody>
      </p:sp>
      <p:pic>
        <p:nvPicPr>
          <p:cNvPr id="30" name="Immagine 29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04D5E0B2-7753-6441-38F1-776A458C4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01" y="5382478"/>
            <a:ext cx="1015199" cy="1015199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6955C3D-C11F-8F6B-4E80-6A2A34B8C237}"/>
              </a:ext>
            </a:extLst>
          </p:cNvPr>
          <p:cNvSpPr txBox="1"/>
          <p:nvPr/>
        </p:nvSpPr>
        <p:spPr>
          <a:xfrm>
            <a:off x="536938" y="5279782"/>
            <a:ext cx="106398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Overall resolution improvement via wave fitting at lower energies → Still good performance by using max value method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18C4128-83FC-D8DC-7E07-8C1EDA5FA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3" y="1137093"/>
            <a:ext cx="5740565" cy="399642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19EFF08-6A6F-8961-90BA-D9616EB72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305" y="1132472"/>
            <a:ext cx="6346541" cy="4051628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D58A30D0-28A7-F07A-0F13-3FFD26E91FD1}"/>
              </a:ext>
            </a:extLst>
          </p:cNvPr>
          <p:cNvSpPr txBox="1">
            <a:spLocks/>
          </p:cNvSpPr>
          <p:nvPr/>
        </p:nvSpPr>
        <p:spPr>
          <a:xfrm>
            <a:off x="5754580" y="6457140"/>
            <a:ext cx="336426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1D181DB-4899-8FC6-7079-5A986112A75A}"/>
              </a:ext>
            </a:extLst>
          </p:cNvPr>
          <p:cNvSpPr txBox="1"/>
          <p:nvPr/>
        </p:nvSpPr>
        <p:spPr>
          <a:xfrm rot="16200000">
            <a:off x="348634" y="1513952"/>
            <a:ext cx="218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/>
              <a:t>%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48D51DF-32A3-DAB8-F9C7-576C1D340B56}"/>
              </a:ext>
            </a:extLst>
          </p:cNvPr>
          <p:cNvSpPr txBox="1"/>
          <p:nvPr/>
        </p:nvSpPr>
        <p:spPr>
          <a:xfrm rot="16200000">
            <a:off x="5787054" y="1550789"/>
            <a:ext cx="1812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152616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3885BE26-C91D-269A-A08F-35A482063AC9}"/>
              </a:ext>
            </a:extLst>
          </p:cNvPr>
          <p:cNvSpPr/>
          <p:nvPr/>
        </p:nvSpPr>
        <p:spPr>
          <a:xfrm>
            <a:off x="0" y="0"/>
            <a:ext cx="12192000" cy="87888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D95151A-D96C-6FDB-C9B9-409AAA3853FC}"/>
              </a:ext>
            </a:extLst>
          </p:cNvPr>
          <p:cNvSpPr/>
          <p:nvPr/>
        </p:nvSpPr>
        <p:spPr>
          <a:xfrm>
            <a:off x="0" y="6418555"/>
            <a:ext cx="12192000" cy="4394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C30C299-9227-095D-6580-8B2F15A5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3" y="253583"/>
            <a:ext cx="10047672" cy="371722"/>
          </a:xfrm>
        </p:spPr>
        <p:txBody>
          <a:bodyPr>
            <a:noAutofit/>
          </a:bodyPr>
          <a:lstStyle/>
          <a:p>
            <a:r>
              <a:rPr lang="it-IT" sz="3200" b="1" dirty="0" err="1">
                <a:solidFill>
                  <a:schemeClr val="bg1"/>
                </a:solidFill>
              </a:rPr>
              <a:t>Calorimeter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 err="1">
                <a:solidFill>
                  <a:schemeClr val="bg1"/>
                </a:solidFill>
              </a:rPr>
              <a:t>Calibration</a:t>
            </a:r>
            <a:r>
              <a:rPr lang="it-IT" sz="3200" b="1" dirty="0">
                <a:solidFill>
                  <a:schemeClr val="bg1"/>
                </a:solidFill>
              </a:rPr>
              <a:t>: Energy </a:t>
            </a:r>
            <a:r>
              <a:rPr lang="it-IT" sz="3200" b="1" dirty="0" err="1">
                <a:solidFill>
                  <a:schemeClr val="bg1"/>
                </a:solidFill>
              </a:rPr>
              <a:t>Calibration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 err="1">
                <a:solidFill>
                  <a:schemeClr val="bg1"/>
                </a:solidFill>
              </a:rPr>
              <a:t>Function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4887697-3079-DEE9-A942-53F956F81893}"/>
              </a:ext>
            </a:extLst>
          </p:cNvPr>
          <p:cNvSpPr txBox="1">
            <a:spLocks/>
          </p:cNvSpPr>
          <p:nvPr/>
        </p:nvSpPr>
        <p:spPr>
          <a:xfrm>
            <a:off x="259303" y="6457140"/>
            <a:ext cx="1098980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A. Valetti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1E0681A-8B63-7F02-C8CE-FBD764700753}"/>
              </a:ext>
            </a:extLst>
          </p:cNvPr>
          <p:cNvSpPr txBox="1">
            <a:spLocks/>
          </p:cNvSpPr>
          <p:nvPr/>
        </p:nvSpPr>
        <p:spPr>
          <a:xfrm>
            <a:off x="10823730" y="6448262"/>
            <a:ext cx="1627573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13/12/2022</a:t>
            </a:r>
          </a:p>
        </p:txBody>
      </p:sp>
      <p:pic>
        <p:nvPicPr>
          <p:cNvPr id="30" name="Immagine 29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04D5E0B2-7753-6441-38F1-776A458C4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01" y="5382478"/>
            <a:ext cx="1015199" cy="1015199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6955C3D-C11F-8F6B-4E80-6A2A34B8C237}"/>
              </a:ext>
            </a:extLst>
          </p:cNvPr>
          <p:cNvSpPr txBox="1"/>
          <p:nvPr/>
        </p:nvSpPr>
        <p:spPr>
          <a:xfrm>
            <a:off x="309992" y="1152358"/>
            <a:ext cx="10165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Calibration Function → Modified Birks function is a good approximation of data 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B008B941-7848-D24E-5245-F9E918959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78" y="1567761"/>
            <a:ext cx="2235681" cy="479074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7D1FDBB-0DB4-9038-DE89-4134A8D80F4A}"/>
              </a:ext>
            </a:extLst>
          </p:cNvPr>
          <p:cNvSpPr txBox="1"/>
          <p:nvPr/>
        </p:nvSpPr>
        <p:spPr>
          <a:xfrm>
            <a:off x="309992" y="5580373"/>
            <a:ext cx="106894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Crystals present different response → We are conducting studies to identify external contributions as, for example, difference in wrapping or bonding</a:t>
            </a:r>
          </a:p>
        </p:txBody>
      </p:sp>
      <p:pic>
        <p:nvPicPr>
          <p:cNvPr id="8" name="Immagine 7" descr="Immagine che contiene testo, orologio, clipart&#10;&#10;Descrizione generata automaticamente">
            <a:extLst>
              <a:ext uri="{FF2B5EF4-FFF2-40B4-BE49-F238E27FC236}">
                <a16:creationId xmlns:a16="http://schemas.microsoft.com/office/drawing/2014/main" id="{F3682CDC-5252-1158-71B5-A4D7C0AC9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284" y="1620115"/>
            <a:ext cx="1824989" cy="426720"/>
          </a:xfrm>
          <a:prstGeom prst="rect">
            <a:avLst/>
          </a:prstGeom>
        </p:spPr>
      </p:pic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AE97E91E-3772-958D-1349-705332AC4EF7}"/>
              </a:ext>
            </a:extLst>
          </p:cNvPr>
          <p:cNvSpPr/>
          <p:nvPr/>
        </p:nvSpPr>
        <p:spPr>
          <a:xfrm>
            <a:off x="4825939" y="1807298"/>
            <a:ext cx="932155" cy="10269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F95CBCE5-ED6D-CF16-1188-CD9282316F87}"/>
              </a:ext>
            </a:extLst>
          </p:cNvPr>
          <p:cNvSpPr txBox="1">
            <a:spLocks/>
          </p:cNvSpPr>
          <p:nvPr/>
        </p:nvSpPr>
        <p:spPr>
          <a:xfrm>
            <a:off x="5754580" y="6457140"/>
            <a:ext cx="336426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59EA980-0948-18DE-9DB6-53756F304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2211669"/>
            <a:ext cx="4900440" cy="332328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08E8564-3F2A-2FC6-0DC0-379B9E06AC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580" y="2211669"/>
            <a:ext cx="4900440" cy="332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36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3885BE26-C91D-269A-A08F-35A482063AC9}"/>
              </a:ext>
            </a:extLst>
          </p:cNvPr>
          <p:cNvSpPr/>
          <p:nvPr/>
        </p:nvSpPr>
        <p:spPr>
          <a:xfrm>
            <a:off x="0" y="0"/>
            <a:ext cx="12192000" cy="87888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D95151A-D96C-6FDB-C9B9-409AAA3853FC}"/>
              </a:ext>
            </a:extLst>
          </p:cNvPr>
          <p:cNvSpPr/>
          <p:nvPr/>
        </p:nvSpPr>
        <p:spPr>
          <a:xfrm>
            <a:off x="0" y="6418555"/>
            <a:ext cx="12192000" cy="4394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C30C299-9227-095D-6580-8B2F15A5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3" y="253583"/>
            <a:ext cx="10047672" cy="371722"/>
          </a:xfrm>
        </p:spPr>
        <p:txBody>
          <a:bodyPr>
            <a:noAutofit/>
          </a:bodyPr>
          <a:lstStyle/>
          <a:p>
            <a:r>
              <a:rPr lang="it-IT" sz="3200" b="1" dirty="0" err="1">
                <a:solidFill>
                  <a:schemeClr val="bg1"/>
                </a:solidFill>
              </a:rPr>
              <a:t>Calorimeter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 err="1">
                <a:solidFill>
                  <a:schemeClr val="bg1"/>
                </a:solidFill>
              </a:rPr>
              <a:t>Calibration</a:t>
            </a:r>
            <a:r>
              <a:rPr lang="it-IT" sz="3200" b="1" dirty="0">
                <a:solidFill>
                  <a:schemeClr val="bg1"/>
                </a:solidFill>
              </a:rPr>
              <a:t>: </a:t>
            </a:r>
            <a:r>
              <a:rPr lang="it-IT" sz="3200" b="1" dirty="0" err="1">
                <a:solidFill>
                  <a:schemeClr val="bg1"/>
                </a:solidFill>
              </a:rPr>
              <a:t>Function</a:t>
            </a:r>
            <a:r>
              <a:rPr lang="it-IT" sz="3200" b="1" dirty="0">
                <a:solidFill>
                  <a:schemeClr val="bg1"/>
                </a:solidFill>
              </a:rPr>
              <a:t> Agreement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4887697-3079-DEE9-A942-53F956F81893}"/>
              </a:ext>
            </a:extLst>
          </p:cNvPr>
          <p:cNvSpPr txBox="1">
            <a:spLocks/>
          </p:cNvSpPr>
          <p:nvPr/>
        </p:nvSpPr>
        <p:spPr>
          <a:xfrm>
            <a:off x="259303" y="6457140"/>
            <a:ext cx="1098980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A. Valetti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1E0681A-8B63-7F02-C8CE-FBD764700753}"/>
              </a:ext>
            </a:extLst>
          </p:cNvPr>
          <p:cNvSpPr txBox="1">
            <a:spLocks/>
          </p:cNvSpPr>
          <p:nvPr/>
        </p:nvSpPr>
        <p:spPr>
          <a:xfrm>
            <a:off x="10823730" y="6448262"/>
            <a:ext cx="1627573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13/12/2022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A2291AA-E506-7D03-0D7F-0A1FCC95BA86}"/>
              </a:ext>
            </a:extLst>
          </p:cNvPr>
          <p:cNvSpPr txBox="1">
            <a:spLocks/>
          </p:cNvSpPr>
          <p:nvPr/>
        </p:nvSpPr>
        <p:spPr>
          <a:xfrm>
            <a:off x="289256" y="1342737"/>
            <a:ext cx="10564426" cy="722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800" b="1" i="1" dirty="0"/>
          </a:p>
        </p:txBody>
      </p:sp>
      <p:pic>
        <p:nvPicPr>
          <p:cNvPr id="30" name="Immagine 29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04D5E0B2-7753-6441-38F1-776A458C4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01" y="5382478"/>
            <a:ext cx="1015199" cy="101519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396AF06-95BE-55D6-DFEC-E3B83F388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08" y="1570441"/>
            <a:ext cx="5537272" cy="355845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527BC4C-B4DB-CDC5-5394-FE8DDBCCB5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528" y="1554969"/>
            <a:ext cx="5656462" cy="3662859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9758596-6CC6-7637-B2E9-01501A3C1A7B}"/>
              </a:ext>
            </a:extLst>
          </p:cNvPr>
          <p:cNvSpPr txBox="1"/>
          <p:nvPr/>
        </p:nvSpPr>
        <p:spPr>
          <a:xfrm>
            <a:off x="1623432" y="5531700"/>
            <a:ext cx="39480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Good fitting of experimental data →</a:t>
            </a:r>
            <a:endParaRPr lang="it-IT" sz="2000" b="0" i="0" u="none" strike="noStrike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DE162341-D2FB-5DDB-2BFF-636A46D9D6B7}"/>
              </a:ext>
            </a:extLst>
          </p:cNvPr>
          <p:cNvSpPr/>
          <p:nvPr/>
        </p:nvSpPr>
        <p:spPr>
          <a:xfrm>
            <a:off x="4895840" y="5048595"/>
            <a:ext cx="417251" cy="164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[%]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901E82A9-46B3-D893-8FFC-33B375CEA711}"/>
              </a:ext>
            </a:extLst>
          </p:cNvPr>
          <p:cNvSpPr/>
          <p:nvPr/>
        </p:nvSpPr>
        <p:spPr>
          <a:xfrm>
            <a:off x="10641737" y="5046775"/>
            <a:ext cx="417251" cy="164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[%]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3600B94-3B39-C22E-A448-E1206BB89923}"/>
              </a:ext>
            </a:extLst>
          </p:cNvPr>
          <p:cNvSpPr/>
          <p:nvPr/>
        </p:nvSpPr>
        <p:spPr>
          <a:xfrm>
            <a:off x="1897223" y="1565618"/>
            <a:ext cx="2201007" cy="352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Crystal 0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579B0E7-364B-A85E-67BD-E60AE49195B9}"/>
              </a:ext>
            </a:extLst>
          </p:cNvPr>
          <p:cNvSpPr/>
          <p:nvPr/>
        </p:nvSpPr>
        <p:spPr>
          <a:xfrm>
            <a:off x="7482878" y="1527734"/>
            <a:ext cx="2201007" cy="352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Crystal 1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7678DC87-55BD-C646-43E3-867FB3E7A283}"/>
              </a:ext>
            </a:extLst>
          </p:cNvPr>
          <p:cNvSpPr txBox="1">
            <a:spLocks/>
          </p:cNvSpPr>
          <p:nvPr/>
        </p:nvSpPr>
        <p:spPr>
          <a:xfrm>
            <a:off x="5754580" y="6457140"/>
            <a:ext cx="336426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B87A79E-87AE-A425-D8F7-733249D94009}"/>
              </a:ext>
            </a:extLst>
          </p:cNvPr>
          <p:cNvSpPr txBox="1"/>
          <p:nvPr/>
        </p:nvSpPr>
        <p:spPr>
          <a:xfrm>
            <a:off x="289256" y="964245"/>
            <a:ext cx="89050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Difference between data and value extrapolated from the Modified Birks function </a:t>
            </a:r>
          </a:p>
          <a:p>
            <a:endParaRPr lang="it-IT" sz="1600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FDA4DC06-2427-1449-43BB-697D8BDC72FA}"/>
              </a:ext>
            </a:extLst>
          </p:cNvPr>
          <p:cNvSpPr/>
          <p:nvPr/>
        </p:nvSpPr>
        <p:spPr>
          <a:xfrm rot="16200000">
            <a:off x="111021" y="2032994"/>
            <a:ext cx="730640" cy="164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err="1">
                <a:solidFill>
                  <a:schemeClr val="tx1"/>
                </a:solidFill>
              </a:rPr>
              <a:t>count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4715B6C1-48DC-505D-9DD2-21C226B03FC8}"/>
              </a:ext>
            </a:extLst>
          </p:cNvPr>
          <p:cNvSpPr/>
          <p:nvPr/>
        </p:nvSpPr>
        <p:spPr>
          <a:xfrm rot="16200000">
            <a:off x="5585706" y="2022164"/>
            <a:ext cx="730640" cy="164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err="1">
                <a:solidFill>
                  <a:schemeClr val="tx1"/>
                </a:solidFill>
              </a:rPr>
              <a:t>count</a:t>
            </a:r>
            <a:endParaRPr lang="it-IT" sz="1200" dirty="0">
              <a:solidFill>
                <a:schemeClr val="tx1"/>
              </a:solidFill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2DD08EDC-F020-90FC-F697-6E83093450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907" y="5416686"/>
            <a:ext cx="2261084" cy="63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61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3885BE26-C91D-269A-A08F-35A482063AC9}"/>
              </a:ext>
            </a:extLst>
          </p:cNvPr>
          <p:cNvSpPr/>
          <p:nvPr/>
        </p:nvSpPr>
        <p:spPr>
          <a:xfrm>
            <a:off x="0" y="0"/>
            <a:ext cx="12192000" cy="87888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D95151A-D96C-6FDB-C9B9-409AAA3853FC}"/>
              </a:ext>
            </a:extLst>
          </p:cNvPr>
          <p:cNvSpPr/>
          <p:nvPr/>
        </p:nvSpPr>
        <p:spPr>
          <a:xfrm>
            <a:off x="0" y="6418555"/>
            <a:ext cx="12192000" cy="4394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C30C299-9227-095D-6580-8B2F15A5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3" y="253583"/>
            <a:ext cx="10047672" cy="371722"/>
          </a:xfrm>
        </p:spPr>
        <p:txBody>
          <a:bodyPr>
            <a:noAutofit/>
          </a:bodyPr>
          <a:lstStyle/>
          <a:p>
            <a:r>
              <a:rPr lang="it-IT" sz="3200" b="1" dirty="0" err="1">
                <a:solidFill>
                  <a:schemeClr val="bg1"/>
                </a:solidFill>
              </a:rPr>
              <a:t>Calorimeter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 err="1">
                <a:solidFill>
                  <a:schemeClr val="bg1"/>
                </a:solidFill>
              </a:rPr>
              <a:t>Calibration</a:t>
            </a:r>
            <a:r>
              <a:rPr lang="it-IT" sz="3200" b="1" dirty="0">
                <a:solidFill>
                  <a:schemeClr val="bg1"/>
                </a:solidFill>
              </a:rPr>
              <a:t>:  Energy </a:t>
            </a:r>
            <a:r>
              <a:rPr lang="it-IT" sz="3200" b="1" dirty="0" err="1">
                <a:solidFill>
                  <a:schemeClr val="bg1"/>
                </a:solidFill>
              </a:rPr>
              <a:t>Equalization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4887697-3079-DEE9-A942-53F956F81893}"/>
              </a:ext>
            </a:extLst>
          </p:cNvPr>
          <p:cNvSpPr txBox="1">
            <a:spLocks/>
          </p:cNvSpPr>
          <p:nvPr/>
        </p:nvSpPr>
        <p:spPr>
          <a:xfrm>
            <a:off x="259303" y="6457140"/>
            <a:ext cx="1098980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A. Valetti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1E0681A-8B63-7F02-C8CE-FBD764700753}"/>
              </a:ext>
            </a:extLst>
          </p:cNvPr>
          <p:cNvSpPr txBox="1">
            <a:spLocks/>
          </p:cNvSpPr>
          <p:nvPr/>
        </p:nvSpPr>
        <p:spPr>
          <a:xfrm>
            <a:off x="10823730" y="6448262"/>
            <a:ext cx="1627573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13/12/2022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A2291AA-E506-7D03-0D7F-0A1FCC95BA86}"/>
              </a:ext>
            </a:extLst>
          </p:cNvPr>
          <p:cNvSpPr txBox="1">
            <a:spLocks/>
          </p:cNvSpPr>
          <p:nvPr/>
        </p:nvSpPr>
        <p:spPr>
          <a:xfrm>
            <a:off x="1145319" y="1025306"/>
            <a:ext cx="9792335" cy="673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800" b="1" i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B87A79E-87AE-A425-D8F7-733249D94009}"/>
              </a:ext>
            </a:extLst>
          </p:cNvPr>
          <p:cNvSpPr txBox="1"/>
          <p:nvPr/>
        </p:nvSpPr>
        <p:spPr>
          <a:xfrm>
            <a:off x="967064" y="1013061"/>
            <a:ext cx="108202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dirty="0"/>
          </a:p>
          <a:p>
            <a:endParaRPr lang="it-IT" sz="1600" dirty="0"/>
          </a:p>
        </p:txBody>
      </p:sp>
      <p:pic>
        <p:nvPicPr>
          <p:cNvPr id="30" name="Immagine 29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04D5E0B2-7753-6441-38F1-776A458C4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01" y="5382478"/>
            <a:ext cx="1015199" cy="1015199"/>
          </a:xfrm>
          <a:prstGeom prst="rect">
            <a:avLst/>
          </a:prstGeom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D8BB3282-B882-2434-6787-384B8E366252}"/>
              </a:ext>
            </a:extLst>
          </p:cNvPr>
          <p:cNvSpPr txBox="1"/>
          <p:nvPr/>
        </p:nvSpPr>
        <p:spPr>
          <a:xfrm>
            <a:off x="232617" y="4706954"/>
            <a:ext cx="116177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Ratio of energy calibration curve parameters to proton curve parameters follow an exponential law → By measuring Z we can equalize the ADC response for different particle 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2C64D385-563A-3728-F291-A5A979358367}"/>
              </a:ext>
            </a:extLst>
          </p:cNvPr>
          <p:cNvSpPr txBox="1">
            <a:spLocks/>
          </p:cNvSpPr>
          <p:nvPr/>
        </p:nvSpPr>
        <p:spPr>
          <a:xfrm>
            <a:off x="5754580" y="6457140"/>
            <a:ext cx="336426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BDC28C7F-FC60-1285-2755-65B56B3AD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5" y="1306920"/>
            <a:ext cx="4335103" cy="2939898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6E7DF5E8-C6C2-FA25-257C-7C74664DA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11" y="1320017"/>
            <a:ext cx="4335103" cy="293989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7798CBFB-566E-1239-0D16-D49F9DBE34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0"/>
          <a:stretch/>
        </p:blipFill>
        <p:spPr>
          <a:xfrm>
            <a:off x="7976085" y="1339025"/>
            <a:ext cx="4191190" cy="2939898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FB310659-D053-17C1-E663-BE4F390F73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676" y="2446562"/>
            <a:ext cx="2183080" cy="3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7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3885BE26-C91D-269A-A08F-35A482063AC9}"/>
              </a:ext>
            </a:extLst>
          </p:cNvPr>
          <p:cNvSpPr/>
          <p:nvPr/>
        </p:nvSpPr>
        <p:spPr>
          <a:xfrm>
            <a:off x="0" y="0"/>
            <a:ext cx="12192000" cy="87888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D95151A-D96C-6FDB-C9B9-409AAA3853FC}"/>
              </a:ext>
            </a:extLst>
          </p:cNvPr>
          <p:cNvSpPr/>
          <p:nvPr/>
        </p:nvSpPr>
        <p:spPr>
          <a:xfrm>
            <a:off x="0" y="6418555"/>
            <a:ext cx="12192000" cy="4394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C30C299-9227-095D-6580-8B2F15A5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3" y="253583"/>
            <a:ext cx="10047672" cy="371722"/>
          </a:xfrm>
        </p:spPr>
        <p:txBody>
          <a:bodyPr>
            <a:noAutofit/>
          </a:bodyPr>
          <a:lstStyle/>
          <a:p>
            <a:r>
              <a:rPr lang="it-IT" sz="3200" b="1" dirty="0" err="1">
                <a:solidFill>
                  <a:schemeClr val="bg1"/>
                </a:solidFill>
              </a:rPr>
              <a:t>Calorimeter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 err="1">
                <a:solidFill>
                  <a:schemeClr val="bg1"/>
                </a:solidFill>
              </a:rPr>
              <a:t>Calibration</a:t>
            </a:r>
            <a:r>
              <a:rPr lang="it-IT" sz="3200" b="1" dirty="0">
                <a:solidFill>
                  <a:schemeClr val="bg1"/>
                </a:solidFill>
              </a:rPr>
              <a:t>:  Energy </a:t>
            </a:r>
            <a:r>
              <a:rPr lang="it-IT" sz="3200" b="1" dirty="0" err="1">
                <a:solidFill>
                  <a:schemeClr val="bg1"/>
                </a:solidFill>
              </a:rPr>
              <a:t>Equalization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4887697-3079-DEE9-A942-53F956F81893}"/>
              </a:ext>
            </a:extLst>
          </p:cNvPr>
          <p:cNvSpPr txBox="1">
            <a:spLocks/>
          </p:cNvSpPr>
          <p:nvPr/>
        </p:nvSpPr>
        <p:spPr>
          <a:xfrm>
            <a:off x="259303" y="6457140"/>
            <a:ext cx="1098980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A. Valetti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1E0681A-8B63-7F02-C8CE-FBD764700753}"/>
              </a:ext>
            </a:extLst>
          </p:cNvPr>
          <p:cNvSpPr txBox="1">
            <a:spLocks/>
          </p:cNvSpPr>
          <p:nvPr/>
        </p:nvSpPr>
        <p:spPr>
          <a:xfrm>
            <a:off x="10823730" y="6448262"/>
            <a:ext cx="1627573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13/12/2022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A2291AA-E506-7D03-0D7F-0A1FCC95BA86}"/>
              </a:ext>
            </a:extLst>
          </p:cNvPr>
          <p:cNvSpPr txBox="1">
            <a:spLocks/>
          </p:cNvSpPr>
          <p:nvPr/>
        </p:nvSpPr>
        <p:spPr>
          <a:xfrm>
            <a:off x="1145319" y="1025306"/>
            <a:ext cx="9792335" cy="673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800" b="1" i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B87A79E-87AE-A425-D8F7-733249D94009}"/>
              </a:ext>
            </a:extLst>
          </p:cNvPr>
          <p:cNvSpPr txBox="1"/>
          <p:nvPr/>
        </p:nvSpPr>
        <p:spPr>
          <a:xfrm>
            <a:off x="967064" y="1013061"/>
            <a:ext cx="108202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dirty="0"/>
          </a:p>
          <a:p>
            <a:endParaRPr lang="it-IT" sz="1600" dirty="0"/>
          </a:p>
        </p:txBody>
      </p:sp>
      <p:pic>
        <p:nvPicPr>
          <p:cNvPr id="30" name="Immagine 29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04D5E0B2-7753-6441-38F1-776A458C4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01" y="5382478"/>
            <a:ext cx="1015199" cy="1015199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6DBE72B8-FD97-080E-F340-F8E2007E5E5B}"/>
              </a:ext>
            </a:extLst>
          </p:cNvPr>
          <p:cNvSpPr txBox="1">
            <a:spLocks/>
          </p:cNvSpPr>
          <p:nvPr/>
        </p:nvSpPr>
        <p:spPr>
          <a:xfrm>
            <a:off x="5754580" y="6457140"/>
            <a:ext cx="336426" cy="37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89FB9F0-F362-88E8-4EC8-7433C8AE2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5" y="1132472"/>
            <a:ext cx="5897815" cy="399966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B63C60D-74FB-5E1F-67C8-F46974474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60" y="1086752"/>
            <a:ext cx="6149415" cy="407570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8D3F354-A473-230F-D593-0767B88BBE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3" y="5360968"/>
            <a:ext cx="2494602" cy="534557"/>
          </a:xfrm>
          <a:prstGeom prst="rect">
            <a:avLst/>
          </a:prstGeom>
        </p:spPr>
      </p:pic>
      <p:graphicFrame>
        <p:nvGraphicFramePr>
          <p:cNvPr id="16" name="Tabella 16">
            <a:extLst>
              <a:ext uri="{FF2B5EF4-FFF2-40B4-BE49-F238E27FC236}">
                <a16:creationId xmlns:a16="http://schemas.microsoft.com/office/drawing/2014/main" id="{D23C6402-03DC-61BA-DE8D-493A19AF8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782060"/>
              </p:ext>
            </p:extLst>
          </p:nvPr>
        </p:nvGraphicFramePr>
        <p:xfrm>
          <a:off x="2865120" y="5336474"/>
          <a:ext cx="831168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70560">
                  <a:extLst>
                    <a:ext uri="{9D8B030D-6E8A-4147-A177-3AD203B41FA5}">
                      <a16:colId xmlns:a16="http://schemas.microsoft.com/office/drawing/2014/main" val="2502461410"/>
                    </a:ext>
                  </a:extLst>
                </a:gridCol>
                <a:gridCol w="2770560">
                  <a:extLst>
                    <a:ext uri="{9D8B030D-6E8A-4147-A177-3AD203B41FA5}">
                      <a16:colId xmlns:a16="http://schemas.microsoft.com/office/drawing/2014/main" val="2096116877"/>
                    </a:ext>
                  </a:extLst>
                </a:gridCol>
                <a:gridCol w="2770560">
                  <a:extLst>
                    <a:ext uri="{9D8B030D-6E8A-4147-A177-3AD203B41FA5}">
                      <a16:colId xmlns:a16="http://schemas.microsoft.com/office/drawing/2014/main" val="1809358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aseline="0" dirty="0"/>
                        <a:t>p</a:t>
                      </a:r>
                      <a:r>
                        <a:rPr lang="it-IT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 dirty="0"/>
                        <a:t>p</a:t>
                      </a:r>
                      <a:r>
                        <a:rPr lang="it-IT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 dirty="0"/>
                        <a:t>p</a:t>
                      </a:r>
                      <a:r>
                        <a:rPr lang="it-IT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070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2.10395e-01 </a:t>
                      </a: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it-IT" dirty="0"/>
                        <a:t> 2.52608e-02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9.00286e-02 </a:t>
                      </a: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it-IT" dirty="0"/>
                        <a:t> 1.22793e-02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1.26673e-04 </a:t>
                      </a: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</a:t>
                      </a:r>
                      <a:r>
                        <a:rPr lang="it-IT" dirty="0"/>
                        <a:t>1.16675e-05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612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9054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11043</TotalTime>
  <Words>833</Words>
  <Application>Microsoft Office PowerPoint</Application>
  <PresentationFormat>Widescreen</PresentationFormat>
  <Paragraphs>151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di Office</vt:lpstr>
      <vt:lpstr>Calorimeter updates: crystal calibration, temperature study and data takings</vt:lpstr>
      <vt:lpstr>Calorimeter Construction: status</vt:lpstr>
      <vt:lpstr>Calorimeter Calibration: HIT Setup</vt:lpstr>
      <vt:lpstr>Calorimeter Calibration: Waveform</vt:lpstr>
      <vt:lpstr>Calorimeter Calibration: Energy Resolution</vt:lpstr>
      <vt:lpstr>Calorimeter Calibration: Energy Calibration Function</vt:lpstr>
      <vt:lpstr>Calorimeter Calibration: Function Agreement</vt:lpstr>
      <vt:lpstr>Calorimeter Calibration:  Energy Equalization</vt:lpstr>
      <vt:lpstr>Calorimeter Calibration:  Energy Equalization</vt:lpstr>
      <vt:lpstr>Calorimeter Calibration: PID with Rising time</vt:lpstr>
      <vt:lpstr>Calorimeter Calibration: Temperature Stability</vt:lpstr>
      <vt:lpstr>Calorimeter Calibration: Temperature Calibration Function</vt:lpstr>
      <vt:lpstr>Calorimeter Calibration: Temperature Calibration Function</vt:lpstr>
      <vt:lpstr>Calorimeter Calibration: CNAO 2022 Setup </vt:lpstr>
      <vt:lpstr>Calorimeter Calibration: Amplitude peaks</vt:lpstr>
      <vt:lpstr>Calorimeter Calibration: Intercalibration Parameter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Valetti</dc:creator>
  <cp:lastModifiedBy>Alessandro Valetti</cp:lastModifiedBy>
  <cp:revision>16</cp:revision>
  <dcterms:created xsi:type="dcterms:W3CDTF">2022-08-29T09:02:39Z</dcterms:created>
  <dcterms:modified xsi:type="dcterms:W3CDTF">2022-12-12T14:47:24Z</dcterms:modified>
</cp:coreProperties>
</file>