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2.xml" ContentType="application/vnd.openxmlformats-officedocument.presentationml.tags+xml"/>
  <Override PartName="/ppt/notesSlides/notesSlide29.xml" ContentType="application/vnd.openxmlformats-officedocument.presentationml.notesSlide+xml"/>
  <Override PartName="/ppt/tags/tag23.xml" ContentType="application/vnd.openxmlformats-officedocument.presentationml.tags+xml"/>
  <Override PartName="/ppt/notesSlides/notesSlide3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25.xml" ContentType="application/vnd.openxmlformats-officedocument.presentationml.tags+xml"/>
  <Override PartName="/ppt/notesSlides/notesSlide3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tags/tag27.xml" ContentType="application/vnd.openxmlformats-officedocument.presentationml.tags+xml"/>
  <Override PartName="/ppt/notesSlides/notesSlide34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ppt/tags/tag29.xml" ContentType="application/vnd.openxmlformats-officedocument.presentationml.tags+xml"/>
  <Override PartName="/ppt/notesSlides/notesSlide36.xml" ContentType="application/vnd.openxmlformats-officedocument.presentationml.notesSlide+xml"/>
  <Override PartName="/ppt/tags/tag30.xml" ContentType="application/vnd.openxmlformats-officedocument.presentationml.tags+xml"/>
  <Override PartName="/ppt/notesSlides/notesSlide37.xml" ContentType="application/vnd.openxmlformats-officedocument.presentationml.notesSlide+xml"/>
  <Override PartName="/ppt/tags/tag31.xml" ContentType="application/vnd.openxmlformats-officedocument.presentationml.tags+xml"/>
  <Override PartName="/ppt/notesSlides/notesSlide38.xml" ContentType="application/vnd.openxmlformats-officedocument.presentationml.notesSlide+xml"/>
  <Override PartName="/ppt/tags/tag32.xml" ContentType="application/vnd.openxmlformats-officedocument.presentationml.tags+xml"/>
  <Override PartName="/ppt/notesSlides/notesSlide39.xml" ContentType="application/vnd.openxmlformats-officedocument.presentationml.notesSlide+xml"/>
  <Override PartName="/ppt/tags/tag33.xml" ContentType="application/vnd.openxmlformats-officedocument.presentationml.tags+xml"/>
  <Override PartName="/ppt/notesSlides/notesSlide40.xml" ContentType="application/vnd.openxmlformats-officedocument.presentationml.notesSlide+xml"/>
  <Override PartName="/ppt/tags/tag34.xml" ContentType="application/vnd.openxmlformats-officedocument.presentationml.tags+xml"/>
  <Override PartName="/ppt/notesSlides/notesSlide41.xml" ContentType="application/vnd.openxmlformats-officedocument.presentationml.notesSlide+xml"/>
  <Override PartName="/ppt/tags/tag35.xml" ContentType="application/vnd.openxmlformats-officedocument.presentationml.tags+xml"/>
  <Override PartName="/ppt/notesSlides/notesSlide42.xml" ContentType="application/vnd.openxmlformats-officedocument.presentationml.notesSlide+xml"/>
  <Override PartName="/ppt/tags/tag36.xml" ContentType="application/vnd.openxmlformats-officedocument.presentationml.tags+xml"/>
  <Override PartName="/ppt/notesSlides/notesSlide43.xml" ContentType="application/vnd.openxmlformats-officedocument.presentationml.notesSlide+xml"/>
  <Override PartName="/ppt/tags/tag37.xml" ContentType="application/vnd.openxmlformats-officedocument.presentationml.tags+xml"/>
  <Override PartName="/ppt/notesSlides/notesSlide44.xml" ContentType="application/vnd.openxmlformats-officedocument.presentationml.notesSlide+xml"/>
  <Override PartName="/ppt/tags/tag38.xml" ContentType="application/vnd.openxmlformats-officedocument.presentationml.tags+xml"/>
  <Override PartName="/ppt/notesSlides/notesSlide45.xml" ContentType="application/vnd.openxmlformats-officedocument.presentationml.notesSlide+xml"/>
  <Override PartName="/ppt/tags/tag39.xml" ContentType="application/vnd.openxmlformats-officedocument.presentationml.tags+xml"/>
  <Override PartName="/ppt/notesSlides/notesSlide46.xml" ContentType="application/vnd.openxmlformats-officedocument.presentationml.notesSlide+xml"/>
  <Override PartName="/ppt/tags/tag40.xml" ContentType="application/vnd.openxmlformats-officedocument.presentationml.tags+xml"/>
  <Override PartName="/ppt/notesSlides/notesSlide47.xml" ContentType="application/vnd.openxmlformats-officedocument.presentationml.notesSlide+xml"/>
  <Override PartName="/ppt/tags/tag41.xml" ContentType="application/vnd.openxmlformats-officedocument.presentationml.tags+xml"/>
  <Override PartName="/ppt/notesSlides/notesSlide48.xml" ContentType="application/vnd.openxmlformats-officedocument.presentationml.notesSlide+xml"/>
  <Override PartName="/ppt/tags/tag42.xml" ContentType="application/vnd.openxmlformats-officedocument.presentationml.tags+xml"/>
  <Override PartName="/ppt/notesSlides/notesSlide49.xml" ContentType="application/vnd.openxmlformats-officedocument.presentationml.notesSlide+xml"/>
  <Override PartName="/ppt/tags/tag43.xml" ContentType="application/vnd.openxmlformats-officedocument.presentationml.tags+xml"/>
  <Override PartName="/ppt/notesSlides/notesSlide50.xml" ContentType="application/vnd.openxmlformats-officedocument.presentationml.notesSlide+xml"/>
  <Override PartName="/ppt/tags/tag44.xml" ContentType="application/vnd.openxmlformats-officedocument.presentationml.tags+xml"/>
  <Override PartName="/ppt/notesSlides/notesSlide51.xml" ContentType="application/vnd.openxmlformats-officedocument.presentationml.notesSlide+xml"/>
  <Override PartName="/ppt/tags/tag45.xml" ContentType="application/vnd.openxmlformats-officedocument.presentationml.tags+xml"/>
  <Override PartName="/ppt/notesSlides/notesSlide52.xml" ContentType="application/vnd.openxmlformats-officedocument.presentationml.notesSlide+xml"/>
  <Override PartName="/ppt/tags/tag46.xml" ContentType="application/vnd.openxmlformats-officedocument.presentationml.tags+xml"/>
  <Override PartName="/ppt/notesSlides/notesSlide53.xml" ContentType="application/vnd.openxmlformats-officedocument.presentationml.notesSlide+xml"/>
  <Override PartName="/ppt/tags/tag47.xml" ContentType="application/vnd.openxmlformats-officedocument.presentationml.tags+xml"/>
  <Override PartName="/ppt/notesSlides/notesSlide54.xml" ContentType="application/vnd.openxmlformats-officedocument.presentationml.notesSlide+xml"/>
  <Override PartName="/ppt/tags/tag48.xml" ContentType="application/vnd.openxmlformats-officedocument.presentationml.tags+xml"/>
  <Override PartName="/ppt/notesSlides/notesSlide55.xml" ContentType="application/vnd.openxmlformats-officedocument.presentationml.notesSlide+xml"/>
  <Override PartName="/ppt/tags/tag49.xml" ContentType="application/vnd.openxmlformats-officedocument.presentationml.tags+xml"/>
  <Override PartName="/ppt/notesSlides/notesSlide56.xml" ContentType="application/vnd.openxmlformats-officedocument.presentationml.notesSlide+xml"/>
  <Override PartName="/ppt/tags/tag50.xml" ContentType="application/vnd.openxmlformats-officedocument.presentationml.tags+xml"/>
  <Override PartName="/ppt/notesSlides/notesSlide57.xml" ContentType="application/vnd.openxmlformats-officedocument.presentationml.notesSlide+xml"/>
  <Override PartName="/ppt/tags/tag51.xml" ContentType="application/vnd.openxmlformats-officedocument.presentationml.tags+xml"/>
  <Override PartName="/ppt/notesSlides/notesSlide58.xml" ContentType="application/vnd.openxmlformats-officedocument.presentationml.notesSlide+xml"/>
  <Override PartName="/ppt/tags/tag52.xml" ContentType="application/vnd.openxmlformats-officedocument.presentationml.tags+xml"/>
  <Override PartName="/ppt/notesSlides/notesSlide59.xml" ContentType="application/vnd.openxmlformats-officedocument.presentationml.notesSlide+xml"/>
  <Override PartName="/ppt/tags/tag53.xml" ContentType="application/vnd.openxmlformats-officedocument.presentationml.tags+xml"/>
  <Override PartName="/ppt/notesSlides/notesSlide60.xml" ContentType="application/vnd.openxmlformats-officedocument.presentationml.notesSlide+xml"/>
  <Override PartName="/ppt/tags/tag54.xml" ContentType="application/vnd.openxmlformats-officedocument.presentationml.tags+xml"/>
  <Override PartName="/ppt/notesSlides/notesSlide61.xml" ContentType="application/vnd.openxmlformats-officedocument.presentationml.notesSlide+xml"/>
  <Override PartName="/ppt/tags/tag55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56.xml" ContentType="application/vnd.openxmlformats-officedocument.presentationml.tags+xml"/>
  <Override PartName="/ppt/notesSlides/notesSlide64.xml" ContentType="application/vnd.openxmlformats-officedocument.presentationml.notesSlide+xml"/>
  <Override PartName="/ppt/tags/tag57.xml" ContentType="application/vnd.openxmlformats-officedocument.presentationml.tags+xml"/>
  <Override PartName="/ppt/notesSlides/notesSlide65.xml" ContentType="application/vnd.openxmlformats-officedocument.presentationml.notesSlide+xml"/>
  <Override PartName="/ppt/tags/tag58.xml" ContentType="application/vnd.openxmlformats-officedocument.presentationml.tags+xml"/>
  <Override PartName="/ppt/notesSlides/notesSlide66.xml" ContentType="application/vnd.openxmlformats-officedocument.presentationml.notesSlide+xml"/>
  <Override PartName="/ppt/tags/tag59.xml" ContentType="application/vnd.openxmlformats-officedocument.presentationml.tags+xml"/>
  <Override PartName="/ppt/notesSlides/notesSlide67.xml" ContentType="application/vnd.openxmlformats-officedocument.presentationml.notesSlide+xml"/>
  <Override PartName="/ppt/tags/tag60.xml" ContentType="application/vnd.openxmlformats-officedocument.presentationml.tags+xml"/>
  <Override PartName="/ppt/notesSlides/notesSlide68.xml" ContentType="application/vnd.openxmlformats-officedocument.presentationml.notesSlide+xml"/>
  <Override PartName="/ppt/tags/tag61.xml" ContentType="application/vnd.openxmlformats-officedocument.presentationml.tags+xml"/>
  <Override PartName="/ppt/notesSlides/notesSlide69.xml" ContentType="application/vnd.openxmlformats-officedocument.presentationml.notesSlide+xml"/>
  <Override PartName="/ppt/tags/tag62.xml" ContentType="application/vnd.openxmlformats-officedocument.presentationml.tags+xml"/>
  <Override PartName="/ppt/notesSlides/notesSlide70.xml" ContentType="application/vnd.openxmlformats-officedocument.presentationml.notesSlide+xml"/>
  <Override PartName="/ppt/tags/tag63.xml" ContentType="application/vnd.openxmlformats-officedocument.presentationml.tags+xml"/>
  <Override PartName="/ppt/notesSlides/notesSlide71.xml" ContentType="application/vnd.openxmlformats-officedocument.presentationml.notesSlide+xml"/>
  <Override PartName="/ppt/tags/tag64.xml" ContentType="application/vnd.openxmlformats-officedocument.presentationml.tags+xml"/>
  <Override PartName="/ppt/notesSlides/notesSlide72.xml" ContentType="application/vnd.openxmlformats-officedocument.presentationml.notesSlide+xml"/>
  <Override PartName="/ppt/tags/tag65.xml" ContentType="application/vnd.openxmlformats-officedocument.presentationml.tags+xml"/>
  <Override PartName="/ppt/notesSlides/notesSlide73.xml" ContentType="application/vnd.openxmlformats-officedocument.presentationml.notesSlide+xml"/>
  <Override PartName="/ppt/tags/tag66.xml" ContentType="application/vnd.openxmlformats-officedocument.presentationml.tags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89"/>
  </p:notesMasterIdLst>
  <p:sldIdLst>
    <p:sldId id="628" r:id="rId2"/>
    <p:sldId id="1081" r:id="rId3"/>
    <p:sldId id="641" r:id="rId4"/>
    <p:sldId id="1053" r:id="rId5"/>
    <p:sldId id="1054" r:id="rId6"/>
    <p:sldId id="272" r:id="rId7"/>
    <p:sldId id="280" r:id="rId8"/>
    <p:sldId id="1057" r:id="rId9"/>
    <p:sldId id="1058" r:id="rId10"/>
    <p:sldId id="1059" r:id="rId11"/>
    <p:sldId id="1060" r:id="rId12"/>
    <p:sldId id="1062" r:id="rId13"/>
    <p:sldId id="1063" r:id="rId14"/>
    <p:sldId id="1082" r:id="rId15"/>
    <p:sldId id="629" r:id="rId16"/>
    <p:sldId id="1067" r:id="rId17"/>
    <p:sldId id="634" r:id="rId18"/>
    <p:sldId id="638" r:id="rId19"/>
    <p:sldId id="1068" r:id="rId20"/>
    <p:sldId id="575" r:id="rId21"/>
    <p:sldId id="639" r:id="rId22"/>
    <p:sldId id="1070" r:id="rId23"/>
    <p:sldId id="1071" r:id="rId24"/>
    <p:sldId id="1072" r:id="rId25"/>
    <p:sldId id="659" r:id="rId26"/>
    <p:sldId id="1073" r:id="rId27"/>
    <p:sldId id="646" r:id="rId28"/>
    <p:sldId id="647" r:id="rId29"/>
    <p:sldId id="1074" r:id="rId30"/>
    <p:sldId id="259" r:id="rId31"/>
    <p:sldId id="1075" r:id="rId32"/>
    <p:sldId id="1076" r:id="rId33"/>
    <p:sldId id="266" r:id="rId34"/>
    <p:sldId id="635" r:id="rId35"/>
    <p:sldId id="1077" r:id="rId36"/>
    <p:sldId id="1078" r:id="rId37"/>
    <p:sldId id="1079" r:id="rId38"/>
    <p:sldId id="654" r:id="rId39"/>
    <p:sldId id="1080" r:id="rId40"/>
    <p:sldId id="1083" r:id="rId41"/>
    <p:sldId id="642" r:id="rId42"/>
    <p:sldId id="1018" r:id="rId43"/>
    <p:sldId id="650" r:id="rId44"/>
    <p:sldId id="1025" r:id="rId45"/>
    <p:sldId id="1011" r:id="rId46"/>
    <p:sldId id="657" r:id="rId47"/>
    <p:sldId id="1022" r:id="rId48"/>
    <p:sldId id="1027" r:id="rId49"/>
    <p:sldId id="662" r:id="rId50"/>
    <p:sldId id="1028" r:id="rId51"/>
    <p:sldId id="1038" r:id="rId52"/>
    <p:sldId id="1046" r:id="rId53"/>
    <p:sldId id="1048" r:id="rId54"/>
    <p:sldId id="637" r:id="rId55"/>
    <p:sldId id="631" r:id="rId56"/>
    <p:sldId id="1052" r:id="rId57"/>
    <p:sldId id="633" r:id="rId58"/>
    <p:sldId id="1084" r:id="rId59"/>
    <p:sldId id="1085" r:id="rId60"/>
    <p:sldId id="1086" r:id="rId61"/>
    <p:sldId id="1087" r:id="rId62"/>
    <p:sldId id="1089" r:id="rId63"/>
    <p:sldId id="1090" r:id="rId64"/>
    <p:sldId id="1091" r:id="rId65"/>
    <p:sldId id="1092" r:id="rId66"/>
    <p:sldId id="1088" r:id="rId67"/>
    <p:sldId id="1093" r:id="rId68"/>
    <p:sldId id="1099" r:id="rId69"/>
    <p:sldId id="1100" r:id="rId70"/>
    <p:sldId id="1101" r:id="rId71"/>
    <p:sldId id="1094" r:id="rId72"/>
    <p:sldId id="1095" r:id="rId73"/>
    <p:sldId id="1096" r:id="rId74"/>
    <p:sldId id="1097" r:id="rId75"/>
    <p:sldId id="1098" r:id="rId76"/>
    <p:sldId id="1103" r:id="rId77"/>
    <p:sldId id="1104" r:id="rId78"/>
    <p:sldId id="1105" r:id="rId79"/>
    <p:sldId id="1106" r:id="rId80"/>
    <p:sldId id="1107" r:id="rId81"/>
    <p:sldId id="1108" r:id="rId82"/>
    <p:sldId id="1109" r:id="rId83"/>
    <p:sldId id="1110" r:id="rId84"/>
    <p:sldId id="1111" r:id="rId85"/>
    <p:sldId id="1112" r:id="rId86"/>
    <p:sldId id="1113" r:id="rId87"/>
    <p:sldId id="1114" r:id="rId88"/>
  </p:sldIdLst>
  <p:sldSz cx="12192000" cy="6858000"/>
  <p:notesSz cx="6858000" cy="9144000"/>
  <p:custShowLst>
    <p:custShow name="Template_Mid Term Plan" id="0">
      <p:sldLst>
        <p:sld r:id="rId2"/>
      </p:sldLst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48"/>
    <a:srgbClr val="4FB5FF"/>
    <a:srgbClr val="FFFFFF"/>
    <a:srgbClr val="137192"/>
    <a:srgbClr val="89B8C8"/>
    <a:srgbClr val="002948"/>
    <a:srgbClr val="009242"/>
    <a:srgbClr val="007033"/>
    <a:srgbClr val="AC7F00"/>
    <a:srgbClr val="F4B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02" autoAdjust="0"/>
    <p:restoredTop sz="88714" autoAdjust="0"/>
  </p:normalViewPr>
  <p:slideViewPr>
    <p:cSldViewPr>
      <p:cViewPr varScale="1">
        <p:scale>
          <a:sx n="83" d="100"/>
          <a:sy n="83" d="100"/>
        </p:scale>
        <p:origin x="216" y="9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08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6T08:35:07.9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19404,'0'15'-226,"0"-7"275,0 1 1,0-1 31,0 7 1,0-8-27,0 3 1,0 1-139,0 0 98,0-3 0,0 5 1,0-4-26,0 1 0,0 0 0,0 0-14,0-1 0,0 4 1,0 0-28,0 2 0,0-3 0,0 2 17,0-1 1,0-3 0,0-3 25,0 3 1,0 1 2,0-4 0,0-3 45,0 7 30,0-9 0,0 3-52,0-10 0,0-3-20,0-6 0,0 1 0,0-1-14,0 1 1,0 0-97,0-1 103,0 2 1,0-3 0,0 2 1,0-2 0,0 3 1,0-3 2,0 3 0,0-1 0,0-2 86,0 4 1,0 0 79,0 1-155,0 3 0,0-4-28,0 4 21,0 2 0,0 3 0,0 4-2,0 1 0,0 4 153,0-1-137,0 1 1,0 0-1,0 3 3,0 1 1,0 0-1,0 4-13,0-2 0,0-1 0,0 3-71,0-3 1,0 3 0,0-2-374,0 2 440,0-3 0,0 2 0,0-1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6T08:35:07.9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-2147483648 1 19957,'0'7'-603,"0"-2"577,0 2 0,0-3 111,0 3 59,0-2-53,0 0 46,0 0-93,0 3 1,0 1-9,0 1 0,0-2-84,0 7 1,0-3 24,0 3 1,0-2 0,0 2-3,0-3 0,0 0 18,0 3 1,0-3 0,0 4-35,0-4 1,0 3-173,0-3 200,0 1 0,0-4-87,0 2 83,0-3 0,0 1 0,0 1 57,0 1-65,0-6 1,0 6 42,0 0 1,0 1-6,0 0 0,0-2-101,0-2 1,0-3-261,0 5 115,0-2 1,0 2 232,0 0 0,0-8 0,0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6T08:35:07.9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-2147483648 1 20096,'0'7'220,"0"3"-139,0 0 1,0-2 0,0 1-61,0 1 0,0 3 0,0-1 17,0 3 1,0-3-121,0 3 27,0-3 0,0-1 0,0-5-1,0 7 1,0-3 0,0 5 39,0-2 0,0-4 1,0 2 28,0-2 1,0-2-1,0 1 10,0 4 1,0-4-15,0-2 1,0 5-29,0 1 0,0-3-21,0 2-144,0-3 172,0 6 0,0-6-164,0 2 35,0-9 0,0 7-107,0-3 100,0-2 0,0 4-546,0-5 694,0 1 0,0 10 0,0-6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6T08:35:07.9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-2147483648 13 18938,'0'-7'494,"0"2"62,0 5-589,0 5 0,0 2 2,0 8 0,0-7 1,0 1 18,0 1 1,0 3 0,0-1 7,0 3 1,0-7-1,0 1 4,0 1 0,0 2-14,0 1 13,0 2 1,0-3-65,0 3 63,0-2 0,0-4 0,0-2-83,0 6 64,0-8 1,0 7-47,0-2 0,0 0 13,0 5 1,0-3 0,0 3 1,0-2-65,0 1 0,0-1-28,0-1 1,0-2-308,0-1 452,0-6 0,0 10 0,0-13 0,0 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6T08:35:07.9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-2147483648 1 19351,'0'12'16,"0"4"1,0-9 27,0 2 0,0-1 0,0 7 12,0-3 0,0-2 1,0 0-20,0 0 1,0-3-1,0 1-3,0 5 0,0-1-102,0 0 87,0-4 1,0 4-86,0-5 71,0 0 1,0 6-38,0-5 57,0-1 1,0 6 17,0-6 0,0 0-15,0 3 0,0-2-37,0 6 0,0-4-74,0-2 1,0-4-77,0 7 0,0-8-47,0 6 1,0-4-351,0 2 556,0-1 0,0 7 0,0-7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6T08:35:07.9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 18976,'0'11'170,"0"-2"1,0-6-231,0 6 0,0-3 1,0 4 99,0-1 0,0 5 1,0-3 137,0 2-159,0 2 0,0-3 1,0 3-1,0-3 38,0 3 1,0 2 0,0 1-93,0-1 55,0-9 1,0 4-1,0-1-42,0 0 0,0 2-10,0 1 176,0-6-87,0-3 1,0-7 0,0-1-45,0-7 1,0-2-1,0-1-1,0-1 0,0 1 1,0-2-132,0 3 127,0 0 1,0-3 0,0 2-90,0-2 77,0 3 1,0-3 0,0 3 11,0-3 0,0 2 0,0 2 7,0-5 1,0 9-1,0-3-7,0 0 1,0 2 0,0-1-14,0-2 70,0 4-58,0 2 1,0 15 1,0 5 0,0-5 1,0-1 199,0 2-185,0-4 0,0 5 101,0-3-95,0 2 1,0 2 13,0 2-38,0-3 0,0 3 0,0-3-73,0 3 1,0-2 0,0 2-150,0-3 0,0 0 0,0 3-257,0-2 0,0-3 473,0 0 0,0-3 0,0 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6T08:35:07.9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41 19855,'0'-8'80,"0"-1"0,0 3 50,0-1-241,0 2 75,0 0-148,0 5 202,0 5 1,0 0-1,0 2-11,0 4 3,0-4 1,0 6 0,0-6 68,0 5-63,0 3 1,0 2 0,0 0 72,0 0-83,0-1 0,0-4 0,0 3 0,0 3-9,0-2 1,0 2-1,0-4 1,0-1-2,0 2 1,0-2 0,0 1-48,0-2 1,0-1-83,0-4 1,0-2-328,0 5 15,0-8 1,0-8 444,0-5 0,0-7 0,0 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6T08:35:07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19957,'0'7'-603,"0"-2"577,0 2 0,0-3 111,0 3 59,0-2-53,0 0 46,0 0-93,0 3 1,0 1-9,0 1 0,0-2-84,0 7 1,0-3 24,0 3 1,0-2 0,0 2-3,0-3 0,0 0 18,0 3 1,0-2 0,0 2-35,0-3 1,0 3-173,0-2 200,0-1 0,0-2-87,0 1 83,0-4 0,0 2 0,0 1 57,0 1-65,0-6 1,0 7 42,0-2 1,0 2-6,0 0 0,0-2-101,0-2 1,0-3-261,0 5 115,0-2 1,0 2 232,0 0 0,0-8 0,0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6T08:35:07.9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20096,'0'7'220,"0"3"-139,0 1 1,0-4 0,0 2-61,0 1 0,0 3 0,0-1 17,0 3 1,0-3-121,0 3 27,0-3 0,0-1 0,0-5-1,0 7 1,0-3 0,0 5 39,0-2 0,0-4 1,0 2 28,0-2 1,0-2-1,0 1 10,0 5 1,0-6-15,0-1 1,0 5-29,0 1 0,0-3-21,0 2-144,0-3 172,0 6 0,0-6-164,0 2 35,0-8 0,0 5-107,0-1 100,0-4 0,0 6-546,0-7 694,0 2 0,0 10 0,0-6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6T08:35:07.9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 18938,'0'-7'494,"0"2"62,0 5-589,0 5 0,0 2 2,0 9 0,0-9 1,0 2 18,0 1 1,0 3 0,0-1 7,0 3 1,0-7-1,0 1 4,0 1 0,0 2-14,0 1 13,0 2 1,0-3-65,0 3 63,0-2 0,0-4 0,0-2-83,0 6 64,0-8 1,0 8-47,0-3 0,0-1 13,0 6 1,0-3 0,0 3 1,0-2-65,0 1 0,0-1-28,0-1 1,0-2-308,0-1 452,0-6 0,0 10 0,0-13 0,0 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6T08:35:07.9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19351,'0'12'16,"0"4"1,0-9 27,0 2 0,0-1 0,0 7 12,0-3 0,0-2 1,0 0-20,0 0 1,0-3-1,0 1-3,0 5 0,0-1-102,0 0 87,0-4 1,0 4-86,0-5 71,0 0 1,0 6-38,0-6 57,0 1 1,0 5 17,0-6 0,0 0-15,0 3 0,0-2-37,0 6 0,0-4-74,0-2 1,0-4-77,0 6 0,0-6-47,0 5 1,0-4-351,0 2 556,0-1 0,0 7 0,0-7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6T08:35:07.9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-2147483648 13 18976,'0'11'170,"0"-2"1,0-6-231,0 6 0,0-3 1,0 4 99,0-1 0,0 5 1,0-3 137,0 2-159,0 2 0,0-3 1,0 4-1,0-5 38,0 4 1,0 3 0,0-1-93,0 0 55,0-9 1,0 5-1,0-3-42,0 2 0,0 0-10,0 2 176,0-6-87,0-3 1,0-7 0,0-1-45,0-7 1,0-2-1,0 0-1,0-3 0,0 2 1,0-2-132,0 4 127,0-1 1,0-4 0,0 3-90,0-2 77,0 4 1,0-5 0,0 4 11,0-3 0,0 2 0,0 2 7,0-5 1,0 9-1,0-3-7,0 0 1,0 2 0,0-1-14,0-2 70,0 4-58,0 2 1,0 15 1,0 5 0,0-5 1,0-1 199,0 2-185,0-4 0,0 5 101,0-3-95,0 2 1,0 2 13,0 2-38,0-3 0,0 4 0,0-5-73,0 4 1,0-2 0,0 3-150,0-4 0,0-1 0,0 4-257,0-2 0,0-3 473,0 0 0,0-3 0,0 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6T08:35:07.9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-2147483648 41 19855,'0'-8'80,"0"-1"0,0 3 50,0-1-241,0 2 75,0 0-148,0 5 202,0 5 1,0 0-1,0 2-11,0 4 3,0-4 1,0 6 0,0-6 68,0 5-63,0 3 1,0 2 0,0 1 72,0-2-83,0 0 0,0-4 0,0 3 0,0 3-9,0-2 1,0 2-1,0-4 1,0-1-2,0 2 1,0-2 0,0 1-48,0-2 1,0-1-83,0-4 1,0-2-328,0 5 15,0-8 1,0-7 444,0-7 0,0-6 0,0 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B23F4-5E42-4E57-8F79-D1818F09B9CC}" type="datetimeFigureOut">
              <a:rPr lang="it-IT" smtClean="0"/>
              <a:pPr/>
              <a:t>13/12/22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4AD4F-B870-44F2-BC28-2FE68B1C307A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725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3866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323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14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57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12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804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340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131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540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449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384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50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064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050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3469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52734-5EA4-449B-8E9E-20DC0A7869C9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302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At the Materials Physics Lab the synthesis of novel organic scintillators is pursued since many years in collaboration with these research units (BOX da </a:t>
            </a:r>
            <a:r>
              <a:rPr lang="en-GB" err="1"/>
              <a:t>indicare</a:t>
            </a:r>
            <a:r>
              <a:rPr lang="en-GB"/>
              <a:t>). The aim of this research topic is the fabrication….  (box da </a:t>
            </a:r>
            <a:r>
              <a:rPr lang="en-GB" err="1"/>
              <a:t>leggere</a:t>
            </a:r>
            <a:r>
              <a:rPr lang="en-GB"/>
              <a:t>) ….monitoring neutrons (</a:t>
            </a:r>
            <a:r>
              <a:rPr lang="en-GB" err="1"/>
              <a:t>clic</a:t>
            </a:r>
            <a:r>
              <a:rPr lang="en-GB"/>
              <a:t>)… workers (</a:t>
            </a:r>
            <a:r>
              <a:rPr lang="en-GB" err="1"/>
              <a:t>clic</a:t>
            </a:r>
            <a:r>
              <a:rPr lang="en-GB"/>
              <a:t>)…. revealing (</a:t>
            </a:r>
            <a:r>
              <a:rPr lang="en-GB" err="1"/>
              <a:t>clic</a:t>
            </a:r>
            <a:r>
              <a:rPr lang="en-GB"/>
              <a:t>)…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5693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50"/>
              <a:t>Siloxane scintillators might also dissolve suitable organo-boron compounds, such as </a:t>
            </a:r>
            <a:r>
              <a:rPr lang="en-GB" sz="1050" err="1"/>
              <a:t>carborane</a:t>
            </a:r>
            <a:r>
              <a:rPr lang="en-GB" sz="1050"/>
              <a:t>, preserving transparency (</a:t>
            </a:r>
            <a:r>
              <a:rPr lang="en-GB" sz="1050" err="1"/>
              <a:t>clic</a:t>
            </a:r>
            <a:r>
              <a:rPr lang="en-GB" sz="1050"/>
              <a:t>). They have shown good response to thermal n from Am-Be source with LO comparable to Boron doped plastic standard (EJ-254).</a:t>
            </a:r>
          </a:p>
          <a:p>
            <a:r>
              <a:rPr lang="en-GB" sz="1050"/>
              <a:t>Very recently (</a:t>
            </a:r>
            <a:r>
              <a:rPr lang="en-GB" sz="1050" err="1"/>
              <a:t>clic</a:t>
            </a:r>
            <a:r>
              <a:rPr lang="en-GB" sz="1050"/>
              <a:t>) the preparation of foldable siloxane scintillators for thermal n has been carried out.  Nanocrystals of lithium fluoride or lithium tetraborate with isotopic enrichment have been prepared and embedded into siloxane with inorganic scintillator powder. (</a:t>
            </a:r>
            <a:r>
              <a:rPr lang="en-GB" sz="1050" err="1"/>
              <a:t>clic</a:t>
            </a:r>
            <a:r>
              <a:rPr lang="en-GB" sz="1050"/>
              <a:t>) The flexible foils were used to “dress” commercial scintillator with PSD properties , resulting in optimal triple PSD (fast n, thermal n and gamma rays). Few days ago (</a:t>
            </a:r>
            <a:r>
              <a:rPr lang="en-GB" sz="1050" err="1"/>
              <a:t>clic</a:t>
            </a:r>
            <a:r>
              <a:rPr lang="en-GB" sz="1050"/>
              <a:t>), the proposal BEYOND presented by Ilaria Fratelli has won the Grant selection for young researchers at INFN, where the research starting point is a fully flexible thermal n detector composted of organic phototransistor and the nanocomposite siloxane scintillator.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285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224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6924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397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0376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0805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4273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618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413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0862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162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2434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2816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284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246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0671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7382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446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0903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4306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01058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28493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1299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1989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16043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9663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160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2512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711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943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5485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98631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7444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7548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831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7676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439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8800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8728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9140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3802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6345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46699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3794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6057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3839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7645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5880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75332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920943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29708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03026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557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535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218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33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 flipV="1">
            <a:off x="7213578" y="3810003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Rettangolo 23"/>
          <p:cNvSpPr/>
          <p:nvPr/>
        </p:nvSpPr>
        <p:spPr>
          <a:xfrm flipV="1">
            <a:off x="7213602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Rettangolo 24"/>
          <p:cNvSpPr/>
          <p:nvPr/>
        </p:nvSpPr>
        <p:spPr>
          <a:xfrm flipV="1">
            <a:off x="7213602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Rettangolo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Rettangolo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Rettangolo arrotondato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ettangolo arrotondato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ttangolo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ttangolo 9"/>
          <p:cNvSpPr/>
          <p:nvPr/>
        </p:nvSpPr>
        <p:spPr>
          <a:xfrm>
            <a:off x="2" y="3675530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ttangolo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09600" y="2401890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69F0C062-AB77-4A28-8687-DAD03F9C43E8}" type="datetime1">
              <a:rPr lang="it-IT" smtClean="0"/>
              <a:t>13/12/22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1B8F-1C8B-4EA0-AB58-050E6D5F7361}" type="datetime1">
              <a:rPr lang="it-IT" smtClean="0"/>
              <a:t>13/12/22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E425-3E60-486C-831E-6F220C530EAE}" type="datetime1">
              <a:rPr lang="it-IT" smtClean="0"/>
              <a:t>13/12/22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3EC2-CD36-4F46-95C0-F74620B27B83}" type="datetime1">
              <a:rPr lang="it-IT" smtClean="0"/>
              <a:t>13/12/22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E31FE10-C898-4209-B9FD-E06EB6F7856B}"/>
              </a:ext>
            </a:extLst>
          </p:cNvPr>
          <p:cNvGrpSpPr/>
          <p:nvPr userDrawn="1"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8" name="Triangolo rettangolo 7">
              <a:extLst>
                <a:ext uri="{FF2B5EF4-FFF2-40B4-BE49-F238E27FC236}">
                  <a16:creationId xmlns:a16="http://schemas.microsoft.com/office/drawing/2014/main" id="{7E1CB078-A370-4427-971B-A5B6593A7CB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" name="Triangolo rettangolo 8">
              <a:extLst>
                <a:ext uri="{FF2B5EF4-FFF2-40B4-BE49-F238E27FC236}">
                  <a16:creationId xmlns:a16="http://schemas.microsoft.com/office/drawing/2014/main" id="{811A1E00-2E30-4E61-B91D-955A98113505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0" name="Immagine 9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1CE2908F-3686-45BB-9580-446BDDDF8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D130424A-96CF-4E53-B886-621213846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DF63BF-3FF9-4EFC-9D99-0ED3B77D3D2B}"/>
              </a:ext>
            </a:extLst>
          </p:cNvPr>
          <p:cNvSpPr txBox="1"/>
          <p:nvPr userDrawn="1"/>
        </p:nvSpPr>
        <p:spPr>
          <a:xfrm>
            <a:off x="8904312" y="250961"/>
            <a:ext cx="316835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Mid Term Plan in Italy – LNF Session</a:t>
            </a:r>
            <a:endParaRPr lang="it-IT" sz="10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1981203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4145-067E-4E73-8AB8-184BB7A3C011}" type="datetime1">
              <a:rPr lang="it-IT" smtClean="0"/>
              <a:t>13/12/22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23D0-0DBA-4428-811C-1818178EE46F}" type="datetime1">
              <a:rPr lang="it-IT" smtClean="0"/>
              <a:t>13/12/22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294969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91074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6" name="Segnaposto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EDA260-5228-449E-8387-9BE9318FC3D7}" type="datetime1">
              <a:rPr lang="it-IT" smtClean="0"/>
              <a:t>13/12/22</a:t>
            </a:fld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59863955-01A9-42ED-A1C8-064ED0677A81}" type="datetime1">
              <a:rPr lang="it-IT" smtClean="0"/>
              <a:t>13/12/22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A06F3-3ACD-498E-BF81-55BB60E8045A}" type="datetime1">
              <a:rPr lang="it-IT" smtClean="0"/>
              <a:t>13/12/22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582B-338B-467F-BD26-DEC27DEB0C1C}" type="datetime1">
              <a:rPr lang="it-IT" smtClean="0"/>
              <a:t>13/12/22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53914" y="1109162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17924" y="3274311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82B5-01F5-497D-8E1C-DDA54D29BBD7}" type="datetime1">
              <a:rPr lang="it-IT" smtClean="0"/>
              <a:t>13/12/22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1" y="366821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ttangolo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Rettangolo 29"/>
          <p:cNvSpPr/>
          <p:nvPr/>
        </p:nvSpPr>
        <p:spPr>
          <a:xfrm>
            <a:off x="2" y="308279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Rettangolo 30"/>
          <p:cNvSpPr/>
          <p:nvPr/>
        </p:nvSpPr>
        <p:spPr>
          <a:xfrm flipV="1">
            <a:off x="7213578" y="360249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ttangolo 31"/>
          <p:cNvSpPr/>
          <p:nvPr/>
        </p:nvSpPr>
        <p:spPr>
          <a:xfrm flipV="1">
            <a:off x="7213602" y="440115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Rettangolo arrotondato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Rettangolo arrotondato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Rettangolo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ttangolo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ttangolo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Rettangolo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ttangolo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Rettangolo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94ED94-DD8F-4A02-869D-F8DB3743DAE9}" type="datetime1">
              <a:rPr lang="it-IT" smtClean="0"/>
              <a:t>13/12/22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.sv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.svg"/><Relationship Id="rId11" Type="http://schemas.openxmlformats.org/officeDocument/2006/relationships/image" Target="../media/image51.jpeg"/><Relationship Id="rId5" Type="http://schemas.openxmlformats.org/officeDocument/2006/relationships/image" Target="../media/image44.png"/><Relationship Id="rId10" Type="http://schemas.openxmlformats.org/officeDocument/2006/relationships/image" Target="../media/image50.jpe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.svg"/><Relationship Id="rId5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.svg"/><Relationship Id="rId5" Type="http://schemas.openxmlformats.org/officeDocument/2006/relationships/image" Target="../media/image44.png"/><Relationship Id="rId10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.svg"/><Relationship Id="rId11" Type="http://schemas.openxmlformats.org/officeDocument/2006/relationships/image" Target="../media/image63.png"/><Relationship Id="rId5" Type="http://schemas.openxmlformats.org/officeDocument/2006/relationships/image" Target="../media/image44.png"/><Relationship Id="rId10" Type="http://schemas.openxmlformats.org/officeDocument/2006/relationships/image" Target="../media/image62.jpeg"/><Relationship Id="rId4" Type="http://schemas.openxmlformats.org/officeDocument/2006/relationships/image" Target="../media/image2.png"/><Relationship Id="rId9" Type="http://schemas.openxmlformats.org/officeDocument/2006/relationships/image" Target="../media/image61.jpeg"/><Relationship Id="rId1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.svg"/><Relationship Id="rId11" Type="http://schemas.openxmlformats.org/officeDocument/2006/relationships/image" Target="../media/image71.png"/><Relationship Id="rId5" Type="http://schemas.openxmlformats.org/officeDocument/2006/relationships/image" Target="../media/image44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2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.svg"/><Relationship Id="rId5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78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.svg"/><Relationship Id="rId5" Type="http://schemas.openxmlformats.org/officeDocument/2006/relationships/image" Target="../media/image44.png"/><Relationship Id="rId10" Type="http://schemas.openxmlformats.org/officeDocument/2006/relationships/image" Target="../media/image82.png"/><Relationship Id="rId4" Type="http://schemas.openxmlformats.org/officeDocument/2006/relationships/image" Target="../media/image2.png"/><Relationship Id="rId9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.svg"/><Relationship Id="rId11" Type="http://schemas.openxmlformats.org/officeDocument/2006/relationships/image" Target="../media/image87.png"/><Relationship Id="rId5" Type="http://schemas.openxmlformats.org/officeDocument/2006/relationships/image" Target="../media/image44.png"/><Relationship Id="rId10" Type="http://schemas.openxmlformats.org/officeDocument/2006/relationships/image" Target="../media/image86.png"/><Relationship Id="rId4" Type="http://schemas.openxmlformats.org/officeDocument/2006/relationships/image" Target="../media/image2.png"/><Relationship Id="rId9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.sv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0.png"/><Relationship Id="rId26" Type="http://schemas.openxmlformats.org/officeDocument/2006/relationships/image" Target="../media/image250.png"/><Relationship Id="rId3" Type="http://schemas.openxmlformats.org/officeDocument/2006/relationships/image" Target="../media/image232.png"/><Relationship Id="rId21" Type="http://schemas.openxmlformats.org/officeDocument/2006/relationships/customXml" Target="../ink/ink5.xml"/><Relationship Id="rId34" Type="http://schemas.openxmlformats.org/officeDocument/2006/relationships/image" Target="../media/image96.png"/><Relationship Id="rId17" Type="http://schemas.openxmlformats.org/officeDocument/2006/relationships/customXml" Target="../ink/ink3.xml"/><Relationship Id="rId25" Type="http://schemas.openxmlformats.org/officeDocument/2006/relationships/image" Target="../media/image110.png"/><Relationship Id="rId33" Type="http://schemas.openxmlformats.org/officeDocument/2006/relationships/customXml" Target="../ink/ink13.xml"/><Relationship Id="rId2" Type="http://schemas.openxmlformats.org/officeDocument/2006/relationships/image" Target="../media/image95.png"/><Relationship Id="rId16" Type="http://schemas.openxmlformats.org/officeDocument/2006/relationships/customXml" Target="../ink/ink2.xml"/><Relationship Id="rId20" Type="http://schemas.openxmlformats.org/officeDocument/2006/relationships/image" Target="../media/image180.png"/><Relationship Id="rId29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24" Type="http://schemas.openxmlformats.org/officeDocument/2006/relationships/customXml" Target="../ink/ink7.xml"/><Relationship Id="rId32" Type="http://schemas.openxmlformats.org/officeDocument/2006/relationships/customXml" Target="../ink/ink12.xml"/><Relationship Id="rId5" Type="http://schemas.openxmlformats.org/officeDocument/2006/relationships/customXml" Target="../ink/ink1.xml"/><Relationship Id="rId15" Type="http://schemas.openxmlformats.org/officeDocument/2006/relationships/image" Target="../media/image160.png"/><Relationship Id="rId23" Type="http://schemas.openxmlformats.org/officeDocument/2006/relationships/customXml" Target="../ink/ink6.xml"/><Relationship Id="rId28" Type="http://schemas.openxmlformats.org/officeDocument/2006/relationships/customXml" Target="../ink/ink8.xml"/><Relationship Id="rId19" Type="http://schemas.openxmlformats.org/officeDocument/2006/relationships/customXml" Target="../ink/ink4.xml"/><Relationship Id="rId31" Type="http://schemas.openxmlformats.org/officeDocument/2006/relationships/customXml" Target="../ink/ink11.xml"/><Relationship Id="rId4" Type="http://schemas.openxmlformats.org/officeDocument/2006/relationships/image" Target="../media/image181.png"/><Relationship Id="rId22" Type="http://schemas.openxmlformats.org/officeDocument/2006/relationships/image" Target="../media/image190.png"/><Relationship Id="rId27" Type="http://schemas.openxmlformats.org/officeDocument/2006/relationships/image" Target="../media/image130.png"/><Relationship Id="rId30" Type="http://schemas.openxmlformats.org/officeDocument/2006/relationships/customXml" Target="../ink/ink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4.png"/><Relationship Id="rId4" Type="http://schemas.openxmlformats.org/officeDocument/2006/relationships/image" Target="../media/image3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4.png"/><Relationship Id="rId3" Type="http://schemas.openxmlformats.org/officeDocument/2006/relationships/image" Target="../media/image103.jpeg"/><Relationship Id="rId7" Type="http://schemas.openxmlformats.org/officeDocument/2006/relationships/image" Target="../media/image107.tiff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tiff"/><Relationship Id="rId11" Type="http://schemas.openxmlformats.org/officeDocument/2006/relationships/image" Target="../media/image112.jpeg"/><Relationship Id="rId5" Type="http://schemas.openxmlformats.org/officeDocument/2006/relationships/image" Target="../media/image105.tiff"/><Relationship Id="rId15" Type="http://schemas.openxmlformats.org/officeDocument/2006/relationships/image" Target="../media/image116.jpeg"/><Relationship Id="rId10" Type="http://schemas.openxmlformats.org/officeDocument/2006/relationships/image" Target="../media/image111.png"/><Relationship Id="rId4" Type="http://schemas.openxmlformats.org/officeDocument/2006/relationships/image" Target="../media/image104.gif"/><Relationship Id="rId9" Type="http://schemas.openxmlformats.org/officeDocument/2006/relationships/image" Target="../media/image109.jpeg"/><Relationship Id="rId1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.svg"/><Relationship Id="rId5" Type="http://schemas.openxmlformats.org/officeDocument/2006/relationships/image" Target="../media/image117.png"/><Relationship Id="rId10" Type="http://schemas.openxmlformats.org/officeDocument/2006/relationships/image" Target="../media/image121.png"/><Relationship Id="rId4" Type="http://schemas.openxmlformats.org/officeDocument/2006/relationships/image" Target="../media/image2.png"/><Relationship Id="rId9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1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24.jpeg"/><Relationship Id="rId12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4.png"/><Relationship Id="rId1" Type="http://schemas.openxmlformats.org/officeDocument/2006/relationships/tags" Target="../tags/tag22.xml"/><Relationship Id="rId6" Type="http://schemas.openxmlformats.org/officeDocument/2006/relationships/image" Target="../media/image4.svg"/><Relationship Id="rId11" Type="http://schemas.openxmlformats.org/officeDocument/2006/relationships/image" Target="../media/image128.png"/><Relationship Id="rId5" Type="http://schemas.openxmlformats.org/officeDocument/2006/relationships/image" Target="../media/image3.png"/><Relationship Id="rId15" Type="http://schemas.openxmlformats.org/officeDocument/2006/relationships/image" Target="../media/image133.png"/><Relationship Id="rId10" Type="http://schemas.openxmlformats.org/officeDocument/2006/relationships/image" Target="../media/image127.png"/><Relationship Id="rId4" Type="http://schemas.openxmlformats.org/officeDocument/2006/relationships/image" Target="../media/image2.png"/><Relationship Id="rId9" Type="http://schemas.openxmlformats.org/officeDocument/2006/relationships/image" Target="../media/image126.png"/><Relationship Id="rId1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38.gif"/><Relationship Id="rId12" Type="http://schemas.openxmlformats.org/officeDocument/2006/relationships/image" Target="../media/image1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gif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4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.svg"/><Relationship Id="rId11" Type="http://schemas.openxmlformats.org/officeDocument/2006/relationships/image" Target="../media/image137.png"/><Relationship Id="rId5" Type="http://schemas.openxmlformats.org/officeDocument/2006/relationships/image" Target="../media/image3.png"/><Relationship Id="rId10" Type="http://schemas.openxmlformats.org/officeDocument/2006/relationships/image" Target="../media/image147.png"/><Relationship Id="rId4" Type="http://schemas.openxmlformats.org/officeDocument/2006/relationships/image" Target="../media/image2.png"/><Relationship Id="rId9" Type="http://schemas.openxmlformats.org/officeDocument/2006/relationships/image" Target="../media/image1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37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.svg"/><Relationship Id="rId11" Type="http://schemas.openxmlformats.org/officeDocument/2006/relationships/image" Target="../media/image157.png"/><Relationship Id="rId5" Type="http://schemas.openxmlformats.org/officeDocument/2006/relationships/image" Target="../media/image3.png"/><Relationship Id="rId10" Type="http://schemas.openxmlformats.org/officeDocument/2006/relationships/image" Target="../media/image156.png"/><Relationship Id="rId4" Type="http://schemas.openxmlformats.org/officeDocument/2006/relationships/image" Target="../media/image2.png"/><Relationship Id="rId9" Type="http://schemas.openxmlformats.org/officeDocument/2006/relationships/image" Target="../media/image15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64.png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4.svg"/><Relationship Id="rId11" Type="http://schemas.openxmlformats.org/officeDocument/2006/relationships/image" Target="../media/image169.jpeg"/><Relationship Id="rId5" Type="http://schemas.openxmlformats.org/officeDocument/2006/relationships/image" Target="../media/image3.png"/><Relationship Id="rId10" Type="http://schemas.openxmlformats.org/officeDocument/2006/relationships/image" Target="../media/image168.jpeg"/><Relationship Id="rId4" Type="http://schemas.openxmlformats.org/officeDocument/2006/relationships/image" Target="../media/image2.png"/><Relationship Id="rId9" Type="http://schemas.openxmlformats.org/officeDocument/2006/relationships/image" Target="../media/image16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4.svg"/><Relationship Id="rId11" Type="http://schemas.openxmlformats.org/officeDocument/2006/relationships/image" Target="../media/image174.png"/><Relationship Id="rId5" Type="http://schemas.openxmlformats.org/officeDocument/2006/relationships/image" Target="../media/image3.png"/><Relationship Id="rId10" Type="http://schemas.openxmlformats.org/officeDocument/2006/relationships/image" Target="../media/image173.png"/><Relationship Id="rId4" Type="http://schemas.openxmlformats.org/officeDocument/2006/relationships/image" Target="../media/image2.png"/><Relationship Id="rId9" Type="http://schemas.openxmlformats.org/officeDocument/2006/relationships/image" Target="../media/image1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4.svg"/><Relationship Id="rId11" Type="http://schemas.openxmlformats.org/officeDocument/2006/relationships/image" Target="../media/image174.png"/><Relationship Id="rId5" Type="http://schemas.openxmlformats.org/officeDocument/2006/relationships/image" Target="../media/image3.png"/><Relationship Id="rId10" Type="http://schemas.openxmlformats.org/officeDocument/2006/relationships/image" Target="../media/image173.png"/><Relationship Id="rId4" Type="http://schemas.openxmlformats.org/officeDocument/2006/relationships/image" Target="../media/image2.png"/><Relationship Id="rId9" Type="http://schemas.openxmlformats.org/officeDocument/2006/relationships/image" Target="../media/image16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82.png"/><Relationship Id="rId4" Type="http://schemas.openxmlformats.org/officeDocument/2006/relationships/image" Target="../media/image2.png"/><Relationship Id="rId9" Type="http://schemas.openxmlformats.org/officeDocument/2006/relationships/image" Target="../media/image17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8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4.svg"/><Relationship Id="rId11" Type="http://schemas.openxmlformats.org/officeDocument/2006/relationships/image" Target="../media/image193.png"/><Relationship Id="rId5" Type="http://schemas.openxmlformats.org/officeDocument/2006/relationships/image" Target="../media/image3.png"/><Relationship Id="rId10" Type="http://schemas.openxmlformats.org/officeDocument/2006/relationships/image" Target="../media/image192.emf"/><Relationship Id="rId4" Type="http://schemas.openxmlformats.org/officeDocument/2006/relationships/image" Target="../media/image2.png"/><Relationship Id="rId9" Type="http://schemas.openxmlformats.org/officeDocument/2006/relationships/image" Target="../media/image19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4.svg"/><Relationship Id="rId11" Type="http://schemas.openxmlformats.org/officeDocument/2006/relationships/image" Target="../media/image198.png"/><Relationship Id="rId5" Type="http://schemas.openxmlformats.org/officeDocument/2006/relationships/image" Target="../media/image3.png"/><Relationship Id="rId15" Type="http://schemas.openxmlformats.org/officeDocument/2006/relationships/image" Target="../media/image202.jpeg"/><Relationship Id="rId10" Type="http://schemas.openxmlformats.org/officeDocument/2006/relationships/image" Target="../media/image197.jpeg"/><Relationship Id="rId4" Type="http://schemas.openxmlformats.org/officeDocument/2006/relationships/image" Target="../media/image2.png"/><Relationship Id="rId9" Type="http://schemas.openxmlformats.org/officeDocument/2006/relationships/image" Target="../media/image196.png"/><Relationship Id="rId14" Type="http://schemas.openxmlformats.org/officeDocument/2006/relationships/image" Target="../media/image20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20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2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2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2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2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20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2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2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2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2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2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2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2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2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2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2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2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2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2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2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2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2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2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2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2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7" Type="http://schemas.openxmlformats.org/officeDocument/2006/relationships/image" Target="../media/image2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2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2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LOGO_INFN_NEWS_sito.jpg">
            <a:extLst>
              <a:ext uri="{FF2B5EF4-FFF2-40B4-BE49-F238E27FC236}">
                <a16:creationId xmlns:a16="http://schemas.microsoft.com/office/drawing/2014/main" id="{98215EA1-7938-4AB5-BA0E-7BA572316F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213"/>
          <a:stretch/>
        </p:blipFill>
        <p:spPr>
          <a:xfrm>
            <a:off x="10200456" y="5733256"/>
            <a:ext cx="1757752" cy="914942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4FBA24AF-F007-4161-A1C8-82B6AC4C575E}"/>
              </a:ext>
            </a:extLst>
          </p:cNvPr>
          <p:cNvSpPr/>
          <p:nvPr/>
        </p:nvSpPr>
        <p:spPr>
          <a:xfrm>
            <a:off x="7176120" y="4310416"/>
            <a:ext cx="5616370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000" b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2000" b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en-US" sz="2000" dirty="0">
              <a:solidFill>
                <a:srgbClr val="0029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DC3516AD-4BCB-4B82-BFDA-ECE42A696377}"/>
              </a:ext>
            </a:extLst>
          </p:cNvPr>
          <p:cNvSpPr/>
          <p:nvPr/>
        </p:nvSpPr>
        <p:spPr>
          <a:xfrm>
            <a:off x="7176120" y="4653136"/>
            <a:ext cx="4943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INFN, </a:t>
            </a:r>
            <a:r>
              <a:rPr lang="en-US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Sezione</a:t>
            </a:r>
            <a:r>
              <a:rPr lang="en-US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Torino, Torino, Italy</a:t>
            </a:r>
            <a:endParaRPr lang="it-IT" dirty="0">
              <a:solidFill>
                <a:srgbClr val="0029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49560B-8982-4F0F-B4C7-379CE1755431}"/>
              </a:ext>
            </a:extLst>
          </p:cNvPr>
          <p:cNvSpPr txBox="1"/>
          <p:nvPr/>
        </p:nvSpPr>
        <p:spPr>
          <a:xfrm>
            <a:off x="191344" y="2491240"/>
            <a:ext cx="11754192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3E64B16-5FF6-4C00-BC20-29803922B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58" y="106486"/>
            <a:ext cx="3853590" cy="1013746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BB211CC-8B89-4E7C-9E3F-28AE426421C2}"/>
              </a:ext>
            </a:extLst>
          </p:cNvPr>
          <p:cNvSpPr txBox="1"/>
          <p:nvPr/>
        </p:nvSpPr>
        <p:spPr>
          <a:xfrm>
            <a:off x="191344" y="31361"/>
            <a:ext cx="4297733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Mid Term Plan in Italy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LNF – Session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Frascati, December 1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- 2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156C7DB-4709-4779-B48F-B7003EDFD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46" y="646458"/>
            <a:ext cx="1069110" cy="1278446"/>
          </a:xfrm>
          <a:prstGeom prst="rect">
            <a:avLst/>
          </a:prstGeom>
        </p:spPr>
      </p:pic>
      <p:sp>
        <p:nvSpPr>
          <p:cNvPr id="10" name="Rettangolo 14">
            <a:extLst>
              <a:ext uri="{FF2B5EF4-FFF2-40B4-BE49-F238E27FC236}">
                <a16:creationId xmlns:a16="http://schemas.microsoft.com/office/drawing/2014/main" id="{6F8A1115-99C0-AE49-AAC5-6296AAC307CB}"/>
              </a:ext>
            </a:extLst>
          </p:cNvPr>
          <p:cNvSpPr/>
          <p:nvPr/>
        </p:nvSpPr>
        <p:spPr>
          <a:xfrm>
            <a:off x="839416" y="4005064"/>
            <a:ext cx="6034845" cy="283923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at DA</a:t>
            </a:r>
            <a:r>
              <a:rPr lang="el-G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</a:p>
          <a:p>
            <a:r>
              <a:rPr lang="en-US" sz="2000" b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 Particle Detectors</a:t>
            </a:r>
          </a:p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Detectors for High Energy Experiments</a:t>
            </a:r>
          </a:p>
          <a:p>
            <a:r>
              <a:rPr lang="en-US" sz="2000" b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  <a:p>
            <a:r>
              <a:rPr lang="en-US" sz="2000" b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Detectors for Medical Applications</a:t>
            </a:r>
          </a:p>
          <a:p>
            <a:pPr marL="342900" indent="-342900">
              <a:buFontTx/>
              <a:buChar char="-"/>
            </a:pPr>
            <a:endParaRPr lang="en-US" sz="2000" b="1" dirty="0">
              <a:solidFill>
                <a:srgbClr val="0029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Development for Nuclear Physics</a:t>
            </a:r>
          </a:p>
          <a:p>
            <a:r>
              <a:rPr lang="el-GR" sz="2000" b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γ-Χ </a:t>
            </a:r>
            <a:r>
              <a:rPr lang="en-US" sz="2000" b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 Detectors</a:t>
            </a:r>
          </a:p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Facilities at LNF, LNL, LNS</a:t>
            </a:r>
          </a:p>
        </p:txBody>
      </p:sp>
    </p:spTree>
    <p:extLst>
      <p:ext uri="{BB962C8B-B14F-4D97-AF65-F5344CB8AC3E}">
        <p14:creationId xmlns:p14="http://schemas.microsoft.com/office/powerpoint/2010/main" val="3557604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 Particle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Leonello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Servoli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A3C3F356-E63E-9248-88D0-95799B59A6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620688"/>
            <a:ext cx="10151151" cy="5472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454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 Particle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Leonello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Servoli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718CF44-3D77-3C47-A247-DEABBD521E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674787"/>
            <a:ext cx="10297144" cy="5317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6363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 Particle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Leonello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Servoli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C2B59967-82A7-E24D-A8BF-12CA57A90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40499"/>
            <a:ext cx="10369152" cy="5354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751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 Particle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Leonello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Servoli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419BDE-C636-F544-A292-C9FCB2DFB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95665"/>
            <a:ext cx="10369152" cy="5354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135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LOGO_INFN_NEWS_sito.jpg">
            <a:extLst>
              <a:ext uri="{FF2B5EF4-FFF2-40B4-BE49-F238E27FC236}">
                <a16:creationId xmlns:a16="http://schemas.microsoft.com/office/drawing/2014/main" id="{98215EA1-7938-4AB5-BA0E-7BA572316F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213"/>
          <a:stretch/>
        </p:blipFill>
        <p:spPr>
          <a:xfrm>
            <a:off x="10200456" y="5733256"/>
            <a:ext cx="1757752" cy="91494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49560B-8982-4F0F-B4C7-379CE1755431}"/>
              </a:ext>
            </a:extLst>
          </p:cNvPr>
          <p:cNvSpPr txBox="1"/>
          <p:nvPr/>
        </p:nvSpPr>
        <p:spPr>
          <a:xfrm>
            <a:off x="191344" y="2491240"/>
            <a:ext cx="11754192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3E64B16-5FF6-4C00-BC20-29803922B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58" y="106486"/>
            <a:ext cx="3853590" cy="1013746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BB211CC-8B89-4E7C-9E3F-28AE426421C2}"/>
              </a:ext>
            </a:extLst>
          </p:cNvPr>
          <p:cNvSpPr txBox="1"/>
          <p:nvPr/>
        </p:nvSpPr>
        <p:spPr>
          <a:xfrm>
            <a:off x="191344" y="31361"/>
            <a:ext cx="4297733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Mid Term Plan in Italy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LNF – Session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Frascati, December 1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- 2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156C7DB-4709-4779-B48F-B7003EDFD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46" y="646458"/>
            <a:ext cx="1069110" cy="12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7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04C2B-0C00-5F9C-63E0-18EC4A97E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5" name="CasellaDiTesto 11">
            <a:extLst>
              <a:ext uri="{FF2B5EF4-FFF2-40B4-BE49-F238E27FC236}">
                <a16:creationId xmlns:a16="http://schemas.microsoft.com/office/drawing/2014/main" id="{C49ED29E-1D41-B747-A1F9-12493F6709DF}"/>
              </a:ext>
            </a:extLst>
          </p:cNvPr>
          <p:cNvSpPr txBox="1"/>
          <p:nvPr/>
        </p:nvSpPr>
        <p:spPr>
          <a:xfrm>
            <a:off x="335360" y="1252966"/>
            <a:ext cx="7781719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 algn="l" defTabSz="91440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Candidate: </a:t>
            </a:r>
            <a:r>
              <a:rPr sz="1600" b="1" dirty="0"/>
              <a:t>plastic scintillator EJ276-Green Type </a:t>
            </a:r>
            <a:r>
              <a:rPr sz="1600" dirty="0"/>
              <a:t>(ex EJ299-33) (3x3x3cm</a:t>
            </a:r>
            <a:r>
              <a:rPr sz="1600" baseline="30000" dirty="0"/>
              <a:t>3</a:t>
            </a:r>
            <a:r>
              <a:rPr sz="1600" dirty="0"/>
              <a:t>)</a:t>
            </a:r>
          </a:p>
          <a:p>
            <a:pPr marL="285750" indent="-285750" algn="l" defTabSz="91440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1 cluster: 4 cubes -&gt; 3x3x12 cm</a:t>
            </a:r>
            <a:r>
              <a:rPr sz="1600" baseline="30000" dirty="0"/>
              <a:t>3</a:t>
            </a:r>
          </a:p>
          <a:p>
            <a:pPr marL="285750" indent="-285750" algn="l" defTabSz="91440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Reading the light signal: Si-PM and digitalization </a:t>
            </a:r>
            <a:endParaRPr lang="en-US" sz="1600" dirty="0"/>
          </a:p>
          <a:p>
            <a:pPr marL="285750" indent="-285750" algn="l" defTabSz="91440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IT" sz="1600" dirty="0"/>
              <a:t>Ca. 50% neutron detection eff. (for prototype)</a:t>
            </a:r>
            <a:endParaRPr sz="1600" dirty="0"/>
          </a:p>
          <a:p>
            <a:pPr marL="285750" indent="-285750" algn="l" defTabSz="914400">
              <a:buSzPct val="100000"/>
              <a:buFont typeface="Arial"/>
              <a:buChar char="•"/>
              <a:defRPr sz="1800" b="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Modular, reconfigurable</a:t>
            </a:r>
          </a:p>
          <a:p>
            <a:pPr marL="285750" indent="-285750" algn="l" defTabSz="91440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b="1" dirty="0"/>
              <a:t>PSD </a:t>
            </a:r>
            <a:r>
              <a:rPr sz="1600" b="1" dirty="0"/>
              <a:t>of n/</a:t>
            </a:r>
            <a:r>
              <a:rPr sz="1600" b="1" dirty="0" err="1"/>
              <a:t>γ</a:t>
            </a:r>
            <a:r>
              <a:rPr sz="1600" b="1" dirty="0"/>
              <a:t> (but also light charged particles)</a:t>
            </a:r>
          </a:p>
          <a:p>
            <a:pPr marL="285750" indent="-285750" algn="l" defTabSz="91440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Energy measurement from </a:t>
            </a:r>
            <a:r>
              <a:rPr sz="1600" dirty="0" err="1"/>
              <a:t>ToF</a:t>
            </a:r>
            <a:r>
              <a:rPr sz="1600" dirty="0"/>
              <a:t> (Δt≤0.5 ns with L</a:t>
            </a:r>
            <a:r>
              <a:rPr sz="1600" baseline="-25000" dirty="0"/>
              <a:t>ToF</a:t>
            </a:r>
            <a:r>
              <a:rPr sz="1600" dirty="0"/>
              <a:t>≈1÷1.5m)</a:t>
            </a:r>
            <a:endParaRPr lang="en-US" sz="1600" dirty="0"/>
          </a:p>
          <a:p>
            <a:pPr marL="285750" indent="-285750" algn="l" defTabSz="91440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1600" dirty="0"/>
              <a:t>TOF using RF or with ancillary MCP (low intensity exotic beams)</a:t>
            </a:r>
          </a:p>
          <a:p>
            <a:pPr marL="285750" indent="-28575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IT" sz="1600" b="1" dirty="0"/>
              <a:t>Energy resolution &lt; 10%</a:t>
            </a:r>
            <a:endParaRPr lang="en-US" sz="1600" b="1" dirty="0"/>
          </a:p>
        </p:txBody>
      </p:sp>
      <p:sp>
        <p:nvSpPr>
          <p:cNvPr id="6" name="CasellaDiTesto 11">
            <a:extLst>
              <a:ext uri="{FF2B5EF4-FFF2-40B4-BE49-F238E27FC236}">
                <a16:creationId xmlns:a16="http://schemas.microsoft.com/office/drawing/2014/main" id="{1BBFD5E8-5988-2B22-C1C2-B33CB47FA134}"/>
              </a:ext>
            </a:extLst>
          </p:cNvPr>
          <p:cNvSpPr txBox="1"/>
          <p:nvPr/>
        </p:nvSpPr>
        <p:spPr>
          <a:xfrm>
            <a:off x="7786298" y="3710067"/>
            <a:ext cx="4405702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 algn="l" defTabSz="91440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Neutron-particles correlations (HBT)</a:t>
            </a:r>
          </a:p>
          <a:p>
            <a:pPr marL="285750" indent="-285750" algn="l" defTabSz="91440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Reaction Dynamics and time scale</a:t>
            </a:r>
          </a:p>
          <a:p>
            <a:pPr marL="285750" indent="-285750" algn="l" defTabSz="91440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Symmetry Energy in </a:t>
            </a:r>
            <a:r>
              <a:rPr dirty="0" err="1"/>
              <a:t>EoS</a:t>
            </a:r>
            <a:r>
              <a:rPr dirty="0"/>
              <a:t> of nuclear matter</a:t>
            </a:r>
          </a:p>
          <a:p>
            <a:pPr marL="285750" indent="-285750" algn="l" defTabSz="91440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Nuclear structure of unbound exotic nuclei</a:t>
            </a:r>
          </a:p>
          <a:p>
            <a:pPr marL="285750" indent="-285750" algn="l" defTabSz="91440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In medium nuclear interaction</a:t>
            </a:r>
          </a:p>
          <a:p>
            <a:pPr marL="285750" indent="-285750" algn="l" defTabSz="91440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Nuclear astrophysics (neutron stars and nucleosynthesis processes) </a:t>
            </a:r>
          </a:p>
          <a:p>
            <a:pPr marL="285750" indent="-285750" algn="l" defTabSz="914400">
              <a:buSzPct val="100000"/>
              <a:buFont typeface="Arial"/>
              <a:buChar char="•"/>
              <a:defRPr sz="1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Medical applicatio</a:t>
            </a:r>
            <a:r>
              <a:rPr lang="en-US" dirty="0"/>
              <a:t>ns</a:t>
            </a:r>
            <a:endParaRPr dirty="0"/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057B2055-8109-4956-EC40-8BA295271B05}"/>
              </a:ext>
            </a:extLst>
          </p:cNvPr>
          <p:cNvSpPr txBox="1"/>
          <p:nvPr/>
        </p:nvSpPr>
        <p:spPr>
          <a:xfrm>
            <a:off x="9394739" y="3410819"/>
            <a:ext cx="1188819" cy="29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Physic cases  </a:t>
            </a: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9B8C2279-0730-F00F-CEF0-D09C2BFEA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02" y="3724328"/>
            <a:ext cx="5222798" cy="3133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Effi_EJ276_16_07_19_1Clus_eng.gif" descr="Effi_EJ276_16_07_19_1Clus_eng.gif">
            <a:extLst>
              <a:ext uri="{FF2B5EF4-FFF2-40B4-BE49-F238E27FC236}">
                <a16:creationId xmlns:a16="http://schemas.microsoft.com/office/drawing/2014/main" id="{7999F155-BC88-6584-804E-CF575B2BA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3" y="737846"/>
            <a:ext cx="4536504" cy="2743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magine 1" descr="Immagine 1">
            <a:extLst>
              <a:ext uri="{FF2B5EF4-FFF2-40B4-BE49-F238E27FC236}">
                <a16:creationId xmlns:a16="http://schemas.microsoft.com/office/drawing/2014/main" id="{AF8E2222-B191-492F-30C3-74AA20A37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52" y="5877272"/>
            <a:ext cx="1963252" cy="71946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CasellaDiTesto 33">
            <a:extLst>
              <a:ext uri="{FF2B5EF4-FFF2-40B4-BE49-F238E27FC236}">
                <a16:creationId xmlns:a16="http://schemas.microsoft.com/office/drawing/2014/main" id="{638ABBA0-99C6-2843-9002-DE2331FD7045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Andreas Best</a:t>
            </a:r>
            <a:endParaRPr lang="it-IT" sz="1050" dirty="0"/>
          </a:p>
        </p:txBody>
      </p:sp>
      <p:sp>
        <p:nvSpPr>
          <p:cNvPr id="14" name="CasellaDiTesto 18">
            <a:extLst>
              <a:ext uri="{FF2B5EF4-FFF2-40B4-BE49-F238E27FC236}">
                <a16:creationId xmlns:a16="http://schemas.microsoft.com/office/drawing/2014/main" id="{C72BBF38-658C-054B-8662-7AE14A7A6F63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  <p:sp>
        <p:nvSpPr>
          <p:cNvPr id="15" name="CasellaDiTesto 10">
            <a:extLst>
              <a:ext uri="{FF2B5EF4-FFF2-40B4-BE49-F238E27FC236}">
                <a16:creationId xmlns:a16="http://schemas.microsoft.com/office/drawing/2014/main" id="{3FB9E289-11F6-C942-9986-BDA15FFB5A9E}"/>
              </a:ext>
            </a:extLst>
          </p:cNvPr>
          <p:cNvSpPr txBox="1"/>
          <p:nvPr/>
        </p:nvSpPr>
        <p:spPr>
          <a:xfrm>
            <a:off x="1002222" y="368193"/>
            <a:ext cx="4794804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Organic Scintillators</a:t>
            </a:r>
          </a:p>
        </p:txBody>
      </p:sp>
    </p:spTree>
    <p:extLst>
      <p:ext uri="{BB962C8B-B14F-4D97-AF65-F5344CB8AC3E}">
        <p14:creationId xmlns:p14="http://schemas.microsoft.com/office/powerpoint/2010/main" val="3405791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50DA8-D671-307E-D568-D2AFCCB51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5" name="Immagine 3" descr="Screen Shot 2015-10-19 at 17.16.48.png">
            <a:extLst>
              <a:ext uri="{FF2B5EF4-FFF2-40B4-BE49-F238E27FC236}">
                <a16:creationId xmlns:a16="http://schemas.microsoft.com/office/drawing/2014/main" id="{E0BD7F9D-898C-E91D-E700-2AD42FFD8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045" y="560989"/>
            <a:ext cx="28194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4">
            <a:extLst>
              <a:ext uri="{FF2B5EF4-FFF2-40B4-BE49-F238E27FC236}">
                <a16:creationId xmlns:a16="http://schemas.microsoft.com/office/drawing/2014/main" id="{BB3F9B75-BD32-12E0-B25D-7F5756834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27" y="1375792"/>
            <a:ext cx="564904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it-IT" sz="1800" dirty="0"/>
              <a:t>Regular </a:t>
            </a:r>
            <a:r>
              <a:rPr lang="it-IT" altLang="it-IT" sz="1800" dirty="0" err="1"/>
              <a:t>hexagon</a:t>
            </a:r>
            <a:r>
              <a:rPr lang="it-IT" altLang="it-IT" sz="1800" dirty="0"/>
              <a:t> to </a:t>
            </a:r>
            <a:r>
              <a:rPr lang="it-IT" altLang="it-IT" sz="1800" dirty="0" err="1"/>
              <a:t>tile</a:t>
            </a:r>
            <a:r>
              <a:rPr lang="it-IT" altLang="it-IT" sz="1800" dirty="0"/>
              <a:t> up a </a:t>
            </a:r>
            <a:r>
              <a:rPr lang="it-IT" altLang="it-IT" sz="1800" dirty="0" err="1"/>
              <a:t>surface</a:t>
            </a:r>
            <a:r>
              <a:rPr lang="it-IT" altLang="it-IT" sz="18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1800" dirty="0"/>
              <a:t>5” PM Hamamatsu R11833-100HA QE 33%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1800" b="1" dirty="0"/>
              <a:t>PSA </a:t>
            </a:r>
            <a:r>
              <a:rPr lang="it-IT" altLang="it-IT" sz="1800" b="1" dirty="0" err="1"/>
              <a:t>liquid</a:t>
            </a:r>
            <a:r>
              <a:rPr lang="it-IT" altLang="it-IT" sz="1800" b="1" dirty="0"/>
              <a:t> EJ301</a:t>
            </a:r>
            <a:r>
              <a:rPr lang="it-IT" altLang="it-IT" sz="1800" dirty="0"/>
              <a:t> </a:t>
            </a:r>
            <a:r>
              <a:rPr lang="it-IT" altLang="it-IT" sz="1800" dirty="0">
                <a:sym typeface="Wingdings" pitchFamily="2" charset="2"/>
              </a:rPr>
              <a:t> 3 </a:t>
            </a:r>
            <a:r>
              <a:rPr lang="it-IT" altLang="it-IT" sz="1800" dirty="0" err="1">
                <a:sym typeface="Wingdings" pitchFamily="2" charset="2"/>
              </a:rPr>
              <a:t>liters</a:t>
            </a:r>
            <a:endParaRPr lang="it-IT" altLang="it-IT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1800" dirty="0"/>
              <a:t>TiO</a:t>
            </a:r>
            <a:r>
              <a:rPr lang="it-IT" altLang="it-IT" sz="1800" baseline="-25000" dirty="0"/>
              <a:t>2 </a:t>
            </a:r>
            <a:r>
              <a:rPr lang="it-IT" altLang="it-IT" sz="1800" dirty="0" err="1"/>
              <a:t>Reflexion</a:t>
            </a:r>
            <a:r>
              <a:rPr lang="it-IT" altLang="it-IT" sz="1800" dirty="0"/>
              <a:t> </a:t>
            </a:r>
            <a:r>
              <a:rPr lang="it-IT" altLang="it-IT" sz="1800" dirty="0" err="1"/>
              <a:t>paint</a:t>
            </a:r>
            <a:endParaRPr lang="it-IT" altLang="it-IT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1800" dirty="0"/>
              <a:t>Expansion </a:t>
            </a:r>
            <a:r>
              <a:rPr lang="it-IT" altLang="it-IT" sz="1800" dirty="0" err="1"/>
              <a:t>chamber</a:t>
            </a:r>
            <a:r>
              <a:rPr lang="it-IT" altLang="it-IT" sz="1800" dirty="0"/>
              <a:t> ΔT =10-50 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1800" dirty="0"/>
              <a:t>Voltage divider </a:t>
            </a:r>
            <a:r>
              <a:rPr lang="it-IT" altLang="it-IT" sz="1800" dirty="0" err="1"/>
              <a:t>transistorized</a:t>
            </a:r>
            <a:r>
              <a:rPr lang="it-IT" altLang="it-IT" sz="1800" dirty="0"/>
              <a:t> for large </a:t>
            </a:r>
            <a:r>
              <a:rPr lang="it-IT" altLang="it-IT" sz="1800" dirty="0" err="1"/>
              <a:t>counting</a:t>
            </a:r>
            <a:r>
              <a:rPr lang="it-IT" altLang="it-IT" sz="1800" dirty="0"/>
              <a:t> rates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1800" dirty="0"/>
              <a:t>Single to </a:t>
            </a:r>
            <a:r>
              <a:rPr lang="it-IT" altLang="it-IT" sz="1800" dirty="0" err="1"/>
              <a:t>differential</a:t>
            </a:r>
            <a:r>
              <a:rPr lang="it-IT" altLang="it-IT" sz="1800" dirty="0"/>
              <a:t> </a:t>
            </a:r>
            <a:r>
              <a:rPr lang="it-IT" altLang="it-IT" sz="1800" dirty="0" err="1"/>
              <a:t>converter</a:t>
            </a:r>
            <a:endParaRPr lang="it-IT" altLang="it-IT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1800" dirty="0"/>
              <a:t>1mm mu-metal </a:t>
            </a:r>
            <a:r>
              <a:rPr lang="it-IT" altLang="it-IT" sz="1800" dirty="0" err="1"/>
              <a:t>shielding</a:t>
            </a:r>
            <a:endParaRPr lang="it-IT" altLang="it-IT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1800" dirty="0"/>
              <a:t>Self </a:t>
            </a:r>
            <a:r>
              <a:rPr lang="it-IT" altLang="it-IT" sz="1800" dirty="0" err="1"/>
              <a:t>produced</a:t>
            </a:r>
            <a:endParaRPr lang="it-IT" altLang="it-IT" sz="1800" dirty="0"/>
          </a:p>
        </p:txBody>
      </p:sp>
      <p:pic>
        <p:nvPicPr>
          <p:cNvPr id="7" name="Immagine 15" descr="Screen Shot 2015-10-29 at 14.24.43.png">
            <a:extLst>
              <a:ext uri="{FF2B5EF4-FFF2-40B4-BE49-F238E27FC236}">
                <a16:creationId xmlns:a16="http://schemas.microsoft.com/office/drawing/2014/main" id="{F1C666FB-3B0F-0ECE-3B2C-0F2C9B734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3616">
            <a:off x="8699871" y="158262"/>
            <a:ext cx="15414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5">
            <a:extLst>
              <a:ext uri="{FF2B5EF4-FFF2-40B4-BE49-F238E27FC236}">
                <a16:creationId xmlns:a16="http://schemas.microsoft.com/office/drawing/2014/main" id="{3A031F6B-40B4-1BD8-0975-056744978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0602" y="729679"/>
            <a:ext cx="1417638" cy="646113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dirty="0">
                <a:solidFill>
                  <a:schemeClr val="dk1"/>
                </a:solidFill>
                <a:latin typeface="+mn-lt"/>
                <a:ea typeface="+mn-ea"/>
              </a:rPr>
              <a:t>Expansion </a:t>
            </a:r>
            <a:r>
              <a:rPr lang="it-IT" sz="1800" dirty="0" err="1">
                <a:solidFill>
                  <a:schemeClr val="dk1"/>
                </a:solidFill>
                <a:latin typeface="+mn-lt"/>
                <a:ea typeface="+mn-ea"/>
              </a:rPr>
              <a:t>chamber</a:t>
            </a:r>
            <a:endParaRPr lang="it-IT" sz="18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9AD4C486-33C7-DC2E-44A7-4990B602E6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1702" y="4372847"/>
            <a:ext cx="10431040" cy="24851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it-IT" altLang="it-IT" sz="1800" dirty="0" err="1"/>
              <a:t>Flexible</a:t>
            </a:r>
            <a:r>
              <a:rPr lang="it-IT" altLang="it-IT" sz="1800" dirty="0"/>
              <a:t> array – </a:t>
            </a:r>
            <a:r>
              <a:rPr lang="it-IT" altLang="it-IT" sz="1800" dirty="0" err="1"/>
              <a:t>variability</a:t>
            </a:r>
            <a:r>
              <a:rPr lang="it-IT" altLang="it-IT" sz="1800" dirty="0"/>
              <a:t> of </a:t>
            </a:r>
            <a:r>
              <a:rPr lang="it-IT" altLang="it-IT" sz="1800" dirty="0" err="1"/>
              <a:t>focal</a:t>
            </a:r>
            <a:r>
              <a:rPr lang="it-IT" altLang="it-IT" sz="1800" dirty="0"/>
              <a:t> positions  (</a:t>
            </a:r>
            <a:r>
              <a:rPr lang="it-IT" altLang="it-IT" sz="1800" dirty="0" err="1"/>
              <a:t>experiment</a:t>
            </a:r>
            <a:r>
              <a:rPr lang="it-IT" altLang="it-IT" sz="1800" dirty="0"/>
              <a:t> </a:t>
            </a:r>
            <a:r>
              <a:rPr lang="it-IT" altLang="it-IT" sz="1800" dirty="0" err="1"/>
              <a:t>dependent</a:t>
            </a:r>
            <a:r>
              <a:rPr lang="it-IT" altLang="it-IT" sz="1800" dirty="0"/>
              <a:t>) or </a:t>
            </a:r>
            <a:r>
              <a:rPr lang="it-IT" altLang="it-IT" sz="1800" dirty="0" err="1"/>
              <a:t>configurations</a:t>
            </a:r>
            <a:r>
              <a:rPr lang="it-IT" altLang="it-IT" sz="1800" dirty="0"/>
              <a:t> (</a:t>
            </a:r>
            <a:r>
              <a:rPr lang="it-IT" altLang="it-IT" sz="1800" dirty="0" err="1"/>
              <a:t>mechanics</a:t>
            </a:r>
            <a:r>
              <a:rPr lang="it-IT" altLang="it-IT" sz="1800" dirty="0"/>
              <a:t> to be </a:t>
            </a:r>
            <a:r>
              <a:rPr lang="it-IT" altLang="it-IT" sz="1800" dirty="0" err="1"/>
              <a:t>done</a:t>
            </a:r>
            <a:r>
              <a:rPr lang="it-IT" altLang="it-IT" sz="1800" dirty="0"/>
              <a:t>)</a:t>
            </a:r>
          </a:p>
          <a:p>
            <a:r>
              <a:rPr lang="it-IT" altLang="it-IT" sz="1800" b="1" dirty="0" err="1"/>
              <a:t>Neutron</a:t>
            </a:r>
            <a:r>
              <a:rPr lang="it-IT" altLang="it-IT" sz="1800" b="1" dirty="0"/>
              <a:t> </a:t>
            </a:r>
            <a:r>
              <a:rPr lang="it-IT" altLang="it-IT" sz="1800" b="1" dirty="0" err="1"/>
              <a:t>multiplicity</a:t>
            </a:r>
            <a:r>
              <a:rPr lang="it-IT" altLang="it-IT" sz="1800" b="1" dirty="0"/>
              <a:t> filter. </a:t>
            </a:r>
            <a:r>
              <a:rPr lang="it-IT" altLang="it-IT" sz="1800" b="1" dirty="0" err="1"/>
              <a:t>Efficiency</a:t>
            </a:r>
            <a:r>
              <a:rPr lang="it-IT" altLang="it-IT" sz="1800" b="1" dirty="0"/>
              <a:t> 1n 30%</a:t>
            </a:r>
          </a:p>
          <a:p>
            <a:r>
              <a:rPr lang="it-IT" altLang="it-IT" sz="1800" b="1" dirty="0" err="1"/>
              <a:t>Pulse</a:t>
            </a:r>
            <a:r>
              <a:rPr lang="it-IT" altLang="it-IT" sz="1800" b="1" dirty="0"/>
              <a:t> </a:t>
            </a:r>
            <a:r>
              <a:rPr lang="it-IT" altLang="it-IT" sz="1800" b="1" dirty="0" err="1"/>
              <a:t>shape</a:t>
            </a:r>
            <a:r>
              <a:rPr lang="it-IT" altLang="it-IT" sz="1800" b="1" dirty="0"/>
              <a:t> </a:t>
            </a:r>
            <a:r>
              <a:rPr lang="it-IT" altLang="it-IT" sz="1800" b="1" dirty="0" err="1"/>
              <a:t>discrimination</a:t>
            </a:r>
            <a:r>
              <a:rPr lang="it-IT" altLang="it-IT" sz="1800" b="1" dirty="0"/>
              <a:t> </a:t>
            </a:r>
            <a:r>
              <a:rPr lang="it-IT" altLang="it-IT" sz="1800" dirty="0"/>
              <a:t>– online trigger </a:t>
            </a:r>
            <a:r>
              <a:rPr lang="it-IT" altLang="it-IT" sz="1800" dirty="0" err="1"/>
              <a:t>selectivity</a:t>
            </a:r>
            <a:endParaRPr lang="it-IT" altLang="it-IT" sz="1800" dirty="0"/>
          </a:p>
          <a:p>
            <a:r>
              <a:rPr lang="it-IT" altLang="it-IT" sz="1800" dirty="0"/>
              <a:t>Off-line </a:t>
            </a:r>
            <a:r>
              <a:rPr lang="it-IT" altLang="it-IT" sz="1800" dirty="0" err="1"/>
              <a:t>implementation</a:t>
            </a:r>
            <a:r>
              <a:rPr lang="it-IT" altLang="it-IT" sz="1800" dirty="0"/>
              <a:t> of </a:t>
            </a:r>
            <a:r>
              <a:rPr lang="it-IT" altLang="it-IT" sz="1800" dirty="0" err="1"/>
              <a:t>traditional</a:t>
            </a:r>
            <a:r>
              <a:rPr lang="it-IT" altLang="it-IT" sz="1800" dirty="0"/>
              <a:t> </a:t>
            </a:r>
            <a:r>
              <a:rPr lang="it-IT" altLang="it-IT" sz="1800" dirty="0" err="1"/>
              <a:t>algorithms</a:t>
            </a:r>
            <a:r>
              <a:rPr lang="it-IT" altLang="it-IT" sz="1800" dirty="0"/>
              <a:t> and/or </a:t>
            </a:r>
            <a:r>
              <a:rPr lang="it-IT" altLang="it-IT" sz="1800" dirty="0" err="1"/>
              <a:t>Neural</a:t>
            </a:r>
            <a:r>
              <a:rPr lang="it-IT" altLang="it-IT" sz="1800" dirty="0"/>
              <a:t> Networks</a:t>
            </a:r>
          </a:p>
          <a:p>
            <a:r>
              <a:rPr lang="it-IT" altLang="it-IT" sz="1800" dirty="0" err="1"/>
              <a:t>Angular</a:t>
            </a:r>
            <a:r>
              <a:rPr lang="it-IT" altLang="it-IT" sz="1800" dirty="0"/>
              <a:t> </a:t>
            </a:r>
            <a:r>
              <a:rPr lang="it-IT" altLang="it-IT" sz="1800" dirty="0" err="1"/>
              <a:t>resolution</a:t>
            </a:r>
            <a:r>
              <a:rPr lang="it-IT" altLang="it-IT" sz="1800" dirty="0"/>
              <a:t>: </a:t>
            </a:r>
            <a:r>
              <a:rPr lang="it-IT" altLang="it-IT" sz="1800" dirty="0" err="1">
                <a:latin typeface="Symbol" pitchFamily="2" charset="2"/>
              </a:rPr>
              <a:t>D</a:t>
            </a:r>
            <a:r>
              <a:rPr lang="it-IT" altLang="it-IT" sz="1800" dirty="0" err="1"/>
              <a:t>θ</a:t>
            </a:r>
            <a:r>
              <a:rPr lang="it-IT" altLang="it-IT" sz="1800" dirty="0"/>
              <a:t>(0.5 m) = ±7° - </a:t>
            </a:r>
            <a:r>
              <a:rPr lang="it-IT" altLang="it-IT" sz="1800" dirty="0" err="1">
                <a:latin typeface="Symbol" pitchFamily="2" charset="2"/>
              </a:rPr>
              <a:t>D</a:t>
            </a:r>
            <a:r>
              <a:rPr lang="it-IT" altLang="it-IT" sz="1800" dirty="0" err="1"/>
              <a:t>θ</a:t>
            </a:r>
            <a:r>
              <a:rPr lang="it-IT" altLang="it-IT" sz="1800" dirty="0"/>
              <a:t>(1 m) = ±4° </a:t>
            </a:r>
          </a:p>
          <a:p>
            <a:r>
              <a:rPr lang="it-IT" altLang="it-IT" sz="1800" dirty="0"/>
              <a:t>Timing </a:t>
            </a:r>
            <a:r>
              <a:rPr lang="it-IT" altLang="it-IT" sz="1800" dirty="0" err="1"/>
              <a:t>better</a:t>
            </a:r>
            <a:r>
              <a:rPr lang="it-IT" altLang="it-IT" sz="1800" dirty="0"/>
              <a:t> </a:t>
            </a:r>
            <a:r>
              <a:rPr lang="it-IT" altLang="it-IT" sz="1800" dirty="0" err="1"/>
              <a:t>than</a:t>
            </a:r>
            <a:r>
              <a:rPr lang="it-IT" altLang="it-IT" sz="1800" dirty="0"/>
              <a:t> 1 ns. </a:t>
            </a:r>
            <a:r>
              <a:rPr lang="it-IT" altLang="it-IT" sz="1800" dirty="0" err="1"/>
              <a:t>Same</a:t>
            </a:r>
            <a:r>
              <a:rPr lang="it-IT" altLang="it-IT" sz="1800" dirty="0"/>
              <a:t> performance digital/</a:t>
            </a:r>
            <a:r>
              <a:rPr lang="it-IT" altLang="it-IT" sz="1800" dirty="0" err="1"/>
              <a:t>analog</a:t>
            </a:r>
            <a:r>
              <a:rPr lang="it-IT" altLang="it-IT" sz="1800" dirty="0"/>
              <a:t>.</a:t>
            </a:r>
          </a:p>
          <a:p>
            <a:r>
              <a:rPr lang="it-IT" altLang="it-IT" sz="1800" b="1" dirty="0"/>
              <a:t>Energy </a:t>
            </a:r>
            <a:r>
              <a:rPr lang="it-IT" altLang="it-IT" sz="1800" b="1" dirty="0" err="1"/>
              <a:t>resolution</a:t>
            </a:r>
            <a:r>
              <a:rPr lang="it-IT" altLang="it-IT" sz="1800" b="1" dirty="0"/>
              <a:t> ΔE/E: NEDA 1m – 40%, NEDA 7m – 5%</a:t>
            </a:r>
          </a:p>
        </p:txBody>
      </p:sp>
      <p:sp>
        <p:nvSpPr>
          <p:cNvPr id="10" name="CasellaDiTesto 33">
            <a:extLst>
              <a:ext uri="{FF2B5EF4-FFF2-40B4-BE49-F238E27FC236}">
                <a16:creationId xmlns:a16="http://schemas.microsoft.com/office/drawing/2014/main" id="{F088957F-C52A-1747-8793-66F37F7F4650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Andreas Best</a:t>
            </a:r>
            <a:endParaRPr lang="it-IT" sz="1050" dirty="0"/>
          </a:p>
        </p:txBody>
      </p:sp>
      <p:sp>
        <p:nvSpPr>
          <p:cNvPr id="11" name="NArCoS (Neutron Array for Correlation Studies)">
            <a:extLst>
              <a:ext uri="{FF2B5EF4-FFF2-40B4-BE49-F238E27FC236}">
                <a16:creationId xmlns:a16="http://schemas.microsoft.com/office/drawing/2014/main" id="{BA7C33A0-C185-CA46-BA8D-F2D811628B6D}"/>
              </a:ext>
            </a:extLst>
          </p:cNvPr>
          <p:cNvSpPr txBox="1"/>
          <p:nvPr/>
        </p:nvSpPr>
        <p:spPr>
          <a:xfrm>
            <a:off x="570425" y="549837"/>
            <a:ext cx="491044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800" dirty="0"/>
              <a:t>NEDA – </a:t>
            </a:r>
            <a:r>
              <a:rPr lang="en-US" sz="2800" dirty="0" err="1"/>
              <a:t>NEutron</a:t>
            </a:r>
            <a:r>
              <a:rPr lang="en-US" sz="2800" dirty="0"/>
              <a:t> Detector Array</a:t>
            </a:r>
            <a:endParaRPr sz="2800" dirty="0"/>
          </a:p>
        </p:txBody>
      </p:sp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1917E439-A9FC-604D-9CD6-96522D9580A0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</p:spTree>
    <p:extLst>
      <p:ext uri="{BB962C8B-B14F-4D97-AF65-F5344CB8AC3E}">
        <p14:creationId xmlns:p14="http://schemas.microsoft.com/office/powerpoint/2010/main" val="3856817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5270F-4DC2-F86E-8755-895EA8EF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2D17F67D-B58D-AB74-CD5F-A27E1B18E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096036"/>
            <a:ext cx="2880320" cy="2665927"/>
          </a:xfrm>
          <a:prstGeom prst="rect">
            <a:avLst/>
          </a:prstGeom>
        </p:spPr>
      </p:pic>
      <p:sp>
        <p:nvSpPr>
          <p:cNvPr id="7" name="NArCoS (Neutron Array for Correlation Studies)">
            <a:extLst>
              <a:ext uri="{FF2B5EF4-FFF2-40B4-BE49-F238E27FC236}">
                <a16:creationId xmlns:a16="http://schemas.microsoft.com/office/drawing/2014/main" id="{BFF98C3E-A7F6-7302-99E0-4A8F959452CB}"/>
              </a:ext>
            </a:extLst>
          </p:cNvPr>
          <p:cNvSpPr txBox="1"/>
          <p:nvPr/>
        </p:nvSpPr>
        <p:spPr>
          <a:xfrm>
            <a:off x="394368" y="476672"/>
            <a:ext cx="1152128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8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en-US" sz="2800" dirty="0"/>
              <a:t>SHADES</a:t>
            </a:r>
            <a:br>
              <a:rPr lang="en-US" sz="2800" dirty="0"/>
            </a:br>
            <a:r>
              <a:rPr lang="en-US" sz="2800" dirty="0"/>
              <a:t>Scintillator-3He Array for Deep-underground Experiments on the S-process</a:t>
            </a:r>
            <a:endParaRPr sz="2800" dirty="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6331B40-1439-90E0-9291-C9AFD4379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4" y="5778695"/>
            <a:ext cx="1873796" cy="913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ED729A-8A2D-1D83-EA9C-19EF0DFCCEDD}"/>
              </a:ext>
            </a:extLst>
          </p:cNvPr>
          <p:cNvSpPr txBox="1"/>
          <p:nvPr/>
        </p:nvSpPr>
        <p:spPr>
          <a:xfrm>
            <a:off x="2207568" y="5912363"/>
            <a:ext cx="7920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A. Best, D. Rapagnani, D. Mercoligliano, C. Ananna, A. Di Leva, G. Imbriani (UniNa, INFN-Na), M. Junker (INFN-LNGS)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CBC0101B-F315-A771-C806-94D09BAFF79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06624" y="1605130"/>
            <a:ext cx="8795472" cy="19685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Array of 12 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EJ-309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(high flash point, good PSD) and 18 </a:t>
            </a:r>
            <a:r>
              <a:rPr lang="it-IT" alt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He counters</a:t>
            </a:r>
          </a:p>
          <a:p>
            <a:r>
              <a:rPr lang="it-IT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for low-energy </a:t>
            </a:r>
            <a:r>
              <a:rPr lang="it-IT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~ 20%</a:t>
            </a:r>
          </a:p>
          <a:p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Coincidence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He-Scintillator for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capture-gating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/energy veto</a:t>
            </a:r>
          </a:p>
          <a:p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it-IT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20% or </a:t>
            </a:r>
            <a:r>
              <a:rPr lang="it-IT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on E)</a:t>
            </a:r>
          </a:p>
          <a:p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(First) use case: low-energy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@ LNGS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646B94-76F9-4A98-71E7-E07570F97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86" y="3428999"/>
            <a:ext cx="4392488" cy="2423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egnaposto contenuto 2">
                <a:extLst>
                  <a:ext uri="{FF2B5EF4-FFF2-40B4-BE49-F238E27FC236}">
                    <a16:creationId xmlns:a16="http://schemas.microsoft.com/office/drawing/2014/main" id="{D02FFECF-CC98-1D54-3B8E-0344386583F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25881" y="3880475"/>
                <a:ext cx="4455143" cy="179948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•"/>
                  <a:defRPr kumimoji="0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Font typeface="Georgia"/>
                  <a:buChar char="▫"/>
                  <a:defRPr kumimoji="0" sz="26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/>
                  <a:buChar char=""/>
                  <a:defRPr kumimoji="0" sz="2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/>
                  <a:buChar char=""/>
                  <a:defRPr kumimoji="0" sz="2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20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8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6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5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400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altLang="it-IT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Measure </a:t>
                </a:r>
                <a:r>
                  <a:rPr lang="it-IT" altLang="it-IT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22</a:t>
                </a:r>
                <a:r>
                  <a:rPr lang="it-IT" altLang="it-IT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Ne(</a:t>
                </a:r>
                <a14:m>
                  <m:oMath xmlns:m="http://schemas.openxmlformats.org/officeDocument/2006/math">
                    <m:r>
                      <a:rPr lang="it-IT" alt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alt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𝛾</m:t>
                    </m:r>
                    <m:r>
                      <a:rPr lang="en-US" alt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it-IT" altLang="it-IT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  <a:r>
                  <a:rPr lang="it-IT" altLang="it-IT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Mg for </a:t>
                </a:r>
                <a:r>
                  <a:rPr lang="it-IT" altLang="it-IT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astrophysical</a:t>
                </a:r>
                <a:r>
                  <a:rPr lang="it-IT" altLang="it-IT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altLang="it-IT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it-IT" altLang="it-IT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altLang="it-IT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process</a:t>
                </a:r>
                <a:endParaRPr lang="it-IT" altLang="it-IT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it-IT" altLang="it-IT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Ultra-low background, high </a:t>
                </a:r>
                <a:r>
                  <a:rPr lang="it-IT" altLang="it-IT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sensitivity</a:t>
                </a:r>
                <a:r>
                  <a:rPr lang="it-IT" altLang="it-IT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system</a:t>
                </a:r>
              </a:p>
            </p:txBody>
          </p:sp>
        </mc:Choice>
        <mc:Fallback xmlns="">
          <p:sp>
            <p:nvSpPr>
              <p:cNvPr id="15" name="Segnaposto contenuto 2">
                <a:extLst>
                  <a:ext uri="{FF2B5EF4-FFF2-40B4-BE49-F238E27FC236}">
                    <a16:creationId xmlns:a16="http://schemas.microsoft.com/office/drawing/2014/main" id="{D02FFECF-CC98-1D54-3B8E-034438658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5881" y="3880475"/>
                <a:ext cx="4455143" cy="1799483"/>
              </a:xfrm>
              <a:prstGeom prst="rect">
                <a:avLst/>
              </a:prstGeom>
              <a:blipFill>
                <a:blip r:embed="rId5"/>
                <a:stretch>
                  <a:fillRect t="-2098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E7F90AD-1717-4F3C-3682-9974FB3C2B09}"/>
              </a:ext>
            </a:extLst>
          </p:cNvPr>
          <p:cNvSpPr txBox="1"/>
          <p:nvPr/>
        </p:nvSpPr>
        <p:spPr>
          <a:xfrm>
            <a:off x="4812436" y="5495292"/>
            <a:ext cx="2507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ERC-StG UniNa/INFN</a:t>
            </a:r>
          </a:p>
        </p:txBody>
      </p:sp>
      <p:sp>
        <p:nvSpPr>
          <p:cNvPr id="11" name="CasellaDiTesto 33">
            <a:extLst>
              <a:ext uri="{FF2B5EF4-FFF2-40B4-BE49-F238E27FC236}">
                <a16:creationId xmlns:a16="http://schemas.microsoft.com/office/drawing/2014/main" id="{2CC96AB3-8126-D84C-9D50-7670A5B2F098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Andreas Best</a:t>
            </a:r>
            <a:endParaRPr lang="it-IT" sz="1050" dirty="0"/>
          </a:p>
        </p:txBody>
      </p:sp>
      <p:sp>
        <p:nvSpPr>
          <p:cNvPr id="14" name="CasellaDiTesto 18">
            <a:extLst>
              <a:ext uri="{FF2B5EF4-FFF2-40B4-BE49-F238E27FC236}">
                <a16:creationId xmlns:a16="http://schemas.microsoft.com/office/drawing/2014/main" id="{C31A7796-8A04-074D-8133-1B9523698C25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</p:spTree>
    <p:extLst>
      <p:ext uri="{BB962C8B-B14F-4D97-AF65-F5344CB8AC3E}">
        <p14:creationId xmlns:p14="http://schemas.microsoft.com/office/powerpoint/2010/main" val="4171244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863CD-F41B-6AC2-2E99-77CBA225F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5" name="NArCoS (Neutron Array for Correlation Studies)">
            <a:extLst>
              <a:ext uri="{FF2B5EF4-FFF2-40B4-BE49-F238E27FC236}">
                <a16:creationId xmlns:a16="http://schemas.microsoft.com/office/drawing/2014/main" id="{5FF14300-95E4-7949-93A2-BB35BBFCC536}"/>
              </a:ext>
            </a:extLst>
          </p:cNvPr>
          <p:cNvSpPr txBox="1"/>
          <p:nvPr/>
        </p:nvSpPr>
        <p:spPr>
          <a:xfrm>
            <a:off x="394368" y="476672"/>
            <a:ext cx="1152128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8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POLYFEMO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AsFin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R&amp;D)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kern="0" dirty="0">
                <a:effectLst/>
                <a:latin typeface="Times New Roman" panose="02020603050405020304" pitchFamily="18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Neutron detection in laser-driven nuclear experiments</a:t>
            </a:r>
            <a:endParaRPr lang="en-IT" sz="2800" kern="0" dirty="0">
              <a:effectLst/>
              <a:latin typeface="Times New Roman" panose="02020603050405020304" pitchFamily="18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5D4BBC84-ACBC-60C0-391F-358CFDD54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26" y="2996952"/>
            <a:ext cx="5133988" cy="2511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28CD42-B2DB-B7B5-6CC6-339736DD6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3896425"/>
            <a:ext cx="4000587" cy="2455387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8D43458A-8CCD-F0D6-5903-D317EFD8B2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7" b="41600"/>
          <a:stretch/>
        </p:blipFill>
        <p:spPr>
          <a:xfrm>
            <a:off x="8899276" y="1441039"/>
            <a:ext cx="3086100" cy="2455386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316A9876-A285-3DB6-0807-ABA8D1CD91D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06624" y="1445710"/>
            <a:ext cx="8692652" cy="19685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Use case: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for plasma fusion (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- stellar plasma in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Fast recovery from EMP and gamma flash</a:t>
            </a:r>
          </a:p>
          <a:p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-top DD fusion:</a:t>
            </a:r>
            <a:b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EJ-309 (</a:t>
            </a:r>
            <a:r>
              <a:rPr lang="it-IT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), EJ-232Q (</a:t>
            </a:r>
            <a:r>
              <a:rPr lang="it-IT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plastic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), Li-glass, EJ-276G (</a:t>
            </a:r>
            <a:r>
              <a:rPr lang="it-IT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plastic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541F5-913B-C1FC-6456-CDFDD3EBB7C9}"/>
              </a:ext>
            </a:extLst>
          </p:cNvPr>
          <p:cNvSpPr txBox="1"/>
          <p:nvPr/>
        </p:nvSpPr>
        <p:spPr>
          <a:xfrm>
            <a:off x="119336" y="5336549"/>
            <a:ext cx="69127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G.L. Guardo1, M. La Cognata1, D. Lattuada1,2, G. D'Agata1,3, A.A. Oliva1,3, G.G. Rapisarda1,3, M.L. Sergi1,3</a:t>
            </a:r>
            <a:br>
              <a:rPr lang="en-GB" sz="1400" dirty="0"/>
            </a:br>
            <a:br>
              <a:rPr lang="en-GB" sz="1400" dirty="0"/>
            </a:b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1-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Laboratori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Nazionali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del Sud - INFN, Catania, Italy</a:t>
            </a:r>
            <a:br>
              <a:rPr lang="en-GB" sz="1400" dirty="0"/>
            </a:b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2-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Università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degli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Studi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"Kore" di Enna, Enna, Italy</a:t>
            </a:r>
            <a:br>
              <a:rPr lang="en-GB" sz="1400" dirty="0"/>
            </a:b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3-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Università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degli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Studi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di Catania, Catania, Italy</a:t>
            </a:r>
            <a:endParaRPr lang="en-IT" sz="1400" dirty="0"/>
          </a:p>
        </p:txBody>
      </p:sp>
      <p:sp>
        <p:nvSpPr>
          <p:cNvPr id="9" name="CasellaDiTesto 33">
            <a:extLst>
              <a:ext uri="{FF2B5EF4-FFF2-40B4-BE49-F238E27FC236}">
                <a16:creationId xmlns:a16="http://schemas.microsoft.com/office/drawing/2014/main" id="{DA29B372-122C-FF45-B392-EC3B68FB8CDD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Andreas Best</a:t>
            </a:r>
            <a:endParaRPr lang="it-IT" sz="1050" dirty="0"/>
          </a:p>
        </p:txBody>
      </p:sp>
      <p:sp>
        <p:nvSpPr>
          <p:cNvPr id="10" name="CasellaDiTesto 18">
            <a:extLst>
              <a:ext uri="{FF2B5EF4-FFF2-40B4-BE49-F238E27FC236}">
                <a16:creationId xmlns:a16="http://schemas.microsoft.com/office/drawing/2014/main" id="{66DD5BFD-28D4-8046-83C1-183CFADE8778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</p:spTree>
    <p:extLst>
      <p:ext uri="{BB962C8B-B14F-4D97-AF65-F5344CB8AC3E}">
        <p14:creationId xmlns:p14="http://schemas.microsoft.com/office/powerpoint/2010/main" val="2623749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43AA2-86BE-460B-E254-7B22D42A7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5" name="NArCoS (Neutron Array for Correlation Studies)">
            <a:extLst>
              <a:ext uri="{FF2B5EF4-FFF2-40B4-BE49-F238E27FC236}">
                <a16:creationId xmlns:a16="http://schemas.microsoft.com/office/drawing/2014/main" id="{F3A5877D-F5DC-CC0D-A733-FFA1F9E37060}"/>
              </a:ext>
            </a:extLst>
          </p:cNvPr>
          <p:cNvSpPr txBox="1"/>
          <p:nvPr/>
        </p:nvSpPr>
        <p:spPr>
          <a:xfrm>
            <a:off x="394368" y="368032"/>
            <a:ext cx="1152128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8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ODeSA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ORNL Deuterated Spectroscopic Array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4EB31BF1-2F93-910F-38FE-5E88B94DE72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0" y="1332399"/>
            <a:ext cx="8795472" cy="152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EJ-315 </a:t>
            </a:r>
            <a:r>
              <a:rPr lang="it-IT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deuterated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benzene-d</a:t>
            </a:r>
            <a:r>
              <a:rPr lang="it-IT" altLang="it-IT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6, 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10+4 detectors</a:t>
            </a:r>
          </a:p>
          <a:p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Spectrum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unfolding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for medium energy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0.4 – 15 MeV</a:t>
            </a:r>
          </a:p>
          <a:p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Use case: energy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TOF capabilities</a:t>
            </a:r>
          </a:p>
          <a:p>
            <a:r>
              <a:rPr lang="it-IT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Intrinsic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. ~ 30%, </a:t>
            </a:r>
            <a:r>
              <a:rPr lang="it-IT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ca. 4%</a:t>
            </a: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5D84719E-6574-9125-FDCE-1D570D623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624" y="6154088"/>
            <a:ext cx="6768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000" dirty="0"/>
              <a:t>On </a:t>
            </a:r>
            <a:r>
              <a:rPr lang="it-IT" altLang="it-IT" sz="2000" dirty="0" err="1"/>
              <a:t>behalf</a:t>
            </a:r>
            <a:r>
              <a:rPr lang="it-IT" altLang="it-IT" sz="2000" dirty="0"/>
              <a:t> of:</a:t>
            </a:r>
            <a:br>
              <a:rPr lang="it-IT" altLang="it-IT" sz="2000" dirty="0"/>
            </a:br>
            <a:r>
              <a:rPr lang="it-IT" altLang="it-IT" sz="2000" dirty="0"/>
              <a:t>M. Febbraro (ORNL), R.J. </a:t>
            </a:r>
            <a:r>
              <a:rPr lang="it-IT" altLang="it-IT" sz="2000" dirty="0" err="1"/>
              <a:t>deBoer</a:t>
            </a:r>
            <a:r>
              <a:rPr lang="it-IT" altLang="it-IT" sz="2000" dirty="0"/>
              <a:t> (U. Notre Dame/JINA)</a:t>
            </a:r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D8E9B085-AEA9-8F37-080F-0754584C0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32" y="5288677"/>
            <a:ext cx="67687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800" dirty="0">
                <a:cs typeface="Arial" panose="020B0604020202020204" pitchFamily="34" charset="0"/>
              </a:rPr>
              <a:t>Febbraro et al. NIM A </a:t>
            </a:r>
            <a:r>
              <a:rPr lang="en-IT" sz="1800" dirty="0">
                <a:effectLst/>
                <a:cs typeface="Arial" panose="020B0604020202020204" pitchFamily="34" charset="0"/>
              </a:rPr>
              <a:t>946 (2019) 162668</a:t>
            </a:r>
          </a:p>
          <a:p>
            <a:r>
              <a:rPr lang="en-IT" altLang="it-IT" sz="1800" dirty="0">
                <a:cs typeface="Arial" panose="020B0604020202020204" pitchFamily="34" charset="0"/>
              </a:rPr>
              <a:t>Febbraro, Becker, deBoer et al. NIM A </a:t>
            </a:r>
            <a:r>
              <a:rPr lang="en-IT" sz="1800" dirty="0">
                <a:effectLst/>
                <a:cs typeface="Arial" panose="020B0604020202020204" pitchFamily="34" charset="0"/>
              </a:rPr>
              <a:t>989 (2021) 164824</a:t>
            </a:r>
            <a:endParaRPr lang="it-IT" altLang="it-IT" sz="1800" dirty="0">
              <a:cs typeface="Arial" panose="020B0604020202020204" pitchFamily="34" charset="0"/>
            </a:endParaRPr>
          </a:p>
          <a:p>
            <a:r>
              <a:rPr lang="it-IT" altLang="it-IT" sz="1800" dirty="0">
                <a:cs typeface="Arial" panose="020B0604020202020204" pitchFamily="34" charset="0"/>
              </a:rPr>
              <a:t>Febbraro, </a:t>
            </a:r>
            <a:r>
              <a:rPr lang="it-IT" altLang="it-IT" sz="1800" dirty="0" err="1">
                <a:cs typeface="Arial" panose="020B0604020202020204" pitchFamily="34" charset="0"/>
              </a:rPr>
              <a:t>deBoer</a:t>
            </a:r>
            <a:r>
              <a:rPr lang="it-IT" altLang="it-IT" sz="1800" dirty="0">
                <a:cs typeface="Arial" panose="020B0604020202020204" pitchFamily="34" charset="0"/>
              </a:rPr>
              <a:t> et al. </a:t>
            </a:r>
            <a:r>
              <a:rPr lang="en-GB" sz="1800" dirty="0">
                <a:solidFill>
                  <a:srgbClr val="231F20"/>
                </a:solidFill>
                <a:effectLst/>
                <a:cs typeface="Arial" panose="020B0604020202020204" pitchFamily="34" charset="0"/>
              </a:rPr>
              <a:t>PRL 125, 062501 (2020)</a:t>
            </a:r>
          </a:p>
          <a:p>
            <a:endParaRPr lang="it-IT" altLang="it-IT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AB8B34-EEE0-8946-E6A3-357E66865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88" y="2658669"/>
            <a:ext cx="3933041" cy="2692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C8F4E1-BFEC-0EC0-2AC2-E2420D18E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01" y="3718346"/>
            <a:ext cx="3933041" cy="2782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259730-AD65-BBA8-A33A-D1404373F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1269527"/>
            <a:ext cx="3560043" cy="2396052"/>
          </a:xfrm>
          <a:prstGeom prst="rect">
            <a:avLst/>
          </a:prstGeom>
        </p:spPr>
      </p:pic>
      <p:sp>
        <p:nvSpPr>
          <p:cNvPr id="10" name="CasellaDiTesto 33">
            <a:extLst>
              <a:ext uri="{FF2B5EF4-FFF2-40B4-BE49-F238E27FC236}">
                <a16:creationId xmlns:a16="http://schemas.microsoft.com/office/drawing/2014/main" id="{8F77FA4E-884C-E94F-9E9C-344893ED15E0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Andreas Best</a:t>
            </a:r>
            <a:endParaRPr lang="it-IT" sz="1050" dirty="0"/>
          </a:p>
        </p:txBody>
      </p:sp>
      <p:sp>
        <p:nvSpPr>
          <p:cNvPr id="11" name="CasellaDiTesto 18">
            <a:extLst>
              <a:ext uri="{FF2B5EF4-FFF2-40B4-BE49-F238E27FC236}">
                <a16:creationId xmlns:a16="http://schemas.microsoft.com/office/drawing/2014/main" id="{8A385137-2326-EB45-8E72-848DCADBD00F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</p:spTree>
    <p:extLst>
      <p:ext uri="{BB962C8B-B14F-4D97-AF65-F5344CB8AC3E}">
        <p14:creationId xmlns:p14="http://schemas.microsoft.com/office/powerpoint/2010/main" val="3265702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LOGO_INFN_NEWS_sito.jpg">
            <a:extLst>
              <a:ext uri="{FF2B5EF4-FFF2-40B4-BE49-F238E27FC236}">
                <a16:creationId xmlns:a16="http://schemas.microsoft.com/office/drawing/2014/main" id="{98215EA1-7938-4AB5-BA0E-7BA572316F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213"/>
          <a:stretch/>
        </p:blipFill>
        <p:spPr>
          <a:xfrm>
            <a:off x="10200456" y="5733256"/>
            <a:ext cx="1757752" cy="91494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49560B-8982-4F0F-B4C7-379CE1755431}"/>
              </a:ext>
            </a:extLst>
          </p:cNvPr>
          <p:cNvSpPr txBox="1"/>
          <p:nvPr/>
        </p:nvSpPr>
        <p:spPr>
          <a:xfrm>
            <a:off x="191344" y="2491240"/>
            <a:ext cx="11754192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 Particle Detectors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3E64B16-5FF6-4C00-BC20-29803922B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58" y="106486"/>
            <a:ext cx="3853590" cy="1013746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BB211CC-8B89-4E7C-9E3F-28AE426421C2}"/>
              </a:ext>
            </a:extLst>
          </p:cNvPr>
          <p:cNvSpPr txBox="1"/>
          <p:nvPr/>
        </p:nvSpPr>
        <p:spPr>
          <a:xfrm>
            <a:off x="191344" y="31361"/>
            <a:ext cx="4297733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Mid Term Plan in Italy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LNF – Session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Frascati, December 1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- 2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156C7DB-4709-4779-B48F-B7003EDFD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46" y="646458"/>
            <a:ext cx="1069110" cy="12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33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SiMon</a:t>
            </a: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Simone </a:t>
            </a:r>
            <a:r>
              <a:rPr lang="en-US" sz="1050" b="1" i="1" dirty="0" err="1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Amaducci</a:t>
            </a:r>
            <a:endParaRPr lang="it-IT" sz="1050" dirty="0" err="1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pic>
        <p:nvPicPr>
          <p:cNvPr id="3" name="Picture 6" descr="A picture containing radar chart&#10;&#10;Description automatically generated">
            <a:extLst>
              <a:ext uri="{FF2B5EF4-FFF2-40B4-BE49-F238E27FC236}">
                <a16:creationId xmlns:a16="http://schemas.microsoft.com/office/drawing/2014/main" id="{38FD10F8-AA75-869F-729D-8D2C9CEF2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3360" y="3059822"/>
            <a:ext cx="5323840" cy="3329155"/>
          </a:xfrm>
          <a:prstGeom prst="rect">
            <a:avLst/>
          </a:prstGeom>
        </p:spPr>
      </p:pic>
      <p:pic>
        <p:nvPicPr>
          <p:cNvPr id="7" name="Picture 8" descr="A picture containing wall, indoor, toilet&#10;&#10;Description automatically generated">
            <a:extLst>
              <a:ext uri="{FF2B5EF4-FFF2-40B4-BE49-F238E27FC236}">
                <a16:creationId xmlns:a16="http://schemas.microsoft.com/office/drawing/2014/main" id="{70EA304D-841C-DF89-F3BE-AABEFDC53F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6720" y="1033666"/>
            <a:ext cx="3870960" cy="35816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20C351-8BCD-1BB5-99FE-F58A5EA3A8E1}"/>
              </a:ext>
            </a:extLst>
          </p:cNvPr>
          <p:cNvSpPr txBox="1"/>
          <p:nvPr/>
        </p:nvSpPr>
        <p:spPr>
          <a:xfrm>
            <a:off x="-5080" y="6522720"/>
            <a:ext cx="8834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dirty="0">
                <a:latin typeface="Calibri"/>
              </a:rPr>
              <a:t>S. Amaducci, A. Manna and the </a:t>
            </a:r>
            <a:r>
              <a:rPr lang="it-IT" sz="1600" dirty="0" err="1">
                <a:latin typeface="Calibri"/>
              </a:rPr>
              <a:t>n_TOF</a:t>
            </a:r>
            <a:r>
              <a:rPr lang="it-IT" sz="1600" dirty="0">
                <a:latin typeface="Calibri"/>
              </a:rPr>
              <a:t> Collaboration</a:t>
            </a:r>
            <a:endParaRPr lang="it-IT" sz="1600" dirty="0">
              <a:latin typeface="Calibri"/>
              <a:cs typeface="Calibri"/>
            </a:endParaRPr>
          </a:p>
        </p:txBody>
      </p:sp>
      <p:sp>
        <p:nvSpPr>
          <p:cNvPr id="11" name="TextShape 11">
            <a:extLst>
              <a:ext uri="{FF2B5EF4-FFF2-40B4-BE49-F238E27FC236}">
                <a16:creationId xmlns:a16="http://schemas.microsoft.com/office/drawing/2014/main" id="{4919895A-6FA7-2E0C-A54A-0A2053D729E1}"/>
              </a:ext>
            </a:extLst>
          </p:cNvPr>
          <p:cNvSpPr txBox="1"/>
          <p:nvPr/>
        </p:nvSpPr>
        <p:spPr>
          <a:xfrm>
            <a:off x="4840" y="516800"/>
            <a:ext cx="4515400" cy="435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spc="-1" dirty="0">
                <a:latin typeface="Georgia"/>
                <a:ea typeface="Noto Sans CJK SC"/>
              </a:rPr>
              <a:t>(</a:t>
            </a:r>
            <a:r>
              <a:rPr lang="it-IT" sz="2400" b="1" spc="-1" dirty="0" err="1">
                <a:latin typeface="Georgia"/>
                <a:ea typeface="Noto Sans CJK SC"/>
              </a:rPr>
              <a:t>n,cp</a:t>
            </a:r>
            <a:r>
              <a:rPr lang="it-IT" sz="2400" b="1" spc="-1" dirty="0">
                <a:latin typeface="Georgia"/>
                <a:ea typeface="Noto Sans CJK SC"/>
              </a:rPr>
              <a:t>)</a:t>
            </a:r>
            <a:r>
              <a:rPr lang="it-IT" sz="2400" b="1" strike="noStrike" spc="-1" dirty="0">
                <a:latin typeface="Georgia"/>
                <a:ea typeface="Noto Sans CJK SC"/>
              </a:rPr>
              <a:t> detector</a:t>
            </a:r>
            <a:endParaRPr lang="it-IT" sz="2400" b="0" strike="noStrike" spc="-1" dirty="0">
              <a:latin typeface="Georg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4565C5-7FC9-D171-E3CE-51B0554EF930}"/>
              </a:ext>
            </a:extLst>
          </p:cNvPr>
          <p:cNvSpPr txBox="1"/>
          <p:nvPr/>
        </p:nvSpPr>
        <p:spPr>
          <a:xfrm>
            <a:off x="223520" y="1198880"/>
            <a:ext cx="7203440" cy="15286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spcBef>
                <a:spcPts val="800"/>
              </a:spcBef>
              <a:buFont typeface="Arial"/>
              <a:buChar char="•"/>
            </a:pPr>
            <a:r>
              <a:rPr lang="en-GB" sz="1600" dirty="0"/>
              <a:t>4x Off beam </a:t>
            </a:r>
            <a:r>
              <a:rPr lang="en-GB" sz="1600" b="1" dirty="0"/>
              <a:t>silicon detectors </a:t>
            </a:r>
            <a:r>
              <a:rPr lang="en-GB" sz="1600" dirty="0"/>
              <a:t>detecting the products of the </a:t>
            </a:r>
            <a:r>
              <a:rPr lang="en-GB" sz="1600" b="1" baseline="30000" dirty="0"/>
              <a:t>6</a:t>
            </a:r>
            <a:r>
              <a:rPr lang="en-GB" sz="1600" b="1" dirty="0"/>
              <a:t>Li(</a:t>
            </a:r>
            <a:r>
              <a:rPr lang="en-GB" sz="1600" b="1" dirty="0" err="1"/>
              <a:t>n,t</a:t>
            </a:r>
            <a:r>
              <a:rPr lang="en-GB" sz="1600" b="1" dirty="0"/>
              <a:t>)</a:t>
            </a:r>
            <a:r>
              <a:rPr lang="en-GB" sz="1600" dirty="0"/>
              <a:t> reaction from a </a:t>
            </a:r>
            <a:r>
              <a:rPr lang="en-GB" sz="1600" b="1" dirty="0"/>
              <a:t>thin (&lt;</a:t>
            </a:r>
            <a:r>
              <a:rPr lang="en-GB" sz="1600" b="1" dirty="0">
                <a:ea typeface="+mn-lt"/>
                <a:cs typeface="+mn-lt"/>
              </a:rPr>
              <a:t>2</a:t>
            </a:r>
            <a:r>
              <a:rPr lang="en-GB" sz="1600" b="1" dirty="0"/>
              <a:t> </a:t>
            </a:r>
            <a:r>
              <a:rPr lang="en-GB" sz="1600" b="1" dirty="0" err="1">
                <a:ea typeface="+mn-lt"/>
                <a:cs typeface="+mn-lt"/>
              </a:rPr>
              <a:t>μ</a:t>
            </a:r>
            <a:r>
              <a:rPr lang="en-GB" sz="1600" b="1" dirty="0" err="1"/>
              <a:t>m</a:t>
            </a:r>
            <a:r>
              <a:rPr lang="en-GB" sz="1600" b="1" dirty="0"/>
              <a:t>) LiF sample on a mylar foil</a:t>
            </a:r>
            <a:endParaRPr lang="en-US" b="1" dirty="0"/>
          </a:p>
          <a:p>
            <a:pPr marL="285750" indent="-285750" algn="just">
              <a:spcBef>
                <a:spcPts val="800"/>
              </a:spcBef>
              <a:buFont typeface="Arial"/>
              <a:buChar char="•"/>
            </a:pPr>
            <a:r>
              <a:rPr lang="en-GB" sz="1600" dirty="0"/>
              <a:t>Measure </a:t>
            </a:r>
            <a:r>
              <a:rPr lang="en-GB" sz="1600" b="1" dirty="0"/>
              <a:t>neutron flux from thermal to 1 MeV</a:t>
            </a:r>
            <a:r>
              <a:rPr lang="en-GB" sz="1600" dirty="0"/>
              <a:t>, very low sensitivity to </a:t>
            </a:r>
            <a:r>
              <a:rPr lang="en-GB" sz="1600" dirty="0">
                <a:ea typeface="+mn-lt"/>
                <a:cs typeface="+mn-lt"/>
              </a:rPr>
              <a:t>γ</a:t>
            </a:r>
          </a:p>
          <a:p>
            <a:pPr marL="285750" indent="-285750" algn="just">
              <a:spcBef>
                <a:spcPts val="800"/>
              </a:spcBef>
              <a:buFont typeface="Arial"/>
              <a:buChar char="•"/>
            </a:pPr>
            <a:r>
              <a:rPr lang="en-GB" sz="1600" dirty="0"/>
              <a:t>Acting as a permanent </a:t>
            </a:r>
            <a:r>
              <a:rPr lang="en-GB" sz="1600" b="1" dirty="0"/>
              <a:t>neutron beam monitor</a:t>
            </a:r>
            <a:r>
              <a:rPr lang="en-GB" sz="1600" dirty="0"/>
              <a:t> (</a:t>
            </a:r>
            <a:r>
              <a:rPr lang="en-GB" sz="1600" dirty="0" err="1"/>
              <a:t>SiMon</a:t>
            </a:r>
            <a:r>
              <a:rPr lang="en-GB" sz="1600" dirty="0"/>
              <a:t> and SiMon2)</a:t>
            </a:r>
          </a:p>
        </p:txBody>
      </p:sp>
      <p:sp>
        <p:nvSpPr>
          <p:cNvPr id="14" name="Pentagono 6">
            <a:extLst>
              <a:ext uri="{FF2B5EF4-FFF2-40B4-BE49-F238E27FC236}">
                <a16:creationId xmlns:a16="http://schemas.microsoft.com/office/drawing/2014/main" id="{D4797AEB-9B6D-A72E-1877-178C05514C5E}"/>
              </a:ext>
            </a:extLst>
          </p:cNvPr>
          <p:cNvSpPr/>
          <p:nvPr/>
        </p:nvSpPr>
        <p:spPr>
          <a:xfrm>
            <a:off x="7150485" y="5183211"/>
            <a:ext cx="3924094" cy="645959"/>
          </a:xfrm>
          <a:prstGeom prst="homePlate">
            <a:avLst/>
          </a:prstGeom>
          <a:solidFill>
            <a:srgbClr val="73FB79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>
                <a:solidFill>
                  <a:schemeClr val="tx1"/>
                </a:solidFill>
                <a:ea typeface="+mn-lt"/>
                <a:cs typeface="+mn-lt"/>
              </a:rPr>
              <a:t>Silicon -&gt; </a:t>
            </a:r>
            <a:r>
              <a:rPr lang="en-GB" sz="1600" b="1" dirty="0" err="1">
                <a:solidFill>
                  <a:schemeClr val="tx1"/>
                </a:solidFill>
                <a:ea typeface="+mn-lt"/>
                <a:cs typeface="+mn-lt"/>
              </a:rPr>
              <a:t>SiC</a:t>
            </a:r>
            <a:r>
              <a:rPr lang="en-GB" sz="1600" b="1" dirty="0">
                <a:solidFill>
                  <a:schemeClr val="tx1"/>
                </a:solidFill>
                <a:ea typeface="+mn-lt"/>
                <a:cs typeface="+mn-lt"/>
              </a:rPr>
              <a:t> to increase rad. hardness and work in NEAR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6789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/>
                <a:cs typeface="Calibri"/>
              </a:rPr>
              <a:t>Parallel</a:t>
            </a:r>
            <a:r>
              <a:rPr lang="it-IT" dirty="0">
                <a:solidFill>
                  <a:schemeClr val="bg1"/>
                </a:solidFill>
                <a:latin typeface="Calibri"/>
                <a:cs typeface="Calibri"/>
              </a:rPr>
              <a:t> Plate </a:t>
            </a:r>
            <a:r>
              <a:rPr lang="it-IT" dirty="0" err="1">
                <a:solidFill>
                  <a:schemeClr val="bg1"/>
                </a:solidFill>
                <a:latin typeface="Calibri"/>
                <a:cs typeface="Calibri"/>
              </a:rPr>
              <a:t>Avalanche</a:t>
            </a:r>
            <a:r>
              <a:rPr lang="it-IT" dirty="0">
                <a:solidFill>
                  <a:schemeClr val="bg1"/>
                </a:solidFill>
                <a:latin typeface="Calibri"/>
                <a:cs typeface="Calibri"/>
              </a:rPr>
              <a:t> Counter (PPAC)</a:t>
            </a: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Simone </a:t>
            </a:r>
            <a:r>
              <a:rPr lang="en-US" sz="1050" b="1" i="1" dirty="0" err="1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Amaducci</a:t>
            </a:r>
            <a:endParaRPr lang="it-IT" sz="1050" dirty="0" err="1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0C84EAD-D6E9-D1B0-422E-5E5700F3858E}"/>
              </a:ext>
            </a:extLst>
          </p:cNvPr>
          <p:cNvSpPr txBox="1"/>
          <p:nvPr/>
        </p:nvSpPr>
        <p:spPr>
          <a:xfrm>
            <a:off x="-5080" y="6522720"/>
            <a:ext cx="8834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dirty="0">
                <a:latin typeface="Calibri"/>
              </a:rPr>
              <a:t>S. Amaducci, A. Manna and the </a:t>
            </a:r>
            <a:r>
              <a:rPr lang="it-IT" sz="1600" dirty="0" err="1">
                <a:latin typeface="Calibri"/>
              </a:rPr>
              <a:t>n_TOF</a:t>
            </a:r>
            <a:r>
              <a:rPr lang="it-IT" sz="1600" dirty="0">
                <a:latin typeface="Calibri"/>
              </a:rPr>
              <a:t> Collaboration</a:t>
            </a:r>
            <a:endParaRPr lang="it-IT" sz="1600" dirty="0">
              <a:latin typeface="Calibri"/>
              <a:cs typeface="Calibri"/>
            </a:endParaRPr>
          </a:p>
        </p:txBody>
      </p:sp>
      <p:pic>
        <p:nvPicPr>
          <p:cNvPr id="2" name="Immagine 22">
            <a:extLst>
              <a:ext uri="{FF2B5EF4-FFF2-40B4-BE49-F238E27FC236}">
                <a16:creationId xmlns:a16="http://schemas.microsoft.com/office/drawing/2014/main" id="{D6952A63-590B-D7F0-8F25-9EBB95E0EAC7}"/>
              </a:ext>
            </a:extLst>
          </p:cNvPr>
          <p:cNvPicPr/>
          <p:nvPr/>
        </p:nvPicPr>
        <p:blipFill>
          <a:blip r:embed="rId7">
            <a:lum contrast="18000"/>
          </a:blip>
          <a:srcRect l="25853" r="5309"/>
          <a:stretch/>
        </p:blipFill>
        <p:spPr>
          <a:xfrm>
            <a:off x="540000" y="913400"/>
            <a:ext cx="1726280" cy="2930000"/>
          </a:xfrm>
          <a:prstGeom prst="rect">
            <a:avLst/>
          </a:prstGeom>
          <a:ln>
            <a:noFill/>
          </a:ln>
        </p:spPr>
      </p:pic>
      <p:pic>
        <p:nvPicPr>
          <p:cNvPr id="7" name="Immagine 22">
            <a:extLst>
              <a:ext uri="{FF2B5EF4-FFF2-40B4-BE49-F238E27FC236}">
                <a16:creationId xmlns:a16="http://schemas.microsoft.com/office/drawing/2014/main" id="{B1B98743-8D29-5A78-E699-561DF7CEAC14}"/>
              </a:ext>
            </a:extLst>
          </p:cNvPr>
          <p:cNvPicPr/>
          <p:nvPr/>
        </p:nvPicPr>
        <p:blipFill>
          <a:blip r:embed="rId7">
            <a:lum contrast="10000"/>
          </a:blip>
          <a:srcRect l="4799" t="33484" r="76068" b="31760"/>
          <a:stretch/>
        </p:blipFill>
        <p:spPr>
          <a:xfrm>
            <a:off x="-11560" y="1851520"/>
            <a:ext cx="548600" cy="1165880"/>
          </a:xfrm>
          <a:prstGeom prst="rect">
            <a:avLst/>
          </a:prstGeom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DD0145-D724-A5DD-CBD1-E0A997DDC1F7}"/>
              </a:ext>
            </a:extLst>
          </p:cNvPr>
          <p:cNvGrpSpPr/>
          <p:nvPr/>
        </p:nvGrpSpPr>
        <p:grpSpPr>
          <a:xfrm>
            <a:off x="2545920" y="792000"/>
            <a:ext cx="3960000" cy="3290400"/>
            <a:chOff x="2545920" y="792000"/>
            <a:chExt cx="3960000" cy="3290400"/>
          </a:xfrm>
        </p:grpSpPr>
        <p:pic>
          <p:nvPicPr>
            <p:cNvPr id="22" name="Immagine 26">
              <a:extLst>
                <a:ext uri="{FF2B5EF4-FFF2-40B4-BE49-F238E27FC236}">
                  <a16:creationId xmlns:a16="http://schemas.microsoft.com/office/drawing/2014/main" id="{123662C2-D806-DFD0-9130-67F5C13D5BC3}"/>
                </a:ext>
              </a:extLst>
            </p:cNvPr>
            <p:cNvPicPr/>
            <p:nvPr/>
          </p:nvPicPr>
          <p:blipFill>
            <a:blip r:embed="rId8">
              <a:lum contrast="10000"/>
            </a:blip>
            <a:stretch/>
          </p:blipFill>
          <p:spPr>
            <a:xfrm>
              <a:off x="2545920" y="792000"/>
              <a:ext cx="3960000" cy="3290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magine 26">
              <a:extLst>
                <a:ext uri="{FF2B5EF4-FFF2-40B4-BE49-F238E27FC236}">
                  <a16:creationId xmlns:a16="http://schemas.microsoft.com/office/drawing/2014/main" id="{507D5F02-66FE-5121-5E6F-31AE94866FE4}"/>
                </a:ext>
              </a:extLst>
            </p:cNvPr>
            <p:cNvPicPr/>
            <p:nvPr/>
          </p:nvPicPr>
          <p:blipFill>
            <a:blip r:embed="rId8">
              <a:lum contrast="10000"/>
            </a:blip>
            <a:srcRect l="59390" t="67342" r="22271" b="20637"/>
            <a:stretch/>
          </p:blipFill>
          <p:spPr>
            <a:xfrm>
              <a:off x="4071600" y="1121400"/>
              <a:ext cx="726840" cy="393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CustomShape 7">
              <a:extLst>
                <a:ext uri="{FF2B5EF4-FFF2-40B4-BE49-F238E27FC236}">
                  <a16:creationId xmlns:a16="http://schemas.microsoft.com/office/drawing/2014/main" id="{01E8C5C0-2E0C-A8EA-DB7E-B0A0C110C5AA}"/>
                </a:ext>
              </a:extLst>
            </p:cNvPr>
            <p:cNvSpPr/>
            <p:nvPr/>
          </p:nvSpPr>
          <p:spPr>
            <a:xfrm>
              <a:off x="4899600" y="2998800"/>
              <a:ext cx="856800" cy="396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631FB5-0E71-4486-A7E9-69592D39B583}"/>
              </a:ext>
            </a:extLst>
          </p:cNvPr>
          <p:cNvGrpSpPr/>
          <p:nvPr/>
        </p:nvGrpSpPr>
        <p:grpSpPr>
          <a:xfrm>
            <a:off x="5542200" y="3936120"/>
            <a:ext cx="4117240" cy="2576640"/>
            <a:chOff x="5770800" y="4500000"/>
            <a:chExt cx="4356000" cy="279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14955D5-FBB0-054A-1854-99A566BA2586}"/>
                </a:ext>
              </a:extLst>
            </p:cNvPr>
            <p:cNvPicPr/>
            <p:nvPr/>
          </p:nvPicPr>
          <p:blipFill>
            <a:blip r:embed="rId9"/>
            <a:srcRect l="7314"/>
            <a:stretch/>
          </p:blipFill>
          <p:spPr>
            <a:xfrm>
              <a:off x="5935320" y="4500000"/>
              <a:ext cx="4191480" cy="279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958CC0-6757-3C54-B066-AAA5FBD185A8}"/>
                </a:ext>
              </a:extLst>
            </p:cNvPr>
            <p:cNvPicPr/>
            <p:nvPr/>
          </p:nvPicPr>
          <p:blipFill>
            <a:blip r:embed="rId9"/>
            <a:srcRect l="1462" r="94142"/>
            <a:stretch/>
          </p:blipFill>
          <p:spPr>
            <a:xfrm>
              <a:off x="5770800" y="4500000"/>
              <a:ext cx="196560" cy="2790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BAA3D7F-352C-F57A-847D-E20A16457360}"/>
              </a:ext>
            </a:extLst>
          </p:cNvPr>
          <p:cNvPicPr/>
          <p:nvPr/>
        </p:nvPicPr>
        <p:blipFill>
          <a:blip r:embed="rId10"/>
          <a:srcRect t="22165"/>
          <a:stretch/>
        </p:blipFill>
        <p:spPr>
          <a:xfrm>
            <a:off x="2343080" y="4490880"/>
            <a:ext cx="2880000" cy="1623600"/>
          </a:xfrm>
          <a:prstGeom prst="rect">
            <a:avLst/>
          </a:prstGeom>
          <a:ln>
            <a:noFill/>
          </a:ln>
        </p:spPr>
      </p:pic>
      <p:sp>
        <p:nvSpPr>
          <p:cNvPr id="16" name="TextShape 11">
            <a:extLst>
              <a:ext uri="{FF2B5EF4-FFF2-40B4-BE49-F238E27FC236}">
                <a16:creationId xmlns:a16="http://schemas.microsoft.com/office/drawing/2014/main" id="{DBEC9285-25B8-2ED6-546A-1F74F2862CD8}"/>
              </a:ext>
            </a:extLst>
          </p:cNvPr>
          <p:cNvSpPr txBox="1"/>
          <p:nvPr/>
        </p:nvSpPr>
        <p:spPr>
          <a:xfrm>
            <a:off x="9920" y="506640"/>
            <a:ext cx="3595920" cy="435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strike="noStrike" spc="-1" dirty="0" err="1">
                <a:latin typeface="Georgia"/>
                <a:ea typeface="Noto Sans CJK SC"/>
              </a:rPr>
              <a:t>Fission</a:t>
            </a:r>
            <a:r>
              <a:rPr lang="it-IT" sz="2400" b="1" strike="noStrike" spc="-1" dirty="0">
                <a:latin typeface="Georgia"/>
                <a:ea typeface="Noto Sans CJK SC"/>
              </a:rPr>
              <a:t> detector</a:t>
            </a:r>
            <a:endParaRPr lang="it-IT" sz="2400" b="0" strike="noStrike" spc="-1" dirty="0">
              <a:latin typeface="Georgi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4FD585-924E-0671-4D8C-07C734F0E00B}"/>
              </a:ext>
            </a:extLst>
          </p:cNvPr>
          <p:cNvPicPr/>
          <p:nvPr/>
        </p:nvPicPr>
        <p:blipFill>
          <a:blip r:embed="rId11">
            <a:lum contrast="10000"/>
          </a:blip>
          <a:stretch/>
        </p:blipFill>
        <p:spPr>
          <a:xfrm>
            <a:off x="261560" y="4007600"/>
            <a:ext cx="1728280" cy="2359760"/>
          </a:xfrm>
          <a:prstGeom prst="rect">
            <a:avLst/>
          </a:prstGeom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D461F5F-32B1-77A2-D4F6-8C3EA24E00C8}"/>
              </a:ext>
            </a:extLst>
          </p:cNvPr>
          <p:cNvSpPr txBox="1"/>
          <p:nvPr/>
        </p:nvSpPr>
        <p:spPr>
          <a:xfrm>
            <a:off x="7254240" y="716280"/>
            <a:ext cx="4785360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ea typeface="+mn-lt"/>
                <a:cs typeface="+mn-lt"/>
              </a:rPr>
              <a:t>The samples: </a:t>
            </a:r>
            <a:endParaRPr lang="en-US" sz="1400" dirty="0"/>
          </a:p>
          <a:p>
            <a:r>
              <a:rPr lang="en-GB" sz="1400" baseline="30000" dirty="0">
                <a:ea typeface="+mn-lt"/>
                <a:cs typeface="+mn-lt"/>
              </a:rPr>
              <a:t>235</a:t>
            </a:r>
            <a:r>
              <a:rPr lang="en-GB" sz="1400" dirty="0">
                <a:ea typeface="+mn-lt"/>
                <a:cs typeface="+mn-lt"/>
              </a:rPr>
              <a:t>U </a:t>
            </a:r>
            <a:r>
              <a:rPr lang="en-GB" sz="1400" baseline="30000" dirty="0">
                <a:ea typeface="+mn-lt"/>
                <a:cs typeface="+mn-lt"/>
              </a:rPr>
              <a:t>238</a:t>
            </a:r>
            <a:r>
              <a:rPr lang="en-GB" sz="1400" dirty="0">
                <a:ea typeface="+mn-lt"/>
                <a:cs typeface="+mn-lt"/>
              </a:rPr>
              <a:t>U </a:t>
            </a:r>
            <a:endParaRPr lang="en-GB" sz="1400" dirty="0"/>
          </a:p>
          <a:p>
            <a:endParaRPr lang="en-GB" sz="1400" dirty="0">
              <a:ea typeface="+mn-lt"/>
              <a:cs typeface="+mn-lt"/>
            </a:endParaRPr>
          </a:p>
          <a:p>
            <a:r>
              <a:rPr lang="en-GB" sz="1400" b="1" dirty="0">
                <a:ea typeface="+mn-lt"/>
                <a:cs typeface="+mn-lt"/>
              </a:rPr>
              <a:t>Neutron energy range: </a:t>
            </a:r>
            <a:endParaRPr lang="en-GB" sz="1400" b="1" dirty="0"/>
          </a:p>
          <a:p>
            <a:r>
              <a:rPr lang="en-GB" sz="1400" b="1" dirty="0">
                <a:ea typeface="+mn-lt"/>
                <a:cs typeface="+mn-lt"/>
              </a:rPr>
              <a:t>from thermal to few GeV </a:t>
            </a:r>
            <a:endParaRPr lang="en-GB" sz="1400" b="1" dirty="0"/>
          </a:p>
          <a:p>
            <a:endParaRPr lang="en-GB" sz="1400" dirty="0">
              <a:ea typeface="+mn-lt"/>
              <a:cs typeface="+mn-lt"/>
            </a:endParaRPr>
          </a:p>
          <a:p>
            <a:r>
              <a:rPr lang="en-GB" sz="1400" dirty="0">
                <a:ea typeface="+mn-lt"/>
                <a:cs typeface="+mn-lt"/>
              </a:rPr>
              <a:t>The electrodes: </a:t>
            </a:r>
            <a:endParaRPr lang="en-GB" sz="1400" dirty="0"/>
          </a:p>
          <a:p>
            <a:r>
              <a:rPr lang="en-GB" sz="1400" dirty="0">
                <a:ea typeface="+mn-lt"/>
                <a:cs typeface="+mn-lt"/>
              </a:rPr>
              <a:t>coated with gold, 700 nm thick 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>
                <a:ea typeface="+mn-lt"/>
                <a:cs typeface="+mn-lt"/>
              </a:rPr>
              <a:t>Anode: </a:t>
            </a:r>
            <a:endParaRPr lang="en-GB" sz="1400" dirty="0"/>
          </a:p>
          <a:p>
            <a:r>
              <a:rPr lang="en-GB" sz="1400" dirty="0">
                <a:ea typeface="+mn-lt"/>
                <a:cs typeface="+mn-lt"/>
              </a:rPr>
              <a:t>coated gold (700 nm thick) uniform and double sided 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>
                <a:ea typeface="+mn-lt"/>
                <a:cs typeface="+mn-lt"/>
              </a:rPr>
              <a:t>Cathodes: </a:t>
            </a:r>
            <a:endParaRPr lang="en-GB" sz="1400" dirty="0"/>
          </a:p>
          <a:p>
            <a:r>
              <a:rPr lang="en-GB" sz="1400" dirty="0">
                <a:ea typeface="+mn-lt"/>
                <a:cs typeface="+mn-lt"/>
              </a:rPr>
              <a:t>coated gold (700 nm thick)divided into 2 mm wide strips </a:t>
            </a:r>
            <a:endParaRPr lang="en-GB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801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/>
                <a:cs typeface="Calibri"/>
              </a:rPr>
              <a:t>Recoil</a:t>
            </a:r>
            <a:r>
              <a:rPr lang="it-IT" dirty="0">
                <a:solidFill>
                  <a:schemeClr val="bg1"/>
                </a:solidFill>
                <a:latin typeface="Calibri"/>
                <a:cs typeface="Calibri"/>
              </a:rPr>
              <a:t> Proton </a:t>
            </a:r>
            <a:r>
              <a:rPr lang="it-IT" dirty="0" err="1">
                <a:solidFill>
                  <a:schemeClr val="bg1"/>
                </a:solidFill>
                <a:latin typeface="Calibri"/>
                <a:cs typeface="Calibri"/>
              </a:rPr>
              <a:t>Telescope</a:t>
            </a:r>
            <a:r>
              <a:rPr lang="it-IT" dirty="0">
                <a:solidFill>
                  <a:schemeClr val="bg1"/>
                </a:solidFill>
                <a:latin typeface="Calibri"/>
                <a:cs typeface="Calibri"/>
              </a:rPr>
              <a:t> (RPT)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Simone </a:t>
            </a:r>
            <a:r>
              <a:rPr lang="en-US" sz="1050" b="1" i="1" dirty="0" err="1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Amaducci</a:t>
            </a:r>
            <a:endParaRPr lang="it-IT" sz="1050" dirty="0" err="1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6904C1-3262-A6AE-9BC0-CE834D43725E}"/>
              </a:ext>
            </a:extLst>
          </p:cNvPr>
          <p:cNvSpPr txBox="1"/>
          <p:nvPr/>
        </p:nvSpPr>
        <p:spPr>
          <a:xfrm>
            <a:off x="-5080" y="6522720"/>
            <a:ext cx="8834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dirty="0">
                <a:latin typeface="Calibri"/>
              </a:rPr>
              <a:t>S. Amaducci, A. Manna and the </a:t>
            </a:r>
            <a:r>
              <a:rPr lang="it-IT" sz="1600" dirty="0" err="1">
                <a:latin typeface="Calibri"/>
              </a:rPr>
              <a:t>n_TOF</a:t>
            </a:r>
            <a:r>
              <a:rPr lang="it-IT" sz="1600" dirty="0">
                <a:latin typeface="Calibri"/>
              </a:rPr>
              <a:t> Collaboration</a:t>
            </a:r>
            <a:endParaRPr lang="it-IT" sz="1600" dirty="0">
              <a:latin typeface="Calibri"/>
              <a:cs typeface="Calibri"/>
            </a:endParaRPr>
          </a:p>
        </p:txBody>
      </p:sp>
      <p:sp>
        <p:nvSpPr>
          <p:cNvPr id="7" name="TextShape 11">
            <a:extLst>
              <a:ext uri="{FF2B5EF4-FFF2-40B4-BE49-F238E27FC236}">
                <a16:creationId xmlns:a16="http://schemas.microsoft.com/office/drawing/2014/main" id="{1EF07E26-FCB9-741E-9C0D-CD3D87BD2224}"/>
              </a:ext>
            </a:extLst>
          </p:cNvPr>
          <p:cNvSpPr txBox="1"/>
          <p:nvPr/>
        </p:nvSpPr>
        <p:spPr>
          <a:xfrm>
            <a:off x="9920" y="506640"/>
            <a:ext cx="3595920" cy="435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spc="-1" dirty="0">
                <a:latin typeface="Georgia"/>
              </a:rPr>
              <a:t>n-p </a:t>
            </a:r>
            <a:r>
              <a:rPr lang="it-IT" sz="2400" b="1" spc="-1" dirty="0" err="1">
                <a:latin typeface="Georgia"/>
              </a:rPr>
              <a:t>elastic</a:t>
            </a:r>
            <a:r>
              <a:rPr lang="it-IT" sz="2400" b="1" spc="-1" dirty="0">
                <a:latin typeface="Georgia"/>
              </a:rPr>
              <a:t> scattering</a:t>
            </a:r>
            <a:endParaRPr lang="en-US" dirty="0"/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id="{2B7F171B-A257-5938-AFD2-2156A488CE2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157720" y="1234720"/>
            <a:ext cx="3440760" cy="2284400"/>
          </a:xfrm>
          <a:prstGeom prst="rect">
            <a:avLst/>
          </a:prstGeom>
          <a:ln>
            <a:noFill/>
          </a:ln>
        </p:spPr>
      </p:pic>
      <p:pic>
        <p:nvPicPr>
          <p:cNvPr id="11" name="Immagine 40">
            <a:extLst>
              <a:ext uri="{FF2B5EF4-FFF2-40B4-BE49-F238E27FC236}">
                <a16:creationId xmlns:a16="http://schemas.microsoft.com/office/drawing/2014/main" id="{A7F474F9-7051-CA43-0A4B-0075EC886DC8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146240" y="3670120"/>
            <a:ext cx="3488240" cy="2289440"/>
          </a:xfrm>
          <a:prstGeom prst="rect">
            <a:avLst/>
          </a:prstGeom>
          <a:ln>
            <a:noFill/>
          </a:ln>
        </p:spPr>
      </p:pic>
      <p:sp>
        <p:nvSpPr>
          <p:cNvPr id="13" name="CustomShape 25">
            <a:extLst>
              <a:ext uri="{FF2B5EF4-FFF2-40B4-BE49-F238E27FC236}">
                <a16:creationId xmlns:a16="http://schemas.microsoft.com/office/drawing/2014/main" id="{3A13B196-FA86-8DC9-F950-595C1D9ABAE5}"/>
              </a:ext>
            </a:extLst>
          </p:cNvPr>
          <p:cNvSpPr/>
          <p:nvPr/>
        </p:nvSpPr>
        <p:spPr>
          <a:xfrm>
            <a:off x="9184320" y="3892160"/>
            <a:ext cx="1179080" cy="423200"/>
          </a:xfrm>
          <a:custGeom>
            <a:avLst/>
            <a:gdLst/>
            <a:ahLst/>
            <a:cxnLst/>
            <a:rect l="l" t="t" r="r" b="b"/>
            <a:pathLst>
              <a:path w="1340822" h="521928">
                <a:moveTo>
                  <a:pt x="0" y="0"/>
                </a:moveTo>
                <a:cubicBezTo>
                  <a:pt x="225019" y="-11716"/>
                  <a:pt x="467915" y="-220"/>
                  <a:pt x="657003" y="0"/>
                </a:cubicBezTo>
                <a:cubicBezTo>
                  <a:pt x="846091" y="220"/>
                  <a:pt x="1163642" y="5254"/>
                  <a:pt x="1340822" y="0"/>
                </a:cubicBezTo>
                <a:cubicBezTo>
                  <a:pt x="1339366" y="256151"/>
                  <a:pt x="1351267" y="357137"/>
                  <a:pt x="1340822" y="521928"/>
                </a:cubicBezTo>
                <a:cubicBezTo>
                  <a:pt x="1119574" y="549087"/>
                  <a:pt x="1003525" y="526254"/>
                  <a:pt x="670411" y="521928"/>
                </a:cubicBezTo>
                <a:cubicBezTo>
                  <a:pt x="337297" y="517602"/>
                  <a:pt x="144201" y="553110"/>
                  <a:pt x="0" y="521928"/>
                </a:cubicBezTo>
                <a:cubicBezTo>
                  <a:pt x="-2741" y="271838"/>
                  <a:pt x="-13525" y="129114"/>
                  <a:pt x="0" y="0"/>
                </a:cubicBezTo>
                <a:close/>
              </a:path>
            </a:pathLst>
          </a:custGeom>
          <a:noFill/>
          <a:ln w="31680">
            <a:solidFill>
              <a:srgbClr val="ED1C2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4680" tIns="54000" rIns="94680" bIns="54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2200" b="1" strike="noStrike" spc="-1">
                <a:solidFill>
                  <a:srgbClr val="000000"/>
                </a:solidFill>
                <a:latin typeface="TeX Gyre Bonum"/>
                <a:ea typeface="Noto Sans CJK SC Regular"/>
              </a:rPr>
              <a:t>Carbon</a:t>
            </a:r>
            <a:endParaRPr lang="it-IT" sz="2200" b="0" strike="noStrike" spc="-1">
              <a:latin typeface="Arial"/>
            </a:endParaRPr>
          </a:p>
        </p:txBody>
      </p:sp>
      <p:sp>
        <p:nvSpPr>
          <p:cNvPr id="14" name="CustomShape 26">
            <a:extLst>
              <a:ext uri="{FF2B5EF4-FFF2-40B4-BE49-F238E27FC236}">
                <a16:creationId xmlns:a16="http://schemas.microsoft.com/office/drawing/2014/main" id="{19A65198-0F56-2823-DEC1-0DF927EDE421}"/>
              </a:ext>
            </a:extLst>
          </p:cNvPr>
          <p:cNvSpPr/>
          <p:nvPr/>
        </p:nvSpPr>
        <p:spPr>
          <a:xfrm>
            <a:off x="8848960" y="1436240"/>
            <a:ext cx="1523480" cy="423200"/>
          </a:xfrm>
          <a:custGeom>
            <a:avLst/>
            <a:gdLst/>
            <a:ahLst/>
            <a:cxnLst/>
            <a:rect l="l" t="t" r="r" b="b"/>
            <a:pathLst>
              <a:path w="1340822" h="521928">
                <a:moveTo>
                  <a:pt x="0" y="0"/>
                </a:moveTo>
                <a:cubicBezTo>
                  <a:pt x="225019" y="-11716"/>
                  <a:pt x="467915" y="-220"/>
                  <a:pt x="657003" y="0"/>
                </a:cubicBezTo>
                <a:cubicBezTo>
                  <a:pt x="846091" y="220"/>
                  <a:pt x="1163642" y="5254"/>
                  <a:pt x="1340822" y="0"/>
                </a:cubicBezTo>
                <a:cubicBezTo>
                  <a:pt x="1339366" y="256151"/>
                  <a:pt x="1351267" y="357137"/>
                  <a:pt x="1340822" y="521928"/>
                </a:cubicBezTo>
                <a:cubicBezTo>
                  <a:pt x="1119574" y="549087"/>
                  <a:pt x="1003525" y="526254"/>
                  <a:pt x="670411" y="521928"/>
                </a:cubicBezTo>
                <a:cubicBezTo>
                  <a:pt x="337297" y="517602"/>
                  <a:pt x="144201" y="553110"/>
                  <a:pt x="0" y="521928"/>
                </a:cubicBezTo>
                <a:cubicBezTo>
                  <a:pt x="-2741" y="271838"/>
                  <a:pt x="-13525" y="129114"/>
                  <a:pt x="0" y="0"/>
                </a:cubicBezTo>
                <a:close/>
              </a:path>
            </a:pathLst>
          </a:custGeom>
          <a:noFill/>
          <a:ln w="31680">
            <a:solidFill>
              <a:srgbClr val="2F559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4680" tIns="54000" rIns="94680" bIns="54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2200" b="1" strike="noStrike" spc="-1">
                <a:solidFill>
                  <a:srgbClr val="000000"/>
                </a:solidFill>
                <a:latin typeface="TeX Gyre Bonum"/>
                <a:ea typeface="Noto Sans CJK SC Regular"/>
              </a:rPr>
              <a:t>Hydrogen</a:t>
            </a:r>
            <a:endParaRPr lang="it-IT" sz="2200" b="0" strike="noStrike" spc="-1">
              <a:latin typeface="Arial"/>
            </a:endParaRPr>
          </a:p>
        </p:txBody>
      </p:sp>
      <p:sp>
        <p:nvSpPr>
          <p:cNvPr id="17" name="TextShape 29">
            <a:extLst>
              <a:ext uri="{FF2B5EF4-FFF2-40B4-BE49-F238E27FC236}">
                <a16:creationId xmlns:a16="http://schemas.microsoft.com/office/drawing/2014/main" id="{E6739E55-68AF-82D3-CEE9-F84F78A0C3CC}"/>
              </a:ext>
            </a:extLst>
          </p:cNvPr>
          <p:cNvSpPr txBox="1"/>
          <p:nvPr/>
        </p:nvSpPr>
        <p:spPr>
          <a:xfrm>
            <a:off x="6169040" y="6257800"/>
            <a:ext cx="2808000" cy="529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0" strike="noStrike" spc="-1">
                <a:latin typeface="TeX Gyre Bonum"/>
              </a:rPr>
              <a:t>*non-relativistic approximation</a:t>
            </a:r>
            <a:endParaRPr lang="it-IT" sz="1100" b="0" strike="noStrike" spc="-1">
              <a:latin typeface="Arial"/>
            </a:endParaRPr>
          </a:p>
        </p:txBody>
      </p:sp>
      <p:pic>
        <p:nvPicPr>
          <p:cNvPr id="20" name="Picture 20" descr="Diagram&#10;&#10;Description automatically generated">
            <a:extLst>
              <a:ext uri="{FF2B5EF4-FFF2-40B4-BE49-F238E27FC236}">
                <a16:creationId xmlns:a16="http://schemas.microsoft.com/office/drawing/2014/main" id="{E508FB90-FDF1-F744-7C79-0F3C01B275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440" y="2159000"/>
            <a:ext cx="5547360" cy="4013200"/>
          </a:xfrm>
          <a:prstGeom prst="rect">
            <a:avLst/>
          </a:prstGeom>
        </p:spPr>
      </p:pic>
      <p:sp>
        <p:nvSpPr>
          <p:cNvPr id="21" name="CustomShape 32">
            <a:extLst>
              <a:ext uri="{FF2B5EF4-FFF2-40B4-BE49-F238E27FC236}">
                <a16:creationId xmlns:a16="http://schemas.microsoft.com/office/drawing/2014/main" id="{0BB66375-4327-7C05-AD53-6B0E59D5644F}"/>
              </a:ext>
            </a:extLst>
          </p:cNvPr>
          <p:cNvSpPr/>
          <p:nvPr/>
        </p:nvSpPr>
        <p:spPr>
          <a:xfrm>
            <a:off x="293280" y="1189840"/>
            <a:ext cx="2883240" cy="1050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1700" b="1" strike="noStrike" spc="-1" dirty="0">
                <a:solidFill>
                  <a:srgbClr val="000000"/>
                </a:solidFill>
                <a:latin typeface="Georgia"/>
              </a:rPr>
              <a:t>2 silicon detectors: 300 </a:t>
            </a:r>
            <a:r>
              <a:rPr lang="it-IT" sz="1700" b="1" strike="noStrike" spc="-1" dirty="0" err="1">
                <a:solidFill>
                  <a:srgbClr val="000000"/>
                </a:solidFill>
                <a:latin typeface="Georgia"/>
                <a:ea typeface="Suruma"/>
              </a:rPr>
              <a:t>μ</a:t>
            </a:r>
            <a:r>
              <a:rPr lang="it-IT" sz="1700" b="1" strike="noStrike" spc="-1" dirty="0" err="1">
                <a:solidFill>
                  <a:srgbClr val="000000"/>
                </a:solidFill>
                <a:latin typeface="Georgia"/>
              </a:rPr>
              <a:t>m</a:t>
            </a:r>
            <a:endParaRPr lang="it-IT" sz="1700" b="1" strike="noStrike" spc="-1" dirty="0">
              <a:latin typeface="Georgia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it-IT" sz="1700" b="1" strike="noStrike" spc="-1" dirty="0">
                <a:solidFill>
                  <a:srgbClr val="000000"/>
                </a:solidFill>
                <a:latin typeface="Georgia"/>
              </a:rPr>
              <a:t>4 </a:t>
            </a:r>
            <a:r>
              <a:rPr lang="it-IT" sz="1700" b="1" strike="noStrike" spc="-1" dirty="0" err="1">
                <a:solidFill>
                  <a:srgbClr val="000000"/>
                </a:solidFill>
                <a:latin typeface="Georgia"/>
              </a:rPr>
              <a:t>plastic</a:t>
            </a:r>
            <a:r>
              <a:rPr lang="it-IT" sz="1700" b="1" strike="noStrike" spc="-1" dirty="0">
                <a:solidFill>
                  <a:srgbClr val="000000"/>
                </a:solidFill>
                <a:latin typeface="Georgia"/>
              </a:rPr>
              <a:t> </a:t>
            </a:r>
            <a:r>
              <a:rPr lang="it-IT" sz="1700" b="1" strike="noStrike" spc="-1" dirty="0" err="1">
                <a:solidFill>
                  <a:srgbClr val="000000"/>
                </a:solidFill>
                <a:latin typeface="Georgia"/>
              </a:rPr>
              <a:t>scintillators</a:t>
            </a:r>
            <a:r>
              <a:rPr lang="it-IT" sz="1700" b="1" strike="noStrike" spc="-1" dirty="0">
                <a:solidFill>
                  <a:srgbClr val="000000"/>
                </a:solidFill>
                <a:latin typeface="Georgia"/>
              </a:rPr>
              <a:t>:</a:t>
            </a:r>
            <a:endParaRPr lang="it-IT" sz="1700" b="1" strike="noStrike" spc="-1" dirty="0">
              <a:latin typeface="Georgia"/>
              <a:cs typeface="Arial"/>
            </a:endParaRPr>
          </a:p>
          <a:p>
            <a:r>
              <a:rPr lang="it-IT" sz="1700" b="1" spc="-1" dirty="0">
                <a:solidFill>
                  <a:srgbClr val="000000"/>
                </a:solidFill>
                <a:latin typeface="Georgia"/>
              </a:rPr>
              <a:t>     </a:t>
            </a:r>
            <a:r>
              <a:rPr lang="it-IT" sz="1700" b="1" strike="noStrike" spc="-1" dirty="0">
                <a:solidFill>
                  <a:srgbClr val="000000"/>
                </a:solidFill>
                <a:latin typeface="Georgia"/>
              </a:rPr>
              <a:t> 0.5 cm, 3 cm, 6 cm, 6 cm</a:t>
            </a:r>
            <a:endParaRPr lang="it-IT" sz="1700" b="1" strike="noStrike" spc="-1" dirty="0">
              <a:latin typeface="Georgi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2247E3-EC5F-C079-6CF9-C248E51310C8}"/>
              </a:ext>
            </a:extLst>
          </p:cNvPr>
          <p:cNvSpPr txBox="1"/>
          <p:nvPr/>
        </p:nvSpPr>
        <p:spPr>
          <a:xfrm>
            <a:off x="7147560" y="787400"/>
            <a:ext cx="401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/>
              <a:t>C</a:t>
            </a:r>
            <a:r>
              <a:rPr lang="en-GB" sz="1400" baseline="-25000" dirty="0"/>
              <a:t>2</a:t>
            </a:r>
            <a:r>
              <a:rPr lang="en-GB" sz="1400" dirty="0"/>
              <a:t>H</a:t>
            </a:r>
            <a:r>
              <a:rPr lang="en-GB" sz="1400" baseline="-25000" dirty="0"/>
              <a:t>4</a:t>
            </a:r>
            <a:r>
              <a:rPr lang="en-GB" sz="1400" dirty="0"/>
              <a:t> target, subtraction for carbon needed</a:t>
            </a:r>
            <a:endParaRPr lang="en-GB" sz="1400" baseline="-25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6353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baseline="30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10</a:t>
            </a:r>
            <a:r>
              <a:rPr lang="it-IT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B-BaF</a:t>
            </a:r>
            <a:r>
              <a:rPr lang="it-IT" baseline="-25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2</a:t>
            </a:r>
            <a:r>
              <a:rPr lang="it-IT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and </a:t>
            </a:r>
            <a:r>
              <a:rPr lang="it-IT" baseline="30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10</a:t>
            </a:r>
            <a:r>
              <a:rPr lang="it-IT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B-BGO detectors </a:t>
            </a:r>
            <a:r>
              <a:rPr lang="it-IT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LNL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Simone </a:t>
            </a:r>
            <a:r>
              <a:rPr lang="en-US" sz="1050" b="1" i="1" dirty="0" err="1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Amaducci</a:t>
            </a:r>
            <a:endParaRPr lang="it-IT" sz="1050" dirty="0" err="1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E644B-04FB-DC9E-B6C5-6975708DEBCF}"/>
              </a:ext>
            </a:extLst>
          </p:cNvPr>
          <p:cNvSpPr txBox="1"/>
          <p:nvPr/>
        </p:nvSpPr>
        <p:spPr>
          <a:xfrm>
            <a:off x="-5080" y="6522720"/>
            <a:ext cx="8834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dirty="0">
                <a:latin typeface="Georgia"/>
              </a:rPr>
              <a:t>P. Mastinu and G. Martin </a:t>
            </a:r>
            <a:r>
              <a:rPr lang="it-IT" sz="1600" dirty="0" err="1">
                <a:latin typeface="Georgia"/>
              </a:rPr>
              <a:t>Henandez</a:t>
            </a:r>
            <a:r>
              <a:rPr lang="it-IT" sz="1600" dirty="0">
                <a:latin typeface="Georgia"/>
              </a:rPr>
              <a:t>​</a:t>
            </a:r>
            <a:endParaRPr lang="it-IT" sz="1600">
              <a:latin typeface="Georgia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E9C8B-4EA7-6572-7B2A-C9F30C813157}"/>
              </a:ext>
            </a:extLst>
          </p:cNvPr>
          <p:cNvSpPr txBox="1"/>
          <p:nvPr/>
        </p:nvSpPr>
        <p:spPr>
          <a:xfrm>
            <a:off x="152400" y="843280"/>
            <a:ext cx="794512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b="1" baseline="30000" dirty="0">
                <a:ea typeface="+mn-lt"/>
                <a:cs typeface="+mn-lt"/>
              </a:rPr>
              <a:t>10</a:t>
            </a:r>
            <a:r>
              <a:rPr lang="en-GB" b="1" dirty="0">
                <a:ea typeface="+mn-lt"/>
                <a:cs typeface="+mn-lt"/>
              </a:rPr>
              <a:t>B-BaF</a:t>
            </a:r>
            <a:r>
              <a:rPr lang="en-GB" b="1" baseline="-25000" dirty="0">
                <a:ea typeface="+mn-lt"/>
                <a:cs typeface="+mn-lt"/>
              </a:rPr>
              <a:t>2</a:t>
            </a:r>
            <a:r>
              <a:rPr lang="en-GB" dirty="0">
                <a:ea typeface="+mn-lt"/>
                <a:cs typeface="+mn-lt"/>
              </a:rPr>
              <a:t> detector developed at LNL for </a:t>
            </a:r>
            <a:r>
              <a:rPr lang="en-GB" b="1" dirty="0">
                <a:ea typeface="+mn-lt"/>
                <a:cs typeface="+mn-lt"/>
              </a:rPr>
              <a:t>low neutron energy</a:t>
            </a:r>
            <a:r>
              <a:rPr lang="en-GB" dirty="0">
                <a:ea typeface="+mn-lt"/>
                <a:cs typeface="+mn-lt"/>
              </a:rPr>
              <a:t> spectra measurements with pulsed beam. Recently, upgraded with a </a:t>
            </a:r>
            <a:r>
              <a:rPr lang="en-GB" b="1" dirty="0">
                <a:ea typeface="+mn-lt"/>
                <a:cs typeface="+mn-lt"/>
              </a:rPr>
              <a:t>BGO crystal</a:t>
            </a:r>
            <a:r>
              <a:rPr lang="en-GB" dirty="0">
                <a:ea typeface="+mn-lt"/>
                <a:cs typeface="+mn-lt"/>
              </a:rPr>
              <a:t> instead of the BaF</a:t>
            </a:r>
            <a:r>
              <a:rPr lang="en-GB" baseline="-25000" dirty="0">
                <a:ea typeface="+mn-lt"/>
                <a:cs typeface="+mn-lt"/>
              </a:rPr>
              <a:t>2</a:t>
            </a:r>
            <a:r>
              <a:rPr lang="en-GB" dirty="0">
                <a:ea typeface="+mn-lt"/>
                <a:cs typeface="+mn-lt"/>
              </a:rPr>
              <a:t>.</a:t>
            </a:r>
            <a:endParaRPr lang="en-US" dirty="0"/>
          </a:p>
          <a:p>
            <a:pPr algn="just"/>
            <a:endParaRPr lang="en-GB" dirty="0">
              <a:ea typeface="+mn-lt"/>
              <a:cs typeface="+mn-lt"/>
            </a:endParaRPr>
          </a:p>
          <a:p>
            <a:pPr algn="just"/>
            <a:r>
              <a:rPr lang="en-GB" dirty="0">
                <a:ea typeface="+mn-lt"/>
                <a:cs typeface="+mn-lt"/>
              </a:rPr>
              <a:t>Detector principles: BaF2 and BGO with </a:t>
            </a:r>
            <a:r>
              <a:rPr lang="en-GB" baseline="30000" dirty="0">
                <a:ea typeface="+mn-lt"/>
                <a:cs typeface="+mn-lt"/>
              </a:rPr>
              <a:t>10</a:t>
            </a:r>
            <a:r>
              <a:rPr lang="en-GB" dirty="0">
                <a:ea typeface="+mn-lt"/>
                <a:cs typeface="+mn-lt"/>
              </a:rPr>
              <a:t>B removable capsule. Neutrons detected via </a:t>
            </a:r>
            <a:r>
              <a:rPr lang="en-GB" b="1" dirty="0">
                <a:ea typeface="+mn-lt"/>
                <a:cs typeface="+mn-lt"/>
              </a:rPr>
              <a:t>480 keV gamma from </a:t>
            </a:r>
            <a:r>
              <a:rPr lang="en-GB" b="1" baseline="30000" dirty="0">
                <a:ea typeface="+mn-lt"/>
                <a:cs typeface="+mn-lt"/>
              </a:rPr>
              <a:t>10</a:t>
            </a:r>
            <a:r>
              <a:rPr lang="en-GB" b="1" dirty="0">
                <a:ea typeface="+mn-lt"/>
                <a:cs typeface="+mn-lt"/>
              </a:rPr>
              <a:t>B(n,α)</a:t>
            </a:r>
            <a:r>
              <a:rPr lang="en-GB" b="1" baseline="30000" dirty="0">
                <a:ea typeface="+mn-lt"/>
                <a:cs typeface="+mn-lt"/>
              </a:rPr>
              <a:t> 7</a:t>
            </a:r>
            <a:r>
              <a:rPr lang="en-GB" b="1" dirty="0">
                <a:ea typeface="+mn-lt"/>
                <a:cs typeface="+mn-lt"/>
              </a:rPr>
              <a:t>Li</a:t>
            </a:r>
            <a:r>
              <a:rPr lang="en-GB" dirty="0">
                <a:ea typeface="+mn-lt"/>
                <a:cs typeface="+mn-lt"/>
              </a:rPr>
              <a:t>.</a:t>
            </a:r>
          </a:p>
          <a:p>
            <a:pPr algn="just"/>
            <a:endParaRPr lang="en-GB" dirty="0">
              <a:ea typeface="+mn-lt"/>
              <a:cs typeface="+mn-lt"/>
            </a:endParaRPr>
          </a:p>
          <a:p>
            <a:r>
              <a:rPr lang="it-IT" dirty="0" err="1">
                <a:ea typeface="+mn-lt"/>
                <a:cs typeface="+mn-lt"/>
              </a:rPr>
              <a:t>Efficiency</a:t>
            </a:r>
            <a:r>
              <a:rPr lang="it-IT" dirty="0">
                <a:ea typeface="+mn-lt"/>
                <a:cs typeface="+mn-lt"/>
              </a:rPr>
              <a:t> one </a:t>
            </a:r>
            <a:r>
              <a:rPr lang="it-IT" dirty="0" err="1">
                <a:ea typeface="+mn-lt"/>
                <a:cs typeface="+mn-lt"/>
              </a:rPr>
              <a:t>order</a:t>
            </a:r>
            <a:r>
              <a:rPr lang="it-IT" dirty="0">
                <a:ea typeface="+mn-lt"/>
                <a:cs typeface="+mn-lt"/>
              </a:rPr>
              <a:t> of </a:t>
            </a:r>
            <a:r>
              <a:rPr lang="it-IT" dirty="0" err="1">
                <a:ea typeface="+mn-lt"/>
                <a:cs typeface="+mn-lt"/>
              </a:rPr>
              <a:t>magnitude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higher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than</a:t>
            </a:r>
            <a:r>
              <a:rPr lang="it-IT" dirty="0">
                <a:ea typeface="+mn-lt"/>
                <a:cs typeface="+mn-lt"/>
              </a:rPr>
              <a:t> Li-glass detector</a:t>
            </a:r>
            <a:endParaRPr lang="en-US" dirty="0">
              <a:ea typeface="+mn-lt"/>
              <a:cs typeface="+mn-lt"/>
            </a:endParaRPr>
          </a:p>
        </p:txBody>
      </p:sp>
      <p:pic>
        <p:nvPicPr>
          <p:cNvPr id="9" name="Immagine 3">
            <a:extLst>
              <a:ext uri="{FF2B5EF4-FFF2-40B4-BE49-F238E27FC236}">
                <a16:creationId xmlns:a16="http://schemas.microsoft.com/office/drawing/2014/main" id="{22E6574B-5AB0-D731-25BF-5E24793F7A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040" y="655919"/>
            <a:ext cx="3592024" cy="2319969"/>
          </a:xfrm>
          <a:prstGeom prst="rect">
            <a:avLst/>
          </a:prstGeom>
        </p:spPr>
      </p:pic>
      <p:pic>
        <p:nvPicPr>
          <p:cNvPr id="14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7A676B4E-A815-A029-7006-97AAA24DDA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5960" y="3080898"/>
            <a:ext cx="3591560" cy="2306563"/>
          </a:xfrm>
          <a:prstGeom prst="rect">
            <a:avLst/>
          </a:prstGeom>
        </p:spPr>
      </p:pic>
      <p:pic>
        <p:nvPicPr>
          <p:cNvPr id="16" name="Immagine 2">
            <a:extLst>
              <a:ext uri="{FF2B5EF4-FFF2-40B4-BE49-F238E27FC236}">
                <a16:creationId xmlns:a16="http://schemas.microsoft.com/office/drawing/2014/main" id="{A28D59B3-403D-12BB-AAD7-E8D4D8E9F3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3860" y="3754205"/>
            <a:ext cx="2333104" cy="1749828"/>
          </a:xfrm>
          <a:prstGeom prst="rect">
            <a:avLst/>
          </a:prstGeom>
        </p:spPr>
      </p:pic>
      <p:pic>
        <p:nvPicPr>
          <p:cNvPr id="17" name="Immagine 10">
            <a:extLst>
              <a:ext uri="{FF2B5EF4-FFF2-40B4-BE49-F238E27FC236}">
                <a16:creationId xmlns:a16="http://schemas.microsoft.com/office/drawing/2014/main" id="{A00F54EC-4339-99B9-0921-96056A7AE7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079" y="3331488"/>
            <a:ext cx="3224852" cy="3141575"/>
          </a:xfrm>
          <a:prstGeom prst="rect">
            <a:avLst/>
          </a:prstGeom>
        </p:spPr>
      </p:pic>
      <p:sp>
        <p:nvSpPr>
          <p:cNvPr id="21" name="CasellaDiTesto 7">
            <a:extLst>
              <a:ext uri="{FF2B5EF4-FFF2-40B4-BE49-F238E27FC236}">
                <a16:creationId xmlns:a16="http://schemas.microsoft.com/office/drawing/2014/main" id="{6014BC90-E718-4765-2DC8-F3A304F2BB75}"/>
              </a:ext>
            </a:extLst>
          </p:cNvPr>
          <p:cNvSpPr txBox="1"/>
          <p:nvPr/>
        </p:nvSpPr>
        <p:spPr>
          <a:xfrm>
            <a:off x="4970201" y="5514544"/>
            <a:ext cx="243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Carbon </a:t>
            </a:r>
            <a:r>
              <a:rPr lang="it-IT" dirty="0" err="1"/>
              <a:t>fiber</a:t>
            </a:r>
            <a:r>
              <a:rPr lang="it-IT" dirty="0"/>
              <a:t>  capsule </a:t>
            </a:r>
            <a:r>
              <a:rPr lang="it-IT" dirty="0" err="1"/>
              <a:t>filled</a:t>
            </a:r>
            <a:r>
              <a:rPr lang="it-IT" dirty="0"/>
              <a:t> with </a:t>
            </a:r>
            <a:r>
              <a:rPr lang="it-IT" baseline="30000" dirty="0"/>
              <a:t>10</a:t>
            </a:r>
            <a:r>
              <a:rPr lang="it-IT" dirty="0"/>
              <a:t>B </a:t>
            </a:r>
            <a:r>
              <a:rPr lang="it-IT" dirty="0" err="1"/>
              <a:t>powder</a:t>
            </a:r>
            <a:r>
              <a:rPr lang="it-IT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6058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8802" y="-49976"/>
            <a:ext cx="648796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/>
                <a:cs typeface="Calibri"/>
              </a:rPr>
              <a:t>Timepix3 </a:t>
            </a:r>
            <a:r>
              <a:rPr lang="it-IT" dirty="0" err="1">
                <a:solidFill>
                  <a:schemeClr val="bg1"/>
                </a:solidFill>
                <a:latin typeface="Calibri"/>
                <a:cs typeface="Calibri"/>
              </a:rPr>
              <a:t>diamond</a:t>
            </a:r>
            <a:r>
              <a:rPr lang="it-IT" dirty="0">
                <a:solidFill>
                  <a:schemeClr val="bg1"/>
                </a:solidFill>
                <a:latin typeface="Calibri"/>
                <a:cs typeface="Calibri"/>
              </a:rPr>
              <a:t> detector for fast </a:t>
            </a:r>
            <a:r>
              <a:rPr lang="it-IT" dirty="0" err="1">
                <a:solidFill>
                  <a:schemeClr val="bg1"/>
                </a:solidFill>
                <a:latin typeface="Calibri"/>
                <a:cs typeface="Calibri"/>
              </a:rPr>
              <a:t>neutron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Simone </a:t>
            </a:r>
            <a:r>
              <a:rPr lang="en-US" sz="1050" b="1" i="1" dirty="0" err="1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Amaducci</a:t>
            </a:r>
            <a:endParaRPr lang="it-IT" sz="1050" dirty="0" err="1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A44E56-89A2-8CAA-4989-E4C5FAFF04AC}"/>
              </a:ext>
            </a:extLst>
          </p:cNvPr>
          <p:cNvSpPr txBox="1"/>
          <p:nvPr/>
        </p:nvSpPr>
        <p:spPr>
          <a:xfrm>
            <a:off x="-5080" y="6522720"/>
            <a:ext cx="883412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latin typeface="Calibri"/>
                <a:cs typeface="Calibri"/>
              </a:rPr>
              <a:t>G. Claps et al.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5E3252-7D9C-5092-7DC5-48069FBA6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58" y="3333362"/>
            <a:ext cx="538930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r>
              <a:rPr lang="it-IT" altLang="ko-KR" sz="1300" b="1" dirty="0">
                <a:latin typeface="Georgia"/>
                <a:ea typeface="맑은 고딕"/>
                <a:cs typeface="Times New Roman"/>
              </a:rPr>
              <a:t>A polycristalline CVD diamond with a thickness of 500 mm was bump-bonded to the Timepix3 chip </a:t>
            </a:r>
            <a:r>
              <a:rPr lang="it-IT" altLang="ko-KR" sz="1300" dirty="0">
                <a:latin typeface="Georgia"/>
                <a:ea typeface="맑은 고딕"/>
                <a:cs typeface="Times New Roman"/>
              </a:rPr>
              <a:t>on one side and a gold layer was deposited on the othe side in order to polarize the diamond.</a:t>
            </a:r>
            <a:endParaRPr lang="ko-KR" altLang="en-US" sz="1300" dirty="0">
              <a:latin typeface="Georgia"/>
              <a:ea typeface="맑은 고딕"/>
              <a:cs typeface="Times New Roman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94BDB7-CA6B-8009-FF3A-75464C2753EA}"/>
              </a:ext>
            </a:extLst>
          </p:cNvPr>
          <p:cNvGrpSpPr/>
          <p:nvPr/>
        </p:nvGrpSpPr>
        <p:grpSpPr>
          <a:xfrm>
            <a:off x="228458" y="748497"/>
            <a:ext cx="9000988" cy="2797548"/>
            <a:chOff x="375391" y="595925"/>
            <a:chExt cx="14490503" cy="442761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40C3E3-7BDD-5B91-63F4-7C9A1405CB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69" t="7482" r="11556" b="6509"/>
            <a:stretch/>
          </p:blipFill>
          <p:spPr bwMode="auto">
            <a:xfrm rot="5400000">
              <a:off x="11990104" y="1513335"/>
              <a:ext cx="3376699" cy="23748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380D02C-8396-1647-BAA8-D718F5B07B56}"/>
                </a:ext>
              </a:extLst>
            </p:cNvPr>
            <p:cNvSpPr/>
            <p:nvPr/>
          </p:nvSpPr>
          <p:spPr>
            <a:xfrm flipV="1">
              <a:off x="4943865" y="1554655"/>
              <a:ext cx="2604138" cy="2702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7E2B544-0E3C-50F1-5F58-4D4BC380F34A}"/>
                </a:ext>
              </a:extLst>
            </p:cNvPr>
            <p:cNvSpPr/>
            <p:nvPr/>
          </p:nvSpPr>
          <p:spPr>
            <a:xfrm flipV="1">
              <a:off x="5882575" y="1140116"/>
              <a:ext cx="1646078" cy="267640"/>
            </a:xfrm>
            <a:prstGeom prst="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40">
              <a:extLst>
                <a:ext uri="{FF2B5EF4-FFF2-40B4-BE49-F238E27FC236}">
                  <a16:creationId xmlns:a16="http://schemas.microsoft.com/office/drawing/2014/main" id="{88315E95-BD2A-2D29-DD86-89641AD5742D}"/>
                </a:ext>
              </a:extLst>
            </p:cNvPr>
            <p:cNvSpPr txBox="1"/>
            <p:nvPr/>
          </p:nvSpPr>
          <p:spPr>
            <a:xfrm>
              <a:off x="9156534" y="4506478"/>
              <a:ext cx="2299527" cy="5170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Timepix3 board</a:t>
              </a:r>
            </a:p>
          </p:txBody>
        </p:sp>
        <p:sp>
          <p:nvSpPr>
            <p:cNvPr id="29" name="Ovale 166">
              <a:extLst>
                <a:ext uri="{FF2B5EF4-FFF2-40B4-BE49-F238E27FC236}">
                  <a16:creationId xmlns:a16="http://schemas.microsoft.com/office/drawing/2014/main" id="{3681F852-7174-304D-83FE-E5F4E2D5B1C2}"/>
                </a:ext>
              </a:extLst>
            </p:cNvPr>
            <p:cNvSpPr/>
            <p:nvPr/>
          </p:nvSpPr>
          <p:spPr>
            <a:xfrm>
              <a:off x="6249912" y="1407194"/>
              <a:ext cx="160434" cy="13382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0" name="Ovale 167">
              <a:extLst>
                <a:ext uri="{FF2B5EF4-FFF2-40B4-BE49-F238E27FC236}">
                  <a16:creationId xmlns:a16="http://schemas.microsoft.com/office/drawing/2014/main" id="{C0146F9E-6E22-8E74-03AB-0BAAF52121E3}"/>
                </a:ext>
              </a:extLst>
            </p:cNvPr>
            <p:cNvSpPr/>
            <p:nvPr/>
          </p:nvSpPr>
          <p:spPr>
            <a:xfrm>
              <a:off x="6494402" y="1414454"/>
              <a:ext cx="160434" cy="13382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1" name="Ovale 168">
              <a:extLst>
                <a:ext uri="{FF2B5EF4-FFF2-40B4-BE49-F238E27FC236}">
                  <a16:creationId xmlns:a16="http://schemas.microsoft.com/office/drawing/2014/main" id="{A9845D3B-1F31-98A6-0F2B-DB1177253D4E}"/>
                </a:ext>
              </a:extLst>
            </p:cNvPr>
            <p:cNvSpPr/>
            <p:nvPr/>
          </p:nvSpPr>
          <p:spPr>
            <a:xfrm>
              <a:off x="6741358" y="1414454"/>
              <a:ext cx="160434" cy="13382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2" name="Ovale 169">
              <a:extLst>
                <a:ext uri="{FF2B5EF4-FFF2-40B4-BE49-F238E27FC236}">
                  <a16:creationId xmlns:a16="http://schemas.microsoft.com/office/drawing/2014/main" id="{5A9DBDD9-CD77-2229-E7E5-FC3EBC640CE6}"/>
                </a:ext>
              </a:extLst>
            </p:cNvPr>
            <p:cNvSpPr/>
            <p:nvPr/>
          </p:nvSpPr>
          <p:spPr>
            <a:xfrm>
              <a:off x="7012972" y="1407200"/>
              <a:ext cx="160434" cy="13382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3" name="Ovale 170">
              <a:extLst>
                <a:ext uri="{FF2B5EF4-FFF2-40B4-BE49-F238E27FC236}">
                  <a16:creationId xmlns:a16="http://schemas.microsoft.com/office/drawing/2014/main" id="{28F1A133-673A-4AE9-40F0-69E7D1532669}"/>
                </a:ext>
              </a:extLst>
            </p:cNvPr>
            <p:cNvSpPr/>
            <p:nvPr/>
          </p:nvSpPr>
          <p:spPr>
            <a:xfrm>
              <a:off x="7258024" y="1409924"/>
              <a:ext cx="160434" cy="13382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5" name="Ovale 171">
              <a:extLst>
                <a:ext uri="{FF2B5EF4-FFF2-40B4-BE49-F238E27FC236}">
                  <a16:creationId xmlns:a16="http://schemas.microsoft.com/office/drawing/2014/main" id="{B7CBE2A8-8467-0658-16A2-B792E5D6FCE5}"/>
                </a:ext>
              </a:extLst>
            </p:cNvPr>
            <p:cNvSpPr/>
            <p:nvPr/>
          </p:nvSpPr>
          <p:spPr>
            <a:xfrm>
              <a:off x="5961880" y="1414460"/>
              <a:ext cx="160434" cy="13382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36" name="Connettore 1 18">
              <a:extLst>
                <a:ext uri="{FF2B5EF4-FFF2-40B4-BE49-F238E27FC236}">
                  <a16:creationId xmlns:a16="http://schemas.microsoft.com/office/drawing/2014/main" id="{DE31A868-7180-2785-3933-0D869F3F3B94}"/>
                </a:ext>
              </a:extLst>
            </p:cNvPr>
            <p:cNvCxnSpPr/>
            <p:nvPr/>
          </p:nvCxnSpPr>
          <p:spPr>
            <a:xfrm flipV="1">
              <a:off x="4093778" y="1134799"/>
              <a:ext cx="181761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172">
              <a:extLst>
                <a:ext uri="{FF2B5EF4-FFF2-40B4-BE49-F238E27FC236}">
                  <a16:creationId xmlns:a16="http://schemas.microsoft.com/office/drawing/2014/main" id="{03158AF8-0565-1009-CA58-B3F815B61AE5}"/>
                </a:ext>
              </a:extLst>
            </p:cNvPr>
            <p:cNvCxnSpPr/>
            <p:nvPr/>
          </p:nvCxnSpPr>
          <p:spPr>
            <a:xfrm flipV="1">
              <a:off x="4091532" y="1407755"/>
              <a:ext cx="181761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sellaDiTesto 21">
              <a:extLst>
                <a:ext uri="{FF2B5EF4-FFF2-40B4-BE49-F238E27FC236}">
                  <a16:creationId xmlns:a16="http://schemas.microsoft.com/office/drawing/2014/main" id="{E115BC38-3555-057F-D511-B6ABDA79731C}"/>
                </a:ext>
              </a:extLst>
            </p:cNvPr>
            <p:cNvSpPr txBox="1"/>
            <p:nvPr/>
          </p:nvSpPr>
          <p:spPr>
            <a:xfrm>
              <a:off x="633736" y="1042819"/>
              <a:ext cx="4136426" cy="4603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+mj-lt"/>
                  <a:cs typeface="Times New Roman"/>
                </a:rPr>
                <a:t>500µm thick CVD diamond </a:t>
              </a:r>
              <a:endParaRPr 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B80BD41-E37C-533B-16FC-E8F9705EFE85}"/>
                </a:ext>
              </a:extLst>
            </p:cNvPr>
            <p:cNvSpPr/>
            <p:nvPr/>
          </p:nvSpPr>
          <p:spPr>
            <a:xfrm flipV="1">
              <a:off x="5950143" y="1029469"/>
              <a:ext cx="1496435" cy="103186"/>
            </a:xfrm>
            <a:prstGeom prst="rect">
              <a:avLst/>
            </a:prstGeom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0" name="CasellaDiTesto 174">
              <a:extLst>
                <a:ext uri="{FF2B5EF4-FFF2-40B4-BE49-F238E27FC236}">
                  <a16:creationId xmlns:a16="http://schemas.microsoft.com/office/drawing/2014/main" id="{81847B80-C541-274A-38E7-3AFB3740ED41}"/>
                </a:ext>
              </a:extLst>
            </p:cNvPr>
            <p:cNvSpPr txBox="1"/>
            <p:nvPr/>
          </p:nvSpPr>
          <p:spPr>
            <a:xfrm>
              <a:off x="5391545" y="595925"/>
              <a:ext cx="4293157" cy="4603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+mj-lt"/>
                  <a:cs typeface="Times New Roman"/>
                </a:rPr>
                <a:t>300 nm thick gold layer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D3D2AF4-4DE8-13BC-C5EF-DFCAA6C72EEF}"/>
                </a:ext>
              </a:extLst>
            </p:cNvPr>
            <p:cNvSpPr/>
            <p:nvPr/>
          </p:nvSpPr>
          <p:spPr>
            <a:xfrm>
              <a:off x="793722" y="1827955"/>
              <a:ext cx="6899139" cy="27029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0">
              <a:extLst>
                <a:ext uri="{FF2B5EF4-FFF2-40B4-BE49-F238E27FC236}">
                  <a16:creationId xmlns:a16="http://schemas.microsoft.com/office/drawing/2014/main" id="{9183EB3B-5E9C-553A-026E-91BC311B7651}"/>
                </a:ext>
              </a:extLst>
            </p:cNvPr>
            <p:cNvSpPr txBox="1"/>
            <p:nvPr/>
          </p:nvSpPr>
          <p:spPr>
            <a:xfrm>
              <a:off x="3216709" y="1690044"/>
              <a:ext cx="1881994" cy="437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Timepix3 board</a:t>
              </a:r>
            </a:p>
          </p:txBody>
        </p:sp>
        <p:sp>
          <p:nvSpPr>
            <p:cNvPr id="43" name="TextBox 15">
              <a:extLst>
                <a:ext uri="{FF2B5EF4-FFF2-40B4-BE49-F238E27FC236}">
                  <a16:creationId xmlns:a16="http://schemas.microsoft.com/office/drawing/2014/main" id="{3E052FE3-FD74-60D9-A0A4-E2AA2D2BEBD4}"/>
                </a:ext>
              </a:extLst>
            </p:cNvPr>
            <p:cNvSpPr txBox="1"/>
            <p:nvPr/>
          </p:nvSpPr>
          <p:spPr>
            <a:xfrm>
              <a:off x="5642194" y="1495505"/>
              <a:ext cx="1249751" cy="338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b="1" dirty="0">
                  <a:latin typeface="+mj-lt"/>
                  <a:cs typeface="Times New Roman" panose="02020603050405020304" pitchFamily="18" charset="0"/>
                </a:rPr>
                <a:t>Timepix3 chip</a:t>
              </a:r>
            </a:p>
          </p:txBody>
        </p:sp>
        <p:pic>
          <p:nvPicPr>
            <p:cNvPr id="44" name="Picture 43" descr="EL+  Poly 10.0x10.0mm, 0.30mm thick, P2">
              <a:extLst>
                <a:ext uri="{FF2B5EF4-FFF2-40B4-BE49-F238E27FC236}">
                  <a16:creationId xmlns:a16="http://schemas.microsoft.com/office/drawing/2014/main" id="{552D9969-79E3-3EC8-5131-069D8E4B77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1" b="10150"/>
            <a:stretch/>
          </p:blipFill>
          <p:spPr bwMode="auto">
            <a:xfrm>
              <a:off x="375391" y="2293049"/>
              <a:ext cx="2459499" cy="18819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E89923D-B9C6-CD23-BFC0-2C6D08020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7" t="7325" r="5264" b="13651"/>
            <a:stretch/>
          </p:blipFill>
          <p:spPr>
            <a:xfrm>
              <a:off x="6195391" y="2281616"/>
              <a:ext cx="2189940" cy="20800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2AC9C2B-6973-0C3C-2C25-E5EA512F9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9555" y="2293049"/>
              <a:ext cx="2952571" cy="20612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0189347-7AEB-DCE2-1580-AD755F364B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62" y="4315197"/>
            <a:ext cx="8145687" cy="2020174"/>
          </a:xfrm>
          <a:prstGeom prst="rect">
            <a:avLst/>
          </a:prstGeom>
        </p:spPr>
      </p:pic>
      <p:sp>
        <p:nvSpPr>
          <p:cNvPr id="14" name="CasellaDiTesto 21">
            <a:extLst>
              <a:ext uri="{FF2B5EF4-FFF2-40B4-BE49-F238E27FC236}">
                <a16:creationId xmlns:a16="http://schemas.microsoft.com/office/drawing/2014/main" id="{88A4F5ED-1E73-5777-E789-08A2A983EDC4}"/>
              </a:ext>
            </a:extLst>
          </p:cNvPr>
          <p:cNvSpPr txBox="1"/>
          <p:nvPr/>
        </p:nvSpPr>
        <p:spPr>
          <a:xfrm>
            <a:off x="525591" y="6260456"/>
            <a:ext cx="90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+mj-lt"/>
                <a:cs typeface="Times New Roman" panose="02020603050405020304" pitchFamily="18" charset="0"/>
              </a:rPr>
              <a:t>A cluster Analysis Algorithm was developed to distinguish neutron tracks from gamma background.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148C77-7E2E-B223-9F38-F2C994817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5" r="64378"/>
          <a:stretch/>
        </p:blipFill>
        <p:spPr bwMode="auto">
          <a:xfrm>
            <a:off x="10176219" y="1991695"/>
            <a:ext cx="1718586" cy="15054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4CC239-0DB8-DCC6-232F-D64AFD359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r="64300"/>
          <a:stretch/>
        </p:blipFill>
        <p:spPr bwMode="auto">
          <a:xfrm>
            <a:off x="10176218" y="3519308"/>
            <a:ext cx="1718587" cy="14759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21">
            <a:extLst>
              <a:ext uri="{FF2B5EF4-FFF2-40B4-BE49-F238E27FC236}">
                <a16:creationId xmlns:a16="http://schemas.microsoft.com/office/drawing/2014/main" id="{787F9B7B-B60D-17E0-1B64-1A25FD7B0A3B}"/>
              </a:ext>
            </a:extLst>
          </p:cNvPr>
          <p:cNvSpPr txBox="1"/>
          <p:nvPr/>
        </p:nvSpPr>
        <p:spPr>
          <a:xfrm rot="16200000">
            <a:off x="9417535" y="2536976"/>
            <a:ext cx="1275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gamma track</a:t>
            </a:r>
          </a:p>
        </p:txBody>
      </p:sp>
      <p:sp>
        <p:nvSpPr>
          <p:cNvPr id="20" name="CasellaDiTesto 21">
            <a:extLst>
              <a:ext uri="{FF2B5EF4-FFF2-40B4-BE49-F238E27FC236}">
                <a16:creationId xmlns:a16="http://schemas.microsoft.com/office/drawing/2014/main" id="{AC459AE9-13BB-BA9B-E39D-CD6893A9A7BA}"/>
              </a:ext>
            </a:extLst>
          </p:cNvPr>
          <p:cNvSpPr txBox="1"/>
          <p:nvPr/>
        </p:nvSpPr>
        <p:spPr>
          <a:xfrm rot="16200000">
            <a:off x="9353748" y="4155927"/>
            <a:ext cx="1403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neutron track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182F90-F833-3D7A-CE8B-B5E001A1C49D}"/>
              </a:ext>
            </a:extLst>
          </p:cNvPr>
          <p:cNvSpPr/>
          <p:nvPr/>
        </p:nvSpPr>
        <p:spPr>
          <a:xfrm>
            <a:off x="2578176" y="6049842"/>
            <a:ext cx="165934" cy="22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BB2A4A-7221-9CDA-E158-3E8A34B4C747}"/>
              </a:ext>
            </a:extLst>
          </p:cNvPr>
          <p:cNvSpPr/>
          <p:nvPr/>
        </p:nvSpPr>
        <p:spPr>
          <a:xfrm>
            <a:off x="74737" y="4159416"/>
            <a:ext cx="307071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FNG facility, ENEA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Frascati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, 2017</a:t>
            </a:r>
            <a:endParaRPr lang="it-IT" sz="1400" dirty="0">
              <a:latin typeface="+mj-lt"/>
            </a:endParaRPr>
          </a:p>
        </p:txBody>
      </p:sp>
      <p:sp>
        <p:nvSpPr>
          <p:cNvPr id="23" name="CasellaDiTesto 21">
            <a:extLst>
              <a:ext uri="{FF2B5EF4-FFF2-40B4-BE49-F238E27FC236}">
                <a16:creationId xmlns:a16="http://schemas.microsoft.com/office/drawing/2014/main" id="{E72D9AFD-C1AC-4F81-0D81-3F315BDBA5D7}"/>
              </a:ext>
            </a:extLst>
          </p:cNvPr>
          <p:cNvSpPr txBox="1"/>
          <p:nvPr/>
        </p:nvSpPr>
        <p:spPr>
          <a:xfrm>
            <a:off x="6849242" y="4256836"/>
            <a:ext cx="155930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+mj-lt"/>
                <a:cs typeface="Times New Roman"/>
              </a:rPr>
              <a:t>14 MeV neutrons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F5F0961-0855-9B56-7B2C-8D2095DD7D7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6" t="5886" r="21649"/>
          <a:stretch/>
        </p:blipFill>
        <p:spPr>
          <a:xfrm>
            <a:off x="5966082" y="992134"/>
            <a:ext cx="1504344" cy="2165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860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Timepix3 silicon with </a:t>
            </a:r>
            <a:r>
              <a:rPr lang="it-IT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plastic</a:t>
            </a:r>
            <a:r>
              <a:rPr lang="it-IT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converter</a:t>
            </a:r>
            <a:r>
              <a:rPr lang="it-IT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(FNG, ENEA Frascati)</a:t>
            </a: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Simone </a:t>
            </a:r>
            <a:r>
              <a:rPr lang="en-US" sz="1050" b="1" i="1" dirty="0" err="1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Amaducci</a:t>
            </a:r>
            <a:endParaRPr lang="it-IT" sz="1050" dirty="0" err="1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016EB3D-1DE3-DBD4-B08C-1073147261C8}"/>
              </a:ext>
            </a:extLst>
          </p:cNvPr>
          <p:cNvSpPr txBox="1"/>
          <p:nvPr/>
        </p:nvSpPr>
        <p:spPr>
          <a:xfrm>
            <a:off x="-5080" y="6522720"/>
            <a:ext cx="883412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latin typeface="Calibri"/>
                <a:cs typeface="Calibri"/>
              </a:rPr>
              <a:t>G. Claps et al.</a:t>
            </a:r>
            <a:endParaRPr lang="en-US" dirty="0"/>
          </a:p>
        </p:txBody>
      </p:sp>
      <p:pic>
        <p:nvPicPr>
          <p:cNvPr id="7" name="Immagine 9">
            <a:extLst>
              <a:ext uri="{FF2B5EF4-FFF2-40B4-BE49-F238E27FC236}">
                <a16:creationId xmlns:a16="http://schemas.microsoft.com/office/drawing/2014/main" id="{14E9E8C7-D575-7C99-0452-9E818247D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692" y="638428"/>
            <a:ext cx="3179176" cy="2736855"/>
          </a:xfrm>
          <a:prstGeom prst="rect">
            <a:avLst/>
          </a:prstGeom>
        </p:spPr>
      </p:pic>
      <p:sp>
        <p:nvSpPr>
          <p:cNvPr id="9" name="CasellaDiTesto 11">
            <a:extLst>
              <a:ext uri="{FF2B5EF4-FFF2-40B4-BE49-F238E27FC236}">
                <a16:creationId xmlns:a16="http://schemas.microsoft.com/office/drawing/2014/main" id="{10CBE283-A7AC-C085-F928-12B2FC32BFA7}"/>
              </a:ext>
            </a:extLst>
          </p:cNvPr>
          <p:cNvSpPr txBox="1"/>
          <p:nvPr/>
        </p:nvSpPr>
        <p:spPr>
          <a:xfrm>
            <a:off x="36836" y="3371178"/>
            <a:ext cx="578133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>
                <a:effectLst/>
                <a:latin typeface="+mj-lt"/>
              </a:rPr>
              <a:t>Max Neutron flux @ </a:t>
            </a:r>
            <a:r>
              <a:rPr lang="it-IT" sz="1400" dirty="0">
                <a:latin typeface="+mj-lt"/>
              </a:rPr>
              <a:t>33</a:t>
            </a:r>
            <a:r>
              <a:rPr lang="it-IT" sz="1400" dirty="0">
                <a:effectLst/>
                <a:latin typeface="+mj-lt"/>
              </a:rPr>
              <a:t> cm</a:t>
            </a:r>
            <a:r>
              <a:rPr lang="it-IT" sz="1400" dirty="0">
                <a:latin typeface="+mj-lt"/>
              </a:rPr>
              <a:t>: </a:t>
            </a: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2.3×10</a:t>
            </a:r>
            <a:r>
              <a:rPr lang="it-IT" sz="1400" b="1" baseline="30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6 </a:t>
            </a: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n/s</a:t>
            </a:r>
          </a:p>
          <a:p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14 MeV neutron energy</a:t>
            </a:r>
            <a:r>
              <a:rPr lang="it-IT" sz="1400" dirty="0">
                <a:latin typeface="+mj-lt"/>
              </a:rPr>
              <a:t>   </a:t>
            </a:r>
            <a:endParaRPr lang="it-IT" sz="1400" dirty="0">
              <a:effectLst/>
              <a:latin typeface="+mj-lt"/>
            </a:endParaRPr>
          </a:p>
        </p:txBody>
      </p:sp>
      <p:pic>
        <p:nvPicPr>
          <p:cNvPr id="11" name="Immagine 14" descr="Immagine che contiene interni, attrezzatura, mugnaio&#10;&#10;Descrizione generata automaticamente">
            <a:extLst>
              <a:ext uri="{FF2B5EF4-FFF2-40B4-BE49-F238E27FC236}">
                <a16:creationId xmlns:a16="http://schemas.microsoft.com/office/drawing/2014/main" id="{6C9EA58C-D249-D11A-D987-4167F687C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203" y="4020690"/>
            <a:ext cx="1785485" cy="2380648"/>
          </a:xfrm>
          <a:prstGeom prst="rect">
            <a:avLst/>
          </a:prstGeom>
        </p:spPr>
      </p:pic>
      <p:sp>
        <p:nvSpPr>
          <p:cNvPr id="13" name="Ovale 15">
            <a:extLst>
              <a:ext uri="{FF2B5EF4-FFF2-40B4-BE49-F238E27FC236}">
                <a16:creationId xmlns:a16="http://schemas.microsoft.com/office/drawing/2014/main" id="{D7F09D27-3C58-328A-43A2-E5A28AE77844}"/>
              </a:ext>
            </a:extLst>
          </p:cNvPr>
          <p:cNvSpPr/>
          <p:nvPr/>
        </p:nvSpPr>
        <p:spPr>
          <a:xfrm>
            <a:off x="672632" y="5482668"/>
            <a:ext cx="994875" cy="7152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>
              <a:latin typeface="+mj-lt"/>
            </a:endParaRPr>
          </a:p>
        </p:txBody>
      </p:sp>
      <p:sp>
        <p:nvSpPr>
          <p:cNvPr id="14" name="CasellaDiTesto 18">
            <a:extLst>
              <a:ext uri="{FF2B5EF4-FFF2-40B4-BE49-F238E27FC236}">
                <a16:creationId xmlns:a16="http://schemas.microsoft.com/office/drawing/2014/main" id="{BBE2C52E-160C-2DE7-5F35-553FC6659C68}"/>
              </a:ext>
            </a:extLst>
          </p:cNvPr>
          <p:cNvSpPr txBox="1"/>
          <p:nvPr/>
        </p:nvSpPr>
        <p:spPr>
          <a:xfrm>
            <a:off x="10127728" y="718608"/>
            <a:ext cx="90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latin typeface="+mj-lt"/>
              </a:rPr>
              <a:t>No </a:t>
            </a:r>
            <a:r>
              <a:rPr lang="it-IT" b="1" dirty="0" err="1">
                <a:latin typeface="+mj-lt"/>
              </a:rPr>
              <a:t>cut</a:t>
            </a:r>
            <a:endParaRPr lang="it-IT" b="1" dirty="0">
              <a:latin typeface="+mj-lt"/>
            </a:endParaRPr>
          </a:p>
        </p:txBody>
      </p:sp>
      <p:pic>
        <p:nvPicPr>
          <p:cNvPr id="15" name="Immagine 22">
            <a:extLst>
              <a:ext uri="{FF2B5EF4-FFF2-40B4-BE49-F238E27FC236}">
                <a16:creationId xmlns:a16="http://schemas.microsoft.com/office/drawing/2014/main" id="{0BC41F37-0361-0493-9677-68FC02B292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5539" y="4333733"/>
            <a:ext cx="1820901" cy="1759452"/>
          </a:xfrm>
          <a:prstGeom prst="rect">
            <a:avLst/>
          </a:prstGeom>
        </p:spPr>
      </p:pic>
      <p:pic>
        <p:nvPicPr>
          <p:cNvPr id="16" name="Immagine 23">
            <a:extLst>
              <a:ext uri="{FF2B5EF4-FFF2-40B4-BE49-F238E27FC236}">
                <a16:creationId xmlns:a16="http://schemas.microsoft.com/office/drawing/2014/main" id="{994103F2-88AB-8EE2-6B46-45213FDE45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3657" y="4324707"/>
            <a:ext cx="1902537" cy="1741129"/>
          </a:xfrm>
          <a:prstGeom prst="rect">
            <a:avLst/>
          </a:prstGeom>
        </p:spPr>
      </p:pic>
      <p:sp>
        <p:nvSpPr>
          <p:cNvPr id="17" name="CasellaDiTesto 26">
            <a:extLst>
              <a:ext uri="{FF2B5EF4-FFF2-40B4-BE49-F238E27FC236}">
                <a16:creationId xmlns:a16="http://schemas.microsoft.com/office/drawing/2014/main" id="{17369DD5-8E71-C4A2-12E7-8F088571AF53}"/>
              </a:ext>
            </a:extLst>
          </p:cNvPr>
          <p:cNvSpPr txBox="1"/>
          <p:nvPr/>
        </p:nvSpPr>
        <p:spPr>
          <a:xfrm>
            <a:off x="6076469" y="716525"/>
            <a:ext cx="314770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b="1" dirty="0">
                <a:latin typeface="+mj-lt"/>
              </a:rPr>
              <a:t>Particle discrimination using </a:t>
            </a:r>
            <a:r>
              <a:rPr lang="it-IT" sz="1200" b="1" i="1" dirty="0">
                <a:latin typeface="+mj-lt"/>
              </a:rPr>
              <a:t>ToT volume</a:t>
            </a:r>
            <a:endParaRPr lang="it-IT" sz="1200" b="1" dirty="0">
              <a:latin typeface="+mj-lt"/>
            </a:endParaRPr>
          </a:p>
          <a:p>
            <a:pPr algn="ctr"/>
            <a:r>
              <a:rPr lang="it-IT" sz="1200" b="1" dirty="0">
                <a:latin typeface="+mj-lt"/>
              </a:rPr>
              <a:t>and </a:t>
            </a:r>
            <a:r>
              <a:rPr lang="it-IT" sz="1200" b="1" i="1" dirty="0">
                <a:latin typeface="+mj-lt"/>
              </a:rPr>
              <a:t>Cluster Height </a:t>
            </a:r>
            <a:r>
              <a:rPr lang="it-IT" sz="1200" b="1" dirty="0">
                <a:latin typeface="+mj-lt"/>
              </a:rPr>
              <a:t>parameters </a:t>
            </a:r>
          </a:p>
        </p:txBody>
      </p:sp>
      <p:sp>
        <p:nvSpPr>
          <p:cNvPr id="20" name="CasellaDiTesto 27">
            <a:extLst>
              <a:ext uri="{FF2B5EF4-FFF2-40B4-BE49-F238E27FC236}">
                <a16:creationId xmlns:a16="http://schemas.microsoft.com/office/drawing/2014/main" id="{58BFAADE-2F1F-4E2B-6FA1-F90CCEE944DF}"/>
              </a:ext>
            </a:extLst>
          </p:cNvPr>
          <p:cNvSpPr txBox="1"/>
          <p:nvPr/>
        </p:nvSpPr>
        <p:spPr>
          <a:xfrm>
            <a:off x="2160816" y="3990210"/>
            <a:ext cx="241032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>
                <a:latin typeface="+mj-lt"/>
              </a:rPr>
              <a:t>Soft-X and Hard X-rays </a:t>
            </a:r>
            <a:r>
              <a:rPr lang="it-IT" sz="1200" b="1" dirty="0" err="1">
                <a:latin typeface="+mj-lt"/>
              </a:rPr>
              <a:t>region</a:t>
            </a:r>
            <a:r>
              <a:rPr lang="it-IT" sz="1200" b="1" dirty="0">
                <a:latin typeface="+mj-lt"/>
              </a:rPr>
              <a:t> </a:t>
            </a:r>
          </a:p>
        </p:txBody>
      </p:sp>
      <p:sp>
        <p:nvSpPr>
          <p:cNvPr id="21" name="CasellaDiTesto 28">
            <a:extLst>
              <a:ext uri="{FF2B5EF4-FFF2-40B4-BE49-F238E27FC236}">
                <a16:creationId xmlns:a16="http://schemas.microsoft.com/office/drawing/2014/main" id="{DBB48391-5A5D-8815-32B5-A2ACA7436E72}"/>
              </a:ext>
            </a:extLst>
          </p:cNvPr>
          <p:cNvSpPr txBox="1"/>
          <p:nvPr/>
        </p:nvSpPr>
        <p:spPr>
          <a:xfrm>
            <a:off x="6943334" y="3949208"/>
            <a:ext cx="407005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b="1" dirty="0">
                <a:latin typeface="+mj-lt"/>
              </a:rPr>
              <a:t> α, </a:t>
            </a:r>
            <a:r>
              <a:rPr lang="it-IT" sz="1600" b="1" dirty="0" err="1">
                <a:latin typeface="+mj-lt"/>
              </a:rPr>
              <a:t>p</a:t>
            </a:r>
            <a:r>
              <a:rPr lang="it-IT" sz="1600" b="1" dirty="0">
                <a:latin typeface="+mj-lt"/>
              </a:rPr>
              <a:t>, heavy </a:t>
            </a:r>
            <a:r>
              <a:rPr lang="it-IT" sz="1600" b="1" dirty="0" err="1">
                <a:latin typeface="+mj-lt"/>
              </a:rPr>
              <a:t>ions</a:t>
            </a:r>
            <a:r>
              <a:rPr lang="it-IT" sz="1600" b="1" dirty="0">
                <a:latin typeface="+mj-lt"/>
              </a:rPr>
              <a:t> </a:t>
            </a:r>
            <a:r>
              <a:rPr lang="it-IT" sz="1600" b="1" dirty="0" err="1">
                <a:latin typeface="+mj-lt"/>
              </a:rPr>
              <a:t>region</a:t>
            </a:r>
            <a:endParaRPr lang="it-IT" sz="1600" b="1" dirty="0">
              <a:latin typeface="+mj-lt"/>
            </a:endParaRPr>
          </a:p>
        </p:txBody>
      </p:sp>
      <p:pic>
        <p:nvPicPr>
          <p:cNvPr id="22" name="Immagine 30">
            <a:extLst>
              <a:ext uri="{FF2B5EF4-FFF2-40B4-BE49-F238E27FC236}">
                <a16:creationId xmlns:a16="http://schemas.microsoft.com/office/drawing/2014/main" id="{5F3145DB-7A93-63DD-C635-6311E47EBA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3622" y="1179380"/>
            <a:ext cx="2604171" cy="2379729"/>
          </a:xfrm>
          <a:prstGeom prst="rect">
            <a:avLst/>
          </a:prstGeom>
        </p:spPr>
      </p:pic>
      <p:pic>
        <p:nvPicPr>
          <p:cNvPr id="23" name="Immagine 34">
            <a:extLst>
              <a:ext uri="{FF2B5EF4-FFF2-40B4-BE49-F238E27FC236}">
                <a16:creationId xmlns:a16="http://schemas.microsoft.com/office/drawing/2014/main" id="{C10F4DB3-60DF-100D-16FE-449762D2E9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1842" y="4407771"/>
            <a:ext cx="1754159" cy="1742043"/>
          </a:xfrm>
          <a:prstGeom prst="rect">
            <a:avLst/>
          </a:prstGeom>
        </p:spPr>
      </p:pic>
      <p:sp>
        <p:nvSpPr>
          <p:cNvPr id="24" name="CasellaDiTesto 35">
            <a:extLst>
              <a:ext uri="{FF2B5EF4-FFF2-40B4-BE49-F238E27FC236}">
                <a16:creationId xmlns:a16="http://schemas.microsoft.com/office/drawing/2014/main" id="{D1617D28-4BB4-E08A-1A04-87C000CB7EE3}"/>
              </a:ext>
            </a:extLst>
          </p:cNvPr>
          <p:cNvSpPr txBox="1"/>
          <p:nvPr/>
        </p:nvSpPr>
        <p:spPr>
          <a:xfrm>
            <a:off x="4588076" y="3995179"/>
            <a:ext cx="218935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>
                <a:latin typeface="+mj-lt"/>
              </a:rPr>
              <a:t>Electrons</a:t>
            </a:r>
            <a:r>
              <a:rPr lang="it-IT" sz="1200" b="1" dirty="0">
                <a:latin typeface="+mj-lt"/>
              </a:rPr>
              <a:t> and γ rays </a:t>
            </a:r>
            <a:r>
              <a:rPr lang="it-IT" sz="1200" b="1" dirty="0" err="1">
                <a:latin typeface="+mj-lt"/>
              </a:rPr>
              <a:t>region</a:t>
            </a:r>
            <a:r>
              <a:rPr lang="it-IT" sz="1200" b="1" dirty="0">
                <a:latin typeface="+mj-lt"/>
              </a:rPr>
              <a:t> </a:t>
            </a:r>
          </a:p>
        </p:txBody>
      </p:sp>
      <p:pic>
        <p:nvPicPr>
          <p:cNvPr id="25" name="Immagine 36">
            <a:extLst>
              <a:ext uri="{FF2B5EF4-FFF2-40B4-BE49-F238E27FC236}">
                <a16:creationId xmlns:a16="http://schemas.microsoft.com/office/drawing/2014/main" id="{B28B2783-521E-3CFE-B2F8-C8F8778E7E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04210" y="4407772"/>
            <a:ext cx="1752553" cy="1742042"/>
          </a:xfrm>
          <a:prstGeom prst="rect">
            <a:avLst/>
          </a:prstGeom>
        </p:spPr>
      </p:pic>
      <p:sp>
        <p:nvSpPr>
          <p:cNvPr id="26" name="CasellaDiTesto 38">
            <a:extLst>
              <a:ext uri="{FF2B5EF4-FFF2-40B4-BE49-F238E27FC236}">
                <a16:creationId xmlns:a16="http://schemas.microsoft.com/office/drawing/2014/main" id="{1A79C398-AC39-B2D0-3DB3-30C60B57B608}"/>
              </a:ext>
            </a:extLst>
          </p:cNvPr>
          <p:cNvSpPr txBox="1"/>
          <p:nvPr/>
        </p:nvSpPr>
        <p:spPr>
          <a:xfrm>
            <a:off x="7138041" y="4147498"/>
            <a:ext cx="13889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dirty="0">
                <a:latin typeface="+mj-lt"/>
              </a:rPr>
              <a:t>no converter  </a:t>
            </a:r>
          </a:p>
        </p:txBody>
      </p:sp>
      <p:sp>
        <p:nvSpPr>
          <p:cNvPr id="27" name="CasellaDiTesto 40">
            <a:extLst>
              <a:ext uri="{FF2B5EF4-FFF2-40B4-BE49-F238E27FC236}">
                <a16:creationId xmlns:a16="http://schemas.microsoft.com/office/drawing/2014/main" id="{09DFAF97-2153-3408-CB4F-6B49CC37E679}"/>
              </a:ext>
            </a:extLst>
          </p:cNvPr>
          <p:cNvSpPr txBox="1"/>
          <p:nvPr/>
        </p:nvSpPr>
        <p:spPr>
          <a:xfrm>
            <a:off x="8966689" y="4170818"/>
            <a:ext cx="2238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dirty="0"/>
              <a:t>1 mm polyethylene converter  </a:t>
            </a:r>
          </a:p>
        </p:txBody>
      </p:sp>
      <p:sp>
        <p:nvSpPr>
          <p:cNvPr id="28" name="Rettangolo 41">
            <a:extLst>
              <a:ext uri="{FF2B5EF4-FFF2-40B4-BE49-F238E27FC236}">
                <a16:creationId xmlns:a16="http://schemas.microsoft.com/office/drawing/2014/main" id="{1638506F-09B6-1E19-D694-1CF7A79806AA}"/>
              </a:ext>
            </a:extLst>
          </p:cNvPr>
          <p:cNvSpPr/>
          <p:nvPr/>
        </p:nvSpPr>
        <p:spPr>
          <a:xfrm>
            <a:off x="6869430" y="4004497"/>
            <a:ext cx="4204763" cy="22125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>
              <a:latin typeface="+mj-lt"/>
            </a:endParaRPr>
          </a:p>
        </p:txBody>
      </p:sp>
      <p:sp>
        <p:nvSpPr>
          <p:cNvPr id="29" name="Rettangolo 61">
            <a:extLst>
              <a:ext uri="{FF2B5EF4-FFF2-40B4-BE49-F238E27FC236}">
                <a16:creationId xmlns:a16="http://schemas.microsoft.com/office/drawing/2014/main" id="{E777A687-5394-0BA3-2735-3CE23DCB57E8}"/>
              </a:ext>
            </a:extLst>
          </p:cNvPr>
          <p:cNvSpPr/>
          <p:nvPr/>
        </p:nvSpPr>
        <p:spPr>
          <a:xfrm>
            <a:off x="4631910" y="4057057"/>
            <a:ext cx="2022009" cy="2165119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>
              <a:latin typeface="+mj-lt"/>
            </a:endParaRPr>
          </a:p>
        </p:txBody>
      </p:sp>
      <p:sp>
        <p:nvSpPr>
          <p:cNvPr id="30" name="Rettangolo 62">
            <a:extLst>
              <a:ext uri="{FF2B5EF4-FFF2-40B4-BE49-F238E27FC236}">
                <a16:creationId xmlns:a16="http://schemas.microsoft.com/office/drawing/2014/main" id="{C9484FFC-647E-3EC5-9591-AD1C70F19AED}"/>
              </a:ext>
            </a:extLst>
          </p:cNvPr>
          <p:cNvSpPr/>
          <p:nvPr/>
        </p:nvSpPr>
        <p:spPr>
          <a:xfrm>
            <a:off x="2228847" y="4053964"/>
            <a:ext cx="2158944" cy="216821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>
              <a:latin typeface="+mj-l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AB2C6F8-85C3-2902-C844-1EAF96B9A6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09" y="1179381"/>
            <a:ext cx="2837705" cy="23797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2C2116E-48E7-7770-D6DB-EA0103D2A4B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7" t="3459" r="36010" b="2011"/>
          <a:stretch/>
        </p:blipFill>
        <p:spPr>
          <a:xfrm>
            <a:off x="3399730" y="492325"/>
            <a:ext cx="1926140" cy="2472478"/>
          </a:xfrm>
          <a:prstGeom prst="rect">
            <a:avLst/>
          </a:prstGeom>
        </p:spPr>
      </p:pic>
      <p:sp>
        <p:nvSpPr>
          <p:cNvPr id="33" name="CasellaDiTesto 21">
            <a:extLst>
              <a:ext uri="{FF2B5EF4-FFF2-40B4-BE49-F238E27FC236}">
                <a16:creationId xmlns:a16="http://schemas.microsoft.com/office/drawing/2014/main" id="{B24CBE9C-F9D6-5B8D-D2B4-93E35688FD76}"/>
              </a:ext>
            </a:extLst>
          </p:cNvPr>
          <p:cNvSpPr txBox="1"/>
          <p:nvPr/>
        </p:nvSpPr>
        <p:spPr>
          <a:xfrm>
            <a:off x="2939964" y="2852063"/>
            <a:ext cx="2461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polyethylene converter (thickness 1 mm) 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E367EC6-F96E-0FB9-3DFA-17815A1E14DB}"/>
              </a:ext>
            </a:extLst>
          </p:cNvPr>
          <p:cNvCxnSpPr/>
          <p:nvPr/>
        </p:nvCxnSpPr>
        <p:spPr>
          <a:xfrm flipV="1">
            <a:off x="3909367" y="1288046"/>
            <a:ext cx="453433" cy="15929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7687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/>
                <a:cs typeface="Calibri"/>
              </a:rPr>
              <a:t>MBGEM-</a:t>
            </a:r>
            <a:r>
              <a:rPr lang="it-IT" dirty="0" err="1">
                <a:solidFill>
                  <a:schemeClr val="bg1"/>
                </a:solidFill>
                <a:latin typeface="Calibri"/>
                <a:cs typeface="Calibri"/>
              </a:rPr>
              <a:t>Pix</a:t>
            </a:r>
            <a:endParaRPr lang="en-US" dirty="0" err="1"/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25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939F03D-AB24-5338-9A94-EA694A243DC0}"/>
              </a:ext>
            </a:extLst>
          </p:cNvPr>
          <p:cNvSpPr txBox="1"/>
          <p:nvPr/>
        </p:nvSpPr>
        <p:spPr>
          <a:xfrm>
            <a:off x="-5080" y="6522720"/>
            <a:ext cx="883412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latin typeface="Calibri"/>
                <a:cs typeface="Calibri"/>
              </a:rPr>
              <a:t>G. Croci et al.</a:t>
            </a:r>
            <a:endParaRPr lang="en-US" dirty="0"/>
          </a:p>
        </p:txBody>
      </p:sp>
      <p:pic>
        <p:nvPicPr>
          <p:cNvPr id="35" name="Immagine 4">
            <a:extLst>
              <a:ext uri="{FF2B5EF4-FFF2-40B4-BE49-F238E27FC236}">
                <a16:creationId xmlns:a16="http://schemas.microsoft.com/office/drawing/2014/main" id="{CC7241E5-6B68-BC45-8B0A-CB8F831BC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435" y="943598"/>
            <a:ext cx="6108005" cy="3066207"/>
          </a:xfrm>
          <a:prstGeom prst="rect">
            <a:avLst/>
          </a:prstGeom>
        </p:spPr>
      </p:pic>
      <p:pic>
        <p:nvPicPr>
          <p:cNvPr id="36" name="Immagine 5">
            <a:extLst>
              <a:ext uri="{FF2B5EF4-FFF2-40B4-BE49-F238E27FC236}">
                <a16:creationId xmlns:a16="http://schemas.microsoft.com/office/drawing/2014/main" id="{AAEA8F61-1C05-CF58-FA6F-A2A1B44EB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4378" y="1117912"/>
            <a:ext cx="3330568" cy="2786167"/>
          </a:xfrm>
          <a:prstGeom prst="rect">
            <a:avLst/>
          </a:prstGeom>
        </p:spPr>
      </p:pic>
      <p:pic>
        <p:nvPicPr>
          <p:cNvPr id="37" name="Immagine 6">
            <a:extLst>
              <a:ext uri="{FF2B5EF4-FFF2-40B4-BE49-F238E27FC236}">
                <a16:creationId xmlns:a16="http://schemas.microsoft.com/office/drawing/2014/main" id="{62D1D25E-04F0-3E3A-3F13-BA3DD901F2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278" y="4146771"/>
            <a:ext cx="7462681" cy="2310120"/>
          </a:xfrm>
          <a:prstGeom prst="rect">
            <a:avLst/>
          </a:prstGeom>
        </p:spPr>
      </p:pic>
      <p:sp>
        <p:nvSpPr>
          <p:cNvPr id="38" name="Rettangolo 7">
            <a:extLst>
              <a:ext uri="{FF2B5EF4-FFF2-40B4-BE49-F238E27FC236}">
                <a16:creationId xmlns:a16="http://schemas.microsoft.com/office/drawing/2014/main" id="{3B956D9F-CB78-D3E1-EDF7-9C2410B1F454}"/>
              </a:ext>
            </a:extLst>
          </p:cNvPr>
          <p:cNvSpPr/>
          <p:nvPr/>
        </p:nvSpPr>
        <p:spPr>
          <a:xfrm>
            <a:off x="924975" y="2296782"/>
            <a:ext cx="2970462" cy="117565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9" name="CasellaDiTesto 8">
            <a:extLst>
              <a:ext uri="{FF2B5EF4-FFF2-40B4-BE49-F238E27FC236}">
                <a16:creationId xmlns:a16="http://schemas.microsoft.com/office/drawing/2014/main" id="{7CB3D034-443C-2321-482D-692BA2FFDB13}"/>
              </a:ext>
            </a:extLst>
          </p:cNvPr>
          <p:cNvSpPr txBox="1"/>
          <p:nvPr/>
        </p:nvSpPr>
        <p:spPr>
          <a:xfrm rot="16200000">
            <a:off x="-504665" y="2471492"/>
            <a:ext cx="1910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rgbClr val="00B050"/>
                </a:solidFill>
              </a:rPr>
              <a:t>Conversion region</a:t>
            </a:r>
          </a:p>
        </p:txBody>
      </p:sp>
      <p:sp>
        <p:nvSpPr>
          <p:cNvPr id="40" name="Rettangolo 9">
            <a:extLst>
              <a:ext uri="{FF2B5EF4-FFF2-40B4-BE49-F238E27FC236}">
                <a16:creationId xmlns:a16="http://schemas.microsoft.com/office/drawing/2014/main" id="{697485EE-0B29-6B4F-0BFD-2281BCB2C98C}"/>
              </a:ext>
            </a:extLst>
          </p:cNvPr>
          <p:cNvSpPr/>
          <p:nvPr/>
        </p:nvSpPr>
        <p:spPr>
          <a:xfrm>
            <a:off x="909587" y="1084102"/>
            <a:ext cx="2985850" cy="11100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1" name="CasellaDiTesto 10">
            <a:extLst>
              <a:ext uri="{FF2B5EF4-FFF2-40B4-BE49-F238E27FC236}">
                <a16:creationId xmlns:a16="http://schemas.microsoft.com/office/drawing/2014/main" id="{E2D1F1AE-F080-B9E9-B49B-77DB308D9C07}"/>
              </a:ext>
            </a:extLst>
          </p:cNvPr>
          <p:cNvSpPr txBox="1"/>
          <p:nvPr/>
        </p:nvSpPr>
        <p:spPr>
          <a:xfrm rot="16200000">
            <a:off x="-148305" y="1265390"/>
            <a:ext cx="143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>
                <a:solidFill>
                  <a:srgbClr val="FF0000"/>
                </a:solidFill>
              </a:rPr>
              <a:t>Multiplication region</a:t>
            </a:r>
          </a:p>
        </p:txBody>
      </p:sp>
      <p:cxnSp>
        <p:nvCxnSpPr>
          <p:cNvPr id="42" name="Connettore 2 12">
            <a:extLst>
              <a:ext uri="{FF2B5EF4-FFF2-40B4-BE49-F238E27FC236}">
                <a16:creationId xmlns:a16="http://schemas.microsoft.com/office/drawing/2014/main" id="{4CF1BBBB-2D15-BBA0-053C-BBB811A72672}"/>
              </a:ext>
            </a:extLst>
          </p:cNvPr>
          <p:cNvCxnSpPr/>
          <p:nvPr/>
        </p:nvCxnSpPr>
        <p:spPr>
          <a:xfrm flipH="1">
            <a:off x="9141270" y="2872238"/>
            <a:ext cx="104160" cy="33955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14">
            <a:extLst>
              <a:ext uri="{FF2B5EF4-FFF2-40B4-BE49-F238E27FC236}">
                <a16:creationId xmlns:a16="http://schemas.microsoft.com/office/drawing/2014/main" id="{6ABE252C-7304-BF77-2EC4-17DC8BDE7FF7}"/>
              </a:ext>
            </a:extLst>
          </p:cNvPr>
          <p:cNvSpPr txBox="1"/>
          <p:nvPr/>
        </p:nvSpPr>
        <p:spPr>
          <a:xfrm>
            <a:off x="8830911" y="3208271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Alpha</a:t>
            </a:r>
          </a:p>
        </p:txBody>
      </p:sp>
      <p:cxnSp>
        <p:nvCxnSpPr>
          <p:cNvPr id="44" name="Connettore 2 15">
            <a:extLst>
              <a:ext uri="{FF2B5EF4-FFF2-40B4-BE49-F238E27FC236}">
                <a16:creationId xmlns:a16="http://schemas.microsoft.com/office/drawing/2014/main" id="{58B73474-8322-EA25-4868-50D929E3B73C}"/>
              </a:ext>
            </a:extLst>
          </p:cNvPr>
          <p:cNvCxnSpPr/>
          <p:nvPr/>
        </p:nvCxnSpPr>
        <p:spPr>
          <a:xfrm flipV="1">
            <a:off x="10246154" y="2601319"/>
            <a:ext cx="289033" cy="36521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18">
            <a:extLst>
              <a:ext uri="{FF2B5EF4-FFF2-40B4-BE49-F238E27FC236}">
                <a16:creationId xmlns:a16="http://schemas.microsoft.com/office/drawing/2014/main" id="{482BC7B2-438C-BF19-D3A5-9840CAC89D82}"/>
              </a:ext>
            </a:extLst>
          </p:cNvPr>
          <p:cNvSpPr txBox="1"/>
          <p:nvPr/>
        </p:nvSpPr>
        <p:spPr>
          <a:xfrm>
            <a:off x="10338421" y="2274276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Gamma</a:t>
            </a:r>
          </a:p>
        </p:txBody>
      </p:sp>
      <p:sp>
        <p:nvSpPr>
          <p:cNvPr id="7" name="CasellaDiTesto 33">
            <a:extLst>
              <a:ext uri="{FF2B5EF4-FFF2-40B4-BE49-F238E27FC236}">
                <a16:creationId xmlns:a16="http://schemas.microsoft.com/office/drawing/2014/main" id="{38CC61AF-D012-0B07-034F-9AE518EA7189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Simone </a:t>
            </a:r>
            <a:r>
              <a:rPr lang="en-US" sz="1050" b="1" i="1" dirty="0" err="1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Amaducci</a:t>
            </a:r>
            <a:endParaRPr lang="it-IT" sz="1050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566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MICADO</a:t>
            </a:r>
            <a:endParaRPr lang="en-US" dirty="0"/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Simone </a:t>
            </a:r>
            <a:r>
              <a:rPr lang="en-US" sz="1050" b="1" i="1" dirty="0" err="1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Amaducci</a:t>
            </a:r>
            <a:endParaRPr lang="it-IT" sz="1050" dirty="0" err="1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684D9A-A829-29C0-EF29-866760362D97}"/>
              </a:ext>
            </a:extLst>
          </p:cNvPr>
          <p:cNvSpPr txBox="1"/>
          <p:nvPr/>
        </p:nvSpPr>
        <p:spPr>
          <a:xfrm>
            <a:off x="-5080" y="6522720"/>
            <a:ext cx="883412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latin typeface="Calibri"/>
                <a:cs typeface="Calibri"/>
              </a:rPr>
              <a:t>G. Elio Poma </a:t>
            </a:r>
            <a:r>
              <a:rPr lang="it-IT" sz="1600" dirty="0">
                <a:latin typeface="Calibri"/>
                <a:ea typeface="+mn-lt"/>
                <a:cs typeface="+mn-lt"/>
              </a:rPr>
              <a:t>   </a:t>
            </a:r>
            <a:endParaRPr lang="en-US" sz="160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8A247-D629-E494-F431-4DA5E2B1229C}"/>
              </a:ext>
            </a:extLst>
          </p:cNvPr>
          <p:cNvSpPr txBox="1"/>
          <p:nvPr/>
        </p:nvSpPr>
        <p:spPr>
          <a:xfrm>
            <a:off x="2509520" y="6517640"/>
            <a:ext cx="631952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600" dirty="0">
                <a:latin typeface="Calibri"/>
                <a:ea typeface="+mn-lt"/>
                <a:cs typeface="+mn-lt"/>
              </a:rPr>
              <a:t>MICADO project: </a:t>
            </a:r>
            <a:r>
              <a:rPr lang="it-IT" sz="1600" dirty="0" err="1">
                <a:latin typeface="Calibri"/>
                <a:ea typeface="+mn-lt"/>
                <a:cs typeface="+mn-lt"/>
              </a:rPr>
              <a:t>SiLiF</a:t>
            </a:r>
            <a:r>
              <a:rPr lang="it-IT" sz="1600" dirty="0">
                <a:latin typeface="Calibri"/>
                <a:ea typeface="+mn-lt"/>
                <a:cs typeface="+mn-lt"/>
              </a:rPr>
              <a:t> </a:t>
            </a:r>
            <a:r>
              <a:rPr lang="it-IT" sz="1600" dirty="0" err="1">
                <a:latin typeface="Calibri"/>
                <a:ea typeface="+mn-lt"/>
                <a:cs typeface="+mn-lt"/>
              </a:rPr>
              <a:t>neutron</a:t>
            </a:r>
            <a:r>
              <a:rPr lang="it-IT" sz="1600" dirty="0">
                <a:latin typeface="Calibri"/>
                <a:ea typeface="+mn-lt"/>
                <a:cs typeface="+mn-lt"/>
              </a:rPr>
              <a:t> detector for </a:t>
            </a:r>
            <a:r>
              <a:rPr lang="it-IT" sz="1600" dirty="0" err="1">
                <a:latin typeface="Calibri"/>
                <a:ea typeface="+mn-lt"/>
                <a:cs typeface="+mn-lt"/>
              </a:rPr>
              <a:t>radwaste</a:t>
            </a:r>
            <a:r>
              <a:rPr lang="it-IT" sz="1600" dirty="0">
                <a:latin typeface="Calibri"/>
                <a:ea typeface="+mn-lt"/>
                <a:cs typeface="+mn-lt"/>
              </a:rPr>
              <a:t> monitoring</a:t>
            </a:r>
            <a:endParaRPr lang="en-US" sz="1600">
              <a:latin typeface="Calibri"/>
              <a:cs typeface="Calibri"/>
            </a:endParaRPr>
          </a:p>
        </p:txBody>
      </p:sp>
      <p:pic>
        <p:nvPicPr>
          <p:cNvPr id="9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48B53F3D-FCA5-2403-9CE8-8B567CEC9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6320" y="794512"/>
            <a:ext cx="3200400" cy="5750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23A76E-07E2-456F-CD76-8F03E4EFAFCD}"/>
              </a:ext>
            </a:extLst>
          </p:cNvPr>
          <p:cNvSpPr txBox="1"/>
          <p:nvPr/>
        </p:nvSpPr>
        <p:spPr>
          <a:xfrm>
            <a:off x="157480" y="736600"/>
            <a:ext cx="78892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/>
              <a:t>Main goals of the </a:t>
            </a:r>
            <a:r>
              <a:rPr lang="en-GB" sz="1400" b="1" dirty="0">
                <a:solidFill>
                  <a:srgbClr val="FF0000"/>
                </a:solidFill>
              </a:rPr>
              <a:t>MICADO </a:t>
            </a:r>
            <a:r>
              <a:rPr lang="en-GB" sz="1400" dirty="0"/>
              <a:t>project</a:t>
            </a:r>
            <a:br>
              <a:rPr lang="en-GB" sz="1400" dirty="0"/>
            </a:br>
            <a:r>
              <a:rPr lang="en-GB" sz="1400" dirty="0"/>
              <a:t> </a:t>
            </a:r>
            <a:r>
              <a:rPr lang="en-GB" sz="1400" b="1" dirty="0">
                <a:solidFill>
                  <a:srgbClr val="FF0000"/>
                </a:solidFill>
              </a:rPr>
              <a:t>M</a:t>
            </a:r>
            <a:r>
              <a:rPr lang="en-GB" sz="1400" dirty="0"/>
              <a:t>easurement and </a:t>
            </a:r>
            <a:r>
              <a:rPr lang="en-GB" sz="1400" b="1" dirty="0">
                <a:solidFill>
                  <a:srgbClr val="FF0000"/>
                </a:solidFill>
              </a:rPr>
              <a:t>I</a:t>
            </a:r>
            <a:r>
              <a:rPr lang="en-GB" sz="1400" dirty="0"/>
              <a:t>nstrumentation for </a:t>
            </a:r>
            <a:r>
              <a:rPr lang="en-GB" sz="1400" b="1" dirty="0">
                <a:solidFill>
                  <a:srgbClr val="FF0000"/>
                </a:solidFill>
              </a:rPr>
              <a:t>C</a:t>
            </a:r>
            <a:r>
              <a:rPr lang="en-GB" sz="1400" dirty="0"/>
              <a:t>leaning </a:t>
            </a:r>
            <a:r>
              <a:rPr lang="en-GB" sz="1400" b="1" dirty="0">
                <a:solidFill>
                  <a:srgbClr val="FF0000"/>
                </a:solidFill>
              </a:rPr>
              <a:t>A</a:t>
            </a:r>
            <a:r>
              <a:rPr lang="en-GB" sz="1400" dirty="0"/>
              <a:t>nd </a:t>
            </a:r>
            <a:r>
              <a:rPr lang="en-GB" sz="1400" b="1" dirty="0">
                <a:solidFill>
                  <a:srgbClr val="FF0000"/>
                </a:solidFill>
              </a:rPr>
              <a:t>D</a:t>
            </a:r>
            <a:r>
              <a:rPr lang="en-GB" sz="1400" dirty="0"/>
              <a:t>ecommissioning </a:t>
            </a:r>
            <a:r>
              <a:rPr lang="en-GB" sz="1400" b="1" dirty="0">
                <a:solidFill>
                  <a:srgbClr val="FF0000"/>
                </a:solidFill>
              </a:rPr>
              <a:t>O</a:t>
            </a:r>
            <a:r>
              <a:rPr lang="en-GB" sz="1400" dirty="0"/>
              <a:t>perations</a:t>
            </a:r>
            <a:endParaRPr lang="en-US"/>
          </a:p>
        </p:txBody>
      </p:sp>
      <p:pic>
        <p:nvPicPr>
          <p:cNvPr id="13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DEA546D-452E-08E6-D26C-EA340D172F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440" y="1667412"/>
            <a:ext cx="4165600" cy="2415735"/>
          </a:xfrm>
          <a:prstGeom prst="rect">
            <a:avLst/>
          </a:prstGeom>
        </p:spPr>
      </p:pic>
      <p:pic>
        <p:nvPicPr>
          <p:cNvPr id="2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67E048-7EEA-DC2B-343F-DFBFD5871E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1438" y="2111375"/>
            <a:ext cx="1645285" cy="1309370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298DD1DF-ACB0-19B9-5E7D-B6CD74780A7E}"/>
              </a:ext>
            </a:extLst>
          </p:cNvPr>
          <p:cNvSpPr/>
          <p:nvPr/>
        </p:nvSpPr>
        <p:spPr>
          <a:xfrm>
            <a:off x="6797040" y="2550160"/>
            <a:ext cx="1087120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EE4F7-8F25-7CBD-D434-BD24BF471D52}"/>
              </a:ext>
            </a:extLst>
          </p:cNvPr>
          <p:cNvSpPr txBox="1"/>
          <p:nvPr/>
        </p:nvSpPr>
        <p:spPr>
          <a:xfrm>
            <a:off x="8524239" y="1574800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7BD5F1-D8C1-40F2-14F4-0C17E5E3F9AE}"/>
              </a:ext>
            </a:extLst>
          </p:cNvPr>
          <p:cNvSpPr txBox="1"/>
          <p:nvPr/>
        </p:nvSpPr>
        <p:spPr>
          <a:xfrm>
            <a:off x="7995920" y="1747520"/>
            <a:ext cx="422656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cost-effective solution for non-destructive characterization of nuclear waste</a:t>
            </a:r>
            <a:endParaRPr lang="en-US" sz="1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automatic and remote measurement instruments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uniform methodology for waste characterization and management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digitization process as a referenced standard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full traceability of waste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minimize the dose exposure for personnel</a:t>
            </a:r>
          </a:p>
        </p:txBody>
      </p:sp>
      <p:pic>
        <p:nvPicPr>
          <p:cNvPr id="15" name="Picture 1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06D634C-BBD8-6F70-231E-23C72D5E9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440" y="4313844"/>
            <a:ext cx="4582160" cy="19895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3F40C15-1A73-0F49-866B-54F9C6116BBA}"/>
              </a:ext>
            </a:extLst>
          </p:cNvPr>
          <p:cNvSpPr txBox="1"/>
          <p:nvPr/>
        </p:nvSpPr>
        <p:spPr>
          <a:xfrm>
            <a:off x="6004560" y="5019040"/>
            <a:ext cx="42265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ea typeface="+mn-lt"/>
                <a:cs typeface="+mn-lt"/>
              </a:rPr>
              <a:t>External monitoring of radioactive waste based on penetrant radiation (n or gamma)</a:t>
            </a:r>
            <a:endParaRPr lang="en-US" sz="1600">
              <a:ea typeface="+mn-lt"/>
              <a:cs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4148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MICADO</a:t>
            </a:r>
            <a:endParaRPr lang="en-US" dirty="0"/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Simone </a:t>
            </a:r>
            <a:r>
              <a:rPr lang="en-US" sz="1050" b="1" i="1" dirty="0" err="1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Amaducci</a:t>
            </a:r>
            <a:endParaRPr lang="it-IT" sz="1050" dirty="0" err="1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684D9A-A829-29C0-EF29-866760362D97}"/>
              </a:ext>
            </a:extLst>
          </p:cNvPr>
          <p:cNvSpPr txBox="1"/>
          <p:nvPr/>
        </p:nvSpPr>
        <p:spPr>
          <a:xfrm>
            <a:off x="-5080" y="6522720"/>
            <a:ext cx="883412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latin typeface="Calibri"/>
                <a:cs typeface="Calibri"/>
              </a:rPr>
              <a:t>G. Elio Poma </a:t>
            </a:r>
            <a:r>
              <a:rPr lang="it-IT" sz="1600" dirty="0">
                <a:latin typeface="Calibri"/>
                <a:ea typeface="+mn-lt"/>
                <a:cs typeface="Calibri"/>
              </a:rPr>
              <a:t>et al. </a:t>
            </a:r>
            <a:endParaRPr lang="it-IT" sz="1600" dirty="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8A247-D629-E494-F431-4DA5E2B1229C}"/>
              </a:ext>
            </a:extLst>
          </p:cNvPr>
          <p:cNvSpPr txBox="1"/>
          <p:nvPr/>
        </p:nvSpPr>
        <p:spPr>
          <a:xfrm>
            <a:off x="2509520" y="6517640"/>
            <a:ext cx="631952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600" dirty="0">
                <a:latin typeface="Calibri"/>
                <a:ea typeface="+mn-lt"/>
                <a:cs typeface="+mn-lt"/>
              </a:rPr>
              <a:t>MICADO project: </a:t>
            </a:r>
            <a:r>
              <a:rPr lang="it-IT" sz="1600" dirty="0" err="1">
                <a:latin typeface="Calibri"/>
                <a:ea typeface="+mn-lt"/>
                <a:cs typeface="+mn-lt"/>
              </a:rPr>
              <a:t>SiLiF</a:t>
            </a:r>
            <a:r>
              <a:rPr lang="it-IT" sz="1600" dirty="0">
                <a:latin typeface="Calibri"/>
                <a:ea typeface="+mn-lt"/>
                <a:cs typeface="+mn-lt"/>
              </a:rPr>
              <a:t> </a:t>
            </a:r>
            <a:r>
              <a:rPr lang="it-IT" sz="1600" dirty="0" err="1">
                <a:latin typeface="Calibri"/>
                <a:ea typeface="+mn-lt"/>
                <a:cs typeface="+mn-lt"/>
              </a:rPr>
              <a:t>neutron</a:t>
            </a:r>
            <a:r>
              <a:rPr lang="it-IT" sz="1600" dirty="0">
                <a:latin typeface="Calibri"/>
                <a:ea typeface="+mn-lt"/>
                <a:cs typeface="+mn-lt"/>
              </a:rPr>
              <a:t> detector for </a:t>
            </a:r>
            <a:r>
              <a:rPr lang="it-IT" sz="1600" dirty="0" err="1">
                <a:latin typeface="Calibri"/>
                <a:ea typeface="+mn-lt"/>
                <a:cs typeface="+mn-lt"/>
              </a:rPr>
              <a:t>radwaste</a:t>
            </a:r>
            <a:r>
              <a:rPr lang="it-IT" sz="1600" dirty="0">
                <a:latin typeface="Calibri"/>
                <a:ea typeface="+mn-lt"/>
                <a:cs typeface="+mn-lt"/>
              </a:rPr>
              <a:t> monitoring</a:t>
            </a:r>
            <a:endParaRPr lang="en-US" sz="1600">
              <a:latin typeface="Calibri"/>
              <a:cs typeface="Calibri"/>
            </a:endParaRPr>
          </a:p>
        </p:txBody>
      </p:sp>
      <p:pic>
        <p:nvPicPr>
          <p:cNvPr id="2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E3DC03-0937-F134-58B9-48BD0041A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800" y="818063"/>
            <a:ext cx="7863840" cy="2651394"/>
          </a:xfrm>
          <a:prstGeom prst="rect">
            <a:avLst/>
          </a:prstGeom>
        </p:spPr>
      </p:pic>
      <p:pic>
        <p:nvPicPr>
          <p:cNvPr id="11" name="Picture 12" descr="A picture containing box, container, stationary&#10;&#10;Description automatically generated">
            <a:extLst>
              <a:ext uri="{FF2B5EF4-FFF2-40B4-BE49-F238E27FC236}">
                <a16:creationId xmlns:a16="http://schemas.microsoft.com/office/drawing/2014/main" id="{04FC9B66-B1EA-C5C0-522E-356D53F3FA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560" y="3468370"/>
            <a:ext cx="1605280" cy="220726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7A44AE14-0419-F7F3-BA5A-88003FE0AF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9320" y="3669244"/>
            <a:ext cx="1772920" cy="1907113"/>
          </a:xfrm>
          <a:prstGeom prst="rect">
            <a:avLst/>
          </a:prstGeom>
        </p:spPr>
      </p:pic>
      <p:pic>
        <p:nvPicPr>
          <p:cNvPr id="14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85A2E7B-CEB6-A4B0-4ECC-9C024C1F1E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3338" y="4066540"/>
            <a:ext cx="2122805" cy="1000760"/>
          </a:xfrm>
          <a:prstGeom prst="rect">
            <a:avLst/>
          </a:prstGeom>
        </p:spPr>
      </p:pic>
      <p:pic>
        <p:nvPicPr>
          <p:cNvPr id="15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63923493-7F6E-CD7A-2F2E-660FEB9937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2640" y="3156131"/>
            <a:ext cx="3688080" cy="27352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2B592C-D4D6-047B-91A7-5760EDB4E841}"/>
              </a:ext>
            </a:extLst>
          </p:cNvPr>
          <p:cNvSpPr txBox="1"/>
          <p:nvPr/>
        </p:nvSpPr>
        <p:spPr>
          <a:xfrm>
            <a:off x="-5080" y="6004560"/>
            <a:ext cx="102870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>
                <a:ea typeface="+mn-lt"/>
                <a:cs typeface="+mn-lt"/>
              </a:rPr>
              <a:t>Cosentino, L.; Ducasse, Q.; Giuffrida, M.; Lo Meo, S.; Longhitano, F.; Marchetta, C.; Massara, A.; Pappalardo, A.; Passaro, G.; Russo, S.; Finocchiaro, P. SiLiF Neutron Counters to Monitor Nuclear Materials in the MICADO </a:t>
            </a:r>
            <a:r>
              <a:rPr lang="en-GB" sz="1200" dirty="0" err="1">
                <a:ea typeface="+mn-lt"/>
                <a:cs typeface="+mn-lt"/>
              </a:rPr>
              <a:t>Project.Â</a:t>
            </a:r>
            <a:r>
              <a:rPr lang="en-GB" sz="1200" dirty="0">
                <a:ea typeface="+mn-lt"/>
                <a:cs typeface="+mn-lt"/>
              </a:rPr>
              <a:t> </a:t>
            </a:r>
            <a:r>
              <a:rPr lang="en-GB" sz="1200" dirty="0" err="1">
                <a:ea typeface="+mn-lt"/>
                <a:cs typeface="+mn-lt"/>
              </a:rPr>
              <a:t>SensorsÂ</a:t>
            </a:r>
            <a:r>
              <a:rPr lang="en-GB" sz="1200" dirty="0">
                <a:ea typeface="+mn-lt"/>
                <a:cs typeface="+mn-lt"/>
              </a:rPr>
              <a:t> 2021,Â 21, 2630. https://doi.org/10.3390/s21082630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43213F-5AEE-530B-8905-CD2704A02F70}"/>
              </a:ext>
            </a:extLst>
          </p:cNvPr>
          <p:cNvSpPr txBox="1"/>
          <p:nvPr/>
        </p:nvSpPr>
        <p:spPr>
          <a:xfrm>
            <a:off x="116840" y="1534159"/>
            <a:ext cx="4018280" cy="9092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ea typeface="+mn-lt"/>
                <a:cs typeface="+mn-lt"/>
              </a:rPr>
              <a:t>Silicon enclosed between two </a:t>
            </a:r>
            <a:r>
              <a:rPr lang="en-GB" sz="1600" baseline="30000" dirty="0">
                <a:ea typeface="+mn-lt"/>
                <a:cs typeface="+mn-lt"/>
              </a:rPr>
              <a:t>6</a:t>
            </a:r>
            <a:r>
              <a:rPr lang="en-GB" sz="1600" dirty="0">
                <a:ea typeface="+mn-lt"/>
                <a:cs typeface="+mn-lt"/>
              </a:rPr>
              <a:t>LiF, deposited on a carbon </a:t>
            </a:r>
            <a:r>
              <a:rPr lang="en-GB" sz="1600" dirty="0" err="1">
                <a:ea typeface="+mn-lt"/>
                <a:cs typeface="+mn-lt"/>
              </a:rPr>
              <a:t>fiber</a:t>
            </a:r>
            <a:r>
              <a:rPr lang="en-GB" sz="1600" dirty="0">
                <a:ea typeface="+mn-lt"/>
                <a:cs typeface="+mn-lt"/>
              </a:rPr>
              <a:t>.</a:t>
            </a:r>
            <a:endParaRPr lang="en-US"/>
          </a:p>
          <a:p>
            <a:pPr>
              <a:lnSpc>
                <a:spcPct val="150000"/>
              </a:lnSpc>
            </a:pPr>
            <a:r>
              <a:rPr lang="en-GB" sz="1600" dirty="0"/>
              <a:t>Plastic case to obtain a flat efficiency.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383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/>
                <a:cs typeface="Calibri"/>
              </a:rPr>
              <a:t>BoLAS</a:t>
            </a:r>
            <a:r>
              <a:rPr lang="it-IT" dirty="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Calibri"/>
                <a:cs typeface="Calibri"/>
              </a:rPr>
              <a:t>BoLAS_NEXT</a:t>
            </a: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Simone </a:t>
            </a:r>
            <a:r>
              <a:rPr lang="en-US" sz="1050" b="1" i="1" dirty="0" err="1">
                <a:solidFill>
                  <a:srgbClr val="002948"/>
                </a:solidFill>
                <a:latin typeface="Calibri"/>
                <a:ea typeface="Calibri"/>
                <a:cs typeface="Calibri"/>
              </a:rPr>
              <a:t>Amaducci</a:t>
            </a:r>
            <a:endParaRPr lang="it-IT" sz="1050" dirty="0" err="1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68F095E-2282-7952-3BA0-8A75F9F00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6403608"/>
            <a:ext cx="5654040" cy="4566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EC584-5B5A-8097-9DE9-447A78803E3F}"/>
              </a:ext>
            </a:extLst>
          </p:cNvPr>
          <p:cNvSpPr txBox="1"/>
          <p:nvPr/>
        </p:nvSpPr>
        <p:spPr>
          <a:xfrm>
            <a:off x="-5080" y="6522720"/>
            <a:ext cx="883412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latin typeface="Calibri"/>
                <a:cs typeface="Calibri"/>
              </a:rPr>
              <a:t>C</a:t>
            </a:r>
            <a:r>
              <a:rPr lang="it-IT" sz="1600" dirty="0">
                <a:latin typeface="Calibri"/>
                <a:ea typeface="+mn-lt"/>
                <a:cs typeface="Calibri"/>
              </a:rPr>
              <a:t>. Provenzano et al.</a:t>
            </a:r>
            <a:endParaRPr lang="en-US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5C2D2CC-B313-9D27-ED7A-51357FA4AB61}"/>
              </a:ext>
            </a:extLst>
          </p:cNvPr>
          <p:cNvSpPr>
            <a:spLocks noGrp="1"/>
          </p:cNvSpPr>
          <p:nvPr/>
        </p:nvSpPr>
        <p:spPr>
          <a:xfrm>
            <a:off x="284765" y="1087398"/>
            <a:ext cx="4450334" cy="2832367"/>
          </a:xfrm>
          <a:prstGeom prst="rect">
            <a:avLst/>
          </a:prstGeom>
          <a:solidFill>
            <a:srgbClr val="D9D9D9">
              <a:alpha val="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800" b="1" cap="none" baseline="30000" dirty="0">
                <a:solidFill>
                  <a:schemeClr val="tx1"/>
                </a:solidFill>
                <a:latin typeface="Century Gothic" panose="020B0502020202020204" pitchFamily="34" charset="0"/>
                <a:cs typeface="BIG CASLON MEDIUM" panose="02000603090000020003" pitchFamily="2" charset="-79"/>
              </a:rPr>
              <a:t>10</a:t>
            </a:r>
            <a:r>
              <a:rPr lang="it-IT" sz="2800" b="1" cap="none" dirty="0">
                <a:solidFill>
                  <a:schemeClr val="tx1"/>
                </a:solidFill>
                <a:latin typeface="Century Gothic" panose="020B0502020202020204" pitchFamily="34" charset="0"/>
                <a:cs typeface="BIG CASLON MEDIUM" panose="02000603090000020003" pitchFamily="2" charset="-79"/>
              </a:rPr>
              <a:t>B-based </a:t>
            </a:r>
            <a:r>
              <a:rPr lang="it-IT" sz="2800" b="1" cap="none" dirty="0">
                <a:solidFill>
                  <a:schemeClr val="tx1"/>
                </a:solidFill>
                <a:latin typeface="Century Gothic" panose="020B0502020202020204" pitchFamily="34" charset="0"/>
                <a:cs typeface="Big Caslon Medium" panose="02000603090000020003" pitchFamily="2" charset="-79"/>
              </a:rPr>
              <a:t>conversion layers combined</a:t>
            </a:r>
            <a:r>
              <a:rPr lang="it-IT" sz="2800" b="1" cap="none" dirty="0">
                <a:solidFill>
                  <a:schemeClr val="tx1"/>
                </a:solidFill>
                <a:latin typeface="Century Gothic" panose="020B0502020202020204" pitchFamily="34" charset="0"/>
                <a:cs typeface="BIG CASLON MEDIUM" panose="02000603090000020003" pitchFamily="2" charset="-79"/>
              </a:rPr>
              <a:t> with a silicon detector or CsPbBr</a:t>
            </a:r>
            <a:r>
              <a:rPr lang="it-IT" sz="2800" b="1" cap="none" baseline="-25000" dirty="0">
                <a:solidFill>
                  <a:schemeClr val="tx1"/>
                </a:solidFill>
                <a:latin typeface="Century Gothic" panose="020B0502020202020204" pitchFamily="34" charset="0"/>
                <a:cs typeface="Big Caslon Medium" panose="02000603090000020003" pitchFamily="2" charset="-79"/>
              </a:rPr>
              <a:t>3</a:t>
            </a:r>
            <a:r>
              <a:rPr lang="it-IT" sz="2800" b="1" cap="none" dirty="0">
                <a:solidFill>
                  <a:schemeClr val="tx1"/>
                </a:solidFill>
                <a:latin typeface="Century Gothic" panose="020B0502020202020204" pitchFamily="34" charset="0"/>
                <a:cs typeface="Big Caslon Medium" panose="02000603090000020003" pitchFamily="2" charset="-79"/>
              </a:rPr>
              <a:t>-based scintillators for thermal neutron detection</a:t>
            </a:r>
            <a:endParaRPr lang="it-IT" sz="2800" b="1" cap="none" dirty="0">
              <a:solidFill>
                <a:schemeClr val="tx1"/>
              </a:solidFill>
              <a:latin typeface="Century Gothic" panose="020B0502020202020204" pitchFamily="34" charset="0"/>
              <a:cs typeface="BIG CASLON MEDIUM" panose="02000603090000020003" pitchFamily="2" charset="-79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3DDDA36-F4F6-2B73-BB53-76564710E176}"/>
              </a:ext>
            </a:extLst>
          </p:cNvPr>
          <p:cNvGrpSpPr/>
          <p:nvPr/>
        </p:nvGrpSpPr>
        <p:grpSpPr>
          <a:xfrm>
            <a:off x="437014" y="4541010"/>
            <a:ext cx="3380304" cy="1649447"/>
            <a:chOff x="437014" y="4541010"/>
            <a:chExt cx="3607706" cy="1738879"/>
          </a:xfrm>
          <a:effectLst/>
        </p:grpSpPr>
        <p:pic>
          <p:nvPicPr>
            <p:cNvPr id="13" name="Immagine 17">
              <a:extLst>
                <a:ext uri="{FF2B5EF4-FFF2-40B4-BE49-F238E27FC236}">
                  <a16:creationId xmlns:a16="http://schemas.microsoft.com/office/drawing/2014/main" id="{7449167E-FB0E-4E2E-707E-0D85F5D95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7014" y="4541010"/>
              <a:ext cx="3596768" cy="1738879"/>
            </a:xfrm>
            <a:prstGeom prst="rect">
              <a:avLst/>
            </a:prstGeom>
            <a:effectLst>
              <a:outerShdw blurRad="302134" dir="5220000" sx="115000" sy="115000" algn="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cxnSp>
          <p:nvCxnSpPr>
            <p:cNvPr id="14" name="Connettore 1 4">
              <a:extLst>
                <a:ext uri="{FF2B5EF4-FFF2-40B4-BE49-F238E27FC236}">
                  <a16:creationId xmlns:a16="http://schemas.microsoft.com/office/drawing/2014/main" id="{34FD7640-9BC0-750F-0946-BB18FC4BF6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9570" y="5297953"/>
              <a:ext cx="1585150" cy="507130"/>
            </a:xfrm>
            <a:prstGeom prst="line">
              <a:avLst/>
            </a:prstGeom>
            <a:ln w="19050" cap="flat">
              <a:solidFill>
                <a:srgbClr val="FF7E79"/>
              </a:solidFill>
              <a:bevel/>
              <a:headEnd type="triangle"/>
              <a:tailEnd type="triangle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5">
              <a:extLst>
                <a:ext uri="{FF2B5EF4-FFF2-40B4-BE49-F238E27FC236}">
                  <a16:creationId xmlns:a16="http://schemas.microsoft.com/office/drawing/2014/main" id="{D237C4A9-EE73-4EF2-1923-8D9136CFBB46}"/>
                </a:ext>
              </a:extLst>
            </p:cNvPr>
            <p:cNvSpPr txBox="1"/>
            <p:nvPr/>
          </p:nvSpPr>
          <p:spPr>
            <a:xfrm rot="20691104">
              <a:off x="3032177" y="5505271"/>
              <a:ext cx="876496" cy="26161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100" b="1" dirty="0">
                  <a:solidFill>
                    <a:srgbClr val="FF7E79"/>
                  </a:solidFill>
                  <a:latin typeface="Century Gothic" panose="020B0502020202020204" pitchFamily="34" charset="0"/>
                </a:rPr>
                <a:t>5 cm</a:t>
              </a:r>
              <a:endParaRPr lang="en-US" sz="1100" b="1" dirty="0">
                <a:solidFill>
                  <a:srgbClr val="FF7E79"/>
                </a:solidFill>
              </a:endParaRPr>
            </a:p>
          </p:txBody>
        </p:sp>
      </p:grpSp>
      <p:cxnSp>
        <p:nvCxnSpPr>
          <p:cNvPr id="16" name="Connettore 1 21">
            <a:extLst>
              <a:ext uri="{FF2B5EF4-FFF2-40B4-BE49-F238E27FC236}">
                <a16:creationId xmlns:a16="http://schemas.microsoft.com/office/drawing/2014/main" id="{E868AEAF-655F-F622-E09E-6932CD106EF3}"/>
              </a:ext>
            </a:extLst>
          </p:cNvPr>
          <p:cNvCxnSpPr>
            <a:cxnSpLocks/>
          </p:cNvCxnSpPr>
          <p:nvPr/>
        </p:nvCxnSpPr>
        <p:spPr>
          <a:xfrm>
            <a:off x="179914" y="4230387"/>
            <a:ext cx="47457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7">
            <a:extLst>
              <a:ext uri="{FF2B5EF4-FFF2-40B4-BE49-F238E27FC236}">
                <a16:creationId xmlns:a16="http://schemas.microsoft.com/office/drawing/2014/main" id="{9A7BC91B-5F9A-F3C3-B348-3F5A9AC4AF1F}"/>
              </a:ext>
            </a:extLst>
          </p:cNvPr>
          <p:cNvSpPr txBox="1"/>
          <p:nvPr/>
        </p:nvSpPr>
        <p:spPr>
          <a:xfrm>
            <a:off x="5163184" y="722544"/>
            <a:ext cx="3474195" cy="5339923"/>
          </a:xfrm>
          <a:prstGeom prst="rect">
            <a:avLst/>
          </a:prstGeom>
          <a:solidFill>
            <a:srgbClr val="F0F0F0">
              <a:alpha val="63922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>
                <a:effectLst/>
                <a:latin typeface="Century Gothic"/>
                <a:ea typeface="Calibri" panose="020F0502020204030204" pitchFamily="34" charset="0"/>
                <a:cs typeface="Calibri"/>
              </a:rPr>
              <a:t>CONTEXT</a:t>
            </a:r>
            <a:r>
              <a:rPr lang="en-US" sz="1700" dirty="0">
                <a:effectLst/>
                <a:latin typeface="Century Gothic"/>
                <a:ea typeface="Calibri" panose="020F0502020204030204" pitchFamily="34" charset="0"/>
                <a:cs typeface="Calibri"/>
              </a:rPr>
              <a:t>:</a:t>
            </a:r>
          </a:p>
          <a:p>
            <a:r>
              <a:rPr lang="en-US" sz="1700" dirty="0">
                <a:effectLst/>
                <a:latin typeface="Century Gothic"/>
                <a:ea typeface="Calibri" panose="020F0502020204030204" pitchFamily="34" charset="0"/>
                <a:cs typeface="Calibri"/>
              </a:rPr>
              <a:t>INFN </a:t>
            </a:r>
            <a:r>
              <a:rPr lang="en-US" sz="1700" b="1" err="1">
                <a:effectLst/>
                <a:latin typeface="Century Gothic"/>
                <a:ea typeface="Calibri" panose="020F0502020204030204" pitchFamily="34" charset="0"/>
                <a:cs typeface="Calibri"/>
              </a:rPr>
              <a:t>BoLAS</a:t>
            </a:r>
            <a:r>
              <a:rPr lang="en-US" sz="1700" dirty="0">
                <a:effectLst/>
                <a:latin typeface="Century Gothic"/>
                <a:ea typeface="Calibri" panose="020F0502020204030204" pitchFamily="34" charset="0"/>
                <a:cs typeface="Calibri"/>
              </a:rPr>
              <a:t> and </a:t>
            </a:r>
            <a:r>
              <a:rPr lang="en-US" sz="1700" b="1" err="1">
                <a:effectLst/>
                <a:latin typeface="Century Gothic"/>
                <a:ea typeface="Calibri" panose="020F0502020204030204" pitchFamily="34" charset="0"/>
                <a:cs typeface="Calibri"/>
              </a:rPr>
              <a:t>BoLAS_NEXT</a:t>
            </a:r>
            <a:r>
              <a:rPr lang="en-US" sz="1700" b="1" dirty="0">
                <a:effectLst/>
                <a:latin typeface="Century Gothic"/>
                <a:ea typeface="Calibri" panose="020F0502020204030204" pitchFamily="34" charset="0"/>
                <a:cs typeface="Calibri"/>
              </a:rPr>
              <a:t> </a:t>
            </a:r>
            <a:r>
              <a:rPr lang="en-US" sz="1700" dirty="0">
                <a:effectLst/>
                <a:latin typeface="Century Gothic"/>
                <a:ea typeface="Calibri" panose="020F0502020204030204" pitchFamily="34" charset="0"/>
                <a:cs typeface="Calibri"/>
              </a:rPr>
              <a:t>experiments</a:t>
            </a:r>
          </a:p>
          <a:p>
            <a:r>
              <a:rPr lang="it-IT" sz="1600" b="1" i="1" dirty="0">
                <a:effectLst/>
                <a:latin typeface="Century Gothic"/>
                <a:cs typeface="Calibri"/>
              </a:rPr>
              <a:t>PI: G. Quarta</a:t>
            </a:r>
          </a:p>
          <a:p>
            <a:endParaRPr lang="it-IT" sz="17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it-IT" sz="1700" b="1" dirty="0">
                <a:latin typeface="Century Gothic"/>
                <a:cs typeface="Calibri"/>
              </a:rPr>
              <a:t>AIM</a:t>
            </a:r>
            <a:r>
              <a:rPr lang="it-IT" sz="1700" dirty="0">
                <a:latin typeface="Century Gothic"/>
                <a:cs typeface="Calibri"/>
              </a:rPr>
              <a:t>:</a:t>
            </a:r>
          </a:p>
          <a:p>
            <a:r>
              <a:rPr lang="en-US" sz="1700" i="1" dirty="0">
                <a:effectLst/>
                <a:latin typeface="Century Gothic"/>
                <a:ea typeface="Calibri" panose="020F0502020204030204" pitchFamily="34" charset="0"/>
                <a:cs typeface="Calibri"/>
              </a:rPr>
              <a:t>study of the properties and performances of </a:t>
            </a:r>
            <a:r>
              <a:rPr lang="en-US" sz="1700" i="1" baseline="30000" dirty="0">
                <a:effectLst/>
                <a:latin typeface="Century Gothic"/>
                <a:ea typeface="Calibri" panose="020F0502020204030204" pitchFamily="34" charset="0"/>
                <a:cs typeface="Calibri"/>
              </a:rPr>
              <a:t>10</a:t>
            </a:r>
            <a:r>
              <a:rPr lang="en-US" sz="1700" i="1" dirty="0">
                <a:effectLst/>
                <a:latin typeface="Century Gothic"/>
                <a:ea typeface="Calibri" panose="020F0502020204030204" pitchFamily="34" charset="0"/>
                <a:cs typeface="Calibri"/>
              </a:rPr>
              <a:t>B layers deposited by laser ablation when coupled with different detectors.</a:t>
            </a:r>
          </a:p>
          <a:p>
            <a:endParaRPr lang="it-IT" sz="17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dirty="0">
                <a:latin typeface="Century Gothic"/>
                <a:ea typeface="Calibri" panose="020F0502020204030204" pitchFamily="34" charset="0"/>
              </a:rPr>
              <a:t>T</a:t>
            </a:r>
            <a:r>
              <a:rPr lang="en-US" sz="1700" dirty="0">
                <a:effectLst/>
                <a:latin typeface="Century Gothic"/>
                <a:ea typeface="Calibri" panose="020F0502020204030204" pitchFamily="34" charset="0"/>
              </a:rPr>
              <a:t>hese conversion layers have been tested in combination with:</a:t>
            </a:r>
            <a:r>
              <a:rPr lang="en-US" sz="1700" dirty="0">
                <a:latin typeface="Century Gothic"/>
                <a:ea typeface="Calibri" panose="020F0502020204030204" pitchFamily="34" charset="0"/>
              </a:rPr>
              <a:t> </a:t>
            </a:r>
            <a:endParaRPr lang="en-US" sz="17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latin typeface="Century Gothic"/>
                <a:ea typeface="Calibri" panose="020F0502020204030204" pitchFamily="34" charset="0"/>
              </a:rPr>
              <a:t>conventional silicon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latin typeface="Century Gothic"/>
                <a:ea typeface="Calibri" panose="020F0502020204030204" pitchFamily="34" charset="0"/>
              </a:rPr>
              <a:t>a perovskite-based scintillating material (CsPbBr</a:t>
            </a:r>
            <a:r>
              <a:rPr lang="en-US" sz="1700" baseline="-25000" dirty="0">
                <a:effectLst/>
                <a:latin typeface="Century Gothic"/>
                <a:ea typeface="Calibri" panose="020F0502020204030204" pitchFamily="34" charset="0"/>
              </a:rPr>
              <a:t>3</a:t>
            </a:r>
            <a:r>
              <a:rPr lang="en-US" sz="1700" dirty="0">
                <a:effectLst/>
                <a:latin typeface="Century Gothic"/>
                <a:ea typeface="Calibri" panose="020F0502020204030204" pitchFamily="34" charset="0"/>
              </a:rPr>
              <a:t>).</a:t>
            </a:r>
            <a:endParaRPr lang="en-US" sz="1700">
              <a:latin typeface="Century Gothic"/>
            </a:endParaRPr>
          </a:p>
        </p:txBody>
      </p:sp>
      <p:sp>
        <p:nvSpPr>
          <p:cNvPr id="20" name="CasellaDiTesto 6">
            <a:extLst>
              <a:ext uri="{FF2B5EF4-FFF2-40B4-BE49-F238E27FC236}">
                <a16:creationId xmlns:a16="http://schemas.microsoft.com/office/drawing/2014/main" id="{3EBD9D38-641C-CB21-F8B1-82D6F2215720}"/>
              </a:ext>
            </a:extLst>
          </p:cNvPr>
          <p:cNvSpPr txBox="1"/>
          <p:nvPr/>
        </p:nvSpPr>
        <p:spPr>
          <a:xfrm>
            <a:off x="8701437" y="1428748"/>
            <a:ext cx="3292190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 Light"/>
                <a:ea typeface="Calibri" panose="020F0502020204030204" pitchFamily="34" charset="0"/>
                <a:cs typeface="Times New Roman"/>
              </a:rPr>
              <a:t>Chiara Provenzano (1,2), Anna Paola Caricato (2,3), Marcella Marra (2,3),</a:t>
            </a:r>
            <a:r>
              <a:rPr lang="it-IT" sz="11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 Light"/>
                <a:ea typeface="Calibri" panose="020F0502020204030204" pitchFamily="34" charset="0"/>
                <a:cs typeface="Times New Roman"/>
              </a:rPr>
              <a:t> </a:t>
            </a:r>
            <a:r>
              <a:rPr lang="it-IT" sz="1100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 Light"/>
                <a:ea typeface="Calibri" panose="020F0502020204030204" pitchFamily="34" charset="0"/>
                <a:cs typeface="Times New Roman"/>
              </a:rPr>
              <a:t> Paolo Finocchiaro(4), Simone Amaducci(4), Lucio Calcagnile(2,5), Maurizio Martino(2,3), Alberto Quaranta (6,7), Sandra Moretto (8), Felix Pino (8), Gianluca Quarta(2,5)</a:t>
            </a:r>
          </a:p>
          <a:p>
            <a:pPr algn="ctr"/>
            <a:endParaRPr lang="it-IT" sz="1100" dirty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arenBoth"/>
            </a:pPr>
            <a:r>
              <a:rPr lang="en-US" sz="1000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 Light"/>
                <a:ea typeface="Calibri" panose="020F0502020204030204" pitchFamily="34" charset="0"/>
                <a:cs typeface="Times New Roman"/>
              </a:rPr>
              <a:t>Department of Engineering of Innovation, University of Salento</a:t>
            </a:r>
            <a:endParaRPr lang="it-IT" sz="1000">
              <a:solidFill>
                <a:schemeClr val="tx2">
                  <a:lumMod val="90000"/>
                  <a:lumOff val="10000"/>
                </a:schemeClr>
              </a:solidFill>
              <a:effectLst/>
              <a:latin typeface="Calibri Light"/>
              <a:ea typeface="Calibri" panose="020F0502020204030204" pitchFamily="34" charset="0"/>
              <a:cs typeface="Times New Roman"/>
            </a:endParaRPr>
          </a:p>
          <a:p>
            <a:pPr marL="342900" lvl="0" indent="-342900" algn="ctr">
              <a:buFont typeface="+mj-lt"/>
              <a:buAutoNum type="arabicParenBoth"/>
            </a:pPr>
            <a:r>
              <a:rPr lang="en-US" sz="1000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 Light"/>
                <a:ea typeface="Calibri" panose="020F0502020204030204" pitchFamily="34" charset="0"/>
                <a:cs typeface="Times New Roman"/>
              </a:rPr>
              <a:t>INFN-Lecce Section</a:t>
            </a:r>
            <a:endParaRPr lang="it-IT" sz="1000">
              <a:solidFill>
                <a:schemeClr val="tx2">
                  <a:lumMod val="90000"/>
                  <a:lumOff val="10000"/>
                </a:schemeClr>
              </a:solidFill>
              <a:effectLst/>
              <a:latin typeface="Calibri Light"/>
              <a:ea typeface="Calibri" panose="020F0502020204030204" pitchFamily="34" charset="0"/>
              <a:cs typeface="Times New Roman"/>
            </a:endParaRPr>
          </a:p>
          <a:p>
            <a:pPr marL="342900" lvl="0" indent="-342900" algn="ctr">
              <a:buFont typeface="+mj-lt"/>
              <a:buAutoNum type="arabicParenBoth"/>
            </a:pPr>
            <a:r>
              <a:rPr lang="en-US" sz="1000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 Light"/>
                <a:ea typeface="Calibri" panose="020F0502020204030204" pitchFamily="34" charset="0"/>
                <a:cs typeface="Times New Roman"/>
              </a:rPr>
              <a:t>Department of Mathematics and Physics “E. De Giorgi”-University of Salento</a:t>
            </a:r>
            <a:endParaRPr lang="it-IT" sz="1000">
              <a:solidFill>
                <a:schemeClr val="tx2">
                  <a:lumMod val="90000"/>
                  <a:lumOff val="10000"/>
                </a:schemeClr>
              </a:solidFill>
              <a:effectLst/>
              <a:latin typeface="Calibri Light"/>
              <a:ea typeface="Calibri" panose="020F0502020204030204" pitchFamily="34" charset="0"/>
              <a:cs typeface="Times New Roman"/>
            </a:endParaRPr>
          </a:p>
          <a:p>
            <a:pPr marL="342900" lvl="0" indent="-342900" algn="ctr">
              <a:buFont typeface="+mj-lt"/>
              <a:buAutoNum type="arabicParenBoth"/>
            </a:pPr>
            <a:r>
              <a:rPr lang="en-US" sz="1000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 Light"/>
                <a:ea typeface="Calibri" panose="020F0502020204030204" pitchFamily="34" charset="0"/>
                <a:cs typeface="Times New Roman"/>
              </a:rPr>
              <a:t>INFN-</a:t>
            </a:r>
            <a:r>
              <a:rPr lang="en-US" sz="1000" i="1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 Light"/>
                <a:ea typeface="Calibri" panose="020F0502020204030204" pitchFamily="34" charset="0"/>
                <a:cs typeface="Times New Roman"/>
              </a:rPr>
              <a:t>Laboratori</a:t>
            </a:r>
            <a:r>
              <a:rPr lang="en-US" sz="1000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 Light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000" i="1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 Light"/>
                <a:ea typeface="Calibri" panose="020F0502020204030204" pitchFamily="34" charset="0"/>
                <a:cs typeface="Times New Roman"/>
              </a:rPr>
              <a:t>Nazionali</a:t>
            </a:r>
            <a:r>
              <a:rPr lang="en-US" sz="1000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 Light"/>
                <a:ea typeface="Calibri" panose="020F0502020204030204" pitchFamily="34" charset="0"/>
                <a:cs typeface="Times New Roman"/>
              </a:rPr>
              <a:t> del SUD</a:t>
            </a:r>
            <a:endParaRPr lang="it-IT" sz="1000">
              <a:solidFill>
                <a:schemeClr val="tx2">
                  <a:lumMod val="90000"/>
                  <a:lumOff val="10000"/>
                </a:schemeClr>
              </a:solidFill>
              <a:effectLst/>
              <a:latin typeface="Calibri Light"/>
              <a:ea typeface="Calibri" panose="020F0502020204030204" pitchFamily="34" charset="0"/>
              <a:cs typeface="Times New Roman"/>
            </a:endParaRPr>
          </a:p>
          <a:p>
            <a:pPr marL="342900" lvl="0" indent="-342900" algn="ctr">
              <a:buFont typeface="+mj-lt"/>
              <a:buAutoNum type="arabicParenBoth"/>
            </a:pPr>
            <a:r>
              <a:rPr lang="en-US" sz="1000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 Light"/>
                <a:ea typeface="Calibri" panose="020F0502020204030204" pitchFamily="34" charset="0"/>
                <a:cs typeface="Times New Roman"/>
              </a:rPr>
              <a:t>CEDAD-Department of Mathematics and Physics, University of Salento</a:t>
            </a:r>
            <a:endParaRPr lang="it-IT" sz="1000">
              <a:solidFill>
                <a:schemeClr val="tx2">
                  <a:lumMod val="90000"/>
                  <a:lumOff val="10000"/>
                </a:schemeClr>
              </a:solidFill>
              <a:effectLst/>
              <a:latin typeface="Calibri Light"/>
              <a:ea typeface="Calibri" panose="020F0502020204030204" pitchFamily="34" charset="0"/>
              <a:cs typeface="Times New Roman"/>
            </a:endParaRPr>
          </a:p>
          <a:p>
            <a:pPr marL="342900" lvl="0" indent="-342900" algn="ctr">
              <a:buFont typeface="+mj-lt"/>
              <a:buAutoNum type="arabicParenBoth"/>
            </a:pPr>
            <a:r>
              <a:rPr lang="en-US" sz="1000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 Light"/>
                <a:ea typeface="Calibri" panose="020F0502020204030204" pitchFamily="34" charset="0"/>
                <a:cs typeface="Times New Roman"/>
              </a:rPr>
              <a:t>Department of Industrial Engineering, University of Trento</a:t>
            </a:r>
            <a:endParaRPr lang="it-IT" sz="1000">
              <a:solidFill>
                <a:schemeClr val="tx2">
                  <a:lumMod val="90000"/>
                  <a:lumOff val="10000"/>
                </a:schemeClr>
              </a:solidFill>
              <a:effectLst/>
              <a:latin typeface="Calibri Light"/>
              <a:ea typeface="Calibri" panose="020F0502020204030204" pitchFamily="34" charset="0"/>
              <a:cs typeface="Times New Roman"/>
            </a:endParaRPr>
          </a:p>
          <a:p>
            <a:pPr marL="342900" lvl="0" indent="-342900" algn="ctr">
              <a:buFont typeface="+mj-lt"/>
              <a:buAutoNum type="arabicParenBoth"/>
            </a:pPr>
            <a:r>
              <a:rPr lang="en-US" sz="1000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 Light"/>
                <a:ea typeface="Calibri" panose="020F0502020204030204" pitchFamily="34" charset="0"/>
                <a:cs typeface="Times New Roman"/>
              </a:rPr>
              <a:t>INFN-TIFPA, Trento</a:t>
            </a:r>
            <a:endParaRPr lang="it-IT" sz="1000">
              <a:solidFill>
                <a:schemeClr val="tx2">
                  <a:lumMod val="90000"/>
                  <a:lumOff val="10000"/>
                </a:schemeClr>
              </a:solidFill>
              <a:effectLst/>
              <a:latin typeface="Calibri Light"/>
              <a:ea typeface="Calibri" panose="020F0502020204030204" pitchFamily="34" charset="0"/>
              <a:cs typeface="Times New Roman"/>
            </a:endParaRPr>
          </a:p>
          <a:p>
            <a:pPr marL="342900" lvl="0" indent="-342900" algn="ctr">
              <a:buFont typeface="+mj-lt"/>
              <a:buAutoNum type="arabicParenBoth"/>
            </a:pPr>
            <a:r>
              <a:rPr lang="en-US" sz="1000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 Light"/>
                <a:ea typeface="Calibri" panose="020F0502020204030204" pitchFamily="34" charset="0"/>
                <a:cs typeface="Times New Roman"/>
              </a:rPr>
              <a:t>University of Padova, Padova</a:t>
            </a:r>
            <a:endParaRPr lang="it-IT" sz="1000">
              <a:solidFill>
                <a:schemeClr val="tx2">
                  <a:lumMod val="90000"/>
                  <a:lumOff val="10000"/>
                </a:schemeClr>
              </a:solidFill>
              <a:effectLst/>
              <a:latin typeface="Calibri Light"/>
              <a:ea typeface="Calibri" panose="020F0502020204030204" pitchFamily="34" charset="0"/>
              <a:cs typeface="Times New Roman"/>
            </a:endParaRPr>
          </a:p>
          <a:p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8069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 Particle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Gabriele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Pasquali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9970B8D-D4D5-1B41-874B-1FDA34314782}"/>
              </a:ext>
            </a:extLst>
          </p:cNvPr>
          <p:cNvSpPr/>
          <p:nvPr/>
        </p:nvSpPr>
        <p:spPr>
          <a:xfrm>
            <a:off x="9912424" y="5373216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6B31C1-56D3-D34C-8C28-0006F8770ED5}"/>
              </a:ext>
            </a:extLst>
          </p:cNvPr>
          <p:cNvSpPr/>
          <p:nvPr/>
        </p:nvSpPr>
        <p:spPr>
          <a:xfrm>
            <a:off x="-24680" y="5585119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8" name="Picture 37" descr="Diagram&#10;&#10;Description automatically generated">
            <a:extLst>
              <a:ext uri="{FF2B5EF4-FFF2-40B4-BE49-F238E27FC236}">
                <a16:creationId xmlns:a16="http://schemas.microsoft.com/office/drawing/2014/main" id="{4C42BA63-9716-354F-836B-FE881AC74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7" y="504878"/>
            <a:ext cx="10930693" cy="53774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040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360" y="1484784"/>
            <a:ext cx="10972800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dirty="0">
                <a:latin typeface="Helvetica" pitchFamily="2" charset="0"/>
              </a:rPr>
              <a:t>Innovative neutron detectors / measurement strategy within INFN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b="1" dirty="0">
              <a:latin typeface="Helvetica" pitchFamily="2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Helvetica" pitchFamily="2" charset="0"/>
              </a:rPr>
              <a:t>CLYC scintillators </a:t>
            </a:r>
            <a:r>
              <a:rPr lang="en-GB" dirty="0">
                <a:latin typeface="Helvetica" pitchFamily="2" charset="0"/>
              </a:rPr>
              <a:t>and </a:t>
            </a:r>
            <a:r>
              <a:rPr lang="en-GB" b="1" dirty="0">
                <a:latin typeface="Helvetica" pitchFamily="2" charset="0"/>
              </a:rPr>
              <a:t>Siloxane-based scintillators</a:t>
            </a:r>
            <a:r>
              <a:rPr lang="en-GB" dirty="0">
                <a:latin typeface="Helvetica" pitchFamily="2" charset="0"/>
              </a:rPr>
              <a:t>: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dirty="0">
                <a:latin typeface="Helvetica" pitchFamily="2" charset="0"/>
              </a:rPr>
              <a:t>Thermal and fast neutron spectroscopy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dirty="0" err="1">
                <a:latin typeface="Helvetica" pitchFamily="2" charset="0"/>
              </a:rPr>
              <a:t>γ</a:t>
            </a:r>
            <a:r>
              <a:rPr lang="en-GB" dirty="0">
                <a:latin typeface="Helvetica" pitchFamily="2" charset="0"/>
              </a:rPr>
              <a:t>/n separation through SPD</a:t>
            </a:r>
          </a:p>
          <a:p>
            <a:pPr marL="285750" indent="-28575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285750" indent="-28575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Ultra-fast neutrons detection: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dirty="0">
                <a:latin typeface="Helvetica" pitchFamily="2" charset="0"/>
              </a:rPr>
              <a:t>Tracking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dirty="0">
                <a:latin typeface="Helvetica" pitchFamily="2" charset="0"/>
              </a:rPr>
              <a:t>Energy measurement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dirty="0">
                <a:latin typeface="Helvetica" pitchFamily="2" charset="0"/>
              </a:rPr>
              <a:t>Neutron production cross section in interaction of light ions (up to </a:t>
            </a:r>
            <a:r>
              <a:rPr lang="en-GB" baseline="30000" dirty="0">
                <a:latin typeface="Helvetica" pitchFamily="2" charset="0"/>
              </a:rPr>
              <a:t>56</a:t>
            </a:r>
            <a:r>
              <a:rPr lang="en-GB" dirty="0">
                <a:latin typeface="Helvetica" pitchFamily="2" charset="0"/>
              </a:rPr>
              <a:t>Fe) in the energy range 100-800 MeV/u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dirty="0" err="1">
                <a:latin typeface="Helvetica" pitchFamily="2" charset="0"/>
              </a:rPr>
              <a:t>γ</a:t>
            </a:r>
            <a:r>
              <a:rPr lang="en-GB" dirty="0">
                <a:latin typeface="Helvetica" pitchFamily="2" charset="0"/>
              </a:rPr>
              <a:t>/n separation</a:t>
            </a:r>
          </a:p>
          <a:p>
            <a:pPr algn="just"/>
            <a:endParaRPr lang="en-GB" dirty="0">
              <a:latin typeface="Century Schoolbook" panose="020406040505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" y="472732"/>
            <a:ext cx="10972800" cy="10668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CDC9881F-ED42-7242-8B3B-DF8A4BE7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335" y="8730269"/>
            <a:ext cx="1917498" cy="761746"/>
          </a:xfrm>
          <a:prstGeom prst="rect">
            <a:avLst/>
          </a:prstGeom>
        </p:spPr>
      </p:pic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CDC9881F-ED42-7242-8B3B-DF8A4BE7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735" y="8882669"/>
            <a:ext cx="1917498" cy="761746"/>
          </a:xfrm>
          <a:prstGeom prst="rect">
            <a:avLst/>
          </a:prstGeom>
        </p:spPr>
      </p:pic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CDC9881F-ED42-7242-8B3B-DF8A4BE7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135" y="9035069"/>
            <a:ext cx="1917498" cy="761746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CDC9881F-ED42-7242-8B3B-DF8A4BE7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535" y="9187469"/>
            <a:ext cx="1917498" cy="761746"/>
          </a:xfrm>
          <a:prstGeom prst="rect">
            <a:avLst/>
          </a:prstGeom>
        </p:spPr>
      </p:pic>
      <p:sp>
        <p:nvSpPr>
          <p:cNvPr id="5" name="CasellaDiTesto 33">
            <a:extLst>
              <a:ext uri="{FF2B5EF4-FFF2-40B4-BE49-F238E27FC236}">
                <a16:creationId xmlns:a16="http://schemas.microsoft.com/office/drawing/2014/main" id="{31EBC13D-040F-75B3-2E4E-7567AEAC1E47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Marco Toppi</a:t>
            </a:r>
            <a:endParaRPr lang="it-IT" sz="1050" dirty="0"/>
          </a:p>
        </p:txBody>
      </p:sp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F2A7C572-2950-5049-8FB7-FA34C3909495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</p:spTree>
    <p:extLst>
      <p:ext uri="{BB962C8B-B14F-4D97-AF65-F5344CB8AC3E}">
        <p14:creationId xmlns:p14="http://schemas.microsoft.com/office/powerpoint/2010/main" val="2615045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B14EC237-D614-E8CA-0C65-97B62AA2827A}"/>
              </a:ext>
            </a:extLst>
          </p:cNvPr>
          <p:cNvGrpSpPr>
            <a:grpSpLocks noChangeAspect="1"/>
          </p:cNvGrpSpPr>
          <p:nvPr/>
        </p:nvGrpSpPr>
        <p:grpSpPr>
          <a:xfrm>
            <a:off x="143339" y="3463201"/>
            <a:ext cx="5833555" cy="1777412"/>
            <a:chOff x="107504" y="2996952"/>
            <a:chExt cx="5184576" cy="210623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2212" t="57399" r="12589" b="6201"/>
            <a:stretch>
              <a:fillRect/>
            </a:stretch>
          </p:blipFill>
          <p:spPr bwMode="auto">
            <a:xfrm>
              <a:off x="107504" y="2996952"/>
              <a:ext cx="5184576" cy="2106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CasellaDiTesto 23"/>
            <p:cNvSpPr txBox="1"/>
            <p:nvPr/>
          </p:nvSpPr>
          <p:spPr>
            <a:xfrm>
              <a:off x="630425" y="3205227"/>
              <a:ext cx="923472" cy="328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aseline="30000" dirty="0"/>
                <a:t>6</a:t>
              </a:r>
              <a:r>
                <a:rPr lang="it-IT" sz="1200" dirty="0"/>
                <a:t>Li </a:t>
              </a:r>
              <a:r>
                <a:rPr lang="it-IT" sz="1200" dirty="0" err="1"/>
                <a:t>Enriched</a:t>
              </a:r>
              <a:endParaRPr lang="en-GB" sz="1200" dirty="0"/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3582753" y="3205227"/>
              <a:ext cx="917773" cy="328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aseline="30000" dirty="0"/>
                <a:t>7</a:t>
              </a:r>
              <a:r>
                <a:rPr lang="it-IT" sz="1200" dirty="0"/>
                <a:t>Li </a:t>
              </a:r>
              <a:r>
                <a:rPr lang="it-IT" sz="1200" dirty="0" err="1"/>
                <a:t>Enriched</a:t>
              </a:r>
              <a:endParaRPr lang="en-GB" sz="1200" dirty="0"/>
            </a:p>
          </p:txBody>
        </p:sp>
      </p:grpSp>
      <p:sp>
        <p:nvSpPr>
          <p:cNvPr id="26" name="CasellaDiTesto 25"/>
          <p:cNvSpPr txBox="1"/>
          <p:nvPr/>
        </p:nvSpPr>
        <p:spPr>
          <a:xfrm>
            <a:off x="6215108" y="2965903"/>
            <a:ext cx="3168352" cy="86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 err="1"/>
              <a:t>Thermal</a:t>
            </a:r>
            <a:r>
              <a:rPr lang="it-IT" sz="1400" b="1" dirty="0"/>
              <a:t> </a:t>
            </a:r>
            <a:r>
              <a:rPr lang="it-IT" sz="1400" b="1" dirty="0" err="1"/>
              <a:t>Neutrons</a:t>
            </a:r>
            <a:r>
              <a:rPr lang="it-IT" sz="1400" b="1" dirty="0"/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1400" b="1" baseline="30000" dirty="0"/>
              <a:t>6</a:t>
            </a:r>
            <a:r>
              <a:rPr lang="it-IT" sz="1400" b="1" dirty="0"/>
              <a:t>Li (n,</a:t>
            </a:r>
            <a:r>
              <a:rPr lang="it-IT" sz="1400" b="1" dirty="0">
                <a:sym typeface="Symbol"/>
              </a:rPr>
              <a:t></a:t>
            </a:r>
            <a:r>
              <a:rPr lang="it-IT" sz="1400" b="1" dirty="0"/>
              <a:t>)t </a:t>
            </a:r>
            <a:r>
              <a:rPr lang="it-IT" sz="1400" b="1" dirty="0">
                <a:sym typeface="Wingdings" panose="05000000000000000000" pitchFamily="2" charset="2"/>
              </a:rPr>
              <a:t> </a:t>
            </a:r>
          </a:p>
          <a:p>
            <a:pPr marL="742950" lvl="1" indent="-285750" algn="just"/>
            <a:r>
              <a:rPr lang="it-IT" sz="1400" dirty="0">
                <a:sym typeface="Wingdings" panose="05000000000000000000" pitchFamily="2" charset="2"/>
              </a:rPr>
              <a:t>- </a:t>
            </a:r>
            <a:r>
              <a:rPr lang="it-IT" sz="1400" dirty="0" err="1">
                <a:sym typeface="Wingdings" panose="05000000000000000000" pitchFamily="2" charset="2"/>
              </a:rPr>
              <a:t>Q-value</a:t>
            </a:r>
            <a:r>
              <a:rPr lang="it-IT" sz="1400" dirty="0">
                <a:sym typeface="Wingdings" panose="05000000000000000000" pitchFamily="2" charset="2"/>
              </a:rPr>
              <a:t> = 4.78 </a:t>
            </a:r>
            <a:r>
              <a:rPr lang="it-IT" sz="1400" dirty="0" err="1">
                <a:sym typeface="Wingdings" panose="05000000000000000000" pitchFamily="2" charset="2"/>
              </a:rPr>
              <a:t>MeV</a:t>
            </a:r>
            <a:endParaRPr lang="it-IT" sz="1400" b="1" dirty="0"/>
          </a:p>
          <a:p>
            <a:pPr algn="just">
              <a:lnSpc>
                <a:spcPct val="50000"/>
              </a:lnSpc>
              <a:buClr>
                <a:schemeClr val="accent2"/>
              </a:buClr>
              <a:buSzPct val="150000"/>
            </a:pPr>
            <a:endParaRPr lang="it-IT" sz="1400" b="1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4216426" y="1176109"/>
            <a:ext cx="6720747" cy="1518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Good Energy </a:t>
            </a:r>
            <a:r>
              <a:rPr lang="it-IT" sz="1600" dirty="0" err="1"/>
              <a:t>resolution</a:t>
            </a:r>
            <a:r>
              <a:rPr lang="it-IT" sz="1600" dirty="0"/>
              <a:t>: </a:t>
            </a:r>
          </a:p>
          <a:p>
            <a:r>
              <a:rPr lang="it-IT" sz="1600" dirty="0"/>
              <a:t>Better </a:t>
            </a:r>
            <a:r>
              <a:rPr lang="it-IT" sz="1600" dirty="0" err="1"/>
              <a:t>than</a:t>
            </a:r>
            <a:r>
              <a:rPr lang="it-IT" sz="1600" dirty="0"/>
              <a:t> </a:t>
            </a:r>
            <a:r>
              <a:rPr lang="it-IT" sz="1600" dirty="0" err="1"/>
              <a:t>NaI</a:t>
            </a:r>
            <a:r>
              <a:rPr lang="it-IT" sz="1600" dirty="0"/>
              <a:t> </a:t>
            </a:r>
            <a:r>
              <a:rPr lang="it-IT" sz="1600" dirty="0" err="1"/>
              <a:t>worse</a:t>
            </a:r>
            <a:r>
              <a:rPr lang="it-IT" sz="1600" dirty="0"/>
              <a:t> </a:t>
            </a:r>
            <a:r>
              <a:rPr lang="it-IT" sz="1600" dirty="0" err="1"/>
              <a:t>than</a:t>
            </a:r>
            <a:r>
              <a:rPr lang="it-IT" sz="1600" dirty="0"/>
              <a:t> LaBr</a:t>
            </a:r>
            <a:r>
              <a:rPr lang="it-IT" sz="1600" baseline="-25000" dirty="0"/>
              <a:t>3</a:t>
            </a:r>
            <a:r>
              <a:rPr lang="it-IT" sz="1600" dirty="0"/>
              <a:t>:Ce</a:t>
            </a:r>
          </a:p>
          <a:p>
            <a:endParaRPr lang="it-IT" sz="1600" baseline="-25000" dirty="0"/>
          </a:p>
          <a:p>
            <a:r>
              <a:rPr lang="it-IT" sz="1600" b="1" dirty="0"/>
              <a:t>PSD</a:t>
            </a:r>
            <a:r>
              <a:rPr lang="it-IT" sz="1600" dirty="0"/>
              <a:t> </a:t>
            </a:r>
            <a:r>
              <a:rPr lang="it-IT" sz="1600" dirty="0" err="1"/>
              <a:t>possible</a:t>
            </a:r>
            <a:r>
              <a:rPr lang="it-IT" sz="1600" dirty="0"/>
              <a:t> ! </a:t>
            </a:r>
          </a:p>
          <a:p>
            <a:r>
              <a:rPr lang="it-IT" sz="1600" dirty="0"/>
              <a:t>Easy 		- </a:t>
            </a:r>
            <a:r>
              <a:rPr lang="it-IT" sz="1600" dirty="0">
                <a:latin typeface="Symbol" panose="05050102010706020507" pitchFamily="18" charset="2"/>
              </a:rPr>
              <a:t>g</a:t>
            </a:r>
            <a:r>
              <a:rPr lang="it-IT" sz="1600" dirty="0"/>
              <a:t>/n </a:t>
            </a:r>
            <a:r>
              <a:rPr lang="it-IT" sz="1600" dirty="0" err="1"/>
              <a:t>discrimination</a:t>
            </a:r>
            <a:endParaRPr lang="it-IT" sz="1600" dirty="0"/>
          </a:p>
          <a:p>
            <a:r>
              <a:rPr lang="it-IT" sz="1600" dirty="0" err="1"/>
              <a:t>Complex</a:t>
            </a:r>
            <a:r>
              <a:rPr lang="it-IT" sz="1600" dirty="0"/>
              <a:t>		- </a:t>
            </a:r>
            <a:r>
              <a:rPr lang="it-IT" sz="1600" dirty="0">
                <a:latin typeface="Symbol" panose="05050102010706020507" pitchFamily="18" charset="2"/>
              </a:rPr>
              <a:t>a</a:t>
            </a:r>
            <a:r>
              <a:rPr lang="it-IT" sz="1600" dirty="0"/>
              <a:t>/p </a:t>
            </a:r>
            <a:r>
              <a:rPr lang="it-IT" sz="1600" dirty="0" err="1"/>
              <a:t>discrimination</a:t>
            </a:r>
            <a:r>
              <a:rPr lang="it-IT" sz="1600" dirty="0"/>
              <a:t> 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6165651" y="6055768"/>
            <a:ext cx="5999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/>
              <a:t>A.Giaz</a:t>
            </a:r>
            <a:r>
              <a:rPr lang="en-GB" sz="1200" dirty="0"/>
              <a:t> et al. NIM A825(2016)51</a:t>
            </a:r>
          </a:p>
          <a:p>
            <a:r>
              <a:rPr lang="en-GB" sz="1200" dirty="0" err="1"/>
              <a:t>A.Giaz</a:t>
            </a:r>
            <a:r>
              <a:rPr lang="en-GB" sz="1200" dirty="0"/>
              <a:t> et al. NIM A810(2016)132</a:t>
            </a:r>
          </a:p>
          <a:p>
            <a:r>
              <a:rPr lang="en-GB" sz="1200" dirty="0"/>
              <a:t>F. Camera et al private communications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2E0E0692-6B16-CDC3-BA85-5305283F1145}"/>
              </a:ext>
            </a:extLst>
          </p:cNvPr>
          <p:cNvGrpSpPr/>
          <p:nvPr/>
        </p:nvGrpSpPr>
        <p:grpSpPr>
          <a:xfrm>
            <a:off x="143338" y="1663001"/>
            <a:ext cx="3840427" cy="1727968"/>
            <a:chOff x="107504" y="764704"/>
            <a:chExt cx="2880320" cy="1727968"/>
          </a:xfrm>
        </p:grpSpPr>
        <p:grpSp>
          <p:nvGrpSpPr>
            <p:cNvPr id="4" name="Gruppo 22"/>
            <p:cNvGrpSpPr>
              <a:grpSpLocks noChangeAspect="1"/>
            </p:cNvGrpSpPr>
            <p:nvPr/>
          </p:nvGrpSpPr>
          <p:grpSpPr>
            <a:xfrm>
              <a:off x="107504" y="764704"/>
              <a:ext cx="2880320" cy="1727968"/>
              <a:chOff x="5222445" y="908720"/>
              <a:chExt cx="3886059" cy="2520000"/>
            </a:xfrm>
          </p:grpSpPr>
          <p:pic>
            <p:nvPicPr>
              <p:cNvPr id="18" name="Immagine 17" descr="spettro_riso_R6231.png"/>
              <p:cNvPicPr>
                <a:picLocks noChangeAspect="1"/>
              </p:cNvPicPr>
              <p:nvPr/>
            </p:nvPicPr>
            <p:blipFill>
              <a:blip r:embed="rId4" cstate="print"/>
              <a:srcRect t="2500" r="6952"/>
              <a:stretch>
                <a:fillRect/>
              </a:stretch>
            </p:blipFill>
            <p:spPr>
              <a:xfrm>
                <a:off x="5222445" y="908720"/>
                <a:ext cx="3886059" cy="2520000"/>
              </a:xfrm>
              <a:prstGeom prst="rect">
                <a:avLst/>
              </a:prstGeom>
            </p:spPr>
          </p:pic>
          <p:sp>
            <p:nvSpPr>
              <p:cNvPr id="19" name="Freccia a destra 18"/>
              <p:cNvSpPr/>
              <p:nvPr/>
            </p:nvSpPr>
            <p:spPr>
              <a:xfrm>
                <a:off x="6155099" y="1838800"/>
                <a:ext cx="504057" cy="36004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Freccia a destra 19"/>
              <p:cNvSpPr/>
              <p:nvPr/>
            </p:nvSpPr>
            <p:spPr>
              <a:xfrm rot="10800000">
                <a:off x="6894582" y="1832840"/>
                <a:ext cx="504057" cy="36004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6876256" y="1412785"/>
                <a:ext cx="1086470" cy="403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>
                    <a:solidFill>
                      <a:schemeClr val="accent1"/>
                    </a:solidFill>
                    <a:latin typeface="Book Antiqua" pitchFamily="18" charset="0"/>
                  </a:rPr>
                  <a:t>R </a:t>
                </a:r>
                <a:r>
                  <a:rPr lang="it-IT" sz="1200" b="1" dirty="0">
                    <a:solidFill>
                      <a:schemeClr val="accent1"/>
                    </a:solidFill>
                    <a:latin typeface="Book Antiqua" pitchFamily="18" charset="0"/>
                    <a:sym typeface="Symbol"/>
                  </a:rPr>
                  <a:t> 4.5%</a:t>
                </a:r>
                <a:endParaRPr lang="it-IT" sz="1200" b="1" dirty="0">
                  <a:solidFill>
                    <a:schemeClr val="accent1"/>
                  </a:solidFill>
                  <a:latin typeface="Book Antiqua" pitchFamily="18" charset="0"/>
                </a:endParaRPr>
              </a:p>
            </p:txBody>
          </p:sp>
        </p:grp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B749E69C-C821-27FE-0419-6CE6E9C9AFB4}"/>
                </a:ext>
              </a:extLst>
            </p:cNvPr>
            <p:cNvSpPr txBox="1"/>
            <p:nvPr/>
          </p:nvSpPr>
          <p:spPr>
            <a:xfrm>
              <a:off x="1089044" y="859332"/>
              <a:ext cx="3464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baseline="30000" dirty="0"/>
                <a:t>137</a:t>
              </a:r>
              <a:r>
                <a:rPr lang="it-IT" sz="1050" dirty="0"/>
                <a:t>Cs</a:t>
              </a:r>
              <a:endParaRPr lang="it-IT" dirty="0"/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D47B6244-B93C-8CD7-6156-FCBB246E570F}"/>
                </a:ext>
              </a:extLst>
            </p:cNvPr>
            <p:cNvSpPr txBox="1"/>
            <p:nvPr/>
          </p:nvSpPr>
          <p:spPr>
            <a:xfrm>
              <a:off x="2282690" y="1772816"/>
              <a:ext cx="33687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baseline="30000" dirty="0"/>
                <a:t>60</a:t>
              </a:r>
              <a:r>
                <a:rPr lang="it-IT" sz="1050" dirty="0"/>
                <a:t>Co</a:t>
              </a:r>
              <a:endParaRPr lang="it-IT" dirty="0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4A1B3F3-A183-084C-2C8F-0493C6A2E884}"/>
              </a:ext>
            </a:extLst>
          </p:cNvPr>
          <p:cNvSpPr txBox="1"/>
          <p:nvPr/>
        </p:nvSpPr>
        <p:spPr>
          <a:xfrm>
            <a:off x="9023648" y="2486729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2"/>
              </a:buClr>
              <a:buSzPct val="150000"/>
            </a:pPr>
            <a:r>
              <a:rPr lang="it-IT" sz="1400" b="1" dirty="0"/>
              <a:t>Fast </a:t>
            </a:r>
            <a:r>
              <a:rPr lang="it-IT" sz="1400" b="1" dirty="0" err="1"/>
              <a:t>Neutrons</a:t>
            </a:r>
            <a:r>
              <a:rPr lang="it-IT" sz="1400" b="1" dirty="0"/>
              <a:t> </a:t>
            </a:r>
          </a:p>
          <a:p>
            <a:pPr marL="285750" indent="-285750" algn="just">
              <a:buSzPct val="100000"/>
              <a:buFont typeface="Wingdings" panose="05000000000000000000" pitchFamily="2" charset="2"/>
              <a:buChar char="ü"/>
            </a:pPr>
            <a:r>
              <a:rPr lang="it-IT" sz="1400" b="1" baseline="30000" dirty="0"/>
              <a:t>35</a:t>
            </a:r>
            <a:r>
              <a:rPr lang="it-IT" sz="1400" b="1" dirty="0"/>
              <a:t>Cl(n,p)</a:t>
            </a:r>
            <a:r>
              <a:rPr lang="it-IT" sz="1400" b="1" baseline="30000" dirty="0"/>
              <a:t>35</a:t>
            </a:r>
            <a:r>
              <a:rPr lang="it-IT" sz="1400" b="1" dirty="0"/>
              <a:t>S </a:t>
            </a:r>
            <a:endParaRPr lang="it-IT" sz="1400" b="1" dirty="0">
              <a:sym typeface="Wingdings" panose="05000000000000000000" pitchFamily="2" charset="2"/>
            </a:endParaRPr>
          </a:p>
          <a:p>
            <a:pPr marL="742950" lvl="1" indent="-285750" algn="just">
              <a:buSzPct val="100000"/>
            </a:pPr>
            <a:r>
              <a:rPr lang="it-IT" sz="1400" dirty="0">
                <a:sym typeface="Wingdings" panose="05000000000000000000" pitchFamily="2" charset="2"/>
              </a:rPr>
              <a:t>-  </a:t>
            </a:r>
            <a:r>
              <a:rPr lang="it-IT" sz="1400" dirty="0" err="1"/>
              <a:t>Q-value</a:t>
            </a:r>
            <a:r>
              <a:rPr lang="it-IT" sz="1400" dirty="0"/>
              <a:t> = 0.6 </a:t>
            </a:r>
            <a:r>
              <a:rPr lang="it-IT" sz="1400" dirty="0" err="1"/>
              <a:t>MeV</a:t>
            </a:r>
            <a:endParaRPr lang="it-IT" sz="1400" dirty="0"/>
          </a:p>
          <a:p>
            <a:pPr marL="285750" indent="-285750" algn="just">
              <a:buSzPct val="100000"/>
              <a:buFont typeface="Wingdings" panose="05000000000000000000" pitchFamily="2" charset="2"/>
              <a:buChar char="ü"/>
            </a:pPr>
            <a:r>
              <a:rPr lang="it-IT" sz="1400" b="1" baseline="30000" dirty="0"/>
              <a:t>35</a:t>
            </a:r>
            <a:r>
              <a:rPr lang="it-IT" sz="1400" b="1" dirty="0"/>
              <a:t>Cl(n,</a:t>
            </a:r>
            <a:r>
              <a:rPr lang="it-IT" sz="1400" b="1" dirty="0">
                <a:sym typeface="Symbol"/>
              </a:rPr>
              <a:t></a:t>
            </a:r>
            <a:r>
              <a:rPr lang="it-IT" sz="1400" b="1" dirty="0"/>
              <a:t>)</a:t>
            </a:r>
            <a:r>
              <a:rPr lang="it-IT" sz="1400" b="1" baseline="30000" dirty="0"/>
              <a:t>32</a:t>
            </a:r>
            <a:r>
              <a:rPr lang="it-IT" sz="1400" b="1" dirty="0"/>
              <a:t>P </a:t>
            </a:r>
            <a:r>
              <a:rPr lang="it-IT" sz="1400" b="1" dirty="0">
                <a:sym typeface="Wingdings" panose="05000000000000000000" pitchFamily="2" charset="2"/>
              </a:rPr>
              <a:t> </a:t>
            </a:r>
          </a:p>
          <a:p>
            <a:pPr marL="742950" lvl="1" indent="-285750" algn="just">
              <a:buSzPct val="100000"/>
              <a:buFontTx/>
              <a:buChar char="-"/>
            </a:pPr>
            <a:r>
              <a:rPr lang="it-IT" sz="1400" dirty="0"/>
              <a:t>Q-</a:t>
            </a:r>
            <a:r>
              <a:rPr lang="it-IT" sz="1400" dirty="0" err="1"/>
              <a:t>value</a:t>
            </a:r>
            <a:r>
              <a:rPr lang="it-IT" sz="1400" dirty="0"/>
              <a:t> = 0.9 MeV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1400" b="1" baseline="30000" dirty="0"/>
              <a:t>6</a:t>
            </a:r>
            <a:r>
              <a:rPr lang="it-IT" sz="1400" b="1" dirty="0"/>
              <a:t>Li (n,</a:t>
            </a:r>
            <a:r>
              <a:rPr lang="it-IT" sz="1400" b="1" dirty="0">
                <a:sym typeface="Symbol"/>
              </a:rPr>
              <a:t></a:t>
            </a:r>
            <a:r>
              <a:rPr lang="it-IT" sz="1400" b="1" dirty="0"/>
              <a:t>)t </a:t>
            </a:r>
            <a:r>
              <a:rPr lang="it-IT" sz="1400" b="1" dirty="0">
                <a:sym typeface="Wingdings" panose="05000000000000000000" pitchFamily="2" charset="2"/>
              </a:rPr>
              <a:t> </a:t>
            </a:r>
          </a:p>
          <a:p>
            <a:pPr marL="742950" lvl="1" indent="-285750" algn="just"/>
            <a:r>
              <a:rPr lang="it-IT" sz="1400" dirty="0">
                <a:sym typeface="Wingdings" panose="05000000000000000000" pitchFamily="2" charset="2"/>
              </a:rPr>
              <a:t>- Q-</a:t>
            </a:r>
            <a:r>
              <a:rPr lang="it-IT" sz="1400" dirty="0" err="1">
                <a:sym typeface="Wingdings" panose="05000000000000000000" pitchFamily="2" charset="2"/>
              </a:rPr>
              <a:t>value</a:t>
            </a:r>
            <a:r>
              <a:rPr lang="it-IT" sz="1400" dirty="0">
                <a:sym typeface="Wingdings" panose="05000000000000000000" pitchFamily="2" charset="2"/>
              </a:rPr>
              <a:t> = 4.78 MeV</a:t>
            </a:r>
            <a:endParaRPr lang="it-IT" sz="1400" b="1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D6A8323-D334-16B7-14BA-AB3E4EC2E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64143" r="51424" b="1760"/>
          <a:stretch/>
        </p:blipFill>
        <p:spPr bwMode="auto">
          <a:xfrm>
            <a:off x="143339" y="5295346"/>
            <a:ext cx="5833555" cy="137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D002104-215D-6FB3-01AA-8AE5DAB1B81F}"/>
              </a:ext>
            </a:extLst>
          </p:cNvPr>
          <p:cNvSpPr txBox="1"/>
          <p:nvPr/>
        </p:nvSpPr>
        <p:spPr>
          <a:xfrm>
            <a:off x="6098634" y="4466973"/>
            <a:ext cx="378020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200" dirty="0"/>
              <a:t>CLYC </a:t>
            </a:r>
            <a:r>
              <a:rPr lang="it-IT" sz="1200" dirty="0" err="1"/>
              <a:t>crystal</a:t>
            </a:r>
            <a:r>
              <a:rPr lang="it-IT" sz="1200" dirty="0"/>
              <a:t> </a:t>
            </a:r>
            <a:r>
              <a:rPr lang="it-IT" sz="1200" baseline="30000" dirty="0"/>
              <a:t>7</a:t>
            </a:r>
            <a:r>
              <a:rPr lang="it-IT" sz="1200" dirty="0"/>
              <a:t>Li </a:t>
            </a:r>
            <a:r>
              <a:rPr lang="it-IT" sz="1200" dirty="0" err="1"/>
              <a:t>enriched</a:t>
            </a:r>
            <a:r>
              <a:rPr lang="it-IT" sz="1200" dirty="0"/>
              <a:t> </a:t>
            </a:r>
          </a:p>
          <a:p>
            <a:r>
              <a:rPr lang="it-IT" sz="1200" dirty="0"/>
              <a:t>Fast </a:t>
            </a:r>
            <a:r>
              <a:rPr lang="it-IT" sz="1200" dirty="0" err="1"/>
              <a:t>neutrons</a:t>
            </a:r>
            <a:r>
              <a:rPr lang="it-IT" sz="1200" dirty="0"/>
              <a:t> from an </a:t>
            </a:r>
            <a:r>
              <a:rPr lang="it-IT" sz="1200" dirty="0" err="1"/>
              <a:t>Am</a:t>
            </a:r>
            <a:r>
              <a:rPr lang="it-IT" sz="1200" dirty="0"/>
              <a:t>-Be Source </a:t>
            </a:r>
          </a:p>
          <a:p>
            <a:r>
              <a:rPr lang="it-IT" sz="1200" dirty="0">
                <a:solidFill>
                  <a:schemeClr val="bg1"/>
                </a:solidFill>
              </a:rPr>
              <a:t>	with gate on the 4.4 MeV </a:t>
            </a:r>
            <a:r>
              <a:rPr lang="it-IT" sz="1200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r>
              <a:rPr lang="it-IT" sz="1200" dirty="0">
                <a:solidFill>
                  <a:schemeClr val="bg1"/>
                </a:solidFill>
              </a:rPr>
              <a:t>-ray from </a:t>
            </a:r>
            <a:r>
              <a:rPr lang="it-IT" sz="1200" baseline="30000" dirty="0">
                <a:solidFill>
                  <a:schemeClr val="bg1"/>
                </a:solidFill>
              </a:rPr>
              <a:t>12</a:t>
            </a:r>
            <a:r>
              <a:rPr lang="it-IT" sz="1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8" name="CasellaDiTesto 33">
            <a:extLst>
              <a:ext uri="{FF2B5EF4-FFF2-40B4-BE49-F238E27FC236}">
                <a16:creationId xmlns:a16="http://schemas.microsoft.com/office/drawing/2014/main" id="{690B880D-63E5-BA13-6C14-D288059AA9A0}"/>
              </a:ext>
            </a:extLst>
          </p:cNvPr>
          <p:cNvSpPr txBox="1"/>
          <p:nvPr/>
        </p:nvSpPr>
        <p:spPr>
          <a:xfrm>
            <a:off x="7146000" y="252000"/>
            <a:ext cx="48499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Marco Toppi                                   </a:t>
            </a:r>
            <a:r>
              <a:rPr lang="en-US" sz="1050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Mid Term Plan in Italy – LNF Session</a:t>
            </a:r>
            <a:endParaRPr lang="it-IT" sz="10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AC069-DDFF-1DFC-DB97-1D1841683857}"/>
              </a:ext>
            </a:extLst>
          </p:cNvPr>
          <p:cNvSpPr txBox="1"/>
          <p:nvPr/>
        </p:nvSpPr>
        <p:spPr>
          <a:xfrm>
            <a:off x="8472264" y="1521815"/>
            <a:ext cx="3360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The energy of the outgoing proton or </a:t>
            </a:r>
            <a:r>
              <a:rPr lang="el-GR" sz="1600" dirty="0"/>
              <a:t>α </a:t>
            </a:r>
            <a:r>
              <a:rPr lang="en-GB" sz="1600" dirty="0"/>
              <a:t>particle scales linearly with the incident neutron energy</a:t>
            </a:r>
            <a:r>
              <a:rPr lang="en-GB" sz="1400" dirty="0">
                <a:effectLst/>
                <a:latin typeface="Helvetica" pitchFamily="2" charset="0"/>
              </a:rPr>
              <a:t> </a:t>
            </a:r>
            <a:endParaRPr lang="en-IT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D49ECE-9B2E-9C74-0C59-B67133EFC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897" y="4383964"/>
            <a:ext cx="3352689" cy="223512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A188ADE-61B0-E846-AC96-8486B7F183F4}"/>
              </a:ext>
            </a:extLst>
          </p:cNvPr>
          <p:cNvSpPr txBox="1">
            <a:spLocks/>
          </p:cNvSpPr>
          <p:nvPr/>
        </p:nvSpPr>
        <p:spPr>
          <a:xfrm>
            <a:off x="457200" y="486410"/>
            <a:ext cx="11277600" cy="874963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CLYC (Cs2LiYCl6:Ce3+) scintillator</a:t>
            </a:r>
          </a:p>
        </p:txBody>
      </p:sp>
      <p:sp>
        <p:nvSpPr>
          <p:cNvPr id="27" name="CasellaDiTesto 18">
            <a:extLst>
              <a:ext uri="{FF2B5EF4-FFF2-40B4-BE49-F238E27FC236}">
                <a16:creationId xmlns:a16="http://schemas.microsoft.com/office/drawing/2014/main" id="{FDA2B826-B943-964B-B640-AD596AFA74B8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</p:spTree>
    <p:extLst>
      <p:ext uri="{BB962C8B-B14F-4D97-AF65-F5344CB8AC3E}">
        <p14:creationId xmlns:p14="http://schemas.microsoft.com/office/powerpoint/2010/main" val="2784566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195480" y="376810"/>
            <a:ext cx="11877184" cy="531911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POLIMI is developing a custom ASIC for the Pulse Shape Discrimination with a CLYC crystal readout by </a:t>
            </a:r>
            <a:r>
              <a:rPr lang="en-US" sz="1800" dirty="0" err="1">
                <a:solidFill>
                  <a:schemeClr val="tx1"/>
                </a:solidFill>
              </a:rPr>
              <a:t>SiPMs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BA64453-EE04-441F-8407-291D4ADF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50" y="908721"/>
            <a:ext cx="4508772" cy="2732927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27BDD343-6171-4E45-92E4-DAA66DA7813A}"/>
              </a:ext>
            </a:extLst>
          </p:cNvPr>
          <p:cNvSpPr txBox="1"/>
          <p:nvPr/>
        </p:nvSpPr>
        <p:spPr>
          <a:xfrm>
            <a:off x="5159896" y="1968829"/>
            <a:ext cx="6822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signal produced in some radiation detectors (e.g. CLYC scintillator) shows a time profile that changes significantly for different radiation sources.</a:t>
            </a:r>
            <a:endParaRPr lang="it-IT" dirty="0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6DC49C8-108C-449B-BF4F-6EFEA211FCB1}"/>
              </a:ext>
            </a:extLst>
          </p:cNvPr>
          <p:cNvSpPr txBox="1"/>
          <p:nvPr/>
        </p:nvSpPr>
        <p:spPr>
          <a:xfrm>
            <a:off x="195480" y="3882938"/>
            <a:ext cx="63805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The </a:t>
            </a:r>
            <a:r>
              <a:rPr lang="en-US" sz="2200" b="1" dirty="0"/>
              <a:t>charge integration </a:t>
            </a:r>
            <a:r>
              <a:rPr lang="en-US" sz="2200" dirty="0"/>
              <a:t>approach is based on measurements of integrated charge over two different time regions: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Segnaposto contenuto 2">
                <a:extLst>
                  <a:ext uri="{FF2B5EF4-FFF2-40B4-BE49-F238E27FC236}">
                    <a16:creationId xmlns:a16="http://schemas.microsoft.com/office/drawing/2014/main" id="{C6DFC703-043B-4097-9393-EE097A2345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382" y="5301209"/>
                <a:ext cx="5176743" cy="8270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178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defRPr>
                </a:lvl1pPr>
                <a:lvl2pPr marL="742913" indent="-285737" algn="l" defTabSz="457178" rtl="0" eaLnBrk="1" latinLnBrk="0" hangingPunct="1">
                  <a:spcBef>
                    <a:spcPct val="20000"/>
                  </a:spcBef>
                  <a:buFont typeface="Arial"/>
                  <a:buChar char="–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defRPr>
                </a:lvl2pPr>
                <a:lvl3pPr marL="1142942" indent="-228589" algn="l" defTabSz="457178" rtl="0" eaLnBrk="1" latinLnBrk="0" hangingPunct="1">
                  <a:spcBef>
                    <a:spcPct val="20000"/>
                  </a:spcBef>
                  <a:buFont typeface="Arial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defRPr>
                </a:lvl3pPr>
                <a:lvl4pPr marL="1600120" indent="-228589" algn="l" defTabSz="457178" rtl="0" eaLnBrk="1" latinLnBrk="0" hangingPunct="1">
                  <a:spcBef>
                    <a:spcPct val="20000"/>
                  </a:spcBef>
                  <a:buFont typeface="Arial"/>
                  <a:buChar char="–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defRPr>
                </a:lvl4pPr>
                <a:lvl5pPr marL="2057298" indent="-228589" algn="l" defTabSz="457178" rtl="0" eaLnBrk="1" latinLnBrk="0" hangingPunct="1">
                  <a:spcBef>
                    <a:spcPct val="20000"/>
                  </a:spcBef>
                  <a:buFont typeface="Arial"/>
                  <a:buChar char="»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defRPr>
                </a:lvl5pPr>
                <a:lvl6pPr marL="2514474" indent="-228589" algn="l" defTabSz="457178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52" indent="-228589" algn="l" defTabSz="457178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29" indent="-228589" algn="l" defTabSz="457178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06" indent="-228589" algn="l" defTabSz="457178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𝑃𝑆𝐷</m:t>
                      </m:r>
                      <m:r>
                        <a:rPr lang="it-IT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Segnaposto contenuto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6DFC703-043B-4097-9393-EE097A234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82" y="5301209"/>
                <a:ext cx="5176743" cy="8270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1" name="Gruppo 120">
            <a:extLst>
              <a:ext uri="{FF2B5EF4-FFF2-40B4-BE49-F238E27FC236}">
                <a16:creationId xmlns:a16="http://schemas.microsoft.com/office/drawing/2014/main" id="{15B12AE2-DCA3-40E1-BCB4-50210300C6D8}"/>
              </a:ext>
            </a:extLst>
          </p:cNvPr>
          <p:cNvGrpSpPr/>
          <p:nvPr/>
        </p:nvGrpSpPr>
        <p:grpSpPr>
          <a:xfrm>
            <a:off x="5543590" y="2996952"/>
            <a:ext cx="5401452" cy="3152648"/>
            <a:chOff x="3910268" y="2919751"/>
            <a:chExt cx="4535536" cy="3439238"/>
          </a:xfrm>
        </p:grpSpPr>
        <p:grpSp>
          <p:nvGrpSpPr>
            <p:cNvPr id="87" name="Gruppo 86">
              <a:extLst>
                <a:ext uri="{FF2B5EF4-FFF2-40B4-BE49-F238E27FC236}">
                  <a16:creationId xmlns:a16="http://schemas.microsoft.com/office/drawing/2014/main" id="{4ED8BEA9-E9F1-4AF7-9B82-C5BFEE346404}"/>
                </a:ext>
              </a:extLst>
            </p:cNvPr>
            <p:cNvGrpSpPr/>
            <p:nvPr/>
          </p:nvGrpSpPr>
          <p:grpSpPr>
            <a:xfrm>
              <a:off x="3910268" y="2919751"/>
              <a:ext cx="4535536" cy="3439238"/>
              <a:chOff x="2025744" y="1198573"/>
              <a:chExt cx="6753768" cy="512997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CasellaDiTesto 87">
                    <a:extLst>
                      <a:ext uri="{FF2B5EF4-FFF2-40B4-BE49-F238E27FC236}">
                        <a16:creationId xmlns:a16="http://schemas.microsoft.com/office/drawing/2014/main" id="{8D854F86-439E-49A2-8AD0-8B717C52829A}"/>
                      </a:ext>
                    </a:extLst>
                  </p:cNvPr>
                  <p:cNvSpPr txBox="1"/>
                  <p:nvPr/>
                </p:nvSpPr>
                <p:spPr>
                  <a:xfrm>
                    <a:off x="2025744" y="1198573"/>
                    <a:ext cx="1689625" cy="8722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CasellaDiTesto 87">
                    <a:extLst>
                      <a:ext uri="{FF2B5EF4-FFF2-40B4-BE49-F238E27FC236}">
                        <a16:creationId xmlns:a16="http://schemas.microsoft.com/office/drawing/2014/main" id="{8D854F86-439E-49A2-8AD0-8B717C5282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25744" y="1198573"/>
                    <a:ext cx="1689625" cy="58477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32813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9" name="Gruppo 88">
                <a:extLst>
                  <a:ext uri="{FF2B5EF4-FFF2-40B4-BE49-F238E27FC236}">
                    <a16:creationId xmlns:a16="http://schemas.microsoft.com/office/drawing/2014/main" id="{2D08FCA6-1AE6-431E-BCEF-5475FC65616A}"/>
                  </a:ext>
                </a:extLst>
              </p:cNvPr>
              <p:cNvGrpSpPr/>
              <p:nvPr/>
            </p:nvGrpSpPr>
            <p:grpSpPr>
              <a:xfrm>
                <a:off x="3567646" y="1267759"/>
                <a:ext cx="5211866" cy="5060786"/>
                <a:chOff x="3567646" y="1267759"/>
                <a:chExt cx="5211866" cy="5060786"/>
              </a:xfrm>
            </p:grpSpPr>
            <p:cxnSp>
              <p:nvCxnSpPr>
                <p:cNvPr id="90" name="Connettore 2 89">
                  <a:extLst>
                    <a:ext uri="{FF2B5EF4-FFF2-40B4-BE49-F238E27FC236}">
                      <a16:creationId xmlns:a16="http://schemas.microsoft.com/office/drawing/2014/main" id="{16B60851-2F5C-49E4-AD19-117FBA2CA2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67646" y="1267759"/>
                  <a:ext cx="0" cy="4260809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ttore 2 90">
                  <a:extLst>
                    <a:ext uri="{FF2B5EF4-FFF2-40B4-BE49-F238E27FC236}">
                      <a16:creationId xmlns:a16="http://schemas.microsoft.com/office/drawing/2014/main" id="{4192F6A3-F48A-48BF-999D-859D788778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67646" y="5497943"/>
                  <a:ext cx="5181224" cy="23873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92" name="Gruppo 91">
                  <a:extLst>
                    <a:ext uri="{FF2B5EF4-FFF2-40B4-BE49-F238E27FC236}">
                      <a16:creationId xmlns:a16="http://schemas.microsoft.com/office/drawing/2014/main" id="{19CB3AAA-B544-4546-9B05-C07CF2DBD395}"/>
                    </a:ext>
                  </a:extLst>
                </p:cNvPr>
                <p:cNvGrpSpPr/>
                <p:nvPr/>
              </p:nvGrpSpPr>
              <p:grpSpPr>
                <a:xfrm flipH="1">
                  <a:off x="7478007" y="2759539"/>
                  <a:ext cx="45719" cy="2738405"/>
                  <a:chOff x="2038413" y="3370203"/>
                  <a:chExt cx="360" cy="6836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">
                    <p14:nvContentPartPr>
                      <p14:cNvPr id="111" name="Input penna 110">
                        <a:extLst>
                          <a:ext uri="{FF2B5EF4-FFF2-40B4-BE49-F238E27FC236}">
                            <a16:creationId xmlns:a16="http://schemas.microsoft.com/office/drawing/2014/main" id="{5032432D-3A99-4B7D-9871-4EE773AA60E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38413" y="3370203"/>
                      <a:ext cx="360" cy="45360"/>
                    </p14:xfrm>
                  </p:contentPart>
                </mc:Choice>
                <mc:Fallback xmlns="">
                  <p:pic>
                    <p:nvPicPr>
                      <p:cNvPr id="168" name="Input penna 167">
                        <a:extLst>
                          <a:ext uri="{FF2B5EF4-FFF2-40B4-BE49-F238E27FC236}">
                            <a16:creationId xmlns:a16="http://schemas.microsoft.com/office/drawing/2014/main" id="{57D3304E-92F2-1F1E-986C-AC145DB702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34093" y="3365883"/>
                        <a:ext cx="9000" cy="54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">
                    <p14:nvContentPartPr>
                      <p14:cNvPr id="112" name="Input penna 111">
                        <a:extLst>
                          <a:ext uri="{FF2B5EF4-FFF2-40B4-BE49-F238E27FC236}">
                            <a16:creationId xmlns:a16="http://schemas.microsoft.com/office/drawing/2014/main" id="{E8DC0EE3-EEFF-4A85-A617-F74ABF75F72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38413" y="3471723"/>
                      <a:ext cx="360" cy="45360"/>
                    </p14:xfrm>
                  </p:contentPart>
                </mc:Choice>
                <mc:Fallback xmlns="">
                  <p:pic>
                    <p:nvPicPr>
                      <p:cNvPr id="169" name="Input penna 168">
                        <a:extLst>
                          <a:ext uri="{FF2B5EF4-FFF2-40B4-BE49-F238E27FC236}">
                            <a16:creationId xmlns:a16="http://schemas.microsoft.com/office/drawing/2014/main" id="{D5BE3339-0B73-BB2A-DA45-C105411AD7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34093" y="3467403"/>
                        <a:ext cx="9000" cy="54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">
                    <p14:nvContentPartPr>
                      <p14:cNvPr id="113" name="Input penna 112">
                        <a:extLst>
                          <a:ext uri="{FF2B5EF4-FFF2-40B4-BE49-F238E27FC236}">
                            <a16:creationId xmlns:a16="http://schemas.microsoft.com/office/drawing/2014/main" id="{D5F31ADE-09AF-4DB2-B3AE-327D4541D6E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38413" y="3569643"/>
                      <a:ext cx="360" cy="50400"/>
                    </p14:xfrm>
                  </p:contentPart>
                </mc:Choice>
                <mc:Fallback xmlns="">
                  <p:pic>
                    <p:nvPicPr>
                      <p:cNvPr id="170" name="Input penna 169">
                        <a:extLst>
                          <a:ext uri="{FF2B5EF4-FFF2-40B4-BE49-F238E27FC236}">
                            <a16:creationId xmlns:a16="http://schemas.microsoft.com/office/drawing/2014/main" id="{2F252192-4F08-2DE5-7ABD-4025247FD5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34093" y="3565323"/>
                        <a:ext cx="9000" cy="59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">
                    <p14:nvContentPartPr>
                      <p14:cNvPr id="114" name="Input penna 113">
                        <a:extLst>
                          <a:ext uri="{FF2B5EF4-FFF2-40B4-BE49-F238E27FC236}">
                            <a16:creationId xmlns:a16="http://schemas.microsoft.com/office/drawing/2014/main" id="{E66722F5-F870-4FA5-AA62-5C58FFC6E60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38413" y="3675483"/>
                      <a:ext cx="360" cy="65160"/>
                    </p14:xfrm>
                  </p:contentPart>
                </mc:Choice>
                <mc:Fallback xmlns="">
                  <p:pic>
                    <p:nvPicPr>
                      <p:cNvPr id="171" name="Input penna 170">
                        <a:extLst>
                          <a:ext uri="{FF2B5EF4-FFF2-40B4-BE49-F238E27FC236}">
                            <a16:creationId xmlns:a16="http://schemas.microsoft.com/office/drawing/2014/main" id="{FDBC39D4-9FB3-0E91-0A0C-2B6B596A8C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034093" y="3671139"/>
                        <a:ext cx="9000" cy="7384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">
                    <p14:nvContentPartPr>
                      <p14:cNvPr id="115" name="Input penna 114">
                        <a:extLst>
                          <a:ext uri="{FF2B5EF4-FFF2-40B4-BE49-F238E27FC236}">
                            <a16:creationId xmlns:a16="http://schemas.microsoft.com/office/drawing/2014/main" id="{A3351FD9-F3E1-49FA-AF30-31078A653AE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38413" y="3787083"/>
                      <a:ext cx="360" cy="59040"/>
                    </p14:xfrm>
                  </p:contentPart>
                </mc:Choice>
                <mc:Fallback xmlns="">
                  <p:pic>
                    <p:nvPicPr>
                      <p:cNvPr id="172" name="Input penna 171">
                        <a:extLst>
                          <a:ext uri="{FF2B5EF4-FFF2-40B4-BE49-F238E27FC236}">
                            <a16:creationId xmlns:a16="http://schemas.microsoft.com/office/drawing/2014/main" id="{AAB0D17E-CA42-A89C-842A-02F81B1695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034093" y="3782763"/>
                        <a:ext cx="9000" cy="67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">
                    <p14:nvContentPartPr>
                      <p14:cNvPr id="116" name="Input penna 115">
                        <a:extLst>
                          <a:ext uri="{FF2B5EF4-FFF2-40B4-BE49-F238E27FC236}">
                            <a16:creationId xmlns:a16="http://schemas.microsoft.com/office/drawing/2014/main" id="{29F2F269-DC1B-4706-B222-C6C81A3377C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38413" y="3888963"/>
                      <a:ext cx="360" cy="59040"/>
                    </p14:xfrm>
                  </p:contentPart>
                </mc:Choice>
                <mc:Fallback xmlns="">
                  <p:pic>
                    <p:nvPicPr>
                      <p:cNvPr id="173" name="Input penna 172">
                        <a:extLst>
                          <a:ext uri="{FF2B5EF4-FFF2-40B4-BE49-F238E27FC236}">
                            <a16:creationId xmlns:a16="http://schemas.microsoft.com/office/drawing/2014/main" id="{AEB0E2BF-2CE1-B504-4BC3-BA266F1C32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034093" y="3884643"/>
                        <a:ext cx="9000" cy="67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4">
                    <p14:nvContentPartPr>
                      <p14:cNvPr id="117" name="Input penna 116">
                        <a:extLst>
                          <a:ext uri="{FF2B5EF4-FFF2-40B4-BE49-F238E27FC236}">
                            <a16:creationId xmlns:a16="http://schemas.microsoft.com/office/drawing/2014/main" id="{185C1066-69EC-42DA-9C21-0167293DC7F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38413" y="4000563"/>
                      <a:ext cx="360" cy="53280"/>
                    </p14:xfrm>
                  </p:contentPart>
                </mc:Choice>
                <mc:Fallback xmlns="">
                  <p:pic>
                    <p:nvPicPr>
                      <p:cNvPr id="174" name="Input penna 173">
                        <a:extLst>
                          <a:ext uri="{FF2B5EF4-FFF2-40B4-BE49-F238E27FC236}">
                            <a16:creationId xmlns:a16="http://schemas.microsoft.com/office/drawing/2014/main" id="{326FEEC8-EFD9-B0ED-D358-88039971FE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34093" y="3996243"/>
                        <a:ext cx="9000" cy="61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3" name="CasellaDiTesto 92">
                      <a:extLst>
                        <a:ext uri="{FF2B5EF4-FFF2-40B4-BE49-F238E27FC236}">
                          <a16:creationId xmlns:a16="http://schemas.microsoft.com/office/drawing/2014/main" id="{DAD4B40D-03C9-40B8-9C76-E93644A451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78968" y="5456292"/>
                      <a:ext cx="693111" cy="87225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3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it-IT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CasellaDiTesto 19">
                      <a:extLst>
                        <a:ext uri="{FF2B5EF4-FFF2-40B4-BE49-F238E27FC236}">
                          <a16:creationId xmlns:a16="http://schemas.microsoft.com/office/drawing/2014/main" id="{D402A343-DA17-74EB-7F81-F0AD2C6EA2F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78969" y="5456293"/>
                      <a:ext cx="614206" cy="584775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CasellaDiTesto 93">
                      <a:extLst>
                        <a:ext uri="{FF2B5EF4-FFF2-40B4-BE49-F238E27FC236}">
                          <a16:creationId xmlns:a16="http://schemas.microsoft.com/office/drawing/2014/main" id="{5202302B-55BD-4D7E-9147-DD35E6FF68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70294" y="4641515"/>
                      <a:ext cx="509218" cy="87225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en-GB" sz="3200" i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4" name="CasellaDiTesto 93">
                      <a:extLst>
                        <a:ext uri="{FF2B5EF4-FFF2-40B4-BE49-F238E27FC236}">
                          <a16:creationId xmlns:a16="http://schemas.microsoft.com/office/drawing/2014/main" id="{5202302B-55BD-4D7E-9147-DD35E6FF689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70294" y="4641515"/>
                      <a:ext cx="509218" cy="872251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5" name="CasellaDiTesto 94">
                      <a:extLst>
                        <a:ext uri="{FF2B5EF4-FFF2-40B4-BE49-F238E27FC236}">
                          <a16:creationId xmlns:a16="http://schemas.microsoft.com/office/drawing/2014/main" id="{5862870E-678B-4675-971A-7F524C1E19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89018" y="5456294"/>
                      <a:ext cx="703710" cy="87225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3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it-IT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CasellaDiTesto 21">
                      <a:extLst>
                        <a:ext uri="{FF2B5EF4-FFF2-40B4-BE49-F238E27FC236}">
                          <a16:creationId xmlns:a16="http://schemas.microsoft.com/office/drawing/2014/main" id="{5C78A478-FCA0-0633-B41C-B76D2E90971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89018" y="5456293"/>
                      <a:ext cx="623697" cy="584775"/>
                    </a:xfrm>
                    <a:prstGeom prst="rect">
                      <a:avLst/>
                    </a:prstGeom>
                    <a:blipFill>
                      <a:blip r:embed="rId27"/>
                      <a:stretch>
                        <a:fillRect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6" name="Figura a mano libera: forma 95">
                  <a:extLst>
                    <a:ext uri="{FF2B5EF4-FFF2-40B4-BE49-F238E27FC236}">
                      <a16:creationId xmlns:a16="http://schemas.microsoft.com/office/drawing/2014/main" id="{6699EDD9-7703-4207-976A-46A97FBB2448}"/>
                    </a:ext>
                  </a:extLst>
                </p:cNvPr>
                <p:cNvSpPr/>
                <p:nvPr/>
              </p:nvSpPr>
              <p:spPr>
                <a:xfrm>
                  <a:off x="3577701" y="2659665"/>
                  <a:ext cx="4767309" cy="2853368"/>
                </a:xfrm>
                <a:custGeom>
                  <a:avLst/>
                  <a:gdLst>
                    <a:gd name="connsiteX0" fmla="*/ 0 w 4767309"/>
                    <a:gd name="connsiteY0" fmla="*/ 2853368 h 2853368"/>
                    <a:gd name="connsiteX1" fmla="*/ 79899 w 4767309"/>
                    <a:gd name="connsiteY1" fmla="*/ 1956723 h 2853368"/>
                    <a:gd name="connsiteX2" fmla="*/ 150920 w 4767309"/>
                    <a:gd name="connsiteY2" fmla="*/ 1246510 h 2853368"/>
                    <a:gd name="connsiteX3" fmla="*/ 292963 w 4767309"/>
                    <a:gd name="connsiteY3" fmla="*/ 704972 h 2853368"/>
                    <a:gd name="connsiteX4" fmla="*/ 736847 w 4767309"/>
                    <a:gd name="connsiteY4" fmla="*/ 332110 h 2853368"/>
                    <a:gd name="connsiteX5" fmla="*/ 1562470 w 4767309"/>
                    <a:gd name="connsiteY5" fmla="*/ 181189 h 2853368"/>
                    <a:gd name="connsiteX6" fmla="*/ 2396971 w 4767309"/>
                    <a:gd name="connsiteY6" fmla="*/ 110168 h 2853368"/>
                    <a:gd name="connsiteX7" fmla="*/ 3604334 w 4767309"/>
                    <a:gd name="connsiteY7" fmla="*/ 56902 h 2853368"/>
                    <a:gd name="connsiteX8" fmla="*/ 4323425 w 4767309"/>
                    <a:gd name="connsiteY8" fmla="*/ 3636 h 2853368"/>
                    <a:gd name="connsiteX9" fmla="*/ 4767309 w 4767309"/>
                    <a:gd name="connsiteY9" fmla="*/ 3636 h 2853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67309" h="2853368">
                      <a:moveTo>
                        <a:pt x="0" y="2853368"/>
                      </a:moveTo>
                      <a:cubicBezTo>
                        <a:pt x="27373" y="2538950"/>
                        <a:pt x="54746" y="2224533"/>
                        <a:pt x="79899" y="1956723"/>
                      </a:cubicBezTo>
                      <a:cubicBezTo>
                        <a:pt x="105052" y="1688913"/>
                        <a:pt x="115409" y="1455135"/>
                        <a:pt x="150920" y="1246510"/>
                      </a:cubicBezTo>
                      <a:cubicBezTo>
                        <a:pt x="186431" y="1037885"/>
                        <a:pt x="195309" y="857372"/>
                        <a:pt x="292963" y="704972"/>
                      </a:cubicBezTo>
                      <a:cubicBezTo>
                        <a:pt x="390617" y="552572"/>
                        <a:pt x="525263" y="419407"/>
                        <a:pt x="736847" y="332110"/>
                      </a:cubicBezTo>
                      <a:cubicBezTo>
                        <a:pt x="948432" y="244813"/>
                        <a:pt x="1285783" y="218179"/>
                        <a:pt x="1562470" y="181189"/>
                      </a:cubicBezTo>
                      <a:cubicBezTo>
                        <a:pt x="1839157" y="144199"/>
                        <a:pt x="2056660" y="130882"/>
                        <a:pt x="2396971" y="110168"/>
                      </a:cubicBezTo>
                      <a:cubicBezTo>
                        <a:pt x="2737282" y="89454"/>
                        <a:pt x="3283258" y="74657"/>
                        <a:pt x="3604334" y="56902"/>
                      </a:cubicBezTo>
                      <a:cubicBezTo>
                        <a:pt x="3925410" y="39147"/>
                        <a:pt x="4129596" y="12514"/>
                        <a:pt x="4323425" y="3636"/>
                      </a:cubicBezTo>
                      <a:cubicBezTo>
                        <a:pt x="4517254" y="-5242"/>
                        <a:pt x="4696288" y="5116"/>
                        <a:pt x="4767309" y="3636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7" name="Figura a mano libera: forma 96">
                  <a:extLst>
                    <a:ext uri="{FF2B5EF4-FFF2-40B4-BE49-F238E27FC236}">
                      <a16:creationId xmlns:a16="http://schemas.microsoft.com/office/drawing/2014/main" id="{4D2C6A07-0F0B-46FD-B6AF-0EC6C7CA338D}"/>
                    </a:ext>
                  </a:extLst>
                </p:cNvPr>
                <p:cNvSpPr/>
                <p:nvPr/>
              </p:nvSpPr>
              <p:spPr>
                <a:xfrm>
                  <a:off x="3582139" y="2672179"/>
                  <a:ext cx="4758431" cy="2840854"/>
                </a:xfrm>
                <a:custGeom>
                  <a:avLst/>
                  <a:gdLst>
                    <a:gd name="connsiteX0" fmla="*/ 0 w 4758431"/>
                    <a:gd name="connsiteY0" fmla="*/ 2840854 h 2840854"/>
                    <a:gd name="connsiteX1" fmla="*/ 230819 w 4758431"/>
                    <a:gd name="connsiteY1" fmla="*/ 2166151 h 2840854"/>
                    <a:gd name="connsiteX2" fmla="*/ 452761 w 4758431"/>
                    <a:gd name="connsiteY2" fmla="*/ 1562470 h 2840854"/>
                    <a:gd name="connsiteX3" fmla="*/ 621437 w 4758431"/>
                    <a:gd name="connsiteY3" fmla="*/ 1136342 h 2840854"/>
                    <a:gd name="connsiteX4" fmla="*/ 1056443 w 4758431"/>
                    <a:gd name="connsiteY4" fmla="*/ 736847 h 2840854"/>
                    <a:gd name="connsiteX5" fmla="*/ 1535837 w 4758431"/>
                    <a:gd name="connsiteY5" fmla="*/ 497149 h 2840854"/>
                    <a:gd name="connsiteX6" fmla="*/ 2130641 w 4758431"/>
                    <a:gd name="connsiteY6" fmla="*/ 328474 h 2840854"/>
                    <a:gd name="connsiteX7" fmla="*/ 2707689 w 4758431"/>
                    <a:gd name="connsiteY7" fmla="*/ 213064 h 2840854"/>
                    <a:gd name="connsiteX8" fmla="*/ 3258105 w 4758431"/>
                    <a:gd name="connsiteY8" fmla="*/ 150920 h 2840854"/>
                    <a:gd name="connsiteX9" fmla="*/ 3755254 w 4758431"/>
                    <a:gd name="connsiteY9" fmla="*/ 97654 h 2840854"/>
                    <a:gd name="connsiteX10" fmla="*/ 4199138 w 4758431"/>
                    <a:gd name="connsiteY10" fmla="*/ 35511 h 2840854"/>
                    <a:gd name="connsiteX11" fmla="*/ 4616388 w 4758431"/>
                    <a:gd name="connsiteY11" fmla="*/ 17755 h 2840854"/>
                    <a:gd name="connsiteX12" fmla="*/ 4758431 w 4758431"/>
                    <a:gd name="connsiteY12" fmla="*/ 0 h 2840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758431" h="2840854">
                      <a:moveTo>
                        <a:pt x="0" y="2840854"/>
                      </a:moveTo>
                      <a:cubicBezTo>
                        <a:pt x="77679" y="2610034"/>
                        <a:pt x="155359" y="2379215"/>
                        <a:pt x="230819" y="2166151"/>
                      </a:cubicBezTo>
                      <a:cubicBezTo>
                        <a:pt x="306279" y="1953087"/>
                        <a:pt x="387658" y="1734105"/>
                        <a:pt x="452761" y="1562470"/>
                      </a:cubicBezTo>
                      <a:cubicBezTo>
                        <a:pt x="517864" y="1390835"/>
                        <a:pt x="520823" y="1273946"/>
                        <a:pt x="621437" y="1136342"/>
                      </a:cubicBezTo>
                      <a:cubicBezTo>
                        <a:pt x="722051" y="998738"/>
                        <a:pt x="904043" y="843379"/>
                        <a:pt x="1056443" y="736847"/>
                      </a:cubicBezTo>
                      <a:cubicBezTo>
                        <a:pt x="1208843" y="630315"/>
                        <a:pt x="1356804" y="565211"/>
                        <a:pt x="1535837" y="497149"/>
                      </a:cubicBezTo>
                      <a:cubicBezTo>
                        <a:pt x="1714870" y="429087"/>
                        <a:pt x="1935332" y="375821"/>
                        <a:pt x="2130641" y="328474"/>
                      </a:cubicBezTo>
                      <a:cubicBezTo>
                        <a:pt x="2325950" y="281127"/>
                        <a:pt x="2519778" y="242656"/>
                        <a:pt x="2707689" y="213064"/>
                      </a:cubicBezTo>
                      <a:cubicBezTo>
                        <a:pt x="2895600" y="183472"/>
                        <a:pt x="3258105" y="150920"/>
                        <a:pt x="3258105" y="150920"/>
                      </a:cubicBezTo>
                      <a:lnTo>
                        <a:pt x="3755254" y="97654"/>
                      </a:lnTo>
                      <a:cubicBezTo>
                        <a:pt x="3912093" y="78419"/>
                        <a:pt x="4055616" y="48828"/>
                        <a:pt x="4199138" y="35511"/>
                      </a:cubicBezTo>
                      <a:cubicBezTo>
                        <a:pt x="4342660" y="22194"/>
                        <a:pt x="4523173" y="23673"/>
                        <a:pt x="4616388" y="17755"/>
                      </a:cubicBezTo>
                      <a:cubicBezTo>
                        <a:pt x="4709603" y="11837"/>
                        <a:pt x="4734017" y="5918"/>
                        <a:pt x="4758431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98" name="Gruppo 97">
                  <a:extLst>
                    <a:ext uri="{FF2B5EF4-FFF2-40B4-BE49-F238E27FC236}">
                      <a16:creationId xmlns:a16="http://schemas.microsoft.com/office/drawing/2014/main" id="{B38C49A0-482C-4C24-B888-18C8124F6EC5}"/>
                    </a:ext>
                  </a:extLst>
                </p:cNvPr>
                <p:cNvGrpSpPr/>
                <p:nvPr/>
              </p:nvGrpSpPr>
              <p:grpSpPr>
                <a:xfrm flipH="1">
                  <a:off x="4063213" y="3170699"/>
                  <a:ext cx="45719" cy="2331754"/>
                  <a:chOff x="2038413" y="3471723"/>
                  <a:chExt cx="360" cy="5821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">
                    <p14:nvContentPartPr>
                      <p14:cNvPr id="105" name="Input penna 104">
                        <a:extLst>
                          <a:ext uri="{FF2B5EF4-FFF2-40B4-BE49-F238E27FC236}">
                            <a16:creationId xmlns:a16="http://schemas.microsoft.com/office/drawing/2014/main" id="{EA7232CB-231D-4658-B091-C4C35EAF0BD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38413" y="3471723"/>
                      <a:ext cx="360" cy="45360"/>
                    </p14:xfrm>
                  </p:contentPart>
                </mc:Choice>
                <mc:Fallback xmlns="">
                  <p:pic>
                    <p:nvPicPr>
                      <p:cNvPr id="169" name="Input penna 168">
                        <a:extLst>
                          <a:ext uri="{FF2B5EF4-FFF2-40B4-BE49-F238E27FC236}">
                            <a16:creationId xmlns:a16="http://schemas.microsoft.com/office/drawing/2014/main" id="{D5BE3339-0B73-BB2A-DA45-C105411AD7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34093" y="3467403"/>
                        <a:ext cx="9000" cy="54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9">
                    <p14:nvContentPartPr>
                      <p14:cNvPr id="106" name="Input penna 105">
                        <a:extLst>
                          <a:ext uri="{FF2B5EF4-FFF2-40B4-BE49-F238E27FC236}">
                            <a16:creationId xmlns:a16="http://schemas.microsoft.com/office/drawing/2014/main" id="{75B6F0B3-CDA3-4093-9920-4D364C85DDE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38413" y="3569643"/>
                      <a:ext cx="360" cy="50400"/>
                    </p14:xfrm>
                  </p:contentPart>
                </mc:Choice>
                <mc:Fallback xmlns="">
                  <p:pic>
                    <p:nvPicPr>
                      <p:cNvPr id="170" name="Input penna 169">
                        <a:extLst>
                          <a:ext uri="{FF2B5EF4-FFF2-40B4-BE49-F238E27FC236}">
                            <a16:creationId xmlns:a16="http://schemas.microsoft.com/office/drawing/2014/main" id="{2F252192-4F08-2DE5-7ABD-4025247FD5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34093" y="3565323"/>
                        <a:ext cx="9000" cy="59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">
                    <p14:nvContentPartPr>
                      <p14:cNvPr id="107" name="Input penna 106">
                        <a:extLst>
                          <a:ext uri="{FF2B5EF4-FFF2-40B4-BE49-F238E27FC236}">
                            <a16:creationId xmlns:a16="http://schemas.microsoft.com/office/drawing/2014/main" id="{EABD450B-6368-4514-936C-9FB867629ED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38413" y="3675483"/>
                      <a:ext cx="360" cy="65160"/>
                    </p14:xfrm>
                  </p:contentPart>
                </mc:Choice>
                <mc:Fallback xmlns="">
                  <p:pic>
                    <p:nvPicPr>
                      <p:cNvPr id="171" name="Input penna 170">
                        <a:extLst>
                          <a:ext uri="{FF2B5EF4-FFF2-40B4-BE49-F238E27FC236}">
                            <a16:creationId xmlns:a16="http://schemas.microsoft.com/office/drawing/2014/main" id="{FDBC39D4-9FB3-0E91-0A0C-2B6B596A8C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034093" y="3671139"/>
                        <a:ext cx="9000" cy="7384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1">
                    <p14:nvContentPartPr>
                      <p14:cNvPr id="108" name="Input penna 107">
                        <a:extLst>
                          <a:ext uri="{FF2B5EF4-FFF2-40B4-BE49-F238E27FC236}">
                            <a16:creationId xmlns:a16="http://schemas.microsoft.com/office/drawing/2014/main" id="{A6AC0296-4648-4546-828F-0806EAA9323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38413" y="3787083"/>
                      <a:ext cx="360" cy="59040"/>
                    </p14:xfrm>
                  </p:contentPart>
                </mc:Choice>
                <mc:Fallback xmlns="">
                  <p:pic>
                    <p:nvPicPr>
                      <p:cNvPr id="172" name="Input penna 171">
                        <a:extLst>
                          <a:ext uri="{FF2B5EF4-FFF2-40B4-BE49-F238E27FC236}">
                            <a16:creationId xmlns:a16="http://schemas.microsoft.com/office/drawing/2014/main" id="{AAB0D17E-CA42-A89C-842A-02F81B1695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034093" y="3782763"/>
                        <a:ext cx="9000" cy="67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2">
                    <p14:nvContentPartPr>
                      <p14:cNvPr id="109" name="Input penna 108">
                        <a:extLst>
                          <a:ext uri="{FF2B5EF4-FFF2-40B4-BE49-F238E27FC236}">
                            <a16:creationId xmlns:a16="http://schemas.microsoft.com/office/drawing/2014/main" id="{58ED8F00-EBCB-4B96-A9E6-C738AEA063E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38413" y="3888963"/>
                      <a:ext cx="360" cy="59040"/>
                    </p14:xfrm>
                  </p:contentPart>
                </mc:Choice>
                <mc:Fallback xmlns="">
                  <p:pic>
                    <p:nvPicPr>
                      <p:cNvPr id="173" name="Input penna 172">
                        <a:extLst>
                          <a:ext uri="{FF2B5EF4-FFF2-40B4-BE49-F238E27FC236}">
                            <a16:creationId xmlns:a16="http://schemas.microsoft.com/office/drawing/2014/main" id="{AEB0E2BF-2CE1-B504-4BC3-BA266F1C32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034093" y="3884643"/>
                        <a:ext cx="9000" cy="67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3">
                    <p14:nvContentPartPr>
                      <p14:cNvPr id="110" name="Input penna 109">
                        <a:extLst>
                          <a:ext uri="{FF2B5EF4-FFF2-40B4-BE49-F238E27FC236}">
                            <a16:creationId xmlns:a16="http://schemas.microsoft.com/office/drawing/2014/main" id="{E39D5FFC-7EFF-4D1F-910E-B91CF91A543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38413" y="4000563"/>
                      <a:ext cx="360" cy="53280"/>
                    </p14:xfrm>
                  </p:contentPart>
                </mc:Choice>
                <mc:Fallback xmlns="">
                  <p:pic>
                    <p:nvPicPr>
                      <p:cNvPr id="174" name="Input penna 173">
                        <a:extLst>
                          <a:ext uri="{FF2B5EF4-FFF2-40B4-BE49-F238E27FC236}">
                            <a16:creationId xmlns:a16="http://schemas.microsoft.com/office/drawing/2014/main" id="{326FEEC8-EFD9-B0ED-D358-88039971FE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34093" y="3996243"/>
                        <a:ext cx="9000" cy="61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sp>
              <p:nvSpPr>
                <p:cNvPr id="99" name="Ovale 98">
                  <a:extLst>
                    <a:ext uri="{FF2B5EF4-FFF2-40B4-BE49-F238E27FC236}">
                      <a16:creationId xmlns:a16="http://schemas.microsoft.com/office/drawing/2014/main" id="{1C4F5C04-BB77-4ED7-962E-E5B740CCA4E2}"/>
                    </a:ext>
                  </a:extLst>
                </p:cNvPr>
                <p:cNvSpPr/>
                <p:nvPr/>
              </p:nvSpPr>
              <p:spPr>
                <a:xfrm>
                  <a:off x="4022734" y="3091284"/>
                  <a:ext cx="89535" cy="86721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Ovale 99">
                  <a:extLst>
                    <a:ext uri="{FF2B5EF4-FFF2-40B4-BE49-F238E27FC236}">
                      <a16:creationId xmlns:a16="http://schemas.microsoft.com/office/drawing/2014/main" id="{1E308E4D-48BC-4A38-8B2C-3AE7704CCEC6}"/>
                    </a:ext>
                  </a:extLst>
                </p:cNvPr>
                <p:cNvSpPr/>
                <p:nvPr/>
              </p:nvSpPr>
              <p:spPr>
                <a:xfrm>
                  <a:off x="7437145" y="2622674"/>
                  <a:ext cx="89535" cy="86721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1" name="Ovale 100">
                  <a:extLst>
                    <a:ext uri="{FF2B5EF4-FFF2-40B4-BE49-F238E27FC236}">
                      <a16:creationId xmlns:a16="http://schemas.microsoft.com/office/drawing/2014/main" id="{2D6200E8-7C37-4263-8968-C77757A4C616}"/>
                    </a:ext>
                  </a:extLst>
                </p:cNvPr>
                <p:cNvSpPr/>
                <p:nvPr/>
              </p:nvSpPr>
              <p:spPr>
                <a:xfrm>
                  <a:off x="4017492" y="4109010"/>
                  <a:ext cx="89535" cy="86721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" name="Ovale 101">
                  <a:extLst>
                    <a:ext uri="{FF2B5EF4-FFF2-40B4-BE49-F238E27FC236}">
                      <a16:creationId xmlns:a16="http://schemas.microsoft.com/office/drawing/2014/main" id="{7F903C37-8908-44D0-8E3A-EAA570847712}"/>
                    </a:ext>
                  </a:extLst>
                </p:cNvPr>
                <p:cNvSpPr/>
                <p:nvPr/>
              </p:nvSpPr>
              <p:spPr>
                <a:xfrm>
                  <a:off x="7439906" y="2732854"/>
                  <a:ext cx="89535" cy="86721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CasellaDiTesto 102">
                  <a:extLst>
                    <a:ext uri="{FF2B5EF4-FFF2-40B4-BE49-F238E27FC236}">
                      <a16:creationId xmlns:a16="http://schemas.microsoft.com/office/drawing/2014/main" id="{9A5303D8-0FD3-4033-BCD9-5CD1A5BB69D4}"/>
                    </a:ext>
                  </a:extLst>
                </p:cNvPr>
                <p:cNvSpPr txBox="1"/>
                <p:nvPr/>
              </p:nvSpPr>
              <p:spPr>
                <a:xfrm>
                  <a:off x="4696028" y="3491518"/>
                  <a:ext cx="1779597" cy="504988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sysDash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b="1" i="1" dirty="0" err="1"/>
                    <a:t>neutron</a:t>
                  </a:r>
                  <a:endParaRPr lang="it-IT" sz="1600" b="1" i="1" dirty="0"/>
                </a:p>
              </p:txBody>
            </p:sp>
            <p:sp>
              <p:nvSpPr>
                <p:cNvPr id="104" name="CasellaDiTesto 103">
                  <a:extLst>
                    <a:ext uri="{FF2B5EF4-FFF2-40B4-BE49-F238E27FC236}">
                      <a16:creationId xmlns:a16="http://schemas.microsoft.com/office/drawing/2014/main" id="{EA0D7837-74E4-40BB-8D66-7729E0EBF4BE}"/>
                    </a:ext>
                  </a:extLst>
                </p:cNvPr>
                <p:cNvSpPr txBox="1"/>
                <p:nvPr/>
              </p:nvSpPr>
              <p:spPr>
                <a:xfrm>
                  <a:off x="4696025" y="2003606"/>
                  <a:ext cx="1944323" cy="550893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b="1" i="1" dirty="0"/>
                    <a:t>Gamma ray</a:t>
                  </a:r>
                </a:p>
              </p:txBody>
            </p:sp>
          </p:grpSp>
        </p:grpSp>
        <p:cxnSp>
          <p:nvCxnSpPr>
            <p:cNvPr id="119" name="Connettore diritto 118">
              <a:extLst>
                <a:ext uri="{FF2B5EF4-FFF2-40B4-BE49-F238E27FC236}">
                  <a16:creationId xmlns:a16="http://schemas.microsoft.com/office/drawing/2014/main" id="{4CB21AA3-82C2-4EB1-BA39-C367F61B16AC}"/>
                </a:ext>
              </a:extLst>
            </p:cNvPr>
            <p:cNvCxnSpPr>
              <a:endCxn id="93" idx="0"/>
            </p:cNvCxnSpPr>
            <p:nvPr/>
          </p:nvCxnSpPr>
          <p:spPr>
            <a:xfrm>
              <a:off x="5278543" y="3874498"/>
              <a:ext cx="41846" cy="189971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diritto 119">
              <a:extLst>
                <a:ext uri="{FF2B5EF4-FFF2-40B4-BE49-F238E27FC236}">
                  <a16:creationId xmlns:a16="http://schemas.microsoft.com/office/drawing/2014/main" id="{722669BB-42AE-47F0-96CE-03CD60EB853D}"/>
                </a:ext>
              </a:extLst>
            </p:cNvPr>
            <p:cNvCxnSpPr/>
            <p:nvPr/>
          </p:nvCxnSpPr>
          <p:spPr>
            <a:xfrm>
              <a:off x="7580938" y="3875124"/>
              <a:ext cx="15351" cy="189971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DC4B1EE-32C1-4EE6-AF5B-14AA1B200980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2" t="21766" r="26291" b="20863"/>
          <a:stretch/>
        </p:blipFill>
        <p:spPr>
          <a:xfrm>
            <a:off x="7222928" y="943795"/>
            <a:ext cx="1915646" cy="990196"/>
          </a:xfrm>
          <a:prstGeom prst="rect">
            <a:avLst/>
          </a:prstGeom>
        </p:spPr>
      </p:pic>
      <p:sp>
        <p:nvSpPr>
          <p:cNvPr id="42" name="CasellaDiTesto 18">
            <a:extLst>
              <a:ext uri="{FF2B5EF4-FFF2-40B4-BE49-F238E27FC236}">
                <a16:creationId xmlns:a16="http://schemas.microsoft.com/office/drawing/2014/main" id="{C1D4EF2E-8A4B-E746-9774-547C55D5E694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</p:spTree>
    <p:extLst>
      <p:ext uri="{BB962C8B-B14F-4D97-AF65-F5344CB8AC3E}">
        <p14:creationId xmlns:p14="http://schemas.microsoft.com/office/powerpoint/2010/main" val="3748377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577CF9-C33D-77EC-2BAB-75150235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4" y="291661"/>
            <a:ext cx="10515600" cy="890019"/>
          </a:xfrm>
        </p:spPr>
        <p:txBody>
          <a:bodyPr/>
          <a:lstStyle/>
          <a:p>
            <a:r>
              <a:rPr lang="it-IT" dirty="0" err="1"/>
              <a:t>Possible</a:t>
            </a:r>
            <a:r>
              <a:rPr lang="it-IT" dirty="0"/>
              <a:t> CLYC array for SPES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11BEAA-0BE7-EAFC-4BAC-A1B1D955A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40" y="1587887"/>
            <a:ext cx="5098473" cy="403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C948CE36-C118-7BC8-4E1F-547C3DF42D57}"/>
                  </a:ext>
                </a:extLst>
              </p:cNvPr>
              <p:cNvSpPr txBox="1"/>
              <p:nvPr/>
            </p:nvSpPr>
            <p:spPr>
              <a:xfrm flipH="1">
                <a:off x="5760720" y="1018958"/>
                <a:ext cx="480406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/>
                  <a:t>Instead</a:t>
                </a:r>
                <a:r>
                  <a:rPr lang="it-IT" dirty="0"/>
                  <a:t> of the </a:t>
                </a:r>
                <a:r>
                  <a:rPr lang="it-IT" dirty="0" err="1"/>
                  <a:t>Ge</a:t>
                </a:r>
                <a:r>
                  <a:rPr lang="it-IT" dirty="0"/>
                  <a:t> </a:t>
                </a:r>
                <a:r>
                  <a:rPr lang="it-IT" dirty="0" err="1"/>
                  <a:t>clovers</a:t>
                </a:r>
                <a:r>
                  <a:rPr lang="it-IT" dirty="0"/>
                  <a:t>, a 4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 array of 3inch CLYC </a:t>
                </a:r>
                <a:r>
                  <a:rPr lang="it-IT" dirty="0" err="1"/>
                  <a:t>scintillators</a:t>
                </a:r>
                <a:endParaRPr lang="it-IT" dirty="0"/>
              </a:p>
              <a:p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5% </a:t>
                </a:r>
                <a:r>
                  <a:rPr lang="it-IT" dirty="0" err="1"/>
                  <a:t>neutron</a:t>
                </a:r>
                <a:r>
                  <a:rPr lang="it-IT" dirty="0"/>
                  <a:t> </a:t>
                </a:r>
                <a:r>
                  <a:rPr lang="it-IT" dirty="0" err="1"/>
                  <a:t>efficiency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1 MeV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10-12% </a:t>
                </a:r>
                <a:r>
                  <a:rPr lang="it-IT" dirty="0" err="1"/>
                  <a:t>neutron</a:t>
                </a:r>
                <a:r>
                  <a:rPr lang="it-IT" dirty="0"/>
                  <a:t> energy </a:t>
                </a:r>
                <a:r>
                  <a:rPr lang="it-IT" dirty="0" err="1"/>
                  <a:t>resolution</a:t>
                </a: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20%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-ray </a:t>
                </a:r>
                <a:r>
                  <a:rPr lang="it-IT" dirty="0" err="1"/>
                  <a:t>efficiency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1 MeV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4%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dirty="0"/>
                  <a:t>-ray energy </a:t>
                </a:r>
                <a:r>
                  <a:rPr lang="it-IT" dirty="0" err="1"/>
                  <a:t>resolution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662 </a:t>
                </a:r>
                <a:r>
                  <a:rPr lang="it-IT" dirty="0" err="1"/>
                  <a:t>keV</a:t>
                </a:r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C948CE36-C118-7BC8-4E1F-547C3DF42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760720" y="1018958"/>
                <a:ext cx="4804063" cy="2031325"/>
              </a:xfrm>
              <a:prstGeom prst="rect">
                <a:avLst/>
              </a:prstGeom>
              <a:blipFill>
                <a:blip r:embed="rId3"/>
                <a:stretch>
                  <a:fillRect l="-1055" t="-1242" b="-4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259E335-11ED-C32D-8DDE-2CE11B167F5F}"/>
              </a:ext>
            </a:extLst>
          </p:cNvPr>
          <p:cNvCxnSpPr>
            <a:cxnSpLocks/>
          </p:cNvCxnSpPr>
          <p:nvPr/>
        </p:nvCxnSpPr>
        <p:spPr>
          <a:xfrm flipH="1">
            <a:off x="3403600" y="1808023"/>
            <a:ext cx="2488596" cy="83464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AF3100C-9E71-C99C-F025-152F6ADF0EED}"/>
                  </a:ext>
                </a:extLst>
              </p:cNvPr>
              <p:cNvSpPr txBox="1"/>
              <p:nvPr/>
            </p:nvSpPr>
            <p:spPr>
              <a:xfrm>
                <a:off x="5625765" y="3055568"/>
                <a:ext cx="633255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it-IT" dirty="0" err="1">
                    <a:solidFill>
                      <a:srgbClr val="FF0000"/>
                    </a:solidFill>
                  </a:rPr>
                  <a:t>Possibility</a:t>
                </a:r>
                <a:r>
                  <a:rPr lang="it-IT" dirty="0">
                    <a:solidFill>
                      <a:srgbClr val="FF0000"/>
                    </a:solidFill>
                  </a:rPr>
                  <a:t> to </a:t>
                </a:r>
                <a:r>
                  <a:rPr lang="it-IT" dirty="0" err="1">
                    <a:solidFill>
                      <a:srgbClr val="FF0000"/>
                    </a:solidFill>
                  </a:rPr>
                  <a:t>perform</a:t>
                </a:r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- </a:t>
                </a:r>
                <a:r>
                  <a:rPr lang="it-IT" dirty="0" err="1">
                    <a:solidFill>
                      <a:srgbClr val="FF0000"/>
                    </a:solidFill>
                  </a:rPr>
                  <a:t>delayed</a:t>
                </a:r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-ray and </a:t>
                </a:r>
                <a:r>
                  <a:rPr lang="it-IT" dirty="0" err="1">
                    <a:solidFill>
                      <a:srgbClr val="FF0000"/>
                    </a:solidFill>
                  </a:rPr>
                  <a:t>neutron</a:t>
                </a:r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dirty="0" err="1">
                    <a:solidFill>
                      <a:srgbClr val="FF0000"/>
                    </a:solidFill>
                  </a:rPr>
                  <a:t>spectroscopy</a:t>
                </a:r>
                <a:r>
                  <a:rPr lang="it-IT" dirty="0">
                    <a:solidFill>
                      <a:srgbClr val="FF0000"/>
                    </a:solidFill>
                  </a:rPr>
                  <a:t>  with the </a:t>
                </a:r>
                <a:r>
                  <a:rPr lang="it-IT" dirty="0" err="1">
                    <a:solidFill>
                      <a:srgbClr val="FF0000"/>
                    </a:solidFill>
                  </a:rPr>
                  <a:t>same</a:t>
                </a:r>
                <a:r>
                  <a:rPr lang="it-IT" dirty="0">
                    <a:solidFill>
                      <a:srgbClr val="FF0000"/>
                    </a:solidFill>
                  </a:rPr>
                  <a:t> detectors</a:t>
                </a:r>
              </a:p>
              <a:p>
                <a:pPr marL="285750" indent="-285750">
                  <a:buFontTx/>
                  <a:buChar char="-"/>
                </a:pPr>
                <a:r>
                  <a:rPr lang="it-IT" dirty="0" err="1">
                    <a:solidFill>
                      <a:srgbClr val="FF0000"/>
                    </a:solidFill>
                  </a:rPr>
                  <a:t>Advantages</a:t>
                </a:r>
                <a:r>
                  <a:rPr lang="it-IT" dirty="0">
                    <a:solidFill>
                      <a:srgbClr val="FF0000"/>
                    </a:solidFill>
                  </a:rPr>
                  <a:t> in 2n </a:t>
                </a:r>
                <a:r>
                  <a:rPr lang="it-IT" dirty="0" err="1">
                    <a:solidFill>
                      <a:srgbClr val="FF0000"/>
                    </a:solidFill>
                  </a:rPr>
                  <a:t>emission</a:t>
                </a:r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dirty="0" err="1">
                    <a:solidFill>
                      <a:srgbClr val="FF0000"/>
                    </a:solidFill>
                  </a:rPr>
                  <a:t>detection</a:t>
                </a:r>
                <a:endParaRPr lang="it-IT" dirty="0">
                  <a:solidFill>
                    <a:srgbClr val="FF0000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r>
                  <a:rPr lang="it-IT" dirty="0" err="1">
                    <a:solidFill>
                      <a:srgbClr val="FF0000"/>
                    </a:solidFill>
                  </a:rPr>
                  <a:t>Drawback</a:t>
                </a:r>
                <a:r>
                  <a:rPr lang="it-IT" dirty="0">
                    <a:solidFill>
                      <a:srgbClr val="FF0000"/>
                    </a:solidFill>
                  </a:rPr>
                  <a:t>: low </a:t>
                </a:r>
                <a:r>
                  <a:rPr lang="it-IT" dirty="0" err="1">
                    <a:solidFill>
                      <a:srgbClr val="FF0000"/>
                    </a:solidFill>
                  </a:rPr>
                  <a:t>efficiency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AF3100C-9E71-C99C-F025-152F6ADF0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765" y="3055568"/>
                <a:ext cx="6332555" cy="1200329"/>
              </a:xfrm>
              <a:prstGeom prst="rect">
                <a:avLst/>
              </a:prstGeom>
              <a:blipFill>
                <a:blip r:embed="rId4"/>
                <a:stretch>
                  <a:fillRect l="-1002" t="-2083" b="-72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22">
                <a:extLst>
                  <a:ext uri="{FF2B5EF4-FFF2-40B4-BE49-F238E27FC236}">
                    <a16:creationId xmlns:a16="http://schemas.microsoft.com/office/drawing/2014/main" id="{B7041BBA-844A-4CDC-1CA3-200086270125}"/>
                  </a:ext>
                </a:extLst>
              </p:cNvPr>
              <p:cNvSpPr txBox="1"/>
              <p:nvPr/>
            </p:nvSpPr>
            <p:spPr>
              <a:xfrm>
                <a:off x="153277" y="5819473"/>
                <a:ext cx="57389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In neutron-rich nuclei (near shell closures):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High Q-values (&gt; 10 MeV)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Low neutron separation energies (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/>
                        <a:ea typeface="Cambria Math"/>
                      </a:rPr>
                      <m:t>≲</m:t>
                    </m:r>
                  </m:oMath>
                </a14:m>
                <a:r>
                  <a:rPr lang="it-IT" dirty="0"/>
                  <a:t> 4 MeV) </a:t>
                </a:r>
                <a:endParaRPr lang="en-US" dirty="0"/>
              </a:p>
            </p:txBody>
          </p:sp>
        </mc:Choice>
        <mc:Fallback xmlns="">
          <p:sp>
            <p:nvSpPr>
              <p:cNvPr id="8" name="ZoneTexte 22">
                <a:extLst>
                  <a:ext uri="{FF2B5EF4-FFF2-40B4-BE49-F238E27FC236}">
                    <a16:creationId xmlns:a16="http://schemas.microsoft.com/office/drawing/2014/main" id="{B7041BBA-844A-4CDC-1CA3-200086270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77" y="5819473"/>
                <a:ext cx="5738919" cy="923330"/>
              </a:xfrm>
              <a:prstGeom prst="rect">
                <a:avLst/>
              </a:prstGeom>
              <a:blipFill>
                <a:blip r:embed="rId5"/>
                <a:stretch>
                  <a:fillRect l="-883" t="-2740" b="-109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ccolade fermante 23">
            <a:extLst>
              <a:ext uri="{FF2B5EF4-FFF2-40B4-BE49-F238E27FC236}">
                <a16:creationId xmlns:a16="http://schemas.microsoft.com/office/drawing/2014/main" id="{1CDDFC26-B8F3-1695-DF44-8B72B546A153}"/>
              </a:ext>
            </a:extLst>
          </p:cNvPr>
          <p:cNvSpPr/>
          <p:nvPr/>
        </p:nvSpPr>
        <p:spPr>
          <a:xfrm>
            <a:off x="4904713" y="5842080"/>
            <a:ext cx="410327" cy="9233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24">
            <a:extLst>
              <a:ext uri="{FF2B5EF4-FFF2-40B4-BE49-F238E27FC236}">
                <a16:creationId xmlns:a16="http://schemas.microsoft.com/office/drawing/2014/main" id="{092E025F-0769-665C-0B93-20E00D8A4EE2}"/>
              </a:ext>
            </a:extLst>
          </p:cNvPr>
          <p:cNvSpPr txBox="1"/>
          <p:nvPr/>
        </p:nvSpPr>
        <p:spPr>
          <a:xfrm>
            <a:off x="5315040" y="593769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β-</a:t>
            </a:r>
            <a:r>
              <a:rPr lang="en-US" dirty="0"/>
              <a:t>delayed neutron emission</a:t>
            </a:r>
          </a:p>
        </p:txBody>
      </p:sp>
      <p:pic>
        <p:nvPicPr>
          <p:cNvPr id="5" name="Picture 2" descr="Performance of HAGRID array in beta delayed neutron emission measurements |  Semantic Scholar">
            <a:extLst>
              <a:ext uri="{FF2B5EF4-FFF2-40B4-BE49-F238E27FC236}">
                <a16:creationId xmlns:a16="http://schemas.microsoft.com/office/drawing/2014/main" id="{F3AD5ABA-B9F1-47DC-C6A0-B3B616016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272" y="4389157"/>
            <a:ext cx="3065734" cy="2353646"/>
          </a:xfrm>
          <a:prstGeom prst="rect">
            <a:avLst/>
          </a:prstGeom>
          <a:noFill/>
        </p:spPr>
      </p:pic>
      <p:sp>
        <p:nvSpPr>
          <p:cNvPr id="3" name="CasellaDiTesto 33">
            <a:extLst>
              <a:ext uri="{FF2B5EF4-FFF2-40B4-BE49-F238E27FC236}">
                <a16:creationId xmlns:a16="http://schemas.microsoft.com/office/drawing/2014/main" id="{36BFD5CF-53C6-71E5-2B06-69A969C71BD3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Marco Toppi</a:t>
            </a:r>
            <a:endParaRPr lang="it-IT" sz="1050" dirty="0"/>
          </a:p>
        </p:txBody>
      </p:sp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31A1668D-5B57-0E4C-99BA-C69778ECC154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</p:spTree>
    <p:extLst>
      <p:ext uri="{BB962C8B-B14F-4D97-AF65-F5344CB8AC3E}">
        <p14:creationId xmlns:p14="http://schemas.microsoft.com/office/powerpoint/2010/main" val="3616414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>
            <a:extLst>
              <a:ext uri="{FF2B5EF4-FFF2-40B4-BE49-F238E27FC236}">
                <a16:creationId xmlns:a16="http://schemas.microsoft.com/office/drawing/2014/main" id="{3F0F4A93-001C-46D8-A336-B499006E5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184" y="4581128"/>
            <a:ext cx="4176464" cy="194713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E7F8B02-4F55-4A9B-B149-9B84687E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65" y="368032"/>
            <a:ext cx="10972800" cy="612696"/>
          </a:xfrm>
        </p:spPr>
        <p:txBody>
          <a:bodyPr>
            <a:normAutofit/>
          </a:bodyPr>
          <a:lstStyle/>
          <a:p>
            <a:r>
              <a:rPr lang="en-GB" sz="2800" dirty="0"/>
              <a:t>Siloxane-based scintillators for neutrons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43AD52-86CD-4D6E-AE23-CDE7EED7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1D526B-ADBF-4A8C-8143-D93F255A75EC}"/>
              </a:ext>
            </a:extLst>
          </p:cNvPr>
          <p:cNvSpPr txBox="1"/>
          <p:nvPr/>
        </p:nvSpPr>
        <p:spPr>
          <a:xfrm>
            <a:off x="6672064" y="894779"/>
            <a:ext cx="3363328" cy="246221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Contributors</a:t>
            </a:r>
            <a:endParaRPr lang="it-IT" sz="1400" b="1" dirty="0"/>
          </a:p>
          <a:p>
            <a:r>
              <a:rPr lang="it-IT" sz="1400" u="sng" dirty="0"/>
              <a:t>UNIPD-DFA</a:t>
            </a:r>
            <a:r>
              <a:rPr lang="it-IT" sz="1400" dirty="0"/>
              <a:t>: Sara Maria </a:t>
            </a:r>
            <a:r>
              <a:rPr lang="it-IT" sz="1400" dirty="0" err="1"/>
              <a:t>Carturan</a:t>
            </a:r>
            <a:r>
              <a:rPr lang="it-IT" sz="1400" dirty="0"/>
              <a:t>, Sandra Moretto, Felix Pino, Jessica Delgado, Gianluigi Maggioni</a:t>
            </a:r>
          </a:p>
          <a:p>
            <a:r>
              <a:rPr lang="it-IT" sz="1400" u="sng" dirty="0"/>
              <a:t>INFN-LNL: </a:t>
            </a:r>
            <a:r>
              <a:rPr lang="it-IT" sz="1400" dirty="0"/>
              <a:t>Marco </a:t>
            </a:r>
            <a:r>
              <a:rPr lang="it-IT" sz="1400" dirty="0" err="1"/>
              <a:t>Cinausero</a:t>
            </a:r>
            <a:r>
              <a:rPr lang="it-IT" sz="1400" dirty="0"/>
              <a:t>, Tommaso Marchi</a:t>
            </a:r>
          </a:p>
          <a:p>
            <a:r>
              <a:rPr lang="it-IT" sz="1400" u="sng" dirty="0"/>
              <a:t>UNITN-DII</a:t>
            </a:r>
            <a:r>
              <a:rPr lang="it-IT" sz="1400" dirty="0"/>
              <a:t>: Alberto Quaranta, Matteo Polo</a:t>
            </a:r>
          </a:p>
          <a:p>
            <a:r>
              <a:rPr lang="it-IT" sz="1400" u="sng" dirty="0"/>
              <a:t>UNIBO-DFA</a:t>
            </a:r>
            <a:r>
              <a:rPr lang="it-IT" sz="1400" dirty="0"/>
              <a:t>: Laura </a:t>
            </a:r>
            <a:r>
              <a:rPr lang="it-IT" sz="1400" dirty="0" err="1"/>
              <a:t>Basiricò</a:t>
            </a:r>
            <a:r>
              <a:rPr lang="it-IT" sz="1400" dirty="0"/>
              <a:t>, Beatrice </a:t>
            </a:r>
            <a:r>
              <a:rPr lang="it-IT" sz="1400" dirty="0" err="1"/>
              <a:t>Fraboni</a:t>
            </a:r>
            <a:endParaRPr lang="it-IT" sz="1400" dirty="0"/>
          </a:p>
          <a:p>
            <a:r>
              <a:rPr lang="it-IT" sz="1400" u="sng" dirty="0"/>
              <a:t>INFN-BO</a:t>
            </a:r>
            <a:r>
              <a:rPr lang="it-IT" sz="1400" dirty="0"/>
              <a:t>: Ilaria Fratelli</a:t>
            </a:r>
            <a:endParaRPr lang="it-IT" sz="16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DB7138F-140F-40EA-B1DE-BF9AEBB6FC35}"/>
              </a:ext>
            </a:extLst>
          </p:cNvPr>
          <p:cNvSpPr txBox="1"/>
          <p:nvPr/>
        </p:nvSpPr>
        <p:spPr>
          <a:xfrm>
            <a:off x="122380" y="918232"/>
            <a:ext cx="6456756" cy="3540398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txBody>
          <a:bodyPr wrap="square" rtlCol="0">
            <a:noAutofit/>
          </a:bodyPr>
          <a:lstStyle/>
          <a:p>
            <a:r>
              <a:rPr lang="en-GB" sz="2400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</a:t>
            </a:r>
            <a:r>
              <a:rPr lang="en-GB" sz="2000" err="1">
                <a:sym typeface="Symbol" panose="05050102010706020507" pitchFamily="18" charset="2"/>
              </a:rPr>
              <a:t></a:t>
            </a:r>
            <a:r>
              <a:rPr lang="en-GB" sz="2000" err="1"/>
              <a:t>Fabrication</a:t>
            </a:r>
            <a:r>
              <a:rPr lang="en-GB" sz="2000"/>
              <a:t> of siloxane-based neutrons sensors with a high light yield that can be used as compact, lightweight, rad resistant and flexible detectors in: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2000"/>
              <a:t>monitoring neutrons as secondary radiation from  high energy </a:t>
            </a:r>
            <a:r>
              <a:rPr lang="en-GB" sz="2000">
                <a:solidFill>
                  <a:srgbClr val="140AE6"/>
                </a:solidFill>
              </a:rPr>
              <a:t>proton (H</a:t>
            </a:r>
            <a:r>
              <a:rPr lang="en-GB" sz="2000" baseline="30000">
                <a:solidFill>
                  <a:srgbClr val="140AE6"/>
                </a:solidFill>
              </a:rPr>
              <a:t>+</a:t>
            </a:r>
            <a:r>
              <a:rPr lang="en-GB" sz="2000">
                <a:solidFill>
                  <a:srgbClr val="140AE6"/>
                </a:solidFill>
              </a:rPr>
              <a:t>) beam </a:t>
            </a:r>
            <a:r>
              <a:rPr lang="en-GB" sz="2000"/>
              <a:t>in </a:t>
            </a:r>
            <a:r>
              <a:rPr lang="en-GB" sz="2000">
                <a:solidFill>
                  <a:srgbClr val="140AE6"/>
                </a:solidFill>
              </a:rPr>
              <a:t>proton therapy </a:t>
            </a:r>
            <a:r>
              <a:rPr lang="en-GB" sz="2000"/>
              <a:t>(</a:t>
            </a:r>
            <a:r>
              <a:rPr lang="en-GB" sz="2000">
                <a:solidFill>
                  <a:srgbClr val="FF0000"/>
                </a:solidFill>
              </a:rPr>
              <a:t>APSS</a:t>
            </a:r>
            <a:r>
              <a:rPr lang="en-GB" sz="2000"/>
              <a:t>-Trento Hospital)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AB90BCD-62A0-4AA7-89B7-8DE6420E0E61}"/>
              </a:ext>
            </a:extLst>
          </p:cNvPr>
          <p:cNvSpPr txBox="1"/>
          <p:nvPr/>
        </p:nvSpPr>
        <p:spPr>
          <a:xfrm>
            <a:off x="8525618" y="4025253"/>
            <a:ext cx="1440160" cy="523220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/>
            </a:lvl1pPr>
          </a:lstStyle>
          <a:p>
            <a:r>
              <a:rPr lang="it-IT" sz="1400" b="0" u="sng"/>
              <a:t>CNR-IMM</a:t>
            </a:r>
          </a:p>
          <a:p>
            <a:r>
              <a:rPr lang="it-IT" sz="1400" b="0" u="sng"/>
              <a:t>INFN-RM3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31202C6-6922-4DFB-ABC5-594DED604E9E}"/>
              </a:ext>
            </a:extLst>
          </p:cNvPr>
          <p:cNvSpPr txBox="1"/>
          <p:nvPr/>
        </p:nvSpPr>
        <p:spPr>
          <a:xfrm>
            <a:off x="10272464" y="3968028"/>
            <a:ext cx="1910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foundry for </a:t>
            </a:r>
          </a:p>
          <a:p>
            <a:r>
              <a:rPr lang="en-GB"/>
              <a:t>OPT flex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3701D0A-D42A-4B2F-9994-5E4ACA6A5476}"/>
              </a:ext>
            </a:extLst>
          </p:cNvPr>
          <p:cNvSpPr txBox="1"/>
          <p:nvPr/>
        </p:nvSpPr>
        <p:spPr>
          <a:xfrm>
            <a:off x="7013450" y="3439202"/>
            <a:ext cx="2952328" cy="52322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/>
            </a:lvl1pPr>
          </a:lstStyle>
          <a:p>
            <a:r>
              <a:rPr lang="it-IT" sz="1400" b="0" u="sng"/>
              <a:t>INFN-TIFPA</a:t>
            </a:r>
            <a:r>
              <a:rPr lang="it-IT" sz="1400" b="0"/>
              <a:t>: Enrico </a:t>
            </a:r>
            <a:r>
              <a:rPr lang="it-IT" sz="1400" b="0" err="1"/>
              <a:t>Verroi</a:t>
            </a:r>
            <a:r>
              <a:rPr lang="it-IT" sz="1400" b="0"/>
              <a:t>, Francesco Tommasino </a:t>
            </a:r>
          </a:p>
        </p:txBody>
      </p:sp>
      <p:sp>
        <p:nvSpPr>
          <p:cNvPr id="17" name="Parentesi graffa chiusa 16">
            <a:extLst>
              <a:ext uri="{FF2B5EF4-FFF2-40B4-BE49-F238E27FC236}">
                <a16:creationId xmlns:a16="http://schemas.microsoft.com/office/drawing/2014/main" id="{8F4EE05E-0BD3-4913-B4DB-E1B36EFC1D5A}"/>
              </a:ext>
            </a:extLst>
          </p:cNvPr>
          <p:cNvSpPr/>
          <p:nvPr/>
        </p:nvSpPr>
        <p:spPr>
          <a:xfrm>
            <a:off x="9931180" y="4000979"/>
            <a:ext cx="341284" cy="551675"/>
          </a:xfrm>
          <a:prstGeom prst="righ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arentesi graffa chiusa 17">
            <a:extLst>
              <a:ext uri="{FF2B5EF4-FFF2-40B4-BE49-F238E27FC236}">
                <a16:creationId xmlns:a16="http://schemas.microsoft.com/office/drawing/2014/main" id="{2D70A35D-6083-4027-96C2-6A4FF536D038}"/>
              </a:ext>
            </a:extLst>
          </p:cNvPr>
          <p:cNvSpPr/>
          <p:nvPr/>
        </p:nvSpPr>
        <p:spPr>
          <a:xfrm>
            <a:off x="9991324" y="3455478"/>
            <a:ext cx="373842" cy="478993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D255F34-CFA6-4EB2-BBB8-2B17F9D5BD9C}"/>
              </a:ext>
            </a:extLst>
          </p:cNvPr>
          <p:cNvSpPr txBox="1"/>
          <p:nvPr/>
        </p:nvSpPr>
        <p:spPr>
          <a:xfrm>
            <a:off x="10365166" y="335464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Test beam @APSS</a:t>
            </a:r>
          </a:p>
        </p:txBody>
      </p:sp>
      <p:sp>
        <p:nvSpPr>
          <p:cNvPr id="20" name="Parentesi graffa chiusa 19">
            <a:extLst>
              <a:ext uri="{FF2B5EF4-FFF2-40B4-BE49-F238E27FC236}">
                <a16:creationId xmlns:a16="http://schemas.microsoft.com/office/drawing/2014/main" id="{03F9A9E9-F619-4C35-AA2C-5FF029793875}"/>
              </a:ext>
            </a:extLst>
          </p:cNvPr>
          <p:cNvSpPr/>
          <p:nvPr/>
        </p:nvSpPr>
        <p:spPr>
          <a:xfrm>
            <a:off x="9984432" y="895600"/>
            <a:ext cx="500359" cy="2462213"/>
          </a:xfrm>
          <a:prstGeom prst="rightBrace">
            <a:avLst>
              <a:gd name="adj1" fmla="val 8333"/>
              <a:gd name="adj2" fmla="val 5170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C52560A-41FE-49FB-8BD1-44C710EB5B68}"/>
              </a:ext>
            </a:extLst>
          </p:cNvPr>
          <p:cNvSpPr txBox="1"/>
          <p:nvPr/>
        </p:nvSpPr>
        <p:spPr>
          <a:xfrm>
            <a:off x="10473355" y="1729651"/>
            <a:ext cx="1718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Materials design and characterization; test beam @LNL</a:t>
            </a:r>
          </a:p>
        </p:txBody>
      </p:sp>
      <p:pic>
        <p:nvPicPr>
          <p:cNvPr id="30" name="Immagine 29" descr="Immagine che contiene trasporto&#10;&#10;Descrizione generata automaticamente">
            <a:extLst>
              <a:ext uri="{FF2B5EF4-FFF2-40B4-BE49-F238E27FC236}">
                <a16:creationId xmlns:a16="http://schemas.microsoft.com/office/drawing/2014/main" id="{CEA05409-20B6-43FF-8117-2F816B848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4772364"/>
            <a:ext cx="2873026" cy="161751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3" name="Freccia circolare a destra 32">
            <a:extLst>
              <a:ext uri="{FF2B5EF4-FFF2-40B4-BE49-F238E27FC236}">
                <a16:creationId xmlns:a16="http://schemas.microsoft.com/office/drawing/2014/main" id="{17E9506B-9B3F-4413-9216-090035D42074}"/>
              </a:ext>
            </a:extLst>
          </p:cNvPr>
          <p:cNvSpPr/>
          <p:nvPr/>
        </p:nvSpPr>
        <p:spPr>
          <a:xfrm>
            <a:off x="47328" y="1988840"/>
            <a:ext cx="568412" cy="2664296"/>
          </a:xfrm>
          <a:prstGeom prst="curvedRightArrow">
            <a:avLst>
              <a:gd name="adj1" fmla="val 29257"/>
              <a:gd name="adj2" fmla="val 50000"/>
              <a:gd name="adj3" fmla="val 2500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4" name="Freccia circolare a destra 33">
            <a:extLst>
              <a:ext uri="{FF2B5EF4-FFF2-40B4-BE49-F238E27FC236}">
                <a16:creationId xmlns:a16="http://schemas.microsoft.com/office/drawing/2014/main" id="{55D330F1-CD21-4ACE-B619-8E1271CA1AAA}"/>
              </a:ext>
            </a:extLst>
          </p:cNvPr>
          <p:cNvSpPr/>
          <p:nvPr/>
        </p:nvSpPr>
        <p:spPr>
          <a:xfrm flipH="1">
            <a:off x="6312024" y="3007188"/>
            <a:ext cx="568412" cy="2026248"/>
          </a:xfrm>
          <a:prstGeom prst="curvedRightArrow">
            <a:avLst>
              <a:gd name="adj1" fmla="val 29257"/>
              <a:gd name="adj2" fmla="val 50000"/>
              <a:gd name="adj3" fmla="val 2500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AD3C2C80-6AA2-424E-B473-2264EBFB20B0}"/>
              </a:ext>
            </a:extLst>
          </p:cNvPr>
          <p:cNvSpPr/>
          <p:nvPr/>
        </p:nvSpPr>
        <p:spPr>
          <a:xfrm rot="1331280">
            <a:off x="6358228" y="4298189"/>
            <a:ext cx="1710838" cy="199166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FE605A21-D337-400B-B0B4-28925F6C5C35}"/>
              </a:ext>
            </a:extLst>
          </p:cNvPr>
          <p:cNvGrpSpPr/>
          <p:nvPr/>
        </p:nvGrpSpPr>
        <p:grpSpPr>
          <a:xfrm>
            <a:off x="9550" y="4458630"/>
            <a:ext cx="4246420" cy="2374491"/>
            <a:chOff x="9550" y="4458630"/>
            <a:chExt cx="4246420" cy="2374491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67F835B2-0C29-4570-B3CE-8E982D9D9F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588" b="40231"/>
            <a:stretch/>
          </p:blipFill>
          <p:spPr>
            <a:xfrm>
              <a:off x="79506" y="4458630"/>
              <a:ext cx="4176464" cy="227823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6E22633E-9D04-4E6C-9D16-8E7626093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7528" y="6389877"/>
              <a:ext cx="799926" cy="426967"/>
            </a:xfrm>
            <a:prstGeom prst="rect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</p:pic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FFA4ECF9-84BE-48B3-93B6-DE8908B5DB15}"/>
                </a:ext>
              </a:extLst>
            </p:cNvPr>
            <p:cNvSpPr txBox="1"/>
            <p:nvPr/>
          </p:nvSpPr>
          <p:spPr>
            <a:xfrm>
              <a:off x="9550" y="6525344"/>
              <a:ext cx="1837362" cy="30777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/>
                <a:t>project FIRE (INFN)</a:t>
              </a:r>
            </a:p>
          </p:txBody>
        </p:sp>
      </p:grp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7A2DE1A7-85BE-4C8F-92BF-44946C66FAE3}"/>
              </a:ext>
            </a:extLst>
          </p:cNvPr>
          <p:cNvSpPr txBox="1"/>
          <p:nvPr/>
        </p:nvSpPr>
        <p:spPr>
          <a:xfrm>
            <a:off x="4280733" y="6303338"/>
            <a:ext cx="2026517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/>
              <a:t>SPES cyclotron @LNL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833193B-660B-4AAD-B3E0-3BC24FBFFB7E}"/>
              </a:ext>
            </a:extLst>
          </p:cNvPr>
          <p:cNvSpPr txBox="1"/>
          <p:nvPr/>
        </p:nvSpPr>
        <p:spPr>
          <a:xfrm>
            <a:off x="6746377" y="6453336"/>
            <a:ext cx="3958135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err="1"/>
              <a:t>Euritrack</a:t>
            </a:r>
            <a:r>
              <a:rPr lang="en-GB" sz="1400"/>
              <a:t> (EU FP6) </a:t>
            </a:r>
            <a:r>
              <a:rPr lang="en-GB" sz="1100"/>
              <a:t>Tagged Neutron Inspection System</a:t>
            </a:r>
            <a:endParaRPr lang="en-GB" sz="1400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EB814022-1DCA-4B41-8893-A5F956C202B0}"/>
              </a:ext>
            </a:extLst>
          </p:cNvPr>
          <p:cNvSpPr txBox="1"/>
          <p:nvPr/>
        </p:nvSpPr>
        <p:spPr>
          <a:xfrm>
            <a:off x="72228" y="2806869"/>
            <a:ext cx="65418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workers surveillance in nuclear power plant or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nuclear physics experimental hall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SPES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@LNL)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306DEA43-258D-4018-B21C-3E833C9EA804}"/>
              </a:ext>
            </a:extLst>
          </p:cNvPr>
          <p:cNvSpPr txBox="1"/>
          <p:nvPr/>
        </p:nvSpPr>
        <p:spPr>
          <a:xfrm>
            <a:off x="120340" y="3455478"/>
            <a:ext cx="64567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revealing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40AE6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different impinging radiation for homeland security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using common PMT or Si-PM as photosensors</a:t>
            </a:r>
          </a:p>
        </p:txBody>
      </p:sp>
      <p:sp>
        <p:nvSpPr>
          <p:cNvPr id="3" name="CasellaDiTesto 33">
            <a:extLst>
              <a:ext uri="{FF2B5EF4-FFF2-40B4-BE49-F238E27FC236}">
                <a16:creationId xmlns:a16="http://schemas.microsoft.com/office/drawing/2014/main" id="{BE4BBDDB-FD32-36DD-588B-B234BB8882AD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Marco Toppi</a:t>
            </a:r>
            <a:endParaRPr lang="it-IT" sz="1050" dirty="0"/>
          </a:p>
        </p:txBody>
      </p:sp>
      <p:sp>
        <p:nvSpPr>
          <p:cNvPr id="28" name="CasellaDiTesto 18">
            <a:extLst>
              <a:ext uri="{FF2B5EF4-FFF2-40B4-BE49-F238E27FC236}">
                <a16:creationId xmlns:a16="http://schemas.microsoft.com/office/drawing/2014/main" id="{585DB833-D0B0-104B-BC2E-2B000C746F58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</p:spTree>
    <p:extLst>
      <p:ext uri="{BB962C8B-B14F-4D97-AF65-F5344CB8AC3E}">
        <p14:creationId xmlns:p14="http://schemas.microsoft.com/office/powerpoint/2010/main" val="420948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7" grpId="0" animBg="1"/>
      <p:bldP spid="42" grpId="0" animBg="1"/>
      <p:bldP spid="43" grpId="0" animBg="1"/>
      <p:bldP spid="47" grpId="0"/>
      <p:bldP spid="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magine 110">
            <a:extLst>
              <a:ext uri="{FF2B5EF4-FFF2-40B4-BE49-F238E27FC236}">
                <a16:creationId xmlns:a16="http://schemas.microsoft.com/office/drawing/2014/main" id="{5A1646EB-5F73-4617-A635-01A4F54AA3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2" r="48654"/>
          <a:stretch/>
        </p:blipFill>
        <p:spPr>
          <a:xfrm>
            <a:off x="62826" y="4367613"/>
            <a:ext cx="3250225" cy="2331263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4FCFF1-2E2F-4E4C-B6D2-C1F6144F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34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D91BF6-D927-4FEA-BDC9-526D2D17AD7C}"/>
              </a:ext>
            </a:extLst>
          </p:cNvPr>
          <p:cNvSpPr txBox="1"/>
          <p:nvPr/>
        </p:nvSpPr>
        <p:spPr>
          <a:xfrm>
            <a:off x="185464" y="556102"/>
            <a:ext cx="6958531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8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Siloxane scintillators for </a:t>
            </a:r>
            <a:r>
              <a:rPr lang="en-GB" sz="280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thermal neutrons</a:t>
            </a:r>
            <a:endParaRPr lang="it-IT" sz="2800">
              <a:solidFill>
                <a:schemeClr val="tx2"/>
              </a:solidFill>
              <a:latin typeface="+mj-lt"/>
              <a:ea typeface="+mj-ea"/>
              <a:cs typeface="+mj-cs"/>
              <a:sym typeface="Symbol" panose="05050102010706020507" pitchFamily="18" charset="2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1F23AE-B83C-4001-88D7-709D9AEDE0DD}"/>
              </a:ext>
            </a:extLst>
          </p:cNvPr>
          <p:cNvSpPr txBox="1"/>
          <p:nvPr/>
        </p:nvSpPr>
        <p:spPr>
          <a:xfrm>
            <a:off x="154838" y="1699580"/>
            <a:ext cx="8176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en-GB" sz="2000">
                <a:solidFill>
                  <a:srgbClr val="0000FF"/>
                </a:solidFill>
              </a:rPr>
              <a:t>Transparency</a:t>
            </a:r>
            <a:r>
              <a:rPr lang="en-GB" sz="2000"/>
              <a:t> preserved for low dyes concentration</a:t>
            </a:r>
          </a:p>
          <a:p>
            <a:pPr marL="342900" indent="-34290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en-GB" sz="2000">
                <a:solidFill>
                  <a:srgbClr val="0000FF"/>
                </a:solidFill>
              </a:rPr>
              <a:t>Optimal LY vs EJ-254 </a:t>
            </a:r>
            <a:r>
              <a:rPr lang="en-GB" sz="2000"/>
              <a:t>standard under Am-Be thermalized n source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F3D7F02-2844-4625-846C-0956DA5A2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981" y="1285375"/>
            <a:ext cx="744696" cy="733582"/>
          </a:xfrm>
          <a:prstGeom prst="rect">
            <a:avLst/>
          </a:prstGeom>
        </p:spPr>
      </p:pic>
      <p:pic>
        <p:nvPicPr>
          <p:cNvPr id="10" name="Immagine 9" descr="Immagine che contiene testo, interni, diverso, parecchi&#10;&#10;Descrizione generata automaticamente">
            <a:extLst>
              <a:ext uri="{FF2B5EF4-FFF2-40B4-BE49-F238E27FC236}">
                <a16:creationId xmlns:a16="http://schemas.microsoft.com/office/drawing/2014/main" id="{E53CA2C7-1A27-4A60-A9D5-592E47124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42" y="1051990"/>
            <a:ext cx="3220088" cy="1155129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FEE44DCC-1516-4CF4-88F8-AEA04C2B15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45" y="2370110"/>
            <a:ext cx="2129927" cy="159744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D257073-DA8E-4FF5-8CAE-69074BC79C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" t="10101" r="9873" b="4850"/>
          <a:stretch/>
        </p:blipFill>
        <p:spPr>
          <a:xfrm>
            <a:off x="9420799" y="2379193"/>
            <a:ext cx="2260470" cy="1770803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CE3CDA14-E3FE-4A83-A058-0EAB65FC36F8}"/>
              </a:ext>
            </a:extLst>
          </p:cNvPr>
          <p:cNvCxnSpPr>
            <a:cxnSpLocks/>
          </p:cNvCxnSpPr>
          <p:nvPr/>
        </p:nvCxnSpPr>
        <p:spPr>
          <a:xfrm>
            <a:off x="8086511" y="2354222"/>
            <a:ext cx="1506651" cy="69575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5E9DD30-E4E6-495C-B1CF-14426DA9E07C}"/>
              </a:ext>
            </a:extLst>
          </p:cNvPr>
          <p:cNvSpPr txBox="1"/>
          <p:nvPr/>
        </p:nvSpPr>
        <p:spPr>
          <a:xfrm>
            <a:off x="185464" y="954582"/>
            <a:ext cx="73565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2pPr marL="7429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defRPr>
            </a:lvl2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/>
              <a:t>Addition of </a:t>
            </a:r>
            <a:r>
              <a:rPr lang="en-GB" sz="2000">
                <a:solidFill>
                  <a:srgbClr val="FF0000"/>
                </a:solidFill>
              </a:rPr>
              <a:t>o-</a:t>
            </a:r>
            <a:r>
              <a:rPr lang="en-GB" sz="2000" err="1">
                <a:solidFill>
                  <a:srgbClr val="FF0000"/>
                </a:solidFill>
              </a:rPr>
              <a:t>carborane</a:t>
            </a:r>
            <a:r>
              <a:rPr lang="en-GB" sz="2000"/>
              <a:t> </a:t>
            </a:r>
            <a:r>
              <a:rPr lang="en-GB" sz="2000">
                <a:sym typeface="Symbol" panose="05050102010706020507" pitchFamily="18" charset="2"/>
              </a:rPr>
              <a:t></a:t>
            </a:r>
          </a:p>
          <a:p>
            <a:r>
              <a:rPr lang="it-IT" sz="2000">
                <a:solidFill>
                  <a:srgbClr val="0000FF"/>
                </a:solidFill>
                <a:sym typeface="Symbol" panose="05050102010706020507" pitchFamily="18" charset="2"/>
              </a:rPr>
              <a:t>n + </a:t>
            </a:r>
            <a:r>
              <a:rPr lang="it-IT" sz="2000" baseline="30000">
                <a:solidFill>
                  <a:srgbClr val="0000FF"/>
                </a:solidFill>
                <a:sym typeface="Symbol" panose="05050102010706020507" pitchFamily="18" charset="2"/>
              </a:rPr>
              <a:t>10</a:t>
            </a:r>
            <a:r>
              <a:rPr lang="it-IT" sz="2000">
                <a:solidFill>
                  <a:srgbClr val="0000FF"/>
                </a:solidFill>
                <a:sym typeface="Symbol" panose="05050102010706020507" pitchFamily="18" charset="2"/>
              </a:rPr>
              <a:t>B→ </a:t>
            </a:r>
            <a:r>
              <a:rPr lang="it-IT" sz="2000" baseline="30000">
                <a:solidFill>
                  <a:srgbClr val="0000FF"/>
                </a:solidFill>
                <a:sym typeface="Symbol" panose="05050102010706020507" pitchFamily="18" charset="2"/>
              </a:rPr>
              <a:t>7</a:t>
            </a:r>
            <a:r>
              <a:rPr lang="it-IT" sz="2000">
                <a:solidFill>
                  <a:srgbClr val="0000FF"/>
                </a:solidFill>
                <a:sym typeface="Symbol" panose="05050102010706020507" pitchFamily="18" charset="2"/>
              </a:rPr>
              <a:t>Li(0.83 MeV) +</a:t>
            </a:r>
            <a:r>
              <a:rPr lang="it-IT" sz="2000" baseline="30000">
                <a:solidFill>
                  <a:srgbClr val="0000FF"/>
                </a:solidFill>
                <a:sym typeface="Symbol" panose="05050102010706020507" pitchFamily="18" charset="2"/>
              </a:rPr>
              <a:t>4</a:t>
            </a:r>
            <a:r>
              <a:rPr lang="it-IT" sz="2000">
                <a:solidFill>
                  <a:srgbClr val="0000FF"/>
                </a:solidFill>
                <a:sym typeface="Symbol" panose="05050102010706020507" pitchFamily="18" charset="2"/>
              </a:rPr>
              <a:t>He(1.47 MeV) +  (0.48 MeV) [94%] </a:t>
            </a:r>
            <a:endParaRPr lang="en-GB" sz="2000">
              <a:solidFill>
                <a:srgbClr val="0000FF"/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8584651-5911-4A92-A8A2-FCC0E11388F0}"/>
              </a:ext>
            </a:extLst>
          </p:cNvPr>
          <p:cNvSpPr txBox="1"/>
          <p:nvPr/>
        </p:nvSpPr>
        <p:spPr>
          <a:xfrm>
            <a:off x="149906" y="2537845"/>
            <a:ext cx="6958531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280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Foldable</a:t>
            </a:r>
            <a:r>
              <a:rPr lang="en-GB" sz="28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siloxane-based nanocomposites</a:t>
            </a:r>
            <a:endParaRPr lang="it-IT" sz="2800">
              <a:solidFill>
                <a:schemeClr val="tx2"/>
              </a:solidFill>
              <a:latin typeface="+mj-lt"/>
              <a:ea typeface="+mj-ea"/>
              <a:cs typeface="+mj-cs"/>
              <a:sym typeface="Symbol" panose="05050102010706020507" pitchFamily="18" charset="2"/>
            </a:endParaRPr>
          </a:p>
        </p:txBody>
      </p:sp>
      <p:cxnSp>
        <p:nvCxnSpPr>
          <p:cNvPr id="27" name="Connettore a gomito 26">
            <a:extLst>
              <a:ext uri="{FF2B5EF4-FFF2-40B4-BE49-F238E27FC236}">
                <a16:creationId xmlns:a16="http://schemas.microsoft.com/office/drawing/2014/main" id="{FFC60C02-3ED8-41F2-AED1-51F86756E489}"/>
              </a:ext>
            </a:extLst>
          </p:cNvPr>
          <p:cNvCxnSpPr>
            <a:cxnSpLocks/>
          </p:cNvCxnSpPr>
          <p:nvPr/>
        </p:nvCxnSpPr>
        <p:spPr>
          <a:xfrm>
            <a:off x="149906" y="2379193"/>
            <a:ext cx="12042094" cy="1910425"/>
          </a:xfrm>
          <a:prstGeom prst="bentConnector3">
            <a:avLst>
              <a:gd name="adj1" fmla="val 58393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FCF8E04-3591-4629-AD4C-61BE825A034C}"/>
              </a:ext>
            </a:extLst>
          </p:cNvPr>
          <p:cNvSpPr txBox="1"/>
          <p:nvPr/>
        </p:nvSpPr>
        <p:spPr>
          <a:xfrm>
            <a:off x="839416" y="2933644"/>
            <a:ext cx="62664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marR="0" lvl="1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>
                <a:solidFill>
                  <a:prstClr val="black"/>
                </a:solidFill>
                <a:latin typeface="Georgia"/>
              </a:rPr>
              <a:t>S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ynthesis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 of </a:t>
            </a:r>
            <a:r>
              <a:rPr kumimoji="0" lang="en-GB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nanocrystals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 of </a:t>
            </a:r>
            <a:r>
              <a:rPr kumimoji="0" lang="en-GB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</a:rPr>
              <a:t>6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</a:rPr>
              <a:t>LiF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 or </a:t>
            </a:r>
            <a:r>
              <a:rPr kumimoji="0" lang="en-GB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</a:rPr>
              <a:t>6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</a:rPr>
              <a:t>Li</a:t>
            </a:r>
            <a:r>
              <a:rPr kumimoji="0" lang="en-GB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</a:rPr>
              <a:t>2</a:t>
            </a:r>
            <a:r>
              <a:rPr lang="en-GB" baseline="30000">
                <a:solidFill>
                  <a:srgbClr val="FF0000"/>
                </a:solidFill>
                <a:latin typeface="Georgia"/>
              </a:rPr>
              <a:t>10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</a:rPr>
              <a:t>B</a:t>
            </a:r>
            <a:r>
              <a:rPr lang="en-GB" baseline="-25000">
                <a:solidFill>
                  <a:srgbClr val="FF0000"/>
                </a:solidFill>
                <a:latin typeface="Georgia"/>
              </a:rPr>
              <a:t>4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</a:rPr>
              <a:t>O</a:t>
            </a:r>
            <a:r>
              <a:rPr lang="en-GB" baseline="-25000">
                <a:solidFill>
                  <a:srgbClr val="FF0000"/>
                </a:solidFill>
                <a:latin typeface="Georgia"/>
              </a:rPr>
              <a:t>7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sym typeface="Symbol" panose="05050102010706020507" pitchFamily="18" charset="2"/>
              </a:rPr>
              <a:t>addition of high L.O.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  <a:sym typeface="Symbol" panose="05050102010706020507" pitchFamily="18" charset="2"/>
              </a:rPr>
              <a:t>inorganic scintillator</a:t>
            </a:r>
            <a:r>
              <a:rPr kumimoji="0" lang="en-GB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  <a:sym typeface="Symbol" panose="05050102010706020507" pitchFamily="18" charset="2"/>
              </a:rPr>
              <a:t> </a:t>
            </a:r>
            <a:r>
              <a:rPr kumimoji="0" lang="en-GB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sym typeface="Symbol" panose="05050102010706020507" pitchFamily="18" charset="2"/>
              </a:rPr>
              <a:t>(</a:t>
            </a:r>
            <a:r>
              <a:rPr kumimoji="0" lang="en-GB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sym typeface="Symbol" panose="05050102010706020507" pitchFamily="18" charset="2"/>
              </a:rPr>
              <a:t>ZnS:Ag</a:t>
            </a:r>
            <a:r>
              <a:rPr kumimoji="0" lang="en-GB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sym typeface="Symbol" panose="05050102010706020507" pitchFamily="18" charset="2"/>
              </a:rPr>
              <a:t>)entrapment in siloxane</a:t>
            </a: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CC9F688-ECED-4816-B559-9FB381897C8E}"/>
              </a:ext>
            </a:extLst>
          </p:cNvPr>
          <p:cNvSpPr txBox="1"/>
          <p:nvPr/>
        </p:nvSpPr>
        <p:spPr>
          <a:xfrm>
            <a:off x="7032104" y="4294837"/>
            <a:ext cx="45746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marR="0" lvl="1" indent="-276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>
                <a:solidFill>
                  <a:prstClr val="black"/>
                </a:solidFill>
                <a:latin typeface="Georgia"/>
              </a:rPr>
              <a:t>C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oupling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with bendable 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OPT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Symbol" panose="05050102010706020507" pitchFamily="18" charset="2"/>
              </a:rPr>
              <a:t>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+mn-ea"/>
                <a:cs typeface="+mn-cs"/>
                <a:sym typeface="Symbol" panose="05050102010706020507" pitchFamily="18" charset="2"/>
              </a:rPr>
              <a:t>fully</a:t>
            </a:r>
            <a:r>
              <a:rPr kumimoji="0" lang="en-GB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+mn-ea"/>
                <a:cs typeface="+mn-cs"/>
                <a:sym typeface="Symbol" panose="05050102010706020507" pitchFamily="18" charset="2"/>
              </a:rPr>
              <a:t> FLEXIBLE n detector</a:t>
            </a: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99715D5-DEA7-4AB6-8425-8EDA6700CF9D}"/>
              </a:ext>
            </a:extLst>
          </p:cNvPr>
          <p:cNvSpPr txBox="1"/>
          <p:nvPr/>
        </p:nvSpPr>
        <p:spPr>
          <a:xfrm>
            <a:off x="7161051" y="4025673"/>
            <a:ext cx="5055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/>
              <a:t>S.M. Carturan et al., </a:t>
            </a:r>
            <a:r>
              <a:rPr lang="it-IT" sz="1400" err="1"/>
              <a:t>Radiat</a:t>
            </a:r>
            <a:r>
              <a:rPr lang="it-IT" sz="1400"/>
              <a:t> </a:t>
            </a:r>
            <a:r>
              <a:rPr lang="it-IT" sz="1400" err="1"/>
              <a:t>Prot</a:t>
            </a:r>
            <a:r>
              <a:rPr lang="it-IT" sz="1400"/>
              <a:t> </a:t>
            </a:r>
            <a:r>
              <a:rPr lang="it-IT" sz="1400" err="1"/>
              <a:t>Dosimetry</a:t>
            </a:r>
            <a:r>
              <a:rPr lang="it-IT" sz="1400"/>
              <a:t>. 2011 </a:t>
            </a:r>
            <a:endParaRPr lang="en-GB" sz="1400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B65EE97E-3AE5-49E4-8D46-5277897326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530817"/>
            <a:ext cx="1325800" cy="1009553"/>
          </a:xfrm>
          <a:prstGeom prst="rect">
            <a:avLst/>
          </a:prstGeom>
        </p:spPr>
      </p:pic>
      <p:pic>
        <p:nvPicPr>
          <p:cNvPr id="43" name="Immagine 42" descr="Immagine che contiene testo, ciambella&#10;&#10;Descrizione generata automaticamente">
            <a:extLst>
              <a:ext uri="{FF2B5EF4-FFF2-40B4-BE49-F238E27FC236}">
                <a16:creationId xmlns:a16="http://schemas.microsoft.com/office/drawing/2014/main" id="{206362C8-CB06-4797-A0D3-AC85740642C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16487" r="24783"/>
          <a:stretch/>
        </p:blipFill>
        <p:spPr>
          <a:xfrm rot="5400000">
            <a:off x="40397" y="2984992"/>
            <a:ext cx="862606" cy="80509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F12D25C7-B416-4A88-9608-7A044D9F05C6}"/>
              </a:ext>
            </a:extLst>
          </p:cNvPr>
          <p:cNvSpPr txBox="1"/>
          <p:nvPr/>
        </p:nvSpPr>
        <p:spPr>
          <a:xfrm>
            <a:off x="185464" y="6544988"/>
            <a:ext cx="415784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/>
              <a:t>F. Pino, J. Delgado et al., </a:t>
            </a:r>
            <a:r>
              <a:rPr lang="it-IT" sz="1400" err="1"/>
              <a:t>submitted</a:t>
            </a:r>
            <a:r>
              <a:rPr lang="it-IT" sz="1400"/>
              <a:t> to </a:t>
            </a:r>
            <a:r>
              <a:rPr lang="it-IT" sz="1400" err="1"/>
              <a:t>Adv</a:t>
            </a:r>
            <a:r>
              <a:rPr lang="it-IT" sz="1400"/>
              <a:t>. Mater.</a:t>
            </a:r>
            <a:endParaRPr lang="en-GB" sz="140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FC00926-A40E-43FF-968D-C5A9BEAA18D6}"/>
              </a:ext>
            </a:extLst>
          </p:cNvPr>
          <p:cNvSpPr txBox="1"/>
          <p:nvPr/>
        </p:nvSpPr>
        <p:spPr>
          <a:xfrm>
            <a:off x="-124891" y="3925180"/>
            <a:ext cx="5932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marR="0" lvl="1" indent="-276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Wrapping</a:t>
            </a:r>
            <a:r>
              <a:rPr lang="en-GB">
                <a:solidFill>
                  <a:prstClr val="black"/>
                </a:solidFill>
                <a:latin typeface="Georgia"/>
              </a:rPr>
              <a:t> PSD organic scintillator</a:t>
            </a:r>
            <a:r>
              <a:rPr kumimoji="0" lang="en-GB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Georgia"/>
              </a:rPr>
              <a:t>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sym typeface="Symbol" panose="05050102010706020507" pitchFamily="18" charset="2"/>
              </a:rPr>
              <a:t></a:t>
            </a: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sym typeface="Symbol" panose="05050102010706020507" pitchFamily="18" charset="2"/>
              </a:rPr>
              <a:t>TRIPLE PSD</a:t>
            </a: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A10112E3-F497-45E2-A42A-6A4812DA678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t="3420" r="63626" b="2960"/>
          <a:stretch/>
        </p:blipFill>
        <p:spPr bwMode="auto">
          <a:xfrm>
            <a:off x="11125988" y="4330783"/>
            <a:ext cx="1018684" cy="250470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4" name="Connettore a gomito 53">
            <a:extLst>
              <a:ext uri="{FF2B5EF4-FFF2-40B4-BE49-F238E27FC236}">
                <a16:creationId xmlns:a16="http://schemas.microsoft.com/office/drawing/2014/main" id="{8E628FD8-4590-43AF-BBD5-D4ACB15ED7B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909587" y="5474695"/>
            <a:ext cx="2158506" cy="289856"/>
          </a:xfrm>
          <a:prstGeom prst="bentConnector3">
            <a:avLst>
              <a:gd name="adj1" fmla="val 78453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Immagine 1">
            <a:extLst>
              <a:ext uri="{FF2B5EF4-FFF2-40B4-BE49-F238E27FC236}">
                <a16:creationId xmlns:a16="http://schemas.microsoft.com/office/drawing/2014/main" id="{EAF57E8B-75DE-4A04-B5AF-4546A552B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13" y="5062468"/>
            <a:ext cx="1268645" cy="1272228"/>
          </a:xfrm>
          <a:prstGeom prst="rect">
            <a:avLst/>
          </a:prstGeom>
        </p:spPr>
      </p:pic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51ECAF4C-D2B0-48B2-A71B-E33A639D9EFF}"/>
              </a:ext>
            </a:extLst>
          </p:cNvPr>
          <p:cNvSpPr txBox="1"/>
          <p:nvPr/>
        </p:nvSpPr>
        <p:spPr>
          <a:xfrm>
            <a:off x="11280576" y="4437112"/>
            <a:ext cx="76151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0000FF"/>
                </a:solidFill>
              </a:rPr>
              <a:t>MUNES @LNL</a:t>
            </a:r>
          </a:p>
        </p:txBody>
      </p:sp>
      <p:pic>
        <p:nvPicPr>
          <p:cNvPr id="85" name="Immagine 84">
            <a:extLst>
              <a:ext uri="{FF2B5EF4-FFF2-40B4-BE49-F238E27FC236}">
                <a16:creationId xmlns:a16="http://schemas.microsoft.com/office/drawing/2014/main" id="{BCC6EF7E-479D-4975-9214-3B744315F8D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5" t="52321" r="7295"/>
          <a:stretch/>
        </p:blipFill>
        <p:spPr bwMode="auto">
          <a:xfrm>
            <a:off x="8357905" y="4866468"/>
            <a:ext cx="2409491" cy="164476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104" name="Gruppo 103">
            <a:extLst>
              <a:ext uri="{FF2B5EF4-FFF2-40B4-BE49-F238E27FC236}">
                <a16:creationId xmlns:a16="http://schemas.microsoft.com/office/drawing/2014/main" id="{BBB54FD8-F34F-4C6A-90FE-27FEE84BCA17}"/>
              </a:ext>
            </a:extLst>
          </p:cNvPr>
          <p:cNvGrpSpPr/>
          <p:nvPr/>
        </p:nvGrpSpPr>
        <p:grpSpPr>
          <a:xfrm>
            <a:off x="6890505" y="6441777"/>
            <a:ext cx="4235483" cy="371599"/>
            <a:chOff x="6890505" y="6403490"/>
            <a:chExt cx="4235483" cy="371599"/>
          </a:xfrm>
        </p:grpSpPr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1B9FAD02-AB6E-48C9-A6B9-75733B59CFAC}"/>
                </a:ext>
              </a:extLst>
            </p:cNvPr>
            <p:cNvSpPr txBox="1"/>
            <p:nvPr/>
          </p:nvSpPr>
          <p:spPr>
            <a:xfrm>
              <a:off x="6890505" y="6436535"/>
              <a:ext cx="4235483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/>
                <a:t>I. Fratelli, </a:t>
              </a:r>
              <a:r>
                <a:rPr lang="en-GB" sz="1600">
                  <a:solidFill>
                    <a:srgbClr val="0000FF"/>
                  </a:solidFill>
                </a:rPr>
                <a:t>BEYOND - </a:t>
              </a:r>
              <a:r>
                <a:rPr lang="en-GB" sz="1600"/>
                <a:t>Grant </a:t>
              </a:r>
              <a:r>
                <a:rPr lang="en-GB" sz="1600" err="1"/>
                <a:t>giovani</a:t>
              </a:r>
              <a:r>
                <a:rPr lang="en-GB" sz="1600"/>
                <a:t> 2023 </a:t>
              </a:r>
            </a:p>
          </p:txBody>
        </p:sp>
        <p:pic>
          <p:nvPicPr>
            <p:cNvPr id="91" name="Immagine 90">
              <a:extLst>
                <a:ext uri="{FF2B5EF4-FFF2-40B4-BE49-F238E27FC236}">
                  <a16:creationId xmlns:a16="http://schemas.microsoft.com/office/drawing/2014/main" id="{D6EFB038-9A5D-469C-A109-CB2A5B98E5EB}"/>
                </a:ext>
              </a:extLst>
            </p:cNvPr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732619" y="6403490"/>
              <a:ext cx="385933" cy="369331"/>
            </a:xfrm>
            <a:prstGeom prst="rect">
              <a:avLst/>
            </a:prstGeom>
          </p:spPr>
        </p:pic>
      </p:grp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5930F15C-7AE9-4BA3-BEE5-7431968229B1}"/>
              </a:ext>
            </a:extLst>
          </p:cNvPr>
          <p:cNvSpPr txBox="1"/>
          <p:nvPr/>
        </p:nvSpPr>
        <p:spPr>
          <a:xfrm>
            <a:off x="2426935" y="3563724"/>
            <a:ext cx="3381033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pt-BR" baseline="30000"/>
              <a:t>6</a:t>
            </a:r>
            <a:r>
              <a:rPr lang="pt-BR"/>
              <a:t>Li + n </a:t>
            </a:r>
            <a:r>
              <a:rPr lang="pt-BR">
                <a:sym typeface="Symbol" panose="05050102010706020507" pitchFamily="18" charset="2"/>
              </a:rPr>
              <a:t></a:t>
            </a:r>
            <a:r>
              <a:rPr lang="pt-BR"/>
              <a:t> </a:t>
            </a:r>
            <a:r>
              <a:rPr lang="pt-BR" baseline="30000"/>
              <a:t>3</a:t>
            </a:r>
            <a:r>
              <a:rPr lang="pt-BR"/>
              <a:t>H + </a:t>
            </a:r>
            <a:r>
              <a:rPr lang="pt-BR" baseline="30000"/>
              <a:t>4</a:t>
            </a:r>
            <a:r>
              <a:rPr lang="pt-BR"/>
              <a:t>He + 4.78 MeV</a:t>
            </a:r>
            <a:endParaRPr lang="en-GB"/>
          </a:p>
        </p:txBody>
      </p:sp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DDBFA046-212B-486A-AFAD-7256E9EB8E81}"/>
              </a:ext>
            </a:extLst>
          </p:cNvPr>
          <p:cNvGrpSpPr/>
          <p:nvPr/>
        </p:nvGrpSpPr>
        <p:grpSpPr>
          <a:xfrm>
            <a:off x="3296819" y="4424271"/>
            <a:ext cx="2799181" cy="1910425"/>
            <a:chOff x="58339" y="4290336"/>
            <a:chExt cx="2318399" cy="1506161"/>
          </a:xfrm>
        </p:grpSpPr>
        <p:pic>
          <p:nvPicPr>
            <p:cNvPr id="33" name="Immagine 32" descr="Immagine che contiene motore, mugnaio&#10;&#10;Descrizione generata automaticamente">
              <a:extLst>
                <a:ext uri="{FF2B5EF4-FFF2-40B4-BE49-F238E27FC236}">
                  <a16:creationId xmlns:a16="http://schemas.microsoft.com/office/drawing/2014/main" id="{16F7B196-C3AC-4F42-98CB-6F8AE33FC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92" r="19551"/>
            <a:stretch/>
          </p:blipFill>
          <p:spPr>
            <a:xfrm rot="5400000">
              <a:off x="471109" y="3890869"/>
              <a:ext cx="1497797" cy="231346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94" name="CasellaDiTesto 93">
              <a:extLst>
                <a:ext uri="{FF2B5EF4-FFF2-40B4-BE49-F238E27FC236}">
                  <a16:creationId xmlns:a16="http://schemas.microsoft.com/office/drawing/2014/main" id="{18A2CF22-264D-4B4C-86F0-205F2208D5B7}"/>
                </a:ext>
              </a:extLst>
            </p:cNvPr>
            <p:cNvSpPr txBox="1"/>
            <p:nvPr/>
          </p:nvSpPr>
          <p:spPr>
            <a:xfrm>
              <a:off x="58339" y="4290336"/>
              <a:ext cx="1872207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200" baseline="30000">
                  <a:solidFill>
                    <a:srgbClr val="0000FF"/>
                  </a:solidFill>
                </a:rPr>
                <a:t>7</a:t>
              </a:r>
              <a:r>
                <a:rPr lang="en-GB" sz="1200">
                  <a:solidFill>
                    <a:srgbClr val="0000FF"/>
                  </a:solidFill>
                </a:rPr>
                <a:t>Li(</a:t>
              </a:r>
              <a:r>
                <a:rPr lang="en-GB" sz="1200" err="1">
                  <a:solidFill>
                    <a:srgbClr val="0000FF"/>
                  </a:solidFill>
                </a:rPr>
                <a:t>p,n</a:t>
              </a:r>
              <a:r>
                <a:rPr lang="en-GB" sz="1200">
                  <a:solidFill>
                    <a:srgbClr val="0000FF"/>
                  </a:solidFill>
                </a:rPr>
                <a:t>)</a:t>
              </a:r>
              <a:r>
                <a:rPr lang="en-GB" sz="1200" baseline="30000">
                  <a:solidFill>
                    <a:srgbClr val="0000FF"/>
                  </a:solidFill>
                </a:rPr>
                <a:t>9</a:t>
              </a:r>
              <a:r>
                <a:rPr lang="en-GB" sz="1200">
                  <a:solidFill>
                    <a:srgbClr val="0000FF"/>
                  </a:solidFill>
                </a:rPr>
                <a:t>Be @CN-LNL</a:t>
              </a:r>
            </a:p>
          </p:txBody>
        </p:sp>
      </p:grpSp>
      <p:pic>
        <p:nvPicPr>
          <p:cNvPr id="107" name="Immagine 106" descr="Immagine che contiene testo, tazza, caffè, interni&#10;&#10;Descrizione generata automaticamente">
            <a:extLst>
              <a:ext uri="{FF2B5EF4-FFF2-40B4-BE49-F238E27FC236}">
                <a16:creationId xmlns:a16="http://schemas.microsoft.com/office/drawing/2014/main" id="{A01E4A4F-0F02-4A29-AE54-04D10F7BE1B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t="35336" r="11131" b="6671"/>
          <a:stretch/>
        </p:blipFill>
        <p:spPr>
          <a:xfrm>
            <a:off x="4688658" y="5709778"/>
            <a:ext cx="2107459" cy="1109897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819AFBDB-A641-43DF-979A-7D9A6A5EAD68}"/>
              </a:ext>
            </a:extLst>
          </p:cNvPr>
          <p:cNvSpPr txBox="1"/>
          <p:nvPr/>
        </p:nvSpPr>
        <p:spPr>
          <a:xfrm>
            <a:off x="7376054" y="630294"/>
            <a:ext cx="4679738" cy="369332"/>
          </a:xfrm>
          <a:prstGeom prst="rect">
            <a:avLst/>
          </a:prstGeom>
          <a:solidFill>
            <a:srgbClr val="FFFF99"/>
          </a:solidFill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increasing amount of dyes, fixed B conc. 3%</a:t>
            </a:r>
          </a:p>
        </p:txBody>
      </p:sp>
      <p:sp>
        <p:nvSpPr>
          <p:cNvPr id="115" name="Freccia a destra 114">
            <a:extLst>
              <a:ext uri="{FF2B5EF4-FFF2-40B4-BE49-F238E27FC236}">
                <a16:creationId xmlns:a16="http://schemas.microsoft.com/office/drawing/2014/main" id="{FBECB589-E401-4ADF-8238-2F76696482F9}"/>
              </a:ext>
            </a:extLst>
          </p:cNvPr>
          <p:cNvSpPr/>
          <p:nvPr/>
        </p:nvSpPr>
        <p:spPr>
          <a:xfrm>
            <a:off x="8086511" y="948328"/>
            <a:ext cx="3594759" cy="286999"/>
          </a:xfrm>
          <a:prstGeom prst="rightArrow">
            <a:avLst/>
          </a:prstGeom>
          <a:solidFill>
            <a:srgbClr val="0070C0"/>
          </a:solidFill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33">
            <a:extLst>
              <a:ext uri="{FF2B5EF4-FFF2-40B4-BE49-F238E27FC236}">
                <a16:creationId xmlns:a16="http://schemas.microsoft.com/office/drawing/2014/main" id="{AA48D2D0-4310-4FF0-BFF0-0D7A32991935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Marco Toppi</a:t>
            </a:r>
            <a:endParaRPr lang="it-IT" sz="1050" dirty="0"/>
          </a:p>
        </p:txBody>
      </p:sp>
      <p:sp>
        <p:nvSpPr>
          <p:cNvPr id="38" name="CasellaDiTesto 18">
            <a:extLst>
              <a:ext uri="{FF2B5EF4-FFF2-40B4-BE49-F238E27FC236}">
                <a16:creationId xmlns:a16="http://schemas.microsoft.com/office/drawing/2014/main" id="{EE648759-3749-D946-A8C0-E64461561FE1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</p:spTree>
    <p:extLst>
      <p:ext uri="{BB962C8B-B14F-4D97-AF65-F5344CB8AC3E}">
        <p14:creationId xmlns:p14="http://schemas.microsoft.com/office/powerpoint/2010/main" val="16647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1" grpId="0"/>
      <p:bldP spid="50" grpId="0" animBg="1"/>
      <p:bldP spid="30" grpId="0"/>
      <p:bldP spid="71" grpId="0" animBg="1"/>
      <p:bldP spid="9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2201" y="1955457"/>
            <a:ext cx="10972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Helvetica" pitchFamily="2" charset="0"/>
              </a:rPr>
              <a:t>Fast and ultra-fast neutron detection is needed in many research fields, as nuclear, particle and </a:t>
            </a:r>
            <a:r>
              <a:rPr lang="en-GB" dirty="0" err="1">
                <a:latin typeface="Helvetica" pitchFamily="2" charset="0"/>
              </a:rPr>
              <a:t>astroparticle</a:t>
            </a:r>
            <a:r>
              <a:rPr lang="en-GB" dirty="0">
                <a:latin typeface="Helvetica" pitchFamily="2" charset="0"/>
              </a:rPr>
              <a:t> physics as well as Particle Therapy and (Space) radiation protection. </a:t>
            </a:r>
          </a:p>
          <a:p>
            <a:pPr algn="just"/>
            <a:endParaRPr lang="en-GB" dirty="0">
              <a:latin typeface="Helvetica" pitchFamily="2" charset="0"/>
            </a:endParaRPr>
          </a:p>
          <a:p>
            <a:pPr algn="just"/>
            <a:r>
              <a:rPr lang="en-GB" dirty="0">
                <a:latin typeface="Helvetica" pitchFamily="2" charset="0"/>
              </a:rPr>
              <a:t>Neutron detectors able to measure energy and position and/or with tracking capability in particular will play a relevant role in nuclear and subnuclear physics as well as in applications in the next years:</a:t>
            </a:r>
            <a:endParaRPr lang="en-GB" sz="1600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583580"/>
            <a:ext cx="10972800" cy="1066800"/>
          </a:xfrm>
        </p:spPr>
        <p:txBody>
          <a:bodyPr>
            <a:normAutofit/>
          </a:bodyPr>
          <a:lstStyle/>
          <a:p>
            <a:r>
              <a:rPr lang="en-US" dirty="0"/>
              <a:t>Detectors for fast and ultra-fast neutrons</a:t>
            </a:r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CDC9881F-ED42-7242-8B3B-DF8A4BE7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335" y="8730269"/>
            <a:ext cx="1917498" cy="761746"/>
          </a:xfrm>
          <a:prstGeom prst="rect">
            <a:avLst/>
          </a:prstGeom>
        </p:spPr>
      </p:pic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CDC9881F-ED42-7242-8B3B-DF8A4BE7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735" y="8882669"/>
            <a:ext cx="1917498" cy="761746"/>
          </a:xfrm>
          <a:prstGeom prst="rect">
            <a:avLst/>
          </a:prstGeom>
        </p:spPr>
      </p:pic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CDC9881F-ED42-7242-8B3B-DF8A4BE7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135" y="9035069"/>
            <a:ext cx="1917498" cy="761746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CDC9881F-ED42-7242-8B3B-DF8A4BE7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535" y="9187469"/>
            <a:ext cx="1917498" cy="7617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2AB363-800D-E094-7481-293DA91D645F}"/>
              </a:ext>
            </a:extLst>
          </p:cNvPr>
          <p:cNvSpPr/>
          <p:nvPr/>
        </p:nvSpPr>
        <p:spPr>
          <a:xfrm>
            <a:off x="335360" y="3883720"/>
            <a:ext cx="99613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Helvetica" pitchFamily="2" charset="0"/>
              </a:rPr>
              <a:t>Neutron detectors with tracking capability in particular will play a relevant role in nuclear and </a:t>
            </a:r>
            <a:r>
              <a:rPr lang="en-GB" dirty="0" err="1">
                <a:latin typeface="Helvetica" pitchFamily="2" charset="0"/>
              </a:rPr>
              <a:t>subnuclear</a:t>
            </a:r>
            <a:r>
              <a:rPr lang="en-GB" dirty="0">
                <a:latin typeface="Helvetica" pitchFamily="2" charset="0"/>
              </a:rPr>
              <a:t> physics as well as in applications in the next years: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BB2E28"/>
                </a:solidFill>
                <a:latin typeface="Helvetica" pitchFamily="2" charset="0"/>
              </a:rPr>
              <a:t>n_TOF</a:t>
            </a:r>
            <a:r>
              <a:rPr lang="en-GB" b="1" dirty="0">
                <a:solidFill>
                  <a:srgbClr val="BB2E28"/>
                </a:solidFill>
                <a:latin typeface="Helvetica" pitchFamily="2" charset="0"/>
              </a:rPr>
              <a:t> @ CERN</a:t>
            </a:r>
            <a:r>
              <a:rPr lang="en-GB" dirty="0">
                <a:latin typeface="Helvetica" pitchFamily="2" charset="0"/>
              </a:rPr>
              <a:t>.  Neutron-neutron scattering length.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BB2E28"/>
                </a:solidFill>
                <a:latin typeface="Helvetica" pitchFamily="2" charset="0"/>
              </a:rPr>
              <a:t>FOOT</a:t>
            </a:r>
            <a:r>
              <a:rPr lang="en-GB" dirty="0">
                <a:latin typeface="Helvetica" pitchFamily="2" charset="0"/>
              </a:rPr>
              <a:t> (</a:t>
            </a:r>
            <a:r>
              <a:rPr lang="en-GB" dirty="0" err="1">
                <a:latin typeface="Helvetica" pitchFamily="2" charset="0"/>
              </a:rPr>
              <a:t>FragmentatiOn</a:t>
            </a:r>
            <a:r>
              <a:rPr lang="en-GB" dirty="0">
                <a:latin typeface="Helvetica" pitchFamily="2" charset="0"/>
              </a:rPr>
              <a:t> Of Target)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BGOOD</a:t>
            </a:r>
            <a:r>
              <a:rPr lang="en-GB" dirty="0">
                <a:latin typeface="Helvetica" pitchFamily="2" charset="0"/>
              </a:rPr>
              <a:t> (BGO ball Open Dipole magnet)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BB2E28"/>
                </a:solidFill>
                <a:latin typeface="Helvetica" pitchFamily="2" charset="0"/>
              </a:rPr>
              <a:t>And many others (astrophysics in space environment = solar neutrons) </a:t>
            </a:r>
          </a:p>
        </p:txBody>
      </p:sp>
      <p:sp>
        <p:nvSpPr>
          <p:cNvPr id="6" name="CasellaDiTesto 33">
            <a:extLst>
              <a:ext uri="{FF2B5EF4-FFF2-40B4-BE49-F238E27FC236}">
                <a16:creationId xmlns:a16="http://schemas.microsoft.com/office/drawing/2014/main" id="{D8C715E5-5D3C-7DF7-2E6B-052E714F74A4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Marco Toppi</a:t>
            </a:r>
            <a:endParaRPr lang="it-IT" sz="1050" dirty="0"/>
          </a:p>
        </p:txBody>
      </p:sp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56DA7CCA-E663-C540-8B42-DA0199F9D496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</p:spTree>
    <p:extLst>
      <p:ext uri="{BB962C8B-B14F-4D97-AF65-F5344CB8AC3E}">
        <p14:creationId xmlns:p14="http://schemas.microsoft.com/office/powerpoint/2010/main" val="2183079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36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1B045E-7E8A-25ED-9E58-A15B9339356D}"/>
              </a:ext>
            </a:extLst>
          </p:cNvPr>
          <p:cNvSpPr txBox="1"/>
          <p:nvPr/>
        </p:nvSpPr>
        <p:spPr>
          <a:xfrm>
            <a:off x="6641629" y="1352900"/>
            <a:ext cx="5287019" cy="2462213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2015-2020: Several prototypes of fiber matrix have been built and tested [cosmic rays, BTF (LNF), APT (Trento)]. Test with different photon detectors and FBK sensors (</a:t>
            </a:r>
            <a:r>
              <a:rPr lang="en-IT" sz="1600" b="1" dirty="0">
                <a:solidFill>
                  <a:srgbClr val="00294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SPADnet</a:t>
            </a:r>
            <a:r>
              <a:rPr lang="en-IT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2018-2019: </a:t>
            </a:r>
            <a:r>
              <a:rPr lang="en-IT" sz="16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SBAM-I</a:t>
            </a:r>
            <a:r>
              <a:rPr lang="en-IT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sensor built (2x2mm</a:t>
            </a:r>
            <a:r>
              <a:rPr lang="en-IT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IT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). Time resolution and trigger measured with a </a:t>
            </a:r>
            <a:r>
              <a:rPr lang="en-IT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90</a:t>
            </a:r>
            <a:r>
              <a:rPr lang="en-IT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Sr source have provide its preliminary characterization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SBAM-II sensor, larger (~1cm</a:t>
            </a:r>
            <a:r>
              <a:rPr lang="en-IT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IT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and optimized is needed. Work of the next years</a:t>
            </a:r>
            <a:endParaRPr lang="en-IT" dirty="0"/>
          </a:p>
        </p:txBody>
      </p: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6430071-96E3-DDD5-2052-98CF3AE831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9" y="368032"/>
            <a:ext cx="6235700" cy="2628900"/>
          </a:xfrm>
          <a:prstGeom prst="rect">
            <a:avLst/>
          </a:prstGeom>
          <a:ln w="50800">
            <a:solidFill>
              <a:srgbClr val="002948"/>
            </a:solidFill>
          </a:ln>
        </p:spPr>
      </p:pic>
      <p:pic>
        <p:nvPicPr>
          <p:cNvPr id="24" name="Picture 23" descr="Chart, waterfall chart&#10;&#10;Description automatically generated">
            <a:extLst>
              <a:ext uri="{FF2B5EF4-FFF2-40B4-BE49-F238E27FC236}">
                <a16:creationId xmlns:a16="http://schemas.microsoft.com/office/drawing/2014/main" id="{82148B27-3FB1-AD97-BFF0-2BC2C91C5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9" y="3057518"/>
            <a:ext cx="3297322" cy="2099674"/>
          </a:xfrm>
          <a:prstGeom prst="rect">
            <a:avLst/>
          </a:prstGeom>
          <a:ln w="50800">
            <a:solidFill>
              <a:srgbClr val="002948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E95716C-8099-C85C-9E03-0FDA54FD8300}"/>
              </a:ext>
            </a:extLst>
          </p:cNvPr>
          <p:cNvSpPr/>
          <p:nvPr/>
        </p:nvSpPr>
        <p:spPr>
          <a:xfrm>
            <a:off x="6641629" y="3999835"/>
            <a:ext cx="5287019" cy="1877437"/>
          </a:xfrm>
          <a:prstGeom prst="rect">
            <a:avLst/>
          </a:prstGeom>
          <a:ln w="508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T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Huge effort to produce reliable MC simulation to optimize the detector and study its performances.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Performances (MC reconstruction):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back-tracking resolution @ 20cm &lt; 5 mm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energy resolution 4-6 % for contained protons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DES  efficiency ~ 10</a:t>
            </a:r>
            <a:r>
              <a:rPr lang="en-US" sz="1600" baseline="300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-3</a:t>
            </a: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-10</a:t>
            </a:r>
            <a:r>
              <a:rPr lang="en-US" sz="1600" baseline="300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-4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0390848-A22A-8FC7-3A9B-63E47B80A5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822" y="3122073"/>
            <a:ext cx="2221274" cy="1829588"/>
          </a:xfrm>
          <a:prstGeom prst="rect">
            <a:avLst/>
          </a:prstGeom>
        </p:spPr>
      </p:pic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0309442A-56EB-D77E-23BF-3A25E4C3C4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05" y="5026142"/>
            <a:ext cx="2689158" cy="182958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91E5ADF-EF49-5380-0664-61A822F8B3F3}"/>
              </a:ext>
            </a:extLst>
          </p:cNvPr>
          <p:cNvSpPr/>
          <p:nvPr/>
        </p:nvSpPr>
        <p:spPr>
          <a:xfrm>
            <a:off x="249049" y="3068960"/>
            <a:ext cx="2786610" cy="3771712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E75D4C-3AE2-6EA0-CE84-6A49DA35DC01}"/>
              </a:ext>
            </a:extLst>
          </p:cNvPr>
          <p:cNvSpPr txBox="1"/>
          <p:nvPr/>
        </p:nvSpPr>
        <p:spPr>
          <a:xfrm>
            <a:off x="3147479" y="5967190"/>
            <a:ext cx="6481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R.Mirabelli et al, </a:t>
            </a:r>
            <a:r>
              <a:rPr lang="en-GB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IEEE TRANSACTIONS ON NUCLEAR SCIENCE, VOL. 65, NO. 2, 2018</a:t>
            </a:r>
            <a:endParaRPr lang="en-IT" sz="1200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</a:endParaRPr>
          </a:p>
          <a:p>
            <a:r>
              <a:rPr lang="en-IT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E.Manuzzato et al., </a:t>
            </a:r>
            <a:r>
              <a:rPr lang="en-GB" sz="1200" dirty="0">
                <a:effectLst/>
                <a:latin typeface="Helvetica" pitchFamily="2" charset="0"/>
              </a:rPr>
              <a:t>IEEE SOLID-STATE CIRCUITS LETTERS, VOL. 2, NO. 9, 2019 </a:t>
            </a:r>
            <a:endParaRPr lang="en-GB" sz="1200" dirty="0">
              <a:latin typeface="Helvetica" pitchFamily="2" charset="0"/>
            </a:endParaRPr>
          </a:p>
          <a:p>
            <a:r>
              <a:rPr lang="en-IT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Riccardo Mirabelli PhD thesis </a:t>
            </a:r>
          </a:p>
          <a:p>
            <a:r>
              <a:rPr lang="en-IT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M.Toppi, </a:t>
            </a:r>
            <a:r>
              <a:rPr lang="en-GB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Front. Phys. 8:567990. </a:t>
            </a:r>
            <a:r>
              <a:rPr lang="en-GB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doi</a:t>
            </a:r>
            <a:r>
              <a:rPr lang="en-GB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: 10.3389/fphy.2020.567990</a:t>
            </a:r>
            <a:endParaRPr lang="en-IT" sz="1200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FD7E79-BC1A-5989-2CB4-796A08DC3AA0}"/>
              </a:ext>
            </a:extLst>
          </p:cNvPr>
          <p:cNvSpPr txBox="1"/>
          <p:nvPr/>
        </p:nvSpPr>
        <p:spPr>
          <a:xfrm>
            <a:off x="3863752" y="2877164"/>
            <a:ext cx="1152128" cy="369332"/>
          </a:xfrm>
          <a:prstGeom prst="rect">
            <a:avLst/>
          </a:prstGeom>
          <a:solidFill>
            <a:schemeClr val="bg1"/>
          </a:solidFill>
          <a:ln w="50800">
            <a:solidFill>
              <a:srgbClr val="002948"/>
            </a:solidFill>
          </a:ln>
        </p:spPr>
        <p:txBody>
          <a:bodyPr wrap="square">
            <a:spAutoFit/>
          </a:bodyPr>
          <a:lstStyle/>
          <a:p>
            <a:r>
              <a:rPr lang="en-IT" sz="1800" b="1" dirty="0">
                <a:solidFill>
                  <a:srgbClr val="00294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SPADnet</a:t>
            </a:r>
            <a:endParaRPr lang="en-IT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312766-33B4-BB52-D95C-2F026CD8EA5F}"/>
              </a:ext>
            </a:extLst>
          </p:cNvPr>
          <p:cNvSpPr txBox="1"/>
          <p:nvPr/>
        </p:nvSpPr>
        <p:spPr>
          <a:xfrm>
            <a:off x="3068719" y="5427519"/>
            <a:ext cx="1083065" cy="369332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IT" sz="18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SBAM-I</a:t>
            </a:r>
            <a:endParaRPr lang="en-IT" dirty="0"/>
          </a:p>
        </p:txBody>
      </p:sp>
      <p:sp>
        <p:nvSpPr>
          <p:cNvPr id="41" name="CasellaDiTesto 33">
            <a:extLst>
              <a:ext uri="{FF2B5EF4-FFF2-40B4-BE49-F238E27FC236}">
                <a16:creationId xmlns:a16="http://schemas.microsoft.com/office/drawing/2014/main" id="{0268F575-3320-D6CA-E43B-C3580CC9B4A4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Marco Toppi</a:t>
            </a:r>
            <a:endParaRPr lang="it-IT" sz="1050" dirty="0"/>
          </a:p>
        </p:txBody>
      </p:sp>
      <p:sp>
        <p:nvSpPr>
          <p:cNvPr id="23" name="CasellaDiTesto 18">
            <a:extLst>
              <a:ext uri="{FF2B5EF4-FFF2-40B4-BE49-F238E27FC236}">
                <a16:creationId xmlns:a16="http://schemas.microsoft.com/office/drawing/2014/main" id="{614FCBFE-6EC8-6746-94EB-63E531AF9384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9961DF0-F732-FC46-8BB7-8F1A6351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708" y="570039"/>
            <a:ext cx="336500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233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3D415-CEDF-0686-0A18-C7BB883F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425950"/>
            <a:ext cx="948568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RIPTIDE -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RecoIl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Proton Track Imaging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DEtector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3352" y="1165405"/>
            <a:ext cx="1087320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latin typeface="Helvetica" pitchFamily="2" charset="0"/>
                <a:ea typeface="Times New Roman" panose="02020603050405020304" pitchFamily="18" charset="0"/>
              </a:rPr>
              <a:t>Novel</a:t>
            </a:r>
            <a:r>
              <a:rPr lang="it-IT" dirty="0"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x-none" b="1">
                <a:latin typeface="Helvetica" pitchFamily="2" charset="0"/>
                <a:ea typeface="Times New Roman" panose="02020603050405020304" pitchFamily="18" charset="0"/>
              </a:rPr>
              <a:t>recoil-proton </a:t>
            </a:r>
            <a:r>
              <a:rPr lang="x-none" b="1" dirty="0">
                <a:latin typeface="Helvetica" pitchFamily="2" charset="0"/>
                <a:ea typeface="Times New Roman" panose="02020603050405020304" pitchFamily="18" charset="0"/>
              </a:rPr>
              <a:t>track imaging </a:t>
            </a:r>
            <a:r>
              <a:rPr lang="x-none" dirty="0">
                <a:latin typeface="Helvetica" pitchFamily="2" charset="0"/>
                <a:ea typeface="Times New Roman" panose="02020603050405020304" pitchFamily="18" charset="0"/>
              </a:rPr>
              <a:t>system in which the light </a:t>
            </a:r>
            <a:r>
              <a:rPr lang="x-none">
                <a:latin typeface="Helvetica" pitchFamily="2" charset="0"/>
                <a:ea typeface="Times New Roman" panose="02020603050405020304" pitchFamily="18" charset="0"/>
              </a:rPr>
              <a:t>output </a:t>
            </a:r>
            <a:r>
              <a:rPr lang="it-IT" dirty="0">
                <a:latin typeface="Helvetica" pitchFamily="2" charset="0"/>
                <a:ea typeface="Times New Roman" panose="02020603050405020304" pitchFamily="18" charset="0"/>
              </a:rPr>
              <a:t>from a </a:t>
            </a:r>
            <a:r>
              <a:rPr lang="x-none">
                <a:latin typeface="Helvetica" pitchFamily="2" charset="0"/>
                <a:ea typeface="Times New Roman" panose="02020603050405020304" pitchFamily="18" charset="0"/>
              </a:rPr>
              <a:t>fast </a:t>
            </a:r>
            <a:r>
              <a:rPr lang="it-IT" dirty="0" err="1">
                <a:latin typeface="Helvetica" pitchFamily="2" charset="0"/>
                <a:ea typeface="Times New Roman" panose="02020603050405020304" pitchFamily="18" charset="0"/>
              </a:rPr>
              <a:t>scintilating</a:t>
            </a:r>
            <a:r>
              <a:rPr lang="it-IT" dirty="0"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it-IT" u="sng" dirty="0">
                <a:latin typeface="Helvetica" pitchFamily="2" charset="0"/>
                <a:ea typeface="Times New Roman" panose="02020603050405020304" pitchFamily="18" charset="0"/>
              </a:rPr>
              <a:t>6x6x6 cm</a:t>
            </a:r>
            <a:r>
              <a:rPr lang="it-IT" u="sng" baseline="30000" dirty="0">
                <a:latin typeface="Helvetica" pitchFamily="2" charset="0"/>
                <a:ea typeface="Times New Roman" panose="02020603050405020304" pitchFamily="18" charset="0"/>
              </a:rPr>
              <a:t>3</a:t>
            </a:r>
            <a:r>
              <a:rPr lang="it-IT" dirty="0">
                <a:latin typeface="Helvetica" pitchFamily="2" charset="0"/>
                <a:ea typeface="Times New Roman" panose="02020603050405020304" pitchFamily="18" charset="0"/>
              </a:rPr>
              <a:t> cube </a:t>
            </a:r>
            <a:r>
              <a:rPr lang="x-none">
                <a:latin typeface="Helvetica" pitchFamily="2" charset="0"/>
                <a:ea typeface="Times New Roman" panose="02020603050405020304" pitchFamily="18" charset="0"/>
              </a:rPr>
              <a:t>is </a:t>
            </a:r>
            <a:r>
              <a:rPr lang="x-none" dirty="0">
                <a:latin typeface="Helvetica" pitchFamily="2" charset="0"/>
                <a:ea typeface="Times New Roman" panose="02020603050405020304" pitchFamily="18" charset="0"/>
              </a:rPr>
              <a:t>used to perform a complete reconstruction in space and time of </a:t>
            </a:r>
            <a:r>
              <a:rPr lang="x-none">
                <a:latin typeface="Helvetica" pitchFamily="2" charset="0"/>
                <a:ea typeface="Times New Roman" panose="02020603050405020304" pitchFamily="18" charset="0"/>
              </a:rPr>
              <a:t>the event</a:t>
            </a:r>
            <a:endParaRPr lang="it-IT" dirty="0">
              <a:latin typeface="Helvetica" pitchFamily="2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>
                <a:latin typeface="Helvetica" pitchFamily="2" charset="0"/>
                <a:ea typeface="Times New Roman" panose="02020603050405020304" pitchFamily="18" charset="0"/>
              </a:rPr>
              <a:t>Basic </a:t>
            </a:r>
            <a:r>
              <a:rPr lang="x-none" dirty="0">
                <a:latin typeface="Helvetica" pitchFamily="2" charset="0"/>
                <a:ea typeface="Times New Roman" panose="02020603050405020304" pitchFamily="18" charset="0"/>
              </a:rPr>
              <a:t>requirements: (i)</a:t>
            </a:r>
            <a:r>
              <a:rPr lang="en-GB" dirty="0">
                <a:latin typeface="Helvetica" pitchFamily="2" charset="0"/>
                <a:ea typeface="Times New Roman" panose="02020603050405020304" pitchFamily="18" charset="0"/>
              </a:rPr>
              <a:t> technological improvements in single photon counting, (ii) fast electronic readout of large amount of data</a:t>
            </a:r>
            <a:endParaRPr lang="en-GB" dirty="0">
              <a:latin typeface="Helvetica" pitchFamily="2" charset="0"/>
            </a:endParaRPr>
          </a:p>
        </p:txBody>
      </p:sp>
      <p:pic>
        <p:nvPicPr>
          <p:cNvPr id="4" name="Picture 3" descr="Schermata 2022-11-21 alle 09.49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636912"/>
            <a:ext cx="4645908" cy="3286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86" y="6070412"/>
            <a:ext cx="7008451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A. </a:t>
            </a:r>
            <a:r>
              <a:rPr lang="en-US" sz="1200" dirty="0" err="1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Musumarra</a:t>
            </a:r>
            <a:r>
              <a:rPr lang="en-US" sz="12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al., JINST 16 (2021) C12013; 10.1088/1748-0221/16/12/C12013</a:t>
            </a:r>
          </a:p>
          <a:p>
            <a:pPr>
              <a:spcAft>
                <a:spcPts val="300"/>
              </a:spcAft>
            </a:pPr>
            <a:r>
              <a:rPr lang="en-US" sz="12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C. Massimi et al., JINST 17 (2022) C09026; 10.1088/1748-0221/17/09/C09026</a:t>
            </a:r>
          </a:p>
          <a:p>
            <a:pPr>
              <a:spcAft>
                <a:spcPts val="300"/>
              </a:spcAft>
            </a:pPr>
            <a:r>
              <a:rPr lang="en-US" sz="12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M. Villa, in Preparation JINST, https://</a:t>
            </a:r>
            <a:r>
              <a:rPr lang="en-US" sz="1200" dirty="0" err="1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arxiv.org</a:t>
            </a:r>
            <a:r>
              <a:rPr lang="en-US" sz="12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en-US" sz="1200" dirty="0" err="1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pdf</a:t>
            </a:r>
            <a:r>
              <a:rPr lang="en-US" sz="12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/2210.17431.pdf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9688C-6273-B839-5697-70AB6F03BCA6}"/>
              </a:ext>
            </a:extLst>
          </p:cNvPr>
          <p:cNvSpPr txBox="1"/>
          <p:nvPr/>
        </p:nvSpPr>
        <p:spPr>
          <a:xfrm>
            <a:off x="5589467" y="2442678"/>
            <a:ext cx="6378013" cy="337015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b="1" dirty="0">
                <a:effectLst/>
                <a:latin typeface="Helvetica" pitchFamily="2" charset="0"/>
              </a:rPr>
              <a:t>RIPTIDE concept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effectLst/>
                <a:latin typeface="Helvetica" pitchFamily="2" charset="0"/>
              </a:rPr>
              <a:t>Need to reconstruct how the light is produced along the track:</a:t>
            </a:r>
          </a:p>
          <a:p>
            <a:pPr marL="285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B050"/>
                </a:solidFill>
                <a:effectLst/>
                <a:latin typeface="Helvetica" pitchFamily="2" charset="0"/>
              </a:rPr>
              <a:t>Optical systems of lens coupled to an imaging light detection </a:t>
            </a:r>
            <a:r>
              <a:rPr lang="en-GB" sz="1800" dirty="0">
                <a:effectLst/>
                <a:latin typeface="Helvetica" pitchFamily="2" charset="0"/>
              </a:rPr>
              <a:t>(</a:t>
            </a:r>
            <a:r>
              <a:rPr lang="en-GB" sz="1800" dirty="0" err="1">
                <a:effectLst/>
                <a:latin typeface="Helvetica" pitchFamily="2" charset="0"/>
              </a:rPr>
              <a:t>TimePix</a:t>
            </a:r>
            <a:r>
              <a:rPr lang="en-GB" sz="1800" dirty="0">
                <a:effectLst/>
                <a:latin typeface="Helvetica" pitchFamily="2" charset="0"/>
              </a:rPr>
              <a:t>, Mimosa28, MIMOSIS) device to perform the 3D reconstruction of the proton track (lens distance ~ 5-8 cm from the cube center, will reduce the solid angle coverage by a factor of 20) </a:t>
            </a:r>
          </a:p>
          <a:p>
            <a:pPr marL="285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B050"/>
                </a:solidFill>
                <a:latin typeface="Helvetica" pitchFamily="2" charset="0"/>
              </a:rPr>
              <a:t>N</a:t>
            </a:r>
            <a:r>
              <a:rPr lang="en-GB" sz="1800" b="1" dirty="0">
                <a:solidFill>
                  <a:srgbClr val="00B050"/>
                </a:solidFill>
                <a:effectLst/>
                <a:latin typeface="Helvetica" pitchFamily="2" charset="0"/>
              </a:rPr>
              <a:t>on imaging sensors</a:t>
            </a:r>
            <a:r>
              <a:rPr lang="en-GB" sz="1800" dirty="0">
                <a:effectLst/>
                <a:latin typeface="Helvetica" pitchFamily="2" charset="0"/>
              </a:rPr>
              <a:t> (such as commercial </a:t>
            </a:r>
            <a:r>
              <a:rPr lang="en-GB" sz="1800" b="1" dirty="0">
                <a:solidFill>
                  <a:srgbClr val="00B050"/>
                </a:solidFill>
                <a:effectLst/>
                <a:latin typeface="Helvetica" pitchFamily="2" charset="0"/>
              </a:rPr>
              <a:t>SiPMs</a:t>
            </a:r>
            <a:r>
              <a:rPr lang="en-GB" sz="1800" dirty="0">
                <a:effectLst/>
                <a:latin typeface="Helvetica" pitchFamily="2" charset="0"/>
              </a:rPr>
              <a:t>) to have a fast signal connected to the neutron scattering inside the cube fo</a:t>
            </a:r>
            <a:r>
              <a:rPr lang="en-GB" dirty="0">
                <a:latin typeface="Helvetica" pitchFamily="2" charset="0"/>
              </a:rPr>
              <a:t>r triggering purposes</a:t>
            </a:r>
          </a:p>
        </p:txBody>
      </p:sp>
      <p:sp>
        <p:nvSpPr>
          <p:cNvPr id="6" name="CasellaDiTesto 33">
            <a:extLst>
              <a:ext uri="{FF2B5EF4-FFF2-40B4-BE49-F238E27FC236}">
                <a16:creationId xmlns:a16="http://schemas.microsoft.com/office/drawing/2014/main" id="{ECAA7079-D97C-0BBE-6FC1-2E0662C654EA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Marco Toppi</a:t>
            </a:r>
            <a:endParaRPr lang="it-IT" sz="1050" dirty="0"/>
          </a:p>
        </p:txBody>
      </p:sp>
      <p:sp>
        <p:nvSpPr>
          <p:cNvPr id="8" name="CasellaDiTesto 18">
            <a:extLst>
              <a:ext uri="{FF2B5EF4-FFF2-40B4-BE49-F238E27FC236}">
                <a16:creationId xmlns:a16="http://schemas.microsoft.com/office/drawing/2014/main" id="{DCF53A2A-E353-2141-9CE9-723097155E22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Detectors</a:t>
            </a:r>
          </a:p>
        </p:txBody>
      </p:sp>
    </p:spTree>
    <p:extLst>
      <p:ext uri="{BB962C8B-B14F-4D97-AF65-F5344CB8AC3E}">
        <p14:creationId xmlns:p14="http://schemas.microsoft.com/office/powerpoint/2010/main" val="3083505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264DA-33A1-767D-3B44-2426C2A4D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38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744A6CB-AD29-03E7-B90B-2C8D4926CBC2}"/>
              </a:ext>
            </a:extLst>
          </p:cNvPr>
          <p:cNvSpPr txBox="1"/>
          <p:nvPr/>
        </p:nvSpPr>
        <p:spPr>
          <a:xfrm>
            <a:off x="-4193" y="-27384"/>
            <a:ext cx="6029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BGO </a:t>
            </a:r>
            <a:r>
              <a:rPr lang="it-IT" b="1" dirty="0" err="1">
                <a:solidFill>
                  <a:schemeClr val="bg1"/>
                </a:solidFill>
              </a:rPr>
              <a:t>calorimeter</a:t>
            </a:r>
            <a:r>
              <a:rPr lang="it-IT" b="1" dirty="0">
                <a:solidFill>
                  <a:schemeClr val="bg1"/>
                </a:solidFill>
              </a:rPr>
              <a:t> of BGOOD/MAMBO experiment</a:t>
            </a:r>
          </a:p>
        </p:txBody>
      </p:sp>
      <p:sp>
        <p:nvSpPr>
          <p:cNvPr id="7" name="CasellaDiTesto 3">
            <a:extLst>
              <a:ext uri="{FF2B5EF4-FFF2-40B4-BE49-F238E27FC236}">
                <a16:creationId xmlns:a16="http://schemas.microsoft.com/office/drawing/2014/main" id="{3122A954-49DD-62B2-1BBA-5788FBCDCB39}"/>
              </a:ext>
            </a:extLst>
          </p:cNvPr>
          <p:cNvSpPr txBox="1"/>
          <p:nvPr/>
        </p:nvSpPr>
        <p:spPr>
          <a:xfrm>
            <a:off x="186447" y="805641"/>
            <a:ext cx="1087320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49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Helvetica" pitchFamily="2" charset="0"/>
              </a:rPr>
              <a:t>The experiment BGOOD@ELSA (MAMBO in CSN3) </a:t>
            </a:r>
            <a:r>
              <a:rPr lang="it-IT" dirty="0" err="1">
                <a:latin typeface="Helvetica" pitchFamily="2" charset="0"/>
              </a:rPr>
              <a:t>pursues</a:t>
            </a:r>
            <a:r>
              <a:rPr lang="it-IT" dirty="0">
                <a:latin typeface="Helvetica" pitchFamily="2" charset="0"/>
              </a:rPr>
              <a:t> a </a:t>
            </a:r>
            <a:r>
              <a:rPr lang="it-IT" dirty="0" err="1">
                <a:latin typeface="Helvetica" pitchFamily="2" charset="0"/>
              </a:rPr>
              <a:t>systematic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investigation</a:t>
            </a:r>
            <a:r>
              <a:rPr lang="it-IT" dirty="0">
                <a:latin typeface="Helvetica" pitchFamily="2" charset="0"/>
              </a:rPr>
              <a:t> of non-strange and strange </a:t>
            </a:r>
            <a:r>
              <a:rPr lang="it-IT" dirty="0" err="1">
                <a:latin typeface="Helvetica" pitchFamily="2" charset="0"/>
              </a:rPr>
              <a:t>meson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photoproduction</a:t>
            </a:r>
            <a:r>
              <a:rPr lang="it-IT" dirty="0">
                <a:latin typeface="Helvetica" pitchFamily="2" charset="0"/>
              </a:rPr>
              <a:t>, </a:t>
            </a:r>
            <a:r>
              <a:rPr lang="it-IT" dirty="0" err="1">
                <a:latin typeface="Helvetica" pitchFamily="2" charset="0"/>
              </a:rPr>
              <a:t>using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polarized</a:t>
            </a:r>
            <a:r>
              <a:rPr lang="it-IT" dirty="0">
                <a:latin typeface="Helvetica" pitchFamily="2" charset="0"/>
              </a:rPr>
              <a:t> (and </a:t>
            </a:r>
            <a:r>
              <a:rPr lang="it-IT" dirty="0" err="1">
                <a:latin typeface="Helvetica" pitchFamily="2" charset="0"/>
              </a:rPr>
              <a:t>not</a:t>
            </a:r>
            <a:r>
              <a:rPr lang="it-IT" dirty="0">
                <a:latin typeface="Helvetica" pitchFamily="2" charset="0"/>
              </a:rPr>
              <a:t>) </a:t>
            </a:r>
            <a:r>
              <a:rPr lang="it-IT" dirty="0" err="1">
                <a:latin typeface="Helvetica" pitchFamily="2" charset="0"/>
              </a:rPr>
              <a:t>photon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beams</a:t>
            </a:r>
            <a:r>
              <a:rPr lang="it-IT" dirty="0">
                <a:latin typeface="Helvetica" pitchFamily="2" charset="0"/>
              </a:rPr>
              <a:t> in the energy range of </a:t>
            </a:r>
            <a:r>
              <a:rPr lang="it-IT" dirty="0" err="1">
                <a:latin typeface="Helvetica" pitchFamily="2" charset="0"/>
              </a:rPr>
              <a:t>E</a:t>
            </a:r>
            <a:r>
              <a:rPr lang="it-IT" baseline="-25000" dirty="0" err="1">
                <a:latin typeface="Helvetica" pitchFamily="2" charset="0"/>
              </a:rPr>
              <a:t>γ</a:t>
            </a:r>
            <a:r>
              <a:rPr lang="it-IT" dirty="0">
                <a:latin typeface="Helvetica" pitchFamily="2" charset="0"/>
              </a:rPr>
              <a:t> = (500 MeV - 3 GeV) </a:t>
            </a:r>
            <a:r>
              <a:rPr lang="it-IT" dirty="0" err="1">
                <a:latin typeface="Helvetica" pitchFamily="2" charset="0"/>
              </a:rPr>
              <a:t>inpinging</a:t>
            </a:r>
            <a:r>
              <a:rPr lang="it-IT" dirty="0">
                <a:latin typeface="Helvetica" pitchFamily="2" charset="0"/>
              </a:rPr>
              <a:t> on </a:t>
            </a:r>
            <a:r>
              <a:rPr lang="it-IT" dirty="0" err="1">
                <a:latin typeface="Helvetica" pitchFamily="2" charset="0"/>
              </a:rPr>
              <a:t>liquid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hydrogen</a:t>
            </a:r>
            <a:r>
              <a:rPr lang="it-IT" dirty="0">
                <a:latin typeface="Helvetica" pitchFamily="2" charset="0"/>
              </a:rPr>
              <a:t> and </a:t>
            </a:r>
            <a:r>
              <a:rPr lang="it-IT" dirty="0" err="1">
                <a:latin typeface="Helvetica" pitchFamily="2" charset="0"/>
              </a:rPr>
              <a:t>deuterium</a:t>
            </a:r>
            <a:r>
              <a:rPr lang="it-IT" dirty="0">
                <a:latin typeface="Helvetica" pitchFamily="2" charset="0"/>
              </a:rPr>
              <a:t> targets.</a:t>
            </a:r>
          </a:p>
          <a:p>
            <a:pPr marL="285750" indent="-249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Helvetica" pitchFamily="2" charset="0"/>
              </a:rPr>
              <a:t>The </a:t>
            </a:r>
            <a:r>
              <a:rPr lang="it-IT" dirty="0" err="1">
                <a:latin typeface="Helvetica" pitchFamily="2" charset="0"/>
              </a:rPr>
              <a:t>central</a:t>
            </a:r>
            <a:r>
              <a:rPr lang="it-IT" dirty="0">
                <a:latin typeface="Helvetica" pitchFamily="2" charset="0"/>
              </a:rPr>
              <a:t> part of the detector </a:t>
            </a:r>
            <a:r>
              <a:rPr lang="it-IT" dirty="0" err="1">
                <a:latin typeface="Helvetica" pitchFamily="2" charset="0"/>
              </a:rPr>
              <a:t>is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done</a:t>
            </a:r>
            <a:r>
              <a:rPr lang="it-IT" dirty="0">
                <a:latin typeface="Helvetica" pitchFamily="2" charset="0"/>
              </a:rPr>
              <a:t> by an </a:t>
            </a:r>
            <a:r>
              <a:rPr lang="it-IT" dirty="0" err="1">
                <a:latin typeface="Helvetica" pitchFamily="2" charset="0"/>
              </a:rPr>
              <a:t>almost</a:t>
            </a:r>
            <a:r>
              <a:rPr lang="it-IT" dirty="0">
                <a:latin typeface="Helvetica" pitchFamily="2" charset="0"/>
              </a:rPr>
              <a:t> 4</a:t>
            </a:r>
            <a:r>
              <a:rPr lang="el-GR" dirty="0">
                <a:latin typeface="Helvetica" pitchFamily="2" charset="0"/>
              </a:rPr>
              <a:t>π </a:t>
            </a:r>
            <a:r>
              <a:rPr lang="it-IT" dirty="0" err="1">
                <a:latin typeface="Helvetica" pitchFamily="2" charset="0"/>
              </a:rPr>
              <a:t>acceptance</a:t>
            </a:r>
            <a:r>
              <a:rPr lang="it-IT" dirty="0">
                <a:latin typeface="Helvetica" pitchFamily="2" charset="0"/>
              </a:rPr>
              <a:t> BGO </a:t>
            </a:r>
            <a:r>
              <a:rPr lang="it-IT" dirty="0" err="1">
                <a:latin typeface="Helvetica" pitchFamily="2" charset="0"/>
              </a:rPr>
              <a:t>crystal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calorimeter</a:t>
            </a:r>
            <a:r>
              <a:rPr lang="it-IT" dirty="0">
                <a:latin typeface="Helvetica" pitchFamily="2" charset="0"/>
              </a:rPr>
              <a:t> (</a:t>
            </a:r>
            <a:r>
              <a:rPr lang="it-IT" dirty="0" err="1">
                <a:latin typeface="Helvetica" pitchFamily="2" charset="0"/>
              </a:rPr>
              <a:t>polar</a:t>
            </a:r>
            <a:r>
              <a:rPr lang="it-IT" dirty="0">
                <a:latin typeface="Helvetica" pitchFamily="2" charset="0"/>
              </a:rPr>
              <a:t> angle 25°-155° ): </a:t>
            </a:r>
            <a:r>
              <a:rPr lang="it-IT" b="1" dirty="0">
                <a:latin typeface="Helvetica" pitchFamily="2" charset="0"/>
              </a:rPr>
              <a:t>480 BGO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crystals</a:t>
            </a:r>
            <a:r>
              <a:rPr lang="it-IT" dirty="0">
                <a:latin typeface="Helvetica" pitchFamily="2" charset="0"/>
              </a:rPr>
              <a:t> (21 </a:t>
            </a:r>
            <a:r>
              <a:rPr lang="it-IT" dirty="0" err="1">
                <a:latin typeface="Helvetica" pitchFamily="2" charset="0"/>
              </a:rPr>
              <a:t>radiation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lenghts</a:t>
            </a:r>
            <a:r>
              <a:rPr lang="it-IT" dirty="0">
                <a:latin typeface="Helvetica" pitchFamily="2" charset="0"/>
              </a:rPr>
              <a:t>) </a:t>
            </a:r>
            <a:r>
              <a:rPr lang="it-IT" dirty="0" err="1">
                <a:latin typeface="Helvetica" pitchFamily="2" charset="0"/>
              </a:rPr>
              <a:t>each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coupled</a:t>
            </a:r>
            <a:r>
              <a:rPr lang="it-IT" dirty="0">
                <a:latin typeface="Helvetica" pitchFamily="2" charset="0"/>
              </a:rPr>
              <a:t> to a PMT  to </a:t>
            </a:r>
            <a:r>
              <a:rPr lang="it-IT" dirty="0" err="1">
                <a:latin typeface="Helvetica" pitchFamily="2" charset="0"/>
              </a:rPr>
              <a:t>detect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both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charged</a:t>
            </a:r>
            <a:r>
              <a:rPr lang="it-IT" dirty="0">
                <a:latin typeface="Helvetica" pitchFamily="2" charset="0"/>
              </a:rPr>
              <a:t> (</a:t>
            </a:r>
            <a:r>
              <a:rPr lang="it-IT" dirty="0" err="1">
                <a:latin typeface="Helvetica" pitchFamily="2" charset="0"/>
              </a:rPr>
              <a:t>protons</a:t>
            </a:r>
            <a:r>
              <a:rPr lang="it-IT" dirty="0">
                <a:latin typeface="Helvetica" pitchFamily="2" charset="0"/>
              </a:rPr>
              <a:t> e </a:t>
            </a:r>
            <a:r>
              <a:rPr lang="it-IT" dirty="0" err="1">
                <a:latin typeface="Helvetica" pitchFamily="2" charset="0"/>
              </a:rPr>
              <a:t>pions</a:t>
            </a:r>
            <a:r>
              <a:rPr lang="it-IT" dirty="0">
                <a:latin typeface="Helvetica" pitchFamily="2" charset="0"/>
              </a:rPr>
              <a:t>) e </a:t>
            </a:r>
            <a:r>
              <a:rPr lang="it-IT" dirty="0" err="1">
                <a:latin typeface="Helvetica" pitchFamily="2" charset="0"/>
              </a:rPr>
              <a:t>neutral</a:t>
            </a:r>
            <a:r>
              <a:rPr lang="it-IT" dirty="0">
                <a:latin typeface="Helvetica" pitchFamily="2" charset="0"/>
              </a:rPr>
              <a:t> (</a:t>
            </a:r>
            <a:r>
              <a:rPr lang="it-IT" dirty="0" err="1">
                <a:latin typeface="Helvetica" pitchFamily="2" charset="0"/>
              </a:rPr>
              <a:t>photons</a:t>
            </a:r>
            <a:r>
              <a:rPr lang="it-IT" dirty="0">
                <a:latin typeface="Helvetica" pitchFamily="2" charset="0"/>
              </a:rPr>
              <a:t> e </a:t>
            </a:r>
            <a:r>
              <a:rPr lang="it-IT" dirty="0" err="1">
                <a:latin typeface="Helvetica" pitchFamily="2" charset="0"/>
              </a:rPr>
              <a:t>neutrons</a:t>
            </a:r>
            <a:r>
              <a:rPr lang="it-IT" dirty="0">
                <a:latin typeface="Helvetica" pitchFamily="2" charset="0"/>
              </a:rPr>
              <a:t>) </a:t>
            </a:r>
            <a:r>
              <a:rPr lang="it-IT" dirty="0" err="1">
                <a:latin typeface="Helvetica" pitchFamily="2" charset="0"/>
              </a:rPr>
              <a:t>particles</a:t>
            </a:r>
            <a:endParaRPr lang="it-IT" dirty="0">
              <a:latin typeface="Helvetica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4C4786-35CE-D0DD-AA7E-33F31D10A5B5}"/>
              </a:ext>
            </a:extLst>
          </p:cNvPr>
          <p:cNvGrpSpPr/>
          <p:nvPr/>
        </p:nvGrpSpPr>
        <p:grpSpPr>
          <a:xfrm>
            <a:off x="2685445" y="2686717"/>
            <a:ext cx="7041469" cy="1966419"/>
            <a:chOff x="2685445" y="2254241"/>
            <a:chExt cx="7041469" cy="1966419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1698EB62-E2B0-C7FD-CE83-3C38E3601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1625" y="3476451"/>
              <a:ext cx="1127812" cy="586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15367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19939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24511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29083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algn="ctr"/>
              <a:r>
                <a:rPr lang="en-US" altLang="it-IT" sz="16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Target    (HL o DL)</a:t>
              </a:r>
            </a:p>
          </p:txBody>
        </p:sp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FFF6B76D-FD7D-02C1-C0C4-C80A74F474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7176" y="2254241"/>
              <a:ext cx="2236733" cy="1966419"/>
              <a:chOff x="1822" y="1168"/>
              <a:chExt cx="2021" cy="1706"/>
            </a:xfrm>
          </p:grpSpPr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96417C81-7DDD-A3E6-AC85-04CABD66CD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2" y="1168"/>
                <a:ext cx="2022" cy="17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ectangle 5">
                <a:extLst>
                  <a:ext uri="{FF2B5EF4-FFF2-40B4-BE49-F238E27FC236}">
                    <a16:creationId xmlns:a16="http://schemas.microsoft.com/office/drawing/2014/main" id="{C70FA80C-6798-33EB-7F97-EA8E79ECF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2270"/>
                <a:ext cx="207" cy="1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FAA4AE73-DF29-4962-72C3-FDFF7B89E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1880"/>
                <a:ext cx="505" cy="1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18922769-84A9-448F-907F-1EF01BE78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1719"/>
                <a:ext cx="253" cy="1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B989D4DE-587E-10CD-6362-E23D1C942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20000">
                <a:off x="2075" y="1787"/>
                <a:ext cx="298" cy="1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84CBA343-501F-5E59-6FA8-4DE60AB50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2506" y="3244740"/>
              <a:ext cx="2184408" cy="340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15367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19939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24511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29083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r>
                <a:rPr lang="en-US" altLang="it-IT" sz="16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2 cylindrical MWPC’s</a:t>
              </a: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4BE038BB-E9CA-B165-E39D-08B04E5D8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362" y="2380130"/>
              <a:ext cx="1970932" cy="340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15367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19939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24511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29083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r>
                <a:rPr lang="en-US" altLang="it-IT" sz="1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BGO calorimeter</a:t>
              </a:r>
            </a:p>
          </p:txBody>
        </p:sp>
        <p:sp>
          <p:nvSpPr>
            <p:cNvPr id="17" name="Line 12">
              <a:extLst>
                <a:ext uri="{FF2B5EF4-FFF2-40B4-BE49-F238E27FC236}">
                  <a16:creationId xmlns:a16="http://schemas.microsoft.com/office/drawing/2014/main" id="{0011B72C-4F90-D9FD-14FC-416D9DA369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5092" y="2938563"/>
              <a:ext cx="1298111" cy="1999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Line 12">
              <a:extLst>
                <a:ext uri="{FF2B5EF4-FFF2-40B4-BE49-F238E27FC236}">
                  <a16:creationId xmlns:a16="http://schemas.microsoft.com/office/drawing/2014/main" id="{544693F2-D6CD-49DA-5B75-96BE178EE8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8052" y="3009308"/>
              <a:ext cx="1298111" cy="5429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12">
              <a:extLst>
                <a:ext uri="{FF2B5EF4-FFF2-40B4-BE49-F238E27FC236}">
                  <a16:creationId xmlns:a16="http://schemas.microsoft.com/office/drawing/2014/main" id="{D27AEAA0-CC64-05FC-543A-84FA723E03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11835" y="3352127"/>
              <a:ext cx="1206147" cy="680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D3F5C680-990D-F938-54BF-E281A4745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445" y="2621940"/>
              <a:ext cx="1298111" cy="833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15367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19939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24511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29083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algn="ctr"/>
              <a:r>
                <a:rPr lang="en-US" altLang="it-IT" sz="16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Barrel of 32 plastic scintillators </a:t>
              </a:r>
            </a:p>
          </p:txBody>
        </p:sp>
        <p:sp>
          <p:nvSpPr>
            <p:cNvPr id="21" name="Line 12">
              <a:extLst>
                <a:ext uri="{FF2B5EF4-FFF2-40B4-BE49-F238E27FC236}">
                  <a16:creationId xmlns:a16="http://schemas.microsoft.com/office/drawing/2014/main" id="{10AC25EE-F489-88A2-863A-B74E36473E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78392" y="3296347"/>
              <a:ext cx="1744659" cy="3795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B2E19E-B2A9-900F-0061-9061C5660CCF}"/>
              </a:ext>
            </a:extLst>
          </p:cNvPr>
          <p:cNvSpPr txBox="1"/>
          <p:nvPr/>
        </p:nvSpPr>
        <p:spPr>
          <a:xfrm>
            <a:off x="296260" y="4684201"/>
            <a:ext cx="9832188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49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Helvetica" pitchFamily="2" charset="0"/>
              </a:rPr>
              <a:t>The 480 BGO </a:t>
            </a:r>
            <a:r>
              <a:rPr lang="it-IT" dirty="0" err="1">
                <a:latin typeface="Helvetica" pitchFamily="2" charset="0"/>
              </a:rPr>
              <a:t>crìystals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calorimeter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is</a:t>
            </a:r>
            <a:r>
              <a:rPr lang="it-IT" dirty="0">
                <a:latin typeface="Helvetica" pitchFamily="2" charset="0"/>
              </a:rPr>
              <a:t> a </a:t>
            </a:r>
            <a:r>
              <a:rPr lang="it-IT" dirty="0" err="1">
                <a:latin typeface="Helvetica" pitchFamily="2" charset="0"/>
              </a:rPr>
              <a:t>hodoscope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whom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granularity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allows</a:t>
            </a:r>
            <a:r>
              <a:rPr lang="it-IT" dirty="0">
                <a:latin typeface="Helvetica" pitchFamily="2" charset="0"/>
              </a:rPr>
              <a:t> the </a:t>
            </a:r>
            <a:r>
              <a:rPr lang="it-IT" dirty="0" err="1">
                <a:latin typeface="Helvetica" pitchFamily="2" charset="0"/>
              </a:rPr>
              <a:t>polar</a:t>
            </a:r>
            <a:r>
              <a:rPr lang="it-IT" dirty="0">
                <a:latin typeface="Helvetica" pitchFamily="2" charset="0"/>
              </a:rPr>
              <a:t> and </a:t>
            </a:r>
            <a:r>
              <a:rPr lang="it-IT" dirty="0" err="1">
                <a:latin typeface="Helvetica" pitchFamily="2" charset="0"/>
              </a:rPr>
              <a:t>azimuthal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emission</a:t>
            </a:r>
            <a:r>
              <a:rPr lang="it-IT" dirty="0">
                <a:latin typeface="Helvetica" pitchFamily="2" charset="0"/>
              </a:rPr>
              <a:t> angle of the </a:t>
            </a:r>
            <a:r>
              <a:rPr lang="it-IT" dirty="0" err="1">
                <a:latin typeface="Helvetica" pitchFamily="2" charset="0"/>
              </a:rPr>
              <a:t>detected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praticle</a:t>
            </a:r>
            <a:endParaRPr lang="it-IT" dirty="0">
              <a:latin typeface="Helvetica" pitchFamily="2" charset="0"/>
            </a:endParaRPr>
          </a:p>
          <a:p>
            <a:pPr marL="285750" indent="-249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latin typeface="Helvetica" pitchFamily="2" charset="0"/>
              </a:rPr>
              <a:t>σ</a:t>
            </a:r>
            <a:r>
              <a:rPr lang="it-IT" dirty="0">
                <a:latin typeface="Helvetica" pitchFamily="2" charset="0"/>
              </a:rPr>
              <a:t>(E)/E ~ 3% FWHM ( @  1 GeV for </a:t>
            </a:r>
            <a:r>
              <a:rPr lang="it-IT" dirty="0" err="1">
                <a:latin typeface="Helvetica" pitchFamily="2" charset="0"/>
              </a:rPr>
              <a:t>photons</a:t>
            </a:r>
            <a:r>
              <a:rPr lang="it-IT" dirty="0">
                <a:latin typeface="Helvetica" pitchFamily="2" charset="0"/>
              </a:rPr>
              <a:t> )</a:t>
            </a:r>
          </a:p>
          <a:p>
            <a:pPr marL="285750" indent="-249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Helvetica" pitchFamily="2" charset="0"/>
              </a:rPr>
              <a:t>The </a:t>
            </a:r>
            <a:r>
              <a:rPr lang="it-IT" dirty="0" err="1">
                <a:latin typeface="Helvetica" pitchFamily="2" charset="0"/>
              </a:rPr>
              <a:t>calorimente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allow</a:t>
            </a:r>
            <a:r>
              <a:rPr lang="it-IT" dirty="0">
                <a:latin typeface="Helvetica" pitchFamily="2" charset="0"/>
              </a:rPr>
              <a:t> to </a:t>
            </a:r>
            <a:r>
              <a:rPr lang="it-IT" dirty="0" err="1">
                <a:latin typeface="Helvetica" pitchFamily="2" charset="0"/>
              </a:rPr>
              <a:t>measure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proton</a:t>
            </a:r>
            <a:r>
              <a:rPr lang="it-IT" dirty="0">
                <a:latin typeface="Helvetica" pitchFamily="2" charset="0"/>
              </a:rPr>
              <a:t> energy up to 400 MeV </a:t>
            </a:r>
            <a:r>
              <a:rPr lang="it-IT" dirty="0" err="1">
                <a:latin typeface="Helvetica" pitchFamily="2" charset="0"/>
              </a:rPr>
              <a:t>kinetic</a:t>
            </a:r>
            <a:r>
              <a:rPr lang="it-IT" dirty="0">
                <a:latin typeface="Helvetica" pitchFamily="2" charset="0"/>
              </a:rPr>
              <a:t> energy</a:t>
            </a:r>
          </a:p>
          <a:p>
            <a:pPr marL="285750" indent="-249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Helvetica" pitchFamily="2" charset="0"/>
              </a:rPr>
              <a:t>The PMT readout </a:t>
            </a:r>
            <a:r>
              <a:rPr lang="it-IT" dirty="0" err="1">
                <a:latin typeface="Helvetica" pitchFamily="2" charset="0"/>
              </a:rPr>
              <a:t>is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performed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through</a:t>
            </a:r>
            <a:r>
              <a:rPr lang="it-IT" dirty="0">
                <a:latin typeface="Helvetica" pitchFamily="2" charset="0"/>
              </a:rPr>
              <a:t> Sampling-ADC, so a time </a:t>
            </a:r>
            <a:r>
              <a:rPr lang="it-IT" dirty="0" err="1">
                <a:latin typeface="Helvetica" pitchFamily="2" charset="0"/>
              </a:rPr>
              <a:t>measurement</a:t>
            </a:r>
            <a:r>
              <a:rPr lang="it-IT" dirty="0">
                <a:latin typeface="Helvetica" pitchFamily="2" charset="0"/>
              </a:rPr>
              <a:t> can be </a:t>
            </a:r>
            <a:r>
              <a:rPr lang="it-IT" dirty="0" err="1">
                <a:latin typeface="Helvetica" pitchFamily="2" charset="0"/>
              </a:rPr>
              <a:t>performed</a:t>
            </a:r>
            <a:r>
              <a:rPr lang="it-IT" dirty="0">
                <a:latin typeface="Helvetica" pitchFamily="2" charset="0"/>
              </a:rPr>
              <a:t> with a </a:t>
            </a:r>
            <a:r>
              <a:rPr lang="it-IT" dirty="0" err="1">
                <a:latin typeface="Helvetica" pitchFamily="2" charset="0"/>
              </a:rPr>
              <a:t>resolution</a:t>
            </a:r>
            <a:r>
              <a:rPr lang="it-IT" dirty="0">
                <a:latin typeface="Helvetica" pitchFamily="2" charset="0"/>
              </a:rPr>
              <a:t> ~ 2ns.</a:t>
            </a:r>
          </a:p>
        </p:txBody>
      </p:sp>
      <p:sp>
        <p:nvSpPr>
          <p:cNvPr id="22" name="CasellaDiTesto 33">
            <a:extLst>
              <a:ext uri="{FF2B5EF4-FFF2-40B4-BE49-F238E27FC236}">
                <a16:creationId xmlns:a16="http://schemas.microsoft.com/office/drawing/2014/main" id="{9F845F0C-D412-EA24-F943-E61D5A26205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Marco Toppi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3206802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 Particle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Gabriele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Pasquali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52168354-A1A6-D34D-BAE6-84481F961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142"/>
            <a:ext cx="10560496" cy="53887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6669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LOGO_INFN_NEWS_sito.jpg">
            <a:extLst>
              <a:ext uri="{FF2B5EF4-FFF2-40B4-BE49-F238E27FC236}">
                <a16:creationId xmlns:a16="http://schemas.microsoft.com/office/drawing/2014/main" id="{98215EA1-7938-4AB5-BA0E-7BA572316F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213"/>
          <a:stretch/>
        </p:blipFill>
        <p:spPr>
          <a:xfrm>
            <a:off x="10200456" y="5733256"/>
            <a:ext cx="1757752" cy="91494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49560B-8982-4F0F-B4C7-379CE1755431}"/>
              </a:ext>
            </a:extLst>
          </p:cNvPr>
          <p:cNvSpPr txBox="1"/>
          <p:nvPr/>
        </p:nvSpPr>
        <p:spPr>
          <a:xfrm>
            <a:off x="191344" y="2491240"/>
            <a:ext cx="11754192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Detectors for Medical Applications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3E64B16-5FF6-4C00-BC20-29803922B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58" y="106486"/>
            <a:ext cx="3853590" cy="1013746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BB211CC-8B89-4E7C-9E3F-28AE426421C2}"/>
              </a:ext>
            </a:extLst>
          </p:cNvPr>
          <p:cNvSpPr txBox="1"/>
          <p:nvPr/>
        </p:nvSpPr>
        <p:spPr>
          <a:xfrm>
            <a:off x="191344" y="31361"/>
            <a:ext cx="4297733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Mid Term Plan in Italy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LNF – Session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Frascati, December 1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- 2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156C7DB-4709-4779-B48F-B7003EDFD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46" y="646458"/>
            <a:ext cx="1069110" cy="12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35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4" name="CasellaDiTesto 33">
            <a:extLst>
              <a:ext uri="{FF2B5EF4-FFF2-40B4-BE49-F238E27FC236}">
                <a16:creationId xmlns:a16="http://schemas.microsoft.com/office/drawing/2014/main" id="{D3E80EF8-F5F2-A04B-BF13-E421D2D3CE43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Roberto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Sacchi</a:t>
            </a:r>
            <a:endParaRPr lang="it-IT" sz="1050" dirty="0"/>
          </a:p>
        </p:txBody>
      </p:sp>
      <p:pic>
        <p:nvPicPr>
          <p:cNvPr id="13" name="Picture 8" descr="ESA-ABACUS">
            <a:extLst>
              <a:ext uri="{FF2B5EF4-FFF2-40B4-BE49-F238E27FC236}">
                <a16:creationId xmlns:a16="http://schemas.microsoft.com/office/drawing/2014/main" id="{4788D028-6112-5542-AC8D-9D16311E3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0" y="1979851"/>
            <a:ext cx="3619904" cy="225445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5" name="Fumetto: rettangolo con angoli arrotondati 8">
            <a:extLst>
              <a:ext uri="{FF2B5EF4-FFF2-40B4-BE49-F238E27FC236}">
                <a16:creationId xmlns:a16="http://schemas.microsoft.com/office/drawing/2014/main" id="{A6AB996F-6C42-A540-9821-F08F8841B496}"/>
              </a:ext>
            </a:extLst>
          </p:cNvPr>
          <p:cNvSpPr/>
          <p:nvPr/>
        </p:nvSpPr>
        <p:spPr>
          <a:xfrm>
            <a:off x="435591" y="4329166"/>
            <a:ext cx="1450696" cy="811662"/>
          </a:xfrm>
          <a:prstGeom prst="wedgeRoundRectCallout">
            <a:avLst>
              <a:gd name="adj1" fmla="val 44089"/>
              <a:gd name="adj2" fmla="val -14250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Google Shape;307;p9" descr="MoVe-IT collaboration meeting">
            <a:extLst>
              <a:ext uri="{FF2B5EF4-FFF2-40B4-BE49-F238E27FC236}">
                <a16:creationId xmlns:a16="http://schemas.microsoft.com/office/drawing/2014/main" id="{F610E7B2-CFD8-5448-9640-A435EDED8D9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22317" y="2185949"/>
            <a:ext cx="1424094" cy="4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D7D74B-D4CA-BB49-A859-A42482F680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005" y="4389057"/>
            <a:ext cx="1042674" cy="75177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2" name="CasellaDiTesto 9">
            <a:extLst>
              <a:ext uri="{FF2B5EF4-FFF2-40B4-BE49-F238E27FC236}">
                <a16:creationId xmlns:a16="http://schemas.microsoft.com/office/drawing/2014/main" id="{A4673D15-EF39-E643-9438-4F692CF53CB9}"/>
              </a:ext>
            </a:extLst>
          </p:cNvPr>
          <p:cNvSpPr txBox="1"/>
          <p:nvPr/>
        </p:nvSpPr>
        <p:spPr>
          <a:xfrm>
            <a:off x="371681" y="5114192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ABACUS ASIC (24 </a:t>
            </a:r>
            <a:r>
              <a:rPr lang="it-IT" b="1" dirty="0" err="1">
                <a:solidFill>
                  <a:schemeClr val="tx2"/>
                </a:solidFill>
              </a:rPr>
              <a:t>ch</a:t>
            </a:r>
            <a:r>
              <a:rPr lang="it-IT" b="1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0B22C94F-2AC6-F14C-A0A0-72C9D6419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029521" y="3742428"/>
            <a:ext cx="1609686" cy="1549971"/>
          </a:xfrm>
          <a:prstGeom prst="rect">
            <a:avLst/>
          </a:prstGeom>
        </p:spPr>
      </p:pic>
      <p:sp>
        <p:nvSpPr>
          <p:cNvPr id="25" name="Fumetto: rettangolo con angoli arrotondati 13">
            <a:extLst>
              <a:ext uri="{FF2B5EF4-FFF2-40B4-BE49-F238E27FC236}">
                <a16:creationId xmlns:a16="http://schemas.microsoft.com/office/drawing/2014/main" id="{C8DF55BB-63E8-2D4C-B417-2D80E7187965}"/>
              </a:ext>
            </a:extLst>
          </p:cNvPr>
          <p:cNvSpPr/>
          <p:nvPr/>
        </p:nvSpPr>
        <p:spPr>
          <a:xfrm>
            <a:off x="1959589" y="2774686"/>
            <a:ext cx="533401" cy="476251"/>
          </a:xfrm>
          <a:prstGeom prst="wedgeRoundRectCallout">
            <a:avLst>
              <a:gd name="adj1" fmla="val 458935"/>
              <a:gd name="adj2" fmla="val 306724"/>
              <a:gd name="adj3" fmla="val 16667"/>
            </a:avLst>
          </a:prstGeom>
          <a:solidFill>
            <a:srgbClr val="F8F9DD">
              <a:alpha val="5686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16">
            <a:extLst>
              <a:ext uri="{FF2B5EF4-FFF2-40B4-BE49-F238E27FC236}">
                <a16:creationId xmlns:a16="http://schemas.microsoft.com/office/drawing/2014/main" id="{6C812084-C69E-BE49-AA39-DF4024AE2695}"/>
              </a:ext>
            </a:extLst>
          </p:cNvPr>
          <p:cNvSpPr txBox="1"/>
          <p:nvPr/>
        </p:nvSpPr>
        <p:spPr>
          <a:xfrm>
            <a:off x="311765" y="1681976"/>
            <a:ext cx="4138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200"/>
            </a:pPr>
            <a:r>
              <a:rPr lang="en-US" sz="1800" dirty="0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2.7×2.7 cm</a:t>
            </a:r>
            <a:r>
              <a:rPr lang="en-US" sz="1800" baseline="30000" dirty="0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2</a:t>
            </a:r>
            <a:r>
              <a:rPr lang="en-US" sz="1800" dirty="0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 active area (144 strips)</a:t>
            </a:r>
            <a:endParaRPr lang="en-US" dirty="0">
              <a:latin typeface="Frutiger 55 Roman" panose="020B0500000000000000" pitchFamily="34" charset="0"/>
            </a:endParaRPr>
          </a:p>
        </p:txBody>
      </p:sp>
      <p:pic>
        <p:nvPicPr>
          <p:cNvPr id="30" name="Immagine 20">
            <a:extLst>
              <a:ext uri="{FF2B5EF4-FFF2-40B4-BE49-F238E27FC236}">
                <a16:creationId xmlns:a16="http://schemas.microsoft.com/office/drawing/2014/main" id="{57B3241E-F00F-5B41-ABE2-1A10802997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89" y="5731908"/>
            <a:ext cx="1078394" cy="1032585"/>
          </a:xfrm>
          <a:prstGeom prst="rect">
            <a:avLst/>
          </a:prstGeom>
        </p:spPr>
      </p:pic>
      <p:sp>
        <p:nvSpPr>
          <p:cNvPr id="32" name="Google Shape;305;p9">
            <a:extLst>
              <a:ext uri="{FF2B5EF4-FFF2-40B4-BE49-F238E27FC236}">
                <a16:creationId xmlns:a16="http://schemas.microsoft.com/office/drawing/2014/main" id="{26C0B606-8899-1045-AADA-BA1E375C7CE5}"/>
              </a:ext>
            </a:extLst>
          </p:cNvPr>
          <p:cNvSpPr txBox="1"/>
          <p:nvPr/>
        </p:nvSpPr>
        <p:spPr>
          <a:xfrm>
            <a:off x="3293622" y="6349035"/>
            <a:ext cx="5050285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ts val="2200"/>
            </a:pPr>
            <a:r>
              <a:rPr lang="it-IT" sz="1600" dirty="0">
                <a:solidFill>
                  <a:srgbClr val="002060"/>
                </a:solidFill>
                <a:latin typeface="Frutiger 55 Roman" panose="020B0500000000000000" pitchFamily="34" charset="0"/>
                <a:sym typeface="Trebuchet MS"/>
              </a:rPr>
              <a:t>Collaboration with INFN-EXFLU </a:t>
            </a:r>
            <a:r>
              <a:rPr lang="it-IT" sz="1600" dirty="0" err="1">
                <a:solidFill>
                  <a:srgbClr val="002060"/>
                </a:solidFill>
                <a:latin typeface="Frutiger 55 Roman" panose="020B0500000000000000" pitchFamily="34" charset="0"/>
                <a:sym typeface="Trebuchet MS"/>
              </a:rPr>
              <a:t>project</a:t>
            </a:r>
            <a:endParaRPr lang="it-IT" sz="1600" dirty="0">
              <a:solidFill>
                <a:srgbClr val="002060"/>
              </a:solidFill>
              <a:latin typeface="Frutiger 55 Roman" panose="020B0500000000000000" pitchFamily="34" charset="0"/>
              <a:sym typeface="Trebuchet MS"/>
            </a:endParaRPr>
          </a:p>
        </p:txBody>
      </p:sp>
      <p:sp>
        <p:nvSpPr>
          <p:cNvPr id="35" name="CasellaDiTesto 25">
            <a:extLst>
              <a:ext uri="{FF2B5EF4-FFF2-40B4-BE49-F238E27FC236}">
                <a16:creationId xmlns:a16="http://schemas.microsoft.com/office/drawing/2014/main" id="{15571905-C59B-4C4F-9379-D4AF1C28B78B}"/>
              </a:ext>
            </a:extLst>
          </p:cNvPr>
          <p:cNvSpPr txBox="1"/>
          <p:nvPr/>
        </p:nvSpPr>
        <p:spPr>
          <a:xfrm>
            <a:off x="4135498" y="3321250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tx2"/>
                </a:solidFill>
              </a:rPr>
              <a:t>MOVEIT </a:t>
            </a:r>
            <a:r>
              <a:rPr lang="it-IT" sz="1600" b="1" dirty="0" err="1">
                <a:solidFill>
                  <a:schemeClr val="tx2"/>
                </a:solidFill>
              </a:rPr>
              <a:t>sensors</a:t>
            </a:r>
            <a:endParaRPr lang="it-IT" sz="1600" b="1" dirty="0">
              <a:solidFill>
                <a:schemeClr val="tx2"/>
              </a:solidFill>
            </a:endParaRPr>
          </a:p>
        </p:txBody>
      </p:sp>
      <p:sp>
        <p:nvSpPr>
          <p:cNvPr id="38" name="Google Shape;75;p14">
            <a:extLst>
              <a:ext uri="{FF2B5EF4-FFF2-40B4-BE49-F238E27FC236}">
                <a16:creationId xmlns:a16="http://schemas.microsoft.com/office/drawing/2014/main" id="{D664B511-1180-B34A-8E83-6591AE7961F8}"/>
              </a:ext>
            </a:extLst>
          </p:cNvPr>
          <p:cNvSpPr txBox="1"/>
          <p:nvPr/>
        </p:nvSpPr>
        <p:spPr>
          <a:xfrm>
            <a:off x="226656" y="495921"/>
            <a:ext cx="722910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28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Beam monitoring in particle therapy</a:t>
            </a:r>
          </a:p>
        </p:txBody>
      </p:sp>
      <p:pic>
        <p:nvPicPr>
          <p:cNvPr id="39" name="Immagine 22">
            <a:extLst>
              <a:ext uri="{FF2B5EF4-FFF2-40B4-BE49-F238E27FC236}">
                <a16:creationId xmlns:a16="http://schemas.microsoft.com/office/drawing/2014/main" id="{DF77EBAB-8421-7642-AD99-1E7F56CB7F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8940" y="5751918"/>
            <a:ext cx="866756" cy="487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Picture 6" descr="Diagram&#10;&#10;Description automatically generated">
            <a:extLst>
              <a:ext uri="{FF2B5EF4-FFF2-40B4-BE49-F238E27FC236}">
                <a16:creationId xmlns:a16="http://schemas.microsoft.com/office/drawing/2014/main" id="{B1EB3B0D-A45D-BF41-B5CF-EAB96DF2037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8889"/>
          <a:stretch/>
        </p:blipFill>
        <p:spPr>
          <a:xfrm>
            <a:off x="4614284" y="5617374"/>
            <a:ext cx="831224" cy="615151"/>
          </a:xfrm>
          <a:prstGeom prst="rect">
            <a:avLst/>
          </a:prstGeom>
        </p:spPr>
      </p:pic>
      <p:pic>
        <p:nvPicPr>
          <p:cNvPr id="28" name="Picture 5" descr="profile_test6_62MeV_100%.pdf">
            <a:extLst>
              <a:ext uri="{FF2B5EF4-FFF2-40B4-BE49-F238E27FC236}">
                <a16:creationId xmlns:a16="http://schemas.microsoft.com/office/drawing/2014/main" id="{3E421DF1-87E8-6E41-B94F-F2D6533E2EE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7890"/>
          <a:stretch/>
        </p:blipFill>
        <p:spPr>
          <a:xfrm>
            <a:off x="6494777" y="620689"/>
            <a:ext cx="4000106" cy="1998921"/>
          </a:xfrm>
          <a:prstGeom prst="rect">
            <a:avLst/>
          </a:prstGeom>
        </p:spPr>
      </p:pic>
      <p:pic>
        <p:nvPicPr>
          <p:cNvPr id="29" name="Picture 28" descr="Chart, histogram&#10;&#10;Description automatically generated">
            <a:extLst>
              <a:ext uri="{FF2B5EF4-FFF2-40B4-BE49-F238E27FC236}">
                <a16:creationId xmlns:a16="http://schemas.microsoft.com/office/drawing/2014/main" id="{267A1EBA-61E9-1B46-87C0-ECA0A51399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619610"/>
            <a:ext cx="3858878" cy="1924294"/>
          </a:xfrm>
          <a:prstGeom prst="rect">
            <a:avLst/>
          </a:prstGeom>
        </p:spPr>
      </p:pic>
      <p:grpSp>
        <p:nvGrpSpPr>
          <p:cNvPr id="51" name="Group 2">
            <a:extLst>
              <a:ext uri="{FF2B5EF4-FFF2-40B4-BE49-F238E27FC236}">
                <a16:creationId xmlns:a16="http://schemas.microsoft.com/office/drawing/2014/main" id="{9C61D243-89C0-D640-B4BD-E109AB2FCA44}"/>
              </a:ext>
            </a:extLst>
          </p:cNvPr>
          <p:cNvGrpSpPr/>
          <p:nvPr/>
        </p:nvGrpSpPr>
        <p:grpSpPr>
          <a:xfrm>
            <a:off x="6819462" y="4607979"/>
            <a:ext cx="3171031" cy="1924295"/>
            <a:chOff x="6722782" y="3266901"/>
            <a:chExt cx="5531708" cy="3200400"/>
          </a:xfrm>
        </p:grpSpPr>
        <p:pic>
          <p:nvPicPr>
            <p:cNvPr id="52" name="Immagine 13">
              <a:extLst>
                <a:ext uri="{FF2B5EF4-FFF2-40B4-BE49-F238E27FC236}">
                  <a16:creationId xmlns:a16="http://schemas.microsoft.com/office/drawing/2014/main" id="{451A3EAF-6A5B-3B41-A24B-74AA0AA84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9" t="5571" r="6823"/>
            <a:stretch/>
          </p:blipFill>
          <p:spPr>
            <a:xfrm>
              <a:off x="6722782" y="3266901"/>
              <a:ext cx="5531708" cy="3200400"/>
            </a:xfrm>
            <a:prstGeom prst="rect">
              <a:avLst/>
            </a:prstGeom>
          </p:spPr>
        </p:pic>
        <p:grpSp>
          <p:nvGrpSpPr>
            <p:cNvPr id="53" name="Group 11">
              <a:extLst>
                <a:ext uri="{FF2B5EF4-FFF2-40B4-BE49-F238E27FC236}">
                  <a16:creationId xmlns:a16="http://schemas.microsoft.com/office/drawing/2014/main" id="{3B118A6D-B8B6-2543-9612-6C7909DAB90B}"/>
                </a:ext>
              </a:extLst>
            </p:cNvPr>
            <p:cNvGrpSpPr/>
            <p:nvPr/>
          </p:nvGrpSpPr>
          <p:grpSpPr>
            <a:xfrm>
              <a:off x="8921521" y="3733482"/>
              <a:ext cx="1178337" cy="307178"/>
              <a:chOff x="8921521" y="3733482"/>
              <a:chExt cx="1178337" cy="307178"/>
            </a:xfrm>
          </p:grpSpPr>
          <p:sp>
            <p:nvSpPr>
              <p:cNvPr id="55" name="Rettangolo 26">
                <a:extLst>
                  <a:ext uri="{FF2B5EF4-FFF2-40B4-BE49-F238E27FC236}">
                    <a16:creationId xmlns:a16="http://schemas.microsoft.com/office/drawing/2014/main" id="{24DE0172-9508-0041-B9FF-8F7900A107CA}"/>
                  </a:ext>
                </a:extLst>
              </p:cNvPr>
              <p:cNvSpPr/>
              <p:nvPr/>
            </p:nvSpPr>
            <p:spPr>
              <a:xfrm>
                <a:off x="8921522" y="3733482"/>
                <a:ext cx="1178336" cy="127587"/>
              </a:xfrm>
              <a:prstGeom prst="rect">
                <a:avLst/>
              </a:prstGeom>
              <a:solidFill>
                <a:srgbClr val="FF9999">
                  <a:alpha val="4666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Rettangolo 27">
                <a:extLst>
                  <a:ext uri="{FF2B5EF4-FFF2-40B4-BE49-F238E27FC236}">
                    <a16:creationId xmlns:a16="http://schemas.microsoft.com/office/drawing/2014/main" id="{B0CCBC83-6388-5F4C-B8EF-16845EED4CEE}"/>
                  </a:ext>
                </a:extLst>
              </p:cNvPr>
              <p:cNvSpPr/>
              <p:nvPr/>
            </p:nvSpPr>
            <p:spPr>
              <a:xfrm>
                <a:off x="8921521" y="3933640"/>
                <a:ext cx="1178336" cy="107020"/>
              </a:xfrm>
              <a:prstGeom prst="rect">
                <a:avLst/>
              </a:prstGeom>
              <a:solidFill>
                <a:srgbClr val="6666FF">
                  <a:alpha val="4666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sp>
        <p:nvSpPr>
          <p:cNvPr id="60" name="Google Shape;75;p14">
            <a:extLst>
              <a:ext uri="{FF2B5EF4-FFF2-40B4-BE49-F238E27FC236}">
                <a16:creationId xmlns:a16="http://schemas.microsoft.com/office/drawing/2014/main" id="{339C5E15-9BC3-C749-9CAC-91B203196E8A}"/>
              </a:ext>
            </a:extLst>
          </p:cNvPr>
          <p:cNvSpPr txBox="1"/>
          <p:nvPr/>
        </p:nvSpPr>
        <p:spPr>
          <a:xfrm>
            <a:off x="10142754" y="1189680"/>
            <a:ext cx="190052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28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Space…</a:t>
            </a:r>
          </a:p>
        </p:txBody>
      </p:sp>
      <p:sp>
        <p:nvSpPr>
          <p:cNvPr id="61" name="Google Shape;75;p14">
            <a:extLst>
              <a:ext uri="{FF2B5EF4-FFF2-40B4-BE49-F238E27FC236}">
                <a16:creationId xmlns:a16="http://schemas.microsoft.com/office/drawing/2014/main" id="{47D16318-E2B3-3B46-8F04-8226CBE40252}"/>
              </a:ext>
            </a:extLst>
          </p:cNvPr>
          <p:cNvSpPr txBox="1"/>
          <p:nvPr/>
        </p:nvSpPr>
        <p:spPr>
          <a:xfrm>
            <a:off x="10328542" y="2643298"/>
            <a:ext cx="190052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GB" sz="28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T</a:t>
            </a:r>
            <a:r>
              <a:rPr lang="it" sz="28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ime…</a:t>
            </a:r>
          </a:p>
        </p:txBody>
      </p:sp>
      <p:sp>
        <p:nvSpPr>
          <p:cNvPr id="62" name="Google Shape;75;p14">
            <a:extLst>
              <a:ext uri="{FF2B5EF4-FFF2-40B4-BE49-F238E27FC236}">
                <a16:creationId xmlns:a16="http://schemas.microsoft.com/office/drawing/2014/main" id="{9E167EA2-42FB-1B4F-AEBA-09C67793103D}"/>
              </a:ext>
            </a:extLst>
          </p:cNvPr>
          <p:cNvSpPr txBox="1"/>
          <p:nvPr/>
        </p:nvSpPr>
        <p:spPr>
          <a:xfrm>
            <a:off x="10094097" y="4579933"/>
            <a:ext cx="190052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GB" sz="28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Energy</a:t>
            </a:r>
            <a:r>
              <a:rPr lang="it" sz="28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7918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pic>
        <p:nvPicPr>
          <p:cNvPr id="28" name="Picture 27" descr="prin_miur.jpg">
            <a:extLst>
              <a:ext uri="{FF2B5EF4-FFF2-40B4-BE49-F238E27FC236}">
                <a16:creationId xmlns:a16="http://schemas.microsoft.com/office/drawing/2014/main" id="{68094459-3295-BD47-A789-264BC7C43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047" y="761588"/>
            <a:ext cx="1335546" cy="1446841"/>
          </a:xfrm>
          <a:prstGeom prst="rect">
            <a:avLst/>
          </a:prstGeom>
        </p:spPr>
      </p:pic>
      <p:pic>
        <p:nvPicPr>
          <p:cNvPr id="29" name="Picture 28" descr="marafini-116.jpg">
            <a:extLst>
              <a:ext uri="{FF2B5EF4-FFF2-40B4-BE49-F238E27FC236}">
                <a16:creationId xmlns:a16="http://schemas.microsoft.com/office/drawing/2014/main" id="{79AE92B9-38C6-2845-A158-6FA19A992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592" y="2708920"/>
            <a:ext cx="7833320" cy="2500940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07097EAF-92B2-F14A-8EE0-0D5AE2DDD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55044" y="1016536"/>
            <a:ext cx="2093378" cy="71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Poliba_stemma.gif">
            <a:extLst>
              <a:ext uri="{FF2B5EF4-FFF2-40B4-BE49-F238E27FC236}">
                <a16:creationId xmlns:a16="http://schemas.microsoft.com/office/drawing/2014/main" id="{4185BEAE-E6C4-5D49-9950-CB7C96DC713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3389" y="5340817"/>
            <a:ext cx="581325" cy="629769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9C10FB9C-506B-324E-BC55-B7337302DA96}"/>
              </a:ext>
            </a:extLst>
          </p:cNvPr>
          <p:cNvSpPr txBox="1">
            <a:spLocks/>
          </p:cNvSpPr>
          <p:nvPr/>
        </p:nvSpPr>
        <p:spPr>
          <a:xfrm>
            <a:off x="1788592" y="786987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00000"/>
                </a:solidFill>
                <a:latin typeface="Frutiger 55 Roman"/>
                <a:cs typeface="Frutiger 55 Roman"/>
              </a:rPr>
              <a:t>The	 				 Project</a:t>
            </a:r>
          </a:p>
        </p:txBody>
      </p:sp>
      <p:sp>
        <p:nvSpPr>
          <p:cNvPr id="33" name="CustomShape 5">
            <a:extLst>
              <a:ext uri="{FF2B5EF4-FFF2-40B4-BE49-F238E27FC236}">
                <a16:creationId xmlns:a16="http://schemas.microsoft.com/office/drawing/2014/main" id="{3EFAE2AC-2D6C-6B41-9B61-3F8019CC37EC}"/>
              </a:ext>
            </a:extLst>
          </p:cNvPr>
          <p:cNvSpPr/>
          <p:nvPr/>
        </p:nvSpPr>
        <p:spPr>
          <a:xfrm>
            <a:off x="1788592" y="1734296"/>
            <a:ext cx="9144000" cy="529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1" dirty="0" err="1">
                <a:solidFill>
                  <a:srgbClr val="000090"/>
                </a:solidFill>
                <a:latin typeface="Frutiger 55 Roman"/>
                <a:cs typeface="Frutiger 55 Roman"/>
              </a:rPr>
              <a:t>IN</a:t>
            </a:r>
            <a:r>
              <a:rPr lang="en-US" sz="2400" dirty="0" err="1">
                <a:solidFill>
                  <a:srgbClr val="000090"/>
                </a:solidFill>
                <a:latin typeface="Frutiger 55 Roman"/>
                <a:cs typeface="Frutiger 55 Roman"/>
              </a:rPr>
              <a:t>novative</a:t>
            </a:r>
            <a:r>
              <a:rPr lang="en-US" sz="2400" dirty="0">
                <a:solidFill>
                  <a:srgbClr val="000090"/>
                </a:solidFill>
                <a:latin typeface="Frutiger 55 Roman"/>
                <a:cs typeface="Frutiger 55 Roman"/>
              </a:rPr>
              <a:t> </a:t>
            </a:r>
            <a:r>
              <a:rPr lang="en-US" sz="2400" b="1" dirty="0">
                <a:solidFill>
                  <a:srgbClr val="000090"/>
                </a:solidFill>
                <a:latin typeface="Frutiger 55 Roman"/>
                <a:cs typeface="Frutiger 55 Roman"/>
              </a:rPr>
              <a:t>S</a:t>
            </a:r>
            <a:r>
              <a:rPr lang="en-US" sz="2400" dirty="0">
                <a:solidFill>
                  <a:srgbClr val="000090"/>
                </a:solidFill>
                <a:latin typeface="Frutiger 55 Roman"/>
                <a:cs typeface="Frutiger 55 Roman"/>
              </a:rPr>
              <a:t>olutions for </a:t>
            </a:r>
            <a:r>
              <a:rPr lang="en-US" sz="2400" b="1" dirty="0">
                <a:solidFill>
                  <a:srgbClr val="000090"/>
                </a:solidFill>
                <a:latin typeface="Frutiger 55 Roman"/>
                <a:cs typeface="Frutiger 55 Roman"/>
              </a:rPr>
              <a:t>I</a:t>
            </a:r>
            <a:r>
              <a:rPr lang="en-US" sz="2400" dirty="0">
                <a:solidFill>
                  <a:srgbClr val="000090"/>
                </a:solidFill>
                <a:latin typeface="Frutiger 55 Roman"/>
                <a:cs typeface="Frutiger 55 Roman"/>
              </a:rPr>
              <a:t>n-beam </a:t>
            </a:r>
            <a:r>
              <a:rPr lang="en-US" sz="2400" b="1" dirty="0" err="1">
                <a:solidFill>
                  <a:srgbClr val="000090"/>
                </a:solidFill>
                <a:latin typeface="Frutiger 55 Roman"/>
                <a:cs typeface="Frutiger 55 Roman"/>
              </a:rPr>
              <a:t>D</a:t>
            </a:r>
            <a:r>
              <a:rPr lang="en-US" sz="2400" dirty="0" err="1">
                <a:solidFill>
                  <a:srgbClr val="000090"/>
                </a:solidFill>
                <a:latin typeface="Frutiger 55 Roman"/>
                <a:cs typeface="Frutiger 55 Roman"/>
              </a:rPr>
              <a:t>osim</a:t>
            </a:r>
            <a:r>
              <a:rPr lang="en-US" sz="2400" b="1" dirty="0" err="1">
                <a:solidFill>
                  <a:srgbClr val="000090"/>
                </a:solidFill>
                <a:latin typeface="Frutiger 55 Roman"/>
                <a:cs typeface="Frutiger 55 Roman"/>
              </a:rPr>
              <a:t>E</a:t>
            </a:r>
            <a:r>
              <a:rPr lang="en-US" sz="2400" dirty="0" err="1">
                <a:solidFill>
                  <a:srgbClr val="000090"/>
                </a:solidFill>
                <a:latin typeface="Frutiger 55 Roman"/>
                <a:cs typeface="Frutiger 55 Roman"/>
              </a:rPr>
              <a:t>try</a:t>
            </a:r>
            <a:r>
              <a:rPr lang="en-US" sz="2400" dirty="0">
                <a:solidFill>
                  <a:srgbClr val="000090"/>
                </a:solidFill>
                <a:latin typeface="Frutiger 55 Roman"/>
                <a:cs typeface="Frutiger 55 Roman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000090"/>
                </a:solidFill>
                <a:latin typeface="Frutiger 55 Roman"/>
                <a:cs typeface="Frutiger 55 Roman"/>
              </a:rPr>
              <a:t>in particle therapy</a:t>
            </a:r>
          </a:p>
          <a:p>
            <a:pPr algn="ctr">
              <a:lnSpc>
                <a:spcPct val="100000"/>
              </a:lnSpc>
            </a:pPr>
            <a:endParaRPr lang="en-US" sz="26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E960E2-883D-824E-AA56-9A11CE20E9CB}"/>
              </a:ext>
            </a:extLst>
          </p:cNvPr>
          <p:cNvGrpSpPr/>
          <p:nvPr/>
        </p:nvGrpSpPr>
        <p:grpSpPr>
          <a:xfrm>
            <a:off x="2606297" y="5445073"/>
            <a:ext cx="7555347" cy="1069701"/>
            <a:chOff x="267583" y="4610354"/>
            <a:chExt cx="7555347" cy="1069701"/>
          </a:xfrm>
        </p:grpSpPr>
        <p:pic>
          <p:nvPicPr>
            <p:cNvPr id="38" name="Picture 37" descr="logo_Unito">
              <a:extLst>
                <a:ext uri="{FF2B5EF4-FFF2-40B4-BE49-F238E27FC236}">
                  <a16:creationId xmlns:a16="http://schemas.microsoft.com/office/drawing/2014/main" id="{7EE5B5A6-F2D0-434C-860F-4E006C352F4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4058" y="4629028"/>
              <a:ext cx="1062256" cy="1051027"/>
            </a:xfrm>
            <a:prstGeom prst="rect">
              <a:avLst/>
            </a:prstGeom>
            <a:noFill/>
          </p:spPr>
        </p:pic>
        <p:pic>
          <p:nvPicPr>
            <p:cNvPr id="39" name="Picture 38" descr="Stemma_unipi.jpeg">
              <a:extLst>
                <a:ext uri="{FF2B5EF4-FFF2-40B4-BE49-F238E27FC236}">
                  <a16:creationId xmlns:a16="http://schemas.microsoft.com/office/drawing/2014/main" id="{A97BA038-29AA-5E45-9131-33D84FDBE15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7583" y="4629028"/>
              <a:ext cx="1047736" cy="1051027"/>
            </a:xfrm>
            <a:prstGeom prst="rect">
              <a:avLst/>
            </a:prstGeom>
          </p:spPr>
        </p:pic>
        <p:pic>
          <p:nvPicPr>
            <p:cNvPr id="40" name="Picture 39" descr="marafini-571.jpg">
              <a:extLst>
                <a:ext uri="{FF2B5EF4-FFF2-40B4-BE49-F238E27FC236}">
                  <a16:creationId xmlns:a16="http://schemas.microsoft.com/office/drawing/2014/main" id="{5C315039-4820-C344-B33A-526C961CAB9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53454" y="4629028"/>
              <a:ext cx="873162" cy="1051027"/>
            </a:xfrm>
            <a:prstGeom prst="rect">
              <a:avLst/>
            </a:prstGeom>
          </p:spPr>
        </p:pic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E2B31C0-E13A-6446-AA87-1650EAB4EA53}"/>
                </a:ext>
              </a:extLst>
            </p:cNvPr>
            <p:cNvSpPr/>
            <p:nvPr/>
          </p:nvSpPr>
          <p:spPr>
            <a:xfrm>
              <a:off x="4877027" y="5321303"/>
              <a:ext cx="369519" cy="307951"/>
            </a:xfrm>
            <a:custGeom>
              <a:avLst/>
              <a:gdLst>
                <a:gd name="connsiteX0" fmla="*/ 358900 w 400312"/>
                <a:gd name="connsiteY0" fmla="*/ 41418 h 358950"/>
                <a:gd name="connsiteX1" fmla="*/ 207058 w 400312"/>
                <a:gd name="connsiteY1" fmla="*/ 55223 h 358950"/>
                <a:gd name="connsiteX2" fmla="*/ 151842 w 400312"/>
                <a:gd name="connsiteY2" fmla="*/ 82835 h 358950"/>
                <a:gd name="connsiteX3" fmla="*/ 0 w 400312"/>
                <a:gd name="connsiteY3" fmla="*/ 55223 h 358950"/>
                <a:gd name="connsiteX4" fmla="*/ 0 w 400312"/>
                <a:gd name="connsiteY4" fmla="*/ 345144 h 358950"/>
                <a:gd name="connsiteX5" fmla="*/ 400312 w 400312"/>
                <a:gd name="connsiteY5" fmla="*/ 358950 h 358950"/>
                <a:gd name="connsiteX6" fmla="*/ 303685 w 400312"/>
                <a:gd name="connsiteY6" fmla="*/ 0 h 35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2" h="358950">
                  <a:moveTo>
                    <a:pt x="358900" y="41418"/>
                  </a:moveTo>
                  <a:cubicBezTo>
                    <a:pt x="308286" y="46020"/>
                    <a:pt x="256894" y="45255"/>
                    <a:pt x="207058" y="55223"/>
                  </a:cubicBezTo>
                  <a:cubicBezTo>
                    <a:pt x="186879" y="59259"/>
                    <a:pt x="151842" y="82835"/>
                    <a:pt x="151842" y="82835"/>
                  </a:cubicBezTo>
                  <a:lnTo>
                    <a:pt x="0" y="55223"/>
                  </a:lnTo>
                  <a:lnTo>
                    <a:pt x="0" y="345144"/>
                  </a:lnTo>
                  <a:lnTo>
                    <a:pt x="400312" y="358950"/>
                  </a:lnTo>
                  <a:lnTo>
                    <a:pt x="303685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LogoCNAO_nero-rosso.png">
              <a:extLst>
                <a:ext uri="{FF2B5EF4-FFF2-40B4-BE49-F238E27FC236}">
                  <a16:creationId xmlns:a16="http://schemas.microsoft.com/office/drawing/2014/main" id="{29D51AC2-7902-C540-AB23-49D79879A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5642"/>
            <a:stretch>
              <a:fillRect/>
            </a:stretch>
          </p:blipFill>
          <p:spPr>
            <a:xfrm>
              <a:off x="5477398" y="4935570"/>
              <a:ext cx="2345532" cy="470399"/>
            </a:xfrm>
            <a:prstGeom prst="rect">
              <a:avLst/>
            </a:prstGeom>
          </p:spPr>
        </p:pic>
        <p:pic>
          <p:nvPicPr>
            <p:cNvPr id="43" name="Picture 42" descr="INFN_newlogo.png">
              <a:extLst>
                <a:ext uri="{FF2B5EF4-FFF2-40B4-BE49-F238E27FC236}">
                  <a16:creationId xmlns:a16="http://schemas.microsoft.com/office/drawing/2014/main" id="{F0014C27-8189-BE49-83B0-A8A8BA28E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49" y="4610354"/>
              <a:ext cx="1797015" cy="1051027"/>
            </a:xfrm>
            <a:prstGeom prst="rect">
              <a:avLst/>
            </a:prstGeom>
          </p:spPr>
        </p:pic>
      </p:grpSp>
      <p:sp>
        <p:nvSpPr>
          <p:cNvPr id="44" name="Google Shape;175;p20">
            <a:extLst>
              <a:ext uri="{FF2B5EF4-FFF2-40B4-BE49-F238E27FC236}">
                <a16:creationId xmlns:a16="http://schemas.microsoft.com/office/drawing/2014/main" id="{189D7EC5-817E-D74C-BB5C-892E035CA24D}"/>
              </a:ext>
            </a:extLst>
          </p:cNvPr>
          <p:cNvSpPr/>
          <p:nvPr/>
        </p:nvSpPr>
        <p:spPr>
          <a:xfrm rot="5400000">
            <a:off x="315178" y="1319349"/>
            <a:ext cx="1902625" cy="1795550"/>
          </a:xfrm>
          <a:prstGeom prst="flowChartPreparation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76;p20">
            <a:extLst>
              <a:ext uri="{FF2B5EF4-FFF2-40B4-BE49-F238E27FC236}">
                <a16:creationId xmlns:a16="http://schemas.microsoft.com/office/drawing/2014/main" id="{66227B2D-2D70-4248-A3A2-B20B00134301}"/>
              </a:ext>
            </a:extLst>
          </p:cNvPr>
          <p:cNvSpPr txBox="1">
            <a:spLocks noGrp="1"/>
          </p:cNvSpPr>
          <p:nvPr/>
        </p:nvSpPr>
        <p:spPr>
          <a:xfrm>
            <a:off x="481440" y="1570136"/>
            <a:ext cx="1570200" cy="1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/>
              <a:t>In-beam PET</a:t>
            </a:r>
            <a:endParaRPr sz="1700"/>
          </a:p>
        </p:txBody>
      </p:sp>
      <p:sp>
        <p:nvSpPr>
          <p:cNvPr id="46" name="Google Shape;177;p20">
            <a:extLst>
              <a:ext uri="{FF2B5EF4-FFF2-40B4-BE49-F238E27FC236}">
                <a16:creationId xmlns:a16="http://schemas.microsoft.com/office/drawing/2014/main" id="{AA8F131B-E8D0-564E-832E-A0C194C6CC73}"/>
              </a:ext>
            </a:extLst>
          </p:cNvPr>
          <p:cNvSpPr txBox="1">
            <a:spLocks noGrp="1"/>
          </p:cNvSpPr>
          <p:nvPr/>
        </p:nvSpPr>
        <p:spPr>
          <a:xfrm>
            <a:off x="556084" y="1955386"/>
            <a:ext cx="17955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chemeClr val="dk1"/>
                </a:solidFill>
              </a:rPr>
              <a:t>- positron emitters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200" dirty="0">
                <a:solidFill>
                  <a:schemeClr val="dk1"/>
                </a:solidFill>
              </a:rPr>
              <a:t>- proton and carbon    in-vivo verification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47" name="Google Shape;164;p20">
            <a:extLst>
              <a:ext uri="{FF2B5EF4-FFF2-40B4-BE49-F238E27FC236}">
                <a16:creationId xmlns:a16="http://schemas.microsoft.com/office/drawing/2014/main" id="{D92B5A94-74C2-094A-842D-1302274655DA}"/>
              </a:ext>
            </a:extLst>
          </p:cNvPr>
          <p:cNvSpPr/>
          <p:nvPr/>
        </p:nvSpPr>
        <p:spPr>
          <a:xfrm rot="5400000">
            <a:off x="312804" y="3739827"/>
            <a:ext cx="1902625" cy="1795550"/>
          </a:xfrm>
          <a:prstGeom prst="flowChartPreparation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66;p20">
            <a:extLst>
              <a:ext uri="{FF2B5EF4-FFF2-40B4-BE49-F238E27FC236}">
                <a16:creationId xmlns:a16="http://schemas.microsoft.com/office/drawing/2014/main" id="{82EADB00-2C57-B942-B0A4-E1A3EABF11FA}"/>
              </a:ext>
            </a:extLst>
          </p:cNvPr>
          <p:cNvSpPr txBox="1">
            <a:spLocks noGrp="1"/>
          </p:cNvSpPr>
          <p:nvPr/>
        </p:nvSpPr>
        <p:spPr>
          <a:xfrm>
            <a:off x="435216" y="3990614"/>
            <a:ext cx="1795500" cy="1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/>
              <a:t>Dose Profiler</a:t>
            </a:r>
            <a:endParaRPr sz="1900"/>
          </a:p>
        </p:txBody>
      </p:sp>
      <p:sp>
        <p:nvSpPr>
          <p:cNvPr id="49" name="Google Shape;167;p20">
            <a:extLst>
              <a:ext uri="{FF2B5EF4-FFF2-40B4-BE49-F238E27FC236}">
                <a16:creationId xmlns:a16="http://schemas.microsoft.com/office/drawing/2014/main" id="{DAA51DAA-C5F9-3842-99AF-E3E4E7628810}"/>
              </a:ext>
            </a:extLst>
          </p:cNvPr>
          <p:cNvSpPr txBox="1">
            <a:spLocks noGrp="1"/>
          </p:cNvSpPr>
          <p:nvPr/>
        </p:nvSpPr>
        <p:spPr>
          <a:xfrm>
            <a:off x="556084" y="4375864"/>
            <a:ext cx="17955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chemeClr val="dk1"/>
                </a:solidFill>
              </a:rPr>
              <a:t>- secondary protons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200" dirty="0">
                <a:solidFill>
                  <a:schemeClr val="dk1"/>
                </a:solidFill>
              </a:rPr>
              <a:t>- carbon ion in-vivo verification</a:t>
            </a:r>
            <a:endParaRPr sz="1200" dirty="0">
              <a:solidFill>
                <a:schemeClr val="dk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2393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4" name="CasellaDiTesto 33">
            <a:extLst>
              <a:ext uri="{FF2B5EF4-FFF2-40B4-BE49-F238E27FC236}">
                <a16:creationId xmlns:a16="http://schemas.microsoft.com/office/drawing/2014/main" id="{D3E80EF8-F5F2-A04B-BF13-E421D2D3CE43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 Elisa Fiorina</a:t>
            </a:r>
            <a:endParaRPr lang="it-IT" sz="1050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E2AFAB6C-1968-F148-8558-7AF40550568F}"/>
              </a:ext>
            </a:extLst>
          </p:cNvPr>
          <p:cNvSpPr/>
          <p:nvPr/>
        </p:nvSpPr>
        <p:spPr>
          <a:xfrm flipV="1">
            <a:off x="214975" y="602350"/>
            <a:ext cx="3194115" cy="1846318"/>
          </a:xfrm>
          <a:prstGeom prst="rt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75;p14">
            <a:extLst>
              <a:ext uri="{FF2B5EF4-FFF2-40B4-BE49-F238E27FC236}">
                <a16:creationId xmlns:a16="http://schemas.microsoft.com/office/drawing/2014/main" id="{F9F29C12-B0FA-8B40-BE57-06BA90329371}"/>
              </a:ext>
            </a:extLst>
          </p:cNvPr>
          <p:cNvSpPr txBox="1"/>
          <p:nvPr/>
        </p:nvSpPr>
        <p:spPr>
          <a:xfrm rot="19800000">
            <a:off x="36852" y="798376"/>
            <a:ext cx="2401429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it" sz="2400" dirty="0">
                <a:solidFill>
                  <a:schemeClr val="lt1"/>
                </a:solidFill>
                <a:latin typeface="Frutiger 55 Roman" panose="020B0500000000000000" pitchFamily="34" charset="0"/>
                <a:ea typeface="Cambria"/>
              </a:rPr>
              <a:t>The INSIDE clinical trial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ED10FA-D299-2547-86E0-E5A3DB0BA430}"/>
              </a:ext>
            </a:extLst>
          </p:cNvPr>
          <p:cNvGrpSpPr>
            <a:grpSpLocks noChangeAspect="1"/>
          </p:cNvGrpSpPr>
          <p:nvPr/>
        </p:nvGrpSpPr>
        <p:grpSpPr>
          <a:xfrm>
            <a:off x="1329329" y="2047473"/>
            <a:ext cx="9814384" cy="3421822"/>
            <a:chOff x="2002642" y="3065826"/>
            <a:chExt cx="7927430" cy="2763928"/>
          </a:xfrm>
        </p:grpSpPr>
        <p:pic>
          <p:nvPicPr>
            <p:cNvPr id="24" name="Google Shape;360;p27">
              <a:extLst>
                <a:ext uri="{FF2B5EF4-FFF2-40B4-BE49-F238E27FC236}">
                  <a16:creationId xmlns:a16="http://schemas.microsoft.com/office/drawing/2014/main" id="{DBE93249-5DC0-514E-8D2B-AC4582EAB76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6253" t="36536" r="12174"/>
            <a:stretch/>
          </p:blipFill>
          <p:spPr>
            <a:xfrm>
              <a:off x="5260499" y="3394279"/>
              <a:ext cx="2730425" cy="2435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361;p27">
              <a:extLst>
                <a:ext uri="{FF2B5EF4-FFF2-40B4-BE49-F238E27FC236}">
                  <a16:creationId xmlns:a16="http://schemas.microsoft.com/office/drawing/2014/main" id="{1124C6A0-D9D6-6343-9347-43C3A07A90A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16325" t="36536" r="12102"/>
            <a:stretch/>
          </p:blipFill>
          <p:spPr>
            <a:xfrm>
              <a:off x="2002642" y="3387454"/>
              <a:ext cx="2728800" cy="243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362;p27">
              <a:extLst>
                <a:ext uri="{FF2B5EF4-FFF2-40B4-BE49-F238E27FC236}">
                  <a16:creationId xmlns:a16="http://schemas.microsoft.com/office/drawing/2014/main" id="{4D965D8A-A27F-BA43-9C01-240E12185D11}"/>
                </a:ext>
              </a:extLst>
            </p:cNvPr>
            <p:cNvSpPr/>
            <p:nvPr/>
          </p:nvSpPr>
          <p:spPr>
            <a:xfrm>
              <a:off x="6121107" y="4102937"/>
              <a:ext cx="670800" cy="8085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3;p27">
              <a:extLst>
                <a:ext uri="{FF2B5EF4-FFF2-40B4-BE49-F238E27FC236}">
                  <a16:creationId xmlns:a16="http://schemas.microsoft.com/office/drawing/2014/main" id="{8A6ECCC7-3629-3C4F-9C3A-43BF1A3D2CA0}"/>
                </a:ext>
              </a:extLst>
            </p:cNvPr>
            <p:cNvSpPr/>
            <p:nvPr/>
          </p:nvSpPr>
          <p:spPr>
            <a:xfrm>
              <a:off x="2820258" y="4064154"/>
              <a:ext cx="670800" cy="8085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4;p27">
              <a:extLst>
                <a:ext uri="{FF2B5EF4-FFF2-40B4-BE49-F238E27FC236}">
                  <a16:creationId xmlns:a16="http://schemas.microsoft.com/office/drawing/2014/main" id="{BB544F27-4BC7-9648-99FC-34E6CF78FFA5}"/>
                </a:ext>
              </a:extLst>
            </p:cNvPr>
            <p:cNvSpPr/>
            <p:nvPr/>
          </p:nvSpPr>
          <p:spPr>
            <a:xfrm rot="7912590">
              <a:off x="7317814" y="4167656"/>
              <a:ext cx="176733" cy="126725"/>
            </a:xfrm>
            <a:custGeom>
              <a:avLst/>
              <a:gdLst/>
              <a:ahLst/>
              <a:cxnLst/>
              <a:rect l="l" t="t" r="r" b="b"/>
              <a:pathLst>
                <a:path w="3008" h="2157" extrusionOk="0">
                  <a:moveTo>
                    <a:pt x="0" y="0"/>
                  </a:moveTo>
                  <a:lnTo>
                    <a:pt x="729" y="1075"/>
                  </a:lnTo>
                  <a:lnTo>
                    <a:pt x="0" y="2157"/>
                  </a:lnTo>
                  <a:lnTo>
                    <a:pt x="0" y="2157"/>
                  </a:lnTo>
                  <a:lnTo>
                    <a:pt x="3008" y="1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5;p27">
              <a:extLst>
                <a:ext uri="{FF2B5EF4-FFF2-40B4-BE49-F238E27FC236}">
                  <a16:creationId xmlns:a16="http://schemas.microsoft.com/office/drawing/2014/main" id="{23839FDE-AFA3-C541-B882-F355D86AB8AC}"/>
                </a:ext>
              </a:extLst>
            </p:cNvPr>
            <p:cNvSpPr/>
            <p:nvPr/>
          </p:nvSpPr>
          <p:spPr>
            <a:xfrm rot="7912590">
              <a:off x="4005341" y="4108881"/>
              <a:ext cx="176733" cy="126725"/>
            </a:xfrm>
            <a:custGeom>
              <a:avLst/>
              <a:gdLst/>
              <a:ahLst/>
              <a:cxnLst/>
              <a:rect l="l" t="t" r="r" b="b"/>
              <a:pathLst>
                <a:path w="3008" h="2157" extrusionOk="0">
                  <a:moveTo>
                    <a:pt x="0" y="0"/>
                  </a:moveTo>
                  <a:lnTo>
                    <a:pt x="729" y="1075"/>
                  </a:lnTo>
                  <a:lnTo>
                    <a:pt x="0" y="2157"/>
                  </a:lnTo>
                  <a:lnTo>
                    <a:pt x="0" y="2157"/>
                  </a:lnTo>
                  <a:lnTo>
                    <a:pt x="3008" y="1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6;p27">
              <a:extLst>
                <a:ext uri="{FF2B5EF4-FFF2-40B4-BE49-F238E27FC236}">
                  <a16:creationId xmlns:a16="http://schemas.microsoft.com/office/drawing/2014/main" id="{8B045C21-E0C2-8A41-AE85-7566CD6C493C}"/>
                </a:ext>
              </a:extLst>
            </p:cNvPr>
            <p:cNvSpPr txBox="1"/>
            <p:nvPr/>
          </p:nvSpPr>
          <p:spPr>
            <a:xfrm>
              <a:off x="2303730" y="3070504"/>
              <a:ext cx="2083800" cy="402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b="1" dirty="0" err="1">
                  <a:solidFill>
                    <a:schemeClr val="tx1"/>
                  </a:solidFill>
                  <a:latin typeface="Calibri"/>
                  <a:ea typeface="Roboto Condensed"/>
                  <a:cs typeface="Roboto Condensed"/>
                  <a:sym typeface="Roboto Condensed"/>
                </a:rPr>
                <a:t>in-beam</a:t>
              </a:r>
              <a:r>
                <a:rPr lang="es" b="1" dirty="0">
                  <a:solidFill>
                    <a:schemeClr val="tx1"/>
                  </a:solidFill>
                  <a:latin typeface="Calibri"/>
                  <a:ea typeface="Roboto Condensed"/>
                  <a:cs typeface="Roboto Condensed"/>
                  <a:sym typeface="Roboto Condensed"/>
                </a:rPr>
                <a:t> PET </a:t>
              </a:r>
              <a:r>
                <a:rPr lang="es" b="1" dirty="0" err="1">
                  <a:solidFill>
                    <a:schemeClr val="tx1"/>
                  </a:solidFill>
                  <a:latin typeface="Calibri"/>
                  <a:ea typeface="Roboto Condensed"/>
                  <a:cs typeface="Roboto Condensed"/>
                  <a:sym typeface="Roboto Condensed"/>
                </a:rPr>
                <a:t>image</a:t>
              </a:r>
              <a:r>
                <a:rPr lang="es" b="1" dirty="0">
                  <a:solidFill>
                    <a:schemeClr val="tx1"/>
                  </a:solidFill>
                  <a:latin typeface="Calibri"/>
                  <a:ea typeface="Roboto Condensed"/>
                  <a:cs typeface="Roboto Condensed"/>
                  <a:sym typeface="Roboto Condensed"/>
                </a:rPr>
                <a:t> - 2 </a:t>
              </a:r>
              <a:r>
                <a:rPr lang="es" b="1" dirty="0" err="1">
                  <a:solidFill>
                    <a:schemeClr val="tx1"/>
                  </a:solidFill>
                  <a:latin typeface="Calibri"/>
                  <a:ea typeface="Roboto Condensed"/>
                  <a:cs typeface="Roboto Condensed"/>
                  <a:sym typeface="Roboto Condensed"/>
                </a:rPr>
                <a:t>fx</a:t>
              </a:r>
              <a:endParaRPr lang="en-US" b="1" dirty="0">
                <a:solidFill>
                  <a:schemeClr val="tx1"/>
                </a:solidFill>
                <a:latin typeface="Calibri"/>
                <a:ea typeface="Roboto Condensed"/>
                <a:cs typeface="Roboto Condensed"/>
              </a:endParaRPr>
            </a:p>
          </p:txBody>
        </p:sp>
        <p:sp>
          <p:nvSpPr>
            <p:cNvPr id="31" name="Google Shape;367;p27">
              <a:extLst>
                <a:ext uri="{FF2B5EF4-FFF2-40B4-BE49-F238E27FC236}">
                  <a16:creationId xmlns:a16="http://schemas.microsoft.com/office/drawing/2014/main" id="{A25D7B05-1CF2-5649-8841-EC5904897A14}"/>
                </a:ext>
              </a:extLst>
            </p:cNvPr>
            <p:cNvSpPr txBox="1"/>
            <p:nvPr/>
          </p:nvSpPr>
          <p:spPr>
            <a:xfrm>
              <a:off x="5400654" y="3065826"/>
              <a:ext cx="2458846" cy="31330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b="1" dirty="0" err="1">
                  <a:solidFill>
                    <a:schemeClr val="tx1"/>
                  </a:solidFill>
                  <a:latin typeface="Calibri"/>
                  <a:ea typeface="Roboto Condensed"/>
                  <a:cs typeface="Roboto Condensed"/>
                  <a:sym typeface="Roboto Condensed"/>
                </a:rPr>
                <a:t>In-beam</a:t>
              </a:r>
              <a:r>
                <a:rPr lang="es" b="1" dirty="0">
                  <a:solidFill>
                    <a:schemeClr val="tx1"/>
                  </a:solidFill>
                  <a:latin typeface="Calibri"/>
                  <a:ea typeface="Roboto Condensed"/>
                  <a:cs typeface="Roboto Condensed"/>
                  <a:sym typeface="Roboto Condensed"/>
                </a:rPr>
                <a:t> PET </a:t>
              </a:r>
              <a:r>
                <a:rPr lang="es" b="1" dirty="0" err="1">
                  <a:solidFill>
                    <a:schemeClr val="tx1"/>
                  </a:solidFill>
                  <a:latin typeface="Calibri"/>
                  <a:ea typeface="Roboto Condensed"/>
                  <a:cs typeface="Roboto Condensed"/>
                  <a:sym typeface="Roboto Condensed"/>
                </a:rPr>
                <a:t>image</a:t>
              </a:r>
              <a:r>
                <a:rPr lang="es" b="1" dirty="0">
                  <a:solidFill>
                    <a:schemeClr val="tx1"/>
                  </a:solidFill>
                  <a:latin typeface="Calibri"/>
                  <a:ea typeface="Roboto Condensed"/>
                  <a:cs typeface="Roboto Condensed"/>
                  <a:sym typeface="Roboto Condensed"/>
                </a:rPr>
                <a:t> - 21 </a:t>
              </a:r>
              <a:r>
                <a:rPr lang="es" b="1" dirty="0" err="1">
                  <a:solidFill>
                    <a:schemeClr val="tx1"/>
                  </a:solidFill>
                  <a:latin typeface="Calibri"/>
                  <a:ea typeface="Roboto Condensed"/>
                  <a:cs typeface="Roboto Condensed"/>
                  <a:sym typeface="Roboto Condensed"/>
                </a:rPr>
                <a:t>fx</a:t>
              </a:r>
              <a:endParaRPr lang="en-US" b="1" dirty="0">
                <a:solidFill>
                  <a:schemeClr val="tx1"/>
                </a:solidFill>
                <a:latin typeface="Calibri"/>
                <a:ea typeface="Roboto Condensed"/>
                <a:cs typeface="Roboto Condensed"/>
              </a:endParaRPr>
            </a:p>
          </p:txBody>
        </p:sp>
        <p:pic>
          <p:nvPicPr>
            <p:cNvPr id="35" name="Google Shape;351;p26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C4A35E43-2ABC-1142-8470-9ED26B627B4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15609" t="37904" r="20151" b="14362"/>
            <a:stretch/>
          </p:blipFill>
          <p:spPr>
            <a:xfrm>
              <a:off x="8767719" y="3670677"/>
              <a:ext cx="1155187" cy="839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52;p26" descr="A picture containing satellite&#10;&#10;Description automatically generated">
              <a:extLst>
                <a:ext uri="{FF2B5EF4-FFF2-40B4-BE49-F238E27FC236}">
                  <a16:creationId xmlns:a16="http://schemas.microsoft.com/office/drawing/2014/main" id="{D69D2980-B62C-444D-A780-902E504123E4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14391" t="36828" r="20924" b="13868"/>
            <a:stretch/>
          </p:blipFill>
          <p:spPr>
            <a:xfrm>
              <a:off x="8765014" y="4670021"/>
              <a:ext cx="1165058" cy="8391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C91AE6-E8D2-A249-BBFC-D59D95944093}"/>
                </a:ext>
              </a:extLst>
            </p:cNvPr>
            <p:cNvSpPr txBox="1"/>
            <p:nvPr/>
          </p:nvSpPr>
          <p:spPr>
            <a:xfrm>
              <a:off x="8778318" y="3454706"/>
              <a:ext cx="1126457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000" b="1" err="1">
                  <a:solidFill>
                    <a:schemeClr val="tx1"/>
                  </a:solidFill>
                  <a:latin typeface="Cambria"/>
                </a:rPr>
                <a:t>Planning</a:t>
              </a:r>
              <a:r>
                <a:rPr lang="es-ES" sz="1000" b="1">
                  <a:solidFill>
                    <a:schemeClr val="tx1"/>
                  </a:solidFill>
                  <a:latin typeface="Cambria"/>
                </a:rPr>
                <a:t> CT</a:t>
              </a:r>
              <a:endParaRPr lang="es-ES" b="1">
                <a:solidFill>
                  <a:schemeClr val="tx1"/>
                </a:solidFill>
                <a:latin typeface="Cambria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22DDC6D-38F4-784B-B1D0-B1BC4F14A562}"/>
                </a:ext>
              </a:extLst>
            </p:cNvPr>
            <p:cNvSpPr txBox="1"/>
            <p:nvPr/>
          </p:nvSpPr>
          <p:spPr>
            <a:xfrm>
              <a:off x="8785836" y="4477391"/>
              <a:ext cx="1126457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000" b="1">
                  <a:solidFill>
                    <a:schemeClr val="tx1"/>
                  </a:solidFill>
                  <a:latin typeface="Cambria"/>
                </a:rPr>
                <a:t>Control CT</a:t>
              </a:r>
              <a:endParaRPr lang="es-ES" b="1">
                <a:solidFill>
                  <a:schemeClr val="tx1"/>
                </a:solidFill>
                <a:latin typeface="Cambria"/>
              </a:endParaRPr>
            </a:p>
          </p:txBody>
        </p:sp>
        <p:cxnSp>
          <p:nvCxnSpPr>
            <p:cNvPr id="39" name="Google Shape;319;p24">
              <a:extLst>
                <a:ext uri="{FF2B5EF4-FFF2-40B4-BE49-F238E27FC236}">
                  <a16:creationId xmlns:a16="http://schemas.microsoft.com/office/drawing/2014/main" id="{13DF8E4F-BEAE-7A4C-895E-605952FC76F4}"/>
                </a:ext>
              </a:extLst>
            </p:cNvPr>
            <p:cNvCxnSpPr/>
            <p:nvPr/>
          </p:nvCxnSpPr>
          <p:spPr>
            <a:xfrm rot="15772499">
              <a:off x="8944192" y="3754754"/>
              <a:ext cx="2419" cy="422224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40" name="Google Shape;321;p24">
              <a:extLst>
                <a:ext uri="{FF2B5EF4-FFF2-40B4-BE49-F238E27FC236}">
                  <a16:creationId xmlns:a16="http://schemas.microsoft.com/office/drawing/2014/main" id="{3AE4A992-A883-B449-8361-E2D5186AC6DE}"/>
                </a:ext>
              </a:extLst>
            </p:cNvPr>
            <p:cNvCxnSpPr/>
            <p:nvPr/>
          </p:nvCxnSpPr>
          <p:spPr>
            <a:xfrm rot="15772499">
              <a:off x="8945594" y="4836315"/>
              <a:ext cx="2419" cy="422224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pic>
        <p:nvPicPr>
          <p:cNvPr id="44" name="Picture 2">
            <a:extLst>
              <a:ext uri="{FF2B5EF4-FFF2-40B4-BE49-F238E27FC236}">
                <a16:creationId xmlns:a16="http://schemas.microsoft.com/office/drawing/2014/main" id="{0FA6F1B5-02BC-1049-8C11-EF595D565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3516" y="6385042"/>
            <a:ext cx="1152128" cy="39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A5A3F43-5A45-1C43-A2BE-16089D71DB20}"/>
              </a:ext>
            </a:extLst>
          </p:cNvPr>
          <p:cNvSpPr txBox="1"/>
          <p:nvPr/>
        </p:nvSpPr>
        <p:spPr>
          <a:xfrm>
            <a:off x="3324247" y="648294"/>
            <a:ext cx="8674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tx2"/>
                </a:solidFill>
                <a:latin typeface="Frutiger 55 Roman" panose="020B0500000000000000" pitchFamily="34" charset="0"/>
              </a:rPr>
              <a:t>i</a:t>
            </a:r>
            <a:r>
              <a:rPr lang="en-IT" sz="3600" dirty="0">
                <a:solidFill>
                  <a:schemeClr val="tx2"/>
                </a:solidFill>
                <a:latin typeface="Frutiger 55 Roman" panose="020B0500000000000000" pitchFamily="34" charset="0"/>
              </a:rPr>
              <a:t>n-beam Positron Emission Tomography</a:t>
            </a:r>
          </a:p>
        </p:txBody>
      </p:sp>
      <p:sp>
        <p:nvSpPr>
          <p:cNvPr id="46" name="TextBox 4">
            <a:extLst>
              <a:ext uri="{FF2B5EF4-FFF2-40B4-BE49-F238E27FC236}">
                <a16:creationId xmlns:a16="http://schemas.microsoft.com/office/drawing/2014/main" id="{D70953C2-CB5E-ED4C-979A-CA99A90BCC0F}"/>
              </a:ext>
            </a:extLst>
          </p:cNvPr>
          <p:cNvSpPr txBox="1"/>
          <p:nvPr/>
        </p:nvSpPr>
        <p:spPr>
          <a:xfrm>
            <a:off x="4814398" y="6429818"/>
            <a:ext cx="3889571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dirty="0" err="1">
                <a:solidFill>
                  <a:schemeClr val="tx1"/>
                </a:solidFill>
                <a:latin typeface="Frutiger 55 Roman" panose="020B0500000000000000" pitchFamily="34" charset="0"/>
              </a:rPr>
              <a:t>ClinicalTrials.gov</a:t>
            </a:r>
            <a:r>
              <a:rPr lang="es-ES" dirty="0">
                <a:solidFill>
                  <a:schemeClr val="tx1"/>
                </a:solidFill>
                <a:latin typeface="Frutiger 55 Roman" panose="020B0500000000000000" pitchFamily="34" charset="0"/>
              </a:rPr>
              <a:t> NCT03662373</a:t>
            </a:r>
            <a:endParaRPr lang="en-US" dirty="0">
              <a:solidFill>
                <a:schemeClr val="tx1"/>
              </a:solidFill>
              <a:latin typeface="Frutiger 55 Roman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723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8">
            <a:extLst>
              <a:ext uri="{FF2B5EF4-FFF2-40B4-BE49-F238E27FC236}">
                <a16:creationId xmlns:a16="http://schemas.microsoft.com/office/drawing/2014/main" id="{5A7DD6E4-8562-DF4D-BE62-7652FC7AE672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CasellaDiTesto 33">
            <a:extLst>
              <a:ext uri="{FF2B5EF4-FFF2-40B4-BE49-F238E27FC236}">
                <a16:creationId xmlns:a16="http://schemas.microsoft.com/office/drawing/2014/main" id="{AF749DFF-96C2-A84A-B52B-3F808C66B445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pic>
        <p:nvPicPr>
          <p:cNvPr id="9" name="Google Shape;71;p14">
            <a:extLst>
              <a:ext uri="{FF2B5EF4-FFF2-40B4-BE49-F238E27FC236}">
                <a16:creationId xmlns:a16="http://schemas.microsoft.com/office/drawing/2014/main" id="{E17194A8-1317-0442-B342-0D2BD05B633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4215" y="3806885"/>
            <a:ext cx="7423569" cy="23742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2;p14">
            <a:extLst>
              <a:ext uri="{FF2B5EF4-FFF2-40B4-BE49-F238E27FC236}">
                <a16:creationId xmlns:a16="http://schemas.microsoft.com/office/drawing/2014/main" id="{8A7C3176-D121-7D4F-8EBD-16E5DE96EDFD}"/>
              </a:ext>
            </a:extLst>
          </p:cNvPr>
          <p:cNvSpPr txBox="1"/>
          <p:nvPr/>
        </p:nvSpPr>
        <p:spPr>
          <a:xfrm>
            <a:off x="3579481" y="2599184"/>
            <a:ext cx="892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/>
          </a:p>
        </p:txBody>
      </p:sp>
      <p:sp>
        <p:nvSpPr>
          <p:cNvPr id="11" name="Google Shape;73;p14">
            <a:extLst>
              <a:ext uri="{FF2B5EF4-FFF2-40B4-BE49-F238E27FC236}">
                <a16:creationId xmlns:a16="http://schemas.microsoft.com/office/drawing/2014/main" id="{2583201D-A087-3B42-A769-9C0864EBAD16}"/>
              </a:ext>
            </a:extLst>
          </p:cNvPr>
          <p:cNvSpPr txBox="1"/>
          <p:nvPr/>
        </p:nvSpPr>
        <p:spPr>
          <a:xfrm>
            <a:off x="6474480" y="1246962"/>
            <a:ext cx="3319600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9457">
              <a:buClr>
                <a:schemeClr val="dk2"/>
              </a:buClr>
              <a:buSzPts val="1000"/>
              <a:buChar char="●"/>
            </a:pPr>
            <a:r>
              <a:rPr lang="it" sz="1600" dirty="0">
                <a:solidFill>
                  <a:schemeClr val="dk2"/>
                </a:solidFill>
                <a:latin typeface="Frutiger 55 Roman" panose="020B0500000000000000" pitchFamily="34" charset="0"/>
              </a:rPr>
              <a:t>3D emission map of fragments collected during the treatment delivery</a:t>
            </a:r>
            <a:endParaRPr sz="1600" dirty="0">
              <a:solidFill>
                <a:schemeClr val="dk2"/>
              </a:solidFill>
              <a:latin typeface="Frutiger 55 Roman" panose="020B0500000000000000" pitchFamily="34" charset="0"/>
            </a:endParaRPr>
          </a:p>
          <a:p>
            <a:pPr marL="609585"/>
            <a:endParaRPr sz="1600" dirty="0">
              <a:solidFill>
                <a:schemeClr val="dk2"/>
              </a:solidFill>
              <a:latin typeface="Frutiger 55 Roman" panose="020B0500000000000000" pitchFamily="34" charset="0"/>
            </a:endParaRPr>
          </a:p>
          <a:p>
            <a:pPr marL="609585" indent="-389457">
              <a:buClr>
                <a:schemeClr val="dk2"/>
              </a:buClr>
              <a:buSzPts val="1000"/>
              <a:buChar char="●"/>
            </a:pPr>
            <a:r>
              <a:rPr lang="it" sz="1600" b="1" dirty="0">
                <a:solidFill>
                  <a:schemeClr val="dk2"/>
                </a:solidFill>
                <a:latin typeface="Frutiger 55 Roman" panose="020B0500000000000000" pitchFamily="34" charset="0"/>
              </a:rPr>
              <a:t>Gamma test (9mm/10%) </a:t>
            </a:r>
            <a:r>
              <a:rPr lang="it" sz="1600" dirty="0">
                <a:solidFill>
                  <a:schemeClr val="dk2"/>
                </a:solidFill>
                <a:latin typeface="Frutiger 55 Roman" panose="020B0500000000000000" pitchFamily="34" charset="0"/>
              </a:rPr>
              <a:t>has been used for voxel to voxel comparison</a:t>
            </a:r>
            <a:endParaRPr sz="1600" dirty="0">
              <a:solidFill>
                <a:schemeClr val="dk2"/>
              </a:solidFill>
              <a:latin typeface="Frutiger 55 Roman" panose="020B0500000000000000" pitchFamily="34" charset="0"/>
            </a:endParaRPr>
          </a:p>
        </p:txBody>
      </p:sp>
      <p:grpSp>
        <p:nvGrpSpPr>
          <p:cNvPr id="12" name="Google Shape;75;p14">
            <a:extLst>
              <a:ext uri="{FF2B5EF4-FFF2-40B4-BE49-F238E27FC236}">
                <a16:creationId xmlns:a16="http://schemas.microsoft.com/office/drawing/2014/main" id="{B218CE09-752B-824F-9E67-567E2A162490}"/>
              </a:ext>
            </a:extLst>
          </p:cNvPr>
          <p:cNvGrpSpPr/>
          <p:nvPr/>
        </p:nvGrpSpPr>
        <p:grpSpPr>
          <a:xfrm>
            <a:off x="2713515" y="1418734"/>
            <a:ext cx="3538367" cy="2090113"/>
            <a:chOff x="200175" y="3462100"/>
            <a:chExt cx="2653775" cy="1567585"/>
          </a:xfrm>
        </p:grpSpPr>
        <p:pic>
          <p:nvPicPr>
            <p:cNvPr id="13" name="Google Shape;76;p14">
              <a:extLst>
                <a:ext uri="{FF2B5EF4-FFF2-40B4-BE49-F238E27FC236}">
                  <a16:creationId xmlns:a16="http://schemas.microsoft.com/office/drawing/2014/main" id="{DCA38457-D906-F248-8855-6556B13D385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0175" y="3462100"/>
              <a:ext cx="1310625" cy="153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7;p14">
              <a:extLst>
                <a:ext uri="{FF2B5EF4-FFF2-40B4-BE49-F238E27FC236}">
                  <a16:creationId xmlns:a16="http://schemas.microsoft.com/office/drawing/2014/main" id="{E27CCB4A-B8F5-6A46-BB01-06385256745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299" b="12517"/>
            <a:stretch/>
          </p:blipFill>
          <p:spPr>
            <a:xfrm>
              <a:off x="1591100" y="3462100"/>
              <a:ext cx="1262850" cy="153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78;p14">
              <a:extLst>
                <a:ext uri="{FF2B5EF4-FFF2-40B4-BE49-F238E27FC236}">
                  <a16:creationId xmlns:a16="http://schemas.microsoft.com/office/drawing/2014/main" id="{5B709FAC-EA12-EF4D-9C59-E79FC5A119A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0175" y="4673356"/>
              <a:ext cx="669300" cy="356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79;p14">
              <a:extLst>
                <a:ext uri="{FF2B5EF4-FFF2-40B4-BE49-F238E27FC236}">
                  <a16:creationId xmlns:a16="http://schemas.microsoft.com/office/drawing/2014/main" id="{560F0BC9-D7F3-054C-98D0-9B417D257517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45200" y="4673345"/>
              <a:ext cx="669300" cy="35634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Google Shape;80;p14">
              <a:extLst>
                <a:ext uri="{FF2B5EF4-FFF2-40B4-BE49-F238E27FC236}">
                  <a16:creationId xmlns:a16="http://schemas.microsoft.com/office/drawing/2014/main" id="{BBE6B627-C2C3-3C44-A455-E0CDB7784363}"/>
                </a:ext>
              </a:extLst>
            </p:cNvPr>
            <p:cNvCxnSpPr/>
            <p:nvPr/>
          </p:nvCxnSpPr>
          <p:spPr>
            <a:xfrm flipH="1">
              <a:off x="1075850" y="3536150"/>
              <a:ext cx="164100" cy="1665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8" name="Google Shape;81;p14">
              <a:extLst>
                <a:ext uri="{FF2B5EF4-FFF2-40B4-BE49-F238E27FC236}">
                  <a16:creationId xmlns:a16="http://schemas.microsoft.com/office/drawing/2014/main" id="{9FAE92D8-DD61-2343-AB59-7EA34253416D}"/>
                </a:ext>
              </a:extLst>
            </p:cNvPr>
            <p:cNvSpPr txBox="1"/>
            <p:nvPr/>
          </p:nvSpPr>
          <p:spPr>
            <a:xfrm>
              <a:off x="1075850" y="3606988"/>
              <a:ext cx="669300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it" sz="1200">
                  <a:solidFill>
                    <a:schemeClr val="accent4"/>
                  </a:solidFill>
                </a:rPr>
                <a:t>beam</a:t>
              </a:r>
              <a:endParaRPr sz="1200">
                <a:solidFill>
                  <a:schemeClr val="accent4"/>
                </a:solidFill>
              </a:endParaRPr>
            </a:p>
          </p:txBody>
        </p:sp>
      </p:grpSp>
      <p:sp>
        <p:nvSpPr>
          <p:cNvPr id="19" name="Google Shape;84;p14">
            <a:extLst>
              <a:ext uri="{FF2B5EF4-FFF2-40B4-BE49-F238E27FC236}">
                <a16:creationId xmlns:a16="http://schemas.microsoft.com/office/drawing/2014/main" id="{C16B0E48-B332-A443-9647-1D733382E4D9}"/>
              </a:ext>
            </a:extLst>
          </p:cNvPr>
          <p:cNvSpPr/>
          <p:nvPr/>
        </p:nvSpPr>
        <p:spPr>
          <a:xfrm>
            <a:off x="4194098" y="3360150"/>
            <a:ext cx="577200" cy="66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" name="Google Shape;85;p14">
            <a:extLst>
              <a:ext uri="{FF2B5EF4-FFF2-40B4-BE49-F238E27FC236}">
                <a16:creationId xmlns:a16="http://schemas.microsoft.com/office/drawing/2014/main" id="{E7C522D2-8332-BB42-8187-8DCCCE753023}"/>
              </a:ext>
            </a:extLst>
          </p:cNvPr>
          <p:cNvSpPr txBox="1"/>
          <p:nvPr/>
        </p:nvSpPr>
        <p:spPr>
          <a:xfrm>
            <a:off x="8915381" y="3833484"/>
            <a:ext cx="892400" cy="656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1333">
                <a:solidFill>
                  <a:schemeClr val="lt1"/>
                </a:solidFill>
              </a:rPr>
              <a:t>gamma map</a:t>
            </a:r>
            <a:endParaRPr sz="1333">
              <a:solidFill>
                <a:schemeClr val="lt1"/>
              </a:solidFill>
            </a:endParaRPr>
          </a:p>
        </p:txBody>
      </p:sp>
      <p:sp>
        <p:nvSpPr>
          <p:cNvPr id="21" name="CasellaDiTesto 33">
            <a:extLst>
              <a:ext uri="{FF2B5EF4-FFF2-40B4-BE49-F238E27FC236}">
                <a16:creationId xmlns:a16="http://schemas.microsoft.com/office/drawing/2014/main" id="{BDE6F65E-9CBB-9C4E-80AD-3DD0E6083003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Alessio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Sarti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050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A26E4856-173A-F14E-ABE8-771EE8E6D183}"/>
              </a:ext>
            </a:extLst>
          </p:cNvPr>
          <p:cNvSpPr/>
          <p:nvPr/>
        </p:nvSpPr>
        <p:spPr>
          <a:xfrm flipV="1">
            <a:off x="214975" y="602350"/>
            <a:ext cx="3194115" cy="1846318"/>
          </a:xfrm>
          <a:prstGeom prst="rt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75;p14">
            <a:extLst>
              <a:ext uri="{FF2B5EF4-FFF2-40B4-BE49-F238E27FC236}">
                <a16:creationId xmlns:a16="http://schemas.microsoft.com/office/drawing/2014/main" id="{B94B43FE-CD70-C74E-9C64-A00C7BFE9A53}"/>
              </a:ext>
            </a:extLst>
          </p:cNvPr>
          <p:cNvSpPr txBox="1"/>
          <p:nvPr/>
        </p:nvSpPr>
        <p:spPr>
          <a:xfrm rot="19800000">
            <a:off x="36852" y="798376"/>
            <a:ext cx="2401429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it" sz="2400" dirty="0">
                <a:solidFill>
                  <a:schemeClr val="lt1"/>
                </a:solidFill>
                <a:latin typeface="Frutiger 55 Roman" panose="020B0500000000000000" pitchFamily="34" charset="0"/>
                <a:ea typeface="Cambria"/>
              </a:rPr>
              <a:t>The INSIDE clinical trial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1D012DAF-D0D0-A546-8AD1-D63363F32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3516" y="6385042"/>
            <a:ext cx="1152128" cy="39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5624DF-4D5D-E14C-96C2-2B700A370C7E}"/>
              </a:ext>
            </a:extLst>
          </p:cNvPr>
          <p:cNvSpPr txBox="1"/>
          <p:nvPr/>
        </p:nvSpPr>
        <p:spPr>
          <a:xfrm>
            <a:off x="3324247" y="648294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dirty="0">
                <a:solidFill>
                  <a:schemeClr val="tx2"/>
                </a:solidFill>
                <a:latin typeface="Frutiger 55 Roman" panose="020B0500000000000000" pitchFamily="34" charset="0"/>
              </a:rPr>
              <a:t>Dose profiler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B4D13753-3EF1-6C44-9C3E-655B59464995}"/>
              </a:ext>
            </a:extLst>
          </p:cNvPr>
          <p:cNvSpPr txBox="1"/>
          <p:nvPr/>
        </p:nvSpPr>
        <p:spPr>
          <a:xfrm>
            <a:off x="4814398" y="6429818"/>
            <a:ext cx="3889571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dirty="0" err="1">
                <a:solidFill>
                  <a:schemeClr val="tx1"/>
                </a:solidFill>
                <a:latin typeface="Frutiger 55 Roman" panose="020B0500000000000000" pitchFamily="34" charset="0"/>
              </a:rPr>
              <a:t>ClinicalTrials.gov</a:t>
            </a:r>
            <a:r>
              <a:rPr lang="es-ES" dirty="0">
                <a:solidFill>
                  <a:schemeClr val="tx1"/>
                </a:solidFill>
                <a:latin typeface="Frutiger 55 Roman" panose="020B0500000000000000" pitchFamily="34" charset="0"/>
              </a:rPr>
              <a:t> NCT03662373</a:t>
            </a:r>
            <a:endParaRPr lang="en-US" dirty="0">
              <a:solidFill>
                <a:schemeClr val="tx1"/>
              </a:solidFill>
              <a:latin typeface="Frutiger 55 Roma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291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4" name="CasellaDiTesto 33">
            <a:extLst>
              <a:ext uri="{FF2B5EF4-FFF2-40B4-BE49-F238E27FC236}">
                <a16:creationId xmlns:a16="http://schemas.microsoft.com/office/drawing/2014/main" id="{D3E80EF8-F5F2-A04B-BF13-E421D2D3CE43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Ilaria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Mattei</a:t>
            </a:r>
            <a:endParaRPr lang="it-IT" sz="1050" dirty="0"/>
          </a:p>
        </p:txBody>
      </p:sp>
      <p:sp>
        <p:nvSpPr>
          <p:cNvPr id="16" name="Google Shape;91;p15">
            <a:extLst>
              <a:ext uri="{FF2B5EF4-FFF2-40B4-BE49-F238E27FC236}">
                <a16:creationId xmlns:a16="http://schemas.microsoft.com/office/drawing/2014/main" id="{24797705-EC3B-0E46-B7C2-38D66D54C151}"/>
              </a:ext>
            </a:extLst>
          </p:cNvPr>
          <p:cNvSpPr/>
          <p:nvPr/>
        </p:nvSpPr>
        <p:spPr>
          <a:xfrm>
            <a:off x="89600" y="2156500"/>
            <a:ext cx="5010800" cy="3920800"/>
          </a:xfrm>
          <a:prstGeom prst="rect">
            <a:avLst/>
          </a:prstGeom>
          <a:solidFill>
            <a:schemeClr val="lt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92;p15">
            <a:extLst>
              <a:ext uri="{FF2B5EF4-FFF2-40B4-BE49-F238E27FC236}">
                <a16:creationId xmlns:a16="http://schemas.microsoft.com/office/drawing/2014/main" id="{8E1B4725-BECB-864D-8749-5626C9EEF8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rmAutofit fontScale="90000"/>
          </a:bodyPr>
          <a:lstStyle/>
          <a:p>
            <a:r>
              <a:rPr lang="it" dirty="0">
                <a:latin typeface="Frutiger 55 Roman" panose="020B0500000000000000" pitchFamily="34" charset="0"/>
              </a:rPr>
              <a:t>The PAPRICA project</a:t>
            </a:r>
            <a:endParaRPr dirty="0">
              <a:latin typeface="Frutiger 55 Roman" panose="020B0500000000000000" pitchFamily="34" charset="0"/>
            </a:endParaRPr>
          </a:p>
        </p:txBody>
      </p:sp>
      <p:pic>
        <p:nvPicPr>
          <p:cNvPr id="20" name="Google Shape;93;p15">
            <a:extLst>
              <a:ext uri="{FF2B5EF4-FFF2-40B4-BE49-F238E27FC236}">
                <a16:creationId xmlns:a16="http://schemas.microsoft.com/office/drawing/2014/main" id="{7B4F9319-BB78-DD44-9027-1980B737E6D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10698" y="5373216"/>
            <a:ext cx="1589233" cy="13456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" name="Google Shape;96;p15">
            <a:extLst>
              <a:ext uri="{FF2B5EF4-FFF2-40B4-BE49-F238E27FC236}">
                <a16:creationId xmlns:a16="http://schemas.microsoft.com/office/drawing/2014/main" id="{BB5C53C8-7325-324D-A4C1-84EF689CA43E}"/>
              </a:ext>
            </a:extLst>
          </p:cNvPr>
          <p:cNvSpPr txBox="1">
            <a:spLocks/>
          </p:cNvSpPr>
          <p:nvPr/>
        </p:nvSpPr>
        <p:spPr>
          <a:xfrm>
            <a:off x="415600" y="1273137"/>
            <a:ext cx="11262400" cy="650400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Clr>
                <a:schemeClr val="dk1"/>
              </a:buClr>
              <a:buSzPts val="275"/>
              <a:buFont typeface="Georgia"/>
              <a:buNone/>
            </a:pPr>
            <a:r>
              <a:rPr lang="en-GB" sz="1600" dirty="0">
                <a:latin typeface="Frutiger 55 Roman" panose="020B0500000000000000" pitchFamily="34" charset="0"/>
              </a:rPr>
              <a:t>in-vivo monitoring of inter-fraction morphological variations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275"/>
              <a:buFont typeface="Georgia"/>
              <a:buNone/>
            </a:pPr>
            <a:r>
              <a:rPr lang="en-GB" sz="1600" dirty="0">
                <a:latin typeface="Frutiger 55 Roman" panose="020B0500000000000000" pitchFamily="34" charset="0"/>
              </a:rPr>
              <a:t>with prompt photons (E &gt; 4MeV) detection through the pair production mechanism</a:t>
            </a:r>
          </a:p>
          <a:p>
            <a:pPr marL="0" indent="0">
              <a:lnSpc>
                <a:spcPct val="95000"/>
              </a:lnSpc>
              <a:spcAft>
                <a:spcPts val="1600"/>
              </a:spcAft>
              <a:buSzPts val="275"/>
              <a:buFont typeface="Georgia"/>
              <a:buNone/>
            </a:pPr>
            <a:endParaRPr lang="en-GB" sz="600" dirty="0">
              <a:latin typeface="Frutiger 55 Roman" panose="020B0500000000000000" pitchFamily="34" charset="0"/>
            </a:endParaRPr>
          </a:p>
        </p:txBody>
      </p:sp>
      <p:sp>
        <p:nvSpPr>
          <p:cNvPr id="24" name="Google Shape;97;p15">
            <a:extLst>
              <a:ext uri="{FF2B5EF4-FFF2-40B4-BE49-F238E27FC236}">
                <a16:creationId xmlns:a16="http://schemas.microsoft.com/office/drawing/2014/main" id="{045818F1-1C2D-0E42-83AB-358C604A81AF}"/>
              </a:ext>
            </a:extLst>
          </p:cNvPr>
          <p:cNvSpPr txBox="1"/>
          <p:nvPr/>
        </p:nvSpPr>
        <p:spPr>
          <a:xfrm>
            <a:off x="160306" y="2146254"/>
            <a:ext cx="48472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/>
            <a:r>
              <a:rPr lang="it" sz="1333" b="1" dirty="0">
                <a:solidFill>
                  <a:schemeClr val="tx2"/>
                </a:solidFill>
                <a:latin typeface="Frutiger 55 Roman" panose="020B0500000000000000" pitchFamily="34" charset="0"/>
              </a:rPr>
              <a:t>Prototype design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 (~ 5x20 cm</a:t>
            </a:r>
            <a:r>
              <a:rPr lang="it" sz="1333" baseline="30000" dirty="0">
                <a:solidFill>
                  <a:schemeClr val="tx2"/>
                </a:solidFill>
                <a:latin typeface="Frutiger 55 Roman" panose="020B0500000000000000" pitchFamily="34" charset="0"/>
              </a:rPr>
              <a:t>2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 total surface)  </a:t>
            </a:r>
            <a:endParaRPr sz="1733" dirty="0">
              <a:solidFill>
                <a:schemeClr val="tx2"/>
              </a:solidFill>
              <a:latin typeface="Frutiger 55 Roman" panose="020B0500000000000000" pitchFamily="34" charset="0"/>
            </a:endParaRPr>
          </a:p>
        </p:txBody>
      </p:sp>
      <p:pic>
        <p:nvPicPr>
          <p:cNvPr id="25" name="Google Shape;98;p15">
            <a:extLst>
              <a:ext uri="{FF2B5EF4-FFF2-40B4-BE49-F238E27FC236}">
                <a16:creationId xmlns:a16="http://schemas.microsoft.com/office/drawing/2014/main" id="{6539E261-F45C-954A-B122-625AE5A0607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12334"/>
          <a:stretch/>
        </p:blipFill>
        <p:spPr>
          <a:xfrm>
            <a:off x="356135" y="3308052"/>
            <a:ext cx="4700950" cy="198721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99;p15">
            <a:extLst>
              <a:ext uri="{FF2B5EF4-FFF2-40B4-BE49-F238E27FC236}">
                <a16:creationId xmlns:a16="http://schemas.microsoft.com/office/drawing/2014/main" id="{F71375C6-0D66-834B-8D27-971084AD8DA0}"/>
              </a:ext>
            </a:extLst>
          </p:cNvPr>
          <p:cNvSpPr txBox="1"/>
          <p:nvPr/>
        </p:nvSpPr>
        <p:spPr>
          <a:xfrm>
            <a:off x="115116" y="2420921"/>
            <a:ext cx="5548836" cy="859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0000" rIns="121900" bIns="121900" anchor="t" anchorCtr="0">
            <a:spAutoFit/>
          </a:bodyPr>
          <a:lstStyle/>
          <a:p>
            <a:pPr marL="30532">
              <a:buClr>
                <a:schemeClr val="dk1"/>
              </a:buClr>
              <a:buSzPts val="1000"/>
            </a:pPr>
            <a:r>
              <a:rPr lang="it" sz="1333" b="1" dirty="0">
                <a:solidFill>
                  <a:schemeClr val="tx2"/>
                </a:solidFill>
                <a:latin typeface="Frutiger 55 Roman" panose="020B0500000000000000" pitchFamily="34" charset="0"/>
              </a:rPr>
              <a:t>Converter: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 </a:t>
            </a:r>
            <a:r>
              <a:rPr lang="it" sz="1333" b="1" dirty="0">
                <a:solidFill>
                  <a:schemeClr val="tx2"/>
                </a:solidFill>
                <a:latin typeface="Frutiger 55 Roman" panose="020B0500000000000000" pitchFamily="34" charset="0"/>
              </a:rPr>
              <a:t>LYSO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 fibres, 1.5x1.5x50 mm</a:t>
            </a:r>
            <a:r>
              <a:rPr lang="it" sz="1333" baseline="30000" dirty="0">
                <a:solidFill>
                  <a:schemeClr val="tx2"/>
                </a:solidFill>
                <a:latin typeface="Frutiger 55 Roman" panose="020B0500000000000000" pitchFamily="34" charset="0"/>
              </a:rPr>
              <a:t>3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 each</a:t>
            </a:r>
            <a:endParaRPr sz="1333" dirty="0">
              <a:solidFill>
                <a:schemeClr val="tx2"/>
              </a:solidFill>
              <a:latin typeface="Frutiger 55 Roman" panose="020B0500000000000000" pitchFamily="34" charset="0"/>
            </a:endParaRPr>
          </a:p>
          <a:p>
            <a:pPr marL="30532">
              <a:buClr>
                <a:schemeClr val="dk1"/>
              </a:buClr>
              <a:buSzPts val="1000"/>
            </a:pPr>
            <a:r>
              <a:rPr lang="it" sz="1333" b="1" dirty="0">
                <a:solidFill>
                  <a:schemeClr val="tx2"/>
                </a:solidFill>
                <a:latin typeface="Frutiger 55 Roman" panose="020B0500000000000000" pitchFamily="34" charset="0"/>
              </a:rPr>
              <a:t>Tracker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: 3 planes of </a:t>
            </a:r>
            <a:r>
              <a:rPr lang="it" sz="1333" b="1" dirty="0">
                <a:solidFill>
                  <a:schemeClr val="tx2"/>
                </a:solidFill>
                <a:latin typeface="Frutiger 55 Roman" panose="020B0500000000000000" pitchFamily="34" charset="0"/>
              </a:rPr>
              <a:t>ALPIDE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 </a:t>
            </a:r>
            <a:r>
              <a:rPr lang="it" sz="1333" b="1" dirty="0">
                <a:solidFill>
                  <a:schemeClr val="tx2"/>
                </a:solidFill>
                <a:latin typeface="Frutiger 55 Roman" panose="020B0500000000000000" pitchFamily="34" charset="0"/>
              </a:rPr>
              <a:t>pixels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 (27x29x100 μm</a:t>
            </a:r>
            <a:r>
              <a:rPr lang="it" sz="1333" baseline="30000" dirty="0">
                <a:solidFill>
                  <a:schemeClr val="tx2"/>
                </a:solidFill>
                <a:latin typeface="Frutiger 55 Roman" panose="020B0500000000000000" pitchFamily="34" charset="0"/>
              </a:rPr>
              <a:t>3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)</a:t>
            </a:r>
            <a:endParaRPr sz="1333" dirty="0">
              <a:solidFill>
                <a:schemeClr val="tx2"/>
              </a:solidFill>
              <a:latin typeface="Frutiger 55 Roman" panose="020B0500000000000000" pitchFamily="34" charset="0"/>
            </a:endParaRPr>
          </a:p>
          <a:p>
            <a:pPr marL="30532">
              <a:buClr>
                <a:schemeClr val="dk1"/>
              </a:buClr>
              <a:buSzPts val="1000"/>
            </a:pPr>
            <a:r>
              <a:rPr lang="it" sz="1333" b="1" dirty="0">
                <a:solidFill>
                  <a:schemeClr val="tx2"/>
                </a:solidFill>
                <a:latin typeface="Frutiger 55 Roman" panose="020B0500000000000000" pitchFamily="34" charset="0"/>
              </a:rPr>
              <a:t>Calorimeter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: </a:t>
            </a:r>
            <a:r>
              <a:rPr lang="it" sz="1333" b="1" dirty="0">
                <a:solidFill>
                  <a:schemeClr val="tx2"/>
                </a:solidFill>
                <a:latin typeface="Frutiger 55 Roman" panose="020B0500000000000000" pitchFamily="34" charset="0"/>
              </a:rPr>
              <a:t>EJ-200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 plastic scintillator rods, 6x6x50 mm</a:t>
            </a:r>
            <a:r>
              <a:rPr lang="it" sz="1333" baseline="30000" dirty="0">
                <a:solidFill>
                  <a:schemeClr val="tx2"/>
                </a:solidFill>
                <a:latin typeface="Frutiger 55 Roman" panose="020B0500000000000000" pitchFamily="34" charset="0"/>
              </a:rPr>
              <a:t>3 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each</a:t>
            </a:r>
            <a:endParaRPr sz="2400" dirty="0">
              <a:solidFill>
                <a:schemeClr val="tx2"/>
              </a:solidFill>
              <a:latin typeface="Frutiger 55 Roman" panose="020B0500000000000000" pitchFamily="34" charset="0"/>
            </a:endParaRPr>
          </a:p>
        </p:txBody>
      </p:sp>
      <p:sp>
        <p:nvSpPr>
          <p:cNvPr id="27" name="Google Shape;100;p15">
            <a:extLst>
              <a:ext uri="{FF2B5EF4-FFF2-40B4-BE49-F238E27FC236}">
                <a16:creationId xmlns:a16="http://schemas.microsoft.com/office/drawing/2014/main" id="{EEF84F81-1663-7643-A386-EF0E9287654C}"/>
              </a:ext>
            </a:extLst>
          </p:cNvPr>
          <p:cNvSpPr txBox="1"/>
          <p:nvPr/>
        </p:nvSpPr>
        <p:spPr>
          <a:xfrm>
            <a:off x="6050719" y="2333418"/>
            <a:ext cx="3332781" cy="9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it" sz="1333" b="1" dirty="0">
                <a:solidFill>
                  <a:schemeClr val="tx2"/>
                </a:solidFill>
                <a:latin typeface="Frutiger 55 Roman" panose="020B0500000000000000" pitchFamily="34" charset="0"/>
              </a:rPr>
              <a:t>Expected performance 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from FLUKA Monte Carlo simulation, on patients from the INSIDE clinical trial</a:t>
            </a:r>
            <a:endParaRPr sz="1333" dirty="0">
              <a:solidFill>
                <a:schemeClr val="tx2"/>
              </a:solidFill>
              <a:latin typeface="Frutiger 55 Roman" panose="020B0500000000000000" pitchFamily="34" charset="0"/>
            </a:endParaRPr>
          </a:p>
        </p:txBody>
      </p:sp>
      <p:pic>
        <p:nvPicPr>
          <p:cNvPr id="28" name="Google Shape;101;p15">
            <a:extLst>
              <a:ext uri="{FF2B5EF4-FFF2-40B4-BE49-F238E27FC236}">
                <a16:creationId xmlns:a16="http://schemas.microsoft.com/office/drawing/2014/main" id="{4099145F-844F-9746-A4FC-F2BDE26EB26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6000" y="3359898"/>
            <a:ext cx="3287500" cy="17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02;p15">
            <a:extLst>
              <a:ext uri="{FF2B5EF4-FFF2-40B4-BE49-F238E27FC236}">
                <a16:creationId xmlns:a16="http://schemas.microsoft.com/office/drawing/2014/main" id="{0C35134C-3589-9940-A7DD-4DC9CB78A2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770267" y="2287900"/>
            <a:ext cx="2123700" cy="24570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03;p15">
            <a:extLst>
              <a:ext uri="{FF2B5EF4-FFF2-40B4-BE49-F238E27FC236}">
                <a16:creationId xmlns:a16="http://schemas.microsoft.com/office/drawing/2014/main" id="{3C8BD38C-382D-2748-A3B9-0146A5E6B90F}"/>
              </a:ext>
            </a:extLst>
          </p:cNvPr>
          <p:cNvSpPr txBox="1"/>
          <p:nvPr/>
        </p:nvSpPr>
        <p:spPr>
          <a:xfrm>
            <a:off x="6165500" y="5246063"/>
            <a:ext cx="3218000" cy="1066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/>
            <a:r>
              <a:rPr lang="it" sz="1333" b="1" dirty="0">
                <a:solidFill>
                  <a:schemeClr val="tx2"/>
                </a:solidFill>
                <a:latin typeface="Frutiger 55 Roman" panose="020B0500000000000000" pitchFamily="34" charset="0"/>
              </a:rPr>
              <a:t>PAPRICA spots morphological variations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in 2/2 replanned patients</a:t>
            </a:r>
          </a:p>
          <a:p>
            <a:pPr marL="285750" indent="-285750" algn="just">
              <a:buFontTx/>
              <a:buChar char="-"/>
            </a:pPr>
            <a:r>
              <a:rPr lang="en-GB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i</a:t>
            </a:r>
            <a:r>
              <a:rPr lang="it" sz="1333" dirty="0">
                <a:solidFill>
                  <a:schemeClr val="tx2"/>
                </a:solidFill>
                <a:latin typeface="Frutiger 55 Roman" panose="020B0500000000000000" pitchFamily="34" charset="0"/>
              </a:rPr>
              <a:t>n 0/4 not replanned patients</a:t>
            </a:r>
            <a:endParaRPr sz="1333" b="1" dirty="0">
              <a:solidFill>
                <a:schemeClr val="tx2"/>
              </a:solidFill>
              <a:latin typeface="Frutiger 55 Roman" panose="020B0500000000000000" pitchFamily="34" charset="0"/>
            </a:endParaRPr>
          </a:p>
        </p:txBody>
      </p:sp>
      <p:pic>
        <p:nvPicPr>
          <p:cNvPr id="31" name="Google Shape;104;p15">
            <a:extLst>
              <a:ext uri="{FF2B5EF4-FFF2-40B4-BE49-F238E27FC236}">
                <a16:creationId xmlns:a16="http://schemas.microsoft.com/office/drawing/2014/main" id="{57576430-B13D-D647-A121-CA5C0E3C2998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24298" y="5373216"/>
            <a:ext cx="1846800" cy="13456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" name="Google Shape;105;p15">
            <a:extLst>
              <a:ext uri="{FF2B5EF4-FFF2-40B4-BE49-F238E27FC236}">
                <a16:creationId xmlns:a16="http://schemas.microsoft.com/office/drawing/2014/main" id="{94774741-844A-F84E-AD46-FF349EFFD5CA}"/>
              </a:ext>
            </a:extLst>
          </p:cNvPr>
          <p:cNvSpPr txBox="1"/>
          <p:nvPr/>
        </p:nvSpPr>
        <p:spPr>
          <a:xfrm>
            <a:off x="1810714" y="6350383"/>
            <a:ext cx="15892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1467" b="1" dirty="0">
                <a:latin typeface="Frutiger 55 Roman" panose="020B0500000000000000" pitchFamily="34" charset="0"/>
              </a:rPr>
              <a:t>TRACKER</a:t>
            </a:r>
            <a:endParaRPr sz="1467" b="1" dirty="0">
              <a:latin typeface="Frutiger 55 Roman" panose="020B0500000000000000" pitchFamily="34" charset="0"/>
            </a:endParaRPr>
          </a:p>
        </p:txBody>
      </p:sp>
      <p:sp>
        <p:nvSpPr>
          <p:cNvPr id="33" name="Google Shape;106;p15">
            <a:extLst>
              <a:ext uri="{FF2B5EF4-FFF2-40B4-BE49-F238E27FC236}">
                <a16:creationId xmlns:a16="http://schemas.microsoft.com/office/drawing/2014/main" id="{BB52B9F9-8DB8-744F-9A5A-E2E6A38A83EA}"/>
              </a:ext>
            </a:extLst>
          </p:cNvPr>
          <p:cNvSpPr txBox="1"/>
          <p:nvPr/>
        </p:nvSpPr>
        <p:spPr>
          <a:xfrm>
            <a:off x="3735170" y="6365890"/>
            <a:ext cx="1898532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1467" b="1" dirty="0">
                <a:latin typeface="Frutiger 55 Roman" panose="020B0500000000000000" pitchFamily="34" charset="0"/>
              </a:rPr>
              <a:t>CALORIMETER</a:t>
            </a:r>
            <a:endParaRPr sz="1467" b="1" dirty="0">
              <a:latin typeface="Frutiger 55 Roman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9941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70;p14">
            <a:extLst>
              <a:ext uri="{FF2B5EF4-FFF2-40B4-BE49-F238E27FC236}">
                <a16:creationId xmlns:a16="http://schemas.microsoft.com/office/drawing/2014/main" id="{417F9312-5CDF-D146-9244-66AB026F5421}"/>
              </a:ext>
            </a:extLst>
          </p:cNvPr>
          <p:cNvSpPr/>
          <p:nvPr/>
        </p:nvSpPr>
        <p:spPr>
          <a:xfrm>
            <a:off x="255629" y="744815"/>
            <a:ext cx="9046800" cy="651000"/>
          </a:xfrm>
          <a:prstGeom prst="rect">
            <a:avLst/>
          </a:prstGeom>
          <a:gradFill>
            <a:gsLst>
              <a:gs pos="0">
                <a:srgbClr val="073763"/>
              </a:gs>
              <a:gs pos="32000">
                <a:srgbClr val="073763"/>
              </a:gs>
              <a:gs pos="66000">
                <a:srgbClr val="073763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4" name="CasellaDiTesto 33">
            <a:extLst>
              <a:ext uri="{FF2B5EF4-FFF2-40B4-BE49-F238E27FC236}">
                <a16:creationId xmlns:a16="http://schemas.microsoft.com/office/drawing/2014/main" id="{D3E80EF8-F5F2-A04B-BF13-E421D2D3CE43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Francesco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Pennazio</a:t>
            </a:r>
            <a:endParaRPr lang="it-IT" sz="1050" dirty="0"/>
          </a:p>
        </p:txBody>
      </p:sp>
      <p:sp>
        <p:nvSpPr>
          <p:cNvPr id="30" name="CasellaDiTesto 22">
            <a:extLst>
              <a:ext uri="{FF2B5EF4-FFF2-40B4-BE49-F238E27FC236}">
                <a16:creationId xmlns:a16="http://schemas.microsoft.com/office/drawing/2014/main" id="{96B983EE-3E80-8644-89F3-F663885FEBBC}"/>
              </a:ext>
            </a:extLst>
          </p:cNvPr>
          <p:cNvSpPr txBox="1"/>
          <p:nvPr/>
        </p:nvSpPr>
        <p:spPr>
          <a:xfrm>
            <a:off x="261727" y="2114686"/>
            <a:ext cx="48919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48" defTabSz="685783">
              <a:buClr>
                <a:prstClr val="black"/>
              </a:buClr>
              <a:buSzPts val="1600"/>
            </a:pPr>
            <a:r>
              <a:rPr lang="en-US" sz="1800" dirty="0">
                <a:solidFill>
                  <a:schemeClr val="tx2"/>
                </a:solidFill>
                <a:latin typeface="Frutiger 55 Roman" panose="020B0500000000000000" pitchFamily="34" charset="0"/>
                <a:cs typeface="Arial"/>
                <a:sym typeface="Arial"/>
              </a:rPr>
              <a:t>First I3PET proton beam test (June 2021): </a:t>
            </a:r>
          </a:p>
          <a:p>
            <a:pPr marL="95248" defTabSz="685783">
              <a:buClr>
                <a:prstClr val="black"/>
              </a:buClr>
              <a:buSzPts val="1600"/>
            </a:pPr>
            <a:r>
              <a:rPr lang="en-US" sz="1800" b="1" dirty="0">
                <a:solidFill>
                  <a:schemeClr val="tx2"/>
                </a:solidFill>
                <a:latin typeface="Frutiger 55 Roman" panose="020B0500000000000000" pitchFamily="34" charset="0"/>
                <a:cs typeface="Arial"/>
                <a:sym typeface="Arial"/>
              </a:rPr>
              <a:t>primary-secondary radiation coincidences identified!!!</a:t>
            </a:r>
          </a:p>
          <a:p>
            <a:pPr marL="95248" defTabSz="685783">
              <a:buClr>
                <a:prstClr val="black"/>
              </a:buClr>
              <a:buSzPts val="1600"/>
            </a:pPr>
            <a:endParaRPr lang="en-US" b="1" dirty="0">
              <a:solidFill>
                <a:schemeClr val="tx2"/>
              </a:solidFill>
              <a:latin typeface="Frutiger 55 Roman" panose="020B0500000000000000" pitchFamily="34" charset="0"/>
              <a:cs typeface="Arial"/>
              <a:sym typeface="Arial"/>
            </a:endParaRPr>
          </a:p>
          <a:p>
            <a:pPr marL="95248" defTabSz="685783">
              <a:buClr>
                <a:prstClr val="black"/>
              </a:buClr>
              <a:buSzPts val="1600"/>
            </a:pPr>
            <a:r>
              <a:rPr lang="en-US" sz="1800" b="1" dirty="0">
                <a:solidFill>
                  <a:schemeClr val="tx2"/>
                </a:solidFill>
                <a:latin typeface="Frutiger 55 Roman" panose="020B0500000000000000" pitchFamily="34" charset="0"/>
                <a:cs typeface="Arial"/>
                <a:sym typeface="Arial"/>
              </a:rPr>
              <a:t>	</a:t>
            </a:r>
            <a:r>
              <a:rPr lang="en-US" sz="1800" dirty="0">
                <a:solidFill>
                  <a:schemeClr val="tx2"/>
                </a:solidFill>
                <a:latin typeface="Frutiger 55 Roman" panose="020B0500000000000000" pitchFamily="34" charset="0"/>
                <a:cs typeface="Arial"/>
                <a:sym typeface="Arial"/>
              </a:rPr>
              <a:t>- Trigger on PET detector</a:t>
            </a:r>
          </a:p>
          <a:p>
            <a:pPr marL="95248" defTabSz="685783">
              <a:buClr>
                <a:prstClr val="black"/>
              </a:buClr>
              <a:buSzPts val="1600"/>
            </a:pPr>
            <a:r>
              <a:rPr lang="en-US" dirty="0">
                <a:solidFill>
                  <a:schemeClr val="tx2"/>
                </a:solidFill>
                <a:latin typeface="Frutiger 55 Roman" panose="020B0500000000000000" pitchFamily="34" charset="0"/>
                <a:cs typeface="Arial"/>
                <a:sym typeface="Arial"/>
              </a:rPr>
              <a:t>	- Joint DAQ</a:t>
            </a:r>
            <a:endParaRPr lang="en-US" sz="1800" dirty="0">
              <a:solidFill>
                <a:schemeClr val="tx2"/>
              </a:solidFill>
              <a:latin typeface="Frutiger 55 Roman" panose="020B0500000000000000" pitchFamily="34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3DB03D-77FC-D54F-906B-0CFD5ECF5917}"/>
              </a:ext>
            </a:extLst>
          </p:cNvPr>
          <p:cNvGrpSpPr>
            <a:grpSpLocks noChangeAspect="1"/>
          </p:cNvGrpSpPr>
          <p:nvPr/>
        </p:nvGrpSpPr>
        <p:grpSpPr>
          <a:xfrm>
            <a:off x="493923" y="2130944"/>
            <a:ext cx="9508235" cy="4705012"/>
            <a:chOff x="1466932" y="2404030"/>
            <a:chExt cx="8669188" cy="4289822"/>
          </a:xfrm>
        </p:grpSpPr>
        <p:pic>
          <p:nvPicPr>
            <p:cNvPr id="13" name="Google Shape;111;p17">
              <a:extLst>
                <a:ext uri="{FF2B5EF4-FFF2-40B4-BE49-F238E27FC236}">
                  <a16:creationId xmlns:a16="http://schemas.microsoft.com/office/drawing/2014/main" id="{A2BDE4E6-421A-DF46-991E-6107F25CFBE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7377" t="3767" r="16565" b="3442"/>
            <a:stretch/>
          </p:blipFill>
          <p:spPr>
            <a:xfrm>
              <a:off x="3215681" y="4294708"/>
              <a:ext cx="5882570" cy="23991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Google Shape;119;p17">
              <a:extLst>
                <a:ext uri="{FF2B5EF4-FFF2-40B4-BE49-F238E27FC236}">
                  <a16:creationId xmlns:a16="http://schemas.microsoft.com/office/drawing/2014/main" id="{749DA2DD-DC4E-A54D-82CF-A6EF344D38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1887" y="4912357"/>
              <a:ext cx="1941982" cy="0"/>
            </a:xfrm>
            <a:prstGeom prst="straightConnector1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16" name="Google Shape;120;p17">
              <a:extLst>
                <a:ext uri="{FF2B5EF4-FFF2-40B4-BE49-F238E27FC236}">
                  <a16:creationId xmlns:a16="http://schemas.microsoft.com/office/drawing/2014/main" id="{45A0B935-E0B0-E14A-A67C-E4E3AB7E8AC4}"/>
                </a:ext>
              </a:extLst>
            </p:cNvPr>
            <p:cNvSpPr txBox="1"/>
            <p:nvPr/>
          </p:nvSpPr>
          <p:spPr>
            <a:xfrm>
              <a:off x="8171284" y="4637830"/>
              <a:ext cx="792450" cy="631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 defTabSz="685783"/>
              <a:r>
                <a:rPr lang="it" sz="1200" dirty="0">
                  <a:solidFill>
                    <a:schemeClr val="tx2"/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I3PET module</a:t>
              </a:r>
              <a:endParaRPr sz="1200" dirty="0">
                <a:solidFill>
                  <a:schemeClr val="tx2"/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  <a:p>
              <a:pPr algn="ctr" defTabSz="685783"/>
              <a:r>
                <a:rPr lang="it" sz="1200" dirty="0">
                  <a:solidFill>
                    <a:schemeClr val="tx2"/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signal</a:t>
              </a:r>
              <a:endParaRPr sz="1200" dirty="0">
                <a:solidFill>
                  <a:schemeClr val="tx2"/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</p:txBody>
        </p:sp>
        <p:cxnSp>
          <p:nvCxnSpPr>
            <p:cNvPr id="17" name="Google Shape;121;p17">
              <a:extLst>
                <a:ext uri="{FF2B5EF4-FFF2-40B4-BE49-F238E27FC236}">
                  <a16:creationId xmlns:a16="http://schemas.microsoft.com/office/drawing/2014/main" id="{99DB1DBB-5145-DC42-8D25-A1661561B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8622" y="6052329"/>
              <a:ext cx="2947688" cy="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0" name="Google Shape;122;p17">
              <a:extLst>
                <a:ext uri="{FF2B5EF4-FFF2-40B4-BE49-F238E27FC236}">
                  <a16:creationId xmlns:a16="http://schemas.microsoft.com/office/drawing/2014/main" id="{FFC6A33C-E34C-6940-80CC-FB95B523DFFA}"/>
                </a:ext>
              </a:extLst>
            </p:cNvPr>
            <p:cNvSpPr txBox="1"/>
            <p:nvPr/>
          </p:nvSpPr>
          <p:spPr>
            <a:xfrm>
              <a:off x="8097772" y="5750026"/>
              <a:ext cx="612675" cy="462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 defTabSz="685783"/>
              <a:r>
                <a:rPr lang="it" sz="1200" dirty="0">
                  <a:solidFill>
                    <a:prstClr val="black"/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UFSD</a:t>
              </a:r>
              <a:endParaRPr sz="1200" dirty="0">
                <a:solidFill>
                  <a:prstClr val="black"/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  <a:p>
              <a:pPr algn="ctr" defTabSz="685783"/>
              <a:r>
                <a:rPr lang="it" sz="1200" dirty="0">
                  <a:solidFill>
                    <a:prstClr val="black"/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signal</a:t>
              </a:r>
              <a:endParaRPr sz="1200" dirty="0">
                <a:solidFill>
                  <a:prstClr val="black"/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</p:txBody>
        </p:sp>
        <p:cxnSp>
          <p:nvCxnSpPr>
            <p:cNvPr id="21" name="Google Shape;126;p17">
              <a:extLst>
                <a:ext uri="{FF2B5EF4-FFF2-40B4-BE49-F238E27FC236}">
                  <a16:creationId xmlns:a16="http://schemas.microsoft.com/office/drawing/2014/main" id="{68D7D27C-F19F-4441-B392-0F5C9F8B3B2A}"/>
                </a:ext>
              </a:extLst>
            </p:cNvPr>
            <p:cNvCxnSpPr>
              <a:cxnSpLocks/>
            </p:cNvCxnSpPr>
            <p:nvPr/>
          </p:nvCxnSpPr>
          <p:spPr>
            <a:xfrm>
              <a:off x="4041343" y="4998056"/>
              <a:ext cx="108000" cy="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" name="Google Shape;127;p17">
              <a:extLst>
                <a:ext uri="{FF2B5EF4-FFF2-40B4-BE49-F238E27FC236}">
                  <a16:creationId xmlns:a16="http://schemas.microsoft.com/office/drawing/2014/main" id="{CDB526D5-C472-9640-9476-97B92E8B3F10}"/>
                </a:ext>
              </a:extLst>
            </p:cNvPr>
            <p:cNvSpPr txBox="1"/>
            <p:nvPr/>
          </p:nvSpPr>
          <p:spPr>
            <a:xfrm>
              <a:off x="3938571" y="4741743"/>
              <a:ext cx="420190" cy="3231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defTabSz="685783"/>
              <a:r>
                <a:rPr lang="it" sz="1200" dirty="0">
                  <a:solidFill>
                    <a:srgbClr val="FF0000"/>
                  </a:solidFill>
                  <a:latin typeface="Calibri" panose="020F0502020204030204"/>
                  <a:cs typeface="Arial"/>
                  <a:sym typeface="Arial"/>
                </a:rPr>
                <a:t>5 ns</a:t>
              </a:r>
              <a:endParaRPr sz="12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pic>
          <p:nvPicPr>
            <p:cNvPr id="23" name="Google Shape;108;p17">
              <a:extLst>
                <a:ext uri="{FF2B5EF4-FFF2-40B4-BE49-F238E27FC236}">
                  <a16:creationId xmlns:a16="http://schemas.microsoft.com/office/drawing/2014/main" id="{1F614580-E182-FE4C-9F39-9700CCBEC33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20917" t="7913" b="8081"/>
            <a:stretch/>
          </p:blipFill>
          <p:spPr>
            <a:xfrm>
              <a:off x="5742340" y="2404030"/>
              <a:ext cx="3321984" cy="194723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" name="Google Shape;112;p17">
              <a:extLst>
                <a:ext uri="{FF2B5EF4-FFF2-40B4-BE49-F238E27FC236}">
                  <a16:creationId xmlns:a16="http://schemas.microsoft.com/office/drawing/2014/main" id="{814C4EFF-5503-ED46-B55A-3B692423C003}"/>
                </a:ext>
              </a:extLst>
            </p:cNvPr>
            <p:cNvCxnSpPr/>
            <p:nvPr/>
          </p:nvCxnSpPr>
          <p:spPr>
            <a:xfrm rot="10800000">
              <a:off x="8647005" y="3940091"/>
              <a:ext cx="1042200" cy="1710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5" name="Google Shape;113;p17">
              <a:extLst>
                <a:ext uri="{FF2B5EF4-FFF2-40B4-BE49-F238E27FC236}">
                  <a16:creationId xmlns:a16="http://schemas.microsoft.com/office/drawing/2014/main" id="{0B932E0E-1141-D445-84B0-4C77E15D8636}"/>
                </a:ext>
              </a:extLst>
            </p:cNvPr>
            <p:cNvSpPr txBox="1"/>
            <p:nvPr/>
          </p:nvSpPr>
          <p:spPr>
            <a:xfrm>
              <a:off x="9168106" y="3917028"/>
              <a:ext cx="855347" cy="3367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defTabSz="685783"/>
              <a:r>
                <a:rPr lang="it" sz="1500" dirty="0">
                  <a:solidFill>
                    <a:srgbClr val="C00000"/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beam</a:t>
              </a:r>
              <a:endParaRPr sz="1500" dirty="0">
                <a:solidFill>
                  <a:srgbClr val="C00000"/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</p:txBody>
        </p:sp>
        <p:sp>
          <p:nvSpPr>
            <p:cNvPr id="26" name="Google Shape;114;p17">
              <a:extLst>
                <a:ext uri="{FF2B5EF4-FFF2-40B4-BE49-F238E27FC236}">
                  <a16:creationId xmlns:a16="http://schemas.microsoft.com/office/drawing/2014/main" id="{DECE29FB-0163-B04A-BAB4-8C7A2A141AF0}"/>
                </a:ext>
              </a:extLst>
            </p:cNvPr>
            <p:cNvSpPr txBox="1"/>
            <p:nvPr/>
          </p:nvSpPr>
          <p:spPr>
            <a:xfrm>
              <a:off x="9156216" y="3308496"/>
              <a:ext cx="979904" cy="547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 defTabSz="685783"/>
              <a:r>
                <a:rPr lang="it" sz="15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MoVeIT UFSD</a:t>
              </a:r>
              <a:endParaRPr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</p:txBody>
        </p:sp>
        <p:cxnSp>
          <p:nvCxnSpPr>
            <p:cNvPr id="27" name="Google Shape;117;p17">
              <a:extLst>
                <a:ext uri="{FF2B5EF4-FFF2-40B4-BE49-F238E27FC236}">
                  <a16:creationId xmlns:a16="http://schemas.microsoft.com/office/drawing/2014/main" id="{EF9664C9-18BE-B44C-B61D-1053FD005C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00569" y="3511689"/>
              <a:ext cx="778861" cy="36733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8" name="Google Shape;118;p17">
              <a:extLst>
                <a:ext uri="{FF2B5EF4-FFF2-40B4-BE49-F238E27FC236}">
                  <a16:creationId xmlns:a16="http://schemas.microsoft.com/office/drawing/2014/main" id="{6E3865BF-8665-E042-B4D3-12982AF2DE2E}"/>
                </a:ext>
              </a:extLst>
            </p:cNvPr>
            <p:cNvSpPr txBox="1"/>
            <p:nvPr/>
          </p:nvSpPr>
          <p:spPr>
            <a:xfrm>
              <a:off x="9168106" y="2683875"/>
              <a:ext cx="931669" cy="547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 defTabSz="685783"/>
              <a:r>
                <a:rPr lang="it" sz="15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I3PET modules</a:t>
              </a:r>
              <a:endParaRPr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</p:txBody>
        </p:sp>
        <p:cxnSp>
          <p:nvCxnSpPr>
            <p:cNvPr id="29" name="Google Shape;125;p17">
              <a:extLst>
                <a:ext uri="{FF2B5EF4-FFF2-40B4-BE49-F238E27FC236}">
                  <a16:creationId xmlns:a16="http://schemas.microsoft.com/office/drawing/2014/main" id="{04CF100C-18D7-E447-A752-18CC97AC08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2510" y="2887598"/>
              <a:ext cx="2307914" cy="243774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31" name="CasellaDiTesto 28">
              <a:extLst>
                <a:ext uri="{FF2B5EF4-FFF2-40B4-BE49-F238E27FC236}">
                  <a16:creationId xmlns:a16="http://schemas.microsoft.com/office/drawing/2014/main" id="{A4B7041C-BFC8-EA44-A91E-4F1277BCDE7D}"/>
                </a:ext>
              </a:extLst>
            </p:cNvPr>
            <p:cNvSpPr txBox="1"/>
            <p:nvPr/>
          </p:nvSpPr>
          <p:spPr>
            <a:xfrm>
              <a:off x="1489574" y="5885420"/>
              <a:ext cx="1301070" cy="2946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1500" dirty="0">
                  <a:solidFill>
                    <a:srgbClr val="4472C4">
                      <a:lumMod val="75000"/>
                    </a:srgbClr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Primary beam</a:t>
              </a:r>
              <a:endParaRPr lang="en-GB" sz="1500" dirty="0">
                <a:solidFill>
                  <a:srgbClr val="4472C4">
                    <a:lumMod val="75000"/>
                  </a:srgbClr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</p:txBody>
        </p:sp>
        <p:sp>
          <p:nvSpPr>
            <p:cNvPr id="32" name="CasellaDiTesto 30">
              <a:extLst>
                <a:ext uri="{FF2B5EF4-FFF2-40B4-BE49-F238E27FC236}">
                  <a16:creationId xmlns:a16="http://schemas.microsoft.com/office/drawing/2014/main" id="{9FB0A2CB-A43C-0E4E-9402-85C8672BFF48}"/>
                </a:ext>
              </a:extLst>
            </p:cNvPr>
            <p:cNvSpPr txBox="1"/>
            <p:nvPr/>
          </p:nvSpPr>
          <p:spPr>
            <a:xfrm>
              <a:off x="1466932" y="5061190"/>
              <a:ext cx="1803842" cy="2946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1500" dirty="0">
                  <a:solidFill>
                    <a:srgbClr val="FFFF00"/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Secondary radiation</a:t>
              </a:r>
              <a:endParaRPr lang="en-GB" sz="1500" dirty="0">
                <a:solidFill>
                  <a:srgbClr val="FFFF00"/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</p:txBody>
        </p:sp>
        <p:cxnSp>
          <p:nvCxnSpPr>
            <p:cNvPr id="33" name="Connettore 2 33">
              <a:extLst>
                <a:ext uri="{FF2B5EF4-FFF2-40B4-BE49-F238E27FC236}">
                  <a16:creationId xmlns:a16="http://schemas.microsoft.com/office/drawing/2014/main" id="{18A58349-0C44-494A-BE6D-D7ACCDC11213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>
              <a:off x="2790644" y="6032745"/>
              <a:ext cx="1748749" cy="740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id="{B0E95E01-1EE5-224E-9CC2-BE503AA6584F}"/>
                </a:ext>
              </a:extLst>
            </p:cNvPr>
            <p:cNvCxnSpPr>
              <a:cxnSpLocks/>
            </p:cNvCxnSpPr>
            <p:nvPr/>
          </p:nvCxnSpPr>
          <p:spPr>
            <a:xfrm>
              <a:off x="3215681" y="5241457"/>
              <a:ext cx="1587371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2">
            <a:extLst>
              <a:ext uri="{FF2B5EF4-FFF2-40B4-BE49-F238E27FC236}">
                <a16:creationId xmlns:a16="http://schemas.microsoft.com/office/drawing/2014/main" id="{EB4F9E23-6807-D64C-A826-3EC668E783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3426" t="20062" r="21453" b="23765"/>
          <a:stretch/>
        </p:blipFill>
        <p:spPr>
          <a:xfrm>
            <a:off x="10232930" y="4777219"/>
            <a:ext cx="984698" cy="881756"/>
          </a:xfrm>
          <a:prstGeom prst="rect">
            <a:avLst/>
          </a:prstGeom>
        </p:spPr>
      </p:pic>
      <p:sp>
        <p:nvSpPr>
          <p:cNvPr id="50" name="Google Shape;75;p14">
            <a:extLst>
              <a:ext uri="{FF2B5EF4-FFF2-40B4-BE49-F238E27FC236}">
                <a16:creationId xmlns:a16="http://schemas.microsoft.com/office/drawing/2014/main" id="{8F20262C-8812-E747-93C5-83F930089281}"/>
              </a:ext>
            </a:extLst>
          </p:cNvPr>
          <p:cNvSpPr txBox="1"/>
          <p:nvPr/>
        </p:nvSpPr>
        <p:spPr>
          <a:xfrm>
            <a:off x="398106" y="766707"/>
            <a:ext cx="7229100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2400" dirty="0">
                <a:solidFill>
                  <a:schemeClr val="lt1"/>
                </a:solidFill>
                <a:latin typeface="Frutiger 55 Roman" panose="020B0500000000000000" pitchFamily="34" charset="0"/>
                <a:ea typeface="Cambria"/>
                <a:cs typeface="Cambria"/>
              </a:rPr>
              <a:t>Innovative In-beam Imaging: the I3PET project</a:t>
            </a:r>
          </a:p>
        </p:txBody>
      </p:sp>
      <p:sp>
        <p:nvSpPr>
          <p:cNvPr id="52" name="Google Shape;133;p18">
            <a:extLst>
              <a:ext uri="{FF2B5EF4-FFF2-40B4-BE49-F238E27FC236}">
                <a16:creationId xmlns:a16="http://schemas.microsoft.com/office/drawing/2014/main" id="{34A42546-355C-FE42-8AB3-56AA540E9A68}"/>
              </a:ext>
            </a:extLst>
          </p:cNvPr>
          <p:cNvSpPr txBox="1"/>
          <p:nvPr/>
        </p:nvSpPr>
        <p:spPr>
          <a:xfrm>
            <a:off x="-106952" y="1395815"/>
            <a:ext cx="919253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" sz="1800" dirty="0">
                <a:solidFill>
                  <a:srgbClr val="002060"/>
                </a:solidFill>
                <a:latin typeface="Frutiger 55 Roman" panose="020B0500000000000000" pitchFamily="34" charset="0"/>
                <a:ea typeface="Cambria"/>
              </a:rPr>
              <a:t>monitoring of Positron Emitters &amp; Prompt Photons with the same PET detector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2940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4AF8FD3-8FED-7A43-A5B7-AB14EAED8BB2}"/>
              </a:ext>
            </a:extLst>
          </p:cNvPr>
          <p:cNvGrpSpPr/>
          <p:nvPr/>
        </p:nvGrpSpPr>
        <p:grpSpPr>
          <a:xfrm>
            <a:off x="5784499" y="1885707"/>
            <a:ext cx="6398719" cy="2727056"/>
            <a:chOff x="5303912" y="2614434"/>
            <a:chExt cx="6398719" cy="2727056"/>
          </a:xfrm>
        </p:grpSpPr>
        <p:pic>
          <p:nvPicPr>
            <p:cNvPr id="50" name="Picture 4" descr="Chart&#10;&#10;Description automatically generated">
              <a:extLst>
                <a:ext uri="{FF2B5EF4-FFF2-40B4-BE49-F238E27FC236}">
                  <a16:creationId xmlns:a16="http://schemas.microsoft.com/office/drawing/2014/main" id="{27A6A3DF-3209-DE47-B221-2CEE8AAD3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775" t="50454" r="2972" b="12970"/>
            <a:stretch/>
          </p:blipFill>
          <p:spPr>
            <a:xfrm>
              <a:off x="5303912" y="2614434"/>
              <a:ext cx="6398719" cy="272705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8DDE9C-74FC-DD46-8324-C0F4912C2A89}"/>
                </a:ext>
              </a:extLst>
            </p:cNvPr>
            <p:cNvSpPr/>
            <p:nvPr/>
          </p:nvSpPr>
          <p:spPr>
            <a:xfrm>
              <a:off x="5818765" y="2614434"/>
              <a:ext cx="1331967" cy="238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41" name="Google Shape;70;p14">
            <a:extLst>
              <a:ext uri="{FF2B5EF4-FFF2-40B4-BE49-F238E27FC236}">
                <a16:creationId xmlns:a16="http://schemas.microsoft.com/office/drawing/2014/main" id="{F36E9AC8-DE39-4D45-A212-422EF8EF3074}"/>
              </a:ext>
            </a:extLst>
          </p:cNvPr>
          <p:cNvSpPr/>
          <p:nvPr/>
        </p:nvSpPr>
        <p:spPr>
          <a:xfrm>
            <a:off x="255629" y="744815"/>
            <a:ext cx="9046800" cy="651000"/>
          </a:xfrm>
          <a:prstGeom prst="rect">
            <a:avLst/>
          </a:prstGeom>
          <a:gradFill>
            <a:gsLst>
              <a:gs pos="0">
                <a:srgbClr val="073763"/>
              </a:gs>
              <a:gs pos="32000">
                <a:srgbClr val="073763"/>
              </a:gs>
              <a:gs pos="66000">
                <a:srgbClr val="073763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75;p14">
            <a:extLst>
              <a:ext uri="{FF2B5EF4-FFF2-40B4-BE49-F238E27FC236}">
                <a16:creationId xmlns:a16="http://schemas.microsoft.com/office/drawing/2014/main" id="{C74935D2-D766-2346-916E-C4E2DD402624}"/>
              </a:ext>
            </a:extLst>
          </p:cNvPr>
          <p:cNvSpPr txBox="1"/>
          <p:nvPr/>
        </p:nvSpPr>
        <p:spPr>
          <a:xfrm>
            <a:off x="302303" y="787853"/>
            <a:ext cx="9315477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2400" dirty="0">
                <a:solidFill>
                  <a:schemeClr val="lt1"/>
                </a:solidFill>
                <a:latin typeface="Frutiger 55 Roman" panose="020B0500000000000000" pitchFamily="34" charset="0"/>
                <a:ea typeface="Cambria"/>
                <a:cs typeface="Cambria"/>
              </a:rPr>
              <a:t>MERLINO: From PGT to stopping power!</a:t>
            </a:r>
          </a:p>
        </p:txBody>
      </p:sp>
      <p:sp>
        <p:nvSpPr>
          <p:cNvPr id="38" name="Google Shape;88;p14">
            <a:extLst>
              <a:ext uri="{FF2B5EF4-FFF2-40B4-BE49-F238E27FC236}">
                <a16:creationId xmlns:a16="http://schemas.microsoft.com/office/drawing/2014/main" id="{D9214C4E-EF53-4543-8E42-75A1DEAA4E2B}"/>
              </a:ext>
            </a:extLst>
          </p:cNvPr>
          <p:cNvSpPr txBox="1"/>
          <p:nvPr/>
        </p:nvSpPr>
        <p:spPr>
          <a:xfrm>
            <a:off x="1369392" y="5791780"/>
            <a:ext cx="21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b="1">
              <a:solidFill>
                <a:srgbClr val="CC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47" name="CasellaDiTesto 33">
            <a:extLst>
              <a:ext uri="{FF2B5EF4-FFF2-40B4-BE49-F238E27FC236}">
                <a16:creationId xmlns:a16="http://schemas.microsoft.com/office/drawing/2014/main" id="{C65FAB0F-260F-4446-9B1B-03668CA36A80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Veronica Ferrero</a:t>
            </a:r>
            <a:endParaRPr lang="it-IT" sz="1050" dirty="0"/>
          </a:p>
        </p:txBody>
      </p:sp>
      <p:pic>
        <p:nvPicPr>
          <p:cNvPr id="39" name="Picture 9" descr="Diagram&#10;&#10;Description automatically generated">
            <a:extLst>
              <a:ext uri="{FF2B5EF4-FFF2-40B4-BE49-F238E27FC236}">
                <a16:creationId xmlns:a16="http://schemas.microsoft.com/office/drawing/2014/main" id="{038DF5B5-AD2E-4E4C-BD3F-BA75E949C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418" y="5854703"/>
            <a:ext cx="1015813" cy="869577"/>
          </a:xfrm>
          <a:prstGeom prst="rect">
            <a:avLst/>
          </a:prstGeom>
        </p:spPr>
      </p:pic>
      <p:pic>
        <p:nvPicPr>
          <p:cNvPr id="49" name="Picture 48" descr="Chart&#10;&#10;Description automatically generated">
            <a:extLst>
              <a:ext uri="{FF2B5EF4-FFF2-40B4-BE49-F238E27FC236}">
                <a16:creationId xmlns:a16="http://schemas.microsoft.com/office/drawing/2014/main" id="{E6D86E69-3C2F-094B-9CE6-C3F3946765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32" t="33506" r="53372" b="19740"/>
          <a:stretch/>
        </p:blipFill>
        <p:spPr>
          <a:xfrm>
            <a:off x="236358" y="2129311"/>
            <a:ext cx="4139583" cy="3285818"/>
          </a:xfrm>
          <a:prstGeom prst="rect">
            <a:avLst/>
          </a:prstGeom>
        </p:spPr>
      </p:pic>
      <p:pic>
        <p:nvPicPr>
          <p:cNvPr id="53" name="Picture 5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D3F4C9A-130E-0949-8FAA-9F1A9C6C97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194" y="4505428"/>
            <a:ext cx="3433564" cy="2281413"/>
          </a:xfrm>
          <a:prstGeom prst="rect">
            <a:avLst/>
          </a:prstGeom>
        </p:spPr>
      </p:pic>
      <p:pic>
        <p:nvPicPr>
          <p:cNvPr id="54" name="Picture 53" descr="Chart&#10;&#10;Description automatically generated">
            <a:extLst>
              <a:ext uri="{FF2B5EF4-FFF2-40B4-BE49-F238E27FC236}">
                <a16:creationId xmlns:a16="http://schemas.microsoft.com/office/drawing/2014/main" id="{68469535-F53B-0A44-91F8-E63D9BFD5D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32" t="33506" r="53372" b="19740"/>
          <a:stretch/>
        </p:blipFill>
        <p:spPr>
          <a:xfrm>
            <a:off x="103835" y="1741027"/>
            <a:ext cx="4139583" cy="3285818"/>
          </a:xfrm>
          <a:prstGeom prst="rect">
            <a:avLst/>
          </a:prstGeom>
        </p:spPr>
      </p:pic>
      <p:sp>
        <p:nvSpPr>
          <p:cNvPr id="43" name="TextBox 2">
            <a:extLst>
              <a:ext uri="{FF2B5EF4-FFF2-40B4-BE49-F238E27FC236}">
                <a16:creationId xmlns:a16="http://schemas.microsoft.com/office/drawing/2014/main" id="{333DF387-1387-0B40-8CB7-2E333224F5FF}"/>
              </a:ext>
            </a:extLst>
          </p:cNvPr>
          <p:cNvSpPr txBox="1"/>
          <p:nvPr/>
        </p:nvSpPr>
        <p:spPr>
          <a:xfrm>
            <a:off x="2061017" y="1494178"/>
            <a:ext cx="8581120" cy="8617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ea typeface="Cambria"/>
              </a:rPr>
              <a:t>Measurement of the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ea typeface="Cambria"/>
              </a:rPr>
              <a:t>EneRgy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ea typeface="Cambria"/>
              </a:rPr>
              <a:t> Loss for IN-vivo Optimization in particle therapy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ea typeface="Cambria"/>
              </a:rPr>
              <a:t>Multi-detector approach relying on the SER-PGT reconstruction algorithm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ea typeface="Cambria"/>
              </a:rPr>
              <a:t>(F.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ea typeface="Cambria"/>
              </a:rPr>
              <a:t>Pennazio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ea typeface="Cambria"/>
              </a:rPr>
              <a:t> et al., Phys Med Biol 2022)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Frutiger 55 Roman" panose="020B0500000000000000" pitchFamily="34" charset="0"/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1F1779-4E7B-114A-93BD-27DD82CD3D3B}"/>
              </a:ext>
            </a:extLst>
          </p:cNvPr>
          <p:cNvSpPr txBox="1"/>
          <p:nvPr/>
        </p:nvSpPr>
        <p:spPr>
          <a:xfrm>
            <a:off x="7452630" y="5199685"/>
            <a:ext cx="40644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The Bragg curve  (in-vivo!!!)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2A4601-828D-184A-974F-DFB8B032A39D}"/>
              </a:ext>
            </a:extLst>
          </p:cNvPr>
          <p:cNvSpPr txBox="1"/>
          <p:nvPr/>
        </p:nvSpPr>
        <p:spPr>
          <a:xfrm>
            <a:off x="8909839" y="442809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Frutiger 55 Roman" panose="020B0500000000000000" pitchFamily="34" charset="0"/>
              </a:rPr>
              <a:t>t</a:t>
            </a:r>
            <a:r>
              <a:rPr lang="en-IT" dirty="0">
                <a:latin typeface="Frutiger 55 Roman" panose="020B0500000000000000" pitchFamily="34" charset="0"/>
              </a:rPr>
              <a:t> (ns)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90320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28" name="CasellaDiTesto 33">
            <a:extLst>
              <a:ext uri="{FF2B5EF4-FFF2-40B4-BE49-F238E27FC236}">
                <a16:creationId xmlns:a16="http://schemas.microsoft.com/office/drawing/2014/main" id="{ADAB0EF4-528F-B64E-8CA2-D867CF589033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Veronica Ferrero</a:t>
            </a:r>
            <a:endParaRPr lang="it-IT" sz="1050" dirty="0"/>
          </a:p>
        </p:txBody>
      </p:sp>
      <p:pic>
        <p:nvPicPr>
          <p:cNvPr id="29" name="Picture 9" descr="Diagram&#10;&#10;Description automatically generated">
            <a:extLst>
              <a:ext uri="{FF2B5EF4-FFF2-40B4-BE49-F238E27FC236}">
                <a16:creationId xmlns:a16="http://schemas.microsoft.com/office/drawing/2014/main" id="{4D228153-5EFB-3747-8D85-594587F7C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7418" y="5854703"/>
            <a:ext cx="1015813" cy="869577"/>
          </a:xfrm>
          <a:prstGeom prst="rect">
            <a:avLst/>
          </a:prstGeom>
        </p:spPr>
      </p:pic>
      <p:pic>
        <p:nvPicPr>
          <p:cNvPr id="30" name="Immagine 5" descr="Immagine che contiene tavolo, interni, scrivania&#10;&#10;Descrizione generata automaticamente">
            <a:extLst>
              <a:ext uri="{FF2B5EF4-FFF2-40B4-BE49-F238E27FC236}">
                <a16:creationId xmlns:a16="http://schemas.microsoft.com/office/drawing/2014/main" id="{A3DF8643-5B68-2E4E-B6BF-4BBE110E51D3}"/>
              </a:ext>
            </a:extLst>
          </p:cNvPr>
          <p:cNvPicPr>
            <a:picLocks noGrp="1"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138" y="852584"/>
            <a:ext cx="4219261" cy="316444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9F6F6C2-029F-974F-991E-A465239DBAED}"/>
              </a:ext>
            </a:extLst>
          </p:cNvPr>
          <p:cNvGrpSpPr/>
          <p:nvPr/>
        </p:nvGrpSpPr>
        <p:grpSpPr>
          <a:xfrm>
            <a:off x="697643" y="3666538"/>
            <a:ext cx="2214739" cy="701825"/>
            <a:chOff x="792381" y="4402681"/>
            <a:chExt cx="2651774" cy="923330"/>
          </a:xfrm>
          <a:solidFill>
            <a:srgbClr val="FFFFFF">
              <a:alpha val="50196"/>
            </a:srgbClr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1DFDE77-A4A9-7F4A-A207-24D0D7394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381" y="4424703"/>
              <a:ext cx="901308" cy="901308"/>
            </a:xfrm>
            <a:prstGeom prst="rect">
              <a:avLst/>
            </a:prstGeom>
            <a:grpFill/>
          </p:spPr>
        </p:pic>
        <p:sp>
          <p:nvSpPr>
            <p:cNvPr id="33" name="CasellaDiTesto 6">
              <a:extLst>
                <a:ext uri="{FF2B5EF4-FFF2-40B4-BE49-F238E27FC236}">
                  <a16:creationId xmlns:a16="http://schemas.microsoft.com/office/drawing/2014/main" id="{F30F79CD-1702-704E-811E-83DC110809C8}"/>
                </a:ext>
              </a:extLst>
            </p:cNvPr>
            <p:cNvSpPr txBox="1"/>
            <p:nvPr/>
          </p:nvSpPr>
          <p:spPr>
            <a:xfrm>
              <a:off x="1693689" y="4402681"/>
              <a:ext cx="1750466" cy="850321"/>
            </a:xfrm>
            <a:prstGeom prst="rect">
              <a:avLst/>
            </a:prstGeom>
            <a:grp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rgbClr val="000000"/>
                  </a:solidFill>
                  <a:latin typeface="Frutiger 55 Roman" panose="020B0500000000000000" pitchFamily="34" charset="0"/>
                  <a:cs typeface="Calibri"/>
                </a:rPr>
                <a:t>Detector holder</a:t>
              </a:r>
              <a:endParaRPr lang="en-GB" dirty="0">
                <a:solidFill>
                  <a:srgbClr val="000000"/>
                </a:solidFill>
                <a:latin typeface="Frutiger 55 Roman" panose="020B0500000000000000" pitchFamily="34" charset="0"/>
              </a:endParaRP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B71898D-B5B1-3F4C-A073-A563AB737EA6}"/>
              </a:ext>
            </a:extLst>
          </p:cNvPr>
          <p:cNvCxnSpPr>
            <a:stCxn id="33" idx="3"/>
          </p:cNvCxnSpPr>
          <p:nvPr/>
        </p:nvCxnSpPr>
        <p:spPr>
          <a:xfrm flipV="1">
            <a:off x="2912382" y="3257894"/>
            <a:ext cx="882955" cy="731810"/>
          </a:xfrm>
          <a:prstGeom prst="straightConnector1">
            <a:avLst/>
          </a:prstGeom>
          <a:ln w="57150">
            <a:solidFill>
              <a:srgbClr val="FFFFFF">
                <a:alpha val="74902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A8A2A22-00CA-5F44-8D47-96ED96089CBE}"/>
              </a:ext>
            </a:extLst>
          </p:cNvPr>
          <p:cNvCxnSpPr>
            <a:cxnSpLocks/>
          </p:cNvCxnSpPr>
          <p:nvPr/>
        </p:nvCxnSpPr>
        <p:spPr>
          <a:xfrm flipH="1">
            <a:off x="4825214" y="2176984"/>
            <a:ext cx="1" cy="445514"/>
          </a:xfrm>
          <a:prstGeom prst="straightConnector1">
            <a:avLst/>
          </a:prstGeom>
          <a:ln w="57150">
            <a:solidFill>
              <a:srgbClr val="FFFFFF">
                <a:alpha val="74902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1">
            <a:extLst>
              <a:ext uri="{FF2B5EF4-FFF2-40B4-BE49-F238E27FC236}">
                <a16:creationId xmlns:a16="http://schemas.microsoft.com/office/drawing/2014/main" id="{97BC48C7-153B-FC4F-97BB-896D0BF5D41E}"/>
              </a:ext>
            </a:extLst>
          </p:cNvPr>
          <p:cNvSpPr txBox="1"/>
          <p:nvPr/>
        </p:nvSpPr>
        <p:spPr>
          <a:xfrm>
            <a:off x="3270051" y="1387438"/>
            <a:ext cx="1836204" cy="9541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2"/>
                </a:solidFill>
                <a:latin typeface="Frutiger 55 Roman" panose="020B0500000000000000" pitchFamily="34" charset="0"/>
              </a:rPr>
              <a:t>LaBr3 cylinder scintillator 3.81 cm diameter 3.81 cm height + PMT</a:t>
            </a:r>
            <a:endParaRPr lang="it-IT" sz="1400" dirty="0">
              <a:solidFill>
                <a:schemeClr val="tx2"/>
              </a:solidFill>
              <a:latin typeface="Frutiger 55 Roman" panose="020B0500000000000000" pitchFamily="34" charset="0"/>
            </a:endParaRPr>
          </a:p>
        </p:txBody>
      </p:sp>
      <p:pic>
        <p:nvPicPr>
          <p:cNvPr id="38" name="Immagine 6" descr="Immagine che contiene testo, interni, pavimento, ingombro&#10;&#10;Descrizione generata automaticamente">
            <a:extLst>
              <a:ext uri="{FF2B5EF4-FFF2-40B4-BE49-F238E27FC236}">
                <a16:creationId xmlns:a16="http://schemas.microsoft.com/office/drawing/2014/main" id="{B2B1EC39-8D68-D743-8CA4-87A26CED90E9}"/>
              </a:ext>
            </a:extLst>
          </p:cNvPr>
          <p:cNvPicPr>
            <a:picLocks noGrp="1"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1832" y="986532"/>
            <a:ext cx="4566660" cy="3156979"/>
          </a:xfrm>
          <a:prstGeom prst="rect">
            <a:avLst/>
          </a:prstGeom>
        </p:spPr>
      </p:pic>
      <p:sp>
        <p:nvSpPr>
          <p:cNvPr id="39" name="TextBox 2">
            <a:extLst>
              <a:ext uri="{FF2B5EF4-FFF2-40B4-BE49-F238E27FC236}">
                <a16:creationId xmlns:a16="http://schemas.microsoft.com/office/drawing/2014/main" id="{84E8B0CE-D31B-0B40-8EC1-37229BB222E1}"/>
              </a:ext>
            </a:extLst>
          </p:cNvPr>
          <p:cNvSpPr txBox="1"/>
          <p:nvPr/>
        </p:nvSpPr>
        <p:spPr>
          <a:xfrm>
            <a:off x="9568111" y="3482018"/>
            <a:ext cx="1726116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2"/>
                </a:solidFill>
                <a:latin typeface="Frutiger 55 Roman" panose="020B0500000000000000" pitchFamily="34" charset="0"/>
              </a:rPr>
              <a:t>15 x 15 x 40 cm</a:t>
            </a:r>
            <a:r>
              <a:rPr lang="en-US" sz="1400" baseline="30000" dirty="0">
                <a:solidFill>
                  <a:schemeClr val="tx2"/>
                </a:solidFill>
                <a:latin typeface="Frutiger 55 Roman" panose="020B0500000000000000" pitchFamily="34" charset="0"/>
              </a:rPr>
              <a:t>3</a:t>
            </a:r>
            <a:r>
              <a:rPr lang="en-US" sz="1400" dirty="0">
                <a:solidFill>
                  <a:schemeClr val="tx2"/>
                </a:solidFill>
                <a:latin typeface="Frutiger 55 Roman" panose="020B0500000000000000" pitchFamily="34" charset="0"/>
              </a:rPr>
              <a:t> PMMA target</a:t>
            </a:r>
            <a:endParaRPr lang="it-IT" sz="1400" dirty="0">
              <a:solidFill>
                <a:schemeClr val="tx2"/>
              </a:solidFill>
              <a:latin typeface="Frutiger 55 Roman" panose="020B0500000000000000" pitchFamily="34" charset="0"/>
            </a:endParaRPr>
          </a:p>
        </p:txBody>
      </p:sp>
      <p:sp>
        <p:nvSpPr>
          <p:cNvPr id="40" name="CasellaDiTesto 6">
            <a:extLst>
              <a:ext uri="{FF2B5EF4-FFF2-40B4-BE49-F238E27FC236}">
                <a16:creationId xmlns:a16="http://schemas.microsoft.com/office/drawing/2014/main" id="{BE00B1E9-46CC-D047-8D1F-C2C1690E7AEB}"/>
              </a:ext>
            </a:extLst>
          </p:cNvPr>
          <p:cNvSpPr txBox="1"/>
          <p:nvPr/>
        </p:nvSpPr>
        <p:spPr>
          <a:xfrm>
            <a:off x="8328397" y="1804785"/>
            <a:ext cx="1583877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>
                <a:solidFill>
                  <a:srgbClr val="000000"/>
                </a:solidFill>
                <a:latin typeface="Frutiger 55 Roman" panose="020B0500000000000000" pitchFamily="34" charset="0"/>
                <a:cs typeface="Calibri"/>
              </a:rPr>
              <a:t>UFSD 8 strips </a:t>
            </a:r>
          </a:p>
        </p:txBody>
      </p:sp>
      <p:sp>
        <p:nvSpPr>
          <p:cNvPr id="42" name="CasellaDiTesto 6">
            <a:extLst>
              <a:ext uri="{FF2B5EF4-FFF2-40B4-BE49-F238E27FC236}">
                <a16:creationId xmlns:a16="http://schemas.microsoft.com/office/drawing/2014/main" id="{CF963C3D-2B59-834D-B346-92997067B43B}"/>
              </a:ext>
            </a:extLst>
          </p:cNvPr>
          <p:cNvSpPr txBox="1"/>
          <p:nvPr/>
        </p:nvSpPr>
        <p:spPr>
          <a:xfrm rot="20020414">
            <a:off x="7364423" y="1459667"/>
            <a:ext cx="1583877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000000"/>
                </a:solidFill>
                <a:latin typeface="Frutiger 55 Roman" panose="020B0500000000000000" pitchFamily="34" charset="0"/>
                <a:cs typeface="Calibri"/>
              </a:rPr>
              <a:t>Beam nozzle</a:t>
            </a:r>
            <a:endParaRPr lang="en-GB" sz="1400" dirty="0">
              <a:solidFill>
                <a:srgbClr val="000000"/>
              </a:solidFill>
              <a:latin typeface="Frutiger 55 Roman" panose="020B0500000000000000" pitchFamily="34" charset="0"/>
            </a:endParaRPr>
          </a:p>
        </p:txBody>
      </p:sp>
      <p:pic>
        <p:nvPicPr>
          <p:cNvPr id="43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50D1928A-9039-EA4A-8AEB-6EA7FF47C4B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64" t="-120" r="177" b="-323"/>
          <a:stretch/>
        </p:blipFill>
        <p:spPr>
          <a:xfrm>
            <a:off x="3881160" y="4228323"/>
            <a:ext cx="4219272" cy="246196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8382671-20A8-094D-940B-AB61E0653856}"/>
              </a:ext>
            </a:extLst>
          </p:cNvPr>
          <p:cNvSpPr txBox="1"/>
          <p:nvPr/>
        </p:nvSpPr>
        <p:spPr>
          <a:xfrm>
            <a:off x="516043" y="4661878"/>
            <a:ext cx="34048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Frutiger 55 Roman" panose="020B0500000000000000" pitchFamily="34" charset="0"/>
              </a:rPr>
              <a:t>227 MeV protons on PMMA</a:t>
            </a:r>
          </a:p>
          <a:p>
            <a:r>
              <a:rPr lang="en-US" dirty="0">
                <a:solidFill>
                  <a:schemeClr val="tx2"/>
                </a:solidFill>
                <a:latin typeface="Frutiger 55 Roman" panose="020B0500000000000000" pitchFamily="34" charset="0"/>
              </a:rPr>
              <a:t>Beam average rate 10</a:t>
            </a:r>
            <a:r>
              <a:rPr lang="en-US" baseline="30000" dirty="0">
                <a:solidFill>
                  <a:schemeClr val="tx2"/>
                </a:solidFill>
                <a:latin typeface="Frutiger 55 Roman" panose="020B0500000000000000" pitchFamily="34" charset="0"/>
              </a:rPr>
              <a:t>7</a:t>
            </a:r>
            <a:r>
              <a:rPr lang="en-US" dirty="0">
                <a:solidFill>
                  <a:schemeClr val="tx2"/>
                </a:solidFill>
                <a:latin typeface="Frutiger 55 Roman" panose="020B0500000000000000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rutiger 55 Roman" panose="020B0500000000000000" pitchFamily="34" charset="0"/>
              </a:rPr>
              <a:t>pps</a:t>
            </a:r>
            <a:endParaRPr lang="en-US" dirty="0">
              <a:solidFill>
                <a:schemeClr val="tx2"/>
              </a:solidFill>
              <a:latin typeface="Frutiger 55 Roman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64DF23-A783-6649-BFF0-870016E53588}"/>
              </a:ext>
            </a:extLst>
          </p:cNvPr>
          <p:cNvSpPr/>
          <p:nvPr/>
        </p:nvSpPr>
        <p:spPr>
          <a:xfrm>
            <a:off x="5447928" y="4132416"/>
            <a:ext cx="1368152" cy="259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324029-6AE8-3C48-A3AE-C27225ABE36A}"/>
              </a:ext>
            </a:extLst>
          </p:cNvPr>
          <p:cNvSpPr txBox="1"/>
          <p:nvPr/>
        </p:nvSpPr>
        <p:spPr>
          <a:xfrm>
            <a:off x="4395448" y="4145782"/>
            <a:ext cx="37641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Frutiger 55 Roman" panose="020B0500000000000000" pitchFamily="34" charset="0"/>
              </a:rPr>
              <a:t>LaBr3 – UFSD time coincidences</a:t>
            </a:r>
          </a:p>
        </p:txBody>
      </p:sp>
      <p:sp>
        <p:nvSpPr>
          <p:cNvPr id="46" name="Google Shape;70;p14">
            <a:extLst>
              <a:ext uri="{FF2B5EF4-FFF2-40B4-BE49-F238E27FC236}">
                <a16:creationId xmlns:a16="http://schemas.microsoft.com/office/drawing/2014/main" id="{89D108D6-A363-CD46-99BF-1A6D8D31E8CB}"/>
              </a:ext>
            </a:extLst>
          </p:cNvPr>
          <p:cNvSpPr/>
          <p:nvPr/>
        </p:nvSpPr>
        <p:spPr>
          <a:xfrm>
            <a:off x="255629" y="744815"/>
            <a:ext cx="9046800" cy="651000"/>
          </a:xfrm>
          <a:prstGeom prst="rect">
            <a:avLst/>
          </a:prstGeom>
          <a:gradFill>
            <a:gsLst>
              <a:gs pos="0">
                <a:srgbClr val="073763"/>
              </a:gs>
              <a:gs pos="32000">
                <a:srgbClr val="073763"/>
              </a:gs>
              <a:gs pos="66000">
                <a:srgbClr val="073763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75;p14">
            <a:extLst>
              <a:ext uri="{FF2B5EF4-FFF2-40B4-BE49-F238E27FC236}">
                <a16:creationId xmlns:a16="http://schemas.microsoft.com/office/drawing/2014/main" id="{637BAC8A-4464-7A4F-A8FA-3188064758DB}"/>
              </a:ext>
            </a:extLst>
          </p:cNvPr>
          <p:cNvSpPr txBox="1"/>
          <p:nvPr/>
        </p:nvSpPr>
        <p:spPr>
          <a:xfrm>
            <a:off x="302303" y="787853"/>
            <a:ext cx="9315477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2400" dirty="0">
                <a:solidFill>
                  <a:schemeClr val="lt1"/>
                </a:solidFill>
                <a:latin typeface="Frutiger 55 Roman" panose="020B0500000000000000" pitchFamily="34" charset="0"/>
                <a:ea typeface="Cambria"/>
                <a:cs typeface="Cambria"/>
              </a:rPr>
              <a:t>MERLINO: From PGT to stopping power!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694AEE-C695-AB4C-B12E-EF4E7E8F106A}"/>
              </a:ext>
            </a:extLst>
          </p:cNvPr>
          <p:cNvSpPr txBox="1"/>
          <p:nvPr/>
        </p:nvSpPr>
        <p:spPr>
          <a:xfrm>
            <a:off x="8164693" y="650561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Frutiger 55 Roman" panose="020B0500000000000000" pitchFamily="34" charset="0"/>
              </a:rPr>
              <a:t>t</a:t>
            </a:r>
            <a:r>
              <a:rPr lang="en-IT" dirty="0">
                <a:latin typeface="Frutiger 55 Roman" panose="020B0500000000000000" pitchFamily="34" charset="0"/>
              </a:rPr>
              <a:t> (ns)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3210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4" name="CasellaDiTesto 33">
            <a:extLst>
              <a:ext uri="{FF2B5EF4-FFF2-40B4-BE49-F238E27FC236}">
                <a16:creationId xmlns:a16="http://schemas.microsoft.com/office/drawing/2014/main" id="{D3E80EF8-F5F2-A04B-BF13-E421D2D3CE43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Veronica Ferrero</a:t>
            </a:r>
            <a:endParaRPr lang="it-IT" sz="1050" dirty="0"/>
          </a:p>
        </p:txBody>
      </p:sp>
      <p:pic>
        <p:nvPicPr>
          <p:cNvPr id="16" name="Picture 1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79971D9-208D-F54D-AB7C-FC540A1029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0" y="557405"/>
            <a:ext cx="5046341" cy="5846227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982CB2E-3D93-7342-A6CB-FCF08D0733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837" y="1458960"/>
            <a:ext cx="5046341" cy="4454624"/>
          </a:xfrm>
          <a:prstGeom prst="rect">
            <a:avLst/>
          </a:prstGeom>
        </p:spPr>
      </p:pic>
      <p:pic>
        <p:nvPicPr>
          <p:cNvPr id="22" name="Picture 9" descr="Diagram&#10;&#10;Description automatically generated">
            <a:extLst>
              <a:ext uri="{FF2B5EF4-FFF2-40B4-BE49-F238E27FC236}">
                <a16:creationId xmlns:a16="http://schemas.microsoft.com/office/drawing/2014/main" id="{F705B10F-0D13-424D-889E-E3B541A9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2025" y="5805265"/>
            <a:ext cx="1015813" cy="869577"/>
          </a:xfrm>
          <a:prstGeom prst="rect">
            <a:avLst/>
          </a:prstGeom>
        </p:spPr>
      </p:pic>
      <p:sp>
        <p:nvSpPr>
          <p:cNvPr id="23" name="Google Shape;70;p14">
            <a:extLst>
              <a:ext uri="{FF2B5EF4-FFF2-40B4-BE49-F238E27FC236}">
                <a16:creationId xmlns:a16="http://schemas.microsoft.com/office/drawing/2014/main" id="{8C791855-2463-9644-B262-DA52DD03555D}"/>
              </a:ext>
            </a:extLst>
          </p:cNvPr>
          <p:cNvSpPr/>
          <p:nvPr/>
        </p:nvSpPr>
        <p:spPr>
          <a:xfrm>
            <a:off x="255629" y="744815"/>
            <a:ext cx="9046800" cy="651000"/>
          </a:xfrm>
          <a:prstGeom prst="rect">
            <a:avLst/>
          </a:prstGeom>
          <a:gradFill>
            <a:gsLst>
              <a:gs pos="0">
                <a:srgbClr val="073763"/>
              </a:gs>
              <a:gs pos="32000">
                <a:srgbClr val="073763"/>
              </a:gs>
              <a:gs pos="66000">
                <a:srgbClr val="073763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75;p14">
            <a:extLst>
              <a:ext uri="{FF2B5EF4-FFF2-40B4-BE49-F238E27FC236}">
                <a16:creationId xmlns:a16="http://schemas.microsoft.com/office/drawing/2014/main" id="{63B9CFCD-1544-504B-B12D-F4F65C6B3561}"/>
              </a:ext>
            </a:extLst>
          </p:cNvPr>
          <p:cNvSpPr txBox="1"/>
          <p:nvPr/>
        </p:nvSpPr>
        <p:spPr>
          <a:xfrm>
            <a:off x="302303" y="787853"/>
            <a:ext cx="9315477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2400" dirty="0">
                <a:solidFill>
                  <a:schemeClr val="lt1"/>
                </a:solidFill>
                <a:latin typeface="Frutiger 55 Roman" panose="020B0500000000000000" pitchFamily="34" charset="0"/>
                <a:ea typeface="Cambria"/>
                <a:cs typeface="Cambria"/>
              </a:rPr>
              <a:t>MERLINO: From PGT to stopping power!</a:t>
            </a:r>
          </a:p>
        </p:txBody>
      </p:sp>
      <p:pic>
        <p:nvPicPr>
          <p:cNvPr id="27" name="FOOTlogo.png" descr="FOOTlogo.png">
            <a:extLst>
              <a:ext uri="{FF2B5EF4-FFF2-40B4-BE49-F238E27FC236}">
                <a16:creationId xmlns:a16="http://schemas.microsoft.com/office/drawing/2014/main" id="{2543ADE2-35CF-9D41-883B-C3D2D76E40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5062" y="5881216"/>
            <a:ext cx="794784" cy="788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D0378F-471C-3642-8A20-D8F668B422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75" y="5871038"/>
            <a:ext cx="934493" cy="798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5577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 Particle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Gabriele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Pasquali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1EFF45C-85F2-9640-AD63-3757B0EA15E2}"/>
              </a:ext>
            </a:extLst>
          </p:cNvPr>
          <p:cNvSpPr/>
          <p:nvPr/>
        </p:nvSpPr>
        <p:spPr>
          <a:xfrm>
            <a:off x="9912424" y="5733256"/>
            <a:ext cx="648072" cy="314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2EF9CF8-CC2F-D844-8108-080916A0C5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" y="659014"/>
            <a:ext cx="10541113" cy="5388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60649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4" name="CasellaDiTesto 33">
            <a:extLst>
              <a:ext uri="{FF2B5EF4-FFF2-40B4-BE49-F238E27FC236}">
                <a16:creationId xmlns:a16="http://schemas.microsoft.com/office/drawing/2014/main" id="{D3E80EF8-F5F2-A04B-BF13-E421D2D3CE43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Veronica Ferrero</a:t>
            </a:r>
            <a:endParaRPr lang="it-IT" sz="1050" dirty="0"/>
          </a:p>
        </p:txBody>
      </p:sp>
      <p:pic>
        <p:nvPicPr>
          <p:cNvPr id="16" name="Picture 1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79971D9-208D-F54D-AB7C-FC540A1029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0" y="557405"/>
            <a:ext cx="5046341" cy="5846227"/>
          </a:xfrm>
          <a:prstGeom prst="rect">
            <a:avLst/>
          </a:prstGeom>
        </p:spPr>
      </p:pic>
      <p:sp>
        <p:nvSpPr>
          <p:cNvPr id="23" name="Google Shape;70;p14">
            <a:extLst>
              <a:ext uri="{FF2B5EF4-FFF2-40B4-BE49-F238E27FC236}">
                <a16:creationId xmlns:a16="http://schemas.microsoft.com/office/drawing/2014/main" id="{8C791855-2463-9644-B262-DA52DD03555D}"/>
              </a:ext>
            </a:extLst>
          </p:cNvPr>
          <p:cNvSpPr/>
          <p:nvPr/>
        </p:nvSpPr>
        <p:spPr>
          <a:xfrm>
            <a:off x="255629" y="744815"/>
            <a:ext cx="9046800" cy="651000"/>
          </a:xfrm>
          <a:prstGeom prst="rect">
            <a:avLst/>
          </a:prstGeom>
          <a:gradFill>
            <a:gsLst>
              <a:gs pos="0">
                <a:srgbClr val="073763"/>
              </a:gs>
              <a:gs pos="32000">
                <a:srgbClr val="073763"/>
              </a:gs>
              <a:gs pos="66000">
                <a:srgbClr val="073763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75;p14">
            <a:extLst>
              <a:ext uri="{FF2B5EF4-FFF2-40B4-BE49-F238E27FC236}">
                <a16:creationId xmlns:a16="http://schemas.microsoft.com/office/drawing/2014/main" id="{63B9CFCD-1544-504B-B12D-F4F65C6B3561}"/>
              </a:ext>
            </a:extLst>
          </p:cNvPr>
          <p:cNvSpPr txBox="1"/>
          <p:nvPr/>
        </p:nvSpPr>
        <p:spPr>
          <a:xfrm>
            <a:off x="302303" y="787853"/>
            <a:ext cx="9315477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2400" dirty="0">
                <a:solidFill>
                  <a:schemeClr val="lt1"/>
                </a:solidFill>
                <a:latin typeface="Frutiger 55 Roman" panose="020B0500000000000000" pitchFamily="34" charset="0"/>
                <a:ea typeface="Cambria"/>
                <a:cs typeface="Cambria"/>
              </a:rPr>
              <a:t>MERLINO: From PGT to stopping power!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6E243B49-BE47-2B40-B9BB-BCCDB939D1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454" y="1571407"/>
            <a:ext cx="6414737" cy="3708815"/>
          </a:xfrm>
          <a:prstGeom prst="rect">
            <a:avLst/>
          </a:prstGeom>
        </p:spPr>
      </p:pic>
      <p:pic>
        <p:nvPicPr>
          <p:cNvPr id="27" name="Picture 9" descr="Diagram&#10;&#10;Description automatically generated">
            <a:extLst>
              <a:ext uri="{FF2B5EF4-FFF2-40B4-BE49-F238E27FC236}">
                <a16:creationId xmlns:a16="http://schemas.microsoft.com/office/drawing/2014/main" id="{5F8F88FE-C2E6-F844-8FFF-D6C34A4716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2025" y="5805265"/>
            <a:ext cx="1015813" cy="869577"/>
          </a:xfrm>
          <a:prstGeom prst="rect">
            <a:avLst/>
          </a:prstGeom>
        </p:spPr>
      </p:pic>
      <p:pic>
        <p:nvPicPr>
          <p:cNvPr id="28" name="FOOTlogo.png" descr="FOOTlogo.png">
            <a:extLst>
              <a:ext uri="{FF2B5EF4-FFF2-40B4-BE49-F238E27FC236}">
                <a16:creationId xmlns:a16="http://schemas.microsoft.com/office/drawing/2014/main" id="{183CD75B-0432-B543-9094-2B3B6FCEA0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5062" y="5881216"/>
            <a:ext cx="794784" cy="788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343537-75B0-7C42-8CD3-5121E8C630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75" y="5871038"/>
            <a:ext cx="934493" cy="798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400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4" name="CasellaDiTesto 33">
            <a:extLst>
              <a:ext uri="{FF2B5EF4-FFF2-40B4-BE49-F238E27FC236}">
                <a16:creationId xmlns:a16="http://schemas.microsoft.com/office/drawing/2014/main" id="{D3E80EF8-F5F2-A04B-BF13-E421D2D3CE43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Alessio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Sarti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050" dirty="0"/>
          </a:p>
        </p:txBody>
      </p: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3B837C05-1231-4142-AA9F-FF43E792B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3062" y="5917212"/>
            <a:ext cx="1195930" cy="784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he reasons lying behind the experimental observation of the FLASH effect are currently subject of extensive studies.…">
            <a:extLst>
              <a:ext uri="{FF2B5EF4-FFF2-40B4-BE49-F238E27FC236}">
                <a16:creationId xmlns:a16="http://schemas.microsoft.com/office/drawing/2014/main" id="{1C790BFC-F385-D84F-AA66-2982AEDD06C9}"/>
              </a:ext>
            </a:extLst>
          </p:cNvPr>
          <p:cNvSpPr txBox="1">
            <a:spLocks/>
          </p:cNvSpPr>
          <p:nvPr/>
        </p:nvSpPr>
        <p:spPr>
          <a:xfrm>
            <a:off x="917988" y="1524211"/>
            <a:ext cx="10356024" cy="1713165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55885">
              <a:spcBef>
                <a:spcPts val="1350"/>
              </a:spcBef>
              <a:buNone/>
              <a:defRPr sz="2976"/>
            </a:pPr>
            <a:r>
              <a:rPr lang="en-GB" sz="2976" dirty="0">
                <a:solidFill>
                  <a:schemeClr val="tx2"/>
                </a:solidFill>
                <a:latin typeface="Frutiger 55 Roman" panose="020B0500000000000000" pitchFamily="34" charset="0"/>
              </a:rPr>
              <a:t>Real time beam monitoring (intensity and direction) is required</a:t>
            </a:r>
          </a:p>
          <a:p>
            <a:pPr marL="0" indent="0" defTabSz="755885">
              <a:spcBef>
                <a:spcPts val="1350"/>
              </a:spcBef>
              <a:buNone/>
              <a:defRPr sz="2976"/>
            </a:pPr>
            <a:r>
              <a:rPr lang="en-GB" sz="2976" dirty="0">
                <a:solidFill>
                  <a:schemeClr val="tx2"/>
                </a:solidFill>
                <a:latin typeface="Frutiger 55 Roman" panose="020B0500000000000000" pitchFamily="34" charset="0"/>
              </a:rPr>
              <a:t>Standard detectors (i.e., ionization chambers) not suitable in FLASH regime</a:t>
            </a:r>
          </a:p>
          <a:p>
            <a:pPr marL="0" indent="0" defTabSz="755885">
              <a:spcBef>
                <a:spcPts val="1350"/>
              </a:spcBef>
              <a:buNone/>
              <a:defRPr sz="2976"/>
            </a:pPr>
            <a:r>
              <a:rPr lang="en-GB" sz="2976" dirty="0">
                <a:solidFill>
                  <a:schemeClr val="tx2"/>
                </a:solidFill>
                <a:latin typeface="Frutiger 55 Roman" panose="020B0500000000000000" pitchFamily="34" charset="0"/>
              </a:rPr>
              <a:t>	- discharges </a:t>
            </a:r>
          </a:p>
          <a:p>
            <a:pPr marL="0" indent="0" defTabSz="755885">
              <a:spcBef>
                <a:spcPts val="1350"/>
              </a:spcBef>
              <a:buNone/>
              <a:defRPr sz="2976"/>
            </a:pPr>
            <a:r>
              <a:rPr lang="en-GB" sz="2976" dirty="0">
                <a:solidFill>
                  <a:schemeClr val="tx2"/>
                </a:solidFill>
                <a:latin typeface="Frutiger 55 Roman" panose="020B0500000000000000" pitchFamily="34" charset="0"/>
              </a:rPr>
              <a:t>	- dose-dependent effects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F2244206-D40E-9B4A-AFD6-2DF7D79C53DA}"/>
              </a:ext>
            </a:extLst>
          </p:cNvPr>
          <p:cNvGrpSpPr/>
          <p:nvPr/>
        </p:nvGrpSpPr>
        <p:grpSpPr>
          <a:xfrm>
            <a:off x="785456" y="3279096"/>
            <a:ext cx="4121121" cy="2745537"/>
            <a:chOff x="0" y="0"/>
            <a:chExt cx="9325823" cy="5814924"/>
          </a:xfrm>
        </p:grpSpPr>
        <p:pic>
          <p:nvPicPr>
            <p:cNvPr id="20" name="The-dE-dx-of-an-electron-in-air-as-a-function-of-its-kinetic-energy-and-the-corresponding.png" descr="The-dE-dx-of-an-electron-in-air-as-a-function-of-its-kinetic-energy-and-the-corresponding.png">
              <a:extLst>
                <a:ext uri="{FF2B5EF4-FFF2-40B4-BE49-F238E27FC236}">
                  <a16:creationId xmlns:a16="http://schemas.microsoft.com/office/drawing/2014/main" id="{BF664326-6124-7A4C-A8D5-BFAE4E04F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0"/>
              <a:ext cx="9325824" cy="5814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arXiv:astro-ph/0409727">
              <a:extLst>
                <a:ext uri="{FF2B5EF4-FFF2-40B4-BE49-F238E27FC236}">
                  <a16:creationId xmlns:a16="http://schemas.microsoft.com/office/drawing/2014/main" id="{254DC4D7-65C4-6A42-8C62-EB4B921F1120}"/>
                </a:ext>
              </a:extLst>
            </p:cNvPr>
            <p:cNvSpPr txBox="1"/>
            <p:nvPr/>
          </p:nvSpPr>
          <p:spPr>
            <a:xfrm>
              <a:off x="3393821" y="791249"/>
              <a:ext cx="4157264" cy="581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algn="l" defTabSz="457200">
                <a:defRPr sz="1970">
                  <a:solidFill>
                    <a:srgbClr val="551A8B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lvl1pPr>
            </a:lstStyle>
            <a:p>
              <a:r>
                <a:rPr sz="985"/>
                <a:t>arXiv:astro-ph/0409727</a:t>
              </a:r>
            </a:p>
          </p:txBody>
        </p:sp>
        <p:sp>
          <p:nvSpPr>
            <p:cNvPr id="22" name="Rectangle">
              <a:extLst>
                <a:ext uri="{FF2B5EF4-FFF2-40B4-BE49-F238E27FC236}">
                  <a16:creationId xmlns:a16="http://schemas.microsoft.com/office/drawing/2014/main" id="{1279E8B1-7900-C443-9719-20651AB71E4F}"/>
                </a:ext>
              </a:extLst>
            </p:cNvPr>
            <p:cNvSpPr/>
            <p:nvPr/>
          </p:nvSpPr>
          <p:spPr>
            <a:xfrm>
              <a:off x="657050" y="3982622"/>
              <a:ext cx="7800595" cy="374890"/>
            </a:xfrm>
            <a:prstGeom prst="rect">
              <a:avLst/>
            </a:prstGeom>
            <a:noFill/>
            <a:ln w="50800" cap="flat">
              <a:solidFill>
                <a:schemeClr val="accent5">
                  <a:lumOff val="-29866"/>
                </a:schemeClr>
              </a:solidFill>
              <a:prstDash val="sysDot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23" name="Our idea is to exploit the phenomenon of air fluorescence to detect an extensive electron current and measure its characteristics.…">
            <a:extLst>
              <a:ext uri="{FF2B5EF4-FFF2-40B4-BE49-F238E27FC236}">
                <a16:creationId xmlns:a16="http://schemas.microsoft.com/office/drawing/2014/main" id="{1D0AB5A8-6382-E64B-8C68-1FA6BDAC305B}"/>
              </a:ext>
            </a:extLst>
          </p:cNvPr>
          <p:cNvSpPr txBox="1"/>
          <p:nvPr/>
        </p:nvSpPr>
        <p:spPr>
          <a:xfrm>
            <a:off x="5015880" y="3200272"/>
            <a:ext cx="5832648" cy="274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pPr defTabSz="768077">
              <a:lnSpc>
                <a:spcPct val="90000"/>
              </a:lnSpc>
              <a:spcBef>
                <a:spcPts val="1400"/>
              </a:spcBef>
              <a:buSzPct val="123000"/>
              <a:defRPr sz="3024">
                <a:solidFill>
                  <a:srgbClr val="000000"/>
                </a:solidFill>
              </a:defRPr>
            </a:pPr>
            <a:endParaRPr lang="en-US" sz="1512" dirty="0">
              <a:solidFill>
                <a:srgbClr val="002A48"/>
              </a:solidFill>
              <a:latin typeface="Frutiger 55 Roman" panose="020B0500000000000000" pitchFamily="34" charset="0"/>
            </a:endParaRPr>
          </a:p>
          <a:p>
            <a:pPr marL="342900" indent="-342900" defTabSz="768077">
              <a:lnSpc>
                <a:spcPct val="90000"/>
              </a:lnSpc>
              <a:spcBef>
                <a:spcPts val="1400"/>
              </a:spcBef>
              <a:buSzPct val="123000"/>
              <a:buFontTx/>
              <a:buChar char="-"/>
              <a:defRPr sz="3024">
                <a:solidFill>
                  <a:srgbClr val="000000"/>
                </a:solidFill>
              </a:defRPr>
            </a:pPr>
            <a:r>
              <a:rPr sz="1900" dirty="0">
                <a:solidFill>
                  <a:srgbClr val="002A48"/>
                </a:solidFill>
                <a:latin typeface="Frutiger 55 Roman" panose="020B0500000000000000" pitchFamily="34" charset="0"/>
              </a:rPr>
              <a:t>air fluorescence to detect electron current and measure its characteristics</a:t>
            </a:r>
            <a:r>
              <a:rPr lang="en-US" sz="1900" dirty="0">
                <a:solidFill>
                  <a:srgbClr val="002A48"/>
                </a:solidFill>
                <a:latin typeface="Frutiger 55 Roman" panose="020B0500000000000000" pitchFamily="34" charset="0"/>
              </a:rPr>
              <a:t> </a:t>
            </a:r>
          </a:p>
          <a:p>
            <a:pPr marL="342900" indent="-342900" defTabSz="768077">
              <a:lnSpc>
                <a:spcPct val="90000"/>
              </a:lnSpc>
              <a:spcBef>
                <a:spcPts val="1400"/>
              </a:spcBef>
              <a:buSzPct val="123000"/>
              <a:buFontTx/>
              <a:buChar char="-"/>
              <a:defRPr sz="3024">
                <a:solidFill>
                  <a:srgbClr val="000000"/>
                </a:solidFill>
              </a:defRPr>
            </a:pPr>
            <a:r>
              <a:rPr sz="1900" dirty="0">
                <a:solidFill>
                  <a:srgbClr val="002A48"/>
                </a:solidFill>
                <a:latin typeface="Frutiger 55 Roman" panose="020B0500000000000000" pitchFamily="34" charset="0"/>
              </a:rPr>
              <a:t>emission of optical photons from molecular excitation with an almost constant yield over a wide </a:t>
            </a:r>
            <a:r>
              <a:rPr lang="en-US" sz="1900" dirty="0">
                <a:solidFill>
                  <a:srgbClr val="002A48"/>
                </a:solidFill>
                <a:latin typeface="Frutiger 55 Roman" panose="020B0500000000000000" pitchFamily="34" charset="0"/>
              </a:rPr>
              <a:t>energy </a:t>
            </a:r>
            <a:r>
              <a:rPr sz="1900" dirty="0">
                <a:solidFill>
                  <a:srgbClr val="002A48"/>
                </a:solidFill>
                <a:latin typeface="Frutiger 55 Roman" panose="020B0500000000000000" pitchFamily="34" charset="0"/>
              </a:rPr>
              <a:t>range</a:t>
            </a:r>
            <a:r>
              <a:rPr lang="en-US" sz="1900" dirty="0">
                <a:solidFill>
                  <a:srgbClr val="002A48"/>
                </a:solidFill>
                <a:latin typeface="Frutiger 55 Roman" panose="020B0500000000000000" pitchFamily="34" charset="0"/>
              </a:rPr>
              <a:t> </a:t>
            </a:r>
          </a:p>
          <a:p>
            <a:pPr marL="342900" indent="-342900" defTabSz="768077">
              <a:lnSpc>
                <a:spcPct val="90000"/>
              </a:lnSpc>
              <a:spcBef>
                <a:spcPts val="1400"/>
              </a:spcBef>
              <a:buSzPct val="123000"/>
              <a:buFontTx/>
              <a:buChar char="-"/>
              <a:defRPr sz="3024">
                <a:solidFill>
                  <a:srgbClr val="000000"/>
                </a:solidFill>
              </a:defRPr>
            </a:pPr>
            <a:r>
              <a:rPr lang="en-GB" sz="1900" dirty="0">
                <a:solidFill>
                  <a:srgbClr val="002A48"/>
                </a:solidFill>
                <a:latin typeface="Frutiger 55 Roman" panose="020B0500000000000000" pitchFamily="34" charset="0"/>
              </a:rPr>
              <a:t>air as a medium minimizes the material thickness on the beam line</a:t>
            </a:r>
          </a:p>
          <a:p>
            <a:pPr marL="192024" indent="-192024" defTabSz="768077">
              <a:lnSpc>
                <a:spcPct val="90000"/>
              </a:lnSpc>
              <a:spcBef>
                <a:spcPts val="1400"/>
              </a:spcBef>
              <a:buSzPct val="123000"/>
              <a:buChar char="•"/>
              <a:defRPr sz="3024">
                <a:solidFill>
                  <a:srgbClr val="000000"/>
                </a:solidFill>
              </a:defRPr>
            </a:pPr>
            <a:endParaRPr sz="1512" dirty="0">
              <a:solidFill>
                <a:srgbClr val="002A48"/>
              </a:solidFill>
              <a:latin typeface="Frutiger 55 Roman" panose="020B0500000000000000" pitchFamily="34" charset="0"/>
            </a:endParaRPr>
          </a:p>
        </p:txBody>
      </p:sp>
      <p:sp>
        <p:nvSpPr>
          <p:cNvPr id="25" name="Google Shape;92;p15">
            <a:extLst>
              <a:ext uri="{FF2B5EF4-FFF2-40B4-BE49-F238E27FC236}">
                <a16:creationId xmlns:a16="http://schemas.microsoft.com/office/drawing/2014/main" id="{7A4BCD98-D873-9448-8BC9-75E5731A5D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rmAutofit fontScale="90000"/>
          </a:bodyPr>
          <a:lstStyle/>
          <a:p>
            <a:r>
              <a:rPr lang="it" dirty="0">
                <a:latin typeface="Frutiger 55 Roman" panose="020B0500000000000000" pitchFamily="34" charset="0"/>
              </a:rPr>
              <a:t>Fluorescence-based beam monitor for FLASH RT</a:t>
            </a:r>
            <a:endParaRPr dirty="0">
              <a:latin typeface="Frutiger 55 Roman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6963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4" name="CasellaDiTesto 33">
            <a:extLst>
              <a:ext uri="{FF2B5EF4-FFF2-40B4-BE49-F238E27FC236}">
                <a16:creationId xmlns:a16="http://schemas.microsoft.com/office/drawing/2014/main" id="{D3E80EF8-F5F2-A04B-BF13-E421D2D3CE43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Alessio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Sarti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050" dirty="0"/>
          </a:p>
        </p:txBody>
      </p: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3B837C05-1231-4142-AA9F-FF43E792B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3062" y="5917212"/>
            <a:ext cx="1195930" cy="78421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Google Shape;92;p15">
            <a:extLst>
              <a:ext uri="{FF2B5EF4-FFF2-40B4-BE49-F238E27FC236}">
                <a16:creationId xmlns:a16="http://schemas.microsoft.com/office/drawing/2014/main" id="{7A4BCD98-D873-9448-8BC9-75E5731A5D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rmAutofit fontScale="90000"/>
          </a:bodyPr>
          <a:lstStyle/>
          <a:p>
            <a:r>
              <a:rPr lang="it" dirty="0">
                <a:latin typeface="Frutiger 55 Roman" panose="020B0500000000000000" pitchFamily="34" charset="0"/>
              </a:rPr>
              <a:t>Fluorescence-based beam monitor for FLASH RT</a:t>
            </a:r>
            <a:endParaRPr dirty="0">
              <a:latin typeface="Frutiger 55 Roman" panose="020B0500000000000000" pitchFamily="34" charset="0"/>
            </a:endParaRPr>
          </a:p>
        </p:txBody>
      </p:sp>
      <p:pic>
        <p:nvPicPr>
          <p:cNvPr id="24" name="unknown.jpg" descr="unknown.jpg">
            <a:extLst>
              <a:ext uri="{FF2B5EF4-FFF2-40B4-BE49-F238E27FC236}">
                <a16:creationId xmlns:a16="http://schemas.microsoft.com/office/drawing/2014/main" id="{E1AE5BFF-C682-9E4C-8184-817D510EC6E2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301944" y="4380587"/>
            <a:ext cx="3021641" cy="1100658"/>
          </a:xfrm>
          <a:prstGeom prst="rect">
            <a:avLst/>
          </a:prstGeom>
          <a:effectLst>
            <a:outerShdw blurRad="38100" dist="24393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2650F75D-E8BB-F24C-A275-38FDFA85570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8852" b="26215"/>
          <a:stretch>
            <a:fillRect/>
          </a:stretch>
        </p:blipFill>
        <p:spPr>
          <a:xfrm>
            <a:off x="8400256" y="1498803"/>
            <a:ext cx="2825018" cy="2445817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everal prototypes have been built and tested using the ElectronFlash machine, provided by the S.I.T. Sordina IORT Technologies S.p.A. (Aprilia, Italy).…">
            <a:extLst>
              <a:ext uri="{FF2B5EF4-FFF2-40B4-BE49-F238E27FC236}">
                <a16:creationId xmlns:a16="http://schemas.microsoft.com/office/drawing/2014/main" id="{B173A22B-B840-7E45-9E5F-77E240CECFCE}"/>
              </a:ext>
            </a:extLst>
          </p:cNvPr>
          <p:cNvSpPr txBox="1"/>
          <p:nvPr/>
        </p:nvSpPr>
        <p:spPr>
          <a:xfrm>
            <a:off x="3433600" y="2517810"/>
            <a:ext cx="4366328" cy="296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342900" indent="-342900" defTabSz="804652">
              <a:lnSpc>
                <a:spcPct val="110000"/>
              </a:lnSpc>
              <a:spcBef>
                <a:spcPts val="1450"/>
              </a:spcBef>
              <a:buSzPct val="123000"/>
              <a:buFontTx/>
              <a:buChar char="-"/>
              <a:defRPr sz="3168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2A48"/>
                </a:solidFill>
                <a:latin typeface="Frutiger 55 Roman" panose="020B0500000000000000" pitchFamily="34" charset="0"/>
              </a:rPr>
              <a:t>Proof of principle</a:t>
            </a:r>
            <a:r>
              <a:rPr sz="2000" dirty="0">
                <a:solidFill>
                  <a:srgbClr val="002A48"/>
                </a:solidFill>
                <a:latin typeface="Frutiger 55 Roman" panose="020B0500000000000000" pitchFamily="34" charset="0"/>
              </a:rPr>
              <a:t> using the </a:t>
            </a:r>
            <a:r>
              <a:rPr sz="2000" dirty="0" err="1">
                <a:solidFill>
                  <a:srgbClr val="002A48"/>
                </a:solidFill>
                <a:latin typeface="Frutiger 55 Roman" panose="020B0500000000000000" pitchFamily="34" charset="0"/>
              </a:rPr>
              <a:t>ElectronFlash</a:t>
            </a:r>
            <a:r>
              <a:rPr sz="2000" dirty="0">
                <a:solidFill>
                  <a:srgbClr val="002A48"/>
                </a:solidFill>
                <a:latin typeface="Frutiger 55 Roman" panose="020B0500000000000000" pitchFamily="34" charset="0"/>
              </a:rPr>
              <a:t> machine,</a:t>
            </a:r>
            <a:r>
              <a:rPr lang="en-US" sz="2000" dirty="0">
                <a:solidFill>
                  <a:srgbClr val="002A48"/>
                </a:solidFill>
                <a:latin typeface="Frutiger 55 Roman" panose="020B0500000000000000" pitchFamily="34" charset="0"/>
              </a:rPr>
              <a:t> by </a:t>
            </a:r>
            <a:r>
              <a:rPr sz="2000" dirty="0" err="1">
                <a:solidFill>
                  <a:srgbClr val="002A48"/>
                </a:solidFill>
                <a:latin typeface="Frutiger 55 Roman" panose="020B0500000000000000" pitchFamily="34" charset="0"/>
              </a:rPr>
              <a:t>Sordina</a:t>
            </a:r>
            <a:r>
              <a:rPr sz="2000" dirty="0">
                <a:solidFill>
                  <a:srgbClr val="002A48"/>
                </a:solidFill>
                <a:latin typeface="Frutiger 55 Roman" panose="020B0500000000000000" pitchFamily="34" charset="0"/>
              </a:rPr>
              <a:t> IORT Technologies S.p.A.</a:t>
            </a:r>
            <a:endParaRPr lang="en-US" sz="2000" dirty="0">
              <a:solidFill>
                <a:srgbClr val="002A48"/>
              </a:solidFill>
              <a:latin typeface="Frutiger 55 Roman" panose="020B0500000000000000" pitchFamily="34" charset="0"/>
            </a:endParaRPr>
          </a:p>
          <a:p>
            <a:pPr marL="342900" indent="-342900" defTabSz="804652">
              <a:lnSpc>
                <a:spcPct val="110000"/>
              </a:lnSpc>
              <a:spcBef>
                <a:spcPts val="1450"/>
              </a:spcBef>
              <a:buSzPct val="123000"/>
              <a:buFontTx/>
              <a:buChar char="-"/>
              <a:defRPr sz="3168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2A48"/>
                </a:solidFill>
                <a:latin typeface="Frutiger 55 Roman" panose="020B0500000000000000" pitchFamily="34" charset="0"/>
              </a:rPr>
              <a:t>air volume (2x2x60 cm</a:t>
            </a:r>
            <a:r>
              <a:rPr sz="2000" baseline="31999" dirty="0">
                <a:solidFill>
                  <a:srgbClr val="002A48"/>
                </a:solidFill>
                <a:latin typeface="Frutiger 55 Roman" panose="020B0500000000000000" pitchFamily="34" charset="0"/>
              </a:rPr>
              <a:t>3</a:t>
            </a:r>
            <a:r>
              <a:rPr sz="2000" dirty="0">
                <a:solidFill>
                  <a:srgbClr val="002A48"/>
                </a:solidFill>
                <a:latin typeface="Frutiger 55 Roman" panose="020B0500000000000000" pitchFamily="34" charset="0"/>
              </a:rPr>
              <a:t>) enclosed by a thin layer of </a:t>
            </a:r>
            <a:r>
              <a:rPr sz="2000" dirty="0" err="1">
                <a:solidFill>
                  <a:srgbClr val="002A48"/>
                </a:solidFill>
                <a:latin typeface="Frutiger 55 Roman" panose="020B0500000000000000" pitchFamily="34" charset="0"/>
              </a:rPr>
              <a:t>tedlar</a:t>
            </a:r>
            <a:r>
              <a:rPr sz="2000" dirty="0">
                <a:solidFill>
                  <a:srgbClr val="002A48"/>
                </a:solidFill>
                <a:latin typeface="Frutiger 55 Roman" panose="020B0500000000000000" pitchFamily="34" charset="0"/>
              </a:rPr>
              <a:t>, light sensors on the edges</a:t>
            </a:r>
          </a:p>
        </p:txBody>
      </p:sp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F674946B-541A-C447-B786-F0CCC53D770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851" r="16782"/>
          <a:stretch>
            <a:fillRect/>
          </a:stretch>
        </p:blipFill>
        <p:spPr>
          <a:xfrm>
            <a:off x="427153" y="1677851"/>
            <a:ext cx="2504432" cy="4208686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54631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3B837C05-1231-4142-AA9F-FF43E792B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3062" y="5917212"/>
            <a:ext cx="1195930" cy="78421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Google Shape;92;p15">
            <a:extLst>
              <a:ext uri="{FF2B5EF4-FFF2-40B4-BE49-F238E27FC236}">
                <a16:creationId xmlns:a16="http://schemas.microsoft.com/office/drawing/2014/main" id="{7A4BCD98-D873-9448-8BC9-75E5731A5D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rmAutofit fontScale="90000"/>
          </a:bodyPr>
          <a:lstStyle/>
          <a:p>
            <a:r>
              <a:rPr lang="it" dirty="0">
                <a:latin typeface="Frutiger 55 Roman" panose="020B0500000000000000" pitchFamily="34" charset="0"/>
              </a:rPr>
              <a:t>Fluorescence-based beam monitor for FLASH RT</a:t>
            </a:r>
            <a:endParaRPr dirty="0">
              <a:latin typeface="Frutiger 55 Roman" panose="020B0500000000000000" pitchFamily="34" charset="0"/>
            </a:endParaRPr>
          </a:p>
        </p:txBody>
      </p:sp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629428D3-589F-E340-939E-AFD0B5D5882D}"/>
              </a:ext>
            </a:extLst>
          </p:cNvPr>
          <p:cNvPicPr>
            <a:picLocks/>
          </p:cNvPicPr>
          <p:nvPr/>
        </p:nvPicPr>
        <p:blipFill>
          <a:blip r:embed="rId8"/>
          <a:srcRect l="52439" t="7870" r="2748" b="6489"/>
          <a:stretch>
            <a:fillRect/>
          </a:stretch>
        </p:blipFill>
        <p:spPr>
          <a:xfrm>
            <a:off x="1406792" y="1601761"/>
            <a:ext cx="3022246" cy="408184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Further testings will be conducted to optimize the light detection system to make it more stable and precise, and reduce the risk of saturation.…">
            <a:extLst>
              <a:ext uri="{FF2B5EF4-FFF2-40B4-BE49-F238E27FC236}">
                <a16:creationId xmlns:a16="http://schemas.microsoft.com/office/drawing/2014/main" id="{E9CA2780-DA76-7347-81E4-1162629615E3}"/>
              </a:ext>
            </a:extLst>
          </p:cNvPr>
          <p:cNvSpPr txBox="1"/>
          <p:nvPr/>
        </p:nvSpPr>
        <p:spPr>
          <a:xfrm>
            <a:off x="5818766" y="2376808"/>
            <a:ext cx="5142808" cy="2904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 lnSpcReduction="10000"/>
          </a:bodyPr>
          <a:lstStyle/>
          <a:p>
            <a:pPr marL="249936" indent="-249936" defTabSz="999719">
              <a:lnSpc>
                <a:spcPct val="120000"/>
              </a:lnSpc>
              <a:spcBef>
                <a:spcPts val="1800"/>
              </a:spcBef>
              <a:buSzPct val="123000"/>
              <a:buChar char="•"/>
              <a:defRPr sz="3936">
                <a:solidFill>
                  <a:srgbClr val="000000"/>
                </a:solidFill>
              </a:defRPr>
            </a:pPr>
            <a:r>
              <a:rPr lang="en-GB" sz="1968" dirty="0">
                <a:solidFill>
                  <a:srgbClr val="002A48"/>
                </a:solidFill>
                <a:latin typeface="Frutiger 55 Roman" panose="020B0500000000000000" pitchFamily="34" charset="0"/>
              </a:rPr>
              <a:t>Optimize the light detection system to make it more stable and precise, and reduce the risk of saturation</a:t>
            </a:r>
          </a:p>
          <a:p>
            <a:pPr marL="249936" indent="-249936" defTabSz="999719">
              <a:lnSpc>
                <a:spcPct val="120000"/>
              </a:lnSpc>
              <a:spcBef>
                <a:spcPts val="1800"/>
              </a:spcBef>
              <a:buSzPct val="123000"/>
              <a:buChar char="•"/>
              <a:defRPr sz="3936">
                <a:solidFill>
                  <a:srgbClr val="000000"/>
                </a:solidFill>
              </a:defRPr>
            </a:pPr>
            <a:r>
              <a:rPr lang="en-GB" sz="1968" dirty="0">
                <a:solidFill>
                  <a:srgbClr val="002A48"/>
                </a:solidFill>
                <a:latin typeface="Frutiger 55 Roman" panose="020B0500000000000000" pitchFamily="34" charset="0"/>
              </a:rPr>
              <a:t>Optimize design with MC simulations</a:t>
            </a:r>
          </a:p>
          <a:p>
            <a:pPr marL="249936" indent="-249936" defTabSz="999719">
              <a:lnSpc>
                <a:spcPct val="120000"/>
              </a:lnSpc>
              <a:spcBef>
                <a:spcPts val="1800"/>
              </a:spcBef>
              <a:buSzPct val="123000"/>
              <a:buChar char="•"/>
              <a:defRPr sz="3936">
                <a:solidFill>
                  <a:srgbClr val="000000"/>
                </a:solidFill>
              </a:defRPr>
            </a:pPr>
            <a:r>
              <a:rPr lang="en-GB" sz="1968" dirty="0">
                <a:solidFill>
                  <a:srgbClr val="002A48"/>
                </a:solidFill>
                <a:latin typeface="Frutiger 55 Roman" panose="020B0500000000000000" pitchFamily="34" charset="0"/>
              </a:rPr>
              <a:t>Aim: monitor the intensity of typical FLASH pulses making a 2D mapping of the beam with a spatial resolution ≈mm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7CEEB5-1DFB-C240-8E7B-65B9F0226257}"/>
              </a:ext>
            </a:extLst>
          </p:cNvPr>
          <p:cNvSpPr/>
          <p:nvPr/>
        </p:nvSpPr>
        <p:spPr>
          <a:xfrm>
            <a:off x="1776664" y="1776895"/>
            <a:ext cx="144016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The response is linear with the beam intensity, with values of dose-per-pulse from 3 to 20 Gy/pulse (keeping pulse duration fixed at 4 µs). These results take into account a preliminary background subtraction.">
            <a:extLst>
              <a:ext uri="{FF2B5EF4-FFF2-40B4-BE49-F238E27FC236}">
                <a16:creationId xmlns:a16="http://schemas.microsoft.com/office/drawing/2014/main" id="{491D25F8-804D-E148-9A5D-646450BF7B15}"/>
              </a:ext>
            </a:extLst>
          </p:cNvPr>
          <p:cNvSpPr txBox="1"/>
          <p:nvPr/>
        </p:nvSpPr>
        <p:spPr>
          <a:xfrm>
            <a:off x="1767606" y="1895592"/>
            <a:ext cx="2001918" cy="927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pPr defTabSz="987527">
              <a:lnSpc>
                <a:spcPct val="90000"/>
              </a:lnSpc>
              <a:spcBef>
                <a:spcPts val="1800"/>
              </a:spcBef>
              <a:buSzPct val="123000"/>
              <a:defRPr sz="3888">
                <a:solidFill>
                  <a:srgbClr val="000000"/>
                </a:solidFill>
              </a:defRPr>
            </a:pPr>
            <a:r>
              <a:rPr sz="1600" dirty="0">
                <a:latin typeface="Frutiger 55 Roman" panose="020B0500000000000000" pitchFamily="34" charset="0"/>
              </a:rPr>
              <a:t>3 </a:t>
            </a:r>
            <a:r>
              <a:rPr lang="en-US" sz="1600" dirty="0">
                <a:latin typeface="Frutiger 55 Roman" panose="020B0500000000000000" pitchFamily="34" charset="0"/>
              </a:rPr>
              <a:t>-</a:t>
            </a:r>
            <a:r>
              <a:rPr sz="1600" dirty="0">
                <a:latin typeface="Frutiger 55 Roman" panose="020B0500000000000000" pitchFamily="34" charset="0"/>
              </a:rPr>
              <a:t> 20 </a:t>
            </a:r>
            <a:r>
              <a:rPr sz="1600" dirty="0" err="1">
                <a:latin typeface="Frutiger 55 Roman" panose="020B0500000000000000" pitchFamily="34" charset="0"/>
              </a:rPr>
              <a:t>Gy</a:t>
            </a:r>
            <a:r>
              <a:rPr sz="1600" dirty="0">
                <a:latin typeface="Frutiger 55 Roman" panose="020B0500000000000000" pitchFamily="34" charset="0"/>
              </a:rPr>
              <a:t>/pulse </a:t>
            </a:r>
            <a:endParaRPr lang="en-US" sz="1600" dirty="0">
              <a:latin typeface="Frutiger 55 Roman" panose="020B0500000000000000" pitchFamily="34" charset="0"/>
            </a:endParaRPr>
          </a:p>
          <a:p>
            <a:pPr defTabSz="987527">
              <a:lnSpc>
                <a:spcPct val="90000"/>
              </a:lnSpc>
              <a:spcBef>
                <a:spcPts val="1800"/>
              </a:spcBef>
              <a:buSzPct val="123000"/>
              <a:defRPr sz="3888">
                <a:solidFill>
                  <a:srgbClr val="000000"/>
                </a:solidFill>
              </a:defRPr>
            </a:pPr>
            <a:r>
              <a:rPr sz="1600" dirty="0">
                <a:latin typeface="Frutiger 55 Roman" panose="020B0500000000000000" pitchFamily="34" charset="0"/>
              </a:rPr>
              <a:t>pulse duration</a:t>
            </a:r>
            <a:r>
              <a:rPr lang="en-US" sz="1600" dirty="0">
                <a:latin typeface="Frutiger 55 Roman" panose="020B0500000000000000" pitchFamily="34" charset="0"/>
              </a:rPr>
              <a:t>:</a:t>
            </a:r>
            <a:r>
              <a:rPr sz="1600" dirty="0">
                <a:latin typeface="Frutiger 55 Roman" panose="020B0500000000000000" pitchFamily="34" charset="0"/>
              </a:rPr>
              <a:t> 4 µs</a:t>
            </a:r>
            <a:endParaRPr lang="en-US" sz="1600" dirty="0">
              <a:latin typeface="Frutiger 55 Roman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FDBD29-53C9-AE48-BA3B-D705618DA042}"/>
              </a:ext>
            </a:extLst>
          </p:cNvPr>
          <p:cNvSpPr txBox="1"/>
          <p:nvPr/>
        </p:nvSpPr>
        <p:spPr>
          <a:xfrm>
            <a:off x="3319250" y="5831077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A48"/>
                </a:solidFill>
                <a:latin typeface="Frutiger 55 Roman" panose="020B0500000000000000" pitchFamily="34" charset="0"/>
              </a:rPr>
              <a:t>Dose: Gy / pulse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B9D11-4971-7F41-BFDB-DF7199CE6FA3}"/>
              </a:ext>
            </a:extLst>
          </p:cNvPr>
          <p:cNvSpPr txBox="1"/>
          <p:nvPr/>
        </p:nvSpPr>
        <p:spPr>
          <a:xfrm rot="16200000">
            <a:off x="-173857" y="2892767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A48"/>
                </a:solidFill>
                <a:latin typeface="Frutiger 55 Roman" panose="020B0500000000000000" pitchFamily="34" charset="0"/>
              </a:rPr>
              <a:t>Integrated PMT signal</a:t>
            </a:r>
          </a:p>
        </p:txBody>
      </p:sp>
      <p:sp>
        <p:nvSpPr>
          <p:cNvPr id="23" name="CasellaDiTesto 33">
            <a:extLst>
              <a:ext uri="{FF2B5EF4-FFF2-40B4-BE49-F238E27FC236}">
                <a16:creationId xmlns:a16="http://schemas.microsoft.com/office/drawing/2014/main" id="{116169B2-6E29-F549-ACD4-67211C707865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Alessio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Sarti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970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3" name="Real time dose verification in BNCT">
            <a:extLst>
              <a:ext uri="{FF2B5EF4-FFF2-40B4-BE49-F238E27FC236}">
                <a16:creationId xmlns:a16="http://schemas.microsoft.com/office/drawing/2014/main" id="{099E3382-4D39-B34E-8489-8E1CF28251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6728" y="450089"/>
            <a:ext cx="11099800" cy="8882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sz="3600" dirty="0">
                <a:latin typeface="Frutiger 55 Roman" panose="020B0500000000000000" pitchFamily="34" charset="0"/>
              </a:rPr>
              <a:t>B</a:t>
            </a:r>
            <a:r>
              <a:rPr lang="en-US" sz="3600" dirty="0">
                <a:latin typeface="Frutiger 55 Roman" panose="020B0500000000000000" pitchFamily="34" charset="0"/>
              </a:rPr>
              <a:t>oron </a:t>
            </a:r>
            <a:r>
              <a:rPr sz="3600" dirty="0">
                <a:latin typeface="Frutiger 55 Roman" panose="020B0500000000000000" pitchFamily="34" charset="0"/>
              </a:rPr>
              <a:t>N</a:t>
            </a:r>
            <a:r>
              <a:rPr lang="en-US" sz="3600" dirty="0">
                <a:latin typeface="Frutiger 55 Roman" panose="020B0500000000000000" pitchFamily="34" charset="0"/>
              </a:rPr>
              <a:t>eutron </a:t>
            </a:r>
            <a:r>
              <a:rPr sz="3600" dirty="0">
                <a:latin typeface="Frutiger 55 Roman" panose="020B0500000000000000" pitchFamily="34" charset="0"/>
              </a:rPr>
              <a:t>C</a:t>
            </a:r>
            <a:r>
              <a:rPr lang="en-US" sz="3600" dirty="0">
                <a:latin typeface="Frutiger 55 Roman" panose="020B0500000000000000" pitchFamily="34" charset="0"/>
              </a:rPr>
              <a:t>apture </a:t>
            </a:r>
            <a:r>
              <a:rPr sz="3600" dirty="0">
                <a:latin typeface="Frutiger 55 Roman" panose="020B0500000000000000" pitchFamily="34" charset="0"/>
              </a:rPr>
              <a:t>T</a:t>
            </a:r>
            <a:r>
              <a:rPr lang="en-US" sz="3600" dirty="0">
                <a:latin typeface="Frutiger 55 Roman" panose="020B0500000000000000" pitchFamily="34" charset="0"/>
              </a:rPr>
              <a:t>herapy (BNCT)</a:t>
            </a:r>
            <a:endParaRPr sz="3600" dirty="0">
              <a:latin typeface="Frutiger 55 Roman" panose="020B0500000000000000" pitchFamily="34" charset="0"/>
            </a:endParaRPr>
          </a:p>
        </p:txBody>
      </p:sp>
      <p:sp>
        <p:nvSpPr>
          <p:cNvPr id="15" name="Boron Neutron Capture Therapy (BNCT) is a cell-level selective hadron-therapy whose biological efficacy relies on the high LET secondaries produced by the neutron capture reaction 10B(n,α)7Li induced by low energy neutrons…">
            <a:extLst>
              <a:ext uri="{FF2B5EF4-FFF2-40B4-BE49-F238E27FC236}">
                <a16:creationId xmlns:a16="http://schemas.microsoft.com/office/drawing/2014/main" id="{23F7D25C-8E35-624F-B7E0-761E3C986279}"/>
              </a:ext>
            </a:extLst>
          </p:cNvPr>
          <p:cNvSpPr txBox="1">
            <a:spLocks/>
          </p:cNvSpPr>
          <p:nvPr/>
        </p:nvSpPr>
        <p:spPr>
          <a:xfrm>
            <a:off x="33586" y="1195833"/>
            <a:ext cx="6596564" cy="2627801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85572">
              <a:lnSpc>
                <a:spcPct val="120000"/>
              </a:lnSpc>
              <a:spcBef>
                <a:spcPts val="0"/>
              </a:spcBef>
              <a:buNone/>
              <a:defRPr sz="2112"/>
            </a:pPr>
            <a:endParaRPr lang="en-GB" sz="2200" dirty="0">
              <a:solidFill>
                <a:schemeClr val="tx2"/>
              </a:solidFill>
              <a:latin typeface="Frutiger 55 Roman" panose="020B0500000000000000" pitchFamily="34" charset="0"/>
            </a:endParaRPr>
          </a:p>
          <a:p>
            <a:pPr marL="0" indent="0" defTabSz="385572">
              <a:lnSpc>
                <a:spcPct val="120000"/>
              </a:lnSpc>
              <a:spcBef>
                <a:spcPts val="0"/>
              </a:spcBef>
              <a:buNone/>
              <a:defRPr sz="2112"/>
            </a:pP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	- neutron flux on </a:t>
            </a:r>
            <a:r>
              <a:rPr lang="en-GB" sz="2200" baseline="30000" dirty="0">
                <a:solidFill>
                  <a:schemeClr val="tx2"/>
                </a:solidFill>
                <a:latin typeface="Frutiger 55 Roman" panose="020B0500000000000000" pitchFamily="34" charset="0"/>
              </a:rPr>
              <a:t>10</a:t>
            </a: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B-enriched target tissue</a:t>
            </a:r>
          </a:p>
          <a:p>
            <a:pPr marL="0" indent="0" defTabSz="385572">
              <a:lnSpc>
                <a:spcPct val="120000"/>
              </a:lnSpc>
              <a:spcBef>
                <a:spcPts val="0"/>
              </a:spcBef>
              <a:buNone/>
              <a:defRPr sz="2112"/>
            </a:pP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	- high LET secondaries 	produced in </a:t>
            </a:r>
            <a:r>
              <a:rPr lang="en-GB" sz="2200" baseline="31999" dirty="0">
                <a:solidFill>
                  <a:schemeClr val="tx2"/>
                </a:solidFill>
                <a:latin typeface="Frutiger 55 Roman" panose="020B0500000000000000" pitchFamily="34" charset="0"/>
              </a:rPr>
              <a:t>10</a:t>
            </a: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B(n,</a:t>
            </a:r>
            <a:r>
              <a:rPr lang="el-GR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α)</a:t>
            </a:r>
            <a:r>
              <a:rPr lang="el-GR" sz="2200" baseline="31999" dirty="0">
                <a:solidFill>
                  <a:schemeClr val="tx2"/>
                </a:solidFill>
                <a:latin typeface="Frutiger 55 Roman" panose="020B0500000000000000" pitchFamily="34" charset="0"/>
              </a:rPr>
              <a:t>7</a:t>
            </a: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Li</a:t>
            </a:r>
          </a:p>
          <a:p>
            <a:pPr marL="0" indent="0" defTabSz="385572">
              <a:lnSpc>
                <a:spcPct val="120000"/>
              </a:lnSpc>
              <a:spcBef>
                <a:spcPts val="0"/>
              </a:spcBef>
              <a:buNone/>
              <a:defRPr sz="2112"/>
            </a:pPr>
            <a:endParaRPr lang="en-GB" sz="2200" dirty="0">
              <a:solidFill>
                <a:schemeClr val="tx2"/>
              </a:solidFill>
              <a:latin typeface="Frutiger 55 Roman" panose="020B0500000000000000" pitchFamily="34" charset="0"/>
            </a:endParaRPr>
          </a:p>
          <a:p>
            <a:pPr marL="0" indent="0" defTabSz="385572">
              <a:lnSpc>
                <a:spcPct val="120000"/>
              </a:lnSpc>
              <a:spcBef>
                <a:spcPts val="0"/>
              </a:spcBef>
              <a:buNone/>
              <a:defRPr sz="2112"/>
            </a:pP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	- highly effective at cell level</a:t>
            </a:r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CF54329E-227B-304C-9D19-14E49BDAA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076" y="3455947"/>
            <a:ext cx="3824860" cy="28749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" name="Gruppo 47">
            <a:extLst>
              <a:ext uri="{FF2B5EF4-FFF2-40B4-BE49-F238E27FC236}">
                <a16:creationId xmlns:a16="http://schemas.microsoft.com/office/drawing/2014/main" id="{585E8C0B-B275-6841-8CA3-46C563C4EF34}"/>
              </a:ext>
            </a:extLst>
          </p:cNvPr>
          <p:cNvGrpSpPr>
            <a:grpSpLocks noChangeAspect="1"/>
          </p:cNvGrpSpPr>
          <p:nvPr/>
        </p:nvGrpSpPr>
        <p:grpSpPr>
          <a:xfrm>
            <a:off x="6827702" y="2284477"/>
            <a:ext cx="5012388" cy="3093884"/>
            <a:chOff x="978257" y="1031776"/>
            <a:chExt cx="4701159" cy="2952328"/>
          </a:xfrm>
        </p:grpSpPr>
        <p:pic>
          <p:nvPicPr>
            <p:cNvPr id="20" name="Picture 2" descr="image">
              <a:extLst>
                <a:ext uri="{FF2B5EF4-FFF2-40B4-BE49-F238E27FC236}">
                  <a16:creationId xmlns:a16="http://schemas.microsoft.com/office/drawing/2014/main" id="{97207409-B4BD-E249-B8C7-F7EADB2A7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257" y="1031776"/>
              <a:ext cx="4701159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e 49">
              <a:extLst>
                <a:ext uri="{FF2B5EF4-FFF2-40B4-BE49-F238E27FC236}">
                  <a16:creationId xmlns:a16="http://schemas.microsoft.com/office/drawing/2014/main" id="{6D031B4A-CB0E-1846-A5D7-392E67DDFFCF}"/>
                </a:ext>
              </a:extLst>
            </p:cNvPr>
            <p:cNvSpPr/>
            <p:nvPr/>
          </p:nvSpPr>
          <p:spPr>
            <a:xfrm>
              <a:off x="4405536" y="2255912"/>
              <a:ext cx="1152128" cy="7200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D2DCF26-71EC-8D45-8D25-EF78F209C658}"/>
              </a:ext>
            </a:extLst>
          </p:cNvPr>
          <p:cNvSpPr/>
          <p:nvPr/>
        </p:nvSpPr>
        <p:spPr>
          <a:xfrm>
            <a:off x="2708887" y="6199179"/>
            <a:ext cx="1501371" cy="17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E313A4-35FB-D944-9CCF-11D6A089AEC1}"/>
              </a:ext>
            </a:extLst>
          </p:cNvPr>
          <p:cNvSpPr txBox="1"/>
          <p:nvPr/>
        </p:nvSpPr>
        <p:spPr>
          <a:xfrm>
            <a:off x="1773792" y="6090026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Frutiger 55 Roman" panose="020B0500000000000000" pitchFamily="34" charset="0"/>
              </a:rPr>
              <a:t>Charged particles Range (</a:t>
            </a:r>
            <a:r>
              <a:rPr lang="el-GR" dirty="0">
                <a:solidFill>
                  <a:schemeClr val="tx2"/>
                </a:solidFill>
                <a:latin typeface="Frutiger 55 Roman" panose="020B0500000000000000" pitchFamily="34" charset="0"/>
              </a:rPr>
              <a:t>μ</a:t>
            </a:r>
            <a:r>
              <a:rPr lang="en-US" dirty="0">
                <a:solidFill>
                  <a:schemeClr val="tx2"/>
                </a:solidFill>
                <a:latin typeface="Frutiger 55 Roman" panose="020B0500000000000000" pitchFamily="34" charset="0"/>
              </a:rPr>
              <a:t>m)</a:t>
            </a:r>
            <a:endParaRPr lang="en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43601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122" name="Screen Shot 2021-03-29 at 00.53.03.png" descr="Screen Shot 2021-03-29 at 00.53.03.png">
            <a:extLst>
              <a:ext uri="{FF2B5EF4-FFF2-40B4-BE49-F238E27FC236}">
                <a16:creationId xmlns:a16="http://schemas.microsoft.com/office/drawing/2014/main" id="{BFA109B1-87D4-444F-B31E-F445243494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0637"/>
          <a:stretch>
            <a:fillRect/>
          </a:stretch>
        </p:blipFill>
        <p:spPr>
          <a:xfrm>
            <a:off x="5126293" y="3126540"/>
            <a:ext cx="4048877" cy="304254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BNCT dosimetry: the present limit">
            <a:extLst>
              <a:ext uri="{FF2B5EF4-FFF2-40B4-BE49-F238E27FC236}">
                <a16:creationId xmlns:a16="http://schemas.microsoft.com/office/drawing/2014/main" id="{021D358F-5FA0-2241-9FF9-CB483290CF9C}"/>
              </a:ext>
            </a:extLst>
          </p:cNvPr>
          <p:cNvSpPr txBox="1">
            <a:spLocks/>
          </p:cNvSpPr>
          <p:nvPr/>
        </p:nvSpPr>
        <p:spPr>
          <a:xfrm>
            <a:off x="1723707" y="367600"/>
            <a:ext cx="10464800" cy="86148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defTabSz="432308" rtl="0" eaLnBrk="1" latinLnBrk="0" hangingPunct="1">
              <a:spcBef>
                <a:spcPct val="0"/>
              </a:spcBef>
              <a:buNone/>
              <a:defRPr kumimoji="0" sz="3700" kern="1200">
                <a:solidFill>
                  <a:schemeClr val="tx2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rPr lang="en-GB" dirty="0">
                <a:latin typeface="Frutiger 55 Roman" panose="020B0500000000000000" pitchFamily="34" charset="0"/>
              </a:rPr>
              <a:t>BNCT dosimetry: the present limit</a:t>
            </a:r>
          </a:p>
        </p:txBody>
      </p:sp>
      <p:sp>
        <p:nvSpPr>
          <p:cNvPr id="124" name="”therapeutic” dose due to 10B accumulation dD(x,y,z) ~ nB10(x,y,z) . Φ(x,y,z)dV">
            <a:extLst>
              <a:ext uri="{FF2B5EF4-FFF2-40B4-BE49-F238E27FC236}">
                <a16:creationId xmlns:a16="http://schemas.microsoft.com/office/drawing/2014/main" id="{F4490955-249B-274C-9DBB-E03A9273C3C9}"/>
              </a:ext>
            </a:extLst>
          </p:cNvPr>
          <p:cNvSpPr txBox="1"/>
          <p:nvPr/>
        </p:nvSpPr>
        <p:spPr>
          <a:xfrm>
            <a:off x="374068" y="1159383"/>
            <a:ext cx="1194873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13454">
              <a:defRPr sz="4000">
                <a:solidFill>
                  <a:schemeClr val="accent5">
                    <a:lumOff val="-29866"/>
                  </a:schemeClr>
                </a:solidFill>
              </a:defRPr>
            </a:pPr>
            <a:r>
              <a:rPr sz="24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”therapeutic” dose due to </a:t>
            </a:r>
            <a:r>
              <a:rPr sz="2400" b="0" baseline="31999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10</a:t>
            </a:r>
            <a:r>
              <a:rPr sz="24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B accumulation </a:t>
            </a:r>
            <a:r>
              <a:rPr sz="2400" b="0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dD</a:t>
            </a:r>
            <a:r>
              <a:rPr sz="24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(</a:t>
            </a:r>
            <a:r>
              <a:rPr sz="2400" b="0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x,y,z</a:t>
            </a:r>
            <a:r>
              <a:rPr sz="24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) ~ n</a:t>
            </a:r>
            <a:r>
              <a:rPr lang="en-US" sz="2400" b="0" baseline="-5999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10B</a:t>
            </a:r>
            <a:r>
              <a:rPr sz="24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(</a:t>
            </a:r>
            <a:r>
              <a:rPr sz="2400" b="0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x,y,z</a:t>
            </a:r>
            <a:r>
              <a:rPr sz="24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) </a:t>
            </a:r>
            <a:r>
              <a:rPr sz="2400" b="0" baseline="31999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.</a:t>
            </a:r>
            <a:r>
              <a:rPr sz="24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 </a:t>
            </a:r>
            <a:r>
              <a:rPr sz="2400" b="0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Φ</a:t>
            </a:r>
            <a:r>
              <a:rPr sz="24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(</a:t>
            </a:r>
            <a:r>
              <a:rPr sz="2400" b="0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x,y,z</a:t>
            </a:r>
            <a:r>
              <a:rPr sz="24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)</a:t>
            </a:r>
            <a:r>
              <a:rPr sz="2400" b="0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dV</a:t>
            </a:r>
            <a:endParaRPr sz="2400" b="0" dirty="0">
              <a:solidFill>
                <a:schemeClr val="tx2"/>
              </a:solidFill>
              <a:latin typeface="Frutiger 55 Roman" panose="020B0500000000000000" pitchFamily="34" charset="0"/>
              <a:ea typeface="Noteworthy Bold"/>
              <a:cs typeface="Noteworthy Bold"/>
              <a:sym typeface="Noteworthy Bold"/>
            </a:endParaRPr>
          </a:p>
        </p:txBody>
      </p:sp>
      <p:sp>
        <p:nvSpPr>
          <p:cNvPr id="125" name="CustomShape 5">
            <a:extLst>
              <a:ext uri="{FF2B5EF4-FFF2-40B4-BE49-F238E27FC236}">
                <a16:creationId xmlns:a16="http://schemas.microsoft.com/office/drawing/2014/main" id="{132DCAAA-5D5D-E246-BCF9-472F0AD8F28F}"/>
              </a:ext>
            </a:extLst>
          </p:cNvPr>
          <p:cNvSpPr txBox="1"/>
          <p:nvPr/>
        </p:nvSpPr>
        <p:spPr>
          <a:xfrm>
            <a:off x="158482" y="1635863"/>
            <a:ext cx="11698158" cy="110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L="342900" indent="-342900" defTabSz="457200">
              <a:buFontTx/>
              <a:buChar char="-"/>
              <a:defRPr sz="30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sz="220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thermal</a:t>
            </a:r>
            <a:r>
              <a:rPr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 neutron flux</a:t>
            </a:r>
            <a:r>
              <a:rPr lang="en-US" sz="2200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sym typeface="Noteworthy Light"/>
              </a:rPr>
              <a:t> </a:t>
            </a:r>
            <a:r>
              <a:rPr sz="220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@ </a:t>
            </a:r>
            <a:r>
              <a:rPr sz="2200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tumour</a:t>
            </a:r>
            <a:r>
              <a:rPr sz="220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 site</a:t>
            </a:r>
            <a:endParaRPr lang="en-US" sz="2200" dirty="0">
              <a:solidFill>
                <a:schemeClr val="tx2"/>
              </a:solidFill>
              <a:latin typeface="Frutiger 55 Roman" panose="020B0500000000000000" pitchFamily="34" charset="0"/>
              <a:ea typeface="Noteworthy Bold"/>
              <a:cs typeface="Noteworthy Bold"/>
              <a:sym typeface="Noteworthy Bold"/>
            </a:endParaRPr>
          </a:p>
          <a:p>
            <a:pPr marL="342900" indent="-342900" defTabSz="457200">
              <a:buFontTx/>
              <a:buChar char="-"/>
              <a:defRPr sz="30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en-IT" sz="2200" baseline="30000" dirty="0">
                <a:solidFill>
                  <a:schemeClr val="tx2"/>
                </a:solidFill>
                <a:latin typeface="Frutiger 55 Roman" panose="020B0500000000000000" pitchFamily="34" charset="0"/>
              </a:rPr>
              <a:t>10</a:t>
            </a:r>
            <a:r>
              <a:rPr lang="en-GB" sz="2200" baseline="0" dirty="0">
                <a:solidFill>
                  <a:schemeClr val="tx2"/>
                </a:solidFill>
                <a:latin typeface="Frutiger 55 Roman" panose="020B0500000000000000" pitchFamily="34" charset="0"/>
              </a:rPr>
              <a:t>B distribution </a:t>
            </a:r>
            <a:r>
              <a:rPr lang="en-GB" sz="2200" baseline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@ irradiation time</a:t>
            </a:r>
          </a:p>
          <a:p>
            <a:pPr defTabSz="1813454">
              <a:defRPr sz="2600" b="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	are presently measured indirectly - huge uncertainties on dose estimation</a:t>
            </a:r>
          </a:p>
        </p:txBody>
      </p:sp>
      <p:sp>
        <p:nvSpPr>
          <p:cNvPr id="127" name="TextShape 17">
            <a:extLst>
              <a:ext uri="{FF2B5EF4-FFF2-40B4-BE49-F238E27FC236}">
                <a16:creationId xmlns:a16="http://schemas.microsoft.com/office/drawing/2014/main" id="{9E806AFC-78A8-1348-AD85-336DFA5E7391}"/>
              </a:ext>
            </a:extLst>
          </p:cNvPr>
          <p:cNvSpPr txBox="1"/>
          <p:nvPr/>
        </p:nvSpPr>
        <p:spPr>
          <a:xfrm>
            <a:off x="9073008" y="3829402"/>
            <a:ext cx="3071664" cy="1075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defTabSz="457200">
              <a:defRPr sz="2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IT" sz="1600" baseline="30000" dirty="0">
                <a:solidFill>
                  <a:schemeClr val="tx2"/>
                </a:solidFill>
                <a:latin typeface="Frutiger 55 Roman" panose="020B0500000000000000" pitchFamily="34" charset="0"/>
              </a:rPr>
              <a:t>10</a:t>
            </a:r>
            <a:r>
              <a:rPr lang="en-GB" sz="1600" baseline="0" dirty="0">
                <a:solidFill>
                  <a:schemeClr val="tx2"/>
                </a:solidFill>
                <a:latin typeface="Frutiger 55 Roman" panose="020B0500000000000000" pitchFamily="34" charset="0"/>
              </a:rPr>
              <a:t>B concentration from b</a:t>
            </a:r>
            <a:r>
              <a:rPr sz="1600" dirty="0" err="1">
                <a:solidFill>
                  <a:schemeClr val="tx2"/>
                </a:solidFill>
                <a:latin typeface="Frutiger 55 Roman" panose="020B0500000000000000" pitchFamily="34" charset="0"/>
              </a:rPr>
              <a:t>lood</a:t>
            </a:r>
            <a:r>
              <a:rPr sz="1600" dirty="0">
                <a:solidFill>
                  <a:schemeClr val="tx2"/>
                </a:solidFill>
                <a:latin typeface="Frutiger 55 Roman" panose="020B0500000000000000" pitchFamily="34" charset="0"/>
              </a:rPr>
              <a:t> samples and ICP-AES or MS</a:t>
            </a:r>
            <a:r>
              <a:rPr lang="en-US" sz="1600" dirty="0">
                <a:solidFill>
                  <a:schemeClr val="tx2"/>
                </a:solidFill>
                <a:latin typeface="Frutiger 55 Roman" panose="020B0500000000000000" pitchFamily="34" charset="0"/>
              </a:rPr>
              <a:t>, </a:t>
            </a:r>
            <a:r>
              <a:rPr sz="1600" dirty="0">
                <a:solidFill>
                  <a:schemeClr val="tx2"/>
                </a:solidFill>
                <a:latin typeface="Frutiger 55 Roman" panose="020B0500000000000000" pitchFamily="34" charset="0"/>
              </a:rPr>
              <a:t>coupled with pharmacokinetic models</a:t>
            </a:r>
          </a:p>
        </p:txBody>
      </p:sp>
      <p:sp>
        <p:nvSpPr>
          <p:cNvPr id="130" name="CasellaDiTesto 17">
            <a:extLst>
              <a:ext uri="{FF2B5EF4-FFF2-40B4-BE49-F238E27FC236}">
                <a16:creationId xmlns:a16="http://schemas.microsoft.com/office/drawing/2014/main" id="{347C0E6F-D151-044B-85E3-50134DD53140}"/>
              </a:ext>
            </a:extLst>
          </p:cNvPr>
          <p:cNvSpPr txBox="1"/>
          <p:nvPr/>
        </p:nvSpPr>
        <p:spPr>
          <a:xfrm rot="16200000">
            <a:off x="-840321" y="4286598"/>
            <a:ext cx="2962568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6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Monte Carlo-based Treatment Planning Systems (TPS) validated through TE-phantom measurements</a:t>
            </a:r>
          </a:p>
        </p:txBody>
      </p:sp>
      <p:sp>
        <p:nvSpPr>
          <p:cNvPr id="131" name="CasellaDiTesto 33">
            <a:extLst>
              <a:ext uri="{FF2B5EF4-FFF2-40B4-BE49-F238E27FC236}">
                <a16:creationId xmlns:a16="http://schemas.microsoft.com/office/drawing/2014/main" id="{19E0A548-7F45-3B4B-8C6E-E58B3C5CE9F7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Nicoletta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Protti</a:t>
            </a:r>
            <a:endParaRPr lang="it-IT" sz="1050" dirty="0"/>
          </a:p>
        </p:txBody>
      </p:sp>
      <p:pic>
        <p:nvPicPr>
          <p:cNvPr id="132" name="Immagine 379" descr="Immagine 379">
            <a:extLst>
              <a:ext uri="{FF2B5EF4-FFF2-40B4-BE49-F238E27FC236}">
                <a16:creationId xmlns:a16="http://schemas.microsoft.com/office/drawing/2014/main" id="{75B0FE28-53FE-BF4C-8763-A4601D2196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31997"/>
          <a:stretch>
            <a:fillRect/>
          </a:stretch>
        </p:blipFill>
        <p:spPr>
          <a:xfrm>
            <a:off x="1511889" y="2884068"/>
            <a:ext cx="3712852" cy="3606332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6575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4" name="CasellaDiTesto 33">
            <a:extLst>
              <a:ext uri="{FF2B5EF4-FFF2-40B4-BE49-F238E27FC236}">
                <a16:creationId xmlns:a16="http://schemas.microsoft.com/office/drawing/2014/main" id="{D3E80EF8-F5F2-A04B-BF13-E421D2D3CE43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Carlo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Fiorini</a:t>
            </a:r>
            <a:endParaRPr lang="it-IT" sz="1050" dirty="0"/>
          </a:p>
        </p:txBody>
      </p:sp>
      <p:sp>
        <p:nvSpPr>
          <p:cNvPr id="13" name="Real time dose verification in BNCT">
            <a:extLst>
              <a:ext uri="{FF2B5EF4-FFF2-40B4-BE49-F238E27FC236}">
                <a16:creationId xmlns:a16="http://schemas.microsoft.com/office/drawing/2014/main" id="{099E3382-4D39-B34E-8489-8E1CF28251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6728" y="450089"/>
            <a:ext cx="11099800" cy="8882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it-IT" sz="3600" dirty="0" err="1">
                <a:solidFill>
                  <a:srgbClr val="002A48"/>
                </a:solidFill>
                <a:latin typeface="Frutiger 55 Roman" panose="020B0500000000000000" pitchFamily="34" charset="0"/>
              </a:rPr>
              <a:t>BENEdiCTE</a:t>
            </a:r>
            <a:r>
              <a:rPr lang="it-IT" sz="3600" dirty="0">
                <a:solidFill>
                  <a:srgbClr val="002A48"/>
                </a:solidFill>
                <a:latin typeface="Frutiger 55 Roman" panose="020B0500000000000000" pitchFamily="34" charset="0"/>
              </a:rPr>
              <a:t> (</a:t>
            </a:r>
            <a:r>
              <a:rPr lang="it-IT" sz="3600" dirty="0" err="1">
                <a:solidFill>
                  <a:srgbClr val="002A48"/>
                </a:solidFill>
                <a:latin typeface="Frutiger 55 Roman" panose="020B0500000000000000" pitchFamily="34" charset="0"/>
              </a:rPr>
              <a:t>Boron</a:t>
            </a:r>
            <a:r>
              <a:rPr lang="it-IT" sz="3600" dirty="0">
                <a:solidFill>
                  <a:srgbClr val="002A48"/>
                </a:solidFill>
                <a:latin typeface="Frutiger 55 Roman" panose="020B0500000000000000" pitchFamily="34" charset="0"/>
              </a:rPr>
              <a:t> </a:t>
            </a:r>
            <a:r>
              <a:rPr lang="it-IT" sz="3600" dirty="0" err="1">
                <a:solidFill>
                  <a:srgbClr val="002A48"/>
                </a:solidFill>
                <a:latin typeface="Frutiger 55 Roman" panose="020B0500000000000000" pitchFamily="34" charset="0"/>
              </a:rPr>
              <a:t>Enhanced</a:t>
            </a:r>
            <a:r>
              <a:rPr lang="it-IT" sz="3600" dirty="0">
                <a:solidFill>
                  <a:srgbClr val="002A48"/>
                </a:solidFill>
                <a:latin typeface="Frutiger 55 Roman" panose="020B0500000000000000" pitchFamily="34" charset="0"/>
              </a:rPr>
              <a:t> </a:t>
            </a:r>
            <a:r>
              <a:rPr lang="it-IT" sz="3600" dirty="0" err="1">
                <a:solidFill>
                  <a:srgbClr val="002A48"/>
                </a:solidFill>
                <a:latin typeface="Frutiger 55 Roman" panose="020B0500000000000000" pitchFamily="34" charset="0"/>
              </a:rPr>
              <a:t>NEutron</a:t>
            </a:r>
            <a:r>
              <a:rPr lang="it-IT" sz="3600" dirty="0">
                <a:solidFill>
                  <a:srgbClr val="002A48"/>
                </a:solidFill>
                <a:latin typeface="Frutiger 55 Roman" panose="020B0500000000000000" pitchFamily="34" charset="0"/>
              </a:rPr>
              <a:t> </a:t>
            </a:r>
            <a:r>
              <a:rPr lang="it-IT" sz="3600" dirty="0" err="1">
                <a:solidFill>
                  <a:srgbClr val="002A48"/>
                </a:solidFill>
                <a:latin typeface="Frutiger 55 Roman" panose="020B0500000000000000" pitchFamily="34" charset="0"/>
              </a:rPr>
              <a:t>CapTurE</a:t>
            </a:r>
            <a:r>
              <a:rPr lang="it-IT" sz="3600" dirty="0">
                <a:solidFill>
                  <a:srgbClr val="002A48"/>
                </a:solidFill>
                <a:latin typeface="Frutiger 55 Roman" panose="020B0500000000000000" pitchFamily="34" charset="0"/>
              </a:rPr>
              <a:t>)</a:t>
            </a:r>
            <a:endParaRPr sz="3600" dirty="0">
              <a:solidFill>
                <a:srgbClr val="002A48"/>
              </a:solidFill>
              <a:latin typeface="Frutiger 55 Roman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2DCF26-71EC-8D45-8D25-EF78F209C658}"/>
              </a:ext>
            </a:extLst>
          </p:cNvPr>
          <p:cNvSpPr/>
          <p:nvPr/>
        </p:nvSpPr>
        <p:spPr>
          <a:xfrm>
            <a:off x="3491889" y="6199179"/>
            <a:ext cx="1501371" cy="17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2" name="Immagine 59">
            <a:extLst>
              <a:ext uri="{FF2B5EF4-FFF2-40B4-BE49-F238E27FC236}">
                <a16:creationId xmlns:a16="http://schemas.microsoft.com/office/drawing/2014/main" id="{E064540E-3E43-3A46-A66A-BB2047910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099" y="4498289"/>
            <a:ext cx="2691821" cy="2137695"/>
          </a:xfrm>
          <a:prstGeom prst="rect">
            <a:avLst/>
          </a:prstGeom>
        </p:spPr>
      </p:pic>
      <p:pic>
        <p:nvPicPr>
          <p:cNvPr id="23" name="Immagine 4">
            <a:extLst>
              <a:ext uri="{FF2B5EF4-FFF2-40B4-BE49-F238E27FC236}">
                <a16:creationId xmlns:a16="http://schemas.microsoft.com/office/drawing/2014/main" id="{BC75B591-D6DE-E04D-AFB5-1F8DC1646D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785"/>
          <a:stretch/>
        </p:blipFill>
        <p:spPr>
          <a:xfrm>
            <a:off x="896780" y="1431606"/>
            <a:ext cx="3753267" cy="2847117"/>
          </a:xfrm>
          <a:prstGeom prst="rect">
            <a:avLst/>
          </a:prstGeom>
        </p:spPr>
      </p:pic>
      <p:pic>
        <p:nvPicPr>
          <p:cNvPr id="24" name="Immagine 2">
            <a:extLst>
              <a:ext uri="{FF2B5EF4-FFF2-40B4-BE49-F238E27FC236}">
                <a16:creationId xmlns:a16="http://schemas.microsoft.com/office/drawing/2014/main" id="{3795173D-B504-464A-A287-E9E9DDEB32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499" y="4425198"/>
            <a:ext cx="2304868" cy="1912549"/>
          </a:xfrm>
          <a:prstGeom prst="rect">
            <a:avLst/>
          </a:prstGeom>
        </p:spPr>
      </p:pic>
      <p:pic>
        <p:nvPicPr>
          <p:cNvPr id="25" name="Immagine 61">
            <a:extLst>
              <a:ext uri="{FF2B5EF4-FFF2-40B4-BE49-F238E27FC236}">
                <a16:creationId xmlns:a16="http://schemas.microsoft.com/office/drawing/2014/main" id="{BCDBA3A6-79F1-AD4B-939B-F3CE72D773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1983" y="3468218"/>
            <a:ext cx="4392489" cy="2682432"/>
          </a:xfrm>
          <a:prstGeom prst="rect">
            <a:avLst/>
          </a:prstGeom>
        </p:spPr>
      </p:pic>
      <p:grpSp>
        <p:nvGrpSpPr>
          <p:cNvPr id="26" name="Gruppo 63">
            <a:extLst>
              <a:ext uri="{FF2B5EF4-FFF2-40B4-BE49-F238E27FC236}">
                <a16:creationId xmlns:a16="http://schemas.microsoft.com/office/drawing/2014/main" id="{3145E86C-67BB-6A49-95B6-7D27FC41CDA3}"/>
              </a:ext>
            </a:extLst>
          </p:cNvPr>
          <p:cNvGrpSpPr>
            <a:grpSpLocks noChangeAspect="1"/>
          </p:cNvGrpSpPr>
          <p:nvPr/>
        </p:nvGrpSpPr>
        <p:grpSpPr>
          <a:xfrm>
            <a:off x="4987778" y="1205397"/>
            <a:ext cx="2747947" cy="2190811"/>
            <a:chOff x="5848026" y="2759380"/>
            <a:chExt cx="4691357" cy="3596969"/>
          </a:xfrm>
        </p:grpSpPr>
        <p:pic>
          <p:nvPicPr>
            <p:cNvPr id="27" name="Immagine 64">
              <a:extLst>
                <a:ext uri="{FF2B5EF4-FFF2-40B4-BE49-F238E27FC236}">
                  <a16:creationId xmlns:a16="http://schemas.microsoft.com/office/drawing/2014/main" id="{F4A8CDD6-DD10-D841-931F-6B476C652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48026" y="2759380"/>
              <a:ext cx="4691357" cy="3596969"/>
            </a:xfrm>
            <a:prstGeom prst="rect">
              <a:avLst/>
            </a:prstGeom>
          </p:spPr>
        </p:pic>
        <p:sp>
          <p:nvSpPr>
            <p:cNvPr id="28" name="Ovale 65">
              <a:extLst>
                <a:ext uri="{FF2B5EF4-FFF2-40B4-BE49-F238E27FC236}">
                  <a16:creationId xmlns:a16="http://schemas.microsoft.com/office/drawing/2014/main" id="{2B001B46-CCE3-4145-B478-70C79D8A6149}"/>
                </a:ext>
              </a:extLst>
            </p:cNvPr>
            <p:cNvSpPr/>
            <p:nvPr/>
          </p:nvSpPr>
          <p:spPr>
            <a:xfrm>
              <a:off x="6723683" y="4358038"/>
              <a:ext cx="703273" cy="39965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9" name="Segnaposto piè di pagina 4">
            <a:extLst>
              <a:ext uri="{FF2B5EF4-FFF2-40B4-BE49-F238E27FC236}">
                <a16:creationId xmlns:a16="http://schemas.microsoft.com/office/drawing/2014/main" id="{49803418-09CC-FC44-84D9-760140FA2C01}"/>
              </a:ext>
            </a:extLst>
          </p:cNvPr>
          <p:cNvSpPr txBox="1">
            <a:spLocks/>
          </p:cNvSpPr>
          <p:nvPr/>
        </p:nvSpPr>
        <p:spPr>
          <a:xfrm>
            <a:off x="8124816" y="2321676"/>
            <a:ext cx="3591712" cy="67432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800" kern="1200" baseline="0">
                <a:solidFill>
                  <a:srgbClr val="002E6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rgbClr val="002A48"/>
                </a:solidFill>
                <a:latin typeface="Frutiger 55 Roman" panose="020B0500000000000000" pitchFamily="34" charset="0"/>
              </a:rPr>
              <a:t>Minimum </a:t>
            </a:r>
            <a:r>
              <a:rPr lang="en-US" baseline="30000" dirty="0">
                <a:solidFill>
                  <a:srgbClr val="002A48"/>
                </a:solidFill>
                <a:latin typeface="Frutiger 55 Roman" panose="020B0500000000000000" pitchFamily="34" charset="0"/>
              </a:rPr>
              <a:t>10</a:t>
            </a:r>
            <a:r>
              <a:rPr lang="en-US" dirty="0">
                <a:solidFill>
                  <a:srgbClr val="002A48"/>
                </a:solidFill>
                <a:latin typeface="Frutiger 55 Roman" panose="020B0500000000000000" pitchFamily="34" charset="0"/>
              </a:rPr>
              <a:t>B-concentration of 60ppm detected at Lena (Pavia)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DFD8DB-687C-F146-BFF1-F10E52D4EB63}"/>
              </a:ext>
            </a:extLst>
          </p:cNvPr>
          <p:cNvSpPr/>
          <p:nvPr/>
        </p:nvSpPr>
        <p:spPr>
          <a:xfrm>
            <a:off x="5912631" y="4278723"/>
            <a:ext cx="255377" cy="950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5F5501-D09F-BA4C-A998-90F6545DB803}"/>
              </a:ext>
            </a:extLst>
          </p:cNvPr>
          <p:cNvSpPr/>
          <p:nvPr/>
        </p:nvSpPr>
        <p:spPr>
          <a:xfrm>
            <a:off x="7398153" y="6021288"/>
            <a:ext cx="1722183" cy="276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Segnaposto piè di pagina 4">
            <a:extLst>
              <a:ext uri="{FF2B5EF4-FFF2-40B4-BE49-F238E27FC236}">
                <a16:creationId xmlns:a16="http://schemas.microsoft.com/office/drawing/2014/main" id="{EDDF2AE6-54A2-A648-AA2F-A5FF9736A16A}"/>
              </a:ext>
            </a:extLst>
          </p:cNvPr>
          <p:cNvSpPr txBox="1">
            <a:spLocks/>
          </p:cNvSpPr>
          <p:nvPr/>
        </p:nvSpPr>
        <p:spPr>
          <a:xfrm>
            <a:off x="6692870" y="6095183"/>
            <a:ext cx="3299368" cy="42827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800" kern="1200" baseline="0">
                <a:solidFill>
                  <a:srgbClr val="002E6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rgbClr val="002A48"/>
                </a:solidFill>
                <a:latin typeface="Frutiger 55 Roman" panose="020B0500000000000000" pitchFamily="34" charset="0"/>
              </a:rPr>
              <a:t>Boron concentration (ppm)</a:t>
            </a:r>
          </a:p>
        </p:txBody>
      </p:sp>
      <p:sp>
        <p:nvSpPr>
          <p:cNvPr id="32" name="Segnaposto piè di pagina 4">
            <a:extLst>
              <a:ext uri="{FF2B5EF4-FFF2-40B4-BE49-F238E27FC236}">
                <a16:creationId xmlns:a16="http://schemas.microsoft.com/office/drawing/2014/main" id="{DD7005AB-EB04-694A-992E-F005DD826F0E}"/>
              </a:ext>
            </a:extLst>
          </p:cNvPr>
          <p:cNvSpPr txBox="1">
            <a:spLocks/>
          </p:cNvSpPr>
          <p:nvPr/>
        </p:nvSpPr>
        <p:spPr>
          <a:xfrm rot="16200000">
            <a:off x="5325561" y="4478819"/>
            <a:ext cx="1377033" cy="42827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800" kern="1200" baseline="0">
                <a:solidFill>
                  <a:srgbClr val="002E6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rgbClr val="002A48"/>
                </a:solidFill>
                <a:latin typeface="Frutiger 55 Roman" panose="020B0500000000000000" pitchFamily="34" charset="0"/>
              </a:rPr>
              <a:t>Count rate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CAFC60-1205-A743-8195-030CB9D7D996}"/>
              </a:ext>
            </a:extLst>
          </p:cNvPr>
          <p:cNvCxnSpPr>
            <a:cxnSpLocks/>
          </p:cNvCxnSpPr>
          <p:nvPr/>
        </p:nvCxnSpPr>
        <p:spPr>
          <a:xfrm flipH="1">
            <a:off x="6579787" y="2995996"/>
            <a:ext cx="2796001" cy="1572108"/>
          </a:xfrm>
          <a:prstGeom prst="straightConnector1">
            <a:avLst/>
          </a:prstGeom>
          <a:ln w="222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8B5622A-DDE8-324F-8393-F0040E00A5CC}"/>
              </a:ext>
            </a:extLst>
          </p:cNvPr>
          <p:cNvCxnSpPr>
            <a:cxnSpLocks/>
          </p:cNvCxnSpPr>
          <p:nvPr/>
        </p:nvCxnSpPr>
        <p:spPr>
          <a:xfrm flipH="1">
            <a:off x="6579787" y="3068005"/>
            <a:ext cx="2867658" cy="2556369"/>
          </a:xfrm>
          <a:prstGeom prst="straightConnector1">
            <a:avLst/>
          </a:prstGeom>
          <a:ln w="222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695935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6" name="SPECT and Compton Imaging">
            <a:extLst>
              <a:ext uri="{FF2B5EF4-FFF2-40B4-BE49-F238E27FC236}">
                <a16:creationId xmlns:a16="http://schemas.microsoft.com/office/drawing/2014/main" id="{632CF1F1-2A38-CD43-88E8-9480B6BF24DD}"/>
              </a:ext>
            </a:extLst>
          </p:cNvPr>
          <p:cNvSpPr txBox="1">
            <a:spLocks/>
          </p:cNvSpPr>
          <p:nvPr/>
        </p:nvSpPr>
        <p:spPr>
          <a:xfrm>
            <a:off x="434847" y="343277"/>
            <a:ext cx="10464801" cy="960583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90727">
              <a:defRPr sz="42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 lang="en-GB" sz="3600" dirty="0"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SPECT and </a:t>
            </a:r>
            <a:r>
              <a:rPr lang="en-GB" sz="3600" dirty="0"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Compton Imaging 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F23F6EFE-8A7C-DD4F-A3A5-4049B7B2B0D7}"/>
              </a:ext>
            </a:extLst>
          </p:cNvPr>
          <p:cNvSpPr txBox="1"/>
          <p:nvPr/>
        </p:nvSpPr>
        <p:spPr>
          <a:xfrm>
            <a:off x="7248127" y="2164153"/>
            <a:ext cx="491135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457200">
              <a:defRPr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dirty="0">
                <a:latin typeface="Frutiger 55 Roman" panose="020B0500000000000000" pitchFamily="34" charset="0"/>
              </a:rPr>
              <a:t>“single stage" Compton Camera </a:t>
            </a:r>
            <a:endParaRPr lang="en-US" dirty="0">
              <a:latin typeface="Frutiger 55 Roman" panose="020B0500000000000000" pitchFamily="34" charset="0"/>
            </a:endParaRPr>
          </a:p>
          <a:p>
            <a:pPr defTabSz="457200">
              <a:defRPr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dirty="0">
                <a:latin typeface="Frutiger 55 Roman" panose="020B0500000000000000" pitchFamily="34" charset="0"/>
              </a:rPr>
              <a:t>3D CZT detectors </a:t>
            </a:r>
            <a:r>
              <a:rPr sz="1800" dirty="0">
                <a:latin typeface="Frutiger 55 Roman" panose="020B0500000000000000" pitchFamily="34" charset="0"/>
              </a:rPr>
              <a:t>(3CaTS</a:t>
            </a:r>
            <a:r>
              <a:rPr lang="en-US" sz="1800" dirty="0">
                <a:latin typeface="Frutiger 55 Roman" panose="020B0500000000000000" pitchFamily="34" charset="0"/>
              </a:rPr>
              <a:t> project</a:t>
            </a:r>
            <a:r>
              <a:rPr sz="1800" dirty="0">
                <a:latin typeface="Frutiger 55 Roman" panose="020B0500000000000000" pitchFamily="34" charset="0"/>
              </a:rPr>
              <a:t>)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D1225B7-A9D3-D14A-B226-13A4DE1018BA}"/>
              </a:ext>
            </a:extLst>
          </p:cNvPr>
          <p:cNvSpPr txBox="1"/>
          <p:nvPr/>
        </p:nvSpPr>
        <p:spPr>
          <a:xfrm>
            <a:off x="98467" y="2167793"/>
            <a:ext cx="642346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dirty="0" err="1">
                <a:latin typeface="Frutiger 55 Roman" panose="020B0500000000000000" pitchFamily="34" charset="0"/>
              </a:rPr>
              <a:t>DoseCapture</a:t>
            </a:r>
            <a:r>
              <a:rPr dirty="0">
                <a:latin typeface="Frutiger 55 Roman" panose="020B0500000000000000" pitchFamily="34" charset="0"/>
              </a:rPr>
              <a:t> modules fo</a:t>
            </a:r>
            <a:r>
              <a:rPr lang="en-US" dirty="0">
                <a:latin typeface="Frutiger 55 Roman" panose="020B0500000000000000" pitchFamily="34" charset="0"/>
              </a:rPr>
              <a:t>r</a:t>
            </a:r>
            <a:r>
              <a:rPr dirty="0">
                <a:latin typeface="Frutiger 55 Roman" panose="020B0500000000000000" pitchFamily="34" charset="0"/>
              </a:rPr>
              <a:t> BNCT-SPECT </a:t>
            </a:r>
            <a:r>
              <a:rPr sz="1800" dirty="0">
                <a:latin typeface="Frutiger 55 Roman" panose="020B0500000000000000" pitchFamily="34" charset="0"/>
              </a:rPr>
              <a:t>(ENTER-BNCT project </a:t>
            </a:r>
            <a:r>
              <a:rPr lang="en-GB" sz="1800" dirty="0">
                <a:latin typeface="Frutiger 55 Roman" panose="020B0500000000000000" pitchFamily="34" charset="0"/>
              </a:rPr>
              <a:t>INFN </a:t>
            </a:r>
            <a:r>
              <a:rPr sz="1800" dirty="0">
                <a:latin typeface="Frutiger 55 Roman" panose="020B0500000000000000" pitchFamily="34" charset="0"/>
              </a:rPr>
              <a:t>+ UNIPV </a:t>
            </a:r>
            <a:r>
              <a:rPr sz="1800" dirty="0" err="1">
                <a:latin typeface="Frutiger 55 Roman" panose="020B0500000000000000" pitchFamily="34" charset="0"/>
              </a:rPr>
              <a:t>Dipartimento</a:t>
            </a:r>
            <a:r>
              <a:rPr sz="1800" dirty="0">
                <a:latin typeface="Frutiger 55 Roman" panose="020B0500000000000000" pitchFamily="34" charset="0"/>
              </a:rPr>
              <a:t> di </a:t>
            </a:r>
            <a:r>
              <a:rPr sz="1800" dirty="0" err="1">
                <a:latin typeface="Frutiger 55 Roman" panose="020B0500000000000000" pitchFamily="34" charset="0"/>
              </a:rPr>
              <a:t>Eccellenza</a:t>
            </a:r>
            <a:r>
              <a:rPr sz="1800" dirty="0">
                <a:latin typeface="Frutiger 55 Roman" panose="020B0500000000000000" pitchFamily="34" charset="0"/>
              </a:rPr>
              <a:t>)</a:t>
            </a:r>
          </a:p>
        </p:txBody>
      </p:sp>
      <p:sp>
        <p:nvSpPr>
          <p:cNvPr id="28" name="CdZnTe room-temperature semiconductor detectors are presently the cutting edge technology in Nuclear Medicine for small field of view scanners (cardio-SPECT, BMI).">
            <a:extLst>
              <a:ext uri="{FF2B5EF4-FFF2-40B4-BE49-F238E27FC236}">
                <a16:creationId xmlns:a16="http://schemas.microsoft.com/office/drawing/2014/main" id="{CA5400D5-75A7-5046-A173-6E12A88628FA}"/>
              </a:ext>
            </a:extLst>
          </p:cNvPr>
          <p:cNvSpPr txBox="1"/>
          <p:nvPr/>
        </p:nvSpPr>
        <p:spPr>
          <a:xfrm>
            <a:off x="176739" y="766745"/>
            <a:ext cx="11738909" cy="147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r>
              <a:rPr sz="2400" dirty="0" err="1">
                <a:latin typeface="Frutiger 55 Roman" panose="020B0500000000000000" pitchFamily="34" charset="0"/>
              </a:rPr>
              <a:t>CdZnTe</a:t>
            </a:r>
            <a:r>
              <a:rPr sz="2400" dirty="0">
                <a:latin typeface="Frutiger 55 Roman" panose="020B0500000000000000" pitchFamily="34" charset="0"/>
              </a:rPr>
              <a:t> room-temperature semiconductor detectors</a:t>
            </a:r>
            <a:r>
              <a:rPr lang="en-US" sz="2400" dirty="0">
                <a:latin typeface="Frutiger 55 Roman" panose="020B0500000000000000" pitchFamily="34" charset="0"/>
              </a:rPr>
              <a:t>: </a:t>
            </a:r>
          </a:p>
          <a:p>
            <a:r>
              <a:rPr lang="en-US" sz="2400" dirty="0">
                <a:latin typeface="Frutiger 55 Roman" panose="020B0500000000000000" pitchFamily="34" charset="0"/>
              </a:rPr>
              <a:t>			</a:t>
            </a:r>
            <a:r>
              <a:rPr sz="2400" dirty="0">
                <a:latin typeface="Frutiger 55 Roman" panose="020B0500000000000000" pitchFamily="34" charset="0"/>
              </a:rPr>
              <a:t>the cutting</a:t>
            </a:r>
            <a:r>
              <a:rPr lang="en-US" sz="2400" dirty="0">
                <a:latin typeface="Frutiger 55 Roman" panose="020B0500000000000000" pitchFamily="34" charset="0"/>
              </a:rPr>
              <a:t>-</a:t>
            </a:r>
            <a:r>
              <a:rPr sz="2400" dirty="0">
                <a:latin typeface="Frutiger 55 Roman" panose="020B0500000000000000" pitchFamily="34" charset="0"/>
              </a:rPr>
              <a:t>edge technology for small field of view scanners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705A6B-248F-B645-9B90-A9CA778D0B1C}"/>
              </a:ext>
            </a:extLst>
          </p:cNvPr>
          <p:cNvGrpSpPr>
            <a:grpSpLocks noChangeAspect="1"/>
          </p:cNvGrpSpPr>
          <p:nvPr/>
        </p:nvGrpSpPr>
        <p:grpSpPr>
          <a:xfrm>
            <a:off x="198846" y="3076499"/>
            <a:ext cx="2112676" cy="3066918"/>
            <a:chOff x="75539" y="3993817"/>
            <a:chExt cx="3955750" cy="5742461"/>
          </a:xfrm>
        </p:grpSpPr>
        <p:grpSp>
          <p:nvGrpSpPr>
            <p:cNvPr id="30" name="Group">
              <a:extLst>
                <a:ext uri="{FF2B5EF4-FFF2-40B4-BE49-F238E27FC236}">
                  <a16:creationId xmlns:a16="http://schemas.microsoft.com/office/drawing/2014/main" id="{0FC7AB67-58A6-7044-BAAD-EAA20E4E5B0E}"/>
                </a:ext>
              </a:extLst>
            </p:cNvPr>
            <p:cNvGrpSpPr/>
            <p:nvPr/>
          </p:nvGrpSpPr>
          <p:grpSpPr>
            <a:xfrm>
              <a:off x="2395833" y="7372670"/>
              <a:ext cx="1463001" cy="960438"/>
              <a:chOff x="0" y="0"/>
              <a:chExt cx="1462999" cy="960437"/>
            </a:xfrm>
          </p:grpSpPr>
          <p:pic>
            <p:nvPicPr>
              <p:cNvPr id="37" name="Screen Shot 2022-06-23 at 22.48.19.png" descr="Screen Shot 2022-06-23 at 22.48.19.png">
                <a:extLst>
                  <a:ext uri="{FF2B5EF4-FFF2-40B4-BE49-F238E27FC236}">
                    <a16:creationId xmlns:a16="http://schemas.microsoft.com/office/drawing/2014/main" id="{ADF4A3CA-A386-9D4B-9853-44B7F2E20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62126" t="40744" r="10285" b="33332"/>
              <a:stretch>
                <a:fillRect/>
              </a:stretch>
            </p:blipFill>
            <p:spPr>
              <a:xfrm flipH="1">
                <a:off x="221177" y="0"/>
                <a:ext cx="1241823" cy="960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8135" y="21600"/>
                    </a:lnTo>
                    <a:cubicBezTo>
                      <a:pt x="18151" y="21244"/>
                      <a:pt x="18152" y="21135"/>
                      <a:pt x="18169" y="20779"/>
                    </a:cubicBezTo>
                    <a:cubicBezTo>
                      <a:pt x="18476" y="14395"/>
                      <a:pt x="18907" y="5119"/>
                      <a:pt x="19129" y="161"/>
                    </a:cubicBezTo>
                    <a:cubicBezTo>
                      <a:pt x="19131" y="110"/>
                      <a:pt x="19133" y="51"/>
                      <a:pt x="19136" y="0"/>
                    </a:cubicBezTo>
                    <a:lnTo>
                      <a:pt x="0" y="0"/>
                    </a:lnTo>
                    <a:close/>
                    <a:moveTo>
                      <a:pt x="21600" y="12059"/>
                    </a:moveTo>
                    <a:cubicBezTo>
                      <a:pt x="21016" y="12452"/>
                      <a:pt x="20680" y="12811"/>
                      <a:pt x="20785" y="13165"/>
                    </a:cubicBezTo>
                    <a:cubicBezTo>
                      <a:pt x="20903" y="13563"/>
                      <a:pt x="20999" y="14316"/>
                      <a:pt x="20999" y="14843"/>
                    </a:cubicBezTo>
                    <a:cubicBezTo>
                      <a:pt x="20999" y="15224"/>
                      <a:pt x="21264" y="15811"/>
                      <a:pt x="21600" y="16370"/>
                    </a:cubicBezTo>
                    <a:lnTo>
                      <a:pt x="21600" y="1205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38" name="Rectangle">
                <a:extLst>
                  <a:ext uri="{FF2B5EF4-FFF2-40B4-BE49-F238E27FC236}">
                    <a16:creationId xmlns:a16="http://schemas.microsoft.com/office/drawing/2014/main" id="{B31F41BB-A06C-1249-9594-7F09D56EB7CE}"/>
                  </a:ext>
                </a:extLst>
              </p:cNvPr>
              <p:cNvSpPr/>
              <p:nvPr/>
            </p:nvSpPr>
            <p:spPr>
              <a:xfrm>
                <a:off x="0" y="149221"/>
                <a:ext cx="347367" cy="6619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31" name="Screen Shot 2022-06-23 at 22.53.07.png" descr="Screen Shot 2022-06-23 at 22.53.07.png">
              <a:extLst>
                <a:ext uri="{FF2B5EF4-FFF2-40B4-BE49-F238E27FC236}">
                  <a16:creationId xmlns:a16="http://schemas.microsoft.com/office/drawing/2014/main" id="{96AD58FF-8806-F640-BCB9-4EBF18446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6809" y="4108751"/>
              <a:ext cx="1664480" cy="14732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" name="Screen Shot 2022-06-23 at 22.47.35.png" descr="Screen Shot 2022-06-23 at 22.47.35.png">
              <a:extLst>
                <a:ext uri="{FF2B5EF4-FFF2-40B4-BE49-F238E27FC236}">
                  <a16:creationId xmlns:a16="http://schemas.microsoft.com/office/drawing/2014/main" id="{BE915C64-3446-3D49-BF00-26284DC4A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2491" r="1"/>
            <a:stretch>
              <a:fillRect/>
            </a:stretch>
          </p:blipFill>
          <p:spPr>
            <a:xfrm>
              <a:off x="148055" y="4549960"/>
              <a:ext cx="2431654" cy="518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4" extrusionOk="0">
                  <a:moveTo>
                    <a:pt x="19601" y="5"/>
                  </a:moveTo>
                  <a:cubicBezTo>
                    <a:pt x="19139" y="-6"/>
                    <a:pt x="18348" y="3"/>
                    <a:pt x="16897" y="22"/>
                  </a:cubicBezTo>
                  <a:cubicBezTo>
                    <a:pt x="14070" y="58"/>
                    <a:pt x="13033" y="84"/>
                    <a:pt x="13033" y="121"/>
                  </a:cubicBezTo>
                  <a:cubicBezTo>
                    <a:pt x="13033" y="127"/>
                    <a:pt x="12760" y="143"/>
                    <a:pt x="12427" y="157"/>
                  </a:cubicBezTo>
                  <a:cubicBezTo>
                    <a:pt x="12094" y="171"/>
                    <a:pt x="11736" y="207"/>
                    <a:pt x="11634" y="238"/>
                  </a:cubicBezTo>
                  <a:cubicBezTo>
                    <a:pt x="11531" y="269"/>
                    <a:pt x="11285" y="297"/>
                    <a:pt x="11087" y="302"/>
                  </a:cubicBezTo>
                  <a:cubicBezTo>
                    <a:pt x="10601" y="316"/>
                    <a:pt x="9626" y="398"/>
                    <a:pt x="9360" y="448"/>
                  </a:cubicBezTo>
                  <a:cubicBezTo>
                    <a:pt x="9062" y="503"/>
                    <a:pt x="8823" y="524"/>
                    <a:pt x="8020" y="560"/>
                  </a:cubicBezTo>
                  <a:cubicBezTo>
                    <a:pt x="7639" y="577"/>
                    <a:pt x="7235" y="626"/>
                    <a:pt x="7125" y="669"/>
                  </a:cubicBezTo>
                  <a:cubicBezTo>
                    <a:pt x="7015" y="712"/>
                    <a:pt x="6858" y="728"/>
                    <a:pt x="6776" y="704"/>
                  </a:cubicBezTo>
                  <a:cubicBezTo>
                    <a:pt x="6693" y="680"/>
                    <a:pt x="6546" y="681"/>
                    <a:pt x="6451" y="709"/>
                  </a:cubicBezTo>
                  <a:cubicBezTo>
                    <a:pt x="6356" y="737"/>
                    <a:pt x="6145" y="766"/>
                    <a:pt x="5983" y="775"/>
                  </a:cubicBezTo>
                  <a:cubicBezTo>
                    <a:pt x="4870" y="834"/>
                    <a:pt x="2227" y="1059"/>
                    <a:pt x="1555" y="1153"/>
                  </a:cubicBezTo>
                  <a:cubicBezTo>
                    <a:pt x="1045" y="1225"/>
                    <a:pt x="1021" y="1245"/>
                    <a:pt x="927" y="1598"/>
                  </a:cubicBezTo>
                  <a:cubicBezTo>
                    <a:pt x="873" y="1801"/>
                    <a:pt x="862" y="3205"/>
                    <a:pt x="902" y="4719"/>
                  </a:cubicBezTo>
                  <a:cubicBezTo>
                    <a:pt x="1240" y="17412"/>
                    <a:pt x="1240" y="17413"/>
                    <a:pt x="821" y="17679"/>
                  </a:cubicBezTo>
                  <a:cubicBezTo>
                    <a:pt x="657" y="17784"/>
                    <a:pt x="404" y="17869"/>
                    <a:pt x="261" y="17869"/>
                  </a:cubicBezTo>
                  <a:cubicBezTo>
                    <a:pt x="15" y="17869"/>
                    <a:pt x="0" y="17979"/>
                    <a:pt x="0" y="19732"/>
                  </a:cubicBezTo>
                  <a:lnTo>
                    <a:pt x="0" y="21594"/>
                  </a:lnTo>
                  <a:lnTo>
                    <a:pt x="10802" y="21594"/>
                  </a:lnTo>
                  <a:lnTo>
                    <a:pt x="21600" y="21594"/>
                  </a:lnTo>
                  <a:lnTo>
                    <a:pt x="21600" y="18512"/>
                  </a:lnTo>
                  <a:cubicBezTo>
                    <a:pt x="21600" y="15507"/>
                    <a:pt x="21594" y="15430"/>
                    <a:pt x="21321" y="15430"/>
                  </a:cubicBezTo>
                  <a:cubicBezTo>
                    <a:pt x="21168" y="15430"/>
                    <a:pt x="21012" y="15409"/>
                    <a:pt x="20976" y="15381"/>
                  </a:cubicBezTo>
                  <a:cubicBezTo>
                    <a:pt x="20798" y="15242"/>
                    <a:pt x="20594" y="8104"/>
                    <a:pt x="20609" y="2563"/>
                  </a:cubicBezTo>
                  <a:cubicBezTo>
                    <a:pt x="20616" y="310"/>
                    <a:pt x="20608" y="221"/>
                    <a:pt x="20331" y="102"/>
                  </a:cubicBezTo>
                  <a:cubicBezTo>
                    <a:pt x="20198" y="46"/>
                    <a:pt x="20063" y="16"/>
                    <a:pt x="19601" y="5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33" name="Immagine 441" descr="Immagine 441">
              <a:extLst>
                <a:ext uri="{FF2B5EF4-FFF2-40B4-BE49-F238E27FC236}">
                  <a16:creationId xmlns:a16="http://schemas.microsoft.com/office/drawing/2014/main" id="{F0D01A0E-DF8A-2D4D-9C1F-167B6044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539" y="4281683"/>
              <a:ext cx="765548" cy="76554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" name="Immagine 442" descr="Immagine 442">
              <a:extLst>
                <a:ext uri="{FF2B5EF4-FFF2-40B4-BE49-F238E27FC236}">
                  <a16:creationId xmlns:a16="http://schemas.microsoft.com/office/drawing/2014/main" id="{DAD750E4-6ED6-2E46-A35B-83C7E786D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8852" y="3993817"/>
              <a:ext cx="854307" cy="76554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" name="Screen Shot 2022-06-23 at 22.48.31.png" descr="Screen Shot 2022-06-23 at 22.48.31.png">
              <a:extLst>
                <a:ext uri="{FF2B5EF4-FFF2-40B4-BE49-F238E27FC236}">
                  <a16:creationId xmlns:a16="http://schemas.microsoft.com/office/drawing/2014/main" id="{230DE38F-FAF1-AC46-B386-B6D04F51C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46306" t="40366" r="23356" b="29557"/>
            <a:stretch>
              <a:fillRect/>
            </a:stretch>
          </p:blipFill>
          <p:spPr>
            <a:xfrm flipH="1">
              <a:off x="2572513" y="5926670"/>
              <a:ext cx="1259286" cy="90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miter lim="400000"/>
            </a:ln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6CA2F78-59E4-5248-ADD3-38BE5AF58362}"/>
              </a:ext>
            </a:extLst>
          </p:cNvPr>
          <p:cNvGrpSpPr>
            <a:grpSpLocks noChangeAspect="1"/>
          </p:cNvGrpSpPr>
          <p:nvPr/>
        </p:nvGrpSpPr>
        <p:grpSpPr>
          <a:xfrm>
            <a:off x="5835197" y="2953035"/>
            <a:ext cx="4669723" cy="3225390"/>
            <a:chOff x="6716279" y="4405276"/>
            <a:chExt cx="6100841" cy="4213867"/>
          </a:xfrm>
        </p:grpSpPr>
        <p:pic>
          <p:nvPicPr>
            <p:cNvPr id="40" name="Picture 6" descr="Picture 6">
              <a:extLst>
                <a:ext uri="{FF2B5EF4-FFF2-40B4-BE49-F238E27FC236}">
                  <a16:creationId xmlns:a16="http://schemas.microsoft.com/office/drawing/2014/main" id="{A3191710-E9E8-CB42-86D1-0A8CAD08F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b="10723"/>
            <a:stretch>
              <a:fillRect/>
            </a:stretch>
          </p:blipFill>
          <p:spPr>
            <a:xfrm>
              <a:off x="9793082" y="4557024"/>
              <a:ext cx="3024038" cy="319690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1" name="Immagine 3" descr="Immagine 3">
              <a:extLst>
                <a:ext uri="{FF2B5EF4-FFF2-40B4-BE49-F238E27FC236}">
                  <a16:creationId xmlns:a16="http://schemas.microsoft.com/office/drawing/2014/main" id="{8C0432EE-BBCC-8440-8B4E-57B33E668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3290" r="23607"/>
            <a:stretch>
              <a:fillRect/>
            </a:stretch>
          </p:blipFill>
          <p:spPr>
            <a:xfrm>
              <a:off x="6737446" y="4405276"/>
              <a:ext cx="2833236" cy="207044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2" name="Immagine 5" descr="Immagine 5">
              <a:extLst>
                <a:ext uri="{FF2B5EF4-FFF2-40B4-BE49-F238E27FC236}">
                  <a16:creationId xmlns:a16="http://schemas.microsoft.com/office/drawing/2014/main" id="{9DA64CF3-3059-8444-9594-B00FE9EED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6413" r="20587"/>
            <a:stretch>
              <a:fillRect/>
            </a:stretch>
          </p:blipFill>
          <p:spPr>
            <a:xfrm>
              <a:off x="6716279" y="6518151"/>
              <a:ext cx="2875041" cy="210099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3" name="Straight Arrow Connector 13">
              <a:extLst>
                <a:ext uri="{FF2B5EF4-FFF2-40B4-BE49-F238E27FC236}">
                  <a16:creationId xmlns:a16="http://schemas.microsoft.com/office/drawing/2014/main" id="{A2D8BA95-888E-064C-958C-B127D0E0D2E5}"/>
                </a:ext>
              </a:extLst>
            </p:cNvPr>
            <p:cNvSpPr/>
            <p:nvPr/>
          </p:nvSpPr>
          <p:spPr>
            <a:xfrm flipV="1">
              <a:off x="7227931" y="5142261"/>
              <a:ext cx="338980" cy="173940"/>
            </a:xfrm>
            <a:prstGeom prst="line">
              <a:avLst/>
            </a:prstGeom>
            <a:ln w="15875" cap="rnd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algn="l" defTabSz="4572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" name="Straight Arrow Connector 14">
              <a:extLst>
                <a:ext uri="{FF2B5EF4-FFF2-40B4-BE49-F238E27FC236}">
                  <a16:creationId xmlns:a16="http://schemas.microsoft.com/office/drawing/2014/main" id="{F91C7079-0EA0-9C4A-875B-AC2039CEEF0E}"/>
                </a:ext>
              </a:extLst>
            </p:cNvPr>
            <p:cNvSpPr/>
            <p:nvPr/>
          </p:nvSpPr>
          <p:spPr>
            <a:xfrm flipV="1">
              <a:off x="7109398" y="5078761"/>
              <a:ext cx="338979" cy="173940"/>
            </a:xfrm>
            <a:prstGeom prst="line">
              <a:avLst/>
            </a:prstGeom>
            <a:ln w="15875" cap="rnd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algn="l" defTabSz="4572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" name="TextBox 15">
              <a:extLst>
                <a:ext uri="{FF2B5EF4-FFF2-40B4-BE49-F238E27FC236}">
                  <a16:creationId xmlns:a16="http://schemas.microsoft.com/office/drawing/2014/main" id="{B2B1541B-88B3-B747-AE6D-659228527FCD}"/>
                </a:ext>
              </a:extLst>
            </p:cNvPr>
            <p:cNvSpPr txBox="1"/>
            <p:nvPr/>
          </p:nvSpPr>
          <p:spPr>
            <a:xfrm>
              <a:off x="6796189" y="5283190"/>
              <a:ext cx="957460" cy="403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 algn="l" defTabSz="457200">
                <a:defRPr sz="20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Symbol"/>
                  <a:ea typeface="Symbol"/>
                  <a:cs typeface="Symbol"/>
                  <a:sym typeface="Symbol"/>
                </a:rPr>
                <a:t>g</a:t>
              </a:r>
              <a:r>
                <a:t>-rays</a:t>
              </a:r>
            </a:p>
          </p:txBody>
        </p:sp>
        <p:sp>
          <p:nvSpPr>
            <p:cNvPr id="46" name="Straight Arrow Connector 13">
              <a:extLst>
                <a:ext uri="{FF2B5EF4-FFF2-40B4-BE49-F238E27FC236}">
                  <a16:creationId xmlns:a16="http://schemas.microsoft.com/office/drawing/2014/main" id="{20F3E4ED-41EC-F040-BCE0-AA55FE29507A}"/>
                </a:ext>
              </a:extLst>
            </p:cNvPr>
            <p:cNvSpPr/>
            <p:nvPr/>
          </p:nvSpPr>
          <p:spPr>
            <a:xfrm flipV="1">
              <a:off x="7382154" y="5219846"/>
              <a:ext cx="338980" cy="173939"/>
            </a:xfrm>
            <a:prstGeom prst="line">
              <a:avLst/>
            </a:prstGeom>
            <a:ln w="15875" cap="rnd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algn="l" defTabSz="4572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" name="Straight Arrow Connector 13">
              <a:extLst>
                <a:ext uri="{FF2B5EF4-FFF2-40B4-BE49-F238E27FC236}">
                  <a16:creationId xmlns:a16="http://schemas.microsoft.com/office/drawing/2014/main" id="{0028B458-5697-D14F-A4FD-92E015B3629E}"/>
                </a:ext>
              </a:extLst>
            </p:cNvPr>
            <p:cNvSpPr/>
            <p:nvPr/>
          </p:nvSpPr>
          <p:spPr>
            <a:xfrm flipV="1">
              <a:off x="7536964" y="5288810"/>
              <a:ext cx="338980" cy="173939"/>
            </a:xfrm>
            <a:prstGeom prst="line">
              <a:avLst/>
            </a:prstGeom>
            <a:ln w="15875" cap="rnd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algn="l" defTabSz="4572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8" name="(iii) a squared four holes lead collimator to select the photon direction of flight">
            <a:extLst>
              <a:ext uri="{FF2B5EF4-FFF2-40B4-BE49-F238E27FC236}">
                <a16:creationId xmlns:a16="http://schemas.microsoft.com/office/drawing/2014/main" id="{1AFC5A7C-6485-C744-8C06-667FDDD51A09}"/>
              </a:ext>
            </a:extLst>
          </p:cNvPr>
          <p:cNvSpPr txBox="1"/>
          <p:nvPr/>
        </p:nvSpPr>
        <p:spPr>
          <a:xfrm>
            <a:off x="2462311" y="4796499"/>
            <a:ext cx="2406801" cy="899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5387" tIns="125387" rIns="125387" bIns="125387" anchor="ctr">
            <a:spAutoFit/>
          </a:bodyPr>
          <a:lstStyle>
            <a:lvl1pPr algn="l" defTabSz="457200">
              <a:defRPr sz="1600" b="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r>
              <a:rPr sz="1400" dirty="0">
                <a:latin typeface="Frutiger 55 Roman" panose="020B0500000000000000" pitchFamily="34" charset="0"/>
              </a:rPr>
              <a:t>(iii) a square </a:t>
            </a:r>
            <a:r>
              <a:rPr lang="en-US" sz="1400" dirty="0">
                <a:latin typeface="Frutiger 55 Roman" panose="020B0500000000000000" pitchFamily="34" charset="0"/>
              </a:rPr>
              <a:t>4</a:t>
            </a:r>
            <a:r>
              <a:rPr sz="1400" dirty="0">
                <a:latin typeface="Frutiger 55 Roman" panose="020B0500000000000000" pitchFamily="34" charset="0"/>
              </a:rPr>
              <a:t> holes </a:t>
            </a:r>
            <a:r>
              <a:rPr lang="en-US" sz="1400" dirty="0">
                <a:latin typeface="Frutiger 55 Roman" panose="020B0500000000000000" pitchFamily="34" charset="0"/>
              </a:rPr>
              <a:t>Pb</a:t>
            </a:r>
            <a:r>
              <a:rPr sz="1400" dirty="0">
                <a:latin typeface="Frutiger 55 Roman" panose="020B0500000000000000" pitchFamily="34" charset="0"/>
              </a:rPr>
              <a:t> collimator to select the photon direction</a:t>
            </a:r>
          </a:p>
        </p:txBody>
      </p:sp>
      <p:sp>
        <p:nvSpPr>
          <p:cNvPr id="49" name="(i) an array of four Frisch Grid (FG) CZT detectors">
            <a:extLst>
              <a:ext uri="{FF2B5EF4-FFF2-40B4-BE49-F238E27FC236}">
                <a16:creationId xmlns:a16="http://schemas.microsoft.com/office/drawing/2014/main" id="{7DE379A6-7467-2248-852F-AEB19F5D338E}"/>
              </a:ext>
            </a:extLst>
          </p:cNvPr>
          <p:cNvSpPr txBox="1"/>
          <p:nvPr/>
        </p:nvSpPr>
        <p:spPr>
          <a:xfrm>
            <a:off x="2433892" y="3130614"/>
            <a:ext cx="2338139" cy="684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5387" tIns="125387" rIns="125387" bIns="125387" anchor="ctr">
            <a:spAutoFit/>
          </a:bodyPr>
          <a:lstStyle>
            <a:lvl1pPr algn="l" defTabSz="457200">
              <a:defRPr sz="1600" b="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r>
              <a:rPr sz="1400" dirty="0">
                <a:latin typeface="Frutiger 55 Roman" panose="020B0500000000000000" pitchFamily="34" charset="0"/>
              </a:rPr>
              <a:t>(</a:t>
            </a:r>
            <a:r>
              <a:rPr sz="1400" dirty="0" err="1">
                <a:latin typeface="Frutiger 55 Roman" panose="020B0500000000000000" pitchFamily="34" charset="0"/>
              </a:rPr>
              <a:t>i</a:t>
            </a:r>
            <a:r>
              <a:rPr sz="1400" dirty="0">
                <a:latin typeface="Frutiger 55 Roman" panose="020B0500000000000000" pitchFamily="34" charset="0"/>
              </a:rPr>
              <a:t>) an array of </a:t>
            </a:r>
            <a:r>
              <a:rPr lang="en-US" sz="1400" dirty="0">
                <a:latin typeface="Frutiger 55 Roman" panose="020B0500000000000000" pitchFamily="34" charset="0"/>
              </a:rPr>
              <a:t>4</a:t>
            </a:r>
            <a:r>
              <a:rPr sz="1400" dirty="0">
                <a:latin typeface="Frutiger 55 Roman" panose="020B0500000000000000" pitchFamily="34" charset="0"/>
              </a:rPr>
              <a:t> Frisch Grid (FG) CZT detectors</a:t>
            </a:r>
          </a:p>
        </p:txBody>
      </p:sp>
      <p:sp>
        <p:nvSpPr>
          <p:cNvPr id="50" name="(ii) 6Li-enriched neutron shield surrounding the array to reduce the (n,γ) reactions of 113Cd (around 12% natural abundance)">
            <a:extLst>
              <a:ext uri="{FF2B5EF4-FFF2-40B4-BE49-F238E27FC236}">
                <a16:creationId xmlns:a16="http://schemas.microsoft.com/office/drawing/2014/main" id="{4263A322-6B47-AA42-B9F6-27072974C625}"/>
              </a:ext>
            </a:extLst>
          </p:cNvPr>
          <p:cNvSpPr txBox="1"/>
          <p:nvPr/>
        </p:nvSpPr>
        <p:spPr>
          <a:xfrm>
            <a:off x="2433892" y="3631925"/>
            <a:ext cx="2406802" cy="133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5387" tIns="125387" rIns="125387" bIns="125387" anchor="ctr">
            <a:spAutoFit/>
          </a:bodyPr>
          <a:lstStyle/>
          <a:p>
            <a:pPr algn="l" defTabSz="457200">
              <a:defRPr sz="16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sz="1400" dirty="0">
                <a:latin typeface="Frutiger 55 Roman" panose="020B0500000000000000" pitchFamily="34" charset="0"/>
              </a:rPr>
              <a:t>(ii) </a:t>
            </a:r>
            <a:r>
              <a:rPr sz="1400" baseline="31999" dirty="0">
                <a:latin typeface="Frutiger 55 Roman" panose="020B0500000000000000" pitchFamily="34" charset="0"/>
              </a:rPr>
              <a:t>6</a:t>
            </a:r>
            <a:r>
              <a:rPr sz="1400" dirty="0">
                <a:latin typeface="Frutiger 55 Roman" panose="020B0500000000000000" pitchFamily="34" charset="0"/>
              </a:rPr>
              <a:t>Li-enriched neutron shield surrounding the array to reduce the (</a:t>
            </a:r>
            <a:r>
              <a:rPr sz="1400" dirty="0" err="1">
                <a:latin typeface="Frutiger 55 Roman" panose="020B0500000000000000" pitchFamily="34" charset="0"/>
              </a:rPr>
              <a:t>n,γ</a:t>
            </a:r>
            <a:r>
              <a:rPr sz="1400" dirty="0">
                <a:latin typeface="Frutiger 55 Roman" panose="020B0500000000000000" pitchFamily="34" charset="0"/>
              </a:rPr>
              <a:t>) reactions of </a:t>
            </a:r>
            <a:r>
              <a:rPr sz="1400" baseline="31999" dirty="0">
                <a:latin typeface="Frutiger 55 Roman" panose="020B0500000000000000" pitchFamily="34" charset="0"/>
              </a:rPr>
              <a:t>113</a:t>
            </a:r>
            <a:r>
              <a:rPr sz="1400" dirty="0">
                <a:latin typeface="Frutiger 55 Roman" panose="020B0500000000000000" pitchFamily="34" charset="0"/>
              </a:rPr>
              <a:t>Cd (</a:t>
            </a:r>
            <a:r>
              <a:rPr lang="en-US" sz="1400" dirty="0">
                <a:latin typeface="Frutiger 55 Roman" panose="020B0500000000000000" pitchFamily="34" charset="0"/>
              </a:rPr>
              <a:t>~</a:t>
            </a:r>
            <a:r>
              <a:rPr sz="1400" dirty="0">
                <a:latin typeface="Frutiger 55 Roman" panose="020B0500000000000000" pitchFamily="34" charset="0"/>
              </a:rPr>
              <a:t>12% natural abundance)</a:t>
            </a:r>
          </a:p>
        </p:txBody>
      </p:sp>
      <p:sp>
        <p:nvSpPr>
          <p:cNvPr id="51" name="(iv) proprietary digital electronics fro signal acquisition, correction and analysis">
            <a:extLst>
              <a:ext uri="{FF2B5EF4-FFF2-40B4-BE49-F238E27FC236}">
                <a16:creationId xmlns:a16="http://schemas.microsoft.com/office/drawing/2014/main" id="{0EA91F26-DF54-0341-816D-C6607606BB5A}"/>
              </a:ext>
            </a:extLst>
          </p:cNvPr>
          <p:cNvSpPr txBox="1"/>
          <p:nvPr/>
        </p:nvSpPr>
        <p:spPr>
          <a:xfrm>
            <a:off x="2433892" y="5494315"/>
            <a:ext cx="3643212" cy="684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5387" tIns="125387" rIns="125387" bIns="125387" anchor="ctr">
            <a:spAutoFit/>
          </a:bodyPr>
          <a:lstStyle>
            <a:lvl1pPr algn="l" defTabSz="457200">
              <a:defRPr sz="1600" b="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r>
              <a:rPr sz="1400" dirty="0">
                <a:latin typeface="Frutiger 55 Roman" panose="020B0500000000000000" pitchFamily="34" charset="0"/>
              </a:rPr>
              <a:t>(iv) proprietary digital electronics fo</a:t>
            </a:r>
            <a:r>
              <a:rPr lang="en-US" sz="1400" dirty="0">
                <a:latin typeface="Frutiger 55 Roman" panose="020B0500000000000000" pitchFamily="34" charset="0"/>
              </a:rPr>
              <a:t>r</a:t>
            </a:r>
            <a:r>
              <a:rPr sz="1400" dirty="0">
                <a:latin typeface="Frutiger 55 Roman" panose="020B0500000000000000" pitchFamily="34" charset="0"/>
              </a:rPr>
              <a:t> acquisition, correction and analysis</a:t>
            </a:r>
          </a:p>
        </p:txBody>
      </p:sp>
      <p:sp>
        <p:nvSpPr>
          <p:cNvPr id="52" name="Ref.: S.Fatemi et al., NIM-A 903: 134-139 (2018)">
            <a:extLst>
              <a:ext uri="{FF2B5EF4-FFF2-40B4-BE49-F238E27FC236}">
                <a16:creationId xmlns:a16="http://schemas.microsoft.com/office/drawing/2014/main" id="{AE7E3DC5-69C5-CA49-9A9F-AC1374B740CE}"/>
              </a:ext>
            </a:extLst>
          </p:cNvPr>
          <p:cNvSpPr txBox="1"/>
          <p:nvPr/>
        </p:nvSpPr>
        <p:spPr>
          <a:xfrm>
            <a:off x="172207" y="6228822"/>
            <a:ext cx="5593429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 b="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r>
              <a:rPr sz="1200" dirty="0" err="1">
                <a:latin typeface="Frutiger 55 Roman" panose="020B0500000000000000" pitchFamily="34" charset="0"/>
              </a:rPr>
              <a:t>S.Fatemi</a:t>
            </a:r>
            <a:r>
              <a:rPr sz="1200" dirty="0">
                <a:latin typeface="Frutiger 55 Roman" panose="020B0500000000000000" pitchFamily="34" charset="0"/>
              </a:rPr>
              <a:t> et al., NIM-A 903: 134-139 (2018)</a:t>
            </a:r>
          </a:p>
        </p:txBody>
      </p:sp>
      <p:sp>
        <p:nvSpPr>
          <p:cNvPr id="53" name="TextBox 27">
            <a:extLst>
              <a:ext uri="{FF2B5EF4-FFF2-40B4-BE49-F238E27FC236}">
                <a16:creationId xmlns:a16="http://schemas.microsoft.com/office/drawing/2014/main" id="{87E399BF-7069-C442-A250-964D48C86E44}"/>
              </a:ext>
            </a:extLst>
          </p:cNvPr>
          <p:cNvSpPr txBox="1"/>
          <p:nvPr/>
        </p:nvSpPr>
        <p:spPr>
          <a:xfrm>
            <a:off x="8582862" y="2879223"/>
            <a:ext cx="341029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4572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latin typeface="Frutiger 55 Roman" panose="020B0500000000000000" pitchFamily="34" charset="0"/>
              </a:rPr>
              <a:t>3D-CZT prototype, 20x20x20 mm</a:t>
            </a:r>
            <a:r>
              <a:rPr sz="1600" baseline="30000" dirty="0">
                <a:latin typeface="Frutiger 55 Roman" panose="020B0500000000000000" pitchFamily="34" charset="0"/>
              </a:rPr>
              <a:t>3</a:t>
            </a:r>
          </a:p>
        </p:txBody>
      </p:sp>
      <p:sp>
        <p:nvSpPr>
          <p:cNvPr id="54" name="TextBox 27">
            <a:extLst>
              <a:ext uri="{FF2B5EF4-FFF2-40B4-BE49-F238E27FC236}">
                <a16:creationId xmlns:a16="http://schemas.microsoft.com/office/drawing/2014/main" id="{9DD13529-AEAB-E547-BC9E-C96CC1D65A14}"/>
              </a:ext>
            </a:extLst>
          </p:cNvPr>
          <p:cNvSpPr txBox="1"/>
          <p:nvPr/>
        </p:nvSpPr>
        <p:spPr>
          <a:xfrm>
            <a:off x="10300357" y="4437784"/>
            <a:ext cx="1859127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defRPr sz="18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0" dirty="0">
                <a:latin typeface="Frutiger 55 Roman" panose="020B0500000000000000" pitchFamily="34" charset="0"/>
              </a:rPr>
              <a:t>drift strip detectors: </a:t>
            </a:r>
            <a:endParaRPr lang="en-US" sz="1400" dirty="0">
              <a:latin typeface="Frutiger 55 Roman" panose="020B0500000000000000" pitchFamily="34" charset="0"/>
            </a:endParaRPr>
          </a:p>
          <a:p>
            <a:r>
              <a:rPr sz="1400" dirty="0">
                <a:latin typeface="Frutiger 55 Roman" panose="020B0500000000000000" pitchFamily="34" charset="0"/>
              </a:rPr>
              <a:t>anode-cathode </a:t>
            </a:r>
            <a:endParaRPr lang="en-US" sz="1400" dirty="0">
              <a:latin typeface="Frutiger 55 Roman" panose="020B0500000000000000" pitchFamily="34" charset="0"/>
            </a:endParaRPr>
          </a:p>
          <a:p>
            <a:r>
              <a:rPr sz="1400" dirty="0">
                <a:latin typeface="Frutiger 55 Roman" panose="020B0500000000000000" pitchFamily="34" charset="0"/>
              </a:rPr>
              <a:t>orthogonal strips </a:t>
            </a:r>
            <a:endParaRPr lang="en-US" sz="1400" dirty="0">
              <a:latin typeface="Frutiger 55 Roman" panose="020B0500000000000000" pitchFamily="34" charset="0"/>
            </a:endParaRPr>
          </a:p>
          <a:p>
            <a:r>
              <a:rPr sz="1400" dirty="0">
                <a:latin typeface="Frutiger 55 Roman" panose="020B0500000000000000" pitchFamily="34" charset="0"/>
              </a:rPr>
              <a:t>to have a virtual pixel </a:t>
            </a:r>
          </a:p>
        </p:txBody>
      </p:sp>
      <p:sp>
        <p:nvSpPr>
          <p:cNvPr id="55" name="Ref.: L.Abbene et al., J Synchrotron Rad 27: 1564-1576 (2020),…">
            <a:extLst>
              <a:ext uri="{FF2B5EF4-FFF2-40B4-BE49-F238E27FC236}">
                <a16:creationId xmlns:a16="http://schemas.microsoft.com/office/drawing/2014/main" id="{8D4B137B-2C0E-4248-BF82-BABC65C48183}"/>
              </a:ext>
            </a:extLst>
          </p:cNvPr>
          <p:cNvSpPr txBox="1"/>
          <p:nvPr/>
        </p:nvSpPr>
        <p:spPr>
          <a:xfrm>
            <a:off x="5549741" y="6237611"/>
            <a:ext cx="430051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6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sz="1200" dirty="0">
                <a:latin typeface="Frutiger 55 Roman" panose="020B0500000000000000" pitchFamily="34" charset="0"/>
              </a:rPr>
              <a:t>L.</a:t>
            </a:r>
            <a:r>
              <a:rPr lang="en-US" sz="1200" dirty="0">
                <a:latin typeface="Frutiger 55 Roman" panose="020B0500000000000000" pitchFamily="34" charset="0"/>
              </a:rPr>
              <a:t> </a:t>
            </a:r>
            <a:r>
              <a:rPr sz="1200" dirty="0" err="1">
                <a:latin typeface="Frutiger 55 Roman" panose="020B0500000000000000" pitchFamily="34" charset="0"/>
              </a:rPr>
              <a:t>Abbene</a:t>
            </a:r>
            <a:r>
              <a:rPr sz="1200" dirty="0">
                <a:latin typeface="Frutiger 55 Roman" panose="020B0500000000000000" pitchFamily="34" charset="0"/>
              </a:rPr>
              <a:t> et al., J Synchrotron Rad 27: 1564-1576 (2020) </a:t>
            </a:r>
          </a:p>
          <a:p>
            <a:pPr>
              <a:defRPr sz="16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sz="1200" dirty="0">
                <a:latin typeface="Frutiger 55 Roman" panose="020B0500000000000000" pitchFamily="34" charset="0"/>
              </a:rPr>
              <a:t>L. </a:t>
            </a:r>
            <a:r>
              <a:rPr sz="1200" dirty="0" err="1">
                <a:latin typeface="Frutiger 55 Roman" panose="020B0500000000000000" pitchFamily="34" charset="0"/>
              </a:rPr>
              <a:t>Abbene</a:t>
            </a:r>
            <a:r>
              <a:rPr sz="1200" dirty="0">
                <a:latin typeface="Frutiger 55 Roman" panose="020B0500000000000000" pitchFamily="34" charset="0"/>
              </a:rPr>
              <a:t> et al., Sensors 22:1502 (2022)</a:t>
            </a:r>
          </a:p>
        </p:txBody>
      </p:sp>
      <p:sp>
        <p:nvSpPr>
          <p:cNvPr id="56" name="CasellaDiTesto 33">
            <a:extLst>
              <a:ext uri="{FF2B5EF4-FFF2-40B4-BE49-F238E27FC236}">
                <a16:creationId xmlns:a16="http://schemas.microsoft.com/office/drawing/2014/main" id="{D6C20D00-FCFA-314B-A42B-FEC3CEE59A8D}"/>
              </a:ext>
            </a:extLst>
          </p:cNvPr>
          <p:cNvSpPr txBox="1"/>
          <p:nvPr/>
        </p:nvSpPr>
        <p:spPr>
          <a:xfrm>
            <a:off x="122986" y="653227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Nicoletta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Protti</a:t>
            </a:r>
            <a:endParaRPr lang="it-IT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7230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Dosimetry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QA and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Radiotherapy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Giada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Petringa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93F71C-F818-594D-9405-DB90F72C4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" y="661486"/>
            <a:ext cx="10087749" cy="542171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F75197C-92B3-8945-85D9-E0CC4E39386F}"/>
              </a:ext>
            </a:extLst>
          </p:cNvPr>
          <p:cNvSpPr/>
          <p:nvPr/>
        </p:nvSpPr>
        <p:spPr>
          <a:xfrm>
            <a:off x="9696400" y="4797152"/>
            <a:ext cx="504056" cy="1348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7AA233-34A9-8644-9D33-061D9B870F28}"/>
              </a:ext>
            </a:extLst>
          </p:cNvPr>
          <p:cNvSpPr/>
          <p:nvPr/>
        </p:nvSpPr>
        <p:spPr>
          <a:xfrm>
            <a:off x="7824192" y="5013176"/>
            <a:ext cx="2016224" cy="1183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5001C8-3021-C946-B23D-51100FA1402F}"/>
              </a:ext>
            </a:extLst>
          </p:cNvPr>
          <p:cNvSpPr/>
          <p:nvPr/>
        </p:nvSpPr>
        <p:spPr>
          <a:xfrm>
            <a:off x="6142620" y="599157"/>
            <a:ext cx="4561892" cy="525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4301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Dosimetry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QA and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Radiotherapy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Giada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Petringa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1D129F0-17E5-444D-AD18-E035AB260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86"/>
            <a:ext cx="10272464" cy="55209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AD679F-3F43-5C42-B123-6FB956E7853D}"/>
              </a:ext>
            </a:extLst>
          </p:cNvPr>
          <p:cNvSpPr/>
          <p:nvPr/>
        </p:nvSpPr>
        <p:spPr>
          <a:xfrm>
            <a:off x="9768408" y="4888933"/>
            <a:ext cx="504056" cy="1348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52E760-E886-524D-B55C-0332BD5FC040}"/>
              </a:ext>
            </a:extLst>
          </p:cNvPr>
          <p:cNvSpPr/>
          <p:nvPr/>
        </p:nvSpPr>
        <p:spPr>
          <a:xfrm>
            <a:off x="7752184" y="5301206"/>
            <a:ext cx="2016224" cy="881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945CAC-FCAC-B948-8390-B64D7A098672}"/>
              </a:ext>
            </a:extLst>
          </p:cNvPr>
          <p:cNvSpPr/>
          <p:nvPr/>
        </p:nvSpPr>
        <p:spPr>
          <a:xfrm>
            <a:off x="6142620" y="599158"/>
            <a:ext cx="4561892" cy="317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102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A55610-1BF7-3705-199F-CC99CAD7C213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i="1">
                <a:solidFill>
                  <a:srgbClr val="002948"/>
                </a:solidFill>
                <a:ea typeface="+mn-lt"/>
                <a:cs typeface="+mn-lt"/>
              </a:rPr>
              <a:t>Franco Galtarossa</a:t>
            </a:r>
            <a:endParaRPr lang="it-IT" sz="1050">
              <a:ea typeface="+mn-lt"/>
              <a:cs typeface="+mn-l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5F804AD-AFF2-08B8-B6B2-75F98743456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58274" y="1316154"/>
            <a:ext cx="3979080" cy="2649600"/>
          </a:xfrm>
          <a:prstGeom prst="rect">
            <a:avLst/>
          </a:prstGeom>
          <a:ln w="0">
            <a:noFill/>
          </a:ln>
        </p:spPr>
      </p:pic>
      <p:sp>
        <p:nvSpPr>
          <p:cNvPr id="3" name="CustomShape 7">
            <a:extLst>
              <a:ext uri="{FF2B5EF4-FFF2-40B4-BE49-F238E27FC236}">
                <a16:creationId xmlns:a16="http://schemas.microsoft.com/office/drawing/2014/main" id="{F192ED3B-0B6B-D243-D298-557EBFD7C8BC}"/>
              </a:ext>
            </a:extLst>
          </p:cNvPr>
          <p:cNvSpPr/>
          <p:nvPr/>
        </p:nvSpPr>
        <p:spPr>
          <a:xfrm>
            <a:off x="4912941" y="4415467"/>
            <a:ext cx="7781760" cy="213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trike="noStrike" spc="-1" dirty="0">
                <a:latin typeface="Arial"/>
                <a:ea typeface="DejaVu Sans"/>
              </a:rPr>
              <a:t>GRIT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lang="en-US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G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ranularity, </a:t>
            </a:r>
            <a:r>
              <a:rPr lang="en-US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esolution, </a:t>
            </a:r>
            <a:r>
              <a:rPr lang="en-US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ntegration, </a:t>
            </a:r>
            <a:r>
              <a:rPr lang="en-US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ransparency,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lang="en-US" sz="1600" b="0" strike="noStrike" spc="-1" dirty="0">
              <a:latin typeface="Arial"/>
              <a:cs typeface="Arial"/>
            </a:endParaRPr>
          </a:p>
          <a:p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+ modularity + embedded PSA +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cryo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target compatibility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lang="en-US" sz="1600" b="0" strike="noStrike" spc="-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  <a:cs typeface="Arial"/>
            </a:endParaRPr>
          </a:p>
          <a:p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Light ISOL RIBs @GANIL, up to early 2021 (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Assié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at al., 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NIMA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600" b="1" spc="-1" dirty="0">
                <a:solidFill>
                  <a:srgbClr val="000000"/>
                </a:solidFill>
                <a:latin typeface="Arial"/>
                <a:ea typeface="DejaVu Sans"/>
              </a:rPr>
              <a:t>1014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2021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lang="en-US" sz="1600" b="0" strike="noStrike" spc="-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First implementation used in conjunction with AGATA and VAMOS.</a:t>
            </a:r>
            <a:endParaRPr lang="en-US" sz="1600" b="0" strike="noStrike" spc="-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  <a:cs typeface="Arial"/>
            </a:endParaRPr>
          </a:p>
          <a:p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To come next: 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LISE@GANIL 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and 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SPES@LNL</a:t>
            </a:r>
            <a:endParaRPr lang="en-US" sz="1600" b="0" strike="noStrike" spc="-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  <a:cs typeface="Arial"/>
            </a:endParaRPr>
          </a:p>
        </p:txBody>
      </p:sp>
      <p:pic>
        <p:nvPicPr>
          <p:cNvPr id="6" name="Google Shape;179;g9a0716bcd9_1_1">
            <a:extLst>
              <a:ext uri="{FF2B5EF4-FFF2-40B4-BE49-F238E27FC236}">
                <a16:creationId xmlns:a16="http://schemas.microsoft.com/office/drawing/2014/main" id="{85E5A5A1-2E0E-B0F9-7D42-9FCAE0860F9A}"/>
              </a:ext>
            </a:extLst>
          </p:cNvPr>
          <p:cNvPicPr/>
          <p:nvPr/>
        </p:nvPicPr>
        <p:blipFill>
          <a:blip r:embed="rId3"/>
          <a:srcRect r="44900"/>
          <a:stretch/>
        </p:blipFill>
        <p:spPr>
          <a:xfrm>
            <a:off x="365760" y="4270158"/>
            <a:ext cx="2220480" cy="2078280"/>
          </a:xfrm>
          <a:prstGeom prst="rect">
            <a:avLst/>
          </a:prstGeom>
          <a:ln w="0"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142A414-39ED-816C-12AD-A1E0FD8AED03}"/>
              </a:ext>
            </a:extLst>
          </p:cNvPr>
          <p:cNvPicPr/>
          <p:nvPr/>
        </p:nvPicPr>
        <p:blipFill>
          <a:blip r:embed="rId4"/>
          <a:srcRect l="34794" t="5769" r="14927" b="8754"/>
          <a:stretch/>
        </p:blipFill>
        <p:spPr>
          <a:xfrm>
            <a:off x="2678944" y="4297969"/>
            <a:ext cx="1863000" cy="2072880"/>
          </a:xfrm>
          <a:prstGeom prst="rect">
            <a:avLst/>
          </a:prstGeom>
          <a:ln w="0"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567C12A-142D-226E-D1D2-BC7A0165567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57200" y="3424020"/>
            <a:ext cx="1186560" cy="740880"/>
          </a:xfrm>
          <a:prstGeom prst="rect">
            <a:avLst/>
          </a:prstGeom>
          <a:ln w="0"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A318D22-4554-FDE2-25F1-9862AA611FB8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55407" y="1244749"/>
            <a:ext cx="2013480" cy="378360"/>
          </a:xfrm>
          <a:prstGeom prst="rect">
            <a:avLst/>
          </a:prstGeom>
          <a:ln w="0"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861B637-5382-26B9-94AE-EF501D9EBAA0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259760" y="766080"/>
            <a:ext cx="2961720" cy="844560"/>
          </a:xfrm>
          <a:prstGeom prst="rect">
            <a:avLst/>
          </a:prstGeom>
          <a:ln w="0">
            <a:noFill/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B07C22C-65F4-B53F-FC07-89FE4652BF6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0899360" y="1439640"/>
            <a:ext cx="1168560" cy="2855880"/>
          </a:xfrm>
          <a:prstGeom prst="rect">
            <a:avLst/>
          </a:prstGeom>
          <a:ln w="0">
            <a:noFill/>
          </a:ln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8CA6CEB-BA3B-CA25-1AA4-73B8A6975B4D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0837800" y="1602360"/>
            <a:ext cx="590040" cy="590040"/>
          </a:xfrm>
          <a:prstGeom prst="rect">
            <a:avLst/>
          </a:prstGeom>
          <a:ln w="0">
            <a:noFill/>
          </a:ln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6B06344-C42C-B5E8-8E72-DF15B2278A70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921847" y="3279791"/>
            <a:ext cx="512640" cy="693000"/>
          </a:xfrm>
          <a:prstGeom prst="rect">
            <a:avLst/>
          </a:prstGeom>
          <a:ln w="0">
            <a:noFill/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0332F18-1690-F852-1CAF-97FDDC488AE4}"/>
              </a:ext>
            </a:extLst>
          </p:cNvPr>
          <p:cNvPicPr/>
          <p:nvPr/>
        </p:nvPicPr>
        <p:blipFill>
          <a:blip r:embed="rId11"/>
          <a:srcRect l="23284" t="6319" r="24343" b="21674"/>
          <a:stretch/>
        </p:blipFill>
        <p:spPr>
          <a:xfrm>
            <a:off x="7470720" y="1589400"/>
            <a:ext cx="2604240" cy="2556720"/>
          </a:xfrm>
          <a:prstGeom prst="rect">
            <a:avLst/>
          </a:prstGeom>
          <a:ln w="0">
            <a:noFill/>
          </a:ln>
        </p:spPr>
      </p:pic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0A3E7800-4A33-B700-89F1-B5DB5C2B13B1}"/>
              </a:ext>
            </a:extLst>
          </p:cNvPr>
          <p:cNvSpPr/>
          <p:nvPr/>
        </p:nvSpPr>
        <p:spPr>
          <a:xfrm>
            <a:off x="4989962" y="2158052"/>
            <a:ext cx="1770529" cy="1053352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C788AEC-0B68-3285-822D-3306BA833877}"/>
              </a:ext>
            </a:extLst>
          </p:cNvPr>
          <p:cNvSpPr txBox="1"/>
          <p:nvPr/>
        </p:nvSpPr>
        <p:spPr>
          <a:xfrm>
            <a:off x="-13882" y="-49976"/>
            <a:ext cx="690197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Calibri"/>
                <a:cs typeface="Calibri"/>
              </a:rPr>
              <a:t>GRIT: an array of </a:t>
            </a:r>
            <a:r>
              <a:rPr lang="it-IT" err="1">
                <a:solidFill>
                  <a:schemeClr val="bg1"/>
                </a:solidFill>
                <a:latin typeface="Calibri"/>
                <a:cs typeface="Calibri"/>
              </a:rPr>
              <a:t>highly-segmented</a:t>
            </a:r>
            <a:r>
              <a:rPr lang="it-IT">
                <a:solidFill>
                  <a:schemeClr val="bg1"/>
                </a:solidFill>
                <a:latin typeface="Calibri"/>
                <a:cs typeface="Calibri"/>
              </a:rPr>
              <a:t> silicon detectors for </a:t>
            </a:r>
            <a:r>
              <a:rPr lang="it-IT" err="1">
                <a:solidFill>
                  <a:schemeClr val="bg1"/>
                </a:solidFill>
                <a:latin typeface="Calibri"/>
                <a:cs typeface="Calibri"/>
              </a:rPr>
              <a:t>direct</a:t>
            </a:r>
            <a:r>
              <a:rPr lang="it-IT">
                <a:solidFill>
                  <a:schemeClr val="bg1"/>
                </a:solidFill>
                <a:latin typeface="Calibri"/>
                <a:cs typeface="Calibri"/>
              </a:rPr>
              <a:t> reactions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F95A119-6196-651B-B918-57CF53C72F23}"/>
              </a:ext>
            </a:extLst>
          </p:cNvPr>
          <p:cNvSpPr txBox="1"/>
          <p:nvPr/>
        </p:nvSpPr>
        <p:spPr>
          <a:xfrm>
            <a:off x="629990" y="566761"/>
            <a:ext cx="40671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latin typeface="Calibri"/>
                <a:cs typeface="Calibri"/>
              </a:rPr>
              <a:t>France – </a:t>
            </a:r>
            <a:r>
              <a:rPr lang="it-IT" err="1">
                <a:latin typeface="Calibri"/>
                <a:cs typeface="Calibri"/>
              </a:rPr>
              <a:t>Italy</a:t>
            </a:r>
            <a:r>
              <a:rPr lang="it-IT">
                <a:latin typeface="Calibri"/>
                <a:cs typeface="Calibri"/>
              </a:rPr>
              <a:t> – UK </a:t>
            </a:r>
            <a:r>
              <a:rPr lang="it-IT">
                <a:latin typeface="Calibri"/>
                <a:ea typeface="+mn-lt"/>
                <a:cs typeface="+mn-lt"/>
              </a:rPr>
              <a:t>–</a:t>
            </a:r>
            <a:r>
              <a:rPr lang="it-IT">
                <a:latin typeface="Calibri"/>
                <a:cs typeface="Calibri"/>
              </a:rPr>
              <a:t> </a:t>
            </a:r>
            <a:r>
              <a:rPr lang="it-IT" err="1">
                <a:latin typeface="Calibri"/>
                <a:cs typeface="Calibri"/>
              </a:rPr>
              <a:t>Spain</a:t>
            </a:r>
            <a:r>
              <a:rPr lang="it-IT">
                <a:latin typeface="Calibri"/>
                <a:cs typeface="Calibri"/>
              </a:rPr>
              <a:t> </a:t>
            </a:r>
            <a:r>
              <a:rPr lang="it-IT" err="1">
                <a:latin typeface="Calibri"/>
                <a:cs typeface="Calibri"/>
              </a:rPr>
              <a:t>collaboration</a:t>
            </a:r>
            <a:endParaRPr lang="it-IT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76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Dosimetry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QA and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Radiotherapy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Giada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Petringa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195B01E-4239-B541-9250-07E3756B2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5" y="658358"/>
            <a:ext cx="10234182" cy="53088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855F34-C763-574A-B3F4-BF9E15E2120B}"/>
              </a:ext>
            </a:extLst>
          </p:cNvPr>
          <p:cNvSpPr/>
          <p:nvPr/>
        </p:nvSpPr>
        <p:spPr>
          <a:xfrm>
            <a:off x="6358644" y="599158"/>
            <a:ext cx="4561892" cy="317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C6456A-6E56-5141-A4C7-078BDFB75C16}"/>
              </a:ext>
            </a:extLst>
          </p:cNvPr>
          <p:cNvSpPr/>
          <p:nvPr/>
        </p:nvSpPr>
        <p:spPr>
          <a:xfrm>
            <a:off x="9912424" y="4839198"/>
            <a:ext cx="817476" cy="1127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62389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Dosimetry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QA and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Radiotherapy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Giada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Petringa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6BDA22C-20A6-064A-A2B7-7900178E3C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945152"/>
            <a:ext cx="10845800" cy="568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49592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Dosimetry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QA and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Radiotherapy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Giada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Petringa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ABC227B-2494-EA42-8234-E897308B86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908720"/>
            <a:ext cx="10845800" cy="568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18395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Dosimetry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QA and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Radiotherapy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Giada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Petringa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845C3E-EEBA-0947-97B3-076419831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764704"/>
            <a:ext cx="11373656" cy="59123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3423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Dosimetry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QA and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Radiotherapy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Giada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Petringa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4C7CC80-F7AD-4B46-B9A1-A78F7B574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56" y="908720"/>
            <a:ext cx="10845800" cy="568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1356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Dosimetry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QA and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Radiotherapy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Giada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Petringa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5DC7DD6-7EC4-A446-A884-9ABBB26EF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5" y="980728"/>
            <a:ext cx="10845800" cy="568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60055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Dosimetry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QA and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Radiotherapy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Giada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Petringa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7C7B51-74D0-7745-B4B3-08B8E60236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928373"/>
            <a:ext cx="10845800" cy="568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446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and </a:t>
            </a: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 Imaging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Brombal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D3CD6B2-357F-B044-AC50-EA8CDDB041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79400"/>
            <a:ext cx="12141200" cy="629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80587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and </a:t>
            </a: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 Imaging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Brombal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54998D4-43E8-2B4D-8F2D-4AD637A13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" y="644092"/>
            <a:ext cx="12017659" cy="604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21251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and </a:t>
            </a: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 Imaging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Brombal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AAEA798-D65D-694D-8E76-55416CD364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670614"/>
            <a:ext cx="12141200" cy="604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847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o 30">
            <a:extLst>
              <a:ext uri="{FF2B5EF4-FFF2-40B4-BE49-F238E27FC236}">
                <a16:creationId xmlns:a16="http://schemas.microsoft.com/office/drawing/2014/main" id="{3445CFC0-9714-E7E8-32FF-A2FF5A4E5BA7}"/>
              </a:ext>
            </a:extLst>
          </p:cNvPr>
          <p:cNvGrpSpPr/>
          <p:nvPr/>
        </p:nvGrpSpPr>
        <p:grpSpPr>
          <a:xfrm rot="5400000">
            <a:off x="1235460" y="80631"/>
            <a:ext cx="2880320" cy="5112568"/>
            <a:chOff x="3367404" y="718056"/>
            <a:chExt cx="496175" cy="2306990"/>
          </a:xfrm>
        </p:grpSpPr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028961CB-41F7-9361-ED46-7D48BF52AAF2}"/>
                </a:ext>
              </a:extLst>
            </p:cNvPr>
            <p:cNvSpPr/>
            <p:nvPr/>
          </p:nvSpPr>
          <p:spPr>
            <a:xfrm>
              <a:off x="3367404" y="718056"/>
              <a:ext cx="496175" cy="230699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2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3F06A7A2-2181-5F3A-F46D-554DEA0EFA81}"/>
                </a:ext>
              </a:extLst>
            </p:cNvPr>
            <p:cNvSpPr/>
            <p:nvPr/>
          </p:nvSpPr>
          <p:spPr>
            <a:xfrm>
              <a:off x="3378264" y="747862"/>
              <a:ext cx="473705" cy="223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it-IT" b="1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491DFF21-8337-B4B8-EB79-7E3E281DD498}"/>
              </a:ext>
            </a:extLst>
          </p:cNvPr>
          <p:cNvGrpSpPr/>
          <p:nvPr/>
        </p:nvGrpSpPr>
        <p:grpSpPr>
          <a:xfrm rot="5400000">
            <a:off x="2427535" y="-1101147"/>
            <a:ext cx="496175" cy="5112571"/>
            <a:chOff x="3367404" y="718056"/>
            <a:chExt cx="496175" cy="2306990"/>
          </a:xfrm>
        </p:grpSpPr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C7369923-8234-4BD5-7F1B-A89952D006C2}"/>
                </a:ext>
              </a:extLst>
            </p:cNvPr>
            <p:cNvSpPr/>
            <p:nvPr/>
          </p:nvSpPr>
          <p:spPr>
            <a:xfrm>
              <a:off x="3367404" y="718056"/>
              <a:ext cx="496175" cy="230699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2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2A1141CC-2906-70CD-64D2-305DDBCA0325}"/>
                </a:ext>
              </a:extLst>
            </p:cNvPr>
            <p:cNvSpPr/>
            <p:nvPr/>
          </p:nvSpPr>
          <p:spPr>
            <a:xfrm>
              <a:off x="3406619" y="747862"/>
              <a:ext cx="424800" cy="223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it-IT" b="1">
                  <a:solidFill>
                    <a:schemeClr val="tx1"/>
                  </a:solidFill>
                </a:rPr>
                <a:t>PRE-AMP REDESIGN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E27D51C8-60A9-2309-3E03-17B5D37A17E6}"/>
              </a:ext>
            </a:extLst>
          </p:cNvPr>
          <p:cNvGrpSpPr/>
          <p:nvPr/>
        </p:nvGrpSpPr>
        <p:grpSpPr>
          <a:xfrm rot="5400000">
            <a:off x="6359050" y="-290434"/>
            <a:ext cx="4516729" cy="6627005"/>
            <a:chOff x="3367404" y="718056"/>
            <a:chExt cx="496175" cy="2306990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41AF067A-11AC-ED95-848D-008D443DA238}"/>
                </a:ext>
              </a:extLst>
            </p:cNvPr>
            <p:cNvSpPr/>
            <p:nvPr/>
          </p:nvSpPr>
          <p:spPr>
            <a:xfrm>
              <a:off x="3367404" y="718056"/>
              <a:ext cx="496175" cy="230699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2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7FD9C73A-BAEB-3F88-EAB1-0FB52CE870D1}"/>
                </a:ext>
              </a:extLst>
            </p:cNvPr>
            <p:cNvSpPr/>
            <p:nvPr/>
          </p:nvSpPr>
          <p:spPr>
            <a:xfrm>
              <a:off x="3378264" y="747862"/>
              <a:ext cx="473705" cy="223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it-IT" b="1">
                <a:solidFill>
                  <a:schemeClr val="tx1"/>
                </a:solidFill>
              </a:endParaRP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24218" y="-6902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discrimination</a:t>
            </a:r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silicon detectors</a:t>
            </a: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i="1">
                <a:solidFill>
                  <a:srgbClr val="002948"/>
                </a:solidFill>
                <a:latin typeface="Calibri"/>
                <a:cs typeface="Calibri"/>
              </a:rPr>
              <a:t>Franco Galtarossa</a:t>
            </a:r>
            <a:endParaRPr lang="it-IT" sz="105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3F314279-2D59-9788-2AC4-3D66F90198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4" t="25135"/>
          <a:stretch/>
        </p:blipFill>
        <p:spPr>
          <a:xfrm>
            <a:off x="8679199" y="1343186"/>
            <a:ext cx="3103421" cy="294764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222DCA-DA12-36E9-1E03-91E443FD5713}"/>
              </a:ext>
            </a:extLst>
          </p:cNvPr>
          <p:cNvSpPr txBox="1"/>
          <p:nvPr/>
        </p:nvSpPr>
        <p:spPr>
          <a:xfrm>
            <a:off x="47328" y="620688"/>
            <a:ext cx="266429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b="1" u="sng"/>
              <a:t>Future </a:t>
            </a:r>
            <a:r>
              <a:rPr lang="it-IT" sz="1700" b="1" u="sng" err="1"/>
              <a:t>developments</a:t>
            </a:r>
            <a:endParaRPr lang="it-IT" sz="1700" b="1" u="sng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CBDB6EB-5347-8C88-F92F-192B1D5C78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040" r="13244"/>
          <a:stretch/>
        </p:blipFill>
        <p:spPr>
          <a:xfrm>
            <a:off x="3331422" y="2033983"/>
            <a:ext cx="1800201" cy="1606706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DE12474E-7824-B784-55D5-25F9D4100325}"/>
              </a:ext>
            </a:extLst>
          </p:cNvPr>
          <p:cNvGrpSpPr/>
          <p:nvPr/>
        </p:nvGrpSpPr>
        <p:grpSpPr>
          <a:xfrm rot="5400000">
            <a:off x="8369328" y="-2290413"/>
            <a:ext cx="496175" cy="6627006"/>
            <a:chOff x="3367404" y="718056"/>
            <a:chExt cx="496175" cy="2306990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FF6679B6-1E32-C87B-7585-00A3C25F001C}"/>
                </a:ext>
              </a:extLst>
            </p:cNvPr>
            <p:cNvSpPr/>
            <p:nvPr/>
          </p:nvSpPr>
          <p:spPr>
            <a:xfrm>
              <a:off x="3367404" y="718056"/>
              <a:ext cx="496175" cy="230699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2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519CCB6-9D55-BD05-BEDE-77265D43A171}"/>
                </a:ext>
              </a:extLst>
            </p:cNvPr>
            <p:cNvSpPr/>
            <p:nvPr/>
          </p:nvSpPr>
          <p:spPr>
            <a:xfrm>
              <a:off x="3406619" y="747862"/>
              <a:ext cx="424800" cy="223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it-IT" b="1">
                  <a:solidFill>
                    <a:schemeClr val="tx1"/>
                  </a:solidFill>
                </a:rPr>
                <a:t>NEED FOR A MULTIPLEXING SOLUTION</a:t>
              </a: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B451A6B-CB25-8CAD-A8A2-04423D499061}"/>
              </a:ext>
            </a:extLst>
          </p:cNvPr>
          <p:cNvSpPr txBox="1"/>
          <p:nvPr/>
        </p:nvSpPr>
        <p:spPr>
          <a:xfrm>
            <a:off x="5497286" y="1340768"/>
            <a:ext cx="3103421" cy="37548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1400" dirty="0"/>
              <a:t>The read-out of several hundreds of channels without multiplexing is not practical since requires great efforts in terms of </a:t>
            </a:r>
            <a:r>
              <a:rPr lang="en-US" sz="1400" b="1" dirty="0"/>
              <a:t>digitizing power </a:t>
            </a:r>
            <a:r>
              <a:rPr lang="en-US" sz="1400" dirty="0"/>
              <a:t>and signal routing from detector to back-end. The GRIT collaboration is working on the </a:t>
            </a:r>
            <a:r>
              <a:rPr lang="en-US" sz="1400" b="1" dirty="0"/>
              <a:t>PLAS </a:t>
            </a:r>
            <a:r>
              <a:rPr lang="en-US" sz="1400" dirty="0"/>
              <a:t>analog memory that will provide a </a:t>
            </a:r>
            <a:r>
              <a:rPr lang="en-US" sz="1400" b="1" dirty="0"/>
              <a:t>32x</a:t>
            </a:r>
            <a:r>
              <a:rPr lang="en-US" sz="1400" dirty="0"/>
              <a:t> multiplication factor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Main challenges: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Preserve the original resolution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Allow for PSA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Exact timestamping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Design of a non-paralyzing structure</a:t>
            </a:r>
          </a:p>
          <a:p>
            <a:pPr algn="just"/>
            <a:r>
              <a:rPr lang="en-US" sz="1400" b="1" dirty="0"/>
              <a:t>Phase: B (3-5 years)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A89A97B-2FD5-3681-3EC5-3CE00CD2AA5C}"/>
              </a:ext>
            </a:extLst>
          </p:cNvPr>
          <p:cNvSpPr txBox="1"/>
          <p:nvPr/>
        </p:nvSpPr>
        <p:spPr>
          <a:xfrm>
            <a:off x="8741876" y="4237036"/>
            <a:ext cx="310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err="1"/>
              <a:t>Photograph</a:t>
            </a:r>
            <a:r>
              <a:rPr lang="it-IT" sz="1400"/>
              <a:t> of the </a:t>
            </a:r>
            <a:r>
              <a:rPr lang="it-IT" sz="1400" err="1"/>
              <a:t>SeDIFF</a:t>
            </a:r>
            <a:r>
              <a:rPr lang="it-IT" sz="1400"/>
              <a:t> </a:t>
            </a:r>
            <a:r>
              <a:rPr lang="it-IT" sz="1400" err="1"/>
              <a:t>modules</a:t>
            </a:r>
            <a:r>
              <a:rPr lang="it-IT" sz="1400"/>
              <a:t> </a:t>
            </a:r>
            <a:r>
              <a:rPr lang="it-IT" sz="1400" err="1"/>
              <a:t>used</a:t>
            </a:r>
            <a:r>
              <a:rPr lang="it-IT" sz="1400"/>
              <a:t> to </a:t>
            </a:r>
            <a:r>
              <a:rPr lang="it-IT" sz="1400" err="1"/>
              <a:t>send</a:t>
            </a:r>
            <a:r>
              <a:rPr lang="it-IT" sz="1400"/>
              <a:t> </a:t>
            </a:r>
            <a:r>
              <a:rPr lang="it-IT" sz="1400" err="1"/>
              <a:t>differential</a:t>
            </a:r>
            <a:r>
              <a:rPr lang="it-IT" sz="1400"/>
              <a:t> </a:t>
            </a:r>
            <a:r>
              <a:rPr lang="it-IT" sz="1400" err="1"/>
              <a:t>signals</a:t>
            </a:r>
            <a:r>
              <a:rPr lang="it-IT" sz="1400"/>
              <a:t> to the </a:t>
            </a:r>
            <a:r>
              <a:rPr lang="it-IT" sz="1400" err="1"/>
              <a:t>digitizers</a:t>
            </a:r>
            <a:r>
              <a:rPr lang="it-IT" sz="1400"/>
              <a:t> rack </a:t>
            </a:r>
            <a:r>
              <a:rPr lang="it-IT" sz="1400" err="1"/>
              <a:t>during</a:t>
            </a:r>
            <a:r>
              <a:rPr lang="it-IT" sz="1400"/>
              <a:t> the 2021 test </a:t>
            </a:r>
            <a:r>
              <a:rPr lang="it-IT" sz="1400" err="1"/>
              <a:t>campaign</a:t>
            </a:r>
            <a:r>
              <a:rPr lang="it-IT" sz="1400"/>
              <a:t>.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74F5034-86CD-BB8F-DF30-580FB383715E}"/>
              </a:ext>
            </a:extLst>
          </p:cNvPr>
          <p:cNvSpPr txBox="1"/>
          <p:nvPr/>
        </p:nvSpPr>
        <p:spPr>
          <a:xfrm>
            <a:off x="191344" y="1746699"/>
            <a:ext cx="3103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/>
              <a:t>The ASIC </a:t>
            </a:r>
            <a:r>
              <a:rPr lang="it-IT" sz="1400" err="1"/>
              <a:t>pre-amplifiers</a:t>
            </a:r>
            <a:r>
              <a:rPr lang="it-IT" sz="1400"/>
              <a:t> are </a:t>
            </a:r>
            <a:r>
              <a:rPr lang="it-IT" sz="1400" err="1"/>
              <a:t>undergoing</a:t>
            </a:r>
            <a:r>
              <a:rPr lang="it-IT" sz="1400"/>
              <a:t> a re-design </a:t>
            </a:r>
            <a:r>
              <a:rPr lang="it-IT" sz="1400" err="1"/>
              <a:t>phase</a:t>
            </a:r>
            <a:r>
              <a:rPr lang="it-IT" sz="1400"/>
              <a:t> for </a:t>
            </a:r>
            <a:r>
              <a:rPr lang="it-IT" sz="1400" err="1"/>
              <a:t>spec</a:t>
            </a:r>
            <a:r>
              <a:rPr lang="it-IT" sz="1400"/>
              <a:t> </a:t>
            </a:r>
            <a:r>
              <a:rPr lang="it-IT" sz="1400" err="1"/>
              <a:t>improvement</a:t>
            </a:r>
            <a:r>
              <a:rPr lang="it-IT" sz="1400"/>
              <a:t>. </a:t>
            </a:r>
          </a:p>
          <a:p>
            <a:pPr algn="just"/>
            <a:r>
              <a:rPr lang="it-IT" sz="1400"/>
              <a:t>- Power </a:t>
            </a:r>
            <a:r>
              <a:rPr lang="it-IT" sz="1400" err="1"/>
              <a:t>consumption</a:t>
            </a:r>
            <a:r>
              <a:rPr lang="it-IT" sz="1400"/>
              <a:t> </a:t>
            </a:r>
            <a:r>
              <a:rPr lang="it-IT" sz="1400" err="1"/>
              <a:t>reduction</a:t>
            </a:r>
            <a:r>
              <a:rPr lang="it-IT" sz="1400"/>
              <a:t> (or </a:t>
            </a:r>
            <a:r>
              <a:rPr lang="it-IT" sz="1400" err="1"/>
              <a:t>implementation</a:t>
            </a:r>
            <a:r>
              <a:rPr lang="it-IT" sz="1400"/>
              <a:t> of more </a:t>
            </a:r>
            <a:r>
              <a:rPr lang="it-IT" sz="1400" err="1"/>
              <a:t>functions</a:t>
            </a:r>
            <a:r>
              <a:rPr lang="it-IT" sz="1400"/>
              <a:t> </a:t>
            </a:r>
            <a:r>
              <a:rPr lang="it-IT" sz="1400" err="1"/>
              <a:t>within</a:t>
            </a:r>
            <a:r>
              <a:rPr lang="it-IT" sz="1400"/>
              <a:t> the power budget 11mW/</a:t>
            </a:r>
            <a:r>
              <a:rPr lang="it-IT" sz="1400" err="1"/>
              <a:t>ch</a:t>
            </a:r>
            <a:r>
              <a:rPr lang="it-IT" sz="1400"/>
              <a:t>) </a:t>
            </a:r>
          </a:p>
          <a:p>
            <a:pPr algn="just"/>
            <a:r>
              <a:rPr lang="it-IT" sz="1400"/>
              <a:t>- Study of </a:t>
            </a:r>
            <a:r>
              <a:rPr lang="it-IT" sz="1400" err="1"/>
              <a:t>resistorless</a:t>
            </a:r>
            <a:r>
              <a:rPr lang="it-IT" sz="1400"/>
              <a:t> </a:t>
            </a:r>
            <a:r>
              <a:rPr lang="it-IT" sz="1400" err="1"/>
              <a:t>solutions</a:t>
            </a:r>
            <a:r>
              <a:rPr lang="it-IT" sz="1400"/>
              <a:t> to </a:t>
            </a:r>
            <a:r>
              <a:rPr lang="it-IT" sz="1400" err="1"/>
              <a:t>improve</a:t>
            </a:r>
            <a:r>
              <a:rPr lang="it-IT" sz="1400"/>
              <a:t> </a:t>
            </a:r>
            <a:r>
              <a:rPr lang="it-IT" sz="1400" err="1"/>
              <a:t>compactness</a:t>
            </a:r>
            <a:r>
              <a:rPr lang="it-IT" sz="1400"/>
              <a:t> and </a:t>
            </a:r>
            <a:r>
              <a:rPr lang="it-IT" sz="1400" err="1"/>
              <a:t>resolution</a:t>
            </a:r>
            <a:endParaRPr lang="it-IT" sz="1400"/>
          </a:p>
          <a:p>
            <a:pPr algn="just"/>
            <a:r>
              <a:rPr lang="it-IT" sz="1400"/>
              <a:t>- </a:t>
            </a:r>
            <a:r>
              <a:rPr lang="it-IT" sz="1400" err="1"/>
              <a:t>Differential</a:t>
            </a:r>
            <a:r>
              <a:rPr lang="it-IT" sz="1400"/>
              <a:t> outputs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20E048D8-7250-6480-95EE-A08CD9A73507}"/>
              </a:ext>
            </a:extLst>
          </p:cNvPr>
          <p:cNvGrpSpPr/>
          <p:nvPr/>
        </p:nvGrpSpPr>
        <p:grpSpPr>
          <a:xfrm rot="5400000">
            <a:off x="1368147" y="2880026"/>
            <a:ext cx="2610119" cy="5112568"/>
            <a:chOff x="3367404" y="718056"/>
            <a:chExt cx="496175" cy="2306990"/>
          </a:xfrm>
        </p:grpSpPr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FD0F6364-BC0C-F0F8-2B64-E66A7A133748}"/>
                </a:ext>
              </a:extLst>
            </p:cNvPr>
            <p:cNvSpPr/>
            <p:nvPr/>
          </p:nvSpPr>
          <p:spPr>
            <a:xfrm>
              <a:off x="3367404" y="718056"/>
              <a:ext cx="496175" cy="230699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2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75F8F120-491B-101D-4898-8C86726B15EA}"/>
                </a:ext>
              </a:extLst>
            </p:cNvPr>
            <p:cNvSpPr/>
            <p:nvPr/>
          </p:nvSpPr>
          <p:spPr>
            <a:xfrm>
              <a:off x="3378264" y="747862"/>
              <a:ext cx="473705" cy="223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it-IT" b="1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9DDC315C-E90C-20A6-D966-5D4E425555ED}"/>
              </a:ext>
            </a:extLst>
          </p:cNvPr>
          <p:cNvGrpSpPr/>
          <p:nvPr/>
        </p:nvGrpSpPr>
        <p:grpSpPr>
          <a:xfrm rot="5400000">
            <a:off x="2425122" y="1833347"/>
            <a:ext cx="496175" cy="5112571"/>
            <a:chOff x="3367404" y="718056"/>
            <a:chExt cx="496175" cy="2306990"/>
          </a:xfrm>
        </p:grpSpPr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126A615E-5B6F-43C6-E27D-E69BCE3AAC56}"/>
                </a:ext>
              </a:extLst>
            </p:cNvPr>
            <p:cNvSpPr/>
            <p:nvPr/>
          </p:nvSpPr>
          <p:spPr>
            <a:xfrm>
              <a:off x="3367404" y="718056"/>
              <a:ext cx="496175" cy="230699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2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D28AEB8C-3394-C89E-4BD3-B2F9891CFAE9}"/>
                </a:ext>
              </a:extLst>
            </p:cNvPr>
            <p:cNvSpPr/>
            <p:nvPr/>
          </p:nvSpPr>
          <p:spPr>
            <a:xfrm>
              <a:off x="3406619" y="747862"/>
              <a:ext cx="424800" cy="223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IMPLEMENTATION OF TOT-COMPATIBLE FIRMWARE FOR DIGITIZERS</a:t>
              </a:r>
            </a:p>
          </p:txBody>
        </p:sp>
      </p:grp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9331AB3-567F-799F-60C3-BE347F373797}"/>
              </a:ext>
            </a:extLst>
          </p:cNvPr>
          <p:cNvSpPr txBox="1"/>
          <p:nvPr/>
        </p:nvSpPr>
        <p:spPr>
          <a:xfrm>
            <a:off x="263352" y="4707141"/>
            <a:ext cx="3103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In order to </a:t>
            </a:r>
            <a:r>
              <a:rPr lang="it-IT" sz="1400" err="1"/>
              <a:t>fully</a:t>
            </a:r>
            <a:r>
              <a:rPr lang="it-IT" sz="1400"/>
              <a:t> exploit the </a:t>
            </a:r>
            <a:r>
              <a:rPr lang="it-IT" sz="1400" err="1"/>
              <a:t>dynamic</a:t>
            </a:r>
            <a:r>
              <a:rPr lang="it-IT" sz="1400"/>
              <a:t>-range </a:t>
            </a:r>
            <a:r>
              <a:rPr lang="it-IT" sz="1400" err="1"/>
              <a:t>extention</a:t>
            </a:r>
            <a:r>
              <a:rPr lang="it-IT" sz="1400"/>
              <a:t> </a:t>
            </a:r>
            <a:r>
              <a:rPr lang="it-IT" sz="1400" err="1"/>
              <a:t>provided</a:t>
            </a:r>
            <a:r>
              <a:rPr lang="it-IT" sz="1400"/>
              <a:t> by the fast-reset </a:t>
            </a:r>
            <a:r>
              <a:rPr lang="it-IT" sz="1400" err="1"/>
              <a:t>technology</a:t>
            </a:r>
            <a:r>
              <a:rPr lang="it-IT" sz="1400"/>
              <a:t> </a:t>
            </a:r>
            <a:r>
              <a:rPr lang="it-IT" sz="1400" err="1"/>
              <a:t>it</a:t>
            </a:r>
            <a:r>
              <a:rPr lang="it-IT" sz="1400"/>
              <a:t> </a:t>
            </a:r>
            <a:r>
              <a:rPr lang="it-IT" sz="1400" err="1"/>
              <a:t>is</a:t>
            </a:r>
            <a:r>
              <a:rPr lang="it-IT" sz="1400"/>
              <a:t> </a:t>
            </a:r>
            <a:r>
              <a:rPr lang="it-IT" sz="1400" err="1"/>
              <a:t>mandatory</a:t>
            </a:r>
            <a:r>
              <a:rPr lang="it-IT" sz="1400"/>
              <a:t> to </a:t>
            </a:r>
            <a:r>
              <a:rPr lang="it-IT" sz="1400" err="1"/>
              <a:t>write</a:t>
            </a:r>
            <a:r>
              <a:rPr lang="it-IT" sz="1400"/>
              <a:t> a </a:t>
            </a:r>
            <a:r>
              <a:rPr lang="it-IT" sz="1400" err="1"/>
              <a:t>dedicated</a:t>
            </a:r>
            <a:r>
              <a:rPr lang="it-IT" sz="1400"/>
              <a:t> firmware. </a:t>
            </a:r>
          </a:p>
          <a:p>
            <a:r>
              <a:rPr lang="it-IT" sz="1400" err="1"/>
              <a:t>This</a:t>
            </a:r>
            <a:r>
              <a:rPr lang="it-IT" sz="1400"/>
              <a:t> work </a:t>
            </a:r>
            <a:r>
              <a:rPr lang="it-IT" sz="1400" err="1"/>
              <a:t>will</a:t>
            </a:r>
            <a:r>
              <a:rPr lang="it-IT" sz="1400"/>
              <a:t> be </a:t>
            </a:r>
            <a:r>
              <a:rPr lang="it-IT" sz="1400" err="1"/>
              <a:t>carried</a:t>
            </a:r>
            <a:r>
              <a:rPr lang="it-IT" sz="1400"/>
              <a:t> out in </a:t>
            </a:r>
            <a:r>
              <a:rPr lang="it-IT" sz="1400" err="1"/>
              <a:t>sympathetic</a:t>
            </a:r>
            <a:r>
              <a:rPr lang="it-IT" sz="1400"/>
              <a:t> </a:t>
            </a:r>
            <a:r>
              <a:rPr lang="it-IT" sz="1400" err="1"/>
              <a:t>resonance</a:t>
            </a:r>
            <a:r>
              <a:rPr lang="it-IT" sz="1400"/>
              <a:t> with the ASIC re-design.</a:t>
            </a:r>
          </a:p>
          <a:p>
            <a:r>
              <a:rPr lang="it-IT" sz="1400" b="1" err="1"/>
              <a:t>Phase</a:t>
            </a:r>
            <a:r>
              <a:rPr lang="it-IT" sz="1400" b="1"/>
              <a:t>: A (1-3 </a:t>
            </a:r>
            <a:r>
              <a:rPr lang="it-IT" sz="1400" b="1" err="1"/>
              <a:t>years</a:t>
            </a:r>
            <a:r>
              <a:rPr lang="it-IT" sz="1400" b="1"/>
              <a:t>)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F6F5D8CB-3648-F60D-E316-958EAE7AB020}"/>
              </a:ext>
            </a:extLst>
          </p:cNvPr>
          <p:cNvSpPr txBox="1"/>
          <p:nvPr/>
        </p:nvSpPr>
        <p:spPr>
          <a:xfrm>
            <a:off x="191344" y="3697287"/>
            <a:ext cx="3103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err="1"/>
              <a:t>Phase</a:t>
            </a:r>
            <a:r>
              <a:rPr lang="it-IT" sz="1400" b="1"/>
              <a:t>: A (1-3 </a:t>
            </a:r>
            <a:r>
              <a:rPr lang="it-IT" sz="1400" b="1" err="1"/>
              <a:t>years</a:t>
            </a:r>
            <a:r>
              <a:rPr lang="it-IT" sz="1400" b="1"/>
              <a:t>)</a:t>
            </a: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CE19CA3C-C2E4-A11B-7307-E792935BAB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6552" y="5120078"/>
            <a:ext cx="2256811" cy="1282904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 extrusionH="76200">
            <a:bevelT w="57150"/>
            <a:bevelB w="12700"/>
            <a:extrusionClr>
              <a:schemeClr val="accent2">
                <a:lumMod val="60000"/>
                <a:lumOff val="40000"/>
              </a:schemeClr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7562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and </a:t>
            </a: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 Imaging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Brombal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07B77BA-5379-4149-B98F-5E03F10A29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" y="638356"/>
            <a:ext cx="12141200" cy="619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3683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and </a:t>
            </a: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 Imaging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Brombal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6A0598E-C0D3-5F47-AF25-91BD9655ED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2" y="615776"/>
            <a:ext cx="12058394" cy="619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2974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and </a:t>
            </a: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 Imaging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Brombal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C115B57-8F25-A944-A593-1029AD340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2" y="548680"/>
            <a:ext cx="12086546" cy="619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3713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and </a:t>
            </a: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 Imaging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Brombal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8BB586B-00DD-4148-AA71-454CB46A0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548680"/>
            <a:ext cx="12119992" cy="623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3952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and </a:t>
            </a: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 Imaging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Brombal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2B17BA7-EA55-5347-8C24-E0F11F4FEA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" y="576886"/>
            <a:ext cx="12192000" cy="623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992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and </a:t>
            </a: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 Imaging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Brombal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FA55493-5C96-4341-A6A7-849D99BEB9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560731"/>
            <a:ext cx="12130790" cy="623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09119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LOGO_INFN_NEWS_sito.jpg">
            <a:extLst>
              <a:ext uri="{FF2B5EF4-FFF2-40B4-BE49-F238E27FC236}">
                <a16:creationId xmlns:a16="http://schemas.microsoft.com/office/drawing/2014/main" id="{98215EA1-7938-4AB5-BA0E-7BA572316F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213"/>
          <a:stretch/>
        </p:blipFill>
        <p:spPr>
          <a:xfrm>
            <a:off x="10200456" y="5733256"/>
            <a:ext cx="1757752" cy="91494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49560B-8982-4F0F-B4C7-379CE1755431}"/>
              </a:ext>
            </a:extLst>
          </p:cNvPr>
          <p:cNvSpPr txBox="1"/>
          <p:nvPr/>
        </p:nvSpPr>
        <p:spPr>
          <a:xfrm>
            <a:off x="191344" y="2491240"/>
            <a:ext cx="11754192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γ-Χ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 Detectors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3E64B16-5FF6-4C00-BC20-29803922B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58" y="106486"/>
            <a:ext cx="3853590" cy="1013746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BB211CC-8B89-4E7C-9E3F-28AE426421C2}"/>
              </a:ext>
            </a:extLst>
          </p:cNvPr>
          <p:cNvSpPr txBox="1"/>
          <p:nvPr/>
        </p:nvSpPr>
        <p:spPr>
          <a:xfrm>
            <a:off x="191344" y="31361"/>
            <a:ext cx="4297733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Mid Term Plan in Italy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LNF – Session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Frascati, December 1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- 2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156C7DB-4709-4779-B48F-B7003EDFD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46" y="646458"/>
            <a:ext cx="1069110" cy="12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041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</a:t>
            </a:r>
            <a:r>
              <a:rPr 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Rays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Alessandro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Scordo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9970B8D-D4D5-1B41-874B-1FDA34314782}"/>
              </a:ext>
            </a:extLst>
          </p:cNvPr>
          <p:cNvSpPr/>
          <p:nvPr/>
        </p:nvSpPr>
        <p:spPr>
          <a:xfrm>
            <a:off x="9912424" y="5373216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6B31C1-56D3-D34C-8C28-0006F8770ED5}"/>
              </a:ext>
            </a:extLst>
          </p:cNvPr>
          <p:cNvSpPr/>
          <p:nvPr/>
        </p:nvSpPr>
        <p:spPr>
          <a:xfrm>
            <a:off x="-24680" y="5585119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1D6732E-E740-284B-8125-F310B5104A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70"/>
            <a:ext cx="12192000" cy="623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270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</a:t>
            </a:r>
            <a:r>
              <a:rPr 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Rays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Alessandro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Scordo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9970B8D-D4D5-1B41-874B-1FDA34314782}"/>
              </a:ext>
            </a:extLst>
          </p:cNvPr>
          <p:cNvSpPr/>
          <p:nvPr/>
        </p:nvSpPr>
        <p:spPr>
          <a:xfrm>
            <a:off x="9912424" y="5373216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6B31C1-56D3-D34C-8C28-0006F8770ED5}"/>
              </a:ext>
            </a:extLst>
          </p:cNvPr>
          <p:cNvSpPr/>
          <p:nvPr/>
        </p:nvSpPr>
        <p:spPr>
          <a:xfrm>
            <a:off x="-24680" y="5585119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D5F0EC5-A4D4-CC4D-9026-83C4EC923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507108"/>
            <a:ext cx="12047984" cy="623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66565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</a:t>
            </a:r>
            <a:r>
              <a:rPr 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Rays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Alessandro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Scordo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9970B8D-D4D5-1B41-874B-1FDA34314782}"/>
              </a:ext>
            </a:extLst>
          </p:cNvPr>
          <p:cNvSpPr/>
          <p:nvPr/>
        </p:nvSpPr>
        <p:spPr>
          <a:xfrm>
            <a:off x="9912424" y="5373216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6B31C1-56D3-D34C-8C28-0006F8770ED5}"/>
              </a:ext>
            </a:extLst>
          </p:cNvPr>
          <p:cNvSpPr/>
          <p:nvPr/>
        </p:nvSpPr>
        <p:spPr>
          <a:xfrm>
            <a:off x="-24680" y="5585119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DB49822-682D-FF4B-9328-A8C596A95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886"/>
            <a:ext cx="12192000" cy="623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2619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 Particle Detectors: Diamond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Leonello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Servoli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52221CA-6E81-B548-A059-75281924E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4" y="940744"/>
            <a:ext cx="9958182" cy="5368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83603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</a:t>
            </a:r>
            <a:r>
              <a:rPr 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Rays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Alessandro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Scordo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9970B8D-D4D5-1B41-874B-1FDA34314782}"/>
              </a:ext>
            </a:extLst>
          </p:cNvPr>
          <p:cNvSpPr/>
          <p:nvPr/>
        </p:nvSpPr>
        <p:spPr>
          <a:xfrm>
            <a:off x="9912424" y="5373216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6B31C1-56D3-D34C-8C28-0006F8770ED5}"/>
              </a:ext>
            </a:extLst>
          </p:cNvPr>
          <p:cNvSpPr/>
          <p:nvPr/>
        </p:nvSpPr>
        <p:spPr>
          <a:xfrm>
            <a:off x="-24680" y="5585119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EB9CC4C-AEDF-8A4F-A071-1BDAE1A2FF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70" y="576886"/>
            <a:ext cx="12192000" cy="623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7908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</a:t>
            </a:r>
            <a:r>
              <a:rPr 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Rays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Alessandro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Scordo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9970B8D-D4D5-1B41-874B-1FDA34314782}"/>
              </a:ext>
            </a:extLst>
          </p:cNvPr>
          <p:cNvSpPr/>
          <p:nvPr/>
        </p:nvSpPr>
        <p:spPr>
          <a:xfrm>
            <a:off x="9912424" y="5373216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6B31C1-56D3-D34C-8C28-0006F8770ED5}"/>
              </a:ext>
            </a:extLst>
          </p:cNvPr>
          <p:cNvSpPr/>
          <p:nvPr/>
        </p:nvSpPr>
        <p:spPr>
          <a:xfrm>
            <a:off x="-24680" y="5585119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F3D7944-F803-6B4D-AC5A-223755904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576886"/>
            <a:ext cx="12192000" cy="623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85426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</a:t>
            </a:r>
            <a:r>
              <a:rPr 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Rays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Alessandro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Scordo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9970B8D-D4D5-1B41-874B-1FDA34314782}"/>
              </a:ext>
            </a:extLst>
          </p:cNvPr>
          <p:cNvSpPr/>
          <p:nvPr/>
        </p:nvSpPr>
        <p:spPr>
          <a:xfrm>
            <a:off x="9912424" y="5373216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6B31C1-56D3-D34C-8C28-0006F8770ED5}"/>
              </a:ext>
            </a:extLst>
          </p:cNvPr>
          <p:cNvSpPr/>
          <p:nvPr/>
        </p:nvSpPr>
        <p:spPr>
          <a:xfrm>
            <a:off x="-24680" y="5585119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08BC7279-2A51-2A4A-93C1-1C8DB724F7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2" y="442730"/>
            <a:ext cx="12192000" cy="64353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7701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</a:t>
            </a:r>
            <a:r>
              <a:rPr 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Rays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Alessandro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Scordo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9970B8D-D4D5-1B41-874B-1FDA34314782}"/>
              </a:ext>
            </a:extLst>
          </p:cNvPr>
          <p:cNvSpPr/>
          <p:nvPr/>
        </p:nvSpPr>
        <p:spPr>
          <a:xfrm>
            <a:off x="9912424" y="5373216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6B31C1-56D3-D34C-8C28-0006F8770ED5}"/>
              </a:ext>
            </a:extLst>
          </p:cNvPr>
          <p:cNvSpPr/>
          <p:nvPr/>
        </p:nvSpPr>
        <p:spPr>
          <a:xfrm>
            <a:off x="-24680" y="5585119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9373E69-3793-8B42-979D-F9A8758CD2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317"/>
            <a:ext cx="12192000" cy="64353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67295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</a:t>
            </a:r>
            <a:r>
              <a:rPr 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Rays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Alessandro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Scordo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9970B8D-D4D5-1B41-874B-1FDA34314782}"/>
              </a:ext>
            </a:extLst>
          </p:cNvPr>
          <p:cNvSpPr/>
          <p:nvPr/>
        </p:nvSpPr>
        <p:spPr>
          <a:xfrm>
            <a:off x="9912424" y="5373216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6B31C1-56D3-D34C-8C28-0006F8770ED5}"/>
              </a:ext>
            </a:extLst>
          </p:cNvPr>
          <p:cNvSpPr/>
          <p:nvPr/>
        </p:nvSpPr>
        <p:spPr>
          <a:xfrm>
            <a:off x="-24680" y="5585119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885AFFB-3E9E-D74B-AC73-02E1168E2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635"/>
            <a:ext cx="12192000" cy="64353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2671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</a:t>
            </a:r>
            <a:r>
              <a:rPr 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Rays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Alessandro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Scordo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9970B8D-D4D5-1B41-874B-1FDA34314782}"/>
              </a:ext>
            </a:extLst>
          </p:cNvPr>
          <p:cNvSpPr/>
          <p:nvPr/>
        </p:nvSpPr>
        <p:spPr>
          <a:xfrm>
            <a:off x="9912424" y="5373216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6B31C1-56D3-D34C-8C28-0006F8770ED5}"/>
              </a:ext>
            </a:extLst>
          </p:cNvPr>
          <p:cNvSpPr/>
          <p:nvPr/>
        </p:nvSpPr>
        <p:spPr>
          <a:xfrm>
            <a:off x="-24680" y="5585119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0C22581-AE7A-1A45-A720-14774F164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2" y="427352"/>
            <a:ext cx="12192000" cy="64353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9937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</a:t>
            </a:r>
            <a:r>
              <a:rPr 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Rays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Alessandro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Scordo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9970B8D-D4D5-1B41-874B-1FDA34314782}"/>
              </a:ext>
            </a:extLst>
          </p:cNvPr>
          <p:cNvSpPr/>
          <p:nvPr/>
        </p:nvSpPr>
        <p:spPr>
          <a:xfrm>
            <a:off x="9912424" y="5373216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6B31C1-56D3-D34C-8C28-0006F8770ED5}"/>
              </a:ext>
            </a:extLst>
          </p:cNvPr>
          <p:cNvSpPr/>
          <p:nvPr/>
        </p:nvSpPr>
        <p:spPr>
          <a:xfrm>
            <a:off x="-24680" y="5585119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BA80C5-EC1D-804B-BDAD-6A377B450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" y="422635"/>
            <a:ext cx="12192000" cy="64353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4047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</a:t>
            </a:r>
            <a:r>
              <a:rPr 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Rays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Alessandro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Scordo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9970B8D-D4D5-1B41-874B-1FDA34314782}"/>
              </a:ext>
            </a:extLst>
          </p:cNvPr>
          <p:cNvSpPr/>
          <p:nvPr/>
        </p:nvSpPr>
        <p:spPr>
          <a:xfrm>
            <a:off x="9912424" y="5373216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6B31C1-56D3-D34C-8C28-0006F8770ED5}"/>
              </a:ext>
            </a:extLst>
          </p:cNvPr>
          <p:cNvSpPr/>
          <p:nvPr/>
        </p:nvSpPr>
        <p:spPr>
          <a:xfrm>
            <a:off x="-24680" y="5585119"/>
            <a:ext cx="1008112" cy="50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4EF42BE-89D3-324F-B1D1-2B57EEDF2D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77" y="422700"/>
            <a:ext cx="12192000" cy="64353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32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366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 Particle Detectors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Leonello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Servoli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0854697-9E33-9940-BDCC-F527F22346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674786"/>
            <a:ext cx="10081120" cy="54348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4111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monto">
  <a:themeElements>
    <a:clrScheme name="Personalizzato 14">
      <a:dk1>
        <a:sysClr val="windowText" lastClr="000000"/>
      </a:dk1>
      <a:lt1>
        <a:sysClr val="window" lastClr="FFFFFF"/>
      </a:lt1>
      <a:dk2>
        <a:srgbClr val="002A48"/>
      </a:dk2>
      <a:lt2>
        <a:srgbClr val="E9E5DC"/>
      </a:lt2>
      <a:accent1>
        <a:srgbClr val="D34817"/>
      </a:accent1>
      <a:accent2>
        <a:srgbClr val="4FB5F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ramont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amont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87090</TotalTime>
  <Words>5104</Words>
  <Application>Microsoft Macintosh PowerPoint</Application>
  <PresentationFormat>Widescreen</PresentationFormat>
  <Paragraphs>799</Paragraphs>
  <Slides>87</Slides>
  <Notes>74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  <vt:variant>
        <vt:lpstr>Custom Shows</vt:lpstr>
      </vt:variant>
      <vt:variant>
        <vt:i4>1</vt:i4>
      </vt:variant>
    </vt:vector>
  </HeadingPairs>
  <TitlesOfParts>
    <vt:vector size="109" baseType="lpstr">
      <vt:lpstr>Arial</vt:lpstr>
      <vt:lpstr>Book Antiqua</vt:lpstr>
      <vt:lpstr>Calibri</vt:lpstr>
      <vt:lpstr>Calibri Light</vt:lpstr>
      <vt:lpstr>Cambria</vt:lpstr>
      <vt:lpstr>Cambria Math</vt:lpstr>
      <vt:lpstr>Century Gothic</vt:lpstr>
      <vt:lpstr>Century Schoolbook</vt:lpstr>
      <vt:lpstr>Frutiger 55 Roman</vt:lpstr>
      <vt:lpstr>Georgia</vt:lpstr>
      <vt:lpstr>Helvetica</vt:lpstr>
      <vt:lpstr>Helvetica Neue</vt:lpstr>
      <vt:lpstr>Helvetica Neue Medium</vt:lpstr>
      <vt:lpstr>Lucida Grande</vt:lpstr>
      <vt:lpstr>Symbol</vt:lpstr>
      <vt:lpstr>TeX Gyre Bonum</vt:lpstr>
      <vt:lpstr>Times New Roman</vt:lpstr>
      <vt:lpstr>Trebuchet MS</vt:lpstr>
      <vt:lpstr>Wingdings</vt:lpstr>
      <vt:lpstr>Wingdings 2</vt:lpstr>
      <vt:lpstr>Tramonto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POLIMI is developing a custom ASIC for the Pulse Shape Discrimination with a CLYC crystal readout by SiPMs</vt:lpstr>
      <vt:lpstr>Possible CLYC array for SPES</vt:lpstr>
      <vt:lpstr>Siloxane-based scintillators for neutrons</vt:lpstr>
      <vt:lpstr>PowerPoint Presentation</vt:lpstr>
      <vt:lpstr>Detectors for fast and ultra-fast neutrons</vt:lpstr>
      <vt:lpstr>MONDO</vt:lpstr>
      <vt:lpstr>RIPTIDE - RecoIl Proton Track Imaging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PAPRICA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Fluorescence-based beam monitor for FLASH RT</vt:lpstr>
      <vt:lpstr>Fluorescence-based beam monitor for FLASH RT</vt:lpstr>
      <vt:lpstr>Fluorescence-based beam monitor for FLASH RT</vt:lpstr>
      <vt:lpstr>Boron Neutron Capture Therapy (BNCT)</vt:lpstr>
      <vt:lpstr>PowerPoint Presentation</vt:lpstr>
      <vt:lpstr>BENEdiCTE (Boron Enhanced NEutron CapTurE)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Template_Mid Term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 User</dc:creator>
  <cp:lastModifiedBy>Piergiorgio Cerello</cp:lastModifiedBy>
  <cp:revision>1642</cp:revision>
  <dcterms:created xsi:type="dcterms:W3CDTF">2017-10-19T14:12:55Z</dcterms:created>
  <dcterms:modified xsi:type="dcterms:W3CDTF">2022-12-13T23:01:28Z</dcterms:modified>
</cp:coreProperties>
</file>