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5B802-EC98-318F-7501-1CC032C0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58A8B1-55CD-E8FC-3EBB-F685C076D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51AE7-9AA8-4A84-62F0-5AAEC1B2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95365D-20DE-F1B9-4638-734DE1A1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054D1-2EF7-C31A-6F36-96EF2559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3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B7EDB-87F2-9086-7F75-C9C64CDD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945D3A-CDED-238F-2857-4F079437C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41A61-B3E4-4342-DA0E-AD2F7B0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9236E0-A8A3-C5A0-C369-46D441AD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288A2-3B69-1409-3AAE-06E1D2A2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D97EE9-0B50-58C3-1B0B-96F66078D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055984-E8DB-91B9-C60F-E222F40D0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8DA0E1-9B5C-1B47-88A7-EBA55D6F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297355-A4CB-8C5B-46A0-B7F90E2E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DB48C-FAA1-CD6B-E13F-0566110E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84F5A-8B59-E2EE-523C-E25BD87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89D20E-99D1-E24D-05F7-B86EF427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F52175-DC1C-BF54-245F-3C498566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748710-AE46-21AF-3F5A-63CE75D7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FED69-956B-A5EF-B1F9-837D23C1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EA4B6-91AB-4007-1D7B-BB580018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29649-CA30-0893-D7F2-563EA2B1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BD02A6-0C68-189C-A4AE-EF705E2E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DACDC2-B01D-FA95-DCF2-02EDA58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8D84D-76D2-D2D6-E89A-23CD661D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AE99B-ACEF-071B-05A6-68CB107E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CAE6A-4AC2-CDE5-3837-458CBAADD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6E7822-6FF9-8694-ACC0-C8F25E76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84D516-9193-012C-FB1F-8F62C1B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52AD96-21F4-7A17-13D3-20EE1E92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B9C2C-D8DE-0FA5-FD3A-E3597F84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BCB93-C06D-23AF-A50D-EF89EE7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D6D4F1-9004-00BC-2E96-A857BB19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A3C639-0830-BF42-762E-7D9974F7F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639192-C812-1A72-CB8D-D1AAEBC08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D0A132-0E7B-DFB5-A43A-5E179150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E67697-1EC8-AC93-C125-D2E504A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1045C3-2855-E359-C584-FC674F5B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098395-42E2-2913-C731-69C21F3A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B13C5-9545-37F4-C8C1-362F642D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18685-2E3A-F4D3-33D6-51162A6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4EACDD-3D72-7C1A-FF46-BFAC54E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FE9F16-9EDF-C3AE-12CA-C3D60C98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6AFC39-3503-60AC-40DA-CF18AC39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62FEC-2557-6BCA-F620-67CFD78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F7614B-A44F-0BB4-5A6B-C2083A88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19930-7F36-2C33-539E-AF41F7CD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DBA60-F1E1-4DE3-0FFE-8BDC82F7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C7A853-7979-F000-6B5D-F591F9FD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B79AA2-E962-2E3A-2103-D454742A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85C31-AD76-1D41-40C5-3ADBF24D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EE30C8-0072-F7BA-BDFA-F90F1EC3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A3846-B2C3-315D-98EB-6F20E32C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D8AE0B-95B4-A896-3282-568C0437D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FCFB33-3299-39D4-7186-FE145116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C42F61-2C6D-CBE8-F1CE-CB1791BB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F72E12-6320-1B6E-AB08-D9629609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ACF3F7-B798-3153-8DAB-332C8E50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BA2842-4FEF-B076-A969-61C1F6F4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632E55-E3BC-55B7-285A-82FE68BE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DD819-542C-26C1-E57A-A36BB618F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CAE9-3520-445D-BE4D-91F1897307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7DCAB-46D6-47CC-F63E-3485DE246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A454C-DD25-1702-5605-CC0802554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434A0-082F-2DEC-CC43-A71AA2AA1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63C447-A781-7FC5-94A2-A727E66D5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 descr="Immagine che contiene edificio, esterni, arco, casa&#10;&#10;Descrizione generata automaticamente">
            <a:extLst>
              <a:ext uri="{FF2B5EF4-FFF2-40B4-BE49-F238E27FC236}">
                <a16:creationId xmlns:a16="http://schemas.microsoft.com/office/drawing/2014/main" id="{ACC0E03E-F333-0672-8BEA-0FDA20CA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" y="0"/>
            <a:ext cx="11777603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6AD87A-EBDA-6C89-0709-86FF1AEBEE56}"/>
              </a:ext>
            </a:extLst>
          </p:cNvPr>
          <p:cNvSpPr txBox="1"/>
          <p:nvPr/>
        </p:nvSpPr>
        <p:spPr>
          <a:xfrm>
            <a:off x="4420603" y="1030288"/>
            <a:ext cx="2834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XIII FOOT meeting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err="1"/>
              <a:t>Introductory</a:t>
            </a:r>
            <a:r>
              <a:rPr lang="it-IT" sz="2400" dirty="0"/>
              <a:t> </a:t>
            </a:r>
            <a:r>
              <a:rPr lang="it-IT" sz="2400" dirty="0" err="1"/>
              <a:t>remarks</a:t>
            </a:r>
            <a:endParaRPr lang="it-IT" sz="2400" dirty="0"/>
          </a:p>
          <a:p>
            <a:pPr algn="ctr"/>
            <a:endParaRPr lang="en-US" sz="2400" dirty="0"/>
          </a:p>
        </p:txBody>
      </p:sp>
      <p:pic>
        <p:nvPicPr>
          <p:cNvPr id="7" name="footlogo.jpg" descr="footlogo.jpg">
            <a:extLst>
              <a:ext uri="{FF2B5EF4-FFF2-40B4-BE49-F238E27FC236}">
                <a16:creationId xmlns:a16="http://schemas.microsoft.com/office/drawing/2014/main" id="{E88101DB-24A5-6C68-2A5E-3E71DB26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515760" y="0"/>
            <a:ext cx="1469041" cy="1411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50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Detector status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520140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Electronic set-up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Good </a:t>
            </a:r>
            <a:r>
              <a:rPr lang="it-IT" dirty="0" err="1"/>
              <a:t>experience</a:t>
            </a:r>
            <a:r>
              <a:rPr lang="it-IT" dirty="0"/>
              <a:t> with: SC, BM, MSD, TW</a:t>
            </a:r>
          </a:p>
          <a:p>
            <a:pPr lvl="1"/>
            <a:r>
              <a:rPr lang="it-IT" dirty="0"/>
              <a:t>Learning: VTX, MSD, Calo </a:t>
            </a:r>
          </a:p>
          <a:p>
            <a:pPr lvl="1"/>
            <a:r>
              <a:rPr lang="it-IT" dirty="0"/>
              <a:t>To be </a:t>
            </a:r>
            <a:r>
              <a:rPr lang="it-IT" dirty="0" err="1"/>
              <a:t>completed</a:t>
            </a:r>
            <a:r>
              <a:rPr lang="it-IT" dirty="0"/>
              <a:t>: Calo, IT, </a:t>
            </a:r>
            <a:r>
              <a:rPr lang="it-IT" dirty="0" err="1"/>
              <a:t>Magnet</a:t>
            </a:r>
            <a:r>
              <a:rPr lang="it-IT" dirty="0"/>
              <a:t>,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mechanics</a:t>
            </a:r>
            <a:endParaRPr lang="it-IT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Emulsions:</a:t>
            </a:r>
          </a:p>
          <a:p>
            <a:pPr lvl="1"/>
            <a:r>
              <a:rPr lang="en-US" dirty="0"/>
              <a:t>Good</a:t>
            </a:r>
            <a:r>
              <a:rPr lang="it-IT" dirty="0"/>
              <a:t> </a:t>
            </a:r>
            <a:r>
              <a:rPr lang="en-US" dirty="0"/>
              <a:t>experience</a:t>
            </a:r>
            <a:r>
              <a:rPr lang="it-IT" dirty="0"/>
              <a:t> with standard </a:t>
            </a:r>
            <a:r>
              <a:rPr lang="it-IT" dirty="0" err="1"/>
              <a:t>emulsions</a:t>
            </a:r>
            <a:endParaRPr lang="it-IT" dirty="0"/>
          </a:p>
          <a:p>
            <a:pPr lvl="1"/>
            <a:r>
              <a:rPr lang="it-IT" dirty="0"/>
              <a:t>NIT </a:t>
            </a:r>
            <a:r>
              <a:rPr lang="it-IT" dirty="0" err="1"/>
              <a:t>emulsions</a:t>
            </a:r>
            <a:r>
              <a:rPr lang="it-IT" dirty="0"/>
              <a:t> to be </a:t>
            </a:r>
            <a:r>
              <a:rPr lang="it-IT" dirty="0" err="1"/>
              <a:t>tested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Seen</a:t>
            </a:r>
            <a:r>
              <a:rPr lang="it-IT" dirty="0"/>
              <a:t> from </a:t>
            </a:r>
            <a:r>
              <a:rPr lang="it-IT" dirty="0" err="1"/>
              <a:t>outside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do </a:t>
            </a:r>
            <a:r>
              <a:rPr lang="it-IT" dirty="0" err="1"/>
              <a:t>have</a:t>
            </a:r>
            <a:r>
              <a:rPr lang="it-IT" dirty="0"/>
              <a:t> some delay in detector </a:t>
            </a:r>
            <a:r>
              <a:rPr lang="it-IT" dirty="0" err="1"/>
              <a:t>completion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using</a:t>
            </a:r>
            <a:r>
              <a:rPr lang="it-IT" dirty="0"/>
              <a:t> the time to </a:t>
            </a:r>
            <a:r>
              <a:rPr lang="it-IT" dirty="0" err="1"/>
              <a:t>learn</a:t>
            </a:r>
            <a:r>
              <a:rPr lang="it-IT" dirty="0"/>
              <a:t> to use </a:t>
            </a:r>
            <a:r>
              <a:rPr lang="it-IT" dirty="0" err="1"/>
              <a:t>our</a:t>
            </a:r>
            <a:r>
              <a:rPr lang="it-IT" dirty="0"/>
              <a:t> detector and to do some </a:t>
            </a:r>
            <a:r>
              <a:rPr lang="it-IT" dirty="0" err="1"/>
              <a:t>physics</a:t>
            </a:r>
            <a:r>
              <a:rPr lang="it-IT" dirty="0"/>
              <a:t>: positive </a:t>
            </a:r>
            <a:r>
              <a:rPr lang="it-IT" dirty="0" err="1"/>
              <a:t>attitude</a:t>
            </a:r>
            <a:r>
              <a:rPr lang="it-IT" dirty="0"/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C0FCBE72-0B98-7575-D2D4-4888A6D0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90FE9A04-BBED-BEF2-990C-2B34159A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0037" y="-310844"/>
            <a:ext cx="2268447" cy="31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9296075" cy="520140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Monte Carlo</a:t>
            </a:r>
            <a:r>
              <a:rPr lang="it-IT" dirty="0"/>
              <a:t>:</a:t>
            </a:r>
          </a:p>
          <a:p>
            <a:pPr lvl="1"/>
            <a:r>
              <a:rPr lang="it-IT" sz="2800" dirty="0" err="1"/>
              <a:t>Continuously</a:t>
            </a:r>
            <a:r>
              <a:rPr lang="it-IT" sz="2800" dirty="0"/>
              <a:t> </a:t>
            </a:r>
            <a:r>
              <a:rPr lang="it-IT" sz="2800" dirty="0" err="1"/>
              <a:t>evolving</a:t>
            </a:r>
            <a:r>
              <a:rPr lang="it-IT" sz="2800" dirty="0"/>
              <a:t> and following the </a:t>
            </a:r>
            <a:r>
              <a:rPr lang="it-IT" sz="2800" dirty="0" err="1"/>
              <a:t>different</a:t>
            </a:r>
            <a:r>
              <a:rPr lang="it-IT" sz="2800" dirty="0"/>
              <a:t> set-ups </a:t>
            </a:r>
            <a:r>
              <a:rPr lang="it-IT" sz="2800" dirty="0" err="1"/>
              <a:t>used</a:t>
            </a:r>
            <a:r>
              <a:rPr lang="it-IT" sz="2800" dirty="0"/>
              <a:t> in data </a:t>
            </a:r>
            <a:r>
              <a:rPr lang="it-IT" sz="2800" dirty="0" err="1"/>
              <a:t>takings</a:t>
            </a:r>
            <a:r>
              <a:rPr lang="it-IT" sz="2800" dirty="0"/>
              <a:t> or </a:t>
            </a:r>
            <a:r>
              <a:rPr lang="it-IT" sz="2800" dirty="0" err="1"/>
              <a:t>contributing</a:t>
            </a:r>
            <a:r>
              <a:rPr lang="it-IT" sz="2800" dirty="0"/>
              <a:t> to the </a:t>
            </a:r>
            <a:r>
              <a:rPr lang="it-IT" sz="2800" dirty="0" err="1"/>
              <a:t>definition</a:t>
            </a:r>
            <a:r>
              <a:rPr lang="it-IT" sz="2800" dirty="0"/>
              <a:t> of the set-ups!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Trigger and Data Acquisition:</a:t>
            </a:r>
          </a:p>
          <a:p>
            <a:pPr lvl="1"/>
            <a:r>
              <a:rPr lang="en-US" sz="2800" dirty="0"/>
              <a:t>Evolving with time and detectors on the beam line</a:t>
            </a:r>
          </a:p>
          <a:p>
            <a:pPr lvl="1"/>
            <a:r>
              <a:rPr lang="en-US" sz="2800" dirty="0"/>
              <a:t>More online controls; not yet finished!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Reconstruction software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Shoe: continuously evolving with the different set-ups. More features at each release. Well developed and tuned on MC data; requires tuning at each data taking (alignment, noise, detectors on the beam line….)   </a:t>
            </a:r>
          </a:p>
          <a:p>
            <a:pPr lvl="1"/>
            <a:r>
              <a:rPr lang="en-US" sz="2800" dirty="0"/>
              <a:t>Emulsions: properly running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Tools are </a:t>
            </a:r>
            <a:r>
              <a:rPr lang="it-IT" b="1" dirty="0" err="1">
                <a:solidFill>
                  <a:schemeClr val="accent1"/>
                </a:solidFill>
              </a:rPr>
              <a:t>being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used</a:t>
            </a:r>
            <a:r>
              <a:rPr lang="it-IT" b="1" dirty="0">
                <a:solidFill>
                  <a:schemeClr val="accent1"/>
                </a:solidFill>
              </a:rPr>
              <a:t> to </a:t>
            </a:r>
            <a:r>
              <a:rPr lang="it-IT" b="1" dirty="0" err="1">
                <a:solidFill>
                  <a:schemeClr val="accent1"/>
                </a:solidFill>
              </a:rPr>
              <a:t>get</a:t>
            </a:r>
            <a:r>
              <a:rPr lang="it-IT" b="1" dirty="0">
                <a:solidFill>
                  <a:schemeClr val="accent1"/>
                </a:solidFill>
              </a:rPr>
              <a:t> some </a:t>
            </a:r>
            <a:r>
              <a:rPr lang="it-IT" b="1" dirty="0" err="1">
                <a:solidFill>
                  <a:schemeClr val="accent1"/>
                </a:solidFill>
              </a:rPr>
              <a:t>physics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strumento&#10;&#10;Descrizione generata automaticamente">
            <a:extLst>
              <a:ext uri="{FF2B5EF4-FFF2-40B4-BE49-F238E27FC236}">
                <a16:creationId xmlns:a16="http://schemas.microsoft.com/office/drawing/2014/main" id="{8EE5EB76-F234-DF24-D0F2-0D9050E8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75" y="4572482"/>
            <a:ext cx="1988091" cy="19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Data </a:t>
            </a:r>
            <a:r>
              <a:rPr lang="it-IT" b="1" dirty="0" err="1">
                <a:solidFill>
                  <a:srgbClr val="C00000"/>
                </a:solidFill>
              </a:rPr>
              <a:t>takings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6924471" cy="520140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Electronic set-up</a:t>
            </a:r>
            <a:r>
              <a:rPr lang="it-IT" dirty="0"/>
              <a:t>:</a:t>
            </a:r>
          </a:p>
          <a:p>
            <a:pPr lvl="1"/>
            <a:r>
              <a:rPr lang="it-IT" sz="3200" dirty="0"/>
              <a:t>GSI 2021 (</a:t>
            </a:r>
            <a:r>
              <a:rPr lang="it-IT" sz="3200" baseline="30000" dirty="0"/>
              <a:t>16</a:t>
            </a:r>
            <a:r>
              <a:rPr lang="it-IT" sz="3200" dirty="0"/>
              <a:t>O, 200-400 MeV) </a:t>
            </a:r>
          </a:p>
          <a:p>
            <a:pPr lvl="1"/>
            <a:r>
              <a:rPr lang="it-IT" sz="3200" dirty="0"/>
              <a:t>HIT 2022 (</a:t>
            </a:r>
            <a:r>
              <a:rPr lang="it-IT" sz="3200" baseline="30000" dirty="0"/>
              <a:t>4</a:t>
            </a:r>
            <a:r>
              <a:rPr lang="it-IT" sz="3200" dirty="0"/>
              <a:t>He, </a:t>
            </a:r>
            <a:r>
              <a:rPr lang="it-IT" sz="3200" dirty="0" err="1"/>
              <a:t>several</a:t>
            </a:r>
            <a:r>
              <a:rPr lang="it-IT" sz="3200" dirty="0"/>
              <a:t> energies) </a:t>
            </a:r>
          </a:p>
          <a:p>
            <a:pPr lvl="1"/>
            <a:r>
              <a:rPr lang="it-IT" sz="3200" dirty="0"/>
              <a:t>CNAO 2022 (</a:t>
            </a:r>
            <a:r>
              <a:rPr lang="it-IT" sz="3200" baseline="30000" dirty="0"/>
              <a:t>12</a:t>
            </a:r>
            <a:r>
              <a:rPr lang="it-IT" sz="3200" dirty="0"/>
              <a:t>C, 200 MeV)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Emulsions:</a:t>
            </a:r>
          </a:p>
          <a:p>
            <a:pPr lvl="1"/>
            <a:r>
              <a:rPr lang="it-IT" sz="2800" dirty="0"/>
              <a:t>GSI 2019 </a:t>
            </a:r>
          </a:p>
          <a:p>
            <a:pPr lvl="1"/>
            <a:r>
              <a:rPr lang="it-IT" sz="2800" dirty="0"/>
              <a:t>GSI 2020 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Some sample </a:t>
            </a:r>
            <a:r>
              <a:rPr lang="it-IT" b="1" dirty="0" err="1">
                <a:solidFill>
                  <a:schemeClr val="accent1"/>
                </a:solidFill>
              </a:rPr>
              <a:t>have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been</a:t>
            </a:r>
            <a:r>
              <a:rPr lang="it-IT" b="1" dirty="0">
                <a:solidFill>
                  <a:schemeClr val="accent1"/>
                </a:solidFill>
              </a:rPr>
              <a:t>/are </a:t>
            </a:r>
            <a:r>
              <a:rPr lang="it-IT" b="1" dirty="0" err="1">
                <a:solidFill>
                  <a:schemeClr val="accent1"/>
                </a:solidFill>
              </a:rPr>
              <a:t>being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analysed</a:t>
            </a:r>
            <a:r>
              <a:rPr lang="it-IT" b="1" dirty="0">
                <a:solidFill>
                  <a:schemeClr val="accent1"/>
                </a:solidFill>
              </a:rPr>
              <a:t>; </a:t>
            </a:r>
            <a:r>
              <a:rPr lang="it-IT" b="1" dirty="0" err="1">
                <a:solidFill>
                  <a:schemeClr val="accent1"/>
                </a:solidFill>
              </a:rPr>
              <a:t>others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await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volontiers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r>
              <a:rPr lang="it-IT" b="1" dirty="0" err="1">
                <a:solidFill>
                  <a:schemeClr val="accent1"/>
                </a:solidFill>
              </a:rPr>
              <a:t>There</a:t>
            </a:r>
            <a:r>
              <a:rPr lang="it-IT" b="1" dirty="0">
                <a:solidFill>
                  <a:schemeClr val="accent1"/>
                </a:solidFill>
              </a:rPr>
              <a:t> are </a:t>
            </a:r>
            <a:r>
              <a:rPr lang="it-IT" b="1" dirty="0" err="1">
                <a:solidFill>
                  <a:schemeClr val="accent1"/>
                </a:solidFill>
              </a:rPr>
              <a:t>plenty</a:t>
            </a:r>
            <a:r>
              <a:rPr lang="it-IT" b="1" dirty="0">
                <a:solidFill>
                  <a:schemeClr val="accent1"/>
                </a:solidFill>
              </a:rPr>
              <a:t> of </a:t>
            </a:r>
            <a:r>
              <a:rPr lang="it-IT" b="1" dirty="0" err="1">
                <a:solidFill>
                  <a:schemeClr val="accent1"/>
                </a:solidFill>
              </a:rPr>
              <a:t>possibilities</a:t>
            </a:r>
            <a:r>
              <a:rPr lang="it-IT" b="1" dirty="0">
                <a:solidFill>
                  <a:schemeClr val="accent1"/>
                </a:solidFill>
              </a:rPr>
              <a:t> for </a:t>
            </a:r>
            <a:r>
              <a:rPr lang="it-IT" b="1" dirty="0" err="1">
                <a:solidFill>
                  <a:schemeClr val="accent1"/>
                </a:solidFill>
              </a:rPr>
              <a:t>us</a:t>
            </a:r>
            <a:r>
              <a:rPr lang="it-IT" b="1" dirty="0">
                <a:solidFill>
                  <a:schemeClr val="accent1"/>
                </a:solidFill>
              </a:rPr>
              <a:t> or for </a:t>
            </a:r>
            <a:r>
              <a:rPr lang="it-IT" b="1" dirty="0" err="1">
                <a:solidFill>
                  <a:schemeClr val="accent1"/>
                </a:solidFill>
              </a:rPr>
              <a:t>newcomers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 descr="Immagine che contiene giallo&#10;&#10;Descrizione generata automaticamente">
            <a:extLst>
              <a:ext uri="{FF2B5EF4-FFF2-40B4-BE49-F238E27FC236}">
                <a16:creationId xmlns:a16="http://schemas.microsoft.com/office/drawing/2014/main" id="{7FBDE7F6-C6C2-1DBB-7732-CAA585D1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4503" y="1707856"/>
            <a:ext cx="3868748" cy="43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926347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7438534" cy="5589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The FOOT community </a:t>
            </a:r>
            <a:r>
              <a:rPr lang="it-IT" b="1" dirty="0" err="1">
                <a:solidFill>
                  <a:schemeClr val="accent1"/>
                </a:solidFill>
              </a:rPr>
              <a:t>is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active</a:t>
            </a:r>
            <a:r>
              <a:rPr lang="it-IT" b="1" dirty="0">
                <a:solidFill>
                  <a:schemeClr val="accent1"/>
                </a:solidFill>
              </a:rPr>
              <a:t> on </a:t>
            </a:r>
            <a:r>
              <a:rPr lang="it-IT" b="1" dirty="0" err="1">
                <a:solidFill>
                  <a:schemeClr val="accent1"/>
                </a:solidFill>
              </a:rPr>
              <a:t>several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fronts</a:t>
            </a:r>
            <a:r>
              <a:rPr lang="it-IT" b="1" dirty="0">
                <a:solidFill>
                  <a:schemeClr val="accent1"/>
                </a:solidFill>
              </a:rPr>
              <a:t>:</a:t>
            </a:r>
          </a:p>
          <a:p>
            <a:r>
              <a:rPr lang="it-IT" b="1" dirty="0">
                <a:solidFill>
                  <a:schemeClr val="accent1"/>
                </a:solidFill>
              </a:rPr>
              <a:t>Paper production</a:t>
            </a:r>
          </a:p>
          <a:p>
            <a:endParaRPr lang="it-IT" b="1" dirty="0">
              <a:solidFill>
                <a:schemeClr val="accent1"/>
              </a:solidFill>
            </a:endParaRPr>
          </a:p>
          <a:p>
            <a:r>
              <a:rPr lang="it-IT" b="1" dirty="0">
                <a:solidFill>
                  <a:schemeClr val="accent1"/>
                </a:solidFill>
              </a:rPr>
              <a:t>Conference </a:t>
            </a:r>
            <a:r>
              <a:rPr lang="it-IT" b="1" dirty="0" err="1">
                <a:solidFill>
                  <a:schemeClr val="accent1"/>
                </a:solidFill>
              </a:rPr>
              <a:t>partecipation</a:t>
            </a:r>
            <a:endParaRPr lang="it-IT" b="1" dirty="0">
              <a:solidFill>
                <a:schemeClr val="accent1"/>
              </a:solidFill>
            </a:endParaRPr>
          </a:p>
          <a:p>
            <a:pPr lvl="1"/>
            <a:r>
              <a:rPr lang="it-IT" dirty="0"/>
              <a:t>Include production of </a:t>
            </a:r>
            <a:r>
              <a:rPr lang="it-IT" dirty="0" err="1"/>
              <a:t>proceedings</a:t>
            </a:r>
            <a:endParaRPr lang="it-IT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Proposal writing </a:t>
            </a:r>
          </a:p>
          <a:p>
            <a:pPr lvl="1"/>
            <a:r>
              <a:rPr lang="en-US" dirty="0"/>
              <a:t>PRIN2021, PRIN 2022, CANDLER, ELFH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Agencies planning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dirty="0"/>
              <a:t>INFN Mid-term plan, </a:t>
            </a:r>
          </a:p>
          <a:p>
            <a:pPr lvl="1"/>
            <a:r>
              <a:rPr lang="en-US" dirty="0" err="1"/>
              <a:t>NuPECC</a:t>
            </a:r>
            <a:r>
              <a:rPr lang="en-US" dirty="0"/>
              <a:t> Long term plan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it-IT" b="1" dirty="0" err="1">
                <a:solidFill>
                  <a:schemeClr val="accent1"/>
                </a:solidFill>
              </a:rPr>
              <a:t>All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these</a:t>
            </a:r>
            <a:r>
              <a:rPr lang="it-IT" b="1" dirty="0">
                <a:solidFill>
                  <a:schemeClr val="accent1"/>
                </a:solidFill>
              </a:rPr>
              <a:t> activities are </a:t>
            </a:r>
            <a:r>
              <a:rPr lang="it-IT" b="1" dirty="0" err="1">
                <a:solidFill>
                  <a:schemeClr val="accent1"/>
                </a:solidFill>
              </a:rPr>
              <a:t>are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signs</a:t>
            </a:r>
            <a:r>
              <a:rPr lang="it-IT" b="1" dirty="0">
                <a:solidFill>
                  <a:schemeClr val="accent1"/>
                </a:solidFill>
              </a:rPr>
              <a:t> of a </a:t>
            </a:r>
            <a:r>
              <a:rPr lang="it-IT" b="1" dirty="0" err="1">
                <a:solidFill>
                  <a:schemeClr val="accent1"/>
                </a:solidFill>
              </a:rPr>
              <a:t>healthy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and </a:t>
            </a:r>
            <a:r>
              <a:rPr lang="it-IT" b="1" dirty="0" err="1">
                <a:solidFill>
                  <a:schemeClr val="accent1"/>
                </a:solidFill>
              </a:rPr>
              <a:t>active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collaboration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E7017B-E0BF-D1E8-46DC-A17D4587F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43" y="1635349"/>
            <a:ext cx="2616739" cy="26167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31441E-7AC8-F89F-0D9F-BBE1415C2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51" y="1635349"/>
            <a:ext cx="1828800" cy="140676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F0A589-DEDF-6C8A-2263-837DA68F7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3" y="3223278"/>
            <a:ext cx="2035032" cy="20350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AB44747-8547-AAC1-7065-46285F6D9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912" y="3815866"/>
            <a:ext cx="1260598" cy="150363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4EBFADA-A6F5-9809-4171-C7FE97ADB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462" y="5364853"/>
            <a:ext cx="2801110" cy="13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F9CB7-872E-3B3D-8B6E-CE8A6845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Time to start the meeting!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4893C-CD2C-FD5E-F0A4-C434A5ED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24654" cy="2840643"/>
          </a:xfrm>
        </p:spPr>
        <p:txBody>
          <a:bodyPr/>
          <a:lstStyle/>
          <a:p>
            <a:r>
              <a:rPr lang="it-IT" dirty="0" err="1"/>
              <a:t>Please</a:t>
            </a:r>
            <a:r>
              <a:rPr lang="it-IT" dirty="0"/>
              <a:t> stay in the </a:t>
            </a:r>
            <a:r>
              <a:rPr lang="it-IT" dirty="0" err="1"/>
              <a:t>allocated</a:t>
            </a:r>
            <a:r>
              <a:rPr lang="it-IT" dirty="0"/>
              <a:t> time</a:t>
            </a:r>
          </a:p>
          <a:p>
            <a:r>
              <a:rPr lang="it-IT" dirty="0" err="1"/>
              <a:t>Please</a:t>
            </a:r>
            <a:r>
              <a:rPr lang="it-IT" dirty="0"/>
              <a:t> upload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fruitfull</a:t>
            </a:r>
            <a:r>
              <a:rPr lang="it-IT" dirty="0"/>
              <a:t> meeting!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76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324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Detector status</vt:lpstr>
      <vt:lpstr>Tools</vt:lpstr>
      <vt:lpstr>Data takings</vt:lpstr>
      <vt:lpstr>Communication</vt:lpstr>
      <vt:lpstr>Time to start the meeting!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Villa</dc:creator>
  <cp:lastModifiedBy>Mauro Villa</cp:lastModifiedBy>
  <cp:revision>1</cp:revision>
  <dcterms:created xsi:type="dcterms:W3CDTF">2022-12-11T21:21:48Z</dcterms:created>
  <dcterms:modified xsi:type="dcterms:W3CDTF">2022-12-11T22:21:14Z</dcterms:modified>
</cp:coreProperties>
</file>