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8"/>
  </p:notesMasterIdLst>
  <p:sldIdLst>
    <p:sldId id="256" r:id="rId2"/>
    <p:sldId id="276" r:id="rId3"/>
    <p:sldId id="273" r:id="rId4"/>
    <p:sldId id="265" r:id="rId5"/>
    <p:sldId id="277" r:id="rId6"/>
    <p:sldId id="278" r:id="rId7"/>
    <p:sldId id="279" r:id="rId8"/>
    <p:sldId id="280" r:id="rId9"/>
    <p:sldId id="266" r:id="rId10"/>
    <p:sldId id="274" r:id="rId11"/>
    <p:sldId id="282" r:id="rId12"/>
    <p:sldId id="272" r:id="rId13"/>
    <p:sldId id="281" r:id="rId14"/>
    <p:sldId id="270" r:id="rId15"/>
    <p:sldId id="283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89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84C2F-01A9-41AF-B439-9EA2E3D2B5BD}" type="datetimeFigureOut">
              <a:rPr lang="en-US" smtClean="0"/>
              <a:pPr/>
              <a:t>5/29/2011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AFC51-8682-41DD-95AE-924242E2E5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AFC51-8682-41DD-95AE-924242E2E53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21193-4AF6-465E-A97E-D2C8BA962C1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21193-4AF6-465E-A97E-D2C8BA962C1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83" indent="0" algn="ctr">
              <a:buNone/>
              <a:defRPr/>
            </a:lvl2pPr>
            <a:lvl3pPr marL="829366" indent="0" algn="ctr">
              <a:buNone/>
              <a:defRPr/>
            </a:lvl3pPr>
            <a:lvl4pPr marL="1244049" indent="0" algn="ctr">
              <a:buNone/>
              <a:defRPr/>
            </a:lvl4pPr>
            <a:lvl5pPr marL="1658732" indent="0" algn="ctr">
              <a:buNone/>
              <a:defRPr/>
            </a:lvl5pPr>
            <a:lvl6pPr marL="2073416" indent="0" algn="ctr">
              <a:buNone/>
              <a:defRPr/>
            </a:lvl6pPr>
            <a:lvl7pPr marL="2488099" indent="0" algn="ctr">
              <a:buNone/>
              <a:defRPr/>
            </a:lvl7pPr>
            <a:lvl8pPr marL="2902782" indent="0" algn="ctr">
              <a:buNone/>
              <a:defRPr/>
            </a:lvl8pPr>
            <a:lvl9pPr marL="331746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6200" y="6553200"/>
            <a:ext cx="2119680" cy="2577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La Biodola 2011</a:t>
            </a:r>
            <a:endParaRPr lang="fi-FI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2947680" y="6553200"/>
            <a:ext cx="2895840" cy="32403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Mauro Citterio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7462200" y="6553200"/>
            <a:ext cx="1605600" cy="229624"/>
          </a:xfrm>
        </p:spPr>
        <p:txBody>
          <a:bodyPr/>
          <a:lstStyle>
            <a:lvl1pPr>
              <a:defRPr/>
            </a:lvl1pPr>
          </a:lstStyle>
          <a:p>
            <a:fld id="{2D3987E1-1984-4004-A157-5EDCC4F6C743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La Biodola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4E35532-50E0-4C2C-8603-5444BF9ED377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63520" cy="61278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4801" y="0"/>
            <a:ext cx="6055200" cy="61278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La Biodola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D54935-FBF8-47F4-9EB8-AA17499220DF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0"/>
            <a:ext cx="8225280" cy="1303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6480" y="1604330"/>
            <a:ext cx="8225280" cy="452351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162720" y="6597334"/>
            <a:ext cx="2119680" cy="2577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La Biodola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2947680" y="6597333"/>
            <a:ext cx="2895840" cy="324034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4882" y="6247377"/>
            <a:ext cx="1605600" cy="469489"/>
          </a:xfrm>
        </p:spPr>
        <p:txBody>
          <a:bodyPr/>
          <a:lstStyle>
            <a:lvl1pPr>
              <a:defRPr/>
            </a:lvl1pPr>
          </a:lstStyle>
          <a:p>
            <a:fld id="{A603C271-5393-4AA9-B3EA-726625D744F4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0"/>
            <a:ext cx="8225280" cy="1303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30"/>
            <a:ext cx="4043520" cy="45235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8240" y="1604330"/>
            <a:ext cx="4043520" cy="452351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162720" y="6597334"/>
            <a:ext cx="2119680" cy="2577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La Biodola 2011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2947680" y="6597333"/>
            <a:ext cx="2895840" cy="324034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2" y="6247377"/>
            <a:ext cx="1605600" cy="469489"/>
          </a:xfrm>
        </p:spPr>
        <p:txBody>
          <a:bodyPr/>
          <a:lstStyle>
            <a:lvl1pPr>
              <a:defRPr/>
            </a:lvl1pPr>
          </a:lstStyle>
          <a:p>
            <a:fld id="{4A74B44B-8484-47BA-802C-E09A1E131509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La Biodola 2011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7462200" y="6540911"/>
            <a:ext cx="1605600" cy="317089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fi-FI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4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83" indent="0">
              <a:buNone/>
              <a:defRPr sz="1600"/>
            </a:lvl2pPr>
            <a:lvl3pPr marL="829366" indent="0">
              <a:buNone/>
              <a:defRPr sz="1500"/>
            </a:lvl3pPr>
            <a:lvl4pPr marL="1244049" indent="0">
              <a:buNone/>
              <a:defRPr sz="1300"/>
            </a:lvl4pPr>
            <a:lvl5pPr marL="1658732" indent="0">
              <a:buNone/>
              <a:defRPr sz="1300"/>
            </a:lvl5pPr>
            <a:lvl6pPr marL="2073416" indent="0">
              <a:buNone/>
              <a:defRPr sz="1300"/>
            </a:lvl6pPr>
            <a:lvl7pPr marL="2488099" indent="0">
              <a:buNone/>
              <a:defRPr sz="1300"/>
            </a:lvl7pPr>
            <a:lvl8pPr marL="2902782" indent="0">
              <a:buNone/>
              <a:defRPr sz="1300"/>
            </a:lvl8pPr>
            <a:lvl9pPr marL="331746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La Biodola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E57B991-4CC5-4D63-A83A-BCD27369A756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30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0" y="1604330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La Biodola 2011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BB1792-BE1C-49F4-9A81-DC305BED51B3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2" y="275071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La Biodola 2011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3C5F15-1577-489B-81FE-3EB01CF4A8A6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La Biodola 2011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7E3602-BCC4-4F3D-A88B-7D90C7A216A0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La Biodola 2011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FB84A1-9CAB-4865-BB6E-E176473BB4FC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2" y="273630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2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La Biodola 2011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B4C747-38E2-46B7-B570-748D840A8F3E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2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2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83" indent="0">
              <a:buNone/>
              <a:defRPr sz="2500"/>
            </a:lvl2pPr>
            <a:lvl3pPr marL="829366" indent="0">
              <a:buNone/>
              <a:defRPr sz="2200"/>
            </a:lvl3pPr>
            <a:lvl4pPr marL="1244049" indent="0">
              <a:buNone/>
              <a:defRPr sz="1800"/>
            </a:lvl4pPr>
            <a:lvl5pPr marL="1658732" indent="0">
              <a:buNone/>
              <a:defRPr sz="1800"/>
            </a:lvl5pPr>
            <a:lvl6pPr marL="2073416" indent="0">
              <a:buNone/>
              <a:defRPr sz="1800"/>
            </a:lvl6pPr>
            <a:lvl7pPr marL="2488099" indent="0">
              <a:buNone/>
              <a:defRPr sz="1800"/>
            </a:lvl7pPr>
            <a:lvl8pPr marL="2902782" indent="0">
              <a:buNone/>
              <a:defRPr sz="1800"/>
            </a:lvl8pPr>
            <a:lvl9pPr marL="3317465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2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La Biodola 2011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004C42-0A22-4F95-A3C4-98043ED20B5E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306218"/>
          </a:xfrm>
          <a:prstGeom prst="rect">
            <a:avLst/>
          </a:prstGeom>
          <a:solidFill>
            <a:srgbClr val="280099"/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531086"/>
            <a:ext cx="9144000" cy="326914"/>
          </a:xfrm>
          <a:prstGeom prst="rect">
            <a:avLst/>
          </a:prstGeom>
          <a:solidFill>
            <a:srgbClr val="280099"/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0"/>
            <a:ext cx="8225280" cy="1303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9"/>
            <a:ext cx="8225280" cy="45235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162720" y="6597333"/>
            <a:ext cx="2119680" cy="257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FFFFF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en-US" smtClean="0"/>
              <a:t>La Biodola 2011</a:t>
            </a:r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2947680" y="6597333"/>
            <a:ext cx="2895840" cy="3240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1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FFFFF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80000" y="5521540"/>
            <a:ext cx="864000" cy="84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89651"/>
          </a:xfrm>
          <a:prstGeom prst="rect">
            <a:avLst/>
          </a:prstGeom>
          <a:solidFill>
            <a:srgbClr val="280099"/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"/>
            <a:ext cx="9144000" cy="816566"/>
          </a:xfrm>
          <a:prstGeom prst="rect">
            <a:avLst/>
          </a:prstGeom>
          <a:solidFill>
            <a:srgbClr val="280099"/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653829"/>
          </a:xfrm>
          <a:prstGeom prst="rect">
            <a:avLst/>
          </a:prstGeom>
          <a:solidFill>
            <a:srgbClr val="280099"/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6554881" y="6247376"/>
            <a:ext cx="160560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295FB122-BA10-4BC4-A089-5A0CEF8A27C6}" type="slidenum">
              <a:rPr lang="fi-FI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/>
  <p:txStyles>
    <p:titleStyle>
      <a:lvl1pPr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+mj-lt"/>
          <a:ea typeface="+mj-ea"/>
          <a:cs typeface="+mj-cs"/>
        </a:defRPr>
      </a:lvl1pPr>
      <a:lvl2pPr marL="673930" indent="-259204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marL="1036815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marL="1451541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marL="1866268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11045" indent="-311045" algn="l" defTabSz="407526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Update on HDI design and peripheral electronics in Milano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Citterio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on behalf of INFN and University of Milan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810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XVII </a:t>
            </a:r>
            <a:r>
              <a:rPr lang="en-US" sz="2800" dirty="0" err="1" smtClean="0">
                <a:solidFill>
                  <a:srgbClr val="FFFF00"/>
                </a:solidFill>
              </a:rPr>
              <a:t>SuperB</a:t>
            </a:r>
            <a:r>
              <a:rPr lang="en-US" sz="2800" dirty="0" smtClean="0">
                <a:solidFill>
                  <a:srgbClr val="FFFF00"/>
                </a:solidFill>
              </a:rPr>
              <a:t> Workshop and Kick Off Meeting: SVT Parallel Session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1" name="Picture 6" descr="inf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62600"/>
            <a:ext cx="10080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Speed / Low Power </a:t>
            </a:r>
            <a:r>
              <a:rPr lang="en-US" dirty="0" err="1" smtClean="0"/>
              <a:t>Serializer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La Biodola 2011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fi-FI" dirty="0" smtClean="0"/>
          </a:p>
        </p:txBody>
      </p:sp>
      <p:pic>
        <p:nvPicPr>
          <p:cNvPr id="7" name="Picture 42" descr="LOCs1_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219016" cy="2438400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711700" y="4495800"/>
          <a:ext cx="4279900" cy="841248"/>
        </p:xfrm>
        <a:graphic>
          <a:graphicData uri="http://schemas.openxmlformats.org/drawingml/2006/table">
            <a:tbl>
              <a:tblPr/>
              <a:tblGrid>
                <a:gridCol w="1219200"/>
                <a:gridCol w="1320800"/>
                <a:gridCol w="1739900"/>
              </a:tblGrid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LOCs1 (mW)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low power design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CML Driver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PLL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Others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30%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800600" y="1676400"/>
            <a:ext cx="3733800" cy="22098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block schematic of the SMU LOC1 shows that the typical power of the chip (~ 500 </a:t>
            </a:r>
            <a:r>
              <a:rPr lang="en-US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mW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at 5 </a:t>
            </a:r>
            <a:r>
              <a:rPr lang="en-US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Gbps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has a substantial contribution coming from the PLL circuit.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 “Tunable”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Serializer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(data rate from 2.5 to 5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Gbps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 can be obtained by changing the PLL.</a:t>
            </a:r>
          </a:p>
          <a:p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goal is to reduce the power to ~ 250 </a:t>
            </a:r>
            <a:r>
              <a:rPr lang="en-US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mW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at 2. 5 </a:t>
            </a:r>
            <a:r>
              <a:rPr lang="en-US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Gbps</a:t>
            </a:r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Simulation results indicate that (courtesy of SMU) :</a:t>
            </a: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4800" y="4495800"/>
            <a:ext cx="3962400" cy="1905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final design/prototyping phase of this Low Speed /Low Power IC did not start, yet.</a:t>
            </a:r>
          </a:p>
          <a:p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SMU has received expression of interest by other experiment for such a development</a:t>
            </a:r>
          </a:p>
          <a:p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SMU is looking into opening a collaboration on such IC (technology is 0.25 um Silicon on Sapphire)</a:t>
            </a:r>
          </a:p>
          <a:p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hema_Test_Ca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962400"/>
            <a:ext cx="5084064" cy="26380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2625" indent="-681038" eaLnBrk="1">
              <a:lnSpc>
                <a:spcPct val="83000"/>
              </a:lnSpc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3200" dirty="0" smtClean="0"/>
              <a:t>Data/Clock and Control Cables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La Biodola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1F77A3-67E7-4EB0-97E1-D24F846827AC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533400" y="1295400"/>
            <a:ext cx="8001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r>
              <a:rPr lang="fi-FI" b="1" smtClean="0">
                <a:solidFill>
                  <a:srgbClr val="FF0000"/>
                </a:solidFill>
              </a:rPr>
              <a:t>Kapton tail is probably not </a:t>
            </a:r>
            <a:r>
              <a:rPr lang="fi-FI" b="1" dirty="0" smtClean="0">
                <a:solidFill>
                  <a:srgbClr val="FF0000"/>
                </a:solidFill>
              </a:rPr>
              <a:t>a solution for SuperB</a:t>
            </a:r>
          </a:p>
          <a:p>
            <a:pPr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r>
              <a:rPr lang="fi-FI" dirty="0" smtClean="0"/>
              <a:t>		- data speed is much higher than before</a:t>
            </a:r>
          </a:p>
          <a:p>
            <a:pPr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r>
              <a:rPr lang="fi-FI" dirty="0" smtClean="0"/>
              <a:t>		- differential/coaxial lines are not usually designed in flat circuits</a:t>
            </a:r>
          </a:p>
          <a:p>
            <a:pPr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endParaRPr lang="fi-FI" sz="800" dirty="0" smtClean="0"/>
          </a:p>
          <a:p>
            <a:pPr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r>
              <a:rPr lang="fi-FI" dirty="0" smtClean="0"/>
              <a:t>Some small and flexible cables have been selected and tests are on-going</a:t>
            </a:r>
          </a:p>
          <a:p>
            <a:pPr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endParaRPr lang="fi-FI" sz="800" dirty="0" smtClean="0"/>
          </a:p>
          <a:p>
            <a:pPr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r>
              <a:rPr lang="fi-FI" dirty="0" smtClean="0"/>
              <a:t>Some preliminary results are shown</a:t>
            </a:r>
          </a:p>
          <a:p>
            <a:pPr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r>
              <a:rPr lang="fi-FI" dirty="0" smtClean="0"/>
              <a:t>		- the reference lenght has been chosen ~ 1m</a:t>
            </a:r>
          </a:p>
          <a:p>
            <a:pPr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r>
              <a:rPr lang="fi-FI" dirty="0" smtClean="0"/>
              <a:t>		- the test has been performed using </a:t>
            </a:r>
          </a:p>
          <a:p>
            <a:pPr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r>
              <a:rPr lang="fi-FI" dirty="0" smtClean="0"/>
              <a:t>			- Xilinx FPGA + Rocket IO as a reference</a:t>
            </a:r>
          </a:p>
          <a:p>
            <a:pPr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r>
              <a:rPr lang="fi-FI" dirty="0" smtClean="0"/>
              <a:t>			- Xilinx FPGA  + LOC1 serializer as a comparison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2625" indent="-681038" eaLnBrk="1">
              <a:lnSpc>
                <a:spcPct val="83000"/>
              </a:lnSpc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3200" dirty="0" smtClean="0"/>
              <a:t>Data/Clock and Control Cables (2 of 3)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La Biodola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1F77A3-67E7-4EB0-97E1-D24F846827AC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4572000" y="1447800"/>
            <a:ext cx="441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</a:rPr>
              <a:t>Signal: 30 AWG, Solid Copper Clad Aluminum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</a:rPr>
              <a:t>Differential Impedance ~ 100 Ohms +/- 5%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</a:rPr>
              <a:t>Capacitance: 16 pF / ft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</a:rPr>
              <a:t>Propagation Delay: &lt; 2 ns/ft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The preliminary measurements show that LOC1 can drive such a cable without substantial degradation even without pre/post emphasis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581400"/>
            <a:ext cx="4108450" cy="1536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105400"/>
            <a:ext cx="4191000" cy="1445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343400" y="3962400"/>
            <a:ext cx="2711450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Eye diagram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419600" y="5562600"/>
            <a:ext cx="2711450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  <a:ea typeface="DejaVu Sans" charset="0"/>
                <a:cs typeface="DejaVu Sans" charset="0"/>
              </a:rPr>
              <a:t>BER probability density function</a:t>
            </a:r>
          </a:p>
        </p:txBody>
      </p:sp>
      <p:pic>
        <p:nvPicPr>
          <p:cNvPr id="15" name="Picture 14" descr="Data_cab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1295400"/>
            <a:ext cx="3936492" cy="23637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2625" indent="-681038" eaLnBrk="1">
              <a:lnSpc>
                <a:spcPct val="83000"/>
              </a:lnSpc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/>
              <a:t>Data/Clock and Control Cables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La Biodola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1F77A3-67E7-4EB0-97E1-D24F846827AC}" type="slidenum">
              <a:rPr lang="fi-FI" smtClean="0"/>
              <a:pPr/>
              <a:t>13</a:t>
            </a:fld>
            <a:endParaRPr lang="fi-FI"/>
          </a:p>
        </p:txBody>
      </p:sp>
      <p:pic>
        <p:nvPicPr>
          <p:cNvPr id="10" name="Picture 9" descr="Stefano_c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2514600"/>
            <a:ext cx="3580209" cy="2362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10000" y="1447800"/>
            <a:ext cx="5181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</a:rPr>
              <a:t>Signal: 39 AWG, Bifilar magnet wires (Cu)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</a:rPr>
              <a:t>Differential Impedance: to be measured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</a:rPr>
              <a:t>Capacitance: 75 pF/m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</a:rPr>
              <a:t>Propagation Delay: to be measured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Dielectric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</a:rPr>
              <a:t>costant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: 2.1 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Twisting is not needed for such a small wire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It probably can be purchased in tapes with multiple wires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	- mechanical stress to be performed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	- bending radius (no deformation) not 	known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Electric test not yet started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	- difficult to make proper connection to 	test set-up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2625" indent="-681038" eaLnBrk="1">
              <a:lnSpc>
                <a:spcPct val="83000"/>
              </a:lnSpc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Transition card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La Biodola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1F77A3-67E7-4EB0-97E1-D24F846827AC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1" y="1371600"/>
            <a:ext cx="5714999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r>
              <a:rPr lang="fi-FI" sz="1600" dirty="0" smtClean="0"/>
              <a:t>No activities on designing the transition cards</a:t>
            </a:r>
          </a:p>
          <a:p>
            <a:pPr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endParaRPr lang="fi-FI" sz="1600" dirty="0" smtClean="0"/>
          </a:p>
          <a:p>
            <a:pPr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r>
              <a:rPr lang="fi-FI" sz="1600" dirty="0" smtClean="0"/>
              <a:t>However some preliminary study on the ”power distribution”:</a:t>
            </a:r>
          </a:p>
          <a:p>
            <a:pPr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endParaRPr lang="fi-FI" sz="1600" dirty="0" smtClean="0"/>
          </a:p>
          <a:p>
            <a:pPr>
              <a:buFontTx/>
              <a:buChar char="-"/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r>
              <a:rPr lang="fi-FI" sz="1600" dirty="0" smtClean="0"/>
              <a:t> micro power cables made by siltem isolated quad twist multi strands AWG22 wires has been acquired and are going to be tested</a:t>
            </a:r>
          </a:p>
          <a:p>
            <a:pPr>
              <a:buFontTx/>
              <a:buChar char="-"/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r>
              <a:rPr lang="fi-FI" sz="1600" dirty="0" smtClean="0"/>
              <a:t> the idea is to define relatively soon the requirements for LDO regulator to be placed ”near” the HDI</a:t>
            </a:r>
          </a:p>
          <a:p>
            <a:pPr>
              <a:buFontTx/>
              <a:buChar char="-"/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r>
              <a:rPr lang="fi-FI" sz="1600" dirty="0" smtClean="0"/>
              <a:t> such LDO will use sense lines to ”predict” exact voltage to the load.</a:t>
            </a:r>
          </a:p>
          <a:p>
            <a:pPr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endParaRPr lang="fi-FI" sz="1600" dirty="0" smtClean="0">
              <a:sym typeface="Wingdings" pitchFamily="2" charset="2"/>
            </a:endParaRPr>
          </a:p>
          <a:p>
            <a:pPr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r>
              <a:rPr lang="fi-FI" sz="1600" dirty="0" smtClean="0">
                <a:sym typeface="Wingdings" pitchFamily="2" charset="2"/>
              </a:rPr>
              <a:t>First parameter to be defined is Max Tolerable Voltage at load to avoid FE chip damage in case of failure</a:t>
            </a:r>
          </a:p>
          <a:p>
            <a:pPr>
              <a:buFont typeface="Wingdings"/>
              <a:buChar char="à"/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r>
              <a:rPr lang="fi-FI" sz="1600" dirty="0" smtClean="0">
                <a:sym typeface="Wingdings" pitchFamily="2" charset="2"/>
              </a:rPr>
              <a:t>Based on technology  for 0.13 um ~ 2.0 Volt</a:t>
            </a:r>
          </a:p>
          <a:p>
            <a:pPr>
              <a:buFont typeface="Wingdings"/>
              <a:buChar char="à"/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r>
              <a:rPr lang="fi-FI" sz="1600" dirty="0" smtClean="0">
                <a:sym typeface="Wingdings" pitchFamily="2" charset="2"/>
              </a:rPr>
              <a:t>For calculation ”zero current consumption” is assumed, i.e no drop on power cables</a:t>
            </a:r>
          </a:p>
          <a:p>
            <a:pPr>
              <a:buFont typeface="Wingdings"/>
              <a:buChar char="à"/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r>
              <a:rPr lang="fi-FI" sz="1600" dirty="0" smtClean="0">
                <a:sym typeface="Wingdings" pitchFamily="2" charset="2"/>
              </a:rPr>
              <a:t>Drop on round trip must be used</a:t>
            </a:r>
          </a:p>
          <a:p>
            <a:pPr>
              <a:buFont typeface="Wingdings"/>
              <a:buChar char="à"/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r>
              <a:rPr lang="fi-FI" sz="1600" dirty="0" smtClean="0">
                <a:sym typeface="Wingdings" pitchFamily="2" charset="2"/>
              </a:rPr>
              <a:t>Power lines are shared on more than IC .... Worst current ....</a:t>
            </a:r>
          </a:p>
          <a:p>
            <a:pPr>
              <a:buFont typeface="Wingdings"/>
              <a:buChar char="à"/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r>
              <a:rPr lang="fi-FI" sz="1600" dirty="0" smtClean="0">
                <a:sym typeface="Wingdings" pitchFamily="2" charset="2"/>
              </a:rPr>
              <a:t>Sense failure protection scheme must be ”fast”</a:t>
            </a:r>
          </a:p>
          <a:p>
            <a:pPr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endParaRPr lang="fi-FI" dirty="0" smtClean="0"/>
          </a:p>
          <a:p>
            <a:pPr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endParaRPr lang="fi-FI" dirty="0" smtClean="0"/>
          </a:p>
        </p:txBody>
      </p:sp>
      <p:pic>
        <p:nvPicPr>
          <p:cNvPr id="8" name="Picture 7" descr="Type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1447800"/>
            <a:ext cx="3038720" cy="167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72200" y="3276600"/>
            <a:ext cx="2895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AWG 22 (made of 37 x 0.114 mm individual wires)</a:t>
            </a:r>
          </a:p>
          <a:p>
            <a:r>
              <a:rPr lang="en-US" sz="1400" dirty="0" smtClean="0"/>
              <a:t>Resistance nom.: 5.08 </a:t>
            </a:r>
            <a:r>
              <a:rPr lang="en-US" sz="1400" dirty="0" smtClean="0">
                <a:latin typeface="Symbol" pitchFamily="18" charset="2"/>
              </a:rPr>
              <a:t>W</a:t>
            </a:r>
            <a:r>
              <a:rPr lang="en-US" sz="1400" dirty="0" smtClean="0"/>
              <a:t> /100 m</a:t>
            </a:r>
          </a:p>
          <a:p>
            <a:r>
              <a:rPr lang="en-US" sz="1400" dirty="0" smtClean="0"/>
              <a:t>(or 16.25 </a:t>
            </a:r>
            <a:r>
              <a:rPr lang="en-US" sz="1400" dirty="0" smtClean="0">
                <a:latin typeface="Symbol" pitchFamily="18" charset="2"/>
              </a:rPr>
              <a:t>W</a:t>
            </a:r>
            <a:r>
              <a:rPr lang="en-US" sz="1400" dirty="0" smtClean="0"/>
              <a:t> /100 m for Cu clad Al)</a:t>
            </a:r>
          </a:p>
          <a:p>
            <a:r>
              <a:rPr lang="en-US" sz="1400" dirty="0" smtClean="0"/>
              <a:t>Diameter: 0.78 mm</a:t>
            </a:r>
          </a:p>
          <a:p>
            <a:endParaRPr lang="en-US" sz="1400" dirty="0" smtClean="0"/>
          </a:p>
          <a:p>
            <a:r>
              <a:rPr lang="en-US" sz="1400" dirty="0" smtClean="0"/>
              <a:t>Not advisable to use smaller size cables (fragile, heating)</a:t>
            </a:r>
          </a:p>
          <a:p>
            <a:endParaRPr lang="en-US" sz="1400" dirty="0" smtClean="0"/>
          </a:p>
          <a:p>
            <a:r>
              <a:rPr lang="en-US" sz="1400" dirty="0" smtClean="0"/>
              <a:t>For HV we could use AWG 30 and up.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 estimate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La Biodola 2011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 dirty="0" smtClean="0"/>
              <a:t>Mauro Citterio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fi-FI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295400" y="1447800"/>
            <a:ext cx="58609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Recipe for calculation:</a:t>
            </a:r>
          </a:p>
          <a:p>
            <a:pPr>
              <a:buFontTx/>
              <a:buChar char="-"/>
            </a:pPr>
            <a:r>
              <a:rPr lang="en-US" dirty="0" smtClean="0"/>
              <a:t> Worst current on a power cable </a:t>
            </a:r>
            <a:r>
              <a:rPr lang="en-US" dirty="0" smtClean="0">
                <a:sym typeface="Wingdings" pitchFamily="2" charset="2"/>
              </a:rPr>
              <a:t> ?</a:t>
            </a:r>
          </a:p>
          <a:p>
            <a:pPr>
              <a:buFontTx/>
              <a:buChar char="-"/>
            </a:pPr>
            <a:r>
              <a:rPr lang="en-US" dirty="0" smtClean="0">
                <a:sym typeface="Wingdings" pitchFamily="2" charset="2"/>
              </a:rPr>
              <a:t> Max drop allowed from LDO to end of sense lines  ?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Results:  Size of wires and max distance </a:t>
            </a:r>
            <a:r>
              <a:rPr lang="en-US" smtClean="0">
                <a:sym typeface="Wingdings" pitchFamily="2" charset="2"/>
              </a:rPr>
              <a:t>from load !</a:t>
            </a:r>
            <a:endParaRPr lang="en-US" dirty="0" smtClean="0">
              <a:sym typeface="Wingdings" pitchFamily="2" charset="2"/>
            </a:endParaRPr>
          </a:p>
        </p:txBody>
      </p:sp>
      <p:pic>
        <p:nvPicPr>
          <p:cNvPr id="8" name="Picture 7" descr="Cat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048000"/>
            <a:ext cx="6858000" cy="232299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3352800" y="3505200"/>
            <a:ext cx="2743200" cy="20574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143000" y="5715000"/>
            <a:ext cx="6244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 needed for PCB ~ 5 x 8 cm, it needs moderate cooling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ST r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33600"/>
            <a:ext cx="4419600" cy="4419600"/>
          </a:xfrm>
          <a:prstGeom prst="rect">
            <a:avLst/>
          </a:prstGeom>
          <a:noFill/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28600" y="1507897"/>
            <a:ext cx="4876800" cy="48167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800" b="0" dirty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sz="1800" b="0" dirty="0" smtClean="0">
                <a:solidFill>
                  <a:schemeClr val="tx1"/>
                </a:solidFill>
                <a:latin typeface="Times New Roman" pitchFamily="18" charset="0"/>
              </a:rPr>
              <a:t>Main Features of the ST regulator:</a:t>
            </a:r>
            <a:endParaRPr lang="en-US" sz="1800" b="0" dirty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US" sz="1600" b="0" dirty="0">
                <a:solidFill>
                  <a:schemeClr val="tx1"/>
                </a:solidFill>
                <a:latin typeface="Times New Roman" pitchFamily="18" charset="0"/>
              </a:rPr>
              <a:t>Max current 3 A</a:t>
            </a:r>
          </a:p>
          <a:p>
            <a:pPr algn="l">
              <a:spcBef>
                <a:spcPts val="600"/>
              </a:spcBef>
            </a:pPr>
            <a:r>
              <a:rPr lang="en-US" sz="1600" b="0" dirty="0">
                <a:solidFill>
                  <a:schemeClr val="tx1"/>
                </a:solidFill>
                <a:latin typeface="Times New Roman" pitchFamily="18" charset="0"/>
              </a:rPr>
              <a:t>Input Voltage &lt; 14 V</a:t>
            </a:r>
          </a:p>
          <a:p>
            <a:pPr algn="l">
              <a:spcBef>
                <a:spcPts val="600"/>
              </a:spcBef>
            </a:pPr>
            <a:r>
              <a:rPr lang="en-US" sz="1600" b="0" dirty="0">
                <a:solidFill>
                  <a:schemeClr val="tx1"/>
                </a:solidFill>
                <a:latin typeface="Times New Roman" pitchFamily="18" charset="0"/>
              </a:rPr>
              <a:t>Adjustable output voltages from 2 to 12 V </a:t>
            </a:r>
          </a:p>
          <a:p>
            <a:pPr algn="l">
              <a:spcBef>
                <a:spcPts val="600"/>
              </a:spcBef>
            </a:pPr>
            <a:r>
              <a:rPr lang="en-US" sz="1600" b="0" dirty="0">
                <a:solidFill>
                  <a:schemeClr val="tx1"/>
                </a:solidFill>
                <a:latin typeface="Times New Roman" pitchFamily="18" charset="0"/>
              </a:rPr>
              <a:t>Typical dropout voltage of  	0.5 V @ I= 1 A</a:t>
            </a:r>
          </a:p>
          <a:p>
            <a:pPr algn="l">
              <a:spcBef>
                <a:spcPts val="600"/>
              </a:spcBef>
            </a:pPr>
            <a:r>
              <a:rPr lang="en-US" sz="1600" b="0" dirty="0">
                <a:solidFill>
                  <a:schemeClr val="tx1"/>
                </a:solidFill>
                <a:latin typeface="Times New Roman" pitchFamily="18" charset="0"/>
              </a:rPr>
              <a:t>			1.5 V @ I= 3 A </a:t>
            </a:r>
          </a:p>
          <a:p>
            <a:pPr algn="l">
              <a:spcBef>
                <a:spcPts val="600"/>
              </a:spcBef>
            </a:pPr>
            <a:r>
              <a:rPr lang="en-US" sz="1600" b="0" dirty="0">
                <a:solidFill>
                  <a:schemeClr val="tx1"/>
                </a:solidFill>
                <a:latin typeface="Times New Roman" pitchFamily="18" charset="0"/>
              </a:rPr>
              <a:t>Over-temperature protection</a:t>
            </a:r>
          </a:p>
          <a:p>
            <a:pPr algn="l">
              <a:spcBef>
                <a:spcPts val="600"/>
              </a:spcBef>
            </a:pPr>
            <a:r>
              <a:rPr lang="en-US" sz="1600" b="0" dirty="0">
                <a:solidFill>
                  <a:schemeClr val="tx1"/>
                </a:solidFill>
                <a:latin typeface="Times New Roman" pitchFamily="18" charset="0"/>
              </a:rPr>
              <a:t>Over-voltage protection</a:t>
            </a:r>
          </a:p>
          <a:p>
            <a:pPr algn="l">
              <a:spcBef>
                <a:spcPts val="600"/>
              </a:spcBef>
            </a:pPr>
            <a:r>
              <a:rPr lang="en-US" sz="1600" b="0" dirty="0">
                <a:solidFill>
                  <a:schemeClr val="tx1"/>
                </a:solidFill>
                <a:latin typeface="Times New Roman" pitchFamily="18" charset="0"/>
              </a:rPr>
              <a:t>Over-current protection</a:t>
            </a:r>
          </a:p>
          <a:p>
            <a:pPr algn="l">
              <a:spcBef>
                <a:spcPts val="600"/>
              </a:spcBef>
            </a:pPr>
            <a:r>
              <a:rPr lang="en-US" sz="1600" b="0" dirty="0">
                <a:solidFill>
                  <a:schemeClr val="tx1"/>
                </a:solidFill>
                <a:latin typeface="Times New Roman" pitchFamily="18" charset="0"/>
              </a:rPr>
              <a:t>ON/OFF external control by means of a TTL signal (Inhibit line)</a:t>
            </a:r>
          </a:p>
          <a:p>
            <a:pPr algn="l">
              <a:spcBef>
                <a:spcPts val="600"/>
              </a:spcBef>
            </a:pPr>
            <a:r>
              <a:rPr lang="en-US" sz="1600" b="0" dirty="0">
                <a:solidFill>
                  <a:schemeClr val="tx1"/>
                </a:solidFill>
                <a:latin typeface="Times New Roman" pitchFamily="18" charset="0"/>
              </a:rPr>
              <a:t>Short circuit control</a:t>
            </a:r>
          </a:p>
          <a:p>
            <a:pPr algn="l">
              <a:spcBef>
                <a:spcPts val="600"/>
              </a:spcBef>
            </a:pPr>
            <a:r>
              <a:rPr lang="en-US" sz="1600" b="0" dirty="0">
                <a:solidFill>
                  <a:schemeClr val="tx1"/>
                </a:solidFill>
                <a:latin typeface="Times New Roman" pitchFamily="18" charset="0"/>
              </a:rPr>
              <a:t>Load regulation: better than 1%</a:t>
            </a:r>
          </a:p>
          <a:p>
            <a:pPr algn="l">
              <a:spcBef>
                <a:spcPts val="600"/>
              </a:spcBef>
            </a:pPr>
            <a:r>
              <a:rPr lang="en-US" sz="1600" b="0" dirty="0">
                <a:solidFill>
                  <a:schemeClr val="tx1"/>
                </a:solidFill>
                <a:latin typeface="Times New Roman" pitchFamily="18" charset="0"/>
              </a:rPr>
              <a:t>Remote sensing operation </a:t>
            </a:r>
            <a:r>
              <a:rPr lang="en-US" sz="1400" b="0" dirty="0">
                <a:solidFill>
                  <a:srgbClr val="FF0000"/>
                </a:solidFill>
                <a:latin typeface="Times New Roman" pitchFamily="18" charset="0"/>
              </a:rPr>
              <a:t>Requires large size return wire!</a:t>
            </a:r>
            <a:endParaRPr lang="en-US" sz="1400" b="0" dirty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US" sz="1600" b="0" dirty="0">
                <a:solidFill>
                  <a:schemeClr val="tx1"/>
                </a:solidFill>
                <a:latin typeface="Times New Roman" pitchFamily="18" charset="0"/>
              </a:rPr>
              <a:t>Output noise voltage: &lt; 300 </a:t>
            </a:r>
            <a:r>
              <a:rPr lang="en-US" sz="1600" b="0" dirty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1600" b="0" dirty="0">
                <a:solidFill>
                  <a:schemeClr val="tx1"/>
                </a:solidFill>
                <a:latin typeface="Times New Roman" pitchFamily="18" charset="0"/>
              </a:rPr>
              <a:t>V </a:t>
            </a:r>
            <a:r>
              <a:rPr lang="en-US" sz="1600" b="0" dirty="0" err="1">
                <a:solidFill>
                  <a:schemeClr val="tx1"/>
                </a:solidFill>
                <a:latin typeface="Times New Roman" pitchFamily="18" charset="0"/>
              </a:rPr>
              <a:t>rms</a:t>
            </a:r>
            <a:r>
              <a:rPr lang="en-US" sz="1600" b="0" dirty="0">
                <a:solidFill>
                  <a:schemeClr val="tx1"/>
                </a:solidFill>
                <a:latin typeface="Times New Roman" pitchFamily="18" charset="0"/>
              </a:rPr>
              <a:t> (10 Hz – 10 MHz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</a:rPr>
              <a:t>)</a:t>
            </a:r>
            <a:endParaRPr lang="en-US" sz="16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9397" name="Picture 5" descr="54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04800"/>
            <a:ext cx="2057400" cy="2001838"/>
          </a:xfrm>
          <a:prstGeom prst="rect">
            <a:avLst/>
          </a:prstGeom>
          <a:noFill/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Possible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</a:rPr>
              <a:t>radhard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LDO …. from CERN</a:t>
            </a:r>
            <a:endParaRPr lang="en-GB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La Biodola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1F77A3-67E7-4EB0-97E1-D24F846827AC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4838" cy="4800600"/>
          </a:xfrm>
        </p:spPr>
        <p:txBody>
          <a:bodyPr tIns="24840"/>
          <a:lstStyle/>
          <a:p>
            <a:pPr marL="682625" indent="-681038" eaLnBrk="1">
              <a:lnSpc>
                <a:spcPct val="83000"/>
              </a:lnSpc>
              <a:buFont typeface="Times New Roman" pitchFamily="18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/>
              <a:t>Bus / Fan-out Status</a:t>
            </a:r>
          </a:p>
          <a:p>
            <a:pPr marL="682625" indent="-681038" eaLnBrk="1">
              <a:lnSpc>
                <a:spcPct val="83000"/>
              </a:lnSpc>
              <a:buFont typeface="Times New Roman" pitchFamily="18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/>
              <a:t>HDI Status and Prototype proposal</a:t>
            </a:r>
          </a:p>
          <a:p>
            <a:pPr marL="1045510" lvl="1" indent="-681038">
              <a:lnSpc>
                <a:spcPct val="83000"/>
              </a:lnSpc>
              <a:buFont typeface="Times New Roman" pitchFamily="18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/>
              <a:t>Hybrid structure and layout design rules</a:t>
            </a:r>
          </a:p>
          <a:p>
            <a:pPr marL="1045510" lvl="1" indent="-681038">
              <a:lnSpc>
                <a:spcPct val="83000"/>
              </a:lnSpc>
              <a:buFont typeface="Times New Roman" pitchFamily="18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err="1" smtClean="0"/>
              <a:t>Serializer</a:t>
            </a:r>
            <a:r>
              <a:rPr lang="en-US" dirty="0" smtClean="0"/>
              <a:t> power and low speed </a:t>
            </a:r>
            <a:r>
              <a:rPr lang="en-US" dirty="0" err="1" smtClean="0"/>
              <a:t>serializer</a:t>
            </a:r>
            <a:endParaRPr lang="en-US" dirty="0" smtClean="0"/>
          </a:p>
          <a:p>
            <a:pPr marL="682625" indent="-681038" eaLnBrk="1">
              <a:lnSpc>
                <a:spcPct val="83000"/>
              </a:lnSpc>
              <a:buFont typeface="Times New Roman" pitchFamily="18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/>
              <a:t>Data/Clock and Control Cables</a:t>
            </a:r>
          </a:p>
          <a:p>
            <a:pPr marL="1045510" lvl="1" indent="-681038">
              <a:lnSpc>
                <a:spcPct val="83000"/>
              </a:lnSpc>
              <a:buFont typeface="Times New Roman" pitchFamily="18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/>
              <a:t>Ongoing selection on tail/cables</a:t>
            </a:r>
          </a:p>
          <a:p>
            <a:pPr marL="1045510" lvl="1" indent="-681038">
              <a:lnSpc>
                <a:spcPct val="83000"/>
              </a:lnSpc>
              <a:buFont typeface="Times New Roman" pitchFamily="18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/>
              <a:t>Test on data rate on ~ 1m length cables</a:t>
            </a:r>
          </a:p>
          <a:p>
            <a:pPr marL="682625" indent="-681038" eaLnBrk="1">
              <a:lnSpc>
                <a:spcPct val="83000"/>
              </a:lnSpc>
              <a:buFont typeface="Times New Roman" pitchFamily="18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Transition card</a:t>
            </a:r>
          </a:p>
          <a:p>
            <a:pPr marL="1482725" lvl="1" indent="-568325" eaLnBrk="1">
              <a:lnSpc>
                <a:spcPct val="83000"/>
              </a:lnSpc>
              <a:buFont typeface="Times New Roman" pitchFamily="18" charset="0"/>
              <a:buChar char="–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Data card</a:t>
            </a:r>
          </a:p>
          <a:p>
            <a:pPr marL="1482725" lvl="1" indent="-568325" eaLnBrk="1">
              <a:lnSpc>
                <a:spcPct val="83000"/>
              </a:lnSpc>
              <a:buFont typeface="Times New Roman" pitchFamily="18" charset="0"/>
              <a:buChar char="–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Power breaking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/ Power Chain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Biodola</a:t>
            </a:r>
            <a:r>
              <a:rPr lang="en-US" dirty="0" smtClean="0"/>
              <a:t> 2011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1F77A3-67E7-4EB0-97E1-D24F846827AC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9" name="Picture 8" descr="Cat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563201"/>
            <a:ext cx="6858000" cy="2322999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3886200"/>
            <a:ext cx="9067800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1084263" lvl="1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b="1" kern="0" dirty="0" smtClean="0">
                <a:solidFill>
                  <a:srgbClr val="000000"/>
                </a:solidFill>
              </a:rPr>
              <a:t>The baseline system has been considered</a:t>
            </a:r>
          </a:p>
          <a:p>
            <a:pPr marL="1084263" lvl="1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b="1" kern="0" dirty="0" smtClean="0">
                <a:solidFill>
                  <a:srgbClr val="000000"/>
                </a:solidFill>
                <a:latin typeface="+mn-lt"/>
              </a:rPr>
              <a:t>The goal is to develop a chain which is moderately dependent from the Layer 0 “detector/FE chip” choice</a:t>
            </a:r>
            <a:endParaRPr lang="it-IT" sz="2000" b="1" kern="0" dirty="0" smtClean="0">
              <a:solidFill>
                <a:srgbClr val="000000"/>
              </a:solidFill>
            </a:endParaRPr>
          </a:p>
          <a:p>
            <a:pPr marL="1541463" lvl="2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kern="0" dirty="0" smtClean="0">
                <a:solidFill>
                  <a:srgbClr val="000000"/>
                </a:solidFill>
              </a:rPr>
              <a:t>The </a:t>
            </a:r>
            <a:r>
              <a:rPr lang="it-IT" sz="2000" kern="0" dirty="0" smtClean="0">
                <a:solidFill>
                  <a:srgbClr val="000000"/>
                </a:solidFill>
                <a:latin typeface="+mn-lt"/>
              </a:rPr>
              <a:t>Layer 0 chain is taken as example, the outer layer should be able to use a “similar” data/power chain</a:t>
            </a:r>
            <a:endParaRPr lang="it-IT" sz="2000" kern="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/ Fan-out status (1 of 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La Biodola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1F77A3-67E7-4EB0-97E1-D24F846827AC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" y="1600200"/>
            <a:ext cx="883920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1084263" lvl="1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b="1" kern="0" dirty="0" smtClean="0">
                <a:solidFill>
                  <a:srgbClr val="000000"/>
                </a:solidFill>
              </a:rPr>
              <a:t>No substantial progresses from March</a:t>
            </a:r>
          </a:p>
          <a:p>
            <a:pPr marL="1541463" lvl="2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kern="0" dirty="0" smtClean="0">
                <a:solidFill>
                  <a:srgbClr val="000000"/>
                </a:solidFill>
                <a:latin typeface="+mn-lt"/>
              </a:rPr>
              <a:t>The final layout has been updated following latest CERN suggestions</a:t>
            </a:r>
          </a:p>
          <a:p>
            <a:pPr marL="1998663" lvl="3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kern="0" dirty="0" smtClean="0">
                <a:solidFill>
                  <a:srgbClr val="000000"/>
                </a:solidFill>
              </a:rPr>
              <a:t>Opening on the ground/power planes have been enlarged and re-positionated</a:t>
            </a:r>
          </a:p>
          <a:p>
            <a:pPr marL="1998663" lvl="3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kern="0" dirty="0" smtClean="0">
                <a:solidFill>
                  <a:srgbClr val="000000"/>
                </a:solidFill>
                <a:latin typeface="+mn-lt"/>
              </a:rPr>
              <a:t>Bonding procedure (Bus to Sensor and FE chip) needs to be reviewed with Pisa</a:t>
            </a:r>
          </a:p>
          <a:p>
            <a:pPr marL="1541463" lvl="2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kern="0" dirty="0" smtClean="0">
                <a:solidFill>
                  <a:srgbClr val="000000"/>
                </a:solidFill>
              </a:rPr>
              <a:t>A sign-off meeting is planned for next week</a:t>
            </a:r>
          </a:p>
          <a:p>
            <a:pPr marL="1541463" lvl="2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kern="0" dirty="0" smtClean="0">
                <a:solidFill>
                  <a:srgbClr val="000000"/>
                </a:solidFill>
              </a:rPr>
              <a:t>Production is supposed to take 4-5 weeks</a:t>
            </a:r>
          </a:p>
          <a:p>
            <a:pPr marL="1998663" lvl="3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kern="0" dirty="0" smtClean="0">
                <a:solidFill>
                  <a:srgbClr val="000000"/>
                </a:solidFill>
                <a:latin typeface="+mn-lt"/>
              </a:rPr>
              <a:t>CERN under pression from LHC upgrades</a:t>
            </a:r>
            <a:endParaRPr lang="it-IT" sz="2000" kern="0" dirty="0">
              <a:solidFill>
                <a:srgbClr val="000000"/>
              </a:solidFill>
              <a:latin typeface="+mn-lt"/>
            </a:endParaRPr>
          </a:p>
          <a:p>
            <a:pPr marL="1084263" lvl="1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endParaRPr lang="it-IT" sz="2000" kern="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/ Fan-out status (2 of 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La Biodola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1F77A3-67E7-4EB0-97E1-D24F846827AC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" y="1447800"/>
            <a:ext cx="883920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1084263" lvl="1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b="1" kern="0" dirty="0" smtClean="0">
                <a:solidFill>
                  <a:srgbClr val="000000"/>
                </a:solidFill>
              </a:rPr>
              <a:t>Search of commercial partner is on going</a:t>
            </a:r>
          </a:p>
          <a:p>
            <a:pPr marL="1541463" lvl="2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b="1" kern="0" dirty="0" smtClean="0">
                <a:solidFill>
                  <a:srgbClr val="000000"/>
                </a:solidFill>
                <a:latin typeface="+mn-lt"/>
              </a:rPr>
              <a:t>Two possible firms have shown interest</a:t>
            </a:r>
          </a:p>
          <a:p>
            <a:pPr marL="1998663" lvl="3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kern="0" dirty="0" smtClean="0">
                <a:solidFill>
                  <a:srgbClr val="000000"/>
                </a:solidFill>
              </a:rPr>
              <a:t>One firm is in France, while the other is in Italy</a:t>
            </a:r>
          </a:p>
          <a:p>
            <a:pPr marL="1998663" lvl="3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kern="0" dirty="0" smtClean="0">
                <a:solidFill>
                  <a:srgbClr val="000000"/>
                </a:solidFill>
              </a:rPr>
              <a:t>Both company will start from a thin commercial Copper/Kapton tape (5 um / 25 um) and pattern the layout by etching</a:t>
            </a:r>
          </a:p>
          <a:p>
            <a:pPr marL="1998663" lvl="3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kern="0" dirty="0" smtClean="0">
                <a:solidFill>
                  <a:srgbClr val="000000"/>
                </a:solidFill>
                <a:latin typeface="+mn-lt"/>
              </a:rPr>
              <a:t>They have experience with minimum lines/space resolution of 50/50 um (twice the baseline for striplets) over 10 cm lenght as a maximum</a:t>
            </a:r>
          </a:p>
          <a:p>
            <a:pPr marL="1541463" lvl="2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b="1" kern="0" dirty="0" smtClean="0">
                <a:solidFill>
                  <a:srgbClr val="000000"/>
                </a:solidFill>
              </a:rPr>
              <a:t>Neither of them have ever done 25/25 um</a:t>
            </a:r>
            <a:endParaRPr lang="it-IT" sz="2000" kern="0" dirty="0" smtClean="0">
              <a:solidFill>
                <a:srgbClr val="000000"/>
              </a:solidFill>
            </a:endParaRPr>
          </a:p>
          <a:p>
            <a:pPr marL="1998663" lvl="3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kern="0" dirty="0" smtClean="0">
                <a:solidFill>
                  <a:srgbClr val="000000"/>
                </a:solidFill>
                <a:latin typeface="+mn-lt"/>
              </a:rPr>
              <a:t>Only CERN shop has ventured in such a fine pitch</a:t>
            </a:r>
          </a:p>
          <a:p>
            <a:pPr marL="1998663" lvl="3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kern="0" dirty="0" smtClean="0">
                <a:solidFill>
                  <a:srgbClr val="000000"/>
                </a:solidFill>
                <a:latin typeface="+mn-lt"/>
              </a:rPr>
              <a:t>Industrial experience on kapton is limited</a:t>
            </a:r>
          </a:p>
          <a:p>
            <a:pPr marL="1998663" lvl="3" indent="-682625">
              <a:spcAft>
                <a:spcPts val="1138"/>
              </a:spcAft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endParaRPr lang="it-IT" sz="2000" kern="0" dirty="0">
              <a:solidFill>
                <a:srgbClr val="000000"/>
              </a:solidFill>
              <a:latin typeface="+mn-lt"/>
            </a:endParaRPr>
          </a:p>
          <a:p>
            <a:pPr marL="1084263" lvl="1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endParaRPr lang="it-IT" sz="2000" kern="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371600" y="1752600"/>
          <a:ext cx="5867400" cy="4456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00"/>
              </a:tblGrid>
              <a:tr h="347146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Technology for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SuperB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HDI: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AlN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thick film hybrid</a:t>
                      </a:r>
                    </a:p>
                    <a:p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Irregula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shape is not an Issue</a:t>
                      </a:r>
                    </a:p>
                  </a:txBody>
                  <a:tcPr/>
                </a:tc>
              </a:tr>
              <a:tr h="524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Detector fan-out is glued on the hybrid edge and chips inputs are wire bonded to the fan-out.</a:t>
                      </a:r>
                    </a:p>
                  </a:txBody>
                  <a:tcPr/>
                </a:tc>
              </a:tr>
              <a:tr h="48505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Five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conductive layers (3 power/ground layers, 2 for signal)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However, each additional signal layer for HDI-0 will “degrade” planarity and line resolution</a:t>
                      </a:r>
                    </a:p>
                  </a:txBody>
                  <a:tcPr/>
                </a:tc>
              </a:tr>
              <a:tr h="16834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New layout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rules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layer thickness ~ 65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ymbol" pitchFamily="18" charset="2"/>
                          <a:ea typeface="+mn-ea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  (5% tolerance *)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(15 um conductor and 50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ymbol" pitchFamily="18" charset="2"/>
                          <a:ea typeface="+mn-ea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 dielectric)</a:t>
                      </a:r>
                    </a:p>
                    <a:p>
                      <a:endParaRPr lang="en-US" sz="1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en-US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Thickness usually decreases during oven curing</a:t>
                      </a:r>
                    </a:p>
                    <a:p>
                      <a:pPr>
                        <a:buFont typeface="Arial" charset="0"/>
                        <a:buNone/>
                      </a:pPr>
                      <a:endParaRPr lang="en-US" sz="1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Line size/space: inner signal layer &gt;100/100 um (typical 150/150 um), 200/200 um TOP layer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endParaRPr lang="en-US" sz="140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Pads 200 x 200 um*2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endParaRPr lang="en-US" sz="140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Vias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200  um, space between via ~ 250 um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35117" t="25739" r="20499" b="24989"/>
          <a:stretch>
            <a:fillRect/>
          </a:stretch>
        </p:blipFill>
        <p:spPr bwMode="auto">
          <a:xfrm>
            <a:off x="6858000" y="152400"/>
            <a:ext cx="2025650" cy="149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62000" y="2162413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2738" y="381000"/>
            <a:ext cx="327846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SuperB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HDI (1 of 3)</a:t>
            </a:r>
          </a:p>
          <a:p>
            <a:endParaRPr lang="en-US" dirty="0"/>
          </a:p>
        </p:txBody>
      </p:sp>
      <p:sp>
        <p:nvSpPr>
          <p:cNvPr id="14" name="Bent-Up Arrow 13"/>
          <p:cNvSpPr/>
          <p:nvPr/>
        </p:nvSpPr>
        <p:spPr>
          <a:xfrm>
            <a:off x="7315200" y="1828800"/>
            <a:ext cx="381000" cy="5334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2162413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600" y="1447800"/>
          <a:ext cx="7924799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211"/>
                <a:gridCol w="5438588"/>
              </a:tblGrid>
              <a:tr h="4630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Some Open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792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 systematic impedance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Limited possibility to change the dielectric layer thickness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with the standard process.</a:t>
                      </a:r>
                    </a:p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By print screening company prefers a standard “3 pass” procedure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 dielectric thickness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 ~ 50 um.</a:t>
                      </a:r>
                    </a:p>
                    <a:p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Some avenue to be pursued: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evaluate the usage of dielectric in tape (predefined thickness)  limited choices of thick film materials compatible with </a:t>
                      </a:r>
                      <a:r>
                        <a:rPr lang="en-US" sz="1400" baseline="0" dirty="0" err="1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AlN</a:t>
                      </a:r>
                      <a:endParaRPr lang="en-US" sz="1400" baseline="0" dirty="0" smtClean="0"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Mix </a:t>
                      </a:r>
                      <a:r>
                        <a:rPr lang="en-US" sz="1400" baseline="0" dirty="0" err="1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AlN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 and </a:t>
                      </a: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Al2O3 film materials. Possible after the first power/ground layer.</a:t>
                      </a:r>
                      <a:endParaRPr lang="en-US" sz="1400" b="0" baseline="0" dirty="0" smtClean="0"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/>
                </a:tc>
              </a:tr>
              <a:tr h="65377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Clock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lines were “qualified” by try and test in Babar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Difficult prediction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Z 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 dielectric constant usually not well specified by material manufacturer (ex. in next slide)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045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Some prototypes</a:t>
                      </a:r>
                      <a:r>
                        <a:rPr lang="en-US" sz="14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were produced to master the technology</a:t>
                      </a:r>
                      <a:endParaRPr lang="en-US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Same approach to be pursued.</a:t>
                      </a:r>
                    </a:p>
                    <a:p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Of particular interest is the implementation of differential lines (digital signal ~ 150-250 MHz) </a:t>
                      </a:r>
                    </a:p>
                    <a:p>
                      <a:endParaRPr lang="en-US" sz="1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Prototype: small substrate (length counts), two layer (plane and one signal), array of lines of minimum size (number to be defined)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741338" y="495181"/>
            <a:ext cx="327846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SuperB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HDI (2 of 3)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04" y="609600"/>
            <a:ext cx="5593296" cy="4876800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0891" y="609600"/>
            <a:ext cx="3523109" cy="4800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696200" y="4038600"/>
            <a:ext cx="1066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52400" y="5486400"/>
            <a:ext cx="7848600" cy="9906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dielectric constant is specified only as an upper limit. 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the dielectric are present organic vehicles. 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uring the initial drying process (at ~150 C) the organic vehicle evaporates and the paste becomes a semi-solid phase mixture of dielectric and binder. Only proper curing will eliminate completely the residue.</a:t>
            </a: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1338" y="0"/>
            <a:ext cx="327846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SuperB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HDI (3 of 3)</a:t>
            </a:r>
          </a:p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14400" y="3733800"/>
            <a:ext cx="914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572000" y="4648200"/>
            <a:ext cx="3124200" cy="1143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HDI … looking at Babar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La Biodola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1F77A3-67E7-4EB0-97E1-D24F846827AC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7" name="Picture 6" descr="HDI_photo_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2286000" cy="20292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0" y="1479352"/>
            <a:ext cx="58674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HDI must keep some/all the functionalities previously implemented: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1. 		Analog and digital powers.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At least two different power 	supplies: analog and digital.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2. 	Two different current return, one for the digital current 	(DGND) and one for the analog current (AGND)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3. 	Each power line must be locally filtered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4. 	Two redundant sets of differential clock and command 	lines must	given to all the chips and terminated so as to 	match with the characteristic impedance of the “tail”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5. 	Redundant differential data lines must be connected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6. 	Each HDI must host and provide connections to one 	resistive temperature monitor.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…. More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+ High speed data need to be transferred on the HDI</a:t>
            </a:r>
          </a:p>
          <a:p>
            <a:pPr lvl="1">
              <a:buFont typeface="Wingdings" pitchFamily="2" charset="2"/>
              <a:buChar char="à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	Data formatted from FE to “Data Encoder”</a:t>
            </a:r>
          </a:p>
          <a:p>
            <a:pPr lvl="1">
              <a:buFont typeface="Wingdings" pitchFamily="2" charset="2"/>
              <a:buChar char="à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	16:1 LOC 1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Serializer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 flipV="1">
            <a:off x="696913" y="3505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28600" y="4286071"/>
            <a:ext cx="2514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 smtClean="0">
                <a:solidFill>
                  <a:schemeClr val="tx1"/>
                </a:solidFill>
              </a:rPr>
              <a:t>High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density connector should be chosen to connect power and signals to the “tail” </a:t>
            </a:r>
          </a:p>
          <a:p>
            <a:pPr defTabSz="914400"/>
            <a:r>
              <a:rPr lang="en-US" b="1" dirty="0" smtClean="0"/>
              <a:t>(Berg, Panasonics, etc…). Height after matching ~ 1.2 mm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1349</Words>
  <Application>Microsoft Office PowerPoint</Application>
  <PresentationFormat>On-screen Show (4:3)</PresentationFormat>
  <Paragraphs>234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Update on HDI design and peripheral electronics in Milano</vt:lpstr>
      <vt:lpstr>Index</vt:lpstr>
      <vt:lpstr>Data / Power Chain</vt:lpstr>
      <vt:lpstr>Bus / Fan-out status (1 of 2)</vt:lpstr>
      <vt:lpstr>Bus / Fan-out status (2 of 2)</vt:lpstr>
      <vt:lpstr>Slide 6</vt:lpstr>
      <vt:lpstr>Slide 7</vt:lpstr>
      <vt:lpstr>Slide 8</vt:lpstr>
      <vt:lpstr>HDI … looking at Babar</vt:lpstr>
      <vt:lpstr>Low Speed / Low Power Serializer </vt:lpstr>
      <vt:lpstr>Data/Clock and Control Cables</vt:lpstr>
      <vt:lpstr>Data/Clock and Control Cables (2 of 3)</vt:lpstr>
      <vt:lpstr>Data/Clock and Control Cables</vt:lpstr>
      <vt:lpstr>Transition card</vt:lpstr>
      <vt:lpstr>Drop estimate</vt:lpstr>
      <vt:lpstr>Slide 16</vt:lpstr>
    </vt:vector>
  </TitlesOfParts>
  <Company>INFN Milano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Mauro Citterio</dc:creator>
  <cp:lastModifiedBy>Mauro Citterio</cp:lastModifiedBy>
  <cp:revision>74</cp:revision>
  <dcterms:created xsi:type="dcterms:W3CDTF">2011-04-04T07:36:19Z</dcterms:created>
  <dcterms:modified xsi:type="dcterms:W3CDTF">2011-05-29T16:35:41Z</dcterms:modified>
</cp:coreProperties>
</file>