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69" r:id="rId4"/>
    <p:sldId id="275" r:id="rId5"/>
    <p:sldId id="262" r:id="rId6"/>
    <p:sldId id="276" r:id="rId7"/>
    <p:sldId id="284" r:id="rId8"/>
    <p:sldId id="263" r:id="rId9"/>
    <p:sldId id="277" r:id="rId10"/>
    <p:sldId id="270" r:id="rId11"/>
    <p:sldId id="264" r:id="rId12"/>
    <p:sldId id="265" r:id="rId13"/>
    <p:sldId id="281" r:id="rId14"/>
    <p:sldId id="282" r:id="rId15"/>
    <p:sldId id="266" r:id="rId16"/>
    <p:sldId id="278" r:id="rId17"/>
    <p:sldId id="271" r:id="rId18"/>
    <p:sldId id="279" r:id="rId19"/>
    <p:sldId id="261" r:id="rId20"/>
    <p:sldId id="285" r:id="rId21"/>
    <p:sldId id="259" r:id="rId22"/>
    <p:sldId id="260" r:id="rId23"/>
    <p:sldId id="268" r:id="rId24"/>
    <p:sldId id="272" r:id="rId25"/>
    <p:sldId id="273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397" autoAdjust="0"/>
    <p:restoredTop sz="94574" autoAdjust="0"/>
  </p:normalViewPr>
  <p:slideViewPr>
    <p:cSldViewPr snapToGrid="0">
      <p:cViewPr>
        <p:scale>
          <a:sx n="75" d="100"/>
          <a:sy n="75" d="100"/>
        </p:scale>
        <p:origin x="-115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C9EC-2DE2-6748-BE02-CFEFC3B2D3AE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E63-2F12-2343-A966-82F410F0C4E0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96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283-8600-F54F-AC62-BAD5E4185C61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7E76-607A-B14A-A7FD-F760CAF6A589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952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5948E19-A6E1-884C-AAF5-17A9716A28F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46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4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60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F9B3-51F0-3643-A66F-441CB67963D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49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CA79-EF66-4A4F-9EC1-FEDE10C20143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48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375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5344C-66FA-E345-8AAC-58931B3073B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65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464653"/>
                </a:solidFill>
                <a:latin typeface="Arial" charset="0"/>
              </a:rPr>
              <a:t>29 May 2011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64653"/>
                </a:solidFill>
                <a:latin typeface="Arial" charset="0"/>
              </a:rPr>
              <a:t>Adrian Bevan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6D2308-F526-D742-9C14-3A9E9B1D17A0}" type="slidenum">
              <a:rPr lang="en-US">
                <a:solidFill>
                  <a:srgbClr val="464653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5487" y="-1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0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df"/><Relationship Id="rId13" Type="http://schemas.openxmlformats.org/officeDocument/2006/relationships/image" Target="../media/image45.png"/><Relationship Id="rId14" Type="http://schemas.openxmlformats.org/officeDocument/2006/relationships/image" Target="../media/image46.pdf"/><Relationship Id="rId15" Type="http://schemas.openxmlformats.org/officeDocument/2006/relationships/image" Target="../media/image47.png"/><Relationship Id="rId16" Type="http://schemas.openxmlformats.org/officeDocument/2006/relationships/image" Target="../media/image48.pdf"/><Relationship Id="rId1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df"/><Relationship Id="rId7" Type="http://schemas.openxmlformats.org/officeDocument/2006/relationships/image" Target="../media/image39.png"/><Relationship Id="rId8" Type="http://schemas.openxmlformats.org/officeDocument/2006/relationships/image" Target="../media/image40.pdf"/><Relationship Id="rId9" Type="http://schemas.openxmlformats.org/officeDocument/2006/relationships/image" Target="../media/image41.png"/><Relationship Id="rId10" Type="http://schemas.openxmlformats.org/officeDocument/2006/relationships/image" Target="../media/image42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6" Type="http://schemas.openxmlformats.org/officeDocument/2006/relationships/image" Target="../media/image54.pdf"/><Relationship Id="rId7" Type="http://schemas.openxmlformats.org/officeDocument/2006/relationships/image" Target="../media/image55.png"/><Relationship Id="rId8" Type="http://schemas.openxmlformats.org/officeDocument/2006/relationships/image" Target="../media/image56.pdf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df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df"/><Relationship Id="rId3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df"/><Relationship Id="rId3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df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df"/><Relationship Id="rId3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df"/><Relationship Id="rId3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df"/><Relationship Id="rId3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df"/><Relationship Id="rId3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ilman.fe.infn.it/superbwiki/index.php/SuperB_Physics_TD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df"/><Relationship Id="rId3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df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8" Type="http://schemas.openxmlformats.org/officeDocument/2006/relationships/image" Target="../media/image10.pdf"/><Relationship Id="rId9" Type="http://schemas.openxmlformats.org/officeDocument/2006/relationships/image" Target="../media/image11.png"/><Relationship Id="rId10" Type="http://schemas.openxmlformats.org/officeDocument/2006/relationships/image" Target="../media/image12.pd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df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8" Type="http://schemas.openxmlformats.org/officeDocument/2006/relationships/image" Target="../media/image10.pdf"/><Relationship Id="rId9" Type="http://schemas.openxmlformats.org/officeDocument/2006/relationships/image" Target="../media/image11.png"/><Relationship Id="rId10" Type="http://schemas.openxmlformats.org/officeDocument/2006/relationships/image" Target="../media/image12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5" Type="http://schemas.openxmlformats.org/officeDocument/2006/relationships/image" Target="../media/image21.pd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7.pdf"/><Relationship Id="rId8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df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SuperB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Elba 2011</a:t>
            </a:r>
            <a:endParaRPr lang="it-IT" dirty="0"/>
          </a:p>
        </p:txBody>
      </p:sp>
      <p:pic>
        <p:nvPicPr>
          <p:cNvPr id="4" name="Picture 6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97144" y="840721"/>
            <a:ext cx="216535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5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u,d</a:t>
            </a:r>
            <a:r>
              <a:rPr lang="en-GB" dirty="0" smtClean="0"/>
              <a:t> physics: Rare Decays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Need 75ab</a:t>
            </a:r>
            <a:r>
              <a:rPr lang="en-GB" baseline="30000" dirty="0" smtClean="0"/>
              <a:t>−1</a:t>
            </a:r>
            <a:r>
              <a:rPr lang="en-GB" dirty="0" smtClean="0"/>
              <a:t> to observe this mode.</a:t>
            </a:r>
          </a:p>
          <a:p>
            <a:pPr lvl="1"/>
            <a:r>
              <a:rPr lang="en-GB" dirty="0" smtClean="0"/>
              <a:t>With more than 75ab</a:t>
            </a:r>
            <a:r>
              <a:rPr lang="en-GB" baseline="30000" dirty="0" smtClean="0"/>
              <a:t>−1</a:t>
            </a:r>
            <a:r>
              <a:rPr lang="en-GB" dirty="0" smtClean="0"/>
              <a:t> we could measure polarisation.</a:t>
            </a:r>
            <a:endParaRPr lang="en-GB" dirty="0"/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04815" y="1286933"/>
            <a:ext cx="1908386" cy="340783"/>
          </a:xfrm>
          <a:prstGeom prst="rect">
            <a:avLst/>
          </a:prstGeom>
        </p:spPr>
      </p:pic>
      <p:pic>
        <p:nvPicPr>
          <p:cNvPr id="18" name="Picture 17" descr="knunubar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34932" y="3691462"/>
            <a:ext cx="4522043" cy="2980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9175" y="3940198"/>
            <a:ext cx="342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Constraint on (</a:t>
            </a:r>
            <a:r>
              <a:rPr lang="en-GB" dirty="0" err="1" smtClean="0"/>
              <a:t>ε</a:t>
            </a:r>
            <a:r>
              <a:rPr lang="en-GB" dirty="0" smtClean="0"/>
              <a:t>, </a:t>
            </a:r>
            <a:r>
              <a:rPr lang="en-GB" dirty="0" err="1" smtClean="0"/>
              <a:t>η</a:t>
            </a:r>
            <a:r>
              <a:rPr lang="en-GB" dirty="0" smtClean="0"/>
              <a:t>) with 75ab</a:t>
            </a:r>
            <a:r>
              <a:rPr lang="en-GB" baseline="30000" dirty="0" smtClean="0"/>
              <a:t>−1</a:t>
            </a:r>
            <a:endParaRPr lang="en-GB" baseline="30000" dirty="0"/>
          </a:p>
        </p:txBody>
      </p:sp>
      <p:pic>
        <p:nvPicPr>
          <p:cNvPr id="9" name="Picture 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3750730"/>
            <a:ext cx="4446762" cy="2867790"/>
          </a:xfrm>
          <a:prstGeom prst="rect">
            <a:avLst/>
          </a:prstGeom>
        </p:spPr>
      </p:pic>
      <p:pic>
        <p:nvPicPr>
          <p:cNvPr id="10" name="Picture 9" descr="Untitled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00138" y="5731930"/>
            <a:ext cx="973312" cy="157530"/>
          </a:xfrm>
          <a:prstGeom prst="rect">
            <a:avLst/>
          </a:prstGeom>
        </p:spPr>
      </p:pic>
      <p:pic>
        <p:nvPicPr>
          <p:cNvPr id="11" name="Picture 10" descr="Untitled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37775" y="3986026"/>
            <a:ext cx="915025" cy="145704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 rot="5400000">
            <a:off x="1577557" y="4185287"/>
            <a:ext cx="685800" cy="121485"/>
          </a:xfrm>
          <a:prstGeom prst="rect">
            <a:avLst/>
          </a:prstGeom>
        </p:spPr>
      </p:pic>
      <p:pic>
        <p:nvPicPr>
          <p:cNvPr id="13" name="Picture 12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92151" y="4690528"/>
            <a:ext cx="279712" cy="2717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995" y="3547531"/>
            <a:ext cx="389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see </a:t>
            </a:r>
            <a:r>
              <a:rPr lang="en-GB" dirty="0" err="1" smtClean="0"/>
              <a:t>Altmannshofer</a:t>
            </a:r>
            <a:r>
              <a:rPr lang="en-GB" dirty="0" smtClean="0"/>
              <a:t>, Buras, &amp; Straub</a:t>
            </a:r>
            <a:endParaRPr lang="en-GB" dirty="0"/>
          </a:p>
        </p:txBody>
      </p:sp>
      <p:pic>
        <p:nvPicPr>
          <p:cNvPr id="15" name="Picture 1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971863" y="2522266"/>
            <a:ext cx="5257801" cy="9067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58264" y="2736450"/>
            <a:ext cx="245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Sensitive to models with Z penguins and RH currents.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89199" y="5104712"/>
            <a:ext cx="1843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(Theoretical uncertainties)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8532" y="5815912"/>
            <a:ext cx="195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(Experimental uncertainties)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17600"/>
            <a:ext cx="8229600" cy="546946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Can cleanly measure </a:t>
            </a:r>
            <a:r>
              <a:rPr lang="en-GB" dirty="0" err="1" smtClean="0"/>
              <a:t>A</a:t>
            </a:r>
            <a:r>
              <a:rPr lang="en-GB" baseline="30000" dirty="0" err="1" smtClean="0"/>
              <a:t>s</a:t>
            </a:r>
            <a:r>
              <a:rPr lang="en-GB" baseline="-25000" dirty="0" err="1" smtClean="0"/>
              <a:t>SL</a:t>
            </a:r>
            <a:r>
              <a:rPr lang="en-GB" dirty="0" smtClean="0"/>
              <a:t> using 5S data</a:t>
            </a:r>
            <a:endParaRPr lang="en-GB" baseline="-25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SuperB can also study rare decays with many neutral particles, such as              , which can be enhanced by SUSY.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s</a:t>
            </a:r>
            <a:r>
              <a:rPr lang="en-GB" dirty="0" smtClean="0"/>
              <a:t> physics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5301" y="6060285"/>
            <a:ext cx="1096433" cy="262191"/>
          </a:xfrm>
          <a:prstGeom prst="rect">
            <a:avLst/>
          </a:prstGeom>
        </p:spPr>
      </p:pic>
      <p:pic>
        <p:nvPicPr>
          <p:cNvPr id="8" name="Picture 7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5663" y="3075475"/>
            <a:ext cx="8204201" cy="2596158"/>
          </a:xfrm>
          <a:prstGeom prst="rect">
            <a:avLst/>
          </a:prstGeom>
        </p:spPr>
      </p:pic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79171" y="2546802"/>
            <a:ext cx="4785657" cy="3995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8270" y="3227401"/>
            <a:ext cx="213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Little Higgs (LTH) scenario</a:t>
            </a:r>
            <a:endParaRPr lang="en-GB" sz="1400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37070" y="1591432"/>
            <a:ext cx="8720667" cy="71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91876" y="2065871"/>
            <a:ext cx="3643776" cy="3554903"/>
          </a:xfrm>
          <a:prstGeom prst="rect">
            <a:avLst/>
          </a:prstGeom>
        </p:spPr>
      </p:pic>
      <p:pic>
        <p:nvPicPr>
          <p:cNvPr id="7" name="Picture 6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9026" y="2032005"/>
            <a:ext cx="3818753" cy="3691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154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Collect data at threshold and at the 4S.</a:t>
            </a:r>
          </a:p>
          <a:p>
            <a:pPr lvl="1"/>
            <a:r>
              <a:rPr lang="en-GB" dirty="0" smtClean="0"/>
              <a:t>Benefit charm mixing and CPV measurements.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Also useful for measuring the </a:t>
            </a:r>
            <a:r>
              <a:rPr lang="en-GB" dirty="0" err="1" smtClean="0"/>
              <a:t>Unitarity</a:t>
            </a:r>
            <a:r>
              <a:rPr lang="en-GB" dirty="0" smtClean="0"/>
              <a:t> triangle </a:t>
            </a:r>
            <a:r>
              <a:rPr lang="en-GB" dirty="0" err="1" smtClean="0"/>
              <a:t>angleγ</a:t>
            </a:r>
            <a:r>
              <a:rPr lang="en-GB" dirty="0" smtClean="0"/>
              <a:t> (strong phase in D</a:t>
            </a:r>
            <a:r>
              <a:rPr lang="en-US" dirty="0" smtClean="0">
                <a:sym typeface="Wingdings"/>
              </a:rPr>
              <a:t>Kππ Dalitz plot</a:t>
            </a:r>
            <a:r>
              <a:rPr lang="en-GB" dirty="0" smtClean="0"/>
              <a:t>) and charm mixing phase.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26401" y="2912534"/>
            <a:ext cx="251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)</a:t>
            </a:r>
            <a:endParaRPr lang="en-GB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412468"/>
            <a:ext cx="82494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 See tomorrow's charm session for first look at TDCPV with D mesons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7142"/>
            <a:ext cx="9144000" cy="6803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20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Inguglia (Monday)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7142"/>
            <a:ext cx="9144000" cy="6803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207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Inguglia (Monday)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58817" y="4335790"/>
            <a:ext cx="4626365" cy="52322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Need SuperB to measure </a:t>
            </a:r>
            <a:r>
              <a:rPr lang="en-GB" sz="2800" dirty="0" err="1" smtClean="0">
                <a:solidFill>
                  <a:srgbClr val="FF0000"/>
                </a:solidFill>
              </a:rPr>
              <a:t>β</a:t>
            </a:r>
            <a:r>
              <a:rPr lang="en-GB" sz="2800" baseline="-25000" dirty="0" err="1" smtClean="0">
                <a:solidFill>
                  <a:srgbClr val="FF0000"/>
                </a:solidFill>
              </a:rPr>
              <a:t>c</a:t>
            </a:r>
            <a:endParaRPr lang="en-GB" sz="2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n2theta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" y="2393950"/>
            <a:ext cx="5744595" cy="3738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Electroweak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sin</a:t>
            </a:r>
            <a:r>
              <a:rPr lang="en-GB" baseline="30000" dirty="0" smtClean="0"/>
              <a:t>2</a:t>
            </a:r>
            <a:r>
              <a:rPr lang="en-GB" dirty="0" smtClean="0"/>
              <a:t>θ</a:t>
            </a:r>
            <a:r>
              <a:rPr lang="en-GB" baseline="-25000" dirty="0" smtClean="0"/>
              <a:t>W</a:t>
            </a:r>
            <a:r>
              <a:rPr lang="en-GB" dirty="0" smtClean="0"/>
              <a:t> can be measured with polarised 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beam</a:t>
            </a:r>
          </a:p>
          <a:p>
            <a:pPr lvl="1"/>
            <a:r>
              <a:rPr lang="en-GB" dirty="0" smtClean="0">
                <a:latin typeface="Lucida Grande"/>
                <a:ea typeface="Lucida Grande"/>
                <a:cs typeface="Lucida Grande"/>
              </a:rPr>
              <a:t>√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s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=ϒ</a:t>
            </a:r>
            <a:r>
              <a:rPr lang="en-GB" dirty="0" smtClean="0"/>
              <a:t>(4S) is theoretically clean, c.f. </a:t>
            </a:r>
            <a:r>
              <a:rPr lang="en-GB" dirty="0" err="1" smtClean="0"/>
              <a:t>b</a:t>
            </a:r>
            <a:r>
              <a:rPr lang="en-GB" dirty="0" smtClean="0"/>
              <a:t>-fragmentation at Z pole</a:t>
            </a:r>
            <a:endParaRPr lang="en-GB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52335" y="4644485"/>
            <a:ext cx="53975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8056289">
            <a:off x="3815573" y="4112196"/>
            <a:ext cx="778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SuperB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438400"/>
            <a:ext cx="284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 LR asymmetry in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 to same precision as LEP/SLC at the Z-pole.</a:t>
            </a:r>
          </a:p>
          <a:p>
            <a:endParaRPr lang="en-GB" dirty="0" smtClean="0"/>
          </a:p>
          <a:p>
            <a:r>
              <a:rPr lang="en-GB" dirty="0" smtClean="0"/>
              <a:t>Can also perform crosscheck at ψ(3770).</a:t>
            </a:r>
            <a:endParaRPr lang="en-GB" dirty="0"/>
          </a:p>
        </p:txBody>
      </p:sp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97416" y="2793999"/>
            <a:ext cx="2244582" cy="1134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857" y="5977467"/>
            <a:ext cx="341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Plot adapted from </a:t>
            </a:r>
            <a:r>
              <a:rPr lang="en-GB" sz="1200" dirty="0" err="1" smtClean="0"/>
              <a:t>QWeak</a:t>
            </a:r>
            <a:r>
              <a:rPr lang="en-GB" sz="1200" dirty="0" smtClean="0"/>
              <a:t> proposal (JLAB E02-020)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n2theta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" y="2393950"/>
            <a:ext cx="5744595" cy="3738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Electroweak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sin</a:t>
            </a:r>
            <a:r>
              <a:rPr lang="en-GB" baseline="30000" dirty="0" smtClean="0"/>
              <a:t>2</a:t>
            </a:r>
            <a:r>
              <a:rPr lang="en-GB" dirty="0" smtClean="0"/>
              <a:t>θ</a:t>
            </a:r>
            <a:r>
              <a:rPr lang="en-GB" baseline="-25000" dirty="0" smtClean="0"/>
              <a:t>W</a:t>
            </a:r>
            <a:r>
              <a:rPr lang="en-GB" dirty="0" smtClean="0"/>
              <a:t> can be measured with polarised 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beam</a:t>
            </a:r>
          </a:p>
          <a:p>
            <a:pPr lvl="1"/>
            <a:r>
              <a:rPr lang="en-GB" dirty="0" smtClean="0">
                <a:latin typeface="Lucida Grande"/>
                <a:ea typeface="Lucida Grande"/>
                <a:cs typeface="Lucida Grande"/>
              </a:rPr>
              <a:t>√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s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=ϒ</a:t>
            </a:r>
            <a:r>
              <a:rPr lang="en-GB" dirty="0" smtClean="0"/>
              <a:t>(4S) is theoretically clean, c.f. </a:t>
            </a:r>
            <a:r>
              <a:rPr lang="en-GB" dirty="0" err="1" smtClean="0"/>
              <a:t>b</a:t>
            </a:r>
            <a:r>
              <a:rPr lang="en-GB" dirty="0" smtClean="0"/>
              <a:t>-fragmentation at Z pole</a:t>
            </a:r>
            <a:endParaRPr lang="en-GB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52335" y="4644485"/>
            <a:ext cx="53975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8056289">
            <a:off x="3815573" y="4112196"/>
            <a:ext cx="778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SuperB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438400"/>
            <a:ext cx="284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 LR asymmetry in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 to same precision as LEP/SLC at the Z-pole.</a:t>
            </a:r>
          </a:p>
          <a:p>
            <a:endParaRPr lang="en-GB" dirty="0" smtClean="0"/>
          </a:p>
          <a:p>
            <a:r>
              <a:rPr lang="en-GB" dirty="0" smtClean="0"/>
              <a:t>Can also perform crosscheck at ψ(3770).</a:t>
            </a:r>
            <a:endParaRPr lang="en-GB" dirty="0"/>
          </a:p>
        </p:txBody>
      </p:sp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97416" y="2793999"/>
            <a:ext cx="2244582" cy="1134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857" y="5977467"/>
            <a:ext cx="341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Plot adapted from </a:t>
            </a:r>
            <a:r>
              <a:rPr lang="en-GB" sz="1200" dirty="0" err="1" smtClean="0"/>
              <a:t>QWeak</a:t>
            </a:r>
            <a:r>
              <a:rPr lang="en-GB" sz="1200" dirty="0" smtClean="0"/>
              <a:t> proposal (JLAB E02-020)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808132"/>
            <a:ext cx="3945467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 important test of the SM in the electroweak sector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Interplay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Combine measurements to elucidate structure of new physics.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4655" y="711199"/>
            <a:ext cx="37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More information on the golden matrix can be found in arXiv:1008.1541, </a:t>
            </a:r>
            <a:r>
              <a:rPr lang="en-GB" sz="1200" dirty="0" err="1" smtClean="0"/>
              <a:t>arXiv</a:t>
            </a:r>
            <a:r>
              <a:rPr lang="en-GB" sz="1200" dirty="0" smtClean="0"/>
              <a:t>:</a:t>
            </a:r>
            <a:r>
              <a:rPr lang="en-US" sz="1200" dirty="0" smtClean="0"/>
              <a:t>0909.1333</a:t>
            </a:r>
            <a:r>
              <a:rPr lang="en-GB" sz="1200" dirty="0" smtClean="0"/>
              <a:t>, and arXiv:0810.1312.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861" y="2065866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861" y="2506132"/>
            <a:ext cx="31290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8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861" y="4826004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pic>
        <p:nvPicPr>
          <p:cNvPr id="24" name="Picture 23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5371" y="1619057"/>
            <a:ext cx="8490098" cy="368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127" y="5588004"/>
            <a:ext cx="255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GB" sz="1200" dirty="0" smtClean="0">
                <a:solidFill>
                  <a:srgbClr val="FF0000"/>
                </a:solidFill>
                <a:ea typeface="Zapf Dingbats"/>
                <a:cs typeface="Zapf Dingbats"/>
              </a:rPr>
              <a:t>= SuperB can measure these modes</a:t>
            </a:r>
            <a:endParaRPr lang="en-GB" sz="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Interplay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Combine measurements to elucidate structure of new physics.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4655" y="711199"/>
            <a:ext cx="37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More information on the golden matrix can be found in arXiv:1008.1541, </a:t>
            </a:r>
            <a:r>
              <a:rPr lang="en-GB" sz="1200" dirty="0" err="1" smtClean="0"/>
              <a:t>arXiv</a:t>
            </a:r>
            <a:r>
              <a:rPr lang="en-GB" sz="1200" dirty="0" smtClean="0"/>
              <a:t>:</a:t>
            </a:r>
            <a:r>
              <a:rPr lang="en-US" sz="1200" dirty="0" smtClean="0"/>
              <a:t>0909.1333</a:t>
            </a:r>
            <a:r>
              <a:rPr lang="en-GB" sz="1200" dirty="0" smtClean="0"/>
              <a:t>, and arXiv:0810.1312.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861" y="2065866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861" y="2506132"/>
            <a:ext cx="31290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8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861" y="4826004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pic>
        <p:nvPicPr>
          <p:cNvPr id="24" name="Picture 23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5371" y="1619057"/>
            <a:ext cx="8490098" cy="368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127" y="5588004"/>
            <a:ext cx="255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GB" sz="1200" dirty="0" smtClean="0">
                <a:solidFill>
                  <a:srgbClr val="FF0000"/>
                </a:solidFill>
                <a:ea typeface="Zapf Dingbats"/>
                <a:cs typeface="Zapf Dingbats"/>
              </a:rPr>
              <a:t>= SuperB can measure these modes</a:t>
            </a:r>
            <a:endParaRPr lang="en-GB" sz="1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340" y="5994400"/>
            <a:ext cx="5553319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SuperB is a very versatile tool to decode the nature of new physics using this golden matrix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2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790" y="960483"/>
            <a:ext cx="4682891" cy="4492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CKM constraints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98533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Unitarity</a:t>
            </a:r>
            <a:r>
              <a:rPr lang="en-GB" dirty="0" smtClean="0"/>
              <a:t> Triangle Angles</a:t>
            </a:r>
          </a:p>
          <a:p>
            <a:pPr lvl="1"/>
            <a:r>
              <a:rPr lang="en-GB" dirty="0" err="1" smtClean="0"/>
              <a:t>σ(α</a:t>
            </a:r>
            <a:r>
              <a:rPr lang="en-GB" dirty="0" smtClean="0"/>
              <a:t>) = 1−2°</a:t>
            </a:r>
          </a:p>
          <a:p>
            <a:pPr lvl="1"/>
            <a:r>
              <a:rPr lang="en-GB" dirty="0" err="1" smtClean="0"/>
              <a:t>σ(β</a:t>
            </a:r>
            <a:r>
              <a:rPr lang="en-GB" dirty="0" smtClean="0"/>
              <a:t>) = 0.1°</a:t>
            </a:r>
          </a:p>
          <a:p>
            <a:pPr lvl="1"/>
            <a:r>
              <a:rPr lang="en-GB" dirty="0" err="1" smtClean="0"/>
              <a:t>σ(γ</a:t>
            </a:r>
            <a:r>
              <a:rPr lang="en-GB" dirty="0" smtClean="0"/>
              <a:t>) = 1−2°</a:t>
            </a:r>
          </a:p>
          <a:p>
            <a:r>
              <a:rPr lang="en-GB" dirty="0" smtClean="0"/>
              <a:t>CKM Matrix Elements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ub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Inclusive </a:t>
            </a:r>
            <a:r>
              <a:rPr lang="en-GB" dirty="0" err="1" smtClean="0"/>
              <a:t>σ</a:t>
            </a:r>
            <a:r>
              <a:rPr lang="en-GB" dirty="0" smtClean="0"/>
              <a:t> = 2%</a:t>
            </a:r>
          </a:p>
          <a:p>
            <a:pPr lvl="2"/>
            <a:r>
              <a:rPr lang="en-GB" dirty="0" smtClean="0"/>
              <a:t>Exclusive </a:t>
            </a:r>
            <a:r>
              <a:rPr lang="en-GB" dirty="0" err="1" smtClean="0"/>
              <a:t>σ</a:t>
            </a:r>
            <a:r>
              <a:rPr lang="en-GB" dirty="0" smtClean="0"/>
              <a:t> = 3%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cb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Inclusive </a:t>
            </a:r>
            <a:r>
              <a:rPr lang="en-GB" dirty="0" err="1" smtClean="0"/>
              <a:t>σ</a:t>
            </a:r>
            <a:r>
              <a:rPr lang="en-GB" dirty="0" smtClean="0"/>
              <a:t> = 1%</a:t>
            </a:r>
          </a:p>
          <a:p>
            <a:pPr lvl="2"/>
            <a:r>
              <a:rPr lang="en-GB" dirty="0" smtClean="0"/>
              <a:t>Exclusive </a:t>
            </a:r>
            <a:r>
              <a:rPr lang="en-GB" dirty="0" err="1" smtClean="0"/>
              <a:t>σ</a:t>
            </a:r>
            <a:r>
              <a:rPr lang="en-GB" dirty="0" smtClean="0"/>
              <a:t> = 1%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us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Can be measured precisely using </a:t>
            </a:r>
            <a:r>
              <a:rPr lang="en-GB" dirty="0" err="1" smtClean="0"/>
              <a:t>τ</a:t>
            </a:r>
            <a:r>
              <a:rPr lang="en-GB" dirty="0" smtClean="0"/>
              <a:t> decays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cd</a:t>
            </a:r>
            <a:r>
              <a:rPr lang="en-GB" dirty="0" smtClean="0"/>
              <a:t>| and 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cs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can be measured at/near charm threshold.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SuperB Measures the sides and angles of the </a:t>
            </a:r>
            <a:r>
              <a:rPr lang="en-GB" i="1" dirty="0" err="1" smtClean="0"/>
              <a:t>bd</a:t>
            </a:r>
            <a:r>
              <a:rPr lang="en-GB" dirty="0" smtClean="0"/>
              <a:t> </a:t>
            </a:r>
            <a:r>
              <a:rPr lang="en-GB" dirty="0" err="1" smtClean="0"/>
              <a:t>unitarity</a:t>
            </a:r>
            <a:r>
              <a:rPr lang="en-GB" dirty="0" smtClean="0"/>
              <a:t> Triangle</a:t>
            </a:r>
          </a:p>
          <a:p>
            <a:pPr lvl="1"/>
            <a:r>
              <a:rPr lang="en-GB" dirty="0" smtClean="0"/>
              <a:t>(and sides and </a:t>
            </a:r>
            <a:r>
              <a:rPr lang="en-GB" dirty="0" err="1" smtClean="0"/>
              <a:t>β</a:t>
            </a:r>
            <a:r>
              <a:rPr lang="en-GB" baseline="-25000" dirty="0" err="1" smtClean="0"/>
              <a:t>c</a:t>
            </a:r>
            <a:r>
              <a:rPr lang="en-GB" dirty="0" smtClean="0"/>
              <a:t> angle of the </a:t>
            </a:r>
            <a:r>
              <a:rPr lang="en-GB" i="1" dirty="0" smtClean="0"/>
              <a:t>cu</a:t>
            </a:r>
            <a:r>
              <a:rPr lang="en-GB" dirty="0" smtClean="0"/>
              <a:t> charm </a:t>
            </a:r>
            <a:r>
              <a:rPr lang="en-GB" dirty="0" err="1" smtClean="0"/>
              <a:t>unitarity</a:t>
            </a:r>
            <a:r>
              <a:rPr lang="en-GB" dirty="0" smtClean="0"/>
              <a:t> triangle)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0344" y="1110770"/>
            <a:ext cx="2676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"dream" scenario with 75ab</a:t>
            </a:r>
            <a:r>
              <a:rPr lang="en-GB" sz="1400" baseline="30000" dirty="0" smtClean="0"/>
              <a:t>-1</a:t>
            </a:r>
            <a:endParaRPr lang="en-GB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the physics programme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2007: CDR (</a:t>
            </a:r>
            <a:r>
              <a:rPr lang="en-GB" i="1" dirty="0" smtClean="0"/>
              <a:t>arXiv:0709.0451)</a:t>
            </a:r>
            <a:endParaRPr lang="en-GB" b="1" dirty="0" smtClean="0"/>
          </a:p>
          <a:p>
            <a:pPr lvl="1"/>
            <a:r>
              <a:rPr lang="en-GB" dirty="0" smtClean="0"/>
              <a:t>A lot of work built upon and inspired by the BaBar and Belle physics programmes.</a:t>
            </a:r>
          </a:p>
          <a:p>
            <a:pPr lvl="1"/>
            <a:r>
              <a:rPr lang="en-GB" dirty="0" smtClean="0"/>
              <a:t>Started to go significantly beyond the B Factory era, and also understand implications of potential measurements.</a:t>
            </a:r>
          </a:p>
          <a:p>
            <a:endParaRPr lang="en-GB" dirty="0" smtClean="0"/>
          </a:p>
          <a:p>
            <a:r>
              <a:rPr lang="en-GB" dirty="0" smtClean="0"/>
              <a:t>2008: Valencia (</a:t>
            </a:r>
            <a:r>
              <a:rPr lang="en-GB" i="1" dirty="0" smtClean="0"/>
              <a:t>arXiv:0810.1312)</a:t>
            </a:r>
          </a:p>
          <a:p>
            <a:pPr lvl="1"/>
            <a:r>
              <a:rPr lang="en-GB" dirty="0" smtClean="0"/>
              <a:t>Concentrated on many areas of the new physics interplay of observables that SuperB will measure.</a:t>
            </a:r>
          </a:p>
          <a:p>
            <a:endParaRPr lang="en-GB" dirty="0" smtClean="0"/>
          </a:p>
          <a:p>
            <a:r>
              <a:rPr lang="en-GB" dirty="0" smtClean="0"/>
              <a:t>2010: White Papers "SuperB Progress Reports" (</a:t>
            </a:r>
            <a:r>
              <a:rPr lang="en-GB" i="1" dirty="0" smtClean="0"/>
              <a:t>arXiv:1008.1541)</a:t>
            </a:r>
            <a:endParaRPr lang="en-GB" dirty="0" smtClean="0"/>
          </a:p>
          <a:p>
            <a:pPr lvl="1"/>
            <a:r>
              <a:rPr lang="en-GB" dirty="0" smtClean="0"/>
              <a:t>A coherent update of the physics programme: New physics, interplay and standard model.</a:t>
            </a:r>
          </a:p>
          <a:p>
            <a:endParaRPr lang="en-GB" dirty="0" smtClean="0"/>
          </a:p>
          <a:p>
            <a:r>
              <a:rPr lang="en-GB" dirty="0" smtClean="0"/>
              <a:t>2012: Physics Technical Design Report</a:t>
            </a:r>
          </a:p>
          <a:p>
            <a:pPr lvl="1"/>
            <a:r>
              <a:rPr lang="en-GB" dirty="0" smtClean="0"/>
              <a:t>Finalise on a timescale comparable with detector TDR.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SuperB Physics Book</a:t>
            </a:r>
          </a:p>
          <a:p>
            <a:pPr lvl="1"/>
            <a:r>
              <a:rPr lang="en-GB" dirty="0" smtClean="0"/>
              <a:t>Finalise shortly before data taking starts.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 and Exotica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665" y="234950"/>
            <a:ext cx="8718523" cy="638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26533"/>
            <a:ext cx="203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R. </a:t>
            </a:r>
            <a:r>
              <a:rPr lang="en-GB" dirty="0" err="1" smtClean="0"/>
              <a:t>Faccini</a:t>
            </a:r>
            <a:r>
              <a:rPr lang="en-GB" dirty="0" smtClean="0"/>
              <a:t>, Elba 2010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00799" y="4809067"/>
            <a:ext cx="2099735" cy="9233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See WG5 parallel sessions on Tuesday and Wednesday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Measurements: CKM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Comparison of relative benefits of SuperB (75ab</a:t>
            </a:r>
            <a:r>
              <a:rPr lang="en-GB" baseline="30000" dirty="0" smtClean="0"/>
              <a:t>-1</a:t>
            </a:r>
            <a:r>
              <a:rPr lang="en-GB" dirty="0" smtClean="0"/>
              <a:t>) vs. existing measurements and LHCb (5fb</a:t>
            </a:r>
            <a:r>
              <a:rPr lang="en-GB" baseline="30000" dirty="0" smtClean="0"/>
              <a:t>-1</a:t>
            </a:r>
            <a:r>
              <a:rPr lang="en-GB" dirty="0" smtClean="0"/>
              <a:t>) and the LHCb upgrade (50fb</a:t>
            </a:r>
            <a:r>
              <a:rPr lang="en-GB" baseline="30000" dirty="0" smtClean="0"/>
              <a:t>-1</a:t>
            </a:r>
            <a:r>
              <a:rPr lang="en-GB" dirty="0" smtClean="0"/>
              <a:t>).</a:t>
            </a:r>
            <a:endParaRPr lang="en-GB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1128828" y="5444067"/>
            <a:ext cx="6843114" cy="738664"/>
            <a:chOff x="2110962" y="1126068"/>
            <a:chExt cx="6843114" cy="738664"/>
          </a:xfrm>
        </p:grpSpPr>
        <p:sp>
          <p:nvSpPr>
            <p:cNvPr id="38" name="Rectangle 37"/>
            <p:cNvSpPr/>
            <p:nvPr/>
          </p:nvSpPr>
          <p:spPr>
            <a:xfrm>
              <a:off x="3174218" y="1151467"/>
              <a:ext cx="409939" cy="266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82318" y="1151467"/>
              <a:ext cx="409939" cy="2667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95770" y="1151467"/>
              <a:ext cx="409939" cy="2667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41408" y="1151467"/>
              <a:ext cx="409939" cy="2667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10962" y="1126068"/>
              <a:ext cx="68431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Experiment:            No Result           Moderate Precision          Precise            Very Precise</a:t>
              </a:r>
            </a:p>
            <a:p>
              <a:endParaRPr lang="en-GB" sz="1400" dirty="0" smtClean="0"/>
            </a:p>
            <a:p>
              <a:r>
                <a:rPr lang="en-GB" sz="1400" dirty="0" smtClean="0"/>
                <a:t>Theory:                  Moderately clean           Clean Need lattice            Clean</a:t>
              </a:r>
              <a:endParaRPr lang="en-GB" sz="1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178451" y="1591734"/>
              <a:ext cx="409939" cy="2667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81830" y="1591734"/>
              <a:ext cx="409939" cy="2667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8007" y="1591733"/>
              <a:ext cx="409939" cy="2667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Picture 53" descr="precisionCK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499" y="2577613"/>
            <a:ext cx="7150100" cy="2466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8908" y="2778709"/>
            <a:ext cx="1835092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LHCb can only use </a:t>
            </a:r>
            <a:r>
              <a:rPr lang="en-GB" sz="1200" dirty="0" err="1" smtClean="0"/>
              <a:t>ρπ</a:t>
            </a:r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err="1" smtClean="0"/>
              <a:t>βtheory</a:t>
            </a:r>
            <a:r>
              <a:rPr lang="en-GB" sz="1200" dirty="0" smtClean="0"/>
              <a:t> error </a:t>
            </a:r>
            <a:r>
              <a:rPr lang="en-GB" sz="1200" dirty="0" err="1" smtClean="0"/>
              <a:t>B</a:t>
            </a:r>
            <a:r>
              <a:rPr lang="en-GB" sz="1200" baseline="-25000" dirty="0" err="1" smtClean="0"/>
              <a:t>d</a:t>
            </a:r>
            <a:endParaRPr lang="en-GB" sz="1200" baseline="-25000" dirty="0" smtClean="0"/>
          </a:p>
          <a:p>
            <a:r>
              <a:rPr lang="en-GB" sz="1200" dirty="0" err="1" smtClean="0"/>
              <a:t>βtheory</a:t>
            </a:r>
            <a:r>
              <a:rPr lang="en-GB" sz="1200" dirty="0" smtClean="0"/>
              <a:t> error B</a:t>
            </a:r>
            <a:r>
              <a:rPr lang="en-GB" sz="1200" baseline="-25000" dirty="0" smtClean="0"/>
              <a:t>s</a:t>
            </a:r>
          </a:p>
          <a:p>
            <a:endParaRPr lang="en-GB" sz="1200" baseline="-25000" dirty="0" smtClean="0"/>
          </a:p>
          <a:p>
            <a:endParaRPr lang="en-GB" sz="1200" baseline="-25000" dirty="0" smtClean="0"/>
          </a:p>
          <a:p>
            <a:r>
              <a:rPr lang="en-GB" sz="1200" dirty="0" smtClean="0"/>
              <a:t>Need an e</a:t>
            </a:r>
            <a:r>
              <a:rPr lang="en-GB" sz="1200" baseline="30000" dirty="0" smtClean="0"/>
              <a:t>+</a:t>
            </a:r>
            <a:r>
              <a:rPr lang="en-GB" sz="1200" dirty="0" smtClean="0"/>
              <a:t>e</a:t>
            </a:r>
            <a:r>
              <a:rPr lang="en-GB" sz="1200" baseline="30000" dirty="0" smtClean="0"/>
              <a:t>−</a:t>
            </a:r>
            <a:r>
              <a:rPr lang="en-GB" sz="1200" dirty="0" smtClean="0"/>
              <a:t> environment to do a precision measurement using semi-</a:t>
            </a:r>
            <a:r>
              <a:rPr lang="en-GB" sz="1200" dirty="0" err="1" smtClean="0"/>
              <a:t>leptonic</a:t>
            </a:r>
            <a:r>
              <a:rPr lang="en-GB" sz="1200" dirty="0" smtClean="0"/>
              <a:t> B decays.</a:t>
            </a:r>
            <a:endParaRPr lang="en-GB" sz="1200" dirty="0"/>
          </a:p>
        </p:txBody>
      </p:sp>
      <p:sp>
        <p:nvSpPr>
          <p:cNvPr id="29" name="Rectangle 28"/>
          <p:cNvSpPr/>
          <p:nvPr/>
        </p:nvSpPr>
        <p:spPr>
          <a:xfrm>
            <a:off x="1600200" y="2836333"/>
            <a:ext cx="113029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600200" y="3083983"/>
            <a:ext cx="113029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600200" y="3318933"/>
            <a:ext cx="113029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593850" y="3560233"/>
            <a:ext cx="1130299" cy="241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600200" y="3801533"/>
            <a:ext cx="113029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600200" y="4042833"/>
            <a:ext cx="113029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600200" y="4290483"/>
            <a:ext cx="113029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1600200" y="4531783"/>
            <a:ext cx="113029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1600200" y="4766733"/>
            <a:ext cx="113029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736850" y="2842683"/>
            <a:ext cx="10350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736850" y="3083983"/>
            <a:ext cx="10350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736850" y="3325283"/>
            <a:ext cx="1035049" cy="241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2736850" y="3560233"/>
            <a:ext cx="103504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736850" y="3807883"/>
            <a:ext cx="10350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2743200" y="4042833"/>
            <a:ext cx="103504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2743200" y="4284133"/>
            <a:ext cx="103504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743200" y="4531783"/>
            <a:ext cx="103504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743200" y="4766733"/>
            <a:ext cx="1035049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3784600" y="284268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784600" y="308398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784600" y="332528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3778250" y="3566583"/>
            <a:ext cx="1149349" cy="241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3784600" y="380153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782483" y="404918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784599" y="429048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3782483" y="4523316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782484" y="4766733"/>
            <a:ext cx="11493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933950" y="2842683"/>
            <a:ext cx="17716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933950" y="3083983"/>
            <a:ext cx="17716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933950" y="3331633"/>
            <a:ext cx="1771649" cy="2413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933950" y="3551766"/>
            <a:ext cx="17716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4933950" y="3807883"/>
            <a:ext cx="1771649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4931833" y="4051300"/>
            <a:ext cx="17716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4931833" y="4290483"/>
            <a:ext cx="17716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4931833" y="4531783"/>
            <a:ext cx="1771649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931833" y="4773083"/>
            <a:ext cx="1771649" cy="2413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6711959" y="2842683"/>
            <a:ext cx="594773" cy="24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6711959" y="3079749"/>
            <a:ext cx="594773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6711959" y="3316816"/>
            <a:ext cx="594773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6711960" y="3562349"/>
            <a:ext cx="594773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6711960" y="3807883"/>
            <a:ext cx="594773" cy="2413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6711960" y="4053416"/>
            <a:ext cx="594773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6711961" y="4290483"/>
            <a:ext cx="594773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6711960" y="4527549"/>
            <a:ext cx="594773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6711960" y="4773082"/>
            <a:ext cx="594773" cy="2413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1637506" y="3923241"/>
            <a:ext cx="2177785" cy="18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2687373" y="3914775"/>
            <a:ext cx="2177785" cy="18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3838839" y="3931709"/>
            <a:ext cx="2177785" cy="18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5616839" y="3923244"/>
            <a:ext cx="2177785" cy="18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Date Placeholder 11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09896" y="2493876"/>
            <a:ext cx="2942995" cy="42934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dirty="0" smtClean="0"/>
              <a:t>Benefit from polarised </a:t>
            </a:r>
            <a:r>
              <a:rPr lang="en-GB" sz="1100" dirty="0" err="1" smtClean="0"/>
              <a:t>e</a:t>
            </a:r>
            <a:r>
              <a:rPr lang="en-GB" sz="1100" baseline="30000" dirty="0" smtClean="0"/>
              <a:t>−</a:t>
            </a:r>
            <a:r>
              <a:rPr lang="en-GB" sz="1100" dirty="0" smtClean="0"/>
              <a:t> beam</a:t>
            </a:r>
          </a:p>
          <a:p>
            <a:endParaRPr lang="en-GB" sz="1100" dirty="0" smtClean="0"/>
          </a:p>
          <a:p>
            <a:endParaRPr lang="en-GB" sz="800" dirty="0" smtClean="0"/>
          </a:p>
          <a:p>
            <a:r>
              <a:rPr lang="en-GB" sz="1100" dirty="0" smtClean="0"/>
              <a:t>very precise with improved detector</a:t>
            </a:r>
          </a:p>
          <a:p>
            <a:endParaRPr lang="en-GB" sz="400" dirty="0" smtClean="0"/>
          </a:p>
          <a:p>
            <a:r>
              <a:rPr lang="en-GB" sz="1100" dirty="0" smtClean="0"/>
              <a:t>Statistically limited: Angular analysis with &gt;75ab</a:t>
            </a:r>
            <a:r>
              <a:rPr lang="en-GB" sz="1100" baseline="30000" dirty="0" smtClean="0"/>
              <a:t>-1</a:t>
            </a:r>
            <a:endParaRPr lang="en-GB" sz="1100" dirty="0" smtClean="0"/>
          </a:p>
          <a:p>
            <a:endParaRPr lang="en-GB" sz="200" dirty="0" smtClean="0"/>
          </a:p>
          <a:p>
            <a:r>
              <a:rPr lang="en-GB" sz="1100" dirty="0" smtClean="0"/>
              <a:t>Right handed currents</a:t>
            </a:r>
          </a:p>
          <a:p>
            <a:endParaRPr lang="en-GB" sz="200" dirty="0" smtClean="0"/>
          </a:p>
          <a:p>
            <a:r>
              <a:rPr lang="en-GB" sz="1100" dirty="0" smtClean="0"/>
              <a:t>SuperB measures many more modes</a:t>
            </a:r>
          </a:p>
          <a:p>
            <a:endParaRPr lang="en-GB" sz="200" dirty="0" smtClean="0"/>
          </a:p>
          <a:p>
            <a:r>
              <a:rPr lang="en-GB" sz="1100" dirty="0" smtClean="0"/>
              <a:t>systematic error is main challenge</a:t>
            </a:r>
          </a:p>
          <a:p>
            <a:endParaRPr lang="en-GB" sz="200" dirty="0" smtClean="0"/>
          </a:p>
          <a:p>
            <a:r>
              <a:rPr lang="en-GB" sz="1100" dirty="0" smtClean="0"/>
              <a:t>control systematic error with data</a:t>
            </a:r>
          </a:p>
          <a:p>
            <a:endParaRPr lang="en-GB" sz="1400" dirty="0" smtClean="0"/>
          </a:p>
          <a:p>
            <a:r>
              <a:rPr lang="en-GB" sz="1100" dirty="0" smtClean="0"/>
              <a:t>SuperB measures </a:t>
            </a:r>
            <a:r>
              <a:rPr lang="en-GB" sz="1100" dirty="0" err="1" smtClean="0"/>
              <a:t>e</a:t>
            </a:r>
            <a:r>
              <a:rPr lang="en-GB" sz="1100" dirty="0" smtClean="0"/>
              <a:t> mode well, LHCb does </a:t>
            </a:r>
            <a:r>
              <a:rPr lang="en-GB" sz="1100" dirty="0" err="1" smtClean="0"/>
              <a:t>μ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600" dirty="0" smtClean="0"/>
          </a:p>
          <a:p>
            <a:r>
              <a:rPr lang="en-GB" sz="1100" dirty="0" smtClean="0"/>
              <a:t>Clean NP search</a:t>
            </a:r>
          </a:p>
          <a:p>
            <a:endParaRPr lang="en-GB" sz="1400" dirty="0" smtClean="0"/>
          </a:p>
          <a:p>
            <a:r>
              <a:rPr lang="en-GB" sz="1100" dirty="0" smtClean="0"/>
              <a:t>Theoretically clean</a:t>
            </a:r>
          </a:p>
          <a:p>
            <a:r>
              <a:rPr lang="en-GB" sz="1100" dirty="0" err="1" smtClean="0"/>
              <a:t>b</a:t>
            </a:r>
            <a:r>
              <a:rPr lang="en-GB" sz="1100" dirty="0" smtClean="0"/>
              <a:t> fragmentation limits interpretation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11" name="Picture 110" descr="goldenMod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5400" y="2030334"/>
            <a:ext cx="6413500" cy="48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Measurements: General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4142" y="1185333"/>
            <a:ext cx="409939" cy="2667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72242" y="1185333"/>
            <a:ext cx="409939" cy="266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85694" y="1185333"/>
            <a:ext cx="409939" cy="2667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31332" y="1185333"/>
            <a:ext cx="409939" cy="2667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00886" y="1159934"/>
            <a:ext cx="6843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Experiment:            No Result           Moderate Precision          Precise            Very Precise</a:t>
            </a:r>
          </a:p>
          <a:p>
            <a:endParaRPr lang="en-GB" sz="1400" dirty="0" smtClean="0"/>
          </a:p>
          <a:p>
            <a:r>
              <a:rPr lang="en-GB" sz="1400" dirty="0" smtClean="0"/>
              <a:t>Theory:                  Moderately clean           Clean Need lattice            Clean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3368375" y="1625600"/>
            <a:ext cx="409939" cy="266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71754" y="1625600"/>
            <a:ext cx="409939" cy="2667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097931" y="1625599"/>
            <a:ext cx="409939" cy="2667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675042" y="2489198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675042" y="2683931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75042" y="30733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675042" y="3259668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683509" y="3454401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83509" y="36575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33133" y="3073401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33127" y="3251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33127" y="34544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633127" y="3657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624660" y="2489203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624661" y="2683936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495376" y="307340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495377" y="3251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495377" y="34544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495377" y="3657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495377" y="2489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95377" y="2683935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460577" y="2480733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60578" y="2675466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452111" y="3064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452111" y="32427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452111" y="3445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52111" y="3649132"/>
            <a:ext cx="14406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75042" y="639233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75042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624660" y="6392335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24660" y="6587070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486910" y="6392336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452112" y="65786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452112" y="6392334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86910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899911" y="6578601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99911" y="63923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675042" y="4828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675042" y="50186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675042" y="5209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675043" y="5410199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633127" y="48260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633128" y="5020735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633127" y="5215469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633127" y="54102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3495377" y="5215469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95377" y="54123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495377" y="5018620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495377" y="4826004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452110" y="5206998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452110" y="5410197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452112" y="5020734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452111" y="48260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912611" y="24807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912611" y="26712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666577" y="5808132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666578" y="600286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624660" y="580601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624661" y="600286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486910" y="58060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452112" y="5799668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486910" y="600286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452112" y="5994401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08378" y="57996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908378" y="5994399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683510" y="385233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683510" y="4038598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1683510" y="42375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1683511" y="44280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633127" y="38481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633127" y="4038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633127" y="423545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2633127" y="44323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489027" y="38481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489027" y="4038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3489027" y="423545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489027" y="44323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452111" y="383963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452111" y="403648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452111" y="422698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445093" y="4423832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902028" y="3837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902028" y="402801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5902028" y="4218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902028" y="44153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5902028" y="3056467"/>
            <a:ext cx="4500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5902028" y="32406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902028" y="34374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902028" y="36406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902028" y="48217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902028" y="5027084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5902028" y="5221818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02028" y="5416551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programme in a nutshell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Versatile flavour physics experiment</a:t>
            </a:r>
          </a:p>
          <a:p>
            <a:pPr lvl="1"/>
            <a:r>
              <a:rPr lang="en-GB" dirty="0" smtClean="0"/>
              <a:t>Probe new physics observables in wide range of decays.</a:t>
            </a:r>
          </a:p>
          <a:p>
            <a:pPr lvl="2"/>
            <a:r>
              <a:rPr lang="en-GB" dirty="0" smtClean="0"/>
              <a:t>Pattern of deviation from Standard Model can be used to identify structure of new physics.</a:t>
            </a:r>
          </a:p>
          <a:p>
            <a:pPr lvl="2"/>
            <a:r>
              <a:rPr lang="en-GB" dirty="0" smtClean="0"/>
              <a:t>Clean experimental environment means clean signals in many modes.</a:t>
            </a:r>
          </a:p>
          <a:p>
            <a:pPr lvl="2"/>
            <a:r>
              <a:rPr lang="en-GB" dirty="0" smtClean="0"/>
              <a:t>Polarised 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beam benefit for </a:t>
            </a:r>
            <a:r>
              <a:rPr lang="en-GB" dirty="0" err="1" smtClean="0"/>
              <a:t>τ</a:t>
            </a:r>
            <a:r>
              <a:rPr lang="en-GB" dirty="0" smtClean="0"/>
              <a:t> LFV searches &amp;              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Best capability for precision CKM constraints of any existing/proposed experiment.</a:t>
            </a:r>
          </a:p>
          <a:p>
            <a:pPr lvl="2"/>
            <a:r>
              <a:rPr lang="en-GB" dirty="0" smtClean="0"/>
              <a:t>Measure angles and sides of the </a:t>
            </a:r>
            <a:r>
              <a:rPr lang="en-GB" dirty="0" err="1" smtClean="0"/>
              <a:t>bd</a:t>
            </a:r>
            <a:r>
              <a:rPr lang="en-GB" dirty="0" smtClean="0"/>
              <a:t> </a:t>
            </a:r>
            <a:r>
              <a:rPr lang="en-GB" dirty="0" err="1" smtClean="0"/>
              <a:t>unitarity</a:t>
            </a:r>
            <a:r>
              <a:rPr lang="en-GB" dirty="0" smtClean="0"/>
              <a:t> triangle.</a:t>
            </a:r>
          </a:p>
          <a:p>
            <a:pPr lvl="2"/>
            <a:r>
              <a:rPr lang="en-GB" dirty="0" smtClean="0"/>
              <a:t>Measure </a:t>
            </a:r>
            <a:r>
              <a:rPr lang="en-GB" dirty="0" err="1" smtClean="0"/>
              <a:t>β</a:t>
            </a:r>
            <a:r>
              <a:rPr lang="en-GB" baseline="-25000" dirty="0" err="1" smtClean="0"/>
              <a:t>c</a:t>
            </a:r>
            <a:r>
              <a:rPr lang="en-GB" dirty="0" smtClean="0"/>
              <a:t> and sides of the cu </a:t>
            </a:r>
            <a:r>
              <a:rPr lang="en-GB" dirty="0" err="1" smtClean="0"/>
              <a:t>unitarity</a:t>
            </a:r>
            <a:r>
              <a:rPr lang="en-GB" dirty="0" smtClean="0"/>
              <a:t> triangle (see charm tomorrow).</a:t>
            </a:r>
          </a:p>
          <a:p>
            <a:pPr lvl="2"/>
            <a:r>
              <a:rPr lang="en-GB" dirty="0" smtClean="0"/>
              <a:t>Measure other CKM matrix elements at threshold and using </a:t>
            </a:r>
            <a:r>
              <a:rPr lang="en-GB" dirty="0" err="1" smtClean="0"/>
              <a:t>τ</a:t>
            </a:r>
            <a:r>
              <a:rPr lang="en-GB" dirty="0" smtClean="0"/>
              <a:t> data (see tau contributions).</a:t>
            </a:r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08639" y="3014137"/>
            <a:ext cx="823493" cy="27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week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398933" cy="49377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Physics workshop</a:t>
            </a:r>
          </a:p>
          <a:p>
            <a:pPr lvl="1"/>
            <a:r>
              <a:rPr lang="en-GB" dirty="0" smtClean="0"/>
              <a:t>Focus on many areas of the programme in parallel with the general meeting.</a:t>
            </a:r>
          </a:p>
          <a:p>
            <a:pPr lvl="1"/>
            <a:r>
              <a:rPr lang="en-GB" dirty="0" smtClean="0"/>
              <a:t>Dedicated session on </a:t>
            </a:r>
            <a:r>
              <a:rPr lang="en-GB" dirty="0" err="1" smtClean="0"/>
              <a:t>b</a:t>
            </a:r>
            <a:r>
              <a:rPr lang="en-US" dirty="0" err="1" smtClean="0">
                <a:sym typeface="Wingdings"/>
              </a:rPr>
              <a:t>sll</a:t>
            </a:r>
            <a:r>
              <a:rPr lang="en-US" dirty="0" smtClean="0">
                <a:sym typeface="Wingdings"/>
              </a:rPr>
              <a:t> experimental and theoretical reach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Comparison document</a:t>
            </a:r>
          </a:p>
          <a:p>
            <a:pPr lvl="1"/>
            <a:r>
              <a:rPr lang="en-GB" dirty="0" smtClean="0"/>
              <a:t>Finalise the document, in consultation with other experiments (LHCb, Belle II etc.)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TDR</a:t>
            </a:r>
          </a:p>
          <a:p>
            <a:pPr lvl="1"/>
            <a:r>
              <a:rPr lang="en-GB" dirty="0" smtClean="0"/>
              <a:t>The writing starts now...</a:t>
            </a:r>
          </a:p>
          <a:p>
            <a:pPr lvl="1"/>
            <a:r>
              <a:rPr lang="en-GB" dirty="0" smtClean="0"/>
              <a:t>NOTE: discussion session on Wednesday morning</a:t>
            </a:r>
          </a:p>
          <a:p>
            <a:pPr lvl="1"/>
            <a:r>
              <a:rPr lang="en-GB" dirty="0" smtClean="0"/>
              <a:t>See outline at </a:t>
            </a:r>
            <a:r>
              <a:rPr lang="en-US" dirty="0" smtClean="0">
                <a:hlinkClick r:id="rId2"/>
              </a:rPr>
              <a:t>http://mailman.fe.infn.it/superbwiki/index.php/SuperB_Physics_TDR</a:t>
            </a:r>
            <a:r>
              <a:rPr lang="en-US" dirty="0" smtClean="0"/>
              <a:t>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December workshop</a:t>
            </a:r>
          </a:p>
          <a:p>
            <a:pPr lvl="1"/>
            <a:r>
              <a:rPr lang="en-GB" dirty="0" smtClean="0"/>
              <a:t>Highlight priorities and schedule dates for December physics workshop: </a:t>
            </a:r>
            <a:r>
              <a:rPr lang="en-GB" dirty="0" err="1" smtClean="0"/>
              <a:t>b</a:t>
            </a:r>
            <a:r>
              <a:rPr lang="en-US" dirty="0" err="1" smtClean="0">
                <a:sym typeface="Wingdings"/>
              </a:rPr>
              <a:t>sγ</a:t>
            </a:r>
            <a:r>
              <a:rPr lang="en-US" dirty="0" smtClean="0">
                <a:sym typeface="Wingdings"/>
              </a:rPr>
              <a:t> is already identified for discussion.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11_SB_ElbaAgend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33" y="11929"/>
            <a:ext cx="9144000" cy="64616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630" y="34036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700861" y="1430870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307413" y="14351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307413" y="24003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818718" y="14478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18718" y="23749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31897" y="3801537"/>
            <a:ext cx="90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Interplay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0428" y="1841504"/>
            <a:ext cx="122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Charm / WG5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9620" y="1883837"/>
            <a:ext cx="113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b</a:t>
            </a:r>
            <a:r>
              <a:rPr lang="en-US" sz="1400" dirty="0" err="1" smtClean="0">
                <a:sym typeface="Wingdings"/>
              </a:rPr>
              <a:t>sll</a:t>
            </a:r>
            <a:r>
              <a:rPr lang="en-GB" sz="1400" dirty="0" smtClean="0"/>
              <a:t> / WG5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9620" y="2833360"/>
            <a:ext cx="104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Lattice / tau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800925" y="2807960"/>
            <a:ext cx="1121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TDR / planning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13625" y="1855460"/>
            <a:ext cx="110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Other </a:t>
            </a:r>
            <a:r>
              <a:rPr lang="en-GB" sz="1400" dirty="0" err="1" smtClean="0"/>
              <a:t>Expts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24" name="Oval 23"/>
          <p:cNvSpPr/>
          <p:nvPr/>
        </p:nvSpPr>
        <p:spPr>
          <a:xfrm>
            <a:off x="2438400" y="4013200"/>
            <a:ext cx="1710264" cy="1371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624666" y="4301068"/>
            <a:ext cx="13038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LHCb, Belle II, Super </a:t>
            </a:r>
            <a:r>
              <a:rPr lang="en-GB" sz="1600" dirty="0" err="1" smtClean="0"/>
              <a:t>τ</a:t>
            </a:r>
            <a:r>
              <a:rPr lang="en-GB" sz="1600" dirty="0" smtClean="0"/>
              <a:t>/charm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11_SB_ElbaAgend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33" y="11929"/>
            <a:ext cx="9144000" cy="64616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2630" y="34036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700861" y="1430870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307413" y="14351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307413" y="24003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818718" y="14478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18718" y="2374903"/>
            <a:ext cx="1087967" cy="7281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31897" y="3801537"/>
            <a:ext cx="90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Interplay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0428" y="1841504"/>
            <a:ext cx="122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Charm / WG5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9620" y="1883837"/>
            <a:ext cx="1135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b</a:t>
            </a:r>
            <a:r>
              <a:rPr lang="en-US" sz="1400" dirty="0" err="1" smtClean="0">
                <a:sym typeface="Wingdings"/>
              </a:rPr>
              <a:t>sll</a:t>
            </a:r>
            <a:r>
              <a:rPr lang="en-GB" sz="1400" dirty="0" smtClean="0"/>
              <a:t> / WG5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89620" y="2833360"/>
            <a:ext cx="104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Lattice / tau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800925" y="2807960"/>
            <a:ext cx="1121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TDR / planning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13625" y="1855460"/>
            <a:ext cx="110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Other </a:t>
            </a:r>
            <a:r>
              <a:rPr lang="en-GB" sz="1400" dirty="0" err="1" smtClean="0"/>
              <a:t>Expts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24" name="Oval 23"/>
          <p:cNvSpPr/>
          <p:nvPr/>
        </p:nvSpPr>
        <p:spPr>
          <a:xfrm>
            <a:off x="2438400" y="4013200"/>
            <a:ext cx="1710264" cy="1371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624666" y="4301068"/>
            <a:ext cx="13038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LHCb, Belle II, Super </a:t>
            </a:r>
            <a:r>
              <a:rPr lang="en-GB" sz="1600" dirty="0" err="1" smtClean="0"/>
              <a:t>τ</a:t>
            </a:r>
            <a:r>
              <a:rPr lang="en-GB" sz="1600" dirty="0" smtClean="0"/>
              <a:t>/</a:t>
            </a:r>
            <a:r>
              <a:rPr lang="en-GB" sz="1600" dirty="0" smtClean="0"/>
              <a:t>charm/BES III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81496" y="2777072"/>
            <a:ext cx="5181008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Unfortunately some sessions run in parallel</a:t>
            </a:r>
          </a:p>
          <a:p>
            <a:pPr algn="ctr"/>
            <a:endParaRPr lang="en-GB" sz="2000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but there is also plenty of workshop time available this week </a:t>
            </a:r>
            <a:r>
              <a:rPr lang="en-US" sz="2000" dirty="0" smtClean="0">
                <a:solidFill>
                  <a:srgbClr val="FF0000"/>
                </a:solidFill>
              </a:rPr>
              <a:t>–</a:t>
            </a:r>
            <a:r>
              <a:rPr lang="en-GB" sz="2000" dirty="0" smtClean="0">
                <a:solidFill>
                  <a:srgbClr val="FF0000"/>
                </a:solidFill>
              </a:rPr>
              <a:t> let's use it wisely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50859" y="1151471"/>
            <a:ext cx="5440737" cy="2598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sample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17333" cy="493776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Lucida Grande"/>
                <a:ea typeface="Lucida Grande"/>
                <a:cs typeface="Lucida Grande"/>
              </a:rPr>
              <a:t>ϒ(4S) region: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75ab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−1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at the 4S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Also run above / below the 4S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~75 x10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9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B, D and </a:t>
            </a:r>
            <a:r>
              <a:rPr lang="en-GB" sz="2000" dirty="0" err="1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pairs</a:t>
            </a:r>
          </a:p>
          <a:p>
            <a:pPr lvl="1"/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pPr lvl="1">
              <a:buNone/>
            </a:pPr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r>
              <a:rPr lang="en-GB" sz="2400" dirty="0" smtClean="0"/>
              <a:t>ψ(3770) region:</a:t>
            </a:r>
          </a:p>
          <a:p>
            <a:pPr lvl="1"/>
            <a:r>
              <a:rPr lang="en-GB" sz="2000" dirty="0" smtClean="0"/>
              <a:t>500fb</a:t>
            </a:r>
            <a:r>
              <a:rPr lang="en-GB" sz="2000" baseline="30000" dirty="0" smtClean="0"/>
              <a:t>−1</a:t>
            </a:r>
            <a:r>
              <a:rPr lang="en-GB" sz="2000" dirty="0" smtClean="0"/>
              <a:t> at threshold</a:t>
            </a:r>
          </a:p>
          <a:p>
            <a:pPr lvl="1"/>
            <a:r>
              <a:rPr lang="en-GB" sz="2000" dirty="0" smtClean="0"/>
              <a:t>Also run at nearby resonances</a:t>
            </a:r>
          </a:p>
          <a:p>
            <a:pPr lvl="1"/>
            <a:r>
              <a:rPr lang="en-GB" sz="2000" dirty="0" smtClean="0"/>
              <a:t>~2 </a:t>
            </a:r>
            <a:r>
              <a:rPr lang="en-GB" sz="2000" dirty="0" err="1" smtClean="0"/>
              <a:t>x</a:t>
            </a:r>
            <a:r>
              <a:rPr lang="en-GB" sz="2000" dirty="0" smtClean="0"/>
              <a:t> 10</a:t>
            </a:r>
            <a:r>
              <a:rPr lang="en-GB" sz="2000" baseline="30000" dirty="0" smtClean="0"/>
              <a:t>9</a:t>
            </a:r>
            <a:r>
              <a:rPr lang="en-GB" sz="2000" dirty="0" smtClean="0"/>
              <a:t> D pairs</a:t>
            </a:r>
            <a:endParaRPr lang="en-GB" sz="2000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6382" y="1297517"/>
            <a:ext cx="611832" cy="243417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3451" y="2302933"/>
            <a:ext cx="611829" cy="243416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2665" y="2381749"/>
            <a:ext cx="626535" cy="249267"/>
          </a:xfrm>
          <a:prstGeom prst="rect">
            <a:avLst/>
          </a:prstGeom>
        </p:spPr>
      </p:pic>
      <p:pic>
        <p:nvPicPr>
          <p:cNvPr id="13" name="Picture 12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34267" y="3825240"/>
            <a:ext cx="5909733" cy="2363893"/>
          </a:xfrm>
          <a:prstGeom prst="rect">
            <a:avLst/>
          </a:prstGeom>
        </p:spPr>
      </p:pic>
      <p:pic>
        <p:nvPicPr>
          <p:cNvPr id="14" name="Picture 1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449733" y="6083911"/>
            <a:ext cx="372533" cy="306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50859" y="1151471"/>
            <a:ext cx="5440737" cy="2598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sample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17333" cy="493776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Lucida Grande"/>
                <a:ea typeface="Lucida Grande"/>
                <a:cs typeface="Lucida Grande"/>
              </a:rPr>
              <a:t>ϒ(4S) region: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75ab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−1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at the 4S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Also run above / below the 4S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~75 x10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9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B, D and </a:t>
            </a:r>
            <a:r>
              <a:rPr lang="en-GB" sz="2000" dirty="0" err="1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pairs</a:t>
            </a:r>
          </a:p>
          <a:p>
            <a:pPr lvl="1"/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pPr lvl="1">
              <a:buNone/>
            </a:pPr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r>
              <a:rPr lang="en-GB" sz="2400" dirty="0" smtClean="0"/>
              <a:t>ψ(3770) region:</a:t>
            </a:r>
          </a:p>
          <a:p>
            <a:pPr lvl="1"/>
            <a:r>
              <a:rPr lang="en-GB" sz="2000" dirty="0" smtClean="0"/>
              <a:t>500fb</a:t>
            </a:r>
            <a:r>
              <a:rPr lang="en-GB" sz="2000" baseline="30000" dirty="0" smtClean="0"/>
              <a:t>−1</a:t>
            </a:r>
            <a:r>
              <a:rPr lang="en-GB" sz="2000" dirty="0" smtClean="0"/>
              <a:t> at threshold</a:t>
            </a:r>
          </a:p>
          <a:p>
            <a:pPr lvl="1"/>
            <a:r>
              <a:rPr lang="en-GB" sz="2000" dirty="0" smtClean="0"/>
              <a:t>Also run at nearby resonances</a:t>
            </a:r>
          </a:p>
          <a:p>
            <a:pPr lvl="1"/>
            <a:r>
              <a:rPr lang="en-GB" sz="2000" dirty="0" smtClean="0"/>
              <a:t>~2 </a:t>
            </a:r>
            <a:r>
              <a:rPr lang="en-GB" sz="2000" dirty="0" err="1" smtClean="0"/>
              <a:t>x</a:t>
            </a:r>
            <a:r>
              <a:rPr lang="en-GB" sz="2000" dirty="0" smtClean="0"/>
              <a:t> 10</a:t>
            </a:r>
            <a:r>
              <a:rPr lang="en-GB" sz="2000" baseline="30000" dirty="0" smtClean="0"/>
              <a:t>9</a:t>
            </a:r>
            <a:r>
              <a:rPr lang="en-GB" sz="2000" dirty="0" smtClean="0"/>
              <a:t> D pairs</a:t>
            </a:r>
            <a:endParaRPr lang="en-GB" sz="2000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6382" y="1297517"/>
            <a:ext cx="611832" cy="243417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3451" y="2302933"/>
            <a:ext cx="611829" cy="243416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2665" y="2381749"/>
            <a:ext cx="626535" cy="249267"/>
          </a:xfrm>
          <a:prstGeom prst="rect">
            <a:avLst/>
          </a:prstGeom>
        </p:spPr>
      </p:pic>
      <p:pic>
        <p:nvPicPr>
          <p:cNvPr id="13" name="Picture 12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34267" y="3825240"/>
            <a:ext cx="5909733" cy="2363893"/>
          </a:xfrm>
          <a:prstGeom prst="rect">
            <a:avLst/>
          </a:prstGeom>
        </p:spPr>
      </p:pic>
      <p:pic>
        <p:nvPicPr>
          <p:cNvPr id="14" name="Picture 1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449733" y="6083911"/>
            <a:ext cx="372533" cy="30630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254500" y="1155700"/>
            <a:ext cx="1130300" cy="4953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15000" y="2184400"/>
            <a:ext cx="1130300" cy="4953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803900" y="3937000"/>
            <a:ext cx="1651000" cy="977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72567" y="3198167"/>
            <a:ext cx="3255970" cy="46166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These are our priorities!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tlf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2208187"/>
            <a:ext cx="6553200" cy="4438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τLepton </a:t>
            </a:r>
            <a:r>
              <a:rPr lang="en-GB" dirty="0" err="1" smtClean="0"/>
              <a:t>Flavor</a:t>
            </a:r>
            <a:r>
              <a:rPr lang="en-GB" dirty="0" smtClean="0"/>
              <a:t> Violation (LFV)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νmixing</a:t>
            </a:r>
            <a:r>
              <a:rPr lang="en-GB" sz="2000" dirty="0" smtClean="0"/>
              <a:t> leads to a low level of charged LFV (B~10</a:t>
            </a:r>
            <a:r>
              <a:rPr lang="en-GB" sz="2000" baseline="30000" dirty="0" smtClean="0"/>
              <a:t>−54</a:t>
            </a:r>
            <a:r>
              <a:rPr lang="en-GB" sz="2000" dirty="0" smtClean="0"/>
              <a:t>).</a:t>
            </a:r>
          </a:p>
          <a:p>
            <a:pPr lvl="1"/>
            <a:r>
              <a:rPr lang="en-GB" sz="1800" dirty="0" smtClean="0"/>
              <a:t>Enhancements to observable levels are possible with new physics.</a:t>
            </a:r>
          </a:p>
          <a:p>
            <a:r>
              <a:rPr lang="en-GB" sz="2000" dirty="0" err="1" smtClean="0"/>
              <a:t>e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beam polarisation helps suppress background.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4666" y="2938267"/>
            <a:ext cx="2777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orders of magnitude improvement at SuperB over current limits. </a:t>
            </a:r>
          </a:p>
          <a:p>
            <a:endParaRPr lang="en-GB" dirty="0" smtClean="0"/>
          </a:p>
          <a:p>
            <a:r>
              <a:rPr lang="en-GB" dirty="0" err="1" smtClean="0"/>
              <a:t>Hadron</a:t>
            </a:r>
            <a:r>
              <a:rPr lang="en-GB" dirty="0" smtClean="0"/>
              <a:t> machines are not competitive with e</a:t>
            </a:r>
            <a:r>
              <a:rPr lang="en-GB" baseline="30000" dirty="0" smtClean="0"/>
              <a:t>+</a:t>
            </a:r>
            <a:r>
              <a:rPr lang="en-GB" dirty="0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machines for these measurements.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tlf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2208187"/>
            <a:ext cx="6553200" cy="4438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τLepton </a:t>
            </a:r>
            <a:r>
              <a:rPr lang="en-GB" dirty="0" err="1" smtClean="0"/>
              <a:t>Flavor</a:t>
            </a:r>
            <a:r>
              <a:rPr lang="en-GB" dirty="0" smtClean="0"/>
              <a:t> Violation (LFV)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νmixing</a:t>
            </a:r>
            <a:r>
              <a:rPr lang="en-GB" sz="2000" dirty="0" smtClean="0"/>
              <a:t> leads to a low level of charged LFV (B~10</a:t>
            </a:r>
            <a:r>
              <a:rPr lang="en-GB" sz="2000" baseline="30000" dirty="0" smtClean="0"/>
              <a:t>−54</a:t>
            </a:r>
            <a:r>
              <a:rPr lang="en-GB" sz="2000" dirty="0" smtClean="0"/>
              <a:t>).</a:t>
            </a:r>
          </a:p>
          <a:p>
            <a:pPr lvl="1"/>
            <a:r>
              <a:rPr lang="en-GB" sz="1800" dirty="0" smtClean="0"/>
              <a:t>Enhancements to observable levels are possible with new physics.</a:t>
            </a:r>
          </a:p>
          <a:p>
            <a:r>
              <a:rPr lang="en-GB" sz="2000" dirty="0" err="1" smtClean="0"/>
              <a:t>e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beam polarisation helps suppress background.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4666" y="2938267"/>
            <a:ext cx="2777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orders of magnitude improvement at SuperB over current limits. </a:t>
            </a:r>
          </a:p>
          <a:p>
            <a:endParaRPr lang="en-GB" dirty="0" smtClean="0"/>
          </a:p>
          <a:p>
            <a:r>
              <a:rPr lang="en-GB" dirty="0" err="1" smtClean="0"/>
              <a:t>Hadron</a:t>
            </a:r>
            <a:r>
              <a:rPr lang="en-GB" dirty="0" smtClean="0"/>
              <a:t> machines are not competitive with e</a:t>
            </a:r>
            <a:r>
              <a:rPr lang="en-GB" baseline="30000" dirty="0" smtClean="0"/>
              <a:t>+</a:t>
            </a:r>
            <a:r>
              <a:rPr lang="en-GB" dirty="0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machines for these measurements.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184" y="2828836"/>
            <a:ext cx="8197632" cy="1200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SuperB can measure all of these channels, in the long term we should build on our existing work to provide a comprehensive picture.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792" y="4436533"/>
            <a:ext cx="6232416" cy="1200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A lot more interesting topics to explore covering both Standard model and new physics scenarios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τLepton</a:t>
            </a:r>
            <a:r>
              <a:rPr lang="en-GB" dirty="0" smtClean="0"/>
              <a:t> </a:t>
            </a:r>
            <a:r>
              <a:rPr lang="en-GB" dirty="0" err="1" smtClean="0"/>
              <a:t>Flavor</a:t>
            </a:r>
            <a:r>
              <a:rPr lang="en-GB" dirty="0" smtClean="0"/>
              <a:t> Violation (LFV)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7" name="Content Placeholder 6" descr="LHT-SuperB-500GeV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8650" r="-8650"/>
          <a:stretch>
            <a:fillRect/>
          </a:stretch>
        </p:blipFill>
        <p:spPr>
          <a:xfrm>
            <a:off x="999067" y="1185333"/>
            <a:ext cx="6705600" cy="4023360"/>
          </a:xfrm>
        </p:spPr>
      </p:pic>
      <p:sp>
        <p:nvSpPr>
          <p:cNvPr id="8" name="TextBox 7"/>
          <p:cNvSpPr txBox="1"/>
          <p:nvPr/>
        </p:nvSpPr>
        <p:spPr>
          <a:xfrm>
            <a:off x="237067" y="5689600"/>
            <a:ext cx="829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Correlation between                and                  in LTH scenario with 500GeV SUSY breaking scale (C. Tarantino)</a:t>
            </a:r>
            <a:endParaRPr lang="en-GB" dirty="0"/>
          </a:p>
        </p:txBody>
      </p:sp>
      <p:pic>
        <p:nvPicPr>
          <p:cNvPr id="9" name="Picture 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28336" y="5841999"/>
            <a:ext cx="893742" cy="192617"/>
          </a:xfrm>
          <a:prstGeom prst="rect">
            <a:avLst/>
          </a:prstGeom>
        </p:spPr>
      </p:pic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689350" y="5858933"/>
            <a:ext cx="976803" cy="17568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3158067" y="3293534"/>
            <a:ext cx="914401" cy="169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u,d</a:t>
            </a:r>
            <a:r>
              <a:rPr lang="en-GB" dirty="0" smtClean="0"/>
              <a:t> physics: Rare Decays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Rate modified by presence of 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82800" y="1316714"/>
            <a:ext cx="1574800" cy="313118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2140" y="1177927"/>
            <a:ext cx="2947459" cy="17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688571" y="2068511"/>
          <a:ext cx="1470025" cy="793750"/>
        </p:xfrm>
        <a:graphic>
          <a:graphicData uri="http://schemas.openxmlformats.org/presentationml/2006/ole">
            <p:oleObj spid="_x0000_s13314" name="Equation" r:id="rId6" imgW="799920" imgH="431640" progId="">
              <p:embed/>
            </p:oleObj>
          </a:graphicData>
        </a:graphic>
      </p:graphicFrame>
      <p:pic>
        <p:nvPicPr>
          <p:cNvPr id="11" name="Picture 10" descr="btaunu2-LHC-comparis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805028" y="3115734"/>
            <a:ext cx="5466211" cy="3691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u,d</a:t>
            </a:r>
            <a:r>
              <a:rPr lang="en-GB" dirty="0" smtClean="0"/>
              <a:t> physics: Rare Decays</a:t>
            </a:r>
            <a:endParaRPr lang="en-GB" dirty="0"/>
          </a:p>
        </p:txBody>
      </p:sp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76965" y="1267459"/>
            <a:ext cx="1473200" cy="294640"/>
          </a:xfrm>
          <a:prstGeom prst="rect">
            <a:avLst/>
          </a:prstGeom>
        </p:spPr>
      </p:pic>
      <p:pic>
        <p:nvPicPr>
          <p:cNvPr id="10" name="Picture 12" descr="t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3581397"/>
            <a:ext cx="37846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2255837" y="4057119"/>
            <a:ext cx="1874838" cy="3175"/>
          </a:xfrm>
          <a:prstGeom prst="straightConnector1">
            <a:avLst/>
          </a:prstGeom>
          <a:ln>
            <a:solidFill>
              <a:srgbClr val="4D4D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266950" y="3755494"/>
            <a:ext cx="1839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/>
              <a:t>Increasing theory error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 rot="16200000">
            <a:off x="2373312" y="4031719"/>
            <a:ext cx="1089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/>
              <a:t>J/ψ</a:t>
            </a:r>
          </a:p>
          <a:p>
            <a:endParaRPr lang="en-GB" sz="1600"/>
          </a:p>
          <a:p>
            <a:endParaRPr lang="en-GB"/>
          </a:p>
          <a:p>
            <a:pPr algn="ctr"/>
            <a:r>
              <a:rPr lang="en-GB"/>
              <a:t>ψ(2S)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1694656" y="4731013"/>
            <a:ext cx="12541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185193" y="4731013"/>
            <a:ext cx="12541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558256" y="4731013"/>
            <a:ext cx="125412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845593" y="4731013"/>
            <a:ext cx="12541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2071687" y="5209644"/>
            <a:ext cx="2805113" cy="827087"/>
            <a:chOff x="1765300" y="5338763"/>
            <a:chExt cx="2805113" cy="827087"/>
          </a:xfrm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765300" y="5338763"/>
              <a:ext cx="2648479" cy="827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3" name="Group 30"/>
            <p:cNvGrpSpPr>
              <a:grpSpLocks/>
            </p:cNvGrpSpPr>
            <p:nvPr/>
          </p:nvGrpSpPr>
          <p:grpSpPr bwMode="auto">
            <a:xfrm>
              <a:off x="1860550" y="5351465"/>
              <a:ext cx="2709863" cy="769937"/>
              <a:chOff x="1860550" y="5351465"/>
              <a:chExt cx="2709863" cy="769937"/>
            </a:xfrm>
          </p:grpSpPr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2366963" y="5351465"/>
                <a:ext cx="2203450" cy="769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GB" sz="1100" dirty="0">
                    <a:noFill/>
                  </a:rPr>
                  <a:t>Standard</a:t>
                </a:r>
                <a:r>
                  <a:rPr lang="en-GB" sz="1100" dirty="0"/>
                  <a:t> Model</a:t>
                </a:r>
              </a:p>
              <a:p>
                <a:pPr>
                  <a:defRPr/>
                </a:pPr>
                <a:r>
                  <a:rPr lang="en-GB" sz="1100" dirty="0"/>
                  <a:t>Opposite sign C</a:t>
                </a:r>
                <a:r>
                  <a:rPr lang="en-GB" sz="1100" baseline="30000" dirty="0"/>
                  <a:t>eff</a:t>
                </a:r>
                <a:r>
                  <a:rPr lang="en-GB" sz="1100" baseline="-25000" dirty="0"/>
                  <a:t>7</a:t>
                </a:r>
              </a:p>
              <a:p>
                <a:pPr>
                  <a:defRPr/>
                </a:pPr>
                <a:r>
                  <a:rPr lang="en-GB" sz="1100" dirty="0"/>
                  <a:t>Opposite sign C</a:t>
                </a:r>
                <a:r>
                  <a:rPr lang="en-GB" sz="1100" baseline="30000" dirty="0"/>
                  <a:t>eff</a:t>
                </a:r>
                <a:r>
                  <a:rPr lang="en-GB" sz="1100" baseline="-25000" dirty="0"/>
                  <a:t>9</a:t>
                </a:r>
                <a:r>
                  <a:rPr lang="en-GB" sz="1100" dirty="0"/>
                  <a:t>C</a:t>
                </a:r>
                <a:r>
                  <a:rPr lang="en-GB" sz="1100" baseline="30000" dirty="0"/>
                  <a:t>eff</a:t>
                </a:r>
                <a:r>
                  <a:rPr lang="en-GB" sz="1100" baseline="-25000" dirty="0"/>
                  <a:t>10</a:t>
                </a:r>
              </a:p>
              <a:p>
                <a:pPr>
                  <a:defRPr/>
                </a:pPr>
                <a:r>
                  <a:rPr lang="en-GB" sz="1100" dirty="0"/>
                  <a:t>Opposite sign C</a:t>
                </a:r>
                <a:r>
                  <a:rPr lang="en-GB" sz="1100" baseline="30000" dirty="0"/>
                  <a:t>eff</a:t>
                </a:r>
                <a:r>
                  <a:rPr lang="en-GB" sz="1100" baseline="-25000" dirty="0"/>
                  <a:t>7</a:t>
                </a:r>
                <a:r>
                  <a:rPr lang="en-GB" sz="1100" dirty="0"/>
                  <a:t> and C</a:t>
                </a:r>
                <a:r>
                  <a:rPr lang="en-GB" sz="1100" baseline="30000" dirty="0"/>
                  <a:t>eff</a:t>
                </a:r>
                <a:r>
                  <a:rPr lang="en-GB" sz="1100" baseline="-25000" dirty="0"/>
                  <a:t>9</a:t>
                </a:r>
                <a:r>
                  <a:rPr lang="en-GB" sz="1100" dirty="0"/>
                  <a:t>C</a:t>
                </a:r>
                <a:r>
                  <a:rPr lang="en-GB" sz="1100" baseline="30000" dirty="0"/>
                  <a:t>eff</a:t>
                </a:r>
                <a:r>
                  <a:rPr lang="en-GB" sz="1100" baseline="-25000" dirty="0"/>
                  <a:t>10</a:t>
                </a: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1871663" y="5619752"/>
                <a:ext cx="538163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1863725" y="5811840"/>
                <a:ext cx="538163" cy="0"/>
              </a:xfrm>
              <a:prstGeom prst="line">
                <a:avLst/>
              </a:prstGeom>
              <a:noFill/>
              <a:ln w="38100">
                <a:solidFill>
                  <a:srgbClr val="FF66CC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1860550" y="5986465"/>
                <a:ext cx="538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1868488" y="5440365"/>
                <a:ext cx="538163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464653"/>
                </a:solidFill>
                <a:latin typeface="Gill Sans MT"/>
              </a:rPr>
              <a:t>29 May 2011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133" y="6119291"/>
            <a:ext cx="8195734" cy="6985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SuperB can provide:</a:t>
            </a:r>
          </a:p>
          <a:p>
            <a:pPr lvl="2"/>
            <a:r>
              <a:rPr lang="en-GB" dirty="0" smtClean="0"/>
              <a:t>inclusive measurements</a:t>
            </a:r>
          </a:p>
          <a:p>
            <a:pPr lvl="2"/>
            <a:r>
              <a:rPr lang="en-GB" dirty="0" smtClean="0"/>
              <a:t>competitive measurement of </a:t>
            </a:r>
            <a:r>
              <a:rPr lang="en-GB" dirty="0" err="1" smtClean="0"/>
              <a:t>di</a:t>
            </a:r>
            <a:r>
              <a:rPr lang="en-GB" dirty="0" smtClean="0"/>
              <a:t>-muon mode (c.f. LHCb)</a:t>
            </a:r>
          </a:p>
          <a:p>
            <a:pPr lvl="2"/>
            <a:r>
              <a:rPr lang="en-GB" dirty="0" smtClean="0"/>
              <a:t>definitive measurement of </a:t>
            </a:r>
            <a:r>
              <a:rPr lang="en-GB" dirty="0" err="1" smtClean="0"/>
              <a:t>di</a:t>
            </a:r>
            <a:r>
              <a:rPr lang="en-GB" dirty="0" smtClean="0"/>
              <a:t>-electron mode</a:t>
            </a:r>
          </a:p>
          <a:p>
            <a:pPr lvl="1"/>
            <a:r>
              <a:rPr lang="en-GB" dirty="0" smtClean="0"/>
              <a:t>Theoretical uncertainties and how these affect interpretation of results can be non-trivial: See session on </a:t>
            </a:r>
            <a:r>
              <a:rPr lang="en-US" dirty="0" smtClean="0"/>
              <a:t>T</a:t>
            </a:r>
            <a:r>
              <a:rPr lang="en-GB" dirty="0" err="1" smtClean="0"/>
              <a:t>uesday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We should remember that charm rare decay parallels of these B channels are also important probes for new physics.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30800" y="3826933"/>
            <a:ext cx="3657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Need SuperB to access full set of new physics sensitive observables:</a:t>
            </a:r>
          </a:p>
          <a:p>
            <a:r>
              <a:rPr lang="en-GB" dirty="0" smtClean="0"/>
              <a:t>	FB asymmetry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Isospin</a:t>
            </a:r>
            <a:r>
              <a:rPr lang="en-GB" dirty="0" smtClean="0"/>
              <a:t> asymmetry</a:t>
            </a:r>
          </a:p>
          <a:p>
            <a:r>
              <a:rPr lang="en-GB" dirty="0" smtClean="0"/>
              <a:t>	lepton asymmetry (          )</a:t>
            </a:r>
          </a:p>
          <a:p>
            <a:r>
              <a:rPr lang="en-GB" dirty="0" smtClean="0"/>
              <a:t>	R</a:t>
            </a:r>
            <a:r>
              <a:rPr lang="en-GB" baseline="-25000" dirty="0" smtClean="0"/>
              <a:t>K</a:t>
            </a:r>
            <a:r>
              <a:rPr lang="en-GB" dirty="0" smtClean="0"/>
              <a:t> (K/K*)</a:t>
            </a:r>
            <a:endParaRPr lang="en-GB" baseline="-25000" dirty="0"/>
          </a:p>
        </p:txBody>
      </p:sp>
      <p:pic>
        <p:nvPicPr>
          <p:cNvPr id="30" name="Picture 2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518401" y="5012262"/>
            <a:ext cx="590550" cy="23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1773</Words>
  <Application>Microsoft Macintosh PowerPoint</Application>
  <PresentationFormat>On-screen Show (4:3)</PresentationFormat>
  <Paragraphs>409</Paragraphs>
  <Slides>26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Origin</vt:lpstr>
      <vt:lpstr>Equation</vt:lpstr>
      <vt:lpstr>SuperB Physics</vt:lpstr>
      <vt:lpstr>Evolution of the physics programme</vt:lpstr>
      <vt:lpstr>Data sample</vt:lpstr>
      <vt:lpstr>Data sample</vt:lpstr>
      <vt:lpstr>τLepton Flavor Violation (LFV)</vt:lpstr>
      <vt:lpstr>τLepton Flavor Violation (LFV)</vt:lpstr>
      <vt:lpstr>τLepton Flavor Violation (LFV)</vt:lpstr>
      <vt:lpstr>Bu,d physics: Rare Decays</vt:lpstr>
      <vt:lpstr>Bu,d physics: Rare Decays</vt:lpstr>
      <vt:lpstr>Bu,d physics: Rare Decays</vt:lpstr>
      <vt:lpstr>Bs physics</vt:lpstr>
      <vt:lpstr>Charm</vt:lpstr>
      <vt:lpstr>Slide 13</vt:lpstr>
      <vt:lpstr>Slide 14</vt:lpstr>
      <vt:lpstr>Precision Electroweak</vt:lpstr>
      <vt:lpstr>Precision Electroweak</vt:lpstr>
      <vt:lpstr>Interplay</vt:lpstr>
      <vt:lpstr>Interplay</vt:lpstr>
      <vt:lpstr>Precision CKM constraints</vt:lpstr>
      <vt:lpstr>Spectroscopy and Exotica</vt:lpstr>
      <vt:lpstr>Golden Measurements: CKM</vt:lpstr>
      <vt:lpstr>Golden Measurements: General</vt:lpstr>
      <vt:lpstr>Physics programme in a nutshell</vt:lpstr>
      <vt:lpstr>Aims of this week</vt:lpstr>
      <vt:lpstr>Slide 25</vt:lpstr>
      <vt:lpstr>Slide 26</vt:lpstr>
    </vt:vector>
  </TitlesOfParts>
  <Company>INFN e Universita' di Pisa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Francesco Forti</dc:creator>
  <cp:lastModifiedBy>Adrian Bevan</cp:lastModifiedBy>
  <cp:revision>39</cp:revision>
  <dcterms:created xsi:type="dcterms:W3CDTF">2011-05-29T08:30:38Z</dcterms:created>
  <dcterms:modified xsi:type="dcterms:W3CDTF">2011-05-29T08:31:08Z</dcterms:modified>
</cp:coreProperties>
</file>