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C94164-F48C-2941-9903-6E8D609E61F4}" type="datetimeFigureOut">
              <a:rPr lang="en-US" smtClean="0"/>
              <a:t>5/30/11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66AB0F-5F43-6848-B4C0-ADC1F0D982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file://localhost/Users/roberts/Desktop/SuperB/FDIRC_Movies/AllSupport/AllSupportShort.mp4" TargetMode="External"/><Relationship Id="rId2" Type="http://schemas.openxmlformats.org/officeDocument/2006/relationships/video" Target="file://localhost/Users/roberts/Desktop/SuperB/FDIRC_Movies/AllSupport/AllSupportShort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1" Type="http://schemas.microsoft.com/office/2007/relationships/media" Target="file://localhost/Users/roberts/Desktop/SuperB/FDIRC_Movies/NoSkins/NoSkinShort.mp4" TargetMode="External"/><Relationship Id="rId2" Type="http://schemas.openxmlformats.org/officeDocument/2006/relationships/video" Target="file://localhost/Users/roberts/Desktop/SuperB/FDIRC_Movies/NoSkins/NoSkinShort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file://localhost/Users/roberts/Desktop/SuperB/FDIRC_Movies/Event/EventShort.mp4" TargetMode="External"/><Relationship Id="rId2" Type="http://schemas.openxmlformats.org/officeDocument/2006/relationships/video" Target="file://localhost/Users/roberts/Desktop/SuperB/FDIRC_Movies/Event/EventShort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FDIRC Simulation tools: preparing for the Prototype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 Roberts</a:t>
            </a:r>
          </a:p>
          <a:p>
            <a:r>
              <a:rPr lang="en-US" dirty="0" smtClean="0"/>
              <a:t>University of Maryland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Simulate Events</a:t>
            </a:r>
          </a:p>
          <a:p>
            <a:pPr lvl="1"/>
            <a:r>
              <a:rPr lang="en-US" dirty="0" smtClean="0"/>
              <a:t>Basic output is time and position of photon hits at the focal plane of the FBLOCK.</a:t>
            </a:r>
          </a:p>
          <a:p>
            <a:pPr lvl="1"/>
            <a:r>
              <a:rPr lang="en-US" dirty="0" smtClean="0"/>
              <a:t>Position is in local coordinates of the focal plane</a:t>
            </a:r>
          </a:p>
          <a:p>
            <a:pPr lvl="2"/>
            <a:r>
              <a:rPr lang="en-US" dirty="0" smtClean="0"/>
              <a:t>Be careful of a funny sign flip</a:t>
            </a:r>
            <a:r>
              <a:rPr lang="en-US" dirty="0" smtClean="0"/>
              <a:t>! (Do we have a coordinate sign convention, number convention…?)</a:t>
            </a:r>
            <a:endParaRPr lang="en-US" dirty="0" smtClean="0"/>
          </a:p>
          <a:p>
            <a:pPr lvl="1"/>
            <a:r>
              <a:rPr lang="en-US" dirty="0" smtClean="0"/>
              <a:t>Also keep original track information</a:t>
            </a:r>
          </a:p>
          <a:p>
            <a:r>
              <a:rPr lang="en-US" dirty="0" smtClean="0"/>
              <a:t>Single Photon Simulation</a:t>
            </a:r>
          </a:p>
          <a:p>
            <a:pPr lvl="1"/>
            <a:r>
              <a:rPr lang="en-US" dirty="0" smtClean="0"/>
              <a:t>Fixed wavelength (410 nm)</a:t>
            </a:r>
          </a:p>
          <a:p>
            <a:pPr lvl="1"/>
            <a:r>
              <a:rPr lang="en-US" dirty="0" smtClean="0"/>
              <a:t>Isotropic angular distribution</a:t>
            </a:r>
          </a:p>
          <a:p>
            <a:pPr lvl="1"/>
            <a:r>
              <a:rPr lang="en-US" dirty="0" smtClean="0"/>
              <a:t>Randomized over x, y, z in bar</a:t>
            </a:r>
          </a:p>
          <a:p>
            <a:pPr lvl="1"/>
            <a:r>
              <a:rPr lang="en-US" dirty="0" smtClean="0"/>
              <a:t>Randomized over 12 bars in a bar box</a:t>
            </a:r>
          </a:p>
          <a:p>
            <a:pPr lvl="1"/>
            <a:r>
              <a:rPr lang="en-US" dirty="0" smtClean="0"/>
              <a:t>Same output as other events</a:t>
            </a:r>
          </a:p>
          <a:p>
            <a:pPr lvl="1"/>
            <a:r>
              <a:rPr lang="en-US" dirty="0" smtClean="0"/>
              <a:t>Typically using a sample of 20,000,000 generated </a:t>
            </a:r>
            <a:r>
              <a:rPr lang="en-US" dirty="0" smtClean="0"/>
              <a:t>photons</a:t>
            </a:r>
          </a:p>
          <a:p>
            <a:pPr lvl="2"/>
            <a:r>
              <a:rPr lang="en-US" dirty="0" smtClean="0"/>
              <a:t>Need new sample each time we change the geometry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3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Single Photon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Single Photon Dictionary is used to create a “map” from PMT pixel number to photon angles at the exit of the last quartz bar.  Map also includes expected time propagation.</a:t>
            </a:r>
          </a:p>
          <a:p>
            <a:r>
              <a:rPr lang="en-US" dirty="0" smtClean="0"/>
              <a:t>Multi-valued map.  Depends on:</a:t>
            </a:r>
          </a:p>
          <a:p>
            <a:pPr lvl="1"/>
            <a:r>
              <a:rPr lang="en-US" dirty="0" smtClean="0"/>
              <a:t>Bar hit (use track information)</a:t>
            </a:r>
          </a:p>
          <a:p>
            <a:pPr lvl="1"/>
            <a:r>
              <a:rPr lang="en-US" dirty="0" smtClean="0"/>
              <a:t>Path photon takes</a:t>
            </a:r>
          </a:p>
          <a:p>
            <a:pPr lvl="2"/>
            <a:r>
              <a:rPr lang="en-US" dirty="0" smtClean="0"/>
              <a:t>Lots of different paths in FBLOCK can map from a bar to a given pixel</a:t>
            </a:r>
          </a:p>
          <a:p>
            <a:r>
              <a:rPr lang="en-US" dirty="0" smtClean="0"/>
              <a:t>Processing involves clustering dictionary:</a:t>
            </a:r>
          </a:p>
          <a:p>
            <a:pPr lvl="1"/>
            <a:r>
              <a:rPr lang="en-US" dirty="0" smtClean="0"/>
              <a:t>Within a given pixel, try to reduce the number of dictionary entries by performing a nearest-neighbor clustering algorithm</a:t>
            </a:r>
          </a:p>
          <a:p>
            <a:pPr lvl="1"/>
            <a:r>
              <a:rPr lang="en-US" dirty="0" smtClean="0"/>
              <a:t>Works in (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y</a:t>
            </a:r>
            <a:r>
              <a:rPr lang="en-US" dirty="0" smtClean="0"/>
              <a:t>, t) </a:t>
            </a:r>
            <a:r>
              <a:rPr lang="en-US" dirty="0" smtClean="0"/>
              <a:t>space with some nominal resolution in these variables.</a:t>
            </a:r>
            <a:endParaRPr lang="en-US" dirty="0" smtClean="0"/>
          </a:p>
          <a:p>
            <a:pPr lvl="1"/>
            <a:r>
              <a:rPr lang="en-US" dirty="0" smtClean="0"/>
              <a:t>Recursive algorithm with a cutoff based on “</a:t>
            </a:r>
            <a:r>
              <a:rPr lang="en-US" dirty="0" smtClean="0">
                <a:latin typeface="Symbol" charset="2"/>
                <a:cs typeface="Symbol" charset="2"/>
              </a:rPr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” in </a:t>
            </a:r>
            <a:r>
              <a:rPr lang="en-US" dirty="0"/>
              <a:t>(</a:t>
            </a:r>
            <a:r>
              <a:rPr lang="en-US" dirty="0" err="1">
                <a:latin typeface="Symbol" charset="2"/>
                <a:cs typeface="Symbol" charset="2"/>
              </a:rPr>
              <a:t>q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>
                <a:latin typeface="Symbol" charset="2"/>
                <a:cs typeface="Symbol" charset="2"/>
              </a:rPr>
              <a:t>q</a:t>
            </a:r>
            <a:r>
              <a:rPr lang="en-US" baseline="-25000" dirty="0" err="1"/>
              <a:t>y</a:t>
            </a:r>
            <a:r>
              <a:rPr lang="en-US" dirty="0"/>
              <a:t>, t</a:t>
            </a:r>
            <a:r>
              <a:rPr lang="en-US" dirty="0" smtClean="0"/>
              <a:t>) space.</a:t>
            </a:r>
          </a:p>
          <a:p>
            <a:pPr lvl="1"/>
            <a:r>
              <a:rPr lang="en-US" dirty="0" smtClean="0"/>
              <a:t>Persist clustered dictionary</a:t>
            </a:r>
          </a:p>
          <a:p>
            <a:pPr lvl="1"/>
            <a:r>
              <a:rPr lang="en-US" dirty="0" smtClean="0"/>
              <a:t>Uses a “</a:t>
            </a:r>
            <a:r>
              <a:rPr lang="en-US" dirty="0" err="1" smtClean="0"/>
              <a:t>PixelMapper</a:t>
            </a:r>
            <a:r>
              <a:rPr lang="en-US" dirty="0" smtClean="0"/>
              <a:t>” function to go from focal plane coordinates to PMT pixel number</a:t>
            </a:r>
          </a:p>
          <a:p>
            <a:pPr lvl="2"/>
            <a:r>
              <a:rPr lang="en-US" dirty="0" smtClean="0"/>
              <a:t>Includes packing efficiency, dead space around edge of tube</a:t>
            </a:r>
          </a:p>
          <a:p>
            <a:pPr lvl="2"/>
            <a:r>
              <a:rPr lang="en-US" dirty="0" smtClean="0"/>
              <a:t>Would have to make a version for prototype</a:t>
            </a:r>
          </a:p>
        </p:txBody>
      </p:sp>
    </p:spTree>
    <p:extLst>
      <p:ext uri="{BB962C8B-B14F-4D97-AF65-F5344CB8AC3E}">
        <p14:creationId xmlns:p14="http://schemas.microsoft.com/office/powerpoint/2010/main" val="317751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Photon Dictionary, Edge Pixel, Bar 6</a:t>
            </a:r>
            <a:endParaRPr lang="en-US" dirty="0"/>
          </a:p>
        </p:txBody>
      </p:sp>
      <p:pic>
        <p:nvPicPr>
          <p:cNvPr id="9" name="Content Placeholder 8" descr="pixel1_bar6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9719" y="1447800"/>
            <a:ext cx="6741762" cy="4572000"/>
          </a:xfrm>
        </p:spPr>
      </p:pic>
      <p:sp>
        <p:nvSpPr>
          <p:cNvPr id="11" name="TextBox 10"/>
          <p:cNvSpPr txBox="1"/>
          <p:nvPr/>
        </p:nvSpPr>
        <p:spPr>
          <a:xfrm>
            <a:off x="6845299" y="5819258"/>
            <a:ext cx="169493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X</a:t>
            </a:r>
            <a:r>
              <a:rPr lang="en-US" dirty="0" smtClean="0"/>
              <a:t> (radians)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814285" y="2799482"/>
            <a:ext cx="16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Y</a:t>
            </a:r>
            <a:r>
              <a:rPr lang="en-US" dirty="0" smtClean="0"/>
              <a:t> (radians)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0010" y="6204466"/>
            <a:ext cx="55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Pre-Clustering.  Note near symmetry in |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x</a:t>
            </a:r>
            <a:r>
              <a:rPr lang="en-US" dirty="0" smtClean="0"/>
              <a:t>| and |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y</a:t>
            </a:r>
            <a:r>
              <a:rPr lang="en-US" dirty="0" smtClean="0"/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58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Possible 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C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photon hit, we calculate possible 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C</a:t>
            </a:r>
            <a:r>
              <a:rPr lang="en-US" dirty="0" smtClean="0"/>
              <a:t> values with respect to the track</a:t>
            </a:r>
          </a:p>
          <a:p>
            <a:r>
              <a:rPr lang="en-US" dirty="0" smtClean="0"/>
              <a:t>Several sources of ambiguity to try to go back to photon’s original direction:</a:t>
            </a:r>
          </a:p>
          <a:p>
            <a:pPr lvl="1"/>
            <a:r>
              <a:rPr lang="en-US" dirty="0" smtClean="0"/>
              <a:t>Left-Right</a:t>
            </a:r>
          </a:p>
          <a:p>
            <a:pPr lvl="1"/>
            <a:r>
              <a:rPr lang="en-US" dirty="0" smtClean="0"/>
              <a:t>Up-Down</a:t>
            </a:r>
          </a:p>
          <a:p>
            <a:pPr lvl="1"/>
            <a:r>
              <a:rPr lang="en-US" dirty="0" smtClean="0"/>
              <a:t>Forward-Backward</a:t>
            </a:r>
          </a:p>
          <a:p>
            <a:pPr lvl="1"/>
            <a:r>
              <a:rPr lang="en-US" dirty="0" smtClean="0"/>
              <a:t>Path in FBLOCK</a:t>
            </a:r>
          </a:p>
          <a:p>
            <a:pPr lvl="2"/>
            <a:r>
              <a:rPr lang="en-US" dirty="0" smtClean="0"/>
              <a:t>Actually, path after leaving last quartz bar.  Includes bounces in wedges.</a:t>
            </a:r>
          </a:p>
          <a:p>
            <a:r>
              <a:rPr lang="en-US" dirty="0" smtClean="0"/>
              <a:t>Therefore, each photon can have many different 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C</a:t>
            </a:r>
            <a:r>
              <a:rPr lang="en-US" dirty="0" smtClean="0"/>
              <a:t> “solutions”</a:t>
            </a:r>
          </a:p>
          <a:p>
            <a:pPr lvl="1"/>
            <a:r>
              <a:rPr lang="en-US" dirty="0" smtClean="0"/>
              <a:t>Time resolves forward-backward in most cases</a:t>
            </a:r>
          </a:p>
          <a:p>
            <a:pPr lvl="1"/>
            <a:r>
              <a:rPr lang="en-US" dirty="0" smtClean="0"/>
              <a:t>Many solutions are non-physical and are discarded</a:t>
            </a:r>
          </a:p>
          <a:p>
            <a:pPr lvl="1"/>
            <a:r>
              <a:rPr lang="en-US" dirty="0" smtClean="0"/>
              <a:t>But still left with multiple solutions</a:t>
            </a:r>
          </a:p>
          <a:p>
            <a:r>
              <a:rPr lang="en-US" dirty="0" smtClean="0"/>
              <a:t>Even with multiple solutions, idea is that correct one will be common to all photons from the track</a:t>
            </a:r>
          </a:p>
        </p:txBody>
      </p:sp>
    </p:spTree>
    <p:extLst>
      <p:ext uri="{BB962C8B-B14F-4D97-AF65-F5344CB8AC3E}">
        <p14:creationId xmlns:p14="http://schemas.microsoft.com/office/powerpoint/2010/main" val="1878023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ROOT in “macros” directory:</a:t>
            </a:r>
          </a:p>
          <a:p>
            <a:pPr lvl="1"/>
            <a:r>
              <a:rPr lang="en-US" dirty="0" smtClean="0"/>
              <a:t>run “</a:t>
            </a:r>
            <a:r>
              <a:rPr lang="en-US" dirty="0" err="1" smtClean="0"/>
              <a:t>LoadMacros.C</a:t>
            </a:r>
            <a:r>
              <a:rPr lang="en-US" dirty="0" smtClean="0"/>
              <a:t>” (root[0] .x </a:t>
            </a:r>
            <a:r>
              <a:rPr lang="en-US" dirty="0" err="1" smtClean="0"/>
              <a:t>LoadMacros.C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Execute “run” method of </a:t>
            </a:r>
            <a:r>
              <a:rPr lang="en-US" dirty="0" err="1" smtClean="0"/>
              <a:t>DoRes.C</a:t>
            </a:r>
            <a:endParaRPr lang="en-US" dirty="0" smtClean="0"/>
          </a:p>
          <a:p>
            <a:pPr lvl="2"/>
            <a:r>
              <a:rPr lang="en-US" dirty="0" smtClean="0"/>
              <a:t>This needs some work to be generalized.  Ideas </a:t>
            </a:r>
            <a:r>
              <a:rPr lang="en-US" dirty="0" smtClean="0"/>
              <a:t>welcome</a:t>
            </a:r>
            <a:r>
              <a:rPr lang="en-US" dirty="0"/>
              <a:t>!</a:t>
            </a:r>
            <a:endParaRPr lang="en-US" dirty="0" smtClean="0"/>
          </a:p>
          <a:p>
            <a:pPr lvl="1"/>
            <a:r>
              <a:rPr lang="en-US" dirty="0" smtClean="0"/>
              <a:t>This will load the relevant </a:t>
            </a:r>
            <a:r>
              <a:rPr lang="en-US" dirty="0" err="1" smtClean="0"/>
              <a:t>SinglePhoton</a:t>
            </a:r>
            <a:r>
              <a:rPr lang="en-US" dirty="0" smtClean="0"/>
              <a:t> dictionary or create it if it doesn’t exist.</a:t>
            </a:r>
          </a:p>
          <a:p>
            <a:pPr lvl="1"/>
            <a:r>
              <a:rPr lang="en-US" dirty="0" smtClean="0"/>
              <a:t>Determines possible </a:t>
            </a:r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C</a:t>
            </a:r>
            <a:r>
              <a:rPr lang="en-US" dirty="0" smtClean="0"/>
              <a:t> solutions for each photon</a:t>
            </a:r>
          </a:p>
          <a:p>
            <a:pPr lvl="1"/>
            <a:r>
              <a:rPr lang="en-US" dirty="0" smtClean="0"/>
              <a:t>Output will be a new ROOT file that contains all solutions for each photon in </a:t>
            </a:r>
            <a:r>
              <a:rPr lang="en-US" dirty="0" err="1" smtClean="0"/>
              <a:t>TTree</a:t>
            </a:r>
            <a:r>
              <a:rPr lang="en-US" dirty="0" smtClean="0"/>
              <a:t> “</a:t>
            </a:r>
            <a:r>
              <a:rPr lang="en-US" dirty="0" err="1" smtClean="0"/>
              <a:t>ResCalcTree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Macro “</a:t>
            </a:r>
            <a:r>
              <a:rPr lang="en-US" dirty="0" err="1" smtClean="0"/>
              <a:t>AngleRes.C</a:t>
            </a:r>
            <a:r>
              <a:rPr lang="en-US" dirty="0" smtClean="0"/>
              <a:t>” has some examples of making plots from this </a:t>
            </a:r>
            <a:r>
              <a:rPr lang="en-US" dirty="0" err="1" smtClean="0"/>
              <a:t>TTree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 make no guarantees that this will just run OOTB!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93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code was primarily written for my use, and therefore not very user-friendly, or clean, or documented.</a:t>
            </a:r>
          </a:p>
          <a:p>
            <a:r>
              <a:rPr lang="en-US" dirty="0" smtClean="0"/>
              <a:t>I have no attachment to this code, and would be happy to see it all scrapped.  If I had to do it all over again, I would probably do some things differently based on what I’ve learned.</a:t>
            </a:r>
          </a:p>
          <a:p>
            <a:r>
              <a:rPr lang="en-US" dirty="0" smtClean="0"/>
              <a:t>Would be nice to have some organized plan to build some code and structure that would be useful and easy to use for the collaboration.</a:t>
            </a:r>
          </a:p>
          <a:p>
            <a:r>
              <a:rPr lang="en-US" dirty="0" smtClean="0"/>
              <a:t>I’d be more than happy to work on this with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8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just meant as a summary and status of the current FDIRC Geant4-based simulation and to begin thinking about what can be used for the full prototype and what still needs to be done</a:t>
            </a:r>
          </a:p>
          <a:p>
            <a:endParaRPr lang="en-US" dirty="0"/>
          </a:p>
          <a:p>
            <a:r>
              <a:rPr lang="en-US" dirty="0" smtClean="0"/>
              <a:t>Simulation Status</a:t>
            </a:r>
          </a:p>
          <a:p>
            <a:pPr lvl="1"/>
            <a:r>
              <a:rPr lang="en-US" dirty="0" smtClean="0"/>
              <a:t>How to get it</a:t>
            </a:r>
          </a:p>
          <a:p>
            <a:pPr lvl="1"/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Suitability for Prototype</a:t>
            </a:r>
          </a:p>
          <a:p>
            <a:r>
              <a:rPr lang="en-US" dirty="0" smtClean="0"/>
              <a:t>Analysis Tools</a:t>
            </a:r>
          </a:p>
          <a:p>
            <a:pPr lvl="1"/>
            <a:r>
              <a:rPr lang="en-US" dirty="0" smtClean="0"/>
              <a:t>Current Method</a:t>
            </a:r>
          </a:p>
          <a:p>
            <a:pPr lvl="1"/>
            <a:r>
              <a:rPr lang="en-US" dirty="0" smtClean="0"/>
              <a:t>What should we be doing, and how to organize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0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 Geant4-base standalone simulation of the FDIRC</a:t>
            </a:r>
          </a:p>
          <a:p>
            <a:r>
              <a:rPr lang="en-US" dirty="0" smtClean="0"/>
              <a:t>It is in the </a:t>
            </a:r>
            <a:r>
              <a:rPr lang="en-US" dirty="0" err="1" smtClean="0"/>
              <a:t>SuperB</a:t>
            </a:r>
            <a:r>
              <a:rPr lang="en-US" dirty="0" smtClean="0"/>
              <a:t> </a:t>
            </a:r>
            <a:r>
              <a:rPr lang="en-US" dirty="0" err="1" smtClean="0"/>
              <a:t>svn</a:t>
            </a:r>
            <a:r>
              <a:rPr lang="en-US" dirty="0" smtClean="0"/>
              <a:t> system:</a:t>
            </a:r>
          </a:p>
          <a:p>
            <a:pPr lvl="1"/>
            <a:r>
              <a:rPr lang="en-US" dirty="0" smtClean="0"/>
              <a:t>Repository: FDIRC</a:t>
            </a:r>
          </a:p>
          <a:p>
            <a:pPr lvl="1"/>
            <a:r>
              <a:rPr lang="en-US" dirty="0" smtClean="0"/>
              <a:t>Package: fDircG4</a:t>
            </a:r>
          </a:p>
          <a:p>
            <a:r>
              <a:rPr lang="en-US" dirty="0" smtClean="0"/>
              <a:t>This package has been used to study resolution vs. geometry and other options</a:t>
            </a:r>
          </a:p>
          <a:p>
            <a:r>
              <a:rPr lang="en-US" dirty="0" smtClean="0"/>
              <a:t>Has also been used to create the </a:t>
            </a:r>
            <a:r>
              <a:rPr lang="en-US" dirty="0" err="1" smtClean="0"/>
              <a:t>gdml</a:t>
            </a:r>
            <a:r>
              <a:rPr lang="en-US" dirty="0" smtClean="0"/>
              <a:t> file for BRUNO</a:t>
            </a:r>
          </a:p>
          <a:p>
            <a:r>
              <a:rPr lang="en-US" dirty="0" smtClean="0"/>
              <a:t>The model allows for creation and tracking of optical (Cerenkov) photons through the active materials of the detector</a:t>
            </a:r>
          </a:p>
          <a:p>
            <a:r>
              <a:rPr lang="en-US" dirty="0" smtClean="0"/>
              <a:t>Also includes all of the support structure for the bar boxes.</a:t>
            </a:r>
          </a:p>
          <a:p>
            <a:pPr lvl="1"/>
            <a:r>
              <a:rPr lang="en-US" dirty="0" smtClean="0"/>
              <a:t>Support around FBLOCK itself is not really correct or very detailed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4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57002"/>
          </a:xfrm>
        </p:spPr>
        <p:txBody>
          <a:bodyPr>
            <a:normAutofit/>
          </a:bodyPr>
          <a:lstStyle/>
          <a:p>
            <a:r>
              <a:rPr lang="en-US" dirty="0" smtClean="0"/>
              <a:t>FDIRC in Bruno (all support)</a:t>
            </a:r>
            <a:endParaRPr lang="en-US" dirty="0"/>
          </a:p>
        </p:txBody>
      </p:sp>
      <p:pic>
        <p:nvPicPr>
          <p:cNvPr id="6" name="AllSupportShort.mp4">
            <a:hlinkClick r:id="" action="ppaction://media"/>
          </p:cNvPr>
          <p:cNvPicPr>
            <a:picLocks noGrp="1"/>
          </p:cNvPicPr>
          <p:nvPr>
            <p:ph sz="quarter"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14400" y="1547812"/>
            <a:ext cx="777240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758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0200"/>
          </a:xfrm>
        </p:spPr>
        <p:txBody>
          <a:bodyPr/>
          <a:lstStyle/>
          <a:p>
            <a:r>
              <a:rPr lang="en-US" dirty="0" smtClean="0"/>
              <a:t>No Outer Skins</a:t>
            </a:r>
            <a:endParaRPr lang="en-US" dirty="0"/>
          </a:p>
        </p:txBody>
      </p:sp>
      <p:pic>
        <p:nvPicPr>
          <p:cNvPr id="6" name="NoSkinShort.mp4">
            <a:hlinkClick r:id="" action="ppaction://media"/>
          </p:cNvPr>
          <p:cNvPicPr>
            <a:picLocks noGrp="1"/>
          </p:cNvPicPr>
          <p:nvPr>
            <p:ph sz="quarter"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14400" y="1547812"/>
            <a:ext cx="777240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846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2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87220"/>
          </a:xfrm>
        </p:spPr>
        <p:txBody>
          <a:bodyPr>
            <a:normAutofit/>
          </a:bodyPr>
          <a:lstStyle/>
          <a:p>
            <a:r>
              <a:rPr lang="en-US" dirty="0" smtClean="0"/>
              <a:t>An Event</a:t>
            </a:r>
            <a:endParaRPr lang="en-US" dirty="0"/>
          </a:p>
        </p:txBody>
      </p:sp>
      <p:pic>
        <p:nvPicPr>
          <p:cNvPr id="6" name="EventShort.mp4">
            <a:hlinkClick r:id="" action="ppaction://media"/>
          </p:cNvPr>
          <p:cNvPicPr>
            <a:picLocks noGrp="1"/>
          </p:cNvPicPr>
          <p:nvPr>
            <p:ph sz="quarter"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14400" y="1547812"/>
            <a:ext cx="7772400" cy="4371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68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run either as full detector (all 12 sectors) or single sector</a:t>
            </a:r>
          </a:p>
          <a:p>
            <a:pPr lvl="1"/>
            <a:r>
              <a:rPr lang="en-US" dirty="0" smtClean="0"/>
              <a:t>Single sector is what prototype will be</a:t>
            </a:r>
          </a:p>
          <a:p>
            <a:r>
              <a:rPr lang="en-US" dirty="0" smtClean="0"/>
              <a:t>Magnetic field on or off</a:t>
            </a:r>
          </a:p>
          <a:p>
            <a:r>
              <a:rPr lang="en-US" dirty="0" smtClean="0"/>
              <a:t>Single particle, di-</a:t>
            </a:r>
            <a:r>
              <a:rPr lang="en-US" dirty="0" err="1" smtClean="0"/>
              <a:t>muon</a:t>
            </a:r>
            <a:r>
              <a:rPr lang="en-US" dirty="0" smtClean="0"/>
              <a:t>-like distribution, sample of events, single photon</a:t>
            </a:r>
          </a:p>
          <a:p>
            <a:pPr lvl="1"/>
            <a:r>
              <a:rPr lang="en-US" dirty="0" smtClean="0"/>
              <a:t>Like the di-</a:t>
            </a:r>
            <a:r>
              <a:rPr lang="en-US" dirty="0" err="1" smtClean="0"/>
              <a:t>muon</a:t>
            </a:r>
            <a:r>
              <a:rPr lang="en-US" dirty="0" smtClean="0"/>
              <a:t>, we could generate </a:t>
            </a:r>
            <a:r>
              <a:rPr lang="en-US" dirty="0" err="1" smtClean="0"/>
              <a:t>muons</a:t>
            </a:r>
            <a:r>
              <a:rPr lang="en-US" dirty="0" smtClean="0"/>
              <a:t> from a sample distribution for the CRT </a:t>
            </a:r>
          </a:p>
          <a:p>
            <a:r>
              <a:rPr lang="en-US" dirty="0" smtClean="0"/>
              <a:t>All geometry constants are contained in a single file</a:t>
            </a:r>
          </a:p>
          <a:p>
            <a:r>
              <a:rPr lang="en-US" dirty="0" smtClean="0"/>
              <a:t>For prototype, we can use a single sector, keep bar box structure but turn off other support, turn off magnetic field</a:t>
            </a:r>
          </a:p>
          <a:p>
            <a:r>
              <a:rPr lang="en-US" dirty="0" smtClean="0"/>
              <a:t>Bottom Line: I think this will be very easy to adapt to the CRT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is (mostly) decoupled from specific </a:t>
            </a:r>
            <a:r>
              <a:rPr lang="en-US" dirty="0" err="1" smtClean="0"/>
              <a:t>photodetector</a:t>
            </a:r>
            <a:r>
              <a:rPr lang="en-US" dirty="0" smtClean="0"/>
              <a:t> choice or layout</a:t>
            </a:r>
          </a:p>
          <a:p>
            <a:pPr lvl="1"/>
            <a:r>
              <a:rPr lang="en-US" dirty="0" smtClean="0"/>
              <a:t>One caveat: simulation can use QE of tube to speed up simulation.</a:t>
            </a:r>
          </a:p>
          <a:p>
            <a:pPr lvl="2"/>
            <a:r>
              <a:rPr lang="en-US" dirty="0" smtClean="0"/>
              <a:t>Not just QE, but QE * charge collection efficiency</a:t>
            </a:r>
          </a:p>
          <a:p>
            <a:pPr lvl="1"/>
            <a:r>
              <a:rPr lang="en-US" dirty="0" smtClean="0"/>
              <a:t>If we have mixed assortment of detectors on prototype, we will have to be more clever</a:t>
            </a:r>
          </a:p>
          <a:p>
            <a:r>
              <a:rPr lang="en-US" dirty="0" smtClean="0"/>
              <a:t>Output is basically a ROOT file with lots of information, most of which we won’t need</a:t>
            </a:r>
          </a:p>
          <a:p>
            <a:r>
              <a:rPr lang="en-US" dirty="0" smtClean="0"/>
              <a:t>What we do need:</a:t>
            </a:r>
          </a:p>
          <a:p>
            <a:pPr lvl="1"/>
            <a:r>
              <a:rPr lang="en-US" dirty="0" smtClean="0"/>
              <a:t>Generated event info (track p, direction, position, time, </a:t>
            </a:r>
            <a:r>
              <a:rPr lang="en-US" dirty="0" smtClean="0"/>
              <a:t>and same info as track enters quartz bar…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Generated optical photon info (wavelength, time, direction…)</a:t>
            </a:r>
          </a:p>
          <a:p>
            <a:pPr lvl="1"/>
            <a:r>
              <a:rPr lang="en-US" dirty="0" smtClean="0"/>
              <a:t>Detected photon info (wavelength, time, position on focal plane…)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8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all of my analysis has been done within ROOT</a:t>
            </a:r>
          </a:p>
          <a:p>
            <a:pPr lvl="1"/>
            <a:r>
              <a:rPr lang="en-US" dirty="0" smtClean="0"/>
              <a:t>Not sure if this is the future plan?</a:t>
            </a:r>
          </a:p>
          <a:p>
            <a:r>
              <a:rPr lang="en-US" dirty="0" smtClean="0"/>
              <a:t>All of the ROOT scripts are in the fDircG4 package (“macros” directory), but there is little if any documentation at the moment</a:t>
            </a:r>
          </a:p>
          <a:p>
            <a:r>
              <a:rPr lang="en-US" dirty="0" smtClean="0"/>
              <a:t>Multi-step process</a:t>
            </a:r>
          </a:p>
          <a:p>
            <a:pPr lvl="1"/>
            <a:r>
              <a:rPr lang="en-US" dirty="0" smtClean="0"/>
              <a:t>Simulate Events</a:t>
            </a:r>
          </a:p>
          <a:p>
            <a:pPr lvl="1"/>
            <a:r>
              <a:rPr lang="en-US" dirty="0" smtClean="0"/>
              <a:t>Generate single-photon dictionary</a:t>
            </a:r>
          </a:p>
          <a:p>
            <a:pPr lvl="1"/>
            <a:r>
              <a:rPr lang="en-US" dirty="0" smtClean="0"/>
              <a:t>Process single-photon dictionary</a:t>
            </a:r>
          </a:p>
          <a:p>
            <a:pPr lvl="2"/>
            <a:r>
              <a:rPr lang="en-US" dirty="0" smtClean="0"/>
              <a:t>Automatically done the first time you run the resolution calculation macro if the photon dictionary root file doesn’t exist yet</a:t>
            </a:r>
          </a:p>
          <a:p>
            <a:pPr lvl="1"/>
            <a:r>
              <a:rPr lang="en-US" dirty="0" smtClean="0"/>
              <a:t>Correlate simulated events with dictionary</a:t>
            </a:r>
          </a:p>
          <a:p>
            <a:pPr lvl="1"/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42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473</TotalTime>
  <Words>1146</Words>
  <Application>Microsoft Macintosh PowerPoint</Application>
  <PresentationFormat>On-screen Show (4:3)</PresentationFormat>
  <Paragraphs>117</Paragraphs>
  <Slides>15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FDIRC Simulation tools: preparing for the Prototype</vt:lpstr>
      <vt:lpstr>Overview</vt:lpstr>
      <vt:lpstr>Simulation Status</vt:lpstr>
      <vt:lpstr>FDIRC in Bruno (all support)</vt:lpstr>
      <vt:lpstr>No Outer Skins</vt:lpstr>
      <vt:lpstr>An Event</vt:lpstr>
      <vt:lpstr>Options</vt:lpstr>
      <vt:lpstr>Simulation Output</vt:lpstr>
      <vt:lpstr>Analysis Tools</vt:lpstr>
      <vt:lpstr>Analysis Process</vt:lpstr>
      <vt:lpstr>Process Single Photon Dictionary</vt:lpstr>
      <vt:lpstr>Photon Dictionary, Edge Pixel, Bar 6</vt:lpstr>
      <vt:lpstr>Calculate Possible qC Values</vt:lpstr>
      <vt:lpstr>Running in ROOT</vt:lpstr>
      <vt:lpstr>What Next?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FDIRC Simulation tools: preparing for the Prototype</dc:title>
  <dc:creator>Douglas Roberts</dc:creator>
  <cp:lastModifiedBy>Douglas Roberts</cp:lastModifiedBy>
  <cp:revision>17</cp:revision>
  <cp:lastPrinted>2011-05-30T07:25:36Z</cp:lastPrinted>
  <dcterms:created xsi:type="dcterms:W3CDTF">2011-05-29T09:43:04Z</dcterms:created>
  <dcterms:modified xsi:type="dcterms:W3CDTF">2011-05-30T15:43:41Z</dcterms:modified>
</cp:coreProperties>
</file>