
<file path=[Content_Types].xml><?xml version="1.0" encoding="utf-8"?>
<Types xmlns="http://schemas.openxmlformats.org/package/2006/content-types">
  <Override PartName="/ppt/charts/chart1.xml" ContentType="application/vnd.openxmlformats-officedocument.drawingml.chart+xml"/>
  <Override PartName="/ppt/slideLayouts/slideLayout1.xml" ContentType="application/vnd.openxmlformats-officedocument.presentationml.slideLayout+xml"/>
  <Default Extension="png" ContentType="image/png"/>
  <Default Extension="rels" ContentType="application/vnd.openxmlformats-package.relationships+xml"/>
  <Default Extension="jpeg" ContentType="image/jpeg"/>
  <Default Extension="xml" ContentType="application/xml"/>
  <Override PartName="/ppt/slides/slide9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notesSlides/notesSlide1.xml" ContentType="application/vnd.openxmlformats-officedocument.presentationml.notesSlide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theme/theme2.xml" ContentType="application/vnd.openxmlformats-officedocument.them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10.xml" ContentType="application/vnd.openxmlformats-officedocument.presentationml.slideLayout+xml"/>
  <Default Extension="pict" ContentType="image/pict"/>
  <Override PartName="/docProps/core.xml" ContentType="application/vnd.openxmlformats-package.core-properties+xml"/>
  <Override PartName="/docProps/app.xml" ContentType="application/vnd.openxmlformats-officedocument.extended-properties+xml"/>
  <Override PartName="/ppt/charts/chart2.xml" ContentType="application/vnd.openxmlformats-officedocument.drawingml.chart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Default Extension="bin" ContentType="application/vnd.openxmlformats-officedocument.presentationml.printerSettings"/>
  <Override PartName="/ppt/slides/slide10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notesSlides/notesSlide2.xml" ContentType="application/vnd.openxmlformats-officedocument.presentationml.notesSlide+xml"/>
  <Override PartName="/ppt/handoutMasters/handoutMaster1.xml" ContentType="application/vnd.openxmlformats-officedocument.presentationml.handoutMaster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Default Extension="vml" ContentType="application/vnd.openxmlformats-officedocument.vmlDrawing"/>
  <Override PartName="/ppt/theme/theme3.xml" ContentType="application/vnd.openxmlformats-officedocument.theme+xml"/>
  <Override PartName="/ppt/notesMasters/notesMaster1.xml" ContentType="application/vnd.openxmlformats-officedocument.presentationml.notesMaster+xml"/>
  <Default Extension="pdf" ContentType="application/pdf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embeddings/Microsoft_Equation1.bin" ContentType="application/vnd.openxmlformats-officedocument.oleObject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charts/chart3.xml" ContentType="application/vnd.openxmlformats-officedocument.drawingml.chart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SpecialPlsOnTitleSld="0" saveSubsetFonts="1" autoCompressPictures="0">
  <p:sldMasterIdLst>
    <p:sldMasterId id="2147484650" r:id="rId1"/>
  </p:sldMasterIdLst>
  <p:notesMasterIdLst>
    <p:notesMasterId r:id="rId13"/>
  </p:notesMasterIdLst>
  <p:handoutMasterIdLst>
    <p:handoutMasterId r:id="rId14"/>
  </p:handoutMasterIdLst>
  <p:sldIdLst>
    <p:sldId id="256" r:id="rId2"/>
    <p:sldId id="263" r:id="rId3"/>
    <p:sldId id="257" r:id="rId4"/>
    <p:sldId id="260" r:id="rId5"/>
    <p:sldId id="264" r:id="rId6"/>
    <p:sldId id="269" r:id="rId7"/>
    <p:sldId id="267" r:id="rId8"/>
    <p:sldId id="266" r:id="rId9"/>
    <p:sldId id="259" r:id="rId10"/>
    <p:sldId id="265" r:id="rId11"/>
    <p:sldId id="262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407" autoAdjust="0"/>
    <p:restoredTop sz="94660"/>
  </p:normalViewPr>
  <p:slideViewPr>
    <p:cSldViewPr snapToGrid="0" snapToObjects="1">
      <p:cViewPr varScale="1">
        <p:scale>
          <a:sx n="89" d="100"/>
          <a:sy n="89" d="100"/>
        </p:scale>
        <p:origin x="-9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notesMaster" Target="notesMasters/notesMaster1.xml"/><Relationship Id="rId14" Type="http://schemas.openxmlformats.org/officeDocument/2006/relationships/handoutMaster" Target="handoutMasters/handoutMaster1.xml"/><Relationship Id="rId15" Type="http://schemas.openxmlformats.org/officeDocument/2006/relationships/printerSettings" Target="printerSettings/printerSettings1.bin"/><Relationship Id="rId16" Type="http://schemas.openxmlformats.org/officeDocument/2006/relationships/presProps" Target="presProps.xml"/><Relationship Id="rId17" Type="http://schemas.openxmlformats.org/officeDocument/2006/relationships/viewProps" Target="viewProps.xml"/><Relationship Id="rId18" Type="http://schemas.openxmlformats.org/officeDocument/2006/relationships/theme" Target="theme/theme1.xml"/><Relationship Id="rId1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rockyso:Documents:DriftChamber:AgeingFeData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rockyso:Documents:DriftChamber:AgeingFeData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rockyso:Documents:DriftChamber:AgeingFeData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2"/>
  <c:chart>
    <c:title>
      <c:tx>
        <c:rich>
          <a:bodyPr/>
          <a:lstStyle/>
          <a:p>
            <a:pPr>
              <a:defRPr/>
            </a:pPr>
            <a:r>
              <a:rPr lang="en-US"/>
              <a:t>d Peak Location / d density</a:t>
            </a:r>
          </a:p>
        </c:rich>
      </c:tx>
      <c:layout/>
    </c:title>
    <c:plotArea>
      <c:layout/>
      <c:scatterChart>
        <c:scatterStyle val="lineMarker"/>
        <c:ser>
          <c:idx val="0"/>
          <c:order val="0"/>
          <c:spPr>
            <a:ln w="28575">
              <a:noFill/>
            </a:ln>
          </c:spPr>
          <c:trendline>
            <c:trendlineType val="linear"/>
            <c:dispEq val="1"/>
            <c:trendlineLbl>
              <c:layout>
                <c:manualLayout>
                  <c:x val="0.0611520122484689"/>
                  <c:y val="-0.252562700495771"/>
                </c:manualLayout>
              </c:layout>
              <c:numFmt formatCode="General" sourceLinked="0"/>
            </c:trendlineLbl>
          </c:trendline>
          <c:xVal>
            <c:numRef>
              <c:f>Sheet1!$O$2:$O$31</c:f>
              <c:numCache>
                <c:formatCode>General</c:formatCode>
                <c:ptCount val="30"/>
                <c:pt idx="0">
                  <c:v>3.439728353140917</c:v>
                </c:pt>
                <c:pt idx="1">
                  <c:v>3.405772495755518</c:v>
                </c:pt>
                <c:pt idx="2">
                  <c:v>3.398981324278438</c:v>
                </c:pt>
                <c:pt idx="3">
                  <c:v>3.412563667232598</c:v>
                </c:pt>
                <c:pt idx="4">
                  <c:v>3.41156462585034</c:v>
                </c:pt>
                <c:pt idx="5">
                  <c:v>3.363790186125211</c:v>
                </c:pt>
                <c:pt idx="6">
                  <c:v>3.366101694915254</c:v>
                </c:pt>
                <c:pt idx="7">
                  <c:v>3.389830508474576</c:v>
                </c:pt>
                <c:pt idx="8">
                  <c:v>3.35593220338983</c:v>
                </c:pt>
                <c:pt idx="9">
                  <c:v>3.392190152801358</c:v>
                </c:pt>
                <c:pt idx="10">
                  <c:v>3.412563667232598</c:v>
                </c:pt>
                <c:pt idx="11">
                  <c:v>3.459829059829059</c:v>
                </c:pt>
                <c:pt idx="12">
                  <c:v>3.374149659863946</c:v>
                </c:pt>
                <c:pt idx="13">
                  <c:v>3.393220338983051</c:v>
                </c:pt>
                <c:pt idx="14">
                  <c:v>3.362711864406779</c:v>
                </c:pt>
                <c:pt idx="15">
                  <c:v>3.43781942078364</c:v>
                </c:pt>
                <c:pt idx="16">
                  <c:v>3.438775510204082</c:v>
                </c:pt>
                <c:pt idx="17">
                  <c:v>3.429541595925297</c:v>
                </c:pt>
                <c:pt idx="18">
                  <c:v>3.418918918918919</c:v>
                </c:pt>
                <c:pt idx="19">
                  <c:v>3.405772495755518</c:v>
                </c:pt>
                <c:pt idx="20">
                  <c:v>3.460750853242321</c:v>
                </c:pt>
                <c:pt idx="21">
                  <c:v>3.46938775510204</c:v>
                </c:pt>
                <c:pt idx="22">
                  <c:v>3.447457627118644</c:v>
                </c:pt>
                <c:pt idx="23">
                  <c:v>3.402376910016978</c:v>
                </c:pt>
                <c:pt idx="24">
                  <c:v>3.461016949152542</c:v>
                </c:pt>
                <c:pt idx="25">
                  <c:v>3.429541595925297</c:v>
                </c:pt>
                <c:pt idx="26">
                  <c:v>3.35593220338983</c:v>
                </c:pt>
                <c:pt idx="27">
                  <c:v>3.334465195246175</c:v>
                </c:pt>
                <c:pt idx="28">
                  <c:v>3.35472972972973</c:v>
                </c:pt>
                <c:pt idx="29">
                  <c:v>3.425641025641025</c:v>
                </c:pt>
              </c:numCache>
            </c:numRef>
          </c:xVal>
          <c:yVal>
            <c:numRef>
              <c:f>Sheet1!$E$2:$E$31</c:f>
              <c:numCache>
                <c:formatCode>General</c:formatCode>
                <c:ptCount val="30"/>
                <c:pt idx="0">
                  <c:v>1055.0</c:v>
                </c:pt>
                <c:pt idx="1">
                  <c:v>1174.0</c:v>
                </c:pt>
                <c:pt idx="2">
                  <c:v>1124.0</c:v>
                </c:pt>
                <c:pt idx="3">
                  <c:v>1098.0</c:v>
                </c:pt>
                <c:pt idx="4">
                  <c:v>1111.0</c:v>
                </c:pt>
                <c:pt idx="5">
                  <c:v>1282.0</c:v>
                </c:pt>
                <c:pt idx="6">
                  <c:v>1176.0</c:v>
                </c:pt>
                <c:pt idx="7">
                  <c:v>1237.0</c:v>
                </c:pt>
                <c:pt idx="8">
                  <c:v>1212.0</c:v>
                </c:pt>
                <c:pt idx="9">
                  <c:v>1176.0</c:v>
                </c:pt>
                <c:pt idx="10">
                  <c:v>1170.0</c:v>
                </c:pt>
                <c:pt idx="11">
                  <c:v>1003.0</c:v>
                </c:pt>
                <c:pt idx="12">
                  <c:v>1156.0</c:v>
                </c:pt>
                <c:pt idx="13">
                  <c:v>1185.0</c:v>
                </c:pt>
                <c:pt idx="14">
                  <c:v>1192.0</c:v>
                </c:pt>
                <c:pt idx="15">
                  <c:v>932.0</c:v>
                </c:pt>
                <c:pt idx="16">
                  <c:v>1112.0</c:v>
                </c:pt>
                <c:pt idx="17">
                  <c:v>1163.0</c:v>
                </c:pt>
                <c:pt idx="18">
                  <c:v>1199.0</c:v>
                </c:pt>
                <c:pt idx="19">
                  <c:v>1178.0</c:v>
                </c:pt>
                <c:pt idx="20">
                  <c:v>996.0</c:v>
                </c:pt>
                <c:pt idx="21">
                  <c:v>995.0</c:v>
                </c:pt>
                <c:pt idx="22">
                  <c:v>1104.0</c:v>
                </c:pt>
                <c:pt idx="23">
                  <c:v>1159.0</c:v>
                </c:pt>
                <c:pt idx="24">
                  <c:v>1004.0</c:v>
                </c:pt>
                <c:pt idx="25">
                  <c:v>1095.0</c:v>
                </c:pt>
                <c:pt idx="26">
                  <c:v>1265.0</c:v>
                </c:pt>
                <c:pt idx="27">
                  <c:v>1170.0</c:v>
                </c:pt>
                <c:pt idx="28">
                  <c:v>1129.0</c:v>
                </c:pt>
                <c:pt idx="29">
                  <c:v>1037.0</c:v>
                </c:pt>
              </c:numCache>
            </c:numRef>
          </c:yVal>
        </c:ser>
        <c:axId val="455408968"/>
        <c:axId val="457927576"/>
      </c:scatterChart>
      <c:valAx>
        <c:axId val="455408968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Pressure / Temperature (mb/K)</a:t>
                </a:r>
              </a:p>
            </c:rich>
          </c:tx>
          <c:layout/>
        </c:title>
        <c:numFmt formatCode="General" sourceLinked="1"/>
        <c:tickLblPos val="nextTo"/>
        <c:crossAx val="457927576"/>
        <c:crosses val="autoZero"/>
        <c:crossBetween val="midCat"/>
      </c:valAx>
      <c:valAx>
        <c:axId val="457927576"/>
        <c:scaling>
          <c:orientation val="minMax"/>
          <c:min val="800.0"/>
        </c:scaling>
        <c:axPos val="l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Peak Location above Pedestal</a:t>
                </a:r>
              </a:p>
            </c:rich>
          </c:tx>
          <c:layout/>
        </c:title>
        <c:numFmt formatCode="General" sourceLinked="1"/>
        <c:tickLblPos val="nextTo"/>
        <c:crossAx val="455408968"/>
        <c:crosses val="autoZero"/>
        <c:crossBetween val="midCat"/>
      </c:valAx>
    </c:plotArea>
    <c:plotVisOnly val="1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2"/>
  <c:chart>
    <c:plotArea>
      <c:layout/>
      <c:scatterChart>
        <c:scatterStyle val="smoothMarker"/>
        <c:ser>
          <c:idx val="2"/>
          <c:order val="2"/>
          <c:spPr>
            <a:ln w="28575">
              <a:noFill/>
            </a:ln>
          </c:spPr>
          <c:marker>
            <c:symbol val="none"/>
          </c:marker>
          <c:errBars>
            <c:errDir val="y"/>
            <c:errBarType val="both"/>
            <c:errValType val="fixedVal"/>
            <c:noEndCap val="1"/>
            <c:val val="54.0"/>
          </c:errBars>
          <c:xVal>
            <c:numRef>
              <c:f>Sheet1!$C$2:$C$65</c:f>
            </c:numRef>
          </c:xVal>
          <c:yVal>
            <c:numRef>
              <c:f>Sheet1!$S$2:$S$65</c:f>
            </c:numRef>
          </c:yVal>
          <c:smooth val="1"/>
        </c:ser>
        <c:ser>
          <c:idx val="1"/>
          <c:order val="1"/>
          <c:tx>
            <c:v>Reference Peak Location</c:v>
          </c:tx>
          <c:marker>
            <c:symbol val="none"/>
          </c:marker>
          <c:xVal>
            <c:numRef>
              <c:f>'[AgeingFeData.xlsx]Sheet1'!$AL$2:$AL$3</c:f>
              <c:numCache>
                <c:formatCode>General</c:formatCode>
                <c:ptCount val="2"/>
                <c:pt idx="0">
                  <c:v>0.0</c:v>
                </c:pt>
                <c:pt idx="1">
                  <c:v>152.0</c:v>
                </c:pt>
              </c:numCache>
            </c:numRef>
          </c:xVal>
          <c:yVal>
            <c:numRef>
              <c:f>'[AgeingFeData.xlsx]Sheet1'!$AM$2:$AM$3</c:f>
              <c:numCache>
                <c:formatCode>General</c:formatCode>
                <c:ptCount val="2"/>
                <c:pt idx="0">
                  <c:v>1160.0</c:v>
                </c:pt>
                <c:pt idx="1">
                  <c:v>1160.0</c:v>
                </c:pt>
              </c:numCache>
            </c:numRef>
          </c:yVal>
          <c:smooth val="1"/>
        </c:ser>
        <c:axId val="456285480"/>
        <c:axId val="456359912"/>
      </c:scatterChart>
      <c:scatterChart>
        <c:scatterStyle val="lineMarker"/>
        <c:ser>
          <c:idx val="0"/>
          <c:order val="0"/>
          <c:spPr>
            <a:ln w="28575">
              <a:noFill/>
            </a:ln>
          </c:spPr>
          <c:errBars>
            <c:errDir val="y"/>
            <c:errBarType val="both"/>
            <c:errValType val="fixedVal"/>
            <c:noEndCap val="1"/>
            <c:val val="54.0"/>
          </c:errBars>
          <c:xVal>
            <c:numRef>
              <c:f>'[AgeingFeData.xlsx]Sheet1'!$C$2:$C$65</c:f>
              <c:numCache>
                <c:formatCode>General</c:formatCode>
                <c:ptCount val="64"/>
                <c:pt idx="0">
                  <c:v>0.0</c:v>
                </c:pt>
                <c:pt idx="1">
                  <c:v>1.0</c:v>
                </c:pt>
                <c:pt idx="2">
                  <c:v>2.0</c:v>
                </c:pt>
                <c:pt idx="3">
                  <c:v>4.0</c:v>
                </c:pt>
                <c:pt idx="4">
                  <c:v>7.0</c:v>
                </c:pt>
                <c:pt idx="5">
                  <c:v>9.0</c:v>
                </c:pt>
                <c:pt idx="6">
                  <c:v>11.0</c:v>
                </c:pt>
                <c:pt idx="7">
                  <c:v>14.0</c:v>
                </c:pt>
                <c:pt idx="8">
                  <c:v>16.0</c:v>
                </c:pt>
                <c:pt idx="9">
                  <c:v>18.0</c:v>
                </c:pt>
                <c:pt idx="10">
                  <c:v>20.0</c:v>
                </c:pt>
                <c:pt idx="11">
                  <c:v>23.0</c:v>
                </c:pt>
                <c:pt idx="12">
                  <c:v>25.0</c:v>
                </c:pt>
                <c:pt idx="13">
                  <c:v>27.0</c:v>
                </c:pt>
                <c:pt idx="14">
                  <c:v>30.0</c:v>
                </c:pt>
                <c:pt idx="15">
                  <c:v>32.0</c:v>
                </c:pt>
                <c:pt idx="16">
                  <c:v>34.0</c:v>
                </c:pt>
                <c:pt idx="17">
                  <c:v>37.0</c:v>
                </c:pt>
                <c:pt idx="18">
                  <c:v>39.0</c:v>
                </c:pt>
                <c:pt idx="19">
                  <c:v>41.0</c:v>
                </c:pt>
                <c:pt idx="20">
                  <c:v>44.0</c:v>
                </c:pt>
                <c:pt idx="21">
                  <c:v>46.0</c:v>
                </c:pt>
                <c:pt idx="22">
                  <c:v>48.0</c:v>
                </c:pt>
                <c:pt idx="23">
                  <c:v>51.0</c:v>
                </c:pt>
                <c:pt idx="24">
                  <c:v>53.0</c:v>
                </c:pt>
                <c:pt idx="25">
                  <c:v>55.0</c:v>
                </c:pt>
                <c:pt idx="26">
                  <c:v>58.0</c:v>
                </c:pt>
                <c:pt idx="27">
                  <c:v>60.0</c:v>
                </c:pt>
                <c:pt idx="28">
                  <c:v>62.0</c:v>
                </c:pt>
                <c:pt idx="29">
                  <c:v>65.0</c:v>
                </c:pt>
                <c:pt idx="30">
                  <c:v>68.0</c:v>
                </c:pt>
                <c:pt idx="31">
                  <c:v>69.0</c:v>
                </c:pt>
                <c:pt idx="32">
                  <c:v>72.0</c:v>
                </c:pt>
                <c:pt idx="33">
                  <c:v>74.0</c:v>
                </c:pt>
                <c:pt idx="34">
                  <c:v>76.0</c:v>
                </c:pt>
                <c:pt idx="35">
                  <c:v>79.0</c:v>
                </c:pt>
                <c:pt idx="36">
                  <c:v>81.0</c:v>
                </c:pt>
                <c:pt idx="37">
                  <c:v>83.0</c:v>
                </c:pt>
                <c:pt idx="38">
                  <c:v>86.0</c:v>
                </c:pt>
                <c:pt idx="39">
                  <c:v>88.0</c:v>
                </c:pt>
                <c:pt idx="40">
                  <c:v>90.0</c:v>
                </c:pt>
                <c:pt idx="41">
                  <c:v>100.0</c:v>
                </c:pt>
                <c:pt idx="42">
                  <c:v>100.0</c:v>
                </c:pt>
                <c:pt idx="43">
                  <c:v>101.0</c:v>
                </c:pt>
                <c:pt idx="44">
                  <c:v>103.0</c:v>
                </c:pt>
                <c:pt idx="45">
                  <c:v>106.0</c:v>
                </c:pt>
                <c:pt idx="46">
                  <c:v>108.0</c:v>
                </c:pt>
                <c:pt idx="47">
                  <c:v>110.0</c:v>
                </c:pt>
                <c:pt idx="48">
                  <c:v>113.0</c:v>
                </c:pt>
                <c:pt idx="49">
                  <c:v>115.0</c:v>
                </c:pt>
                <c:pt idx="50">
                  <c:v>117.0</c:v>
                </c:pt>
                <c:pt idx="51">
                  <c:v>120.0</c:v>
                </c:pt>
                <c:pt idx="52">
                  <c:v>122.0</c:v>
                </c:pt>
                <c:pt idx="53">
                  <c:v>128.0</c:v>
                </c:pt>
                <c:pt idx="54">
                  <c:v>131.0</c:v>
                </c:pt>
                <c:pt idx="55">
                  <c:v>134.0</c:v>
                </c:pt>
                <c:pt idx="56">
                  <c:v>136.0</c:v>
                </c:pt>
                <c:pt idx="57">
                  <c:v>138.0</c:v>
                </c:pt>
                <c:pt idx="58">
                  <c:v>141.0</c:v>
                </c:pt>
                <c:pt idx="59">
                  <c:v>143.0</c:v>
                </c:pt>
                <c:pt idx="60">
                  <c:v>145.0</c:v>
                </c:pt>
                <c:pt idx="61">
                  <c:v>148.0</c:v>
                </c:pt>
                <c:pt idx="62">
                  <c:v>150.0</c:v>
                </c:pt>
                <c:pt idx="63">
                  <c:v>152.0</c:v>
                </c:pt>
              </c:numCache>
            </c:numRef>
          </c:xVal>
          <c:yVal>
            <c:numRef>
              <c:f>'[AgeingFeData.xlsx]Sheet1'!$S$2:$S$65</c:f>
              <c:numCache>
                <c:formatCode>General</c:formatCode>
                <c:ptCount val="64"/>
                <c:pt idx="0">
                  <c:v>1143.2230713073</c:v>
                </c:pt>
                <c:pt idx="1">
                  <c:v>1201.981984719864</c:v>
                </c:pt>
                <c:pt idx="2">
                  <c:v>1139.933767402376</c:v>
                </c:pt>
                <c:pt idx="3">
                  <c:v>1138.030202037351</c:v>
                </c:pt>
                <c:pt idx="4">
                  <c:v>1149.257802721088</c:v>
                </c:pt>
                <c:pt idx="5">
                  <c:v>1235.501169204738</c:v>
                </c:pt>
                <c:pt idx="6">
                  <c:v>1133.602016949152</c:v>
                </c:pt>
                <c:pt idx="7">
                  <c:v>1236.699305084745</c:v>
                </c:pt>
                <c:pt idx="8">
                  <c:v>1151.560322033898</c:v>
                </c:pt>
                <c:pt idx="9">
                  <c:v>1179.88555008489</c:v>
                </c:pt>
                <c:pt idx="10">
                  <c:v>1210.030202037351</c:v>
                </c:pt>
                <c:pt idx="11">
                  <c:v>1126.883735042735</c:v>
                </c:pt>
                <c:pt idx="12">
                  <c:v>1127.879911564626</c:v>
                </c:pt>
                <c:pt idx="13">
                  <c:v>1190.71320338983</c:v>
                </c:pt>
                <c:pt idx="14">
                  <c:v>1143.588118644067</c:v>
                </c:pt>
                <c:pt idx="15">
                  <c:v>1016.836434412265</c:v>
                </c:pt>
                <c:pt idx="16">
                  <c:v>1198.532632653061</c:v>
                </c:pt>
                <c:pt idx="17">
                  <c:v>1233.150745331069</c:v>
                </c:pt>
                <c:pt idx="18">
                  <c:v>1250.305054054054</c:v>
                </c:pt>
                <c:pt idx="19">
                  <c:v>1205.981984719864</c:v>
                </c:pt>
                <c:pt idx="20">
                  <c:v>1121.519088737201</c:v>
                </c:pt>
                <c:pt idx="21">
                  <c:v>1135.84181632653</c:v>
                </c:pt>
                <c:pt idx="22">
                  <c:v>1205.935576271186</c:v>
                </c:pt>
                <c:pt idx="23">
                  <c:v>1180.95787606112</c:v>
                </c:pt>
                <c:pt idx="24">
                  <c:v>1129.991169491525</c:v>
                </c:pt>
                <c:pt idx="25">
                  <c:v>1165.150745331069</c:v>
                </c:pt>
                <c:pt idx="26">
                  <c:v>1204.560322033898</c:v>
                </c:pt>
                <c:pt idx="27">
                  <c:v>1071.475702886248</c:v>
                </c:pt>
                <c:pt idx="28">
                  <c:v>1066.427013513513</c:v>
                </c:pt>
                <c:pt idx="29">
                  <c:v>1100.230743589743</c:v>
                </c:pt>
                <c:pt idx="30">
                  <c:v>1049.88555008489</c:v>
                </c:pt>
                <c:pt idx="31">
                  <c:v>1087.753136752137</c:v>
                </c:pt>
                <c:pt idx="32">
                  <c:v>1075.794162393162</c:v>
                </c:pt>
                <c:pt idx="33">
                  <c:v>1203.879911564626</c:v>
                </c:pt>
                <c:pt idx="34">
                  <c:v>1223.42664102564</c:v>
                </c:pt>
                <c:pt idx="35">
                  <c:v>1245.907346483704</c:v>
                </c:pt>
                <c:pt idx="36">
                  <c:v>1240.030202037351</c:v>
                </c:pt>
                <c:pt idx="37">
                  <c:v>1165.933767402376</c:v>
                </c:pt>
                <c:pt idx="38">
                  <c:v>1118.69268081494</c:v>
                </c:pt>
                <c:pt idx="39">
                  <c:v>1134.45268918919</c:v>
                </c:pt>
                <c:pt idx="40">
                  <c:v>1234.909658743633</c:v>
                </c:pt>
                <c:pt idx="41">
                  <c:v>1142.716789473684</c:v>
                </c:pt>
                <c:pt idx="42">
                  <c:v>1191.523504230118</c:v>
                </c:pt>
                <c:pt idx="43">
                  <c:v>1173.382081081081</c:v>
                </c:pt>
                <c:pt idx="44">
                  <c:v>1256.5458392555</c:v>
                </c:pt>
                <c:pt idx="45">
                  <c:v>1209.078419354839</c:v>
                </c:pt>
                <c:pt idx="46">
                  <c:v>1151.407756756757</c:v>
                </c:pt>
                <c:pt idx="47">
                  <c:v>1240.095276094276</c:v>
                </c:pt>
                <c:pt idx="48">
                  <c:v>1015.407756756757</c:v>
                </c:pt>
                <c:pt idx="49">
                  <c:v>1149.3885</c:v>
                </c:pt>
                <c:pt idx="50">
                  <c:v>1078.159178752108</c:v>
                </c:pt>
                <c:pt idx="51">
                  <c:v>1104.375662162162</c:v>
                </c:pt>
                <c:pt idx="52">
                  <c:v>1151.54211675127</c:v>
                </c:pt>
                <c:pt idx="53">
                  <c:v>1072.281471380471</c:v>
                </c:pt>
                <c:pt idx="54">
                  <c:v>1065.159178752108</c:v>
                </c:pt>
                <c:pt idx="55">
                  <c:v>1150.337148648649</c:v>
                </c:pt>
                <c:pt idx="56">
                  <c:v>1174.539487394957</c:v>
                </c:pt>
                <c:pt idx="57">
                  <c:v>1145.208757166948</c:v>
                </c:pt>
                <c:pt idx="58">
                  <c:v>1095.258335581787</c:v>
                </c:pt>
                <c:pt idx="59">
                  <c:v>1151.394918918917</c:v>
                </c:pt>
                <c:pt idx="60">
                  <c:v>1104.56445177665</c:v>
                </c:pt>
                <c:pt idx="61">
                  <c:v>1115.433432432432</c:v>
                </c:pt>
                <c:pt idx="62">
                  <c:v>1081.504891708968</c:v>
                </c:pt>
                <c:pt idx="63">
                  <c:v>1142.979151260504</c:v>
                </c:pt>
              </c:numCache>
            </c:numRef>
          </c:yVal>
        </c:ser>
        <c:axId val="456285480"/>
        <c:axId val="456359912"/>
      </c:scatterChart>
      <c:valAx>
        <c:axId val="456285480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 sz="1600"/>
                </a:pPr>
                <a:r>
                  <a:rPr lang="en-US" sz="1600"/>
                  <a:t>Days chamber exposed to hot source</a:t>
                </a:r>
              </a:p>
            </c:rich>
          </c:tx>
          <c:layout/>
        </c:title>
        <c:numFmt formatCode="General" sourceLinked="1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456359912"/>
        <c:crosses val="autoZero"/>
        <c:crossBetween val="midCat"/>
      </c:valAx>
      <c:valAx>
        <c:axId val="456359912"/>
        <c:scaling>
          <c:orientation val="minMax"/>
        </c:scaling>
        <c:axPos val="l"/>
        <c:title>
          <c:tx>
            <c:rich>
              <a:bodyPr/>
              <a:lstStyle/>
              <a:p>
                <a:pPr>
                  <a:defRPr sz="1600"/>
                </a:pPr>
                <a:r>
                  <a:rPr lang="en-US" sz="1600"/>
                  <a:t>Fe55 Peak Channel above Pedestal Corrected for Density</a:t>
                </a:r>
              </a:p>
            </c:rich>
          </c:tx>
          <c:layout/>
        </c:title>
        <c:numFmt formatCode="General" sourceLinked="1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456285480"/>
        <c:crosses val="autoZero"/>
        <c:crossBetween val="midCat"/>
      </c:valAx>
    </c:plotArea>
    <c:plotVisOnly val="1"/>
    <c:dispBlanksAs val="gap"/>
  </c:chart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2"/>
  <c:chart>
    <c:autoTitleDeleted val="1"/>
    <c:plotArea>
      <c:layout>
        <c:manualLayout>
          <c:layoutTarget val="inner"/>
          <c:xMode val="edge"/>
          <c:yMode val="edge"/>
          <c:x val="0.155260880167056"/>
          <c:y val="0.0222013869748367"/>
          <c:w val="0.799915656816497"/>
          <c:h val="0.75454531151576"/>
        </c:manualLayout>
      </c:layout>
      <c:scatterChart>
        <c:scatterStyle val="lineMarker"/>
        <c:ser>
          <c:idx val="0"/>
          <c:order val="0"/>
          <c:tx>
            <c:strRef>
              <c:f>Sheet1!$D$1</c:f>
              <c:strCache>
                <c:ptCount val="1"/>
                <c:pt idx="0">
                  <c:v>N1/N55 Ratio</c:v>
                </c:pt>
              </c:strCache>
            </c:strRef>
          </c:tx>
          <c:spPr>
            <a:ln w="28575">
              <a:noFill/>
            </a:ln>
          </c:spPr>
          <c:xVal>
            <c:numRef>
              <c:f>Sheet1!$C$2:$C$65</c:f>
              <c:numCache>
                <c:formatCode>General</c:formatCode>
                <c:ptCount val="64"/>
                <c:pt idx="0">
                  <c:v>0.0</c:v>
                </c:pt>
                <c:pt idx="1">
                  <c:v>1.0</c:v>
                </c:pt>
                <c:pt idx="2">
                  <c:v>2.0</c:v>
                </c:pt>
                <c:pt idx="3">
                  <c:v>4.0</c:v>
                </c:pt>
                <c:pt idx="4">
                  <c:v>7.0</c:v>
                </c:pt>
                <c:pt idx="5">
                  <c:v>9.0</c:v>
                </c:pt>
                <c:pt idx="6">
                  <c:v>11.0</c:v>
                </c:pt>
                <c:pt idx="7">
                  <c:v>14.0</c:v>
                </c:pt>
                <c:pt idx="8">
                  <c:v>16.0</c:v>
                </c:pt>
                <c:pt idx="9">
                  <c:v>18.0</c:v>
                </c:pt>
                <c:pt idx="10">
                  <c:v>20.0</c:v>
                </c:pt>
                <c:pt idx="11">
                  <c:v>23.0</c:v>
                </c:pt>
                <c:pt idx="12">
                  <c:v>25.0</c:v>
                </c:pt>
                <c:pt idx="13">
                  <c:v>27.0</c:v>
                </c:pt>
                <c:pt idx="14">
                  <c:v>30.0</c:v>
                </c:pt>
                <c:pt idx="15">
                  <c:v>32.0</c:v>
                </c:pt>
                <c:pt idx="16">
                  <c:v>34.0</c:v>
                </c:pt>
                <c:pt idx="17">
                  <c:v>37.0</c:v>
                </c:pt>
                <c:pt idx="18">
                  <c:v>39.0</c:v>
                </c:pt>
                <c:pt idx="19">
                  <c:v>41.0</c:v>
                </c:pt>
                <c:pt idx="20">
                  <c:v>44.0</c:v>
                </c:pt>
                <c:pt idx="21">
                  <c:v>46.0</c:v>
                </c:pt>
                <c:pt idx="22">
                  <c:v>48.0</c:v>
                </c:pt>
                <c:pt idx="23">
                  <c:v>51.0</c:v>
                </c:pt>
                <c:pt idx="24">
                  <c:v>53.0</c:v>
                </c:pt>
                <c:pt idx="25">
                  <c:v>55.0</c:v>
                </c:pt>
                <c:pt idx="26">
                  <c:v>58.0</c:v>
                </c:pt>
                <c:pt idx="27">
                  <c:v>60.0</c:v>
                </c:pt>
                <c:pt idx="28">
                  <c:v>62.0</c:v>
                </c:pt>
                <c:pt idx="29">
                  <c:v>65.0</c:v>
                </c:pt>
                <c:pt idx="30">
                  <c:v>68.0</c:v>
                </c:pt>
                <c:pt idx="31">
                  <c:v>69.0</c:v>
                </c:pt>
                <c:pt idx="32">
                  <c:v>72.0</c:v>
                </c:pt>
                <c:pt idx="33">
                  <c:v>74.0</c:v>
                </c:pt>
                <c:pt idx="34">
                  <c:v>76.0</c:v>
                </c:pt>
                <c:pt idx="35">
                  <c:v>79.0</c:v>
                </c:pt>
                <c:pt idx="36">
                  <c:v>81.0</c:v>
                </c:pt>
                <c:pt idx="37">
                  <c:v>83.0</c:v>
                </c:pt>
                <c:pt idx="38">
                  <c:v>86.0</c:v>
                </c:pt>
                <c:pt idx="39">
                  <c:v>88.0</c:v>
                </c:pt>
                <c:pt idx="40">
                  <c:v>90.0</c:v>
                </c:pt>
                <c:pt idx="41">
                  <c:v>100.0</c:v>
                </c:pt>
                <c:pt idx="42">
                  <c:v>100.0</c:v>
                </c:pt>
                <c:pt idx="43">
                  <c:v>101.0</c:v>
                </c:pt>
                <c:pt idx="44">
                  <c:v>103.0</c:v>
                </c:pt>
                <c:pt idx="45">
                  <c:v>106.0</c:v>
                </c:pt>
                <c:pt idx="46">
                  <c:v>108.0</c:v>
                </c:pt>
                <c:pt idx="47">
                  <c:v>110.0</c:v>
                </c:pt>
                <c:pt idx="48">
                  <c:v>113.0</c:v>
                </c:pt>
                <c:pt idx="49">
                  <c:v>115.0</c:v>
                </c:pt>
                <c:pt idx="50">
                  <c:v>117.0</c:v>
                </c:pt>
                <c:pt idx="51">
                  <c:v>120.0</c:v>
                </c:pt>
                <c:pt idx="52">
                  <c:v>122.0</c:v>
                </c:pt>
                <c:pt idx="53">
                  <c:v>128.0</c:v>
                </c:pt>
                <c:pt idx="54">
                  <c:v>131.0</c:v>
                </c:pt>
                <c:pt idx="55">
                  <c:v>134.0</c:v>
                </c:pt>
                <c:pt idx="56">
                  <c:v>136.0</c:v>
                </c:pt>
                <c:pt idx="57">
                  <c:v>138.0</c:v>
                </c:pt>
                <c:pt idx="58">
                  <c:v>141.0</c:v>
                </c:pt>
                <c:pt idx="59">
                  <c:v>143.0</c:v>
                </c:pt>
                <c:pt idx="60">
                  <c:v>145.0</c:v>
                </c:pt>
                <c:pt idx="61">
                  <c:v>148.0</c:v>
                </c:pt>
                <c:pt idx="62">
                  <c:v>150.0</c:v>
                </c:pt>
                <c:pt idx="63">
                  <c:v>152.0</c:v>
                </c:pt>
              </c:numCache>
            </c:numRef>
          </c:xVal>
          <c:yVal>
            <c:numRef>
              <c:f>Sheet1!$D$2:$D$65</c:f>
              <c:numCache>
                <c:formatCode>General</c:formatCode>
                <c:ptCount val="64"/>
                <c:pt idx="0">
                  <c:v>0.02204</c:v>
                </c:pt>
                <c:pt idx="1">
                  <c:v>0.0186</c:v>
                </c:pt>
                <c:pt idx="2">
                  <c:v>0.0205</c:v>
                </c:pt>
                <c:pt idx="3">
                  <c:v>0.0201</c:v>
                </c:pt>
                <c:pt idx="4">
                  <c:v>0.021</c:v>
                </c:pt>
                <c:pt idx="5">
                  <c:v>0.0198</c:v>
                </c:pt>
                <c:pt idx="6">
                  <c:v>0.0207</c:v>
                </c:pt>
                <c:pt idx="7">
                  <c:v>0.02231</c:v>
                </c:pt>
                <c:pt idx="8">
                  <c:v>0.0222</c:v>
                </c:pt>
                <c:pt idx="9">
                  <c:v>0.0201</c:v>
                </c:pt>
                <c:pt idx="10">
                  <c:v>0.02229</c:v>
                </c:pt>
                <c:pt idx="11">
                  <c:v>0.02359</c:v>
                </c:pt>
                <c:pt idx="12">
                  <c:v>0.02096</c:v>
                </c:pt>
                <c:pt idx="13">
                  <c:v>0.02265</c:v>
                </c:pt>
                <c:pt idx="14">
                  <c:v>0.02159</c:v>
                </c:pt>
                <c:pt idx="15">
                  <c:v>0.02297</c:v>
                </c:pt>
                <c:pt idx="16">
                  <c:v>0.02198</c:v>
                </c:pt>
                <c:pt idx="17">
                  <c:v>0.0225</c:v>
                </c:pt>
                <c:pt idx="18">
                  <c:v>0.02103</c:v>
                </c:pt>
                <c:pt idx="19">
                  <c:v>0.0209</c:v>
                </c:pt>
                <c:pt idx="20">
                  <c:v>0.01968</c:v>
                </c:pt>
                <c:pt idx="21">
                  <c:v>0.02124</c:v>
                </c:pt>
                <c:pt idx="22">
                  <c:v>0.02064</c:v>
                </c:pt>
                <c:pt idx="23">
                  <c:v>0.02034</c:v>
                </c:pt>
                <c:pt idx="24">
                  <c:v>0.0726312</c:v>
                </c:pt>
                <c:pt idx="25">
                  <c:v>3.7465</c:v>
                </c:pt>
                <c:pt idx="26">
                  <c:v>0.119586</c:v>
                </c:pt>
                <c:pt idx="27">
                  <c:v>0.303666</c:v>
                </c:pt>
                <c:pt idx="28">
                  <c:v>0.122457</c:v>
                </c:pt>
                <c:pt idx="29">
                  <c:v>0.04994</c:v>
                </c:pt>
                <c:pt idx="30">
                  <c:v>0.041529</c:v>
                </c:pt>
                <c:pt idx="31">
                  <c:v>0.0389951</c:v>
                </c:pt>
                <c:pt idx="32">
                  <c:v>0.0271244</c:v>
                </c:pt>
                <c:pt idx="33">
                  <c:v>0.0214653</c:v>
                </c:pt>
                <c:pt idx="34">
                  <c:v>0.0190276</c:v>
                </c:pt>
                <c:pt idx="35">
                  <c:v>0.01907</c:v>
                </c:pt>
                <c:pt idx="36">
                  <c:v>0.0200817</c:v>
                </c:pt>
                <c:pt idx="37">
                  <c:v>0.020114</c:v>
                </c:pt>
                <c:pt idx="38">
                  <c:v>0.0237685</c:v>
                </c:pt>
                <c:pt idx="39">
                  <c:v>0.0217431</c:v>
                </c:pt>
                <c:pt idx="40">
                  <c:v>0.021578</c:v>
                </c:pt>
                <c:pt idx="45">
                  <c:v>0.020696</c:v>
                </c:pt>
                <c:pt idx="46">
                  <c:v>0.02167</c:v>
                </c:pt>
                <c:pt idx="47">
                  <c:v>0.02078</c:v>
                </c:pt>
                <c:pt idx="48">
                  <c:v>0.02073</c:v>
                </c:pt>
                <c:pt idx="49">
                  <c:v>0.022999</c:v>
                </c:pt>
                <c:pt idx="50">
                  <c:v>0.02273</c:v>
                </c:pt>
                <c:pt idx="51">
                  <c:v>0.0207763</c:v>
                </c:pt>
                <c:pt idx="52">
                  <c:v>0.023495</c:v>
                </c:pt>
                <c:pt idx="53">
                  <c:v>0.0239217</c:v>
                </c:pt>
                <c:pt idx="54">
                  <c:v>0.023483</c:v>
                </c:pt>
                <c:pt idx="55">
                  <c:v>0.0219523</c:v>
                </c:pt>
                <c:pt idx="56">
                  <c:v>0.0236041</c:v>
                </c:pt>
                <c:pt idx="57">
                  <c:v>0.0238801</c:v>
                </c:pt>
                <c:pt idx="58">
                  <c:v>0.0235031</c:v>
                </c:pt>
                <c:pt idx="59">
                  <c:v>0.0237442</c:v>
                </c:pt>
                <c:pt idx="60">
                  <c:v>0.022824</c:v>
                </c:pt>
                <c:pt idx="61">
                  <c:v>0.0230054</c:v>
                </c:pt>
                <c:pt idx="62">
                  <c:v>0.02297</c:v>
                </c:pt>
                <c:pt idx="63">
                  <c:v>0.0231891</c:v>
                </c:pt>
              </c:numCache>
            </c:numRef>
          </c:yVal>
        </c:ser>
        <c:axId val="458076296"/>
        <c:axId val="458070200"/>
      </c:scatterChart>
      <c:valAx>
        <c:axId val="458076296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 sz="1600"/>
                </a:pPr>
                <a:r>
                  <a:rPr lang="en-US" sz="1600"/>
                  <a:t>Days chamber exposed to hot source</a:t>
                </a:r>
              </a:p>
            </c:rich>
          </c:tx>
          <c:layout/>
        </c:title>
        <c:numFmt formatCode="General" sourceLinked="1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458070200"/>
        <c:crosses val="autoZero"/>
        <c:crossBetween val="midCat"/>
      </c:valAx>
      <c:valAx>
        <c:axId val="458070200"/>
        <c:scaling>
          <c:orientation val="minMax"/>
          <c:max val="0.03"/>
          <c:min val="0.015"/>
        </c:scaling>
        <c:axPos val="l"/>
        <c:title>
          <c:tx>
            <c:rich>
              <a:bodyPr/>
              <a:lstStyle/>
              <a:p>
                <a:pPr>
                  <a:defRPr sz="1400" b="0"/>
                </a:pPr>
                <a:r>
                  <a:rPr lang="en-US" sz="1400" b="0"/>
                  <a:t>N1/N55 Ratio After Fixing Peak Location</a:t>
                </a:r>
              </a:p>
            </c:rich>
          </c:tx>
          <c:layout/>
        </c:title>
        <c:numFmt formatCode="General" sourceLinked="1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458076296"/>
        <c:crosses val="autoZero"/>
        <c:crossBetween val="midCat"/>
      </c:valAx>
    </c:plotArea>
    <c:plotVisOnly val="1"/>
  </c:chart>
  <c:externalData r:id="rId1"/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pict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AB5E9D2-4E1C-8D40-88F9-36AB89048415}" type="datetimeFigureOut">
              <a:rPr lang="en-US" smtClean="0"/>
              <a:pPr/>
              <a:t>5/29/11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21AA497-A724-EC42-AB59-4ACD803067C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37A667-DA99-A942-B8DF-724DF701C80B}" type="datetimeFigureOut">
              <a:rPr lang="en-US" smtClean="0"/>
              <a:pPr/>
              <a:t>5/29/11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752DAAC-AB02-6E42-9ACE-3304A4107FD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1200" dirty="0" smtClean="0"/>
              <a:t>(</a:t>
            </a:r>
            <a:r>
              <a:rPr lang="en-US" sz="1200" dirty="0" err="1" smtClean="0"/>
              <a:t>tndc</a:t>
            </a:r>
            <a:r>
              <a:rPr lang="en-US" sz="1200" dirty="0" smtClean="0"/>
              <a:t> 98-86)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52DAAC-AB02-6E42-9ACE-3304A4107FD6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lvl="1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600" dirty="0" smtClean="0"/>
              <a:t>C. Lu’s papers in </a:t>
            </a:r>
            <a:r>
              <a:rPr lang="en-US" sz="1600" dirty="0" err="1" smtClean="0"/>
              <a:t>princeton</a:t>
            </a:r>
            <a:r>
              <a:rPr lang="en-US" sz="1600" dirty="0" smtClean="0"/>
              <a:t>… </a:t>
            </a:r>
            <a:r>
              <a:rPr lang="en-US" sz="1600" dirty="0" err="1" smtClean="0"/>
              <a:t>tndc</a:t>
            </a:r>
            <a:r>
              <a:rPr lang="en-US" sz="1600" dirty="0" smtClean="0"/>
              <a:t> notes…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52DAAC-AB02-6E42-9ACE-3304A4107FD6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CA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CA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CA" smtClean="0"/>
              <a:t>May 29, 2011</a:t>
            </a:r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</a:lstStyle>
          <a:p>
            <a:r>
              <a:rPr kumimoji="0" lang="en-US" smtClean="0"/>
              <a:t>Rocky So</a:t>
            </a:r>
            <a:endParaRPr kumimoji="0"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CA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en-CA" smtClean="0"/>
              <a:t>Click to edit Master text styles</a:t>
            </a:r>
          </a:p>
          <a:p>
            <a:pPr lvl="1" eaLnBrk="1" latinLnBrk="0" hangingPunct="1"/>
            <a:r>
              <a:rPr lang="en-CA" smtClean="0"/>
              <a:t>Second level</a:t>
            </a:r>
          </a:p>
          <a:p>
            <a:pPr lvl="2" eaLnBrk="1" latinLnBrk="0" hangingPunct="1"/>
            <a:r>
              <a:rPr lang="en-CA" smtClean="0"/>
              <a:t>Third level</a:t>
            </a:r>
          </a:p>
          <a:p>
            <a:pPr lvl="3" eaLnBrk="1" latinLnBrk="0" hangingPunct="1"/>
            <a:r>
              <a:rPr lang="en-CA" smtClean="0"/>
              <a:t>Fourth level</a:t>
            </a:r>
          </a:p>
          <a:p>
            <a:pPr lvl="4" eaLnBrk="1" latinLnBrk="0" hangingPunct="1"/>
            <a:r>
              <a:rPr lang="en-CA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 smtClean="0"/>
              <a:t>May 29, 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Rocky So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792705-3A46-2043-8E55-D6FE4CFA059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en-CA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en-CA" smtClean="0"/>
              <a:t>Click to edit Master text styles</a:t>
            </a:r>
          </a:p>
          <a:p>
            <a:pPr lvl="1" eaLnBrk="1" latinLnBrk="0" hangingPunct="1"/>
            <a:r>
              <a:rPr lang="en-CA" smtClean="0"/>
              <a:t>Second level</a:t>
            </a:r>
          </a:p>
          <a:p>
            <a:pPr lvl="2" eaLnBrk="1" latinLnBrk="0" hangingPunct="1"/>
            <a:r>
              <a:rPr lang="en-CA" smtClean="0"/>
              <a:t>Third level</a:t>
            </a:r>
          </a:p>
          <a:p>
            <a:pPr lvl="3" eaLnBrk="1" latinLnBrk="0" hangingPunct="1"/>
            <a:r>
              <a:rPr lang="en-CA" smtClean="0"/>
              <a:t>Fourth level</a:t>
            </a:r>
          </a:p>
          <a:p>
            <a:pPr lvl="4" eaLnBrk="1" latinLnBrk="0" hangingPunct="1"/>
            <a:r>
              <a:rPr lang="en-CA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 smtClean="0"/>
              <a:t>May 29, 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Rocky So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792705-3A46-2043-8E55-D6FE4CFA059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CA" smtClean="0"/>
              <a:t>Click to edit Master text styles</a:t>
            </a:r>
          </a:p>
          <a:p>
            <a:pPr lvl="1" eaLnBrk="1" latinLnBrk="0" hangingPunct="1"/>
            <a:r>
              <a:rPr lang="en-CA" smtClean="0"/>
              <a:t>Second level</a:t>
            </a:r>
          </a:p>
          <a:p>
            <a:pPr lvl="2" eaLnBrk="1" latinLnBrk="0" hangingPunct="1"/>
            <a:r>
              <a:rPr lang="en-CA" smtClean="0"/>
              <a:t>Third level</a:t>
            </a:r>
          </a:p>
          <a:p>
            <a:pPr lvl="3" eaLnBrk="1" latinLnBrk="0" hangingPunct="1"/>
            <a:r>
              <a:rPr lang="en-CA" smtClean="0"/>
              <a:t>Fourth level</a:t>
            </a:r>
          </a:p>
          <a:p>
            <a:pPr lvl="4" eaLnBrk="1" latinLnBrk="0" hangingPunct="1"/>
            <a:r>
              <a:rPr lang="en-CA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 smtClean="0"/>
              <a:t>May 29, 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Rocky So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792705-3A46-2043-8E55-D6FE4CFA059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CA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CA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CA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 smtClean="0"/>
              <a:t>May 29, 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en-US" smtClean="0"/>
              <a:t>Rocky So</a:t>
            </a:r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52B35-718D-4E28-AFEB-B694A3B357E8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CA" smtClean="0"/>
              <a:t>Click to edit Master text styles</a:t>
            </a:r>
          </a:p>
          <a:p>
            <a:pPr lvl="1" eaLnBrk="1" latinLnBrk="0" hangingPunct="1"/>
            <a:r>
              <a:rPr lang="en-CA" smtClean="0"/>
              <a:t>Second level</a:t>
            </a:r>
          </a:p>
          <a:p>
            <a:pPr lvl="2" eaLnBrk="1" latinLnBrk="0" hangingPunct="1"/>
            <a:r>
              <a:rPr lang="en-CA" smtClean="0"/>
              <a:t>Third level</a:t>
            </a:r>
          </a:p>
          <a:p>
            <a:pPr lvl="3" eaLnBrk="1" latinLnBrk="0" hangingPunct="1"/>
            <a:r>
              <a:rPr lang="en-CA" smtClean="0"/>
              <a:t>Fourth level</a:t>
            </a:r>
          </a:p>
          <a:p>
            <a:pPr lvl="4" eaLnBrk="1" latinLnBrk="0" hangingPunct="1"/>
            <a:r>
              <a:rPr lang="en-CA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CA" smtClean="0"/>
              <a:t>Click to edit Master text styles</a:t>
            </a:r>
          </a:p>
          <a:p>
            <a:pPr lvl="1" eaLnBrk="1" latinLnBrk="0" hangingPunct="1"/>
            <a:r>
              <a:rPr lang="en-CA" smtClean="0"/>
              <a:t>Second level</a:t>
            </a:r>
          </a:p>
          <a:p>
            <a:pPr lvl="2" eaLnBrk="1" latinLnBrk="0" hangingPunct="1"/>
            <a:r>
              <a:rPr lang="en-CA" smtClean="0"/>
              <a:t>Third level</a:t>
            </a:r>
          </a:p>
          <a:p>
            <a:pPr lvl="3" eaLnBrk="1" latinLnBrk="0" hangingPunct="1"/>
            <a:r>
              <a:rPr lang="en-CA" smtClean="0"/>
              <a:t>Fourth level</a:t>
            </a:r>
          </a:p>
          <a:p>
            <a:pPr lvl="4" eaLnBrk="1" latinLnBrk="0" hangingPunct="1"/>
            <a:r>
              <a:rPr lang="en-CA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 smtClean="0"/>
              <a:t>May 29, 2011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Rocky So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792705-3A46-2043-8E55-D6FE4CFA059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CA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CA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CA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CA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CA" smtClean="0"/>
              <a:t>Click to edit Master text styles</a:t>
            </a:r>
          </a:p>
          <a:p>
            <a:pPr lvl="1" eaLnBrk="1" latinLnBrk="0" hangingPunct="1"/>
            <a:r>
              <a:rPr lang="en-CA" smtClean="0"/>
              <a:t>Second level</a:t>
            </a:r>
          </a:p>
          <a:p>
            <a:pPr lvl="2" eaLnBrk="1" latinLnBrk="0" hangingPunct="1"/>
            <a:r>
              <a:rPr lang="en-CA" smtClean="0"/>
              <a:t>Third level</a:t>
            </a:r>
          </a:p>
          <a:p>
            <a:pPr lvl="3" eaLnBrk="1" latinLnBrk="0" hangingPunct="1"/>
            <a:r>
              <a:rPr lang="en-CA" smtClean="0"/>
              <a:t>Fourth level</a:t>
            </a:r>
          </a:p>
          <a:p>
            <a:pPr lvl="4" eaLnBrk="1" latinLnBrk="0" hangingPunct="1"/>
            <a:r>
              <a:rPr lang="en-CA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CA" smtClean="0"/>
              <a:t>Click to edit Master text styles</a:t>
            </a:r>
          </a:p>
          <a:p>
            <a:pPr lvl="1" eaLnBrk="1" latinLnBrk="0" hangingPunct="1"/>
            <a:r>
              <a:rPr lang="en-CA" smtClean="0"/>
              <a:t>Second level</a:t>
            </a:r>
          </a:p>
          <a:p>
            <a:pPr lvl="2" eaLnBrk="1" latinLnBrk="0" hangingPunct="1"/>
            <a:r>
              <a:rPr lang="en-CA" smtClean="0"/>
              <a:t>Third level</a:t>
            </a:r>
          </a:p>
          <a:p>
            <a:pPr lvl="3" eaLnBrk="1" latinLnBrk="0" hangingPunct="1"/>
            <a:r>
              <a:rPr lang="en-CA" smtClean="0"/>
              <a:t>Fourth level</a:t>
            </a:r>
          </a:p>
          <a:p>
            <a:pPr lvl="4" eaLnBrk="1" latinLnBrk="0" hangingPunct="1"/>
            <a:r>
              <a:rPr lang="en-CA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 smtClean="0"/>
              <a:t>May 29, 2011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Rocky So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792705-3A46-2043-8E55-D6FE4CFA059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 smtClean="0"/>
              <a:t>May 29, 2011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Rocky So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792705-3A46-2043-8E55-D6FE4CFA059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CA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 smtClean="0"/>
              <a:t>May 29, 2011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Rocky So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792705-3A46-2043-8E55-D6FE4CFA059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</a:lstStyle>
          <a:p>
            <a:r>
              <a:rPr kumimoji="0" lang="en-CA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CA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CA" smtClean="0"/>
              <a:t>Click to edit Master text styles</a:t>
            </a:r>
          </a:p>
          <a:p>
            <a:pPr lvl="1" eaLnBrk="1" latinLnBrk="0" hangingPunct="1"/>
            <a:r>
              <a:rPr lang="en-CA" smtClean="0"/>
              <a:t>Second level</a:t>
            </a:r>
          </a:p>
          <a:p>
            <a:pPr lvl="2" eaLnBrk="1" latinLnBrk="0" hangingPunct="1"/>
            <a:r>
              <a:rPr lang="en-CA" smtClean="0"/>
              <a:t>Third level</a:t>
            </a:r>
          </a:p>
          <a:p>
            <a:pPr lvl="3" eaLnBrk="1" latinLnBrk="0" hangingPunct="1"/>
            <a:r>
              <a:rPr lang="en-CA" smtClean="0"/>
              <a:t>Fourth level</a:t>
            </a:r>
          </a:p>
          <a:p>
            <a:pPr lvl="4" eaLnBrk="1" latinLnBrk="0" hangingPunct="1"/>
            <a:r>
              <a:rPr lang="en-CA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r>
              <a:rPr lang="en-CA" smtClean="0"/>
              <a:t>May 29, 2011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Rocky So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29E33-B620-47F9-BB04-8846C2A5AFC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CA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CA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CA" smtClean="0"/>
              <a:t>May 29, 2011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Rocky So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25792705-3A46-2043-8E55-D6FE4CFA059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</a:lstStyle>
          <a:p>
            <a:r>
              <a:rPr kumimoji="0" lang="en-CA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en-CA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CA" smtClean="0"/>
              <a:t>Click to edit Master text styles</a:t>
            </a:r>
          </a:p>
          <a:p>
            <a:pPr lvl="1" eaLnBrk="1" latinLnBrk="0" hangingPunct="1"/>
            <a:r>
              <a:rPr kumimoji="0" lang="en-CA" smtClean="0"/>
              <a:t>Second level</a:t>
            </a:r>
          </a:p>
          <a:p>
            <a:pPr lvl="2" eaLnBrk="1" latinLnBrk="0" hangingPunct="1"/>
            <a:r>
              <a:rPr kumimoji="0" lang="en-CA" smtClean="0"/>
              <a:t>Third level</a:t>
            </a:r>
          </a:p>
          <a:p>
            <a:pPr lvl="3" eaLnBrk="1" latinLnBrk="0" hangingPunct="1"/>
            <a:r>
              <a:rPr kumimoji="0" lang="en-CA" smtClean="0"/>
              <a:t>Fourth level</a:t>
            </a:r>
          </a:p>
          <a:p>
            <a:pPr lvl="4" eaLnBrk="1" latinLnBrk="0" hangingPunct="1"/>
            <a:r>
              <a:rPr kumimoji="0" lang="en-CA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r>
              <a:rPr lang="en-CA" smtClean="0"/>
              <a:t>May 29, 2011</a:t>
            </a:r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Rocky So</a:t>
            </a: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25792705-3A46-2043-8E55-D6FE4CFA059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651" r:id="rId1"/>
    <p:sldLayoutId id="2147484652" r:id="rId2"/>
    <p:sldLayoutId id="2147484653" r:id="rId3"/>
    <p:sldLayoutId id="2147484654" r:id="rId4"/>
    <p:sldLayoutId id="2147484655" r:id="rId5"/>
    <p:sldLayoutId id="2147484656" r:id="rId6"/>
    <p:sldLayoutId id="2147484657" r:id="rId7"/>
    <p:sldLayoutId id="2147484658" r:id="rId8"/>
    <p:sldLayoutId id="2147484659" r:id="rId9"/>
    <p:sldLayoutId id="2147484660" r:id="rId10"/>
    <p:sldLayoutId id="2147484661" r:id="rId11"/>
  </p:sldLayoutIdLst>
  <p:hf hdr="0"/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4" Type="http://schemas.openxmlformats.org/officeDocument/2006/relationships/image" Target="../media/image8.pdf"/><Relationship Id="rId5" Type="http://schemas.openxmlformats.org/officeDocument/2006/relationships/image" Target="../media/image10.png"/><Relationship Id="rId6" Type="http://schemas.openxmlformats.org/officeDocument/2006/relationships/oleObject" Target="../embeddings/Microsoft_Equation1.bin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df"/><Relationship Id="rId3" Type="http://schemas.openxmlformats.org/officeDocument/2006/relationships/image" Target="../media/image61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chart" Target="../charts/char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chart" Target="../charts/char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43223"/>
            <a:ext cx="7772400" cy="1184114"/>
          </a:xfrm>
        </p:spPr>
        <p:txBody>
          <a:bodyPr>
            <a:normAutofit/>
          </a:bodyPr>
          <a:lstStyle/>
          <a:p>
            <a:pPr algn="ctr"/>
            <a:r>
              <a:rPr lang="en-US" dirty="0" smtClean="0"/>
              <a:t>Update on Aging Studies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53399"/>
            <a:ext cx="7772400" cy="3174800"/>
          </a:xfrm>
        </p:spPr>
        <p:txBody>
          <a:bodyPr>
            <a:normAutofit fontScale="92500" lnSpcReduction="20000"/>
          </a:bodyPr>
          <a:lstStyle/>
          <a:p>
            <a:pPr algn="ctr"/>
            <a:r>
              <a:rPr lang="en-US" sz="2800" dirty="0" smtClean="0">
                <a:latin typeface="Arial" charset="0"/>
              </a:rPr>
              <a:t>Rocky So</a:t>
            </a:r>
          </a:p>
          <a:p>
            <a:pPr algn="ctr"/>
            <a:r>
              <a:rPr lang="en-US" sz="2800" dirty="0" smtClean="0">
                <a:latin typeface="Arial" charset="0"/>
              </a:rPr>
              <a:t>Supervisor: Christopher Hearty</a:t>
            </a:r>
          </a:p>
          <a:p>
            <a:pPr algn="ctr"/>
            <a:r>
              <a:rPr lang="en-US" sz="2800" dirty="0" smtClean="0">
                <a:latin typeface="Arial" charset="0"/>
              </a:rPr>
              <a:t>University of British Columbia, Canada</a:t>
            </a:r>
          </a:p>
          <a:p>
            <a:pPr algn="ctr"/>
            <a:r>
              <a:rPr lang="en-US" sz="2800" dirty="0" smtClean="0">
                <a:latin typeface="Arial" charset="0"/>
              </a:rPr>
              <a:t>rockyso@physics.ubc.ca</a:t>
            </a:r>
          </a:p>
          <a:p>
            <a:pPr algn="ctr"/>
            <a:endParaRPr lang="en-US" sz="2800" dirty="0" smtClean="0">
              <a:latin typeface="Arial" charset="0"/>
            </a:endParaRPr>
          </a:p>
          <a:p>
            <a:pPr algn="ctr"/>
            <a:r>
              <a:rPr lang="en-US" sz="2800" dirty="0" smtClean="0"/>
              <a:t>DCH Parallel Session</a:t>
            </a:r>
          </a:p>
          <a:p>
            <a:pPr algn="ctr"/>
            <a:r>
              <a:rPr lang="en-US" sz="2800" dirty="0" err="1" smtClean="0"/>
              <a:t>SuperB</a:t>
            </a:r>
            <a:r>
              <a:rPr lang="en-US" sz="2800" dirty="0" smtClean="0"/>
              <a:t> Collaboration Meeting</a:t>
            </a:r>
          </a:p>
          <a:p>
            <a:pPr algn="ctr"/>
            <a:r>
              <a:rPr lang="en-US" sz="2800" dirty="0" smtClean="0">
                <a:latin typeface="Arial" charset="0"/>
              </a:rPr>
              <a:t>May</a:t>
            </a:r>
            <a:r>
              <a:rPr lang="en-US" sz="2800" dirty="0" smtClean="0">
                <a:latin typeface="Arial" charset="0"/>
              </a:rPr>
              <a:t> 29</a:t>
            </a:r>
            <a:r>
              <a:rPr lang="en-US" sz="2800" baseline="30000" dirty="0" smtClean="0">
                <a:latin typeface="Arial" charset="0"/>
              </a:rPr>
              <a:t>th</a:t>
            </a:r>
            <a:r>
              <a:rPr lang="en-US" sz="2800" dirty="0" smtClean="0">
                <a:latin typeface="Arial" charset="0"/>
              </a:rPr>
              <a:t>, 2011</a:t>
            </a:r>
            <a:endParaRPr lang="en-US" sz="2800" dirty="0">
              <a:latin typeface="Arial" charset="0"/>
            </a:endParaRPr>
          </a:p>
        </p:txBody>
      </p:sp>
      <p:pic>
        <p:nvPicPr>
          <p:cNvPr id="7" name="Picture 6" descr="Screen shot 2011-02-13 at 3.10.30 PM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25494" y="5354260"/>
            <a:ext cx="5018506" cy="1503740"/>
          </a:xfrm>
          <a:prstGeom prst="rect">
            <a:avLst/>
          </a:prstGeom>
          <a:ln w="28575" cmpd="sng">
            <a:solidFill>
              <a:schemeClr val="tx1"/>
            </a:solidFill>
          </a:ln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5354260"/>
            <a:ext cx="4287892" cy="1503740"/>
          </a:xfrm>
          <a:prstGeom prst="rect">
            <a:avLst/>
          </a:prstGeom>
          <a:solidFill>
            <a:schemeClr val="bg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457200" y="1417638"/>
            <a:ext cx="3593450" cy="4525963"/>
          </a:xfrm>
        </p:spPr>
        <p:txBody>
          <a:bodyPr>
            <a:normAutofit/>
          </a:bodyPr>
          <a:lstStyle/>
          <a:p>
            <a:r>
              <a:rPr lang="en-US" sz="2000" dirty="0" smtClean="0"/>
              <a:t>Simulated charge by throwing random photons from source to hexagonal cell</a:t>
            </a:r>
          </a:p>
          <a:p>
            <a:r>
              <a:rPr lang="en-US" sz="2000" dirty="0" smtClean="0"/>
              <a:t>Probability of interaction inside cell is assumed to be proportional to length it traverses</a:t>
            </a:r>
          </a:p>
          <a:p>
            <a:r>
              <a:rPr lang="en-US" sz="2000" dirty="0" smtClean="0"/>
              <a:t>Central centimeter of wire receives 7.8% of total charge </a:t>
            </a:r>
            <a:br>
              <a:rPr lang="en-US" sz="2000" dirty="0" smtClean="0"/>
            </a:br>
            <a:r>
              <a:rPr lang="en-US" sz="2000" dirty="0" smtClean="0"/>
              <a:t>(effective length </a:t>
            </a:r>
            <a:br>
              <a:rPr lang="en-US" sz="2000" dirty="0" smtClean="0"/>
            </a:br>
            <a:r>
              <a:rPr lang="en-US" sz="2000" dirty="0" smtClean="0"/>
              <a:t>= 1cm/7.8% = 13cm)</a:t>
            </a:r>
          </a:p>
          <a:p>
            <a:pPr lvl="1"/>
            <a:r>
              <a:rPr lang="en-US" sz="1600" dirty="0" smtClean="0"/>
              <a:t>Agrees with </a:t>
            </a:r>
            <a:r>
              <a:rPr lang="en-US" sz="1600" dirty="0" err="1" smtClean="0"/>
              <a:t>Boyarski</a:t>
            </a:r>
            <a:endParaRPr lang="en-US" sz="1600" dirty="0" smtClean="0"/>
          </a:p>
          <a:p>
            <a:pPr lvl="1"/>
            <a:endParaRPr lang="en-US" sz="1600" dirty="0" smtClean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 smtClean="0"/>
              <a:t>May 29, 2011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Rocky So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792705-3A46-2043-8E55-D6FE4CFA0590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Charge Distribution along Wire</a:t>
            </a:r>
            <a:endParaRPr lang="en-US" dirty="0"/>
          </a:p>
        </p:txBody>
      </p:sp>
      <p:pic>
        <p:nvPicPr>
          <p:cNvPr id="9" name="Picture 8" descr="chargePDF.eps"/>
          <p:cNvPicPr>
            <a:picLocks noChangeAspect="1"/>
          </p:cNvPicPr>
          <p:nvPr/>
        </p:nvPicPr>
        <mc:AlternateContent xmlns:ma="http://schemas.microsoft.com/office/mac/drawingml/2008/main">
          <mc:Choice Requires="ma">
            <p:blipFill>
              <a:blip r:embed="rId4"/>
              <a:stretch>
                <a:fillRect/>
              </a:stretch>
            </p:blipFill>
          </mc:Choice>
          <mc:Fallback xmlns:ma="http://schemas.microsoft.com/office/mac/drawingml/2008/main" xmlns=""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>
            <p:blipFill>
              <a:blip r:embed="rId5"/>
              <a:stretch>
                <a:fillRect/>
              </a:stretch>
            </p:blipFill>
          </mc:Fallback>
        </mc:AlternateContent>
        <p:spPr>
          <a:xfrm>
            <a:off x="4153633" y="1417638"/>
            <a:ext cx="4859399" cy="3291021"/>
          </a:xfrm>
          <a:prstGeom prst="rect">
            <a:avLst/>
          </a:prstGeom>
        </p:spPr>
      </p:pic>
      <p:graphicFrame>
        <p:nvGraphicFramePr>
          <p:cNvPr id="24578" name="Object 2"/>
          <p:cNvGraphicFramePr>
            <a:graphicFrameLocks noChangeAspect="1"/>
          </p:cNvGraphicFramePr>
          <p:nvPr/>
        </p:nvGraphicFramePr>
        <p:xfrm>
          <a:off x="5467350" y="5202238"/>
          <a:ext cx="2519363" cy="741362"/>
        </p:xfrm>
        <a:graphic>
          <a:graphicData uri="http://schemas.openxmlformats.org/presentationml/2006/ole">
            <p:oleObj spid="_x0000_s24578" name="Equation" r:id="rId6" imgW="1206500" imgH="3556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New chamber almost complete</a:t>
            </a:r>
          </a:p>
          <a:p>
            <a:r>
              <a:rPr lang="en-US" dirty="0" smtClean="0"/>
              <a:t>Continue to age chamber</a:t>
            </a:r>
          </a:p>
          <a:p>
            <a:r>
              <a:rPr lang="en-US" dirty="0" smtClean="0"/>
              <a:t>String dead chamber with new </a:t>
            </a:r>
            <a:r>
              <a:rPr lang="en-US" dirty="0" smtClean="0"/>
              <a:t>wires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 smtClean="0"/>
              <a:t>May 29, 2011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Rocky So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792705-3A46-2043-8E55-D6FE4CFA0590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Outlook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Age chamber with a 100 </a:t>
            </a:r>
            <a:r>
              <a:rPr lang="en-US" dirty="0" err="1" smtClean="0"/>
              <a:t>mCi</a:t>
            </a:r>
            <a:r>
              <a:rPr lang="en-US" dirty="0" smtClean="0"/>
              <a:t> 55Fe source; measure 55Fe spectrum with a low-intensity source</a:t>
            </a:r>
          </a:p>
          <a:p>
            <a:r>
              <a:rPr lang="en-US" dirty="0" smtClean="0"/>
              <a:t>Monitor current, 55Fe peak location (gain), and ratio of small pulses to 55Fe interactions</a:t>
            </a:r>
          </a:p>
          <a:p>
            <a:pPr lvl="1"/>
            <a:r>
              <a:rPr lang="en-US" dirty="0" smtClean="0"/>
              <a:t>Number of small pulses increase as </a:t>
            </a:r>
            <a:r>
              <a:rPr lang="en-US" dirty="0" err="1" smtClean="0"/>
              <a:t>Malter</a:t>
            </a:r>
            <a:r>
              <a:rPr lang="en-US" dirty="0" smtClean="0"/>
              <a:t> effect sets in.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 smtClean="0"/>
              <a:t>May 29, 2011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Rocky So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792705-3A46-2043-8E55-D6FE4CFA0590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Recap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He:Isobutane</a:t>
            </a:r>
            <a:r>
              <a:rPr lang="en-US" dirty="0" smtClean="0"/>
              <a:t> 80:20 (no water)</a:t>
            </a:r>
          </a:p>
          <a:p>
            <a:r>
              <a:rPr lang="en-US" dirty="0" smtClean="0"/>
              <a:t>Same chamber aged since Dec is still alive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 smtClean="0"/>
              <a:t>May 29, 2011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Rocky So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792705-3A46-2043-8E55-D6FE4CFA0590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Recap</a:t>
            </a:r>
            <a:endParaRPr lang="en-US" dirty="0"/>
          </a:p>
        </p:txBody>
      </p:sp>
      <p:pic>
        <p:nvPicPr>
          <p:cNvPr id="7" name="Picture 6" descr="Screen shot 2011-02-13 at 3.16.26 PM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1072" y="2963158"/>
            <a:ext cx="7696200" cy="23622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7570920" y="2963158"/>
            <a:ext cx="796969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dirty="0" smtClean="0"/>
              <a:t>2000V</a:t>
            </a:r>
          </a:p>
        </p:txBody>
      </p:sp>
      <p:sp>
        <p:nvSpPr>
          <p:cNvPr id="10" name="Rectangle 9"/>
          <p:cNvSpPr/>
          <p:nvPr/>
        </p:nvSpPr>
        <p:spPr>
          <a:xfrm>
            <a:off x="4614333" y="4628444"/>
            <a:ext cx="986365" cy="32316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en-US" sz="1500" dirty="0" smtClean="0"/>
              <a:t>1480V</a:t>
            </a:r>
            <a:endParaRPr lang="en-US" sz="1500" dirty="0"/>
          </a:p>
        </p:txBody>
      </p:sp>
      <p:sp>
        <p:nvSpPr>
          <p:cNvPr id="11" name="Rectangle 10"/>
          <p:cNvSpPr/>
          <p:nvPr/>
        </p:nvSpPr>
        <p:spPr>
          <a:xfrm>
            <a:off x="7209368" y="3979333"/>
            <a:ext cx="1158521" cy="32316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en-US" sz="1500" dirty="0" smtClean="0"/>
              <a:t>1480V</a:t>
            </a:r>
            <a:endParaRPr lang="en-US" sz="15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Content Placeholder 6" descr="Fe55FIT.eps"/>
          <p:cNvPicPr>
            <a:picLocks noGrp="1" noChangeAspect="1"/>
          </p:cNvPicPr>
          <p:nvPr>
            <p:ph idx="1"/>
          </p:nvPr>
        </p:nvPicPr>
        <mc:AlternateContent xmlns:ma="http://schemas.microsoft.com/office/mac/drawingml/2008/main">
          <mc:Choice Requires="ma">
            <p:blipFill>
              <a:blip r:embed="rId2"/>
              <a:srcRect l="-7243" r="-7243"/>
              <a:stretch>
                <a:fillRect/>
              </a:stretch>
            </p:blipFill>
          </mc:Choice>
          <mc:Fallback xmlns:ma="http://schemas.microsoft.com/office/mac/drawingml/2008/main" xmlns=""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>
            <p:blipFill>
              <a:blip r:embed="rId3"/>
              <a:srcRect l="-7243" r="-7243"/>
              <a:stretch>
                <a:fillRect/>
              </a:stretch>
            </p:blipFill>
          </mc:Fallback>
        </mc:AlternateContent>
        <p:spPr/>
      </p:pic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 smtClean="0"/>
              <a:t>May 29, 2011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Rocky So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792705-3A46-2043-8E55-D6FE4CFA0590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Fe55 Spectrum (Low-intensity)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4011157" y="5822625"/>
            <a:ext cx="20676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Channel Number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205204"/>
            <a:ext cx="8229600" cy="4525963"/>
          </a:xfrm>
        </p:spPr>
        <p:txBody>
          <a:bodyPr>
            <a:normAutofit/>
          </a:bodyPr>
          <a:lstStyle/>
          <a:p>
            <a:r>
              <a:rPr lang="en-US" sz="1900" dirty="0" smtClean="0"/>
              <a:t>Assume that the first 2 months of aging has no effect on Fe55 peak location</a:t>
            </a:r>
          </a:p>
          <a:p>
            <a:r>
              <a:rPr lang="en-US" sz="1900" dirty="0" smtClean="0"/>
              <a:t>Assume linear relationship</a:t>
            </a:r>
          </a:p>
          <a:p>
            <a:r>
              <a:rPr lang="en-US" sz="1900" dirty="0" smtClean="0"/>
              <a:t>Assume ideal gas</a:t>
            </a:r>
          </a:p>
          <a:p>
            <a:r>
              <a:rPr lang="en-US" sz="1900" dirty="0" err="1" smtClean="0"/>
              <a:t>rms</a:t>
            </a:r>
            <a:r>
              <a:rPr lang="en-US" sz="1900" dirty="0" smtClean="0"/>
              <a:t> of </a:t>
            </a:r>
            <a:r>
              <a:rPr lang="en-US" sz="1900" dirty="0" err="1" smtClean="0"/>
              <a:t>pressure(mb)/temperature(K</a:t>
            </a:r>
            <a:r>
              <a:rPr lang="en-US" sz="1900" dirty="0" smtClean="0"/>
              <a:t>) is 84 channels</a:t>
            </a:r>
          </a:p>
          <a:p>
            <a:r>
              <a:rPr lang="en-US" sz="1900" dirty="0" err="1" smtClean="0"/>
              <a:t>rms</a:t>
            </a:r>
            <a:r>
              <a:rPr lang="en-US" sz="1900" dirty="0" smtClean="0"/>
              <a:t> after correction is 54 channels (distance from points to line)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 smtClean="0"/>
              <a:t>May 29, 2011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Rocky So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792705-3A46-2043-8E55-D6FE4CFA0590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Gain Correction by Density</a:t>
            </a:r>
            <a:endParaRPr lang="en-US" dirty="0"/>
          </a:p>
        </p:txBody>
      </p:sp>
      <p:graphicFrame>
        <p:nvGraphicFramePr>
          <p:cNvPr id="7" name="Chart 6"/>
          <p:cNvGraphicFramePr/>
          <p:nvPr/>
        </p:nvGraphicFramePr>
        <p:xfrm>
          <a:off x="1975555" y="3259667"/>
          <a:ext cx="5319889" cy="333172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7039751" y="4740862"/>
            <a:ext cx="21042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Still some scatter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 smtClean="0"/>
              <a:t>May 29, 2011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Rocky So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792705-3A46-2043-8E55-D6FE4CFA0590}" type="slidenum">
              <a:rPr lang="en-US" smtClean="0"/>
              <a:pPr/>
              <a:t>6</a:t>
            </a:fld>
            <a:endParaRPr lang="en-US"/>
          </a:p>
        </p:txBody>
      </p:sp>
      <p:graphicFrame>
        <p:nvGraphicFramePr>
          <p:cNvPr id="5" name="Chart 4"/>
          <p:cNvGraphicFramePr/>
          <p:nvPr/>
        </p:nvGraphicFramePr>
        <p:xfrm>
          <a:off x="499477" y="613564"/>
          <a:ext cx="8147795" cy="502265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3377954" y="3124893"/>
            <a:ext cx="314310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Reference channel = 1160</a:t>
            </a:r>
          </a:p>
          <a:p>
            <a:r>
              <a:rPr lang="en-US" dirty="0" smtClean="0"/>
              <a:t>error bars = 54 channels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 smtClean="0"/>
              <a:t>May 29, 2011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Rocky So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792705-3A46-2043-8E55-D6FE4CFA0590}" type="slidenum">
              <a:rPr lang="en-US" smtClean="0"/>
              <a:pPr/>
              <a:t>7</a:t>
            </a:fld>
            <a:endParaRPr lang="en-US"/>
          </a:p>
        </p:txBody>
      </p:sp>
      <p:graphicFrame>
        <p:nvGraphicFramePr>
          <p:cNvPr id="7" name="Chart 6"/>
          <p:cNvGraphicFramePr/>
          <p:nvPr/>
        </p:nvGraphicFramePr>
        <p:xfrm>
          <a:off x="475272" y="624762"/>
          <a:ext cx="8172000" cy="504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6234025" y="799060"/>
            <a:ext cx="241324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No convincing sign of increase yet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2400" dirty="0" smtClean="0"/>
              <a:t>Babar saw 8% drop in gain</a:t>
            </a:r>
          </a:p>
          <a:p>
            <a:r>
              <a:rPr lang="en-US" sz="2400" dirty="0" smtClean="0"/>
              <a:t>54 </a:t>
            </a:r>
            <a:r>
              <a:rPr lang="en-US" sz="2400" dirty="0" err="1" smtClean="0"/>
              <a:t>rms</a:t>
            </a:r>
            <a:r>
              <a:rPr lang="en-US" sz="2400" dirty="0" smtClean="0"/>
              <a:t> channels/1160 channels = 5% scatter after density correction, possibly due to gas composition variation</a:t>
            </a:r>
          </a:p>
          <a:p>
            <a:r>
              <a:rPr lang="en-US" sz="2400" dirty="0" smtClean="0"/>
              <a:t>Checked for reproducibility</a:t>
            </a:r>
            <a:endParaRPr lang="en-US" sz="2000" dirty="0" smtClean="0"/>
          </a:p>
          <a:p>
            <a:r>
              <a:rPr lang="en-US" sz="2400" dirty="0" smtClean="0"/>
              <a:t>Current chamber probably not sensitive enough to see the gain </a:t>
            </a:r>
            <a:r>
              <a:rPr lang="en-US" sz="2400" dirty="0" smtClean="0"/>
              <a:t>drop</a:t>
            </a:r>
          </a:p>
          <a:p>
            <a:endParaRPr lang="en-US" sz="2400" dirty="0" smtClean="0"/>
          </a:p>
          <a:p>
            <a:r>
              <a:rPr lang="en-US" sz="2400" dirty="0" smtClean="0"/>
              <a:t>77/23 </a:t>
            </a:r>
            <a:r>
              <a:rPr lang="en-US" sz="2400" dirty="0" err="1" smtClean="0"/>
              <a:t>He:Iso</a:t>
            </a:r>
            <a:r>
              <a:rPr lang="en-US" sz="2400" dirty="0" smtClean="0"/>
              <a:t> causes 38% increase in pulse height</a:t>
            </a:r>
          </a:p>
          <a:p>
            <a:r>
              <a:rPr lang="en-US" sz="2400" dirty="0" smtClean="0"/>
              <a:t>Gas fluctuated up to 79.6/20.4</a:t>
            </a:r>
          </a:p>
          <a:p>
            <a:endParaRPr lang="en-US" sz="2400" dirty="0" smtClean="0"/>
          </a:p>
          <a:p>
            <a:r>
              <a:rPr lang="en-US" sz="2400" dirty="0" smtClean="0"/>
              <a:t>Build 2 new chambers using aluminum field wires</a:t>
            </a:r>
          </a:p>
          <a:p>
            <a:r>
              <a:rPr lang="en-US" sz="2400" dirty="0" smtClean="0"/>
              <a:t>Age one but not the other to correct for gas variation and composition uncertainty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 smtClean="0"/>
              <a:t>May 29, 2011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Rocky So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792705-3A46-2043-8E55-D6FE4CFA0590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Gain Drop Before Aging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 smtClean="0"/>
              <a:t>May 29, 2011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Rocky So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792705-3A46-2043-8E55-D6FE4CFA0590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Sense Wire Current with Hot Fe55</a:t>
            </a:r>
            <a:endParaRPr lang="en-US" dirty="0"/>
          </a:p>
        </p:txBody>
      </p:sp>
      <p:pic>
        <p:nvPicPr>
          <p:cNvPr id="9" name="Picture 8" descr="Screen shot 2011-05-24 at 10.51.33 PM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60032" y="1215614"/>
            <a:ext cx="6639821" cy="4990306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6641328" y="2147187"/>
            <a:ext cx="20059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New gas bottle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3759528" y="2551444"/>
            <a:ext cx="20059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Wrong voltage</a:t>
            </a:r>
            <a:endParaRPr lang="en-US" dirty="0"/>
          </a:p>
        </p:txBody>
      </p:sp>
      <p:cxnSp>
        <p:nvCxnSpPr>
          <p:cNvPr id="12" name="Straight Arrow Connector 16"/>
          <p:cNvCxnSpPr>
            <a:cxnSpLocks noChangeShapeType="1"/>
          </p:cNvCxnSpPr>
          <p:nvPr/>
        </p:nvCxnSpPr>
        <p:spPr bwMode="auto">
          <a:xfrm rot="10800000">
            <a:off x="6214540" y="1962521"/>
            <a:ext cx="512492" cy="36933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13" name="Straight Arrow Connector 16"/>
          <p:cNvCxnSpPr>
            <a:cxnSpLocks noChangeShapeType="1"/>
          </p:cNvCxnSpPr>
          <p:nvPr/>
        </p:nvCxnSpPr>
        <p:spPr bwMode="auto">
          <a:xfrm>
            <a:off x="5285536" y="2920776"/>
            <a:ext cx="674570" cy="36933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24" name="TextBox 23"/>
          <p:cNvSpPr txBox="1"/>
          <p:nvPr/>
        </p:nvSpPr>
        <p:spPr>
          <a:xfrm>
            <a:off x="4579943" y="5268627"/>
            <a:ext cx="45640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No current spikes or increase observed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1859139" y="1602304"/>
            <a:ext cx="38007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This is before density correction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Concourse.thmx</Template>
  <TotalTime>9690</TotalTime>
  <Words>487</Words>
  <Application>Microsoft Macintosh PowerPoint</Application>
  <PresentationFormat>On-screen Show (4:3)</PresentationFormat>
  <Paragraphs>97</Paragraphs>
  <Slides>11</Slides>
  <Notes>2</Notes>
  <HiddenSlides>0</HiddenSlides>
  <MMClips>0</MMClips>
  <ScaleCrop>false</ScaleCrop>
  <HeadingPairs>
    <vt:vector size="6" baseType="variant">
      <vt:variant>
        <vt:lpstr>Design Template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3" baseType="lpstr">
      <vt:lpstr>Concourse</vt:lpstr>
      <vt:lpstr>Equation</vt:lpstr>
      <vt:lpstr>Update on Aging Studies</vt:lpstr>
      <vt:lpstr>Recap</vt:lpstr>
      <vt:lpstr>Recap</vt:lpstr>
      <vt:lpstr>Fe55 Spectrum (Low-intensity)</vt:lpstr>
      <vt:lpstr>Gain Correction by Density</vt:lpstr>
      <vt:lpstr>Slide 6</vt:lpstr>
      <vt:lpstr>Slide 7</vt:lpstr>
      <vt:lpstr>Gain Drop Before Aging</vt:lpstr>
      <vt:lpstr>Sense Wire Current with Hot Fe55</vt:lpstr>
      <vt:lpstr>Charge Distribution along Wire</vt:lpstr>
      <vt:lpstr>Outlook</vt:lpstr>
    </vt:vector>
  </TitlesOfParts>
  <Company>UBC Physics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Update on Aging Studies</dc:title>
  <dc:creator>Rocky So</dc:creator>
  <cp:lastModifiedBy>Rocky So</cp:lastModifiedBy>
  <cp:revision>38</cp:revision>
  <dcterms:created xsi:type="dcterms:W3CDTF">2011-05-29T09:01:39Z</dcterms:created>
  <dcterms:modified xsi:type="dcterms:W3CDTF">2011-05-29T15:34:45Z</dcterms:modified>
</cp:coreProperties>
</file>