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1"/>
  </p:notesMasterIdLst>
  <p:handoutMasterIdLst>
    <p:handoutMasterId r:id="rId42"/>
  </p:handoutMasterIdLst>
  <p:sldIdLst>
    <p:sldId id="304" r:id="rId2"/>
    <p:sldId id="359" r:id="rId3"/>
    <p:sldId id="414" r:id="rId4"/>
    <p:sldId id="431" r:id="rId5"/>
    <p:sldId id="489" r:id="rId6"/>
    <p:sldId id="420" r:id="rId7"/>
    <p:sldId id="440" r:id="rId8"/>
    <p:sldId id="465" r:id="rId9"/>
    <p:sldId id="466" r:id="rId10"/>
    <p:sldId id="467" r:id="rId11"/>
    <p:sldId id="450" r:id="rId12"/>
    <p:sldId id="457" r:id="rId13"/>
    <p:sldId id="462" r:id="rId14"/>
    <p:sldId id="456" r:id="rId15"/>
    <p:sldId id="459" r:id="rId16"/>
    <p:sldId id="468" r:id="rId17"/>
    <p:sldId id="469" r:id="rId18"/>
    <p:sldId id="470" r:id="rId19"/>
    <p:sldId id="471" r:id="rId20"/>
    <p:sldId id="474" r:id="rId21"/>
    <p:sldId id="477" r:id="rId22"/>
    <p:sldId id="488" r:id="rId23"/>
    <p:sldId id="480" r:id="rId24"/>
    <p:sldId id="478" r:id="rId25"/>
    <p:sldId id="479" r:id="rId26"/>
    <p:sldId id="475" r:id="rId27"/>
    <p:sldId id="413" r:id="rId28"/>
    <p:sldId id="421" r:id="rId29"/>
    <p:sldId id="481" r:id="rId30"/>
    <p:sldId id="482" r:id="rId31"/>
    <p:sldId id="483" r:id="rId32"/>
    <p:sldId id="484" r:id="rId33"/>
    <p:sldId id="485" r:id="rId34"/>
    <p:sldId id="486" r:id="rId35"/>
    <p:sldId id="487" r:id="rId36"/>
    <p:sldId id="447" r:id="rId37"/>
    <p:sldId id="442" r:id="rId38"/>
    <p:sldId id="443" r:id="rId39"/>
    <p:sldId id="476" r:id="rId40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FCFEFE"/>
    <a:srgbClr val="FF0000"/>
    <a:srgbClr val="0000FF"/>
    <a:srgbClr val="A9FDE1"/>
    <a:srgbClr val="CEFEEE"/>
    <a:srgbClr val="FFFFCC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2" autoAdjust="0"/>
    <p:restoredTop sz="94654" autoAdjust="0"/>
  </p:normalViewPr>
  <p:slideViewPr>
    <p:cSldViewPr>
      <p:cViewPr varScale="1">
        <p:scale>
          <a:sx n="87" d="100"/>
          <a:sy n="87" d="100"/>
        </p:scale>
        <p:origin x="-18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98" y="-82"/>
      </p:cViewPr>
      <p:guideLst>
        <p:guide orient="horz" pos="3129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t" anchorCtr="0" compatLnSpc="1">
            <a:prstTxWarp prst="textNoShape">
              <a:avLst/>
            </a:prstTxWarp>
          </a:bodyPr>
          <a:lstStyle>
            <a:lvl1pPr defTabSz="9263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7" y="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t" anchorCtr="0" compatLnSpc="1">
            <a:prstTxWarp prst="textNoShape">
              <a:avLst/>
            </a:prstTxWarp>
          </a:bodyPr>
          <a:lstStyle>
            <a:lvl1pPr algn="r" defTabSz="92634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b" anchorCtr="0" compatLnSpc="1">
            <a:prstTxWarp prst="textNoShape">
              <a:avLst/>
            </a:prstTxWarp>
          </a:bodyPr>
          <a:lstStyle>
            <a:lvl1pPr defTabSz="926345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SuperB Workshop IX - Perugia, June 16-20, 2009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0" tIns="46336" rIns="92670" bIns="46336" numCol="1" anchor="b" anchorCtr="0" compatLnSpc="1">
            <a:prstTxWarp prst="textNoShape">
              <a:avLst/>
            </a:prstTxWarp>
          </a:bodyPr>
          <a:lstStyle>
            <a:lvl1pPr algn="r" defTabSz="926345">
              <a:defRPr sz="1200">
                <a:latin typeface="Arial" charset="0"/>
              </a:defRPr>
            </a:lvl1pPr>
          </a:lstStyle>
          <a:p>
            <a:pPr>
              <a:defRPr/>
            </a:pPr>
            <a:fld id="{A1321643-19ED-4551-A78C-2066572BEDC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4" tIns="47833" rIns="95664" bIns="47833" numCol="1" anchor="t" anchorCtr="0" compatLnSpc="1">
            <a:prstTxWarp prst="textNoShape">
              <a:avLst/>
            </a:prstTxWarp>
          </a:bodyPr>
          <a:lstStyle>
            <a:lvl1pPr defTabSz="9564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97" y="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4" tIns="47833" rIns="95664" bIns="47833" numCol="1" anchor="t" anchorCtr="0" compatLnSpc="1">
            <a:prstTxWarp prst="textNoShape">
              <a:avLst/>
            </a:prstTxWarp>
          </a:bodyPr>
          <a:lstStyle>
            <a:lvl1pPr algn="r" defTabSz="95643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1363"/>
            <a:ext cx="497205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72" y="4717097"/>
            <a:ext cx="5434960" cy="447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4" tIns="47833" rIns="95664" bIns="478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4" tIns="47833" rIns="95664" bIns="47833" numCol="1" anchor="b" anchorCtr="0" compatLnSpc="1">
            <a:prstTxWarp prst="textNoShape">
              <a:avLst/>
            </a:prstTxWarp>
          </a:bodyPr>
          <a:lstStyle>
            <a:lvl1pPr defTabSz="956431">
              <a:defRPr sz="13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SuperB Workshop IX - Perugia, June 16-20, 2009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4" tIns="47833" rIns="95664" bIns="47833" numCol="1" anchor="b" anchorCtr="0" compatLnSpc="1">
            <a:prstTxWarp prst="textNoShape">
              <a:avLst/>
            </a:prstTxWarp>
          </a:bodyPr>
          <a:lstStyle>
            <a:lvl1pPr algn="r" defTabSz="956431">
              <a:defRPr sz="1300">
                <a:latin typeface="Arial" charset="0"/>
              </a:defRPr>
            </a:lvl1pPr>
          </a:lstStyle>
          <a:p>
            <a:pPr>
              <a:defRPr/>
            </a:pPr>
            <a:fld id="{A4CF1C54-A989-4931-B920-E68221542FA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9384E4AD-ECFC-4D78-8FA0-D47451CC86B0}" type="slidenum">
              <a:rPr lang="en-US" smtClean="0"/>
              <a:pPr defTabSz="955882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EEAFFF45-AA8B-4C70-9BF0-AD303487C14F}" type="slidenum">
              <a:rPr lang="en-US" smtClean="0"/>
              <a:pPr defTabSz="955882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12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13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14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15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16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17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18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19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C29AC785-2D34-4915-8C47-6194CC9DD58A}" type="slidenum">
              <a:rPr lang="en-US" smtClean="0"/>
              <a:pPr defTabSz="955882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28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50180" name="Segnaposto numero diapositiva 3"/>
          <p:cNvSpPr txBox="1">
            <a:spLocks noGrp="1"/>
          </p:cNvSpPr>
          <p:nvPr/>
        </p:nvSpPr>
        <p:spPr bwMode="auto">
          <a:xfrm>
            <a:off x="3849897" y="9432603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50" tIns="47825" rIns="95650" bIns="47825" anchor="b"/>
          <a:lstStyle/>
          <a:p>
            <a:pPr algn="r" defTabSz="955741"/>
            <a:fld id="{C2EB24AB-58A9-4831-8123-68073EA9833B}" type="slidenum">
              <a:rPr lang="en-US" sz="1300">
                <a:latin typeface="Arial" charset="0"/>
              </a:rPr>
              <a:pPr algn="r" defTabSz="955741"/>
              <a:t>36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8372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3F922EF3-6A24-4D1D-9734-C7C9A3A41321}" type="slidenum">
              <a:rPr lang="en-US" sz="1300">
                <a:latin typeface="Arial" charset="0"/>
              </a:rPr>
              <a:pPr algn="r" defTabSz="955882"/>
              <a:t>37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EEAFFF45-AA8B-4C70-9BF0-AD303487C14F}" type="slidenum">
              <a:rPr lang="en-US" smtClean="0"/>
              <a:pPr defTabSz="955882"/>
              <a:t>38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2228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7340099C-97D6-4D3D-8681-AF30362A1DBF}" type="slidenum">
              <a:rPr lang="en-US" sz="1300">
                <a:latin typeface="Arial" charset="0"/>
              </a:rPr>
              <a:pPr algn="r" defTabSz="955882"/>
              <a:t>3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39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741"/>
            <a:fld id="{9E2850E2-5CD5-4A28-8126-B192B54922D6}" type="slidenum">
              <a:rPr lang="en-US" smtClean="0"/>
              <a:pPr defTabSz="955741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9E2850E2-5CD5-4A28-8126-B192B54922D6}" type="slidenum">
              <a:rPr lang="en-US" smtClean="0"/>
              <a:pPr defTabSz="955882"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9E2850E2-5CD5-4A28-8126-B192B54922D6}" type="slidenum">
              <a:rPr lang="en-US" smtClean="0"/>
              <a:pPr defTabSz="955882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8F83ECB5-3D88-40CE-BA70-D9CF26CEC5C1}" type="slidenum">
              <a:rPr lang="en-US" smtClean="0"/>
              <a:pPr defTabSz="955882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8372" name="Segnaposto numero diapositiva 3"/>
          <p:cNvSpPr txBox="1">
            <a:spLocks noGrp="1"/>
          </p:cNvSpPr>
          <p:nvPr/>
        </p:nvSpPr>
        <p:spPr bwMode="auto">
          <a:xfrm>
            <a:off x="3849897" y="9432601"/>
            <a:ext cx="2943004" cy="49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4" tIns="47833" rIns="95664" bIns="47833" anchor="b"/>
          <a:lstStyle/>
          <a:p>
            <a:pPr algn="r" defTabSz="955882"/>
            <a:fld id="{3F922EF3-6A24-4D1D-9734-C7C9A3A41321}" type="slidenum">
              <a:rPr lang="en-US" sz="1300">
                <a:latin typeface="Arial" charset="0"/>
              </a:rPr>
              <a:pPr algn="r" defTabSz="955882"/>
              <a:t>8</a:t>
            </a:fld>
            <a:endParaRPr lang="en-US" sz="13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882"/>
            <a:fld id="{EEAFFF45-AA8B-4C70-9BF0-AD303487C14F}" type="slidenum">
              <a:rPr lang="en-US" smtClean="0"/>
              <a:pPr defTabSz="955882"/>
              <a:t>9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534400" y="64008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3EA7F50-33E5-4771-B9A1-61141DFA2890}" type="slidenum">
              <a:rPr lang="en-US" sz="1600">
                <a:solidFill>
                  <a:schemeClr val="accent2"/>
                </a:solidFill>
                <a:latin typeface="Times New Roman" pitchFamily="18" charset="0"/>
              </a:rPr>
              <a:pPr>
                <a:defRPr/>
              </a:pPr>
              <a:t>‹N›</a:t>
            </a:fld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59436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469F-52CA-41D4-A639-915366E2A4F1}" type="datetimeFigureOut">
              <a:rPr lang="en-US"/>
              <a:pPr>
                <a:defRPr/>
              </a:pPr>
              <a:t>5/28/2011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8534400" y="64008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A4566C60-F662-4113-A5DE-E69C4483D118}" type="slidenum">
              <a:rPr lang="en-US" sz="1600">
                <a:solidFill>
                  <a:schemeClr val="accent2"/>
                </a:solidFill>
                <a:latin typeface="Times New Roman" pitchFamily="18" charset="0"/>
              </a:rPr>
              <a:pPr>
                <a:defRPr/>
              </a:pPr>
              <a:t>‹N›</a:t>
            </a:fld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72E7-FA23-4E16-B971-D0ED6F1D715A}" type="datetimeFigureOut">
              <a:rPr lang="en-US"/>
              <a:pPr>
                <a:defRPr/>
              </a:pPr>
              <a:t>5/28/2011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76600" y="762000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53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dirty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77000" y="5410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0" y="6519863"/>
            <a:ext cx="784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F. Bosi</a:t>
            </a:r>
            <a:r>
              <a:rPr lang="en-US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, SuperB </a:t>
            </a:r>
            <a:r>
              <a:rPr lang="en-US" sz="1600" i="1" kern="1200" baseline="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Workshop , </a:t>
            </a:r>
            <a:r>
              <a:rPr lang="en-US" sz="1600" i="1" kern="1200" baseline="0" dirty="0" err="1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Isola</a:t>
            </a:r>
            <a:r>
              <a:rPr lang="en-US" sz="1600" i="1" kern="1200" baseline="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1600" i="1" kern="1200" baseline="0" dirty="0" err="1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d’Elba</a:t>
            </a:r>
            <a:r>
              <a:rPr lang="de-DE" sz="1600" i="1" kern="1200" baseline="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 May 28</a:t>
            </a:r>
            <a:r>
              <a:rPr lang="de-DE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de-DE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– </a:t>
            </a:r>
            <a:r>
              <a:rPr lang="de-DE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June2, 2011</a:t>
            </a:r>
            <a:r>
              <a:rPr lang="de-DE" sz="16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, </a:t>
            </a:r>
            <a:endParaRPr lang="en-US" sz="1600" b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8534400" y="6400800"/>
            <a:ext cx="46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9AE99593-CAA9-48B6-82F6-B1A494EC2ED4}" type="slidenum">
              <a:rPr lang="en-US" sz="1600">
                <a:solidFill>
                  <a:schemeClr val="accent2"/>
                </a:solidFill>
                <a:latin typeface="Times New Roman" pitchFamily="18" charset="0"/>
              </a:rPr>
              <a:pPr>
                <a:defRPr/>
              </a:pPr>
              <a:t>‹N›</a:t>
            </a:fld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8" name="Picture 3" descr="infn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1219200" cy="1198563"/>
          </a:xfrm>
          <a:prstGeom prst="rect">
            <a:avLst/>
          </a:prstGeom>
          <a:noFill/>
        </p:spPr>
      </p:pic>
      <p:pic>
        <p:nvPicPr>
          <p:cNvPr id="9" name="Picture 6" descr="logo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52400"/>
            <a:ext cx="1371600" cy="129016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2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676400" y="762000"/>
            <a:ext cx="6324600" cy="1371600"/>
          </a:xfrm>
        </p:spPr>
        <p:txBody>
          <a:bodyPr anchor="ctr" anchorCtr="1"/>
          <a:lstStyle/>
          <a:p>
            <a:r>
              <a:rPr lang="en-US" sz="3200" dirty="0" smtClean="0">
                <a:solidFill>
                  <a:schemeClr val="accent2"/>
                </a:solidFill>
                <a:latin typeface="ArialMT"/>
              </a:rPr>
              <a:t>Layer0 - SVT </a:t>
            </a:r>
            <a:br>
              <a:rPr lang="en-US" sz="3200" dirty="0" smtClean="0">
                <a:solidFill>
                  <a:schemeClr val="accent2"/>
                </a:solidFill>
                <a:latin typeface="ArialMT"/>
              </a:rPr>
            </a:br>
            <a:r>
              <a:rPr lang="en-US" sz="3200" dirty="0" smtClean="0">
                <a:solidFill>
                  <a:schemeClr val="accent2"/>
                </a:solidFill>
                <a:latin typeface="ArialMT"/>
              </a:rPr>
              <a:t>Mechanics update</a:t>
            </a:r>
            <a:br>
              <a:rPr lang="en-US" sz="3200" dirty="0" smtClean="0">
                <a:solidFill>
                  <a:schemeClr val="accent2"/>
                </a:solidFill>
                <a:latin typeface="ArialMT"/>
              </a:rPr>
            </a:br>
            <a:r>
              <a:rPr lang="en-US" sz="3200" dirty="0" smtClean="0">
                <a:solidFill>
                  <a:schemeClr val="accent2"/>
                </a:solidFill>
                <a:latin typeface="ArialMT"/>
              </a:rPr>
              <a:t>(MDI meeting)</a:t>
            </a:r>
            <a:r>
              <a:rPr lang="en-US" sz="3200" dirty="0" smtClean="0">
                <a:solidFill>
                  <a:schemeClr val="accent2"/>
                </a:solidFill>
                <a:latin typeface="ArialMT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accent2"/>
                </a:solidFill>
                <a:latin typeface="Comic Sans MS" pitchFamily="66" charset="0"/>
                <a:cs typeface="Times New Roman" pitchFamily="18" charset="0"/>
              </a:rPr>
            </a:br>
            <a:endParaRPr lang="en-US" sz="2400" dirty="0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057400"/>
            <a:ext cx="7696200" cy="914400"/>
          </a:xfrm>
        </p:spPr>
        <p:txBody>
          <a:bodyPr/>
          <a:lstStyle/>
          <a:p>
            <a:pPr eaLnBrk="1" hangingPunct="1"/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. Bosi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INFN-Pisa</a:t>
            </a:r>
          </a:p>
          <a:p>
            <a:pPr eaLnBrk="1" hangingPunct="1"/>
            <a:r>
              <a:rPr lang="en-US" sz="2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on behalf of the SuperB  SVT Group</a:t>
            </a: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SuperB </a:t>
            </a:r>
            <a:r>
              <a:rPr lang="it-IT" sz="20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 Workshop </a:t>
            </a:r>
            <a:r>
              <a:rPr lang="de-DE" sz="20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4-7 April 2011, </a:t>
            </a:r>
            <a:r>
              <a:rPr lang="it-IT" sz="2000" i="1" kern="1200" dirty="0" smtClean="0">
                <a:solidFill>
                  <a:srgbClr val="000099"/>
                </a:solidFill>
                <a:latin typeface="Garamond" pitchFamily="18" charset="0"/>
                <a:cs typeface="Times New Roman" pitchFamily="18" charset="0"/>
              </a:rPr>
              <a:t>INFN-LNF</a:t>
            </a:r>
            <a:endParaRPr lang="en-US" sz="2000" i="1" kern="1200" dirty="0" smtClean="0">
              <a:solidFill>
                <a:srgbClr val="000099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8196" name="Picture 5" descr="testa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724400"/>
            <a:ext cx="767715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81000" y="5867400"/>
            <a:ext cx="7924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</a:rPr>
              <a:t>Tests performed </a:t>
            </a:r>
            <a:r>
              <a:rPr lang="en-US" dirty="0" smtClean="0">
                <a:solidFill>
                  <a:srgbClr val="000099"/>
                </a:solidFill>
              </a:rPr>
              <a:t>on net module sample (length = 120 mm) with </a:t>
            </a:r>
            <a:r>
              <a:rPr lang="en-US" dirty="0">
                <a:solidFill>
                  <a:srgbClr val="000099"/>
                </a:solidFill>
              </a:rPr>
              <a:t>water-glycol @ 10 °C as </a:t>
            </a:r>
            <a:r>
              <a:rPr lang="en-US" dirty="0" smtClean="0">
                <a:solidFill>
                  <a:srgbClr val="000099"/>
                </a:solidFill>
              </a:rPr>
              <a:t>coolant </a:t>
            </a:r>
            <a:r>
              <a:rPr lang="en-US" dirty="0" smtClean="0">
                <a:solidFill>
                  <a:srgbClr val="000099"/>
                </a:solidFill>
              </a:rPr>
              <a:t>at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=3,5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atm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(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valid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value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*)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 Box 3" descr="Pergamena"/>
          <p:cNvSpPr txBox="1">
            <a:spLocks noChangeArrowheads="1"/>
          </p:cNvSpPr>
          <p:nvPr/>
        </p:nvSpPr>
        <p:spPr bwMode="auto">
          <a:xfrm>
            <a:off x="1676400" y="304800"/>
            <a:ext cx="6019800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en-US" sz="2800" dirty="0" smtClean="0">
                <a:solidFill>
                  <a:srgbClr val="000099"/>
                </a:solidFill>
              </a:rPr>
              <a:t>Microchannel Module Comparison Data </a:t>
            </a:r>
            <a:endParaRPr lang="en-US" sz="2800" dirty="0">
              <a:solidFill>
                <a:srgbClr val="000099"/>
              </a:solidFill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/>
        </p:nvGraphicFramePr>
        <p:xfrm>
          <a:off x="228600" y="1524000"/>
          <a:ext cx="8305800" cy="4267199"/>
        </p:xfrm>
        <a:graphic>
          <a:graphicData uri="http://schemas.openxmlformats.org/drawingml/2006/table">
            <a:tbl>
              <a:tblPr/>
              <a:tblGrid>
                <a:gridCol w="533400"/>
                <a:gridCol w="2235198"/>
                <a:gridCol w="584202"/>
                <a:gridCol w="609600"/>
                <a:gridCol w="1219200"/>
                <a:gridCol w="1295400"/>
                <a:gridCol w="762000"/>
                <a:gridCol w="1066800"/>
              </a:tblGrid>
              <a:tr h="78652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7" marR="4277" marT="4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7" marR="4277" marT="4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 X0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 max              °C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Specific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W/cm2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Hydraulic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Diam. 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Flow rate  g/min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D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Temperature °C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Microchannel  FULL Module support H=700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35.8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Microchannel  NET Module support H=700 </a:t>
                      </a:r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Symbol"/>
                        </a:rPr>
                        <a:t>m</a:t>
                      </a:r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38.3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chemeClr val="accent2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6.7</a:t>
                      </a:r>
                      <a:r>
                        <a:rPr lang="it-IT" sz="1400" b="0" i="0" u="none" strike="noStrike" dirty="0" smtClean="0">
                          <a:solidFill>
                            <a:schemeClr val="accent2"/>
                          </a:solidFill>
                          <a:latin typeface="Calibri"/>
                        </a:rPr>
                        <a:t>0.28</a:t>
                      </a:r>
                    </a:p>
                    <a:p>
                      <a:pPr algn="ctr" fontAlgn="ctr"/>
                      <a:endParaRPr lang="it-IT" sz="1400" b="0" i="0" u="none" strike="noStrike" dirty="0">
                        <a:solidFill>
                          <a:schemeClr val="accent2"/>
                        </a:solidFill>
                        <a:latin typeface="Calibri"/>
                      </a:endParaRP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Microchannel  Full Module support H=550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Symbol"/>
                        </a:rPr>
                        <a:t>m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34.3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1.5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33*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7.1*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01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Microchannel  NET Module support H=550 </a:t>
                      </a:r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Symbol"/>
                        </a:rPr>
                        <a:t>m</a:t>
                      </a:r>
                      <a:r>
                        <a:rPr lang="fr-FR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m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34.2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1.0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chemeClr val="accent2"/>
                          </a:solidFill>
                          <a:latin typeface="Calibri"/>
                        </a:rPr>
                        <a:t>7.0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3581400" y="1143001"/>
            <a:ext cx="24384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solidFill>
                  <a:schemeClr val="accent2"/>
                </a:solidFill>
              </a:rPr>
              <a:t>Comparison</a:t>
            </a:r>
            <a:r>
              <a:rPr lang="it-IT" dirty="0" smtClean="0">
                <a:solidFill>
                  <a:schemeClr val="accent2"/>
                </a:solidFill>
              </a:rPr>
              <a:t>  </a:t>
            </a:r>
            <a:r>
              <a:rPr lang="it-IT" dirty="0" err="1" smtClean="0">
                <a:solidFill>
                  <a:schemeClr val="accent2"/>
                </a:solidFill>
              </a:rPr>
              <a:t>List</a:t>
            </a:r>
            <a:endParaRPr lang="it-IT" dirty="0">
              <a:solidFill>
                <a:schemeClr val="accent2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2971800" y="50292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2971800" y="32004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4495800" y="32004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4419600" y="49530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34200" y="65532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F6D74007-474C-430D-9CD7-293742B77262}" type="slidenum">
              <a:rPr lang="en-US" smtClean="0"/>
              <a:pPr/>
              <a:t>11</a:t>
            </a:fld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239000" cy="685800"/>
          </a:xfrm>
        </p:spPr>
        <p:txBody>
          <a:bodyPr/>
          <a:lstStyle/>
          <a:p>
            <a:r>
              <a:rPr lang="en-US" dirty="0" smtClean="0"/>
              <a:t>Layer 0 striplets design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rot="1380000">
            <a:off x="219075" y="4376738"/>
            <a:ext cx="2460625" cy="2432050"/>
            <a:chOff x="723" y="1200"/>
            <a:chExt cx="1677" cy="1683"/>
          </a:xfrm>
        </p:grpSpPr>
        <p:sp>
          <p:nvSpPr>
            <p:cNvPr id="7267" name="Line 4"/>
            <p:cNvSpPr>
              <a:spLocks noChangeShapeType="1"/>
            </p:cNvSpPr>
            <p:nvPr/>
          </p:nvSpPr>
          <p:spPr bwMode="auto">
            <a:xfrm flipV="1">
              <a:off x="1085" y="1200"/>
              <a:ext cx="595" cy="24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68" name="Line 5"/>
            <p:cNvSpPr>
              <a:spLocks noChangeShapeType="1"/>
            </p:cNvSpPr>
            <p:nvPr/>
          </p:nvSpPr>
          <p:spPr bwMode="auto">
            <a:xfrm rot="2678904" flipV="1">
              <a:off x="1629" y="1214"/>
              <a:ext cx="600" cy="318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69" name="Line 6"/>
            <p:cNvSpPr>
              <a:spLocks noChangeShapeType="1"/>
            </p:cNvSpPr>
            <p:nvPr/>
          </p:nvSpPr>
          <p:spPr bwMode="auto">
            <a:xfrm rot="5399584" flipV="1">
              <a:off x="1923" y="1682"/>
              <a:ext cx="674" cy="28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70" name="Line 7"/>
            <p:cNvSpPr>
              <a:spLocks noChangeShapeType="1"/>
            </p:cNvSpPr>
            <p:nvPr/>
          </p:nvSpPr>
          <p:spPr bwMode="auto">
            <a:xfrm rot="7990268" flipV="1">
              <a:off x="1856" y="2272"/>
              <a:ext cx="682" cy="26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71" name="Line 8"/>
            <p:cNvSpPr>
              <a:spLocks noChangeShapeType="1"/>
            </p:cNvSpPr>
            <p:nvPr/>
          </p:nvSpPr>
          <p:spPr bwMode="auto">
            <a:xfrm rot="10848792" flipV="1">
              <a:off x="1489" y="2632"/>
              <a:ext cx="557" cy="251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72" name="Line 9"/>
            <p:cNvSpPr>
              <a:spLocks noChangeShapeType="1"/>
            </p:cNvSpPr>
            <p:nvPr/>
          </p:nvSpPr>
          <p:spPr bwMode="auto">
            <a:xfrm rot="13413302" flipV="1">
              <a:off x="916" y="2526"/>
              <a:ext cx="629" cy="309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73" name="Line 10"/>
            <p:cNvSpPr>
              <a:spLocks noChangeShapeType="1"/>
            </p:cNvSpPr>
            <p:nvPr/>
          </p:nvSpPr>
          <p:spPr bwMode="auto">
            <a:xfrm rot="16151501" flipV="1">
              <a:off x="528" y="2066"/>
              <a:ext cx="715" cy="32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74" name="Line 11"/>
            <p:cNvSpPr>
              <a:spLocks noChangeShapeType="1"/>
            </p:cNvSpPr>
            <p:nvPr/>
          </p:nvSpPr>
          <p:spPr bwMode="auto">
            <a:xfrm rot="18877808" flipV="1">
              <a:off x="613" y="1509"/>
              <a:ext cx="672" cy="240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7175" name="Line 12"/>
          <p:cNvSpPr>
            <a:spLocks noChangeShapeType="1"/>
          </p:cNvSpPr>
          <p:nvPr/>
        </p:nvSpPr>
        <p:spPr bwMode="auto">
          <a:xfrm flipV="1">
            <a:off x="1447800" y="45720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609600" y="5341938"/>
            <a:ext cx="1366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>
                <a:solidFill>
                  <a:schemeClr val="tx2"/>
                </a:solidFill>
                <a:latin typeface="Verdana" pitchFamily="34" charset="0"/>
              </a:rPr>
              <a:t>r= 15 mm</a:t>
            </a:r>
            <a:endParaRPr lang="en-US" sz="2400" b="0">
              <a:solidFill>
                <a:schemeClr val="tx2"/>
              </a:solidFill>
              <a:latin typeface="Verdana" pitchFamily="34" charset="0"/>
            </a:endParaRP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648200" y="1143000"/>
            <a:ext cx="4597400" cy="1793875"/>
            <a:chOff x="2544" y="2920"/>
            <a:chExt cx="3180" cy="1288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2633" y="3040"/>
              <a:ext cx="2423" cy="695"/>
              <a:chOff x="2976" y="1449"/>
              <a:chExt cx="2423" cy="695"/>
            </a:xfrm>
          </p:grpSpPr>
          <p:sp>
            <p:nvSpPr>
              <p:cNvPr id="7245" name="Rectangle 16"/>
              <p:cNvSpPr>
                <a:spLocks noChangeArrowheads="1"/>
              </p:cNvSpPr>
              <p:nvPr/>
            </p:nvSpPr>
            <p:spPr bwMode="auto">
              <a:xfrm>
                <a:off x="2976" y="1686"/>
                <a:ext cx="2092" cy="42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46" name="AutoShape 17"/>
              <p:cNvSpPr>
                <a:spLocks noChangeArrowheads="1"/>
              </p:cNvSpPr>
              <p:nvPr/>
            </p:nvSpPr>
            <p:spPr bwMode="auto">
              <a:xfrm>
                <a:off x="2976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47" name="AutoShape 18"/>
              <p:cNvSpPr>
                <a:spLocks noChangeArrowheads="1"/>
              </p:cNvSpPr>
              <p:nvPr/>
            </p:nvSpPr>
            <p:spPr bwMode="auto">
              <a:xfrm>
                <a:off x="3119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48" name="AutoShape 19"/>
              <p:cNvSpPr>
                <a:spLocks noChangeArrowheads="1"/>
              </p:cNvSpPr>
              <p:nvPr/>
            </p:nvSpPr>
            <p:spPr bwMode="auto">
              <a:xfrm>
                <a:off x="3262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49" name="AutoShape 20"/>
              <p:cNvSpPr>
                <a:spLocks noChangeArrowheads="1"/>
              </p:cNvSpPr>
              <p:nvPr/>
            </p:nvSpPr>
            <p:spPr bwMode="auto">
              <a:xfrm>
                <a:off x="3404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0" name="AutoShape 21"/>
              <p:cNvSpPr>
                <a:spLocks noChangeArrowheads="1"/>
              </p:cNvSpPr>
              <p:nvPr/>
            </p:nvSpPr>
            <p:spPr bwMode="auto">
              <a:xfrm>
                <a:off x="3547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1" name="AutoShape 22"/>
              <p:cNvSpPr>
                <a:spLocks noChangeArrowheads="1"/>
              </p:cNvSpPr>
              <p:nvPr/>
            </p:nvSpPr>
            <p:spPr bwMode="auto">
              <a:xfrm>
                <a:off x="3690" y="1686"/>
                <a:ext cx="617" cy="429"/>
              </a:xfrm>
              <a:prstGeom prst="parallelogram">
                <a:avLst>
                  <a:gd name="adj" fmla="val 126304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2" name="AutoShape 23"/>
              <p:cNvSpPr>
                <a:spLocks noChangeArrowheads="1"/>
              </p:cNvSpPr>
              <p:nvPr/>
            </p:nvSpPr>
            <p:spPr bwMode="auto">
              <a:xfrm>
                <a:off x="3832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3" name="AutoShape 24"/>
              <p:cNvSpPr>
                <a:spLocks noChangeArrowheads="1"/>
              </p:cNvSpPr>
              <p:nvPr/>
            </p:nvSpPr>
            <p:spPr bwMode="auto">
              <a:xfrm>
                <a:off x="3975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GB" sz="240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54" name="AutoShape 25"/>
              <p:cNvSpPr>
                <a:spLocks noChangeArrowheads="1"/>
              </p:cNvSpPr>
              <p:nvPr/>
            </p:nvSpPr>
            <p:spPr bwMode="auto">
              <a:xfrm>
                <a:off x="4117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5" name="AutoShape 26"/>
              <p:cNvSpPr>
                <a:spLocks noChangeArrowheads="1"/>
              </p:cNvSpPr>
              <p:nvPr/>
            </p:nvSpPr>
            <p:spPr bwMode="auto">
              <a:xfrm>
                <a:off x="4260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6" name="AutoShape 27"/>
              <p:cNvSpPr>
                <a:spLocks noChangeArrowheads="1"/>
              </p:cNvSpPr>
              <p:nvPr/>
            </p:nvSpPr>
            <p:spPr bwMode="auto">
              <a:xfrm>
                <a:off x="4403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7" name="AutoShape 28"/>
              <p:cNvSpPr>
                <a:spLocks noChangeArrowheads="1"/>
              </p:cNvSpPr>
              <p:nvPr/>
            </p:nvSpPr>
            <p:spPr bwMode="auto">
              <a:xfrm>
                <a:off x="4545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8" name="AutoShape 29"/>
              <p:cNvSpPr>
                <a:spLocks noChangeArrowheads="1"/>
              </p:cNvSpPr>
              <p:nvPr/>
            </p:nvSpPr>
            <p:spPr bwMode="auto">
              <a:xfrm>
                <a:off x="4688" y="1686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59" name="Line 30"/>
              <p:cNvSpPr>
                <a:spLocks noChangeShapeType="1"/>
              </p:cNvSpPr>
              <p:nvPr/>
            </p:nvSpPr>
            <p:spPr bwMode="auto">
              <a:xfrm>
                <a:off x="2976" y="168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0" name="Line 31"/>
              <p:cNvSpPr>
                <a:spLocks noChangeShapeType="1"/>
              </p:cNvSpPr>
              <p:nvPr/>
            </p:nvSpPr>
            <p:spPr bwMode="auto">
              <a:xfrm>
                <a:off x="5068" y="168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1" name="Line 32"/>
              <p:cNvSpPr>
                <a:spLocks noChangeShapeType="1"/>
              </p:cNvSpPr>
              <p:nvPr/>
            </p:nvSpPr>
            <p:spPr bwMode="auto">
              <a:xfrm>
                <a:off x="4584" y="1726"/>
                <a:ext cx="314" cy="31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62" name="Text Box 33"/>
              <p:cNvSpPr txBox="1">
                <a:spLocks noChangeArrowheads="1"/>
              </p:cNvSpPr>
              <p:nvPr/>
            </p:nvSpPr>
            <p:spPr bwMode="auto">
              <a:xfrm>
                <a:off x="4580" y="1881"/>
                <a:ext cx="220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ja-JP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rPr>
                  <a:t>U</a:t>
                </a:r>
              </a:p>
            </p:txBody>
          </p:sp>
          <p:sp>
            <p:nvSpPr>
              <p:cNvPr id="7263" name="Rectangle 34"/>
              <p:cNvSpPr>
                <a:spLocks noChangeArrowheads="1"/>
              </p:cNvSpPr>
              <p:nvPr/>
            </p:nvSpPr>
            <p:spPr bwMode="auto">
              <a:xfrm>
                <a:off x="5068" y="1686"/>
                <a:ext cx="331" cy="4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64" name="Line 35"/>
              <p:cNvSpPr>
                <a:spLocks noChangeShapeType="1"/>
              </p:cNvSpPr>
              <p:nvPr/>
            </p:nvSpPr>
            <p:spPr bwMode="auto">
              <a:xfrm>
                <a:off x="2981" y="1680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  <p:sp>
            <p:nvSpPr>
              <p:cNvPr id="7265" name="Line 36"/>
              <p:cNvSpPr>
                <a:spLocks noChangeShapeType="1"/>
              </p:cNvSpPr>
              <p:nvPr/>
            </p:nvSpPr>
            <p:spPr bwMode="auto">
              <a:xfrm flipV="1">
                <a:off x="4608" y="1488"/>
                <a:ext cx="312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66" name="Text Box 37"/>
              <p:cNvSpPr txBox="1">
                <a:spLocks noChangeArrowheads="1"/>
              </p:cNvSpPr>
              <p:nvPr/>
            </p:nvSpPr>
            <p:spPr bwMode="auto">
              <a:xfrm>
                <a:off x="4580" y="1449"/>
                <a:ext cx="220" cy="26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kumimoji="1" lang="en-US" altLang="ja-JP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rPr>
                  <a:t>V</a:t>
                </a:r>
              </a:p>
            </p:txBody>
          </p:sp>
        </p:grpSp>
        <p:sp>
          <p:nvSpPr>
            <p:cNvPr id="7239" name="Text Box 38"/>
            <p:cNvSpPr txBox="1">
              <a:spLocks noChangeArrowheads="1"/>
            </p:cNvSpPr>
            <p:nvPr/>
          </p:nvSpPr>
          <p:spPr bwMode="auto">
            <a:xfrm>
              <a:off x="4793" y="3359"/>
              <a:ext cx="93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2"/>
                  </a:solidFill>
                  <a:latin typeface="Verdana" pitchFamily="34" charset="0"/>
                </a:rPr>
                <a:t>12.9 mm</a:t>
              </a:r>
            </a:p>
          </p:txBody>
        </p:sp>
        <p:sp>
          <p:nvSpPr>
            <p:cNvPr id="7240" name="Text Box 39"/>
            <p:cNvSpPr txBox="1">
              <a:spLocks noChangeArrowheads="1"/>
            </p:cNvSpPr>
            <p:nvPr/>
          </p:nvSpPr>
          <p:spPr bwMode="auto">
            <a:xfrm>
              <a:off x="2640" y="3722"/>
              <a:ext cx="93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0">
                  <a:solidFill>
                    <a:schemeClr val="tx2"/>
                  </a:solidFill>
                  <a:latin typeface="Verdana" pitchFamily="34" charset="0"/>
                </a:rPr>
                <a:t>97.0 mm</a:t>
              </a:r>
            </a:p>
          </p:txBody>
        </p:sp>
        <p:sp>
          <p:nvSpPr>
            <p:cNvPr id="7241" name="Line 40"/>
            <p:cNvSpPr>
              <a:spLocks noChangeShapeType="1"/>
            </p:cNvSpPr>
            <p:nvPr/>
          </p:nvSpPr>
          <p:spPr bwMode="auto">
            <a:xfrm>
              <a:off x="3696" y="3832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42" name="Line 41"/>
            <p:cNvSpPr>
              <a:spLocks noChangeShapeType="1"/>
            </p:cNvSpPr>
            <p:nvPr/>
          </p:nvSpPr>
          <p:spPr bwMode="auto">
            <a:xfrm flipH="1">
              <a:off x="2736" y="3208"/>
              <a:ext cx="9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243" name="Text Box 42"/>
            <p:cNvSpPr txBox="1">
              <a:spLocks noChangeArrowheads="1"/>
            </p:cNvSpPr>
            <p:nvPr/>
          </p:nvSpPr>
          <p:spPr bwMode="auto">
            <a:xfrm>
              <a:off x="3807" y="3923"/>
              <a:ext cx="1521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it-IT" sz="2000" b="0">
                <a:solidFill>
                  <a:schemeClr val="tx2"/>
                </a:solidFill>
                <a:latin typeface="Verdana" pitchFamily="34" charset="0"/>
              </a:endParaRPr>
            </a:p>
          </p:txBody>
        </p:sp>
        <p:sp>
          <p:nvSpPr>
            <p:cNvPr id="7244" name="Text Box 43"/>
            <p:cNvSpPr txBox="1">
              <a:spLocks noChangeArrowheads="1"/>
            </p:cNvSpPr>
            <p:nvPr/>
          </p:nvSpPr>
          <p:spPr bwMode="auto">
            <a:xfrm>
              <a:off x="2544" y="2920"/>
              <a:ext cx="1522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endParaRPr lang="it-IT" sz="2000" b="0">
                <a:solidFill>
                  <a:schemeClr val="tx2"/>
                </a:solidFill>
                <a:latin typeface="Verdana" pitchFamily="34" charset="0"/>
              </a:endParaRPr>
            </a:p>
          </p:txBody>
        </p:sp>
      </p:grpSp>
      <p:sp>
        <p:nvSpPr>
          <p:cNvPr id="7178" name="Rectangle 44"/>
          <p:cNvSpPr>
            <a:spLocks noChangeArrowheads="1"/>
          </p:cNvSpPr>
          <p:nvPr/>
        </p:nvSpPr>
        <p:spPr bwMode="auto">
          <a:xfrm>
            <a:off x="152400" y="17526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None/>
            </a:pPr>
            <a:r>
              <a:rPr lang="en-US" sz="1400" b="0" dirty="0">
                <a:solidFill>
                  <a:srgbClr val="FF0000"/>
                </a:solidFill>
                <a:latin typeface="Arial" charset="0"/>
              </a:rPr>
              <a:t>Choosing an Octagonal shape: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- Module active area = 12.9 x 97.0 mm2 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	(includes 4% area overlap for alignment)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double sided Si detector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, 200 </a:t>
            </a:r>
            <a:r>
              <a:rPr lang="en-US" sz="1400" b="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m thick with 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striplets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(45</a:t>
            </a:r>
            <a:r>
              <a:rPr lang="en-US" sz="1400" b="0" baseline="30000" dirty="0">
                <a:solidFill>
                  <a:schemeClr val="tx1"/>
                </a:solidFill>
                <a:latin typeface="Arial" charset="0"/>
              </a:rPr>
              <a:t>o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400" b="0" dirty="0" err="1">
                <a:solidFill>
                  <a:schemeClr val="tx1"/>
                </a:solidFill>
                <a:latin typeface="Arial" charset="0"/>
              </a:rPr>
              <a:t>w.r.t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det. edges)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	readout pitch 50 </a:t>
            </a:r>
            <a:r>
              <a:rPr lang="en-US" sz="1400" b="0" dirty="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m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- 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multi-layer </a:t>
            </a:r>
            <a:r>
              <a:rPr lang="en-US" sz="1400" b="0" dirty="0" err="1">
                <a:solidFill>
                  <a:srgbClr val="FF3300"/>
                </a:solidFill>
                <a:latin typeface="Arial" charset="0"/>
              </a:rPr>
              <a:t>fanout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circuits (similar to SVT modules, z side) are  glued on each sensor, connecting Si strips to Front End Electronics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(</a:t>
            </a:r>
            <a:r>
              <a:rPr lang="en-US" sz="1400" b="0" dirty="0" err="1">
                <a:solidFill>
                  <a:schemeClr val="tx1"/>
                </a:solidFill>
                <a:latin typeface="Arial" charset="0"/>
              </a:rPr>
              <a:t>fanout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extends twice wider than the detector,  to allow a minimum of 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50 </a:t>
            </a:r>
            <a:r>
              <a:rPr lang="en-US" sz="1400" b="0" dirty="0">
                <a:solidFill>
                  <a:srgbClr val="FF3300"/>
                </a:solidFill>
                <a:latin typeface="Symbol" pitchFamily="18" charset="2"/>
              </a:rPr>
              <a:t>m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m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between metal traces ~ 700 strip/readout side!).</a:t>
            </a:r>
          </a:p>
          <a:p>
            <a:pPr marL="742950" lvl="1" indent="-28575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In a module needed ~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2 </a:t>
            </a:r>
            <a:r>
              <a:rPr lang="en-US" sz="1400" b="0" dirty="0" err="1">
                <a:solidFill>
                  <a:srgbClr val="FF3300"/>
                </a:solidFill>
                <a:latin typeface="Arial" charset="0"/>
              </a:rPr>
              <a:t>fanouts</a:t>
            </a:r>
            <a:r>
              <a:rPr lang="en-US" sz="1400" b="0" dirty="0">
                <a:solidFill>
                  <a:srgbClr val="FF3300"/>
                </a:solidFill>
                <a:latin typeface="Arial" charset="0"/>
              </a:rPr>
              <a:t>/side</a:t>
            </a:r>
            <a:r>
              <a:rPr lang="en-US" sz="1400" b="0" dirty="0">
                <a:solidFill>
                  <a:schemeClr val="tx1"/>
                </a:solidFill>
                <a:latin typeface="Arial" charset="0"/>
              </a:rPr>
              <a:t> !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en-US" dirty="0">
                <a:solidFill>
                  <a:srgbClr val="FF3300"/>
                </a:solidFill>
                <a:latin typeface="Arial" charset="0"/>
              </a:rPr>
              <a:t>A new readout chip is needed to cope with the high background rate (up to 200 MHz/cm2)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971800" y="4191000"/>
            <a:ext cx="5991225" cy="2551113"/>
            <a:chOff x="288" y="96"/>
            <a:chExt cx="5574" cy="2691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1776" y="672"/>
              <a:ext cx="2423" cy="438"/>
              <a:chOff x="768" y="1239"/>
              <a:chExt cx="2423" cy="438"/>
            </a:xfrm>
          </p:grpSpPr>
          <p:sp>
            <p:nvSpPr>
              <p:cNvPr id="7220" name="Rectangle 47"/>
              <p:cNvSpPr>
                <a:spLocks noChangeArrowheads="1"/>
              </p:cNvSpPr>
              <p:nvPr/>
            </p:nvSpPr>
            <p:spPr bwMode="auto">
              <a:xfrm>
                <a:off x="768" y="1245"/>
                <a:ext cx="2092" cy="429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1" name="AutoShape 48"/>
              <p:cNvSpPr>
                <a:spLocks noChangeArrowheads="1"/>
              </p:cNvSpPr>
              <p:nvPr/>
            </p:nvSpPr>
            <p:spPr bwMode="auto">
              <a:xfrm>
                <a:off x="768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2" name="AutoShape 49"/>
              <p:cNvSpPr>
                <a:spLocks noChangeArrowheads="1"/>
              </p:cNvSpPr>
              <p:nvPr/>
            </p:nvSpPr>
            <p:spPr bwMode="auto">
              <a:xfrm>
                <a:off x="911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3" name="AutoShape 50"/>
              <p:cNvSpPr>
                <a:spLocks noChangeArrowheads="1"/>
              </p:cNvSpPr>
              <p:nvPr/>
            </p:nvSpPr>
            <p:spPr bwMode="auto">
              <a:xfrm>
                <a:off x="1054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4" name="AutoShape 51"/>
              <p:cNvSpPr>
                <a:spLocks noChangeArrowheads="1"/>
              </p:cNvSpPr>
              <p:nvPr/>
            </p:nvSpPr>
            <p:spPr bwMode="auto">
              <a:xfrm>
                <a:off x="1196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5" name="AutoShape 52"/>
              <p:cNvSpPr>
                <a:spLocks noChangeArrowheads="1"/>
              </p:cNvSpPr>
              <p:nvPr/>
            </p:nvSpPr>
            <p:spPr bwMode="auto">
              <a:xfrm>
                <a:off x="1339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6" name="AutoShape 53"/>
              <p:cNvSpPr>
                <a:spLocks noChangeArrowheads="1"/>
              </p:cNvSpPr>
              <p:nvPr/>
            </p:nvSpPr>
            <p:spPr bwMode="auto">
              <a:xfrm>
                <a:off x="1482" y="1245"/>
                <a:ext cx="617" cy="429"/>
              </a:xfrm>
              <a:prstGeom prst="parallelogram">
                <a:avLst>
                  <a:gd name="adj" fmla="val 126304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7" name="AutoShape 54"/>
              <p:cNvSpPr>
                <a:spLocks noChangeArrowheads="1"/>
              </p:cNvSpPr>
              <p:nvPr/>
            </p:nvSpPr>
            <p:spPr bwMode="auto">
              <a:xfrm>
                <a:off x="1624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28" name="AutoShape 55"/>
              <p:cNvSpPr>
                <a:spLocks noChangeArrowheads="1"/>
              </p:cNvSpPr>
              <p:nvPr/>
            </p:nvSpPr>
            <p:spPr bwMode="auto">
              <a:xfrm>
                <a:off x="1767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kumimoji="1" lang="en-GB" sz="2400">
                  <a:solidFill>
                    <a:schemeClr val="tx1"/>
                  </a:solidFill>
                  <a:ea typeface="ＭＳ Ｐゴシック" pitchFamily="34" charset="-128"/>
                </a:endParaRPr>
              </a:p>
            </p:txBody>
          </p:sp>
          <p:sp>
            <p:nvSpPr>
              <p:cNvPr id="7229" name="AutoShape 56"/>
              <p:cNvSpPr>
                <a:spLocks noChangeArrowheads="1"/>
              </p:cNvSpPr>
              <p:nvPr/>
            </p:nvSpPr>
            <p:spPr bwMode="auto">
              <a:xfrm>
                <a:off x="1909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0" name="AutoShape 57"/>
              <p:cNvSpPr>
                <a:spLocks noChangeArrowheads="1"/>
              </p:cNvSpPr>
              <p:nvPr/>
            </p:nvSpPr>
            <p:spPr bwMode="auto">
              <a:xfrm>
                <a:off x="2052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1" name="AutoShape 58"/>
              <p:cNvSpPr>
                <a:spLocks noChangeArrowheads="1"/>
              </p:cNvSpPr>
              <p:nvPr/>
            </p:nvSpPr>
            <p:spPr bwMode="auto">
              <a:xfrm>
                <a:off x="2195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2" name="AutoShape 59"/>
              <p:cNvSpPr>
                <a:spLocks noChangeArrowheads="1"/>
              </p:cNvSpPr>
              <p:nvPr/>
            </p:nvSpPr>
            <p:spPr bwMode="auto">
              <a:xfrm>
                <a:off x="2337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3" name="AutoShape 60"/>
              <p:cNvSpPr>
                <a:spLocks noChangeArrowheads="1"/>
              </p:cNvSpPr>
              <p:nvPr/>
            </p:nvSpPr>
            <p:spPr bwMode="auto">
              <a:xfrm>
                <a:off x="2480" y="1245"/>
                <a:ext cx="618" cy="429"/>
              </a:xfrm>
              <a:prstGeom prst="parallelogram">
                <a:avLst>
                  <a:gd name="adj" fmla="val 126509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4" name="Line 61"/>
              <p:cNvSpPr>
                <a:spLocks noChangeShapeType="1"/>
              </p:cNvSpPr>
              <p:nvPr/>
            </p:nvSpPr>
            <p:spPr bwMode="auto">
              <a:xfrm>
                <a:off x="768" y="1245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Line 62"/>
              <p:cNvSpPr>
                <a:spLocks noChangeShapeType="1"/>
              </p:cNvSpPr>
              <p:nvPr/>
            </p:nvSpPr>
            <p:spPr bwMode="auto">
              <a:xfrm>
                <a:off x="2860" y="1245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Rectangle 63"/>
              <p:cNvSpPr>
                <a:spLocks noChangeArrowheads="1"/>
              </p:cNvSpPr>
              <p:nvPr/>
            </p:nvSpPr>
            <p:spPr bwMode="auto">
              <a:xfrm>
                <a:off x="2860" y="1245"/>
                <a:ext cx="331" cy="42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7237" name="Line 64"/>
              <p:cNvSpPr>
                <a:spLocks noChangeShapeType="1"/>
              </p:cNvSpPr>
              <p:nvPr/>
            </p:nvSpPr>
            <p:spPr bwMode="auto">
              <a:xfrm>
                <a:off x="773" y="1239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it-IT"/>
              </a:p>
            </p:txBody>
          </p:sp>
        </p:grpSp>
        <p:sp>
          <p:nvSpPr>
            <p:cNvPr id="7184" name="Rectangle 65"/>
            <p:cNvSpPr>
              <a:spLocks noChangeArrowheads="1"/>
            </p:cNvSpPr>
            <p:nvPr/>
          </p:nvSpPr>
          <p:spPr bwMode="auto">
            <a:xfrm>
              <a:off x="288" y="672"/>
              <a:ext cx="4992" cy="864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185" name="Line 66"/>
            <p:cNvSpPr>
              <a:spLocks noChangeShapeType="1"/>
            </p:cNvSpPr>
            <p:nvPr/>
          </p:nvSpPr>
          <p:spPr bwMode="auto">
            <a:xfrm>
              <a:off x="2928" y="672"/>
              <a:ext cx="240" cy="81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86" name="Line 67"/>
            <p:cNvSpPr>
              <a:spLocks noChangeShapeType="1"/>
            </p:cNvSpPr>
            <p:nvPr/>
          </p:nvSpPr>
          <p:spPr bwMode="auto">
            <a:xfrm>
              <a:off x="3168" y="1488"/>
              <a:ext cx="72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grpSp>
          <p:nvGrpSpPr>
            <p:cNvPr id="7" name="Group 68"/>
            <p:cNvGrpSpPr>
              <a:grpSpLocks/>
            </p:cNvGrpSpPr>
            <p:nvPr/>
          </p:nvGrpSpPr>
          <p:grpSpPr bwMode="auto">
            <a:xfrm>
              <a:off x="3792" y="1536"/>
              <a:ext cx="1488" cy="528"/>
              <a:chOff x="3792" y="2112"/>
              <a:chExt cx="1488" cy="528"/>
            </a:xfrm>
          </p:grpSpPr>
          <p:sp>
            <p:nvSpPr>
              <p:cNvPr id="7213" name="Rectangle 69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88" cy="52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4" name="Rectangle 70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5" name="Rectangle 71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6" name="Rectangle 72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7" name="Rectangle 73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8" name="Rectangle 74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9" name="Rectangle 75"/>
              <p:cNvSpPr>
                <a:spLocks noChangeArrowheads="1"/>
              </p:cNvSpPr>
              <p:nvPr/>
            </p:nvSpPr>
            <p:spPr bwMode="auto">
              <a:xfrm>
                <a:off x="504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76"/>
            <p:cNvGrpSpPr>
              <a:grpSpLocks/>
            </p:cNvGrpSpPr>
            <p:nvPr/>
          </p:nvGrpSpPr>
          <p:grpSpPr bwMode="auto">
            <a:xfrm>
              <a:off x="288" y="1536"/>
              <a:ext cx="1488" cy="528"/>
              <a:chOff x="3792" y="2112"/>
              <a:chExt cx="1488" cy="528"/>
            </a:xfrm>
          </p:grpSpPr>
          <p:sp>
            <p:nvSpPr>
              <p:cNvPr id="7206" name="Rectangle 77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1488" cy="528"/>
              </a:xfrm>
              <a:prstGeom prst="rect">
                <a:avLst/>
              </a:prstGeom>
              <a:solidFill>
                <a:srgbClr val="6699FF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07" name="Rectangle 78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08" name="Rectangle 79"/>
              <p:cNvSpPr>
                <a:spLocks noChangeArrowheads="1"/>
              </p:cNvSpPr>
              <p:nvPr/>
            </p:nvSpPr>
            <p:spPr bwMode="auto">
              <a:xfrm>
                <a:off x="408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09" name="Rectangle 80"/>
              <p:cNvSpPr>
                <a:spLocks noChangeArrowheads="1"/>
              </p:cNvSpPr>
              <p:nvPr/>
            </p:nvSpPr>
            <p:spPr bwMode="auto">
              <a:xfrm>
                <a:off x="432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0" name="Rectangle 81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1" name="Rectangle 82"/>
              <p:cNvSpPr>
                <a:spLocks noChangeArrowheads="1"/>
              </p:cNvSpPr>
              <p:nvPr/>
            </p:nvSpPr>
            <p:spPr bwMode="auto">
              <a:xfrm>
                <a:off x="480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  <p:sp>
            <p:nvSpPr>
              <p:cNvPr id="7212" name="Rectangle 83"/>
              <p:cNvSpPr>
                <a:spLocks noChangeArrowheads="1"/>
              </p:cNvSpPr>
              <p:nvPr/>
            </p:nvSpPr>
            <p:spPr bwMode="auto">
              <a:xfrm>
                <a:off x="5040" y="2160"/>
                <a:ext cx="192" cy="144"/>
              </a:xfrm>
              <a:prstGeom prst="rect">
                <a:avLst/>
              </a:prstGeom>
              <a:solidFill>
                <a:srgbClr val="FF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it-IT"/>
              </a:p>
            </p:txBody>
          </p:sp>
        </p:grpSp>
        <p:sp>
          <p:nvSpPr>
            <p:cNvPr id="7189" name="Line 84"/>
            <p:cNvSpPr>
              <a:spLocks noChangeShapeType="1"/>
            </p:cNvSpPr>
            <p:nvPr/>
          </p:nvSpPr>
          <p:spPr bwMode="auto">
            <a:xfrm>
              <a:off x="3888" y="1488"/>
              <a:ext cx="0" cy="144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0" name="Rectangle 85"/>
            <p:cNvSpPr>
              <a:spLocks noChangeArrowheads="1"/>
            </p:cNvSpPr>
            <p:nvPr/>
          </p:nvSpPr>
          <p:spPr bwMode="auto">
            <a:xfrm>
              <a:off x="3360" y="720"/>
              <a:ext cx="1920" cy="816"/>
            </a:xfrm>
            <a:prstGeom prst="rect">
              <a:avLst/>
            </a:prstGeom>
            <a:noFill/>
            <a:ln w="28575">
              <a:solidFill>
                <a:srgbClr val="6699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it-IT"/>
            </a:p>
          </p:txBody>
        </p:sp>
        <p:sp>
          <p:nvSpPr>
            <p:cNvPr id="7191" name="Line 86"/>
            <p:cNvSpPr>
              <a:spLocks noChangeShapeType="1"/>
            </p:cNvSpPr>
            <p:nvPr/>
          </p:nvSpPr>
          <p:spPr bwMode="auto">
            <a:xfrm>
              <a:off x="2832" y="144"/>
              <a:ext cx="0" cy="20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2" name="Line 87"/>
            <p:cNvSpPr>
              <a:spLocks noChangeShapeType="1"/>
            </p:cNvSpPr>
            <p:nvPr/>
          </p:nvSpPr>
          <p:spPr bwMode="auto">
            <a:xfrm flipV="1">
              <a:off x="3600" y="864"/>
              <a:ext cx="96" cy="192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3" name="Line 88"/>
            <p:cNvSpPr>
              <a:spLocks noChangeShapeType="1"/>
            </p:cNvSpPr>
            <p:nvPr/>
          </p:nvSpPr>
          <p:spPr bwMode="auto">
            <a:xfrm>
              <a:off x="3696" y="864"/>
              <a:ext cx="1392" cy="0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4" name="Line 89"/>
            <p:cNvSpPr>
              <a:spLocks noChangeShapeType="1"/>
            </p:cNvSpPr>
            <p:nvPr/>
          </p:nvSpPr>
          <p:spPr bwMode="auto">
            <a:xfrm>
              <a:off x="5088" y="864"/>
              <a:ext cx="0" cy="768"/>
            </a:xfrm>
            <a:prstGeom prst="line">
              <a:avLst/>
            </a:prstGeom>
            <a:noFill/>
            <a:ln w="28575">
              <a:solidFill>
                <a:srgbClr val="6699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195" name="Line 90"/>
            <p:cNvSpPr>
              <a:spLocks noChangeShapeType="1"/>
            </p:cNvSpPr>
            <p:nvPr/>
          </p:nvSpPr>
          <p:spPr bwMode="auto">
            <a:xfrm>
              <a:off x="3024" y="52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6" name="Text Box 91"/>
            <p:cNvSpPr txBox="1">
              <a:spLocks noChangeArrowheads="1"/>
            </p:cNvSpPr>
            <p:nvPr/>
          </p:nvSpPr>
          <p:spPr bwMode="auto">
            <a:xfrm>
              <a:off x="3085" y="228"/>
              <a:ext cx="1523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en-US" sz="2000" b="0">
                  <a:solidFill>
                    <a:schemeClr val="tx2"/>
                  </a:solidFill>
                  <a:latin typeface="Verdana" pitchFamily="34" charset="0"/>
                </a:rPr>
                <a:t>Readout Right</a:t>
              </a:r>
            </a:p>
          </p:txBody>
        </p:sp>
        <p:sp>
          <p:nvSpPr>
            <p:cNvPr id="7197" name="Line 92"/>
            <p:cNvSpPr>
              <a:spLocks noChangeShapeType="1"/>
            </p:cNvSpPr>
            <p:nvPr/>
          </p:nvSpPr>
          <p:spPr bwMode="auto">
            <a:xfrm rot="10800000">
              <a:off x="1680" y="528"/>
              <a:ext cx="96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98" name="Text Box 93"/>
            <p:cNvSpPr txBox="1">
              <a:spLocks noChangeArrowheads="1"/>
            </p:cNvSpPr>
            <p:nvPr/>
          </p:nvSpPr>
          <p:spPr bwMode="auto">
            <a:xfrm>
              <a:off x="1249" y="242"/>
              <a:ext cx="1520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buFontTx/>
                <a:buNone/>
              </a:pPr>
              <a:r>
                <a:rPr lang="en-US" sz="2000" b="0">
                  <a:solidFill>
                    <a:schemeClr val="tx2"/>
                  </a:solidFill>
                  <a:latin typeface="Verdana" pitchFamily="34" charset="0"/>
                </a:rPr>
                <a:t>Readout Left</a:t>
              </a:r>
            </a:p>
          </p:txBody>
        </p:sp>
        <p:sp>
          <p:nvSpPr>
            <p:cNvPr id="7199" name="Line 94"/>
            <p:cNvSpPr>
              <a:spLocks noChangeShapeType="1"/>
            </p:cNvSpPr>
            <p:nvPr/>
          </p:nvSpPr>
          <p:spPr bwMode="auto">
            <a:xfrm>
              <a:off x="1056" y="2304"/>
              <a:ext cx="41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  <p:sp>
          <p:nvSpPr>
            <p:cNvPr id="7200" name="Text Box 95"/>
            <p:cNvSpPr txBox="1">
              <a:spLocks noChangeArrowheads="1"/>
            </p:cNvSpPr>
            <p:nvPr/>
          </p:nvSpPr>
          <p:spPr bwMode="auto">
            <a:xfrm>
              <a:off x="4895" y="2400"/>
              <a:ext cx="626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2000" b="0">
                  <a:solidFill>
                    <a:schemeClr val="tx1"/>
                  </a:solidFill>
                </a:rPr>
                <a:t>z</a:t>
              </a:r>
            </a:p>
          </p:txBody>
        </p:sp>
        <p:sp>
          <p:nvSpPr>
            <p:cNvPr id="7201" name="Text Box 96"/>
            <p:cNvSpPr txBox="1">
              <a:spLocks noChangeArrowheads="1"/>
            </p:cNvSpPr>
            <p:nvPr/>
          </p:nvSpPr>
          <p:spPr bwMode="auto">
            <a:xfrm>
              <a:off x="3983" y="1809"/>
              <a:ext cx="590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bg1"/>
                  </a:solidFill>
                  <a:latin typeface="Verdana" pitchFamily="34" charset="0"/>
                </a:rPr>
                <a:t>HDI</a:t>
              </a:r>
              <a:endParaRPr lang="en-US" sz="2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02" name="Text Box 97"/>
            <p:cNvSpPr txBox="1">
              <a:spLocks noChangeArrowheads="1"/>
            </p:cNvSpPr>
            <p:nvPr/>
          </p:nvSpPr>
          <p:spPr bwMode="auto">
            <a:xfrm>
              <a:off x="1922" y="767"/>
              <a:ext cx="132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>
                  <a:latin typeface="Verdana" pitchFamily="34" charset="0"/>
                </a:rPr>
                <a:t>Si detector</a:t>
              </a:r>
              <a:endParaRPr lang="en-US" sz="2000">
                <a:latin typeface="Verdana" pitchFamily="34" charset="0"/>
              </a:endParaRPr>
            </a:p>
          </p:txBody>
        </p:sp>
        <p:sp>
          <p:nvSpPr>
            <p:cNvPr id="7203" name="Text Box 98"/>
            <p:cNvSpPr txBox="1">
              <a:spLocks noChangeArrowheads="1"/>
            </p:cNvSpPr>
            <p:nvPr/>
          </p:nvSpPr>
          <p:spPr bwMode="auto">
            <a:xfrm>
              <a:off x="3456" y="1203"/>
              <a:ext cx="240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rgbClr val="FF6600"/>
                  </a:solidFill>
                  <a:latin typeface="Verdana" pitchFamily="34" charset="0"/>
                </a:rPr>
                <a:t>1</a:t>
              </a:r>
              <a:r>
                <a:rPr lang="en-US" sz="1600" baseline="30000">
                  <a:solidFill>
                    <a:srgbClr val="FF6600"/>
                  </a:solidFill>
                  <a:latin typeface="Verdana" pitchFamily="34" charset="0"/>
                </a:rPr>
                <a:t>st</a:t>
              </a:r>
              <a:r>
                <a:rPr lang="en-US" sz="1600">
                  <a:solidFill>
                    <a:srgbClr val="FF6600"/>
                  </a:solidFill>
                  <a:latin typeface="Verdana" pitchFamily="34" charset="0"/>
                </a:rPr>
                <a:t> fanout, </a:t>
              </a:r>
              <a:r>
                <a:rPr lang="en-US" sz="1600">
                  <a:solidFill>
                    <a:srgbClr val="669900"/>
                  </a:solidFill>
                  <a:latin typeface="Verdana" pitchFamily="34" charset="0"/>
                </a:rPr>
                <a:t>2</a:t>
              </a:r>
              <a:r>
                <a:rPr lang="en-US" sz="1600" baseline="30000">
                  <a:solidFill>
                    <a:srgbClr val="669900"/>
                  </a:solidFill>
                  <a:latin typeface="Verdana" pitchFamily="34" charset="0"/>
                </a:rPr>
                <a:t>nd</a:t>
              </a:r>
              <a:r>
                <a:rPr lang="en-US" sz="1600">
                  <a:solidFill>
                    <a:srgbClr val="669900"/>
                  </a:solidFill>
                  <a:latin typeface="Verdana" pitchFamily="34" charset="0"/>
                </a:rPr>
                <a:t> fanout</a:t>
              </a:r>
              <a:endParaRPr lang="en-US" sz="2000">
                <a:solidFill>
                  <a:srgbClr val="669900"/>
                </a:solidFill>
                <a:latin typeface="Verdana" pitchFamily="34" charset="0"/>
              </a:endParaRPr>
            </a:p>
          </p:txBody>
        </p:sp>
        <p:sp>
          <p:nvSpPr>
            <p:cNvPr id="7204" name="Text Box 99"/>
            <p:cNvSpPr txBox="1">
              <a:spLocks noChangeArrowheads="1"/>
            </p:cNvSpPr>
            <p:nvPr/>
          </p:nvSpPr>
          <p:spPr bwMode="auto">
            <a:xfrm>
              <a:off x="1089" y="1824"/>
              <a:ext cx="589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600">
                  <a:solidFill>
                    <a:schemeClr val="bg1"/>
                  </a:solidFill>
                  <a:latin typeface="Verdana" pitchFamily="34" charset="0"/>
                </a:rPr>
                <a:t>HDI</a:t>
              </a:r>
              <a:endParaRPr lang="en-US" sz="20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7205" name="Line 100"/>
            <p:cNvSpPr>
              <a:spLocks noChangeShapeType="1"/>
            </p:cNvSpPr>
            <p:nvPr/>
          </p:nvSpPr>
          <p:spPr bwMode="auto">
            <a:xfrm flipV="1">
              <a:off x="1728" y="96"/>
              <a:ext cx="0" cy="24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it-IT"/>
            </a:p>
          </p:txBody>
        </p:sp>
      </p:grpSp>
      <p:sp>
        <p:nvSpPr>
          <p:cNvPr id="7180" name="Rectangle 101"/>
          <p:cNvSpPr>
            <a:spLocks noChangeArrowheads="1"/>
          </p:cNvSpPr>
          <p:nvPr/>
        </p:nvSpPr>
        <p:spPr bwMode="auto">
          <a:xfrm>
            <a:off x="1828800" y="685800"/>
            <a:ext cx="502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(Lab.) Geometrical acceptance:  300 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mrad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 both in FW and BW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Distance from the 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i.p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. :  R=15 mm</a:t>
            </a:r>
          </a:p>
        </p:txBody>
      </p:sp>
      <p:sp>
        <p:nvSpPr>
          <p:cNvPr id="7181" name="Text Box 102"/>
          <p:cNvSpPr txBox="1">
            <a:spLocks noChangeArrowheads="1"/>
          </p:cNvSpPr>
          <p:nvPr/>
        </p:nvSpPr>
        <p:spPr bwMode="auto">
          <a:xfrm>
            <a:off x="4724400" y="6400800"/>
            <a:ext cx="340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dirty="0">
                <a:solidFill>
                  <a:schemeClr val="tx1"/>
                </a:solidFill>
                <a:latin typeface="Arial" charset="0"/>
              </a:rPr>
              <a:t>Conceptual design module “flat”</a:t>
            </a:r>
          </a:p>
        </p:txBody>
      </p:sp>
      <p:sp>
        <p:nvSpPr>
          <p:cNvPr id="7182" name="Text Box 103"/>
          <p:cNvSpPr txBox="1">
            <a:spLocks noChangeArrowheads="1"/>
          </p:cNvSpPr>
          <p:nvPr/>
        </p:nvSpPr>
        <p:spPr bwMode="auto">
          <a:xfrm>
            <a:off x="7467600" y="228600"/>
            <a:ext cx="1524000" cy="1085850"/>
          </a:xfrm>
          <a:prstGeom prst="rect">
            <a:avLst/>
          </a:prstGeom>
          <a:solidFill>
            <a:srgbClr val="FFCCFF"/>
          </a:solidFill>
          <a:ln w="15875">
            <a:solidFill>
              <a:srgbClr val="FF3300"/>
            </a:solidFill>
            <a:miter lim="800000"/>
            <a:headEnd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sz="1600" dirty="0">
                <a:solidFill>
                  <a:srgbClr val="FF3300"/>
                </a:solidFill>
              </a:rPr>
              <a:t>CDR design is being revised for TDR!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685800" y="1219200"/>
            <a:ext cx="7467600" cy="4191000"/>
            <a:chOff x="609600" y="1524000"/>
            <a:chExt cx="6770077" cy="36576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2083" t="14615" r="9167" b="16814"/>
            <a:stretch>
              <a:fillRect/>
            </a:stretch>
          </p:blipFill>
          <p:spPr bwMode="auto">
            <a:xfrm>
              <a:off x="609600" y="1524000"/>
              <a:ext cx="6770077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3" name="Connettore 2 252"/>
            <p:cNvCxnSpPr/>
            <p:nvPr/>
          </p:nvCxnSpPr>
          <p:spPr>
            <a:xfrm rot="10800000" flipV="1">
              <a:off x="1676400" y="1906588"/>
              <a:ext cx="1295400" cy="746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7" name="CasellaDiTesto 256"/>
            <p:cNvSpPr txBox="1"/>
            <p:nvPr/>
          </p:nvSpPr>
          <p:spPr>
            <a:xfrm>
              <a:off x="3856474" y="1790007"/>
              <a:ext cx="1174401" cy="564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Sensor  position</a:t>
              </a:r>
              <a:endParaRPr lang="it-IT" dirty="0"/>
            </a:p>
          </p:txBody>
        </p:sp>
        <p:sp>
          <p:nvSpPr>
            <p:cNvPr id="258" name="CasellaDiTesto 257"/>
            <p:cNvSpPr txBox="1"/>
            <p:nvPr/>
          </p:nvSpPr>
          <p:spPr>
            <a:xfrm>
              <a:off x="609600" y="37338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R-fi fanout</a:t>
              </a:r>
              <a:endParaRPr lang="it-IT" dirty="0"/>
            </a:p>
          </p:txBody>
        </p:sp>
        <p:sp>
          <p:nvSpPr>
            <p:cNvPr id="259" name="CasellaDiTesto 258"/>
            <p:cNvSpPr txBox="1"/>
            <p:nvPr/>
          </p:nvSpPr>
          <p:spPr>
            <a:xfrm>
              <a:off x="3609000" y="4682836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HDI</a:t>
              </a:r>
              <a:endParaRPr lang="it-IT" dirty="0"/>
            </a:p>
          </p:txBody>
        </p:sp>
        <p:cxnSp>
          <p:nvCxnSpPr>
            <p:cNvPr id="260" name="Connettore 2 259"/>
            <p:cNvCxnSpPr/>
            <p:nvPr/>
          </p:nvCxnSpPr>
          <p:spPr>
            <a:xfrm rot="5400000">
              <a:off x="3720173" y="2673704"/>
              <a:ext cx="1149925" cy="513069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1" name="Connettore 2 260"/>
            <p:cNvCxnSpPr/>
            <p:nvPr/>
          </p:nvCxnSpPr>
          <p:spPr>
            <a:xfrm flipV="1">
              <a:off x="1676400" y="2895600"/>
              <a:ext cx="1066800" cy="8382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2" name="Connettore 2 261"/>
            <p:cNvCxnSpPr>
              <a:stCxn id="259" idx="3"/>
            </p:cNvCxnSpPr>
            <p:nvPr/>
          </p:nvCxnSpPr>
          <p:spPr>
            <a:xfrm flipV="1">
              <a:off x="4523400" y="4849091"/>
              <a:ext cx="1485121" cy="1841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4" name="Rettangolo 273"/>
            <p:cNvSpPr/>
            <p:nvPr/>
          </p:nvSpPr>
          <p:spPr>
            <a:xfrm>
              <a:off x="2743200" y="1905000"/>
              <a:ext cx="1447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Fixing buttons</a:t>
              </a:r>
              <a:endParaRPr lang="it-IT" dirty="0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2474825" y="4317076"/>
              <a:ext cx="18854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dirty="0" smtClean="0"/>
                <a:t>Front-end chips</a:t>
              </a:r>
              <a:endParaRPr lang="it-IT" dirty="0"/>
            </a:p>
          </p:txBody>
        </p:sp>
        <p:cxnSp>
          <p:nvCxnSpPr>
            <p:cNvPr id="15" name="Connettore 2 14"/>
            <p:cNvCxnSpPr/>
            <p:nvPr/>
          </p:nvCxnSpPr>
          <p:spPr>
            <a:xfrm>
              <a:off x="4380275" y="4516582"/>
              <a:ext cx="1172044" cy="2048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 l="34167" t="37609" r="20428" b="12994"/>
          <a:stretch>
            <a:fillRect/>
          </a:stretch>
        </p:blipFill>
        <p:spPr bwMode="auto">
          <a:xfrm>
            <a:off x="5562600" y="1752600"/>
            <a:ext cx="349134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2057400" y="5257800"/>
            <a:ext cx="44958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Final solution –HDI in axial direction  </a:t>
            </a:r>
            <a:r>
              <a:rPr lang="en-US" dirty="0" err="1" smtClean="0">
                <a:solidFill>
                  <a:srgbClr val="FF0000"/>
                </a:solidFill>
              </a:rPr>
              <a:t>inclinated</a:t>
            </a:r>
            <a:r>
              <a:rPr lang="en-US" dirty="0" smtClean="0">
                <a:solidFill>
                  <a:srgbClr val="FF0000"/>
                </a:solidFill>
              </a:rPr>
              <a:t>  at 300 mrad, with front-end chips  30° oriented </a:t>
            </a:r>
          </a:p>
        </p:txBody>
      </p:sp>
      <p:sp>
        <p:nvSpPr>
          <p:cNvPr id="24" name="Ovale 23"/>
          <p:cNvSpPr/>
          <p:nvPr/>
        </p:nvSpPr>
        <p:spPr>
          <a:xfrm>
            <a:off x="6629400" y="15240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print"/>
          <a:srcRect l="26542" t="18232" r="18442" b="9771"/>
          <a:stretch>
            <a:fillRect/>
          </a:stretch>
        </p:blipFill>
        <p:spPr bwMode="auto">
          <a:xfrm>
            <a:off x="-1" y="2057400"/>
            <a:ext cx="634228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8" name="CasellaDiTesto 277"/>
          <p:cNvSpPr txBox="1"/>
          <p:nvPr/>
        </p:nvSpPr>
        <p:spPr>
          <a:xfrm>
            <a:off x="6019800" y="4419600"/>
            <a:ext cx="31242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widht</a:t>
            </a:r>
            <a:r>
              <a:rPr lang="it-IT" sz="1600" dirty="0" smtClean="0"/>
              <a:t> of </a:t>
            </a:r>
            <a:r>
              <a:rPr lang="it-IT" sz="1600" dirty="0" smtClean="0"/>
              <a:t>HDI: </a:t>
            </a:r>
            <a:r>
              <a:rPr lang="it-IT" sz="1600" dirty="0" err="1" smtClean="0"/>
              <a:t>important</a:t>
            </a:r>
            <a:r>
              <a:rPr lang="it-IT" sz="1600" dirty="0" smtClean="0"/>
              <a:t> to limitate  material in the 300 mrad envelope</a:t>
            </a:r>
            <a:endParaRPr lang="it-IT" sz="1600" dirty="0"/>
          </a:p>
        </p:txBody>
      </p:sp>
      <p:sp>
        <p:nvSpPr>
          <p:cNvPr id="14" name="Ovale 13"/>
          <p:cNvSpPr/>
          <p:nvPr/>
        </p:nvSpPr>
        <p:spPr>
          <a:xfrm>
            <a:off x="4191000" y="3505200"/>
            <a:ext cx="507372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9" name="Connettore 2 278"/>
          <p:cNvCxnSpPr/>
          <p:nvPr/>
        </p:nvCxnSpPr>
        <p:spPr>
          <a:xfrm rot="10800000">
            <a:off x="3352800" y="4419600"/>
            <a:ext cx="30480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 rot="940879">
            <a:off x="2772121" y="3585981"/>
            <a:ext cx="630300" cy="10097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6" name="Connettore 2 275"/>
          <p:cNvCxnSpPr/>
          <p:nvPr/>
        </p:nvCxnSpPr>
        <p:spPr>
          <a:xfrm rot="10800000">
            <a:off x="4572000" y="4191000"/>
            <a:ext cx="1676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CasellaDiTesto 276"/>
          <p:cNvSpPr txBox="1"/>
          <p:nvPr/>
        </p:nvSpPr>
        <p:spPr>
          <a:xfrm>
            <a:off x="6172200" y="5562600"/>
            <a:ext cx="2819400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Buttons </a:t>
            </a:r>
            <a:r>
              <a:rPr lang="it-IT" sz="1600" dirty="0" err="1" smtClean="0"/>
              <a:t>positioned</a:t>
            </a:r>
            <a:r>
              <a:rPr lang="it-IT" sz="1600" dirty="0" smtClean="0"/>
              <a:t> </a:t>
            </a:r>
            <a:r>
              <a:rPr lang="it-IT" sz="1600" dirty="0" err="1" smtClean="0"/>
              <a:t>asymmetric</a:t>
            </a:r>
            <a:r>
              <a:rPr lang="it-IT" sz="1600" dirty="0" smtClean="0"/>
              <a:t> </a:t>
            </a:r>
            <a:r>
              <a:rPr lang="it-IT" sz="1600" dirty="0" smtClean="0"/>
              <a:t> and </a:t>
            </a:r>
            <a:r>
              <a:rPr lang="it-IT" sz="1600" dirty="0" err="1" smtClean="0"/>
              <a:t>moved</a:t>
            </a:r>
            <a:r>
              <a:rPr lang="it-IT" sz="1600" dirty="0" smtClean="0"/>
              <a:t> in </a:t>
            </a:r>
            <a:r>
              <a:rPr lang="it-IT" sz="1600" dirty="0" err="1" smtClean="0"/>
              <a:t>forward</a:t>
            </a:r>
            <a:r>
              <a:rPr lang="it-IT" sz="1600" dirty="0" smtClean="0"/>
              <a:t> direction </a:t>
            </a:r>
            <a:endParaRPr lang="it-IT" sz="16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 l="41250" t="19231" r="24167" b="6154"/>
          <a:stretch>
            <a:fillRect/>
          </a:stretch>
        </p:blipFill>
        <p:spPr bwMode="auto">
          <a:xfrm>
            <a:off x="6705600" y="2057400"/>
            <a:ext cx="1981200" cy="231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1143000" y="1219200"/>
            <a:ext cx="7848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Some modification about the previous HDI dimensions ; to facilitate the cold flange design,  </a:t>
            </a:r>
            <a:r>
              <a:rPr lang="en-US" dirty="0" err="1" smtClean="0">
                <a:solidFill>
                  <a:srgbClr val="FF0000"/>
                </a:solidFill>
              </a:rPr>
              <a:t>bottons</a:t>
            </a:r>
            <a:r>
              <a:rPr lang="en-US" dirty="0" smtClean="0">
                <a:solidFill>
                  <a:srgbClr val="FF0000"/>
                </a:solidFill>
              </a:rPr>
              <a:t> positioned forward  and in asymmetric position 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Picture 2"/>
          <p:cNvPicPr>
            <a:picLocks noChangeAspect="1" noChangeArrowheads="1"/>
          </p:cNvPicPr>
          <p:nvPr/>
        </p:nvPicPr>
        <p:blipFill>
          <a:blip r:embed="rId3" cstate="print"/>
          <a:srcRect l="21127" t="19502" r="6338" b="16793"/>
          <a:stretch>
            <a:fillRect/>
          </a:stretch>
        </p:blipFill>
        <p:spPr bwMode="auto">
          <a:xfrm>
            <a:off x="0" y="2209800"/>
            <a:ext cx="913000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0" y="5562600"/>
            <a:ext cx="533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CFRP </a:t>
            </a:r>
            <a:r>
              <a:rPr lang="en-US" dirty="0" smtClean="0">
                <a:solidFill>
                  <a:srgbClr val="FF0000"/>
                </a:solidFill>
              </a:rPr>
              <a:t>structure , glued on the fanout-sensor and HDI buttons, </a:t>
            </a:r>
            <a:r>
              <a:rPr lang="en-US" dirty="0" smtClean="0">
                <a:solidFill>
                  <a:srgbClr val="FF0000"/>
                </a:solidFill>
              </a:rPr>
              <a:t>that freezes </a:t>
            </a:r>
            <a:r>
              <a:rPr lang="en-US" dirty="0" smtClean="0">
                <a:solidFill>
                  <a:srgbClr val="FF0000"/>
                </a:solidFill>
              </a:rPr>
              <a:t>the exact positions of all </a:t>
            </a:r>
            <a:r>
              <a:rPr lang="en-US" dirty="0" smtClean="0">
                <a:solidFill>
                  <a:srgbClr val="FF0000"/>
                </a:solidFill>
              </a:rPr>
              <a:t>components. 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76" name="Connettore 2 275"/>
          <p:cNvCxnSpPr/>
          <p:nvPr/>
        </p:nvCxnSpPr>
        <p:spPr>
          <a:xfrm flipV="1">
            <a:off x="2743200" y="4649788"/>
            <a:ext cx="457200" cy="2270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CasellaDiTesto 276"/>
          <p:cNvSpPr txBox="1"/>
          <p:nvPr/>
        </p:nvSpPr>
        <p:spPr>
          <a:xfrm>
            <a:off x="152400" y="4724400"/>
            <a:ext cx="2590800" cy="6463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Low mass ribs for active region</a:t>
            </a:r>
            <a:endParaRPr lang="it-IT" dirty="0"/>
          </a:p>
        </p:txBody>
      </p:sp>
      <p:sp>
        <p:nvSpPr>
          <p:cNvPr id="278" name="CasellaDiTesto 277"/>
          <p:cNvSpPr txBox="1"/>
          <p:nvPr/>
        </p:nvSpPr>
        <p:spPr>
          <a:xfrm>
            <a:off x="6096000" y="4419600"/>
            <a:ext cx="2743200" cy="923330"/>
          </a:xfrm>
          <a:prstGeom prst="rect">
            <a:avLst/>
          </a:prstGeom>
          <a:noFill/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Button-hole for screws and final glueing  to the buttons  </a:t>
            </a:r>
            <a:endParaRPr lang="it-IT" dirty="0"/>
          </a:p>
        </p:txBody>
      </p:sp>
      <p:cxnSp>
        <p:nvCxnSpPr>
          <p:cNvPr id="279" name="Connettore 2 278"/>
          <p:cNvCxnSpPr>
            <a:stCxn id="278" idx="2"/>
          </p:cNvCxnSpPr>
          <p:nvPr/>
        </p:nvCxnSpPr>
        <p:spPr>
          <a:xfrm rot="16200000" flipH="1">
            <a:off x="7548265" y="5262265"/>
            <a:ext cx="44827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 cstate="print"/>
          <a:srcRect l="27083" t="16154" r="13333" b="6154"/>
          <a:stretch>
            <a:fillRect/>
          </a:stretch>
        </p:blipFill>
        <p:spPr bwMode="auto">
          <a:xfrm>
            <a:off x="3505200" y="0"/>
            <a:ext cx="5638800" cy="39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Ovale 291"/>
          <p:cNvSpPr/>
          <p:nvPr/>
        </p:nvSpPr>
        <p:spPr>
          <a:xfrm>
            <a:off x="3581400" y="1066800"/>
            <a:ext cx="762000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0" name="Ovale 289"/>
          <p:cNvSpPr/>
          <p:nvPr/>
        </p:nvSpPr>
        <p:spPr>
          <a:xfrm>
            <a:off x="6400800" y="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8001000" y="990600"/>
            <a:ext cx="6096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6934200" y="1981200"/>
            <a:ext cx="1869764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it-IT" dirty="0" err="1" smtClean="0"/>
              <a:t>Asymmetric</a:t>
            </a:r>
            <a:r>
              <a:rPr lang="it-IT" dirty="0" smtClean="0"/>
              <a:t> </a:t>
            </a:r>
            <a:r>
              <a:rPr lang="it-IT" dirty="0" err="1" smtClean="0"/>
              <a:t>pot</a:t>
            </a:r>
            <a:r>
              <a:rPr lang="it-IT" dirty="0" smtClean="0"/>
              <a:t> for buttons glueing</a:t>
            </a:r>
            <a:endParaRPr lang="it-IT" dirty="0"/>
          </a:p>
        </p:txBody>
      </p:sp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600200" y="0"/>
            <a:ext cx="4114800" cy="6858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rot="5400000" flipH="1" flipV="1">
            <a:off x="7886700" y="1790700"/>
            <a:ext cx="3048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2917" t="14615" r="17500" b="19231"/>
          <a:stretch>
            <a:fillRect/>
          </a:stretch>
        </p:blipFill>
        <p:spPr bwMode="auto">
          <a:xfrm>
            <a:off x="381000" y="1447800"/>
            <a:ext cx="5486400" cy="396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81000" y="5410200"/>
            <a:ext cx="548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 this view </a:t>
            </a:r>
            <a:r>
              <a:rPr lang="en-US" dirty="0" smtClean="0">
                <a:solidFill>
                  <a:srgbClr val="FF0000"/>
                </a:solidFill>
              </a:rPr>
              <a:t>missing </a:t>
            </a:r>
            <a:r>
              <a:rPr lang="en-US" dirty="0" smtClean="0">
                <a:solidFill>
                  <a:srgbClr val="FF0000"/>
                </a:solidFill>
              </a:rPr>
              <a:t>the z fanouts in order to be able to see sensors and back side HDI </a:t>
            </a:r>
          </a:p>
        </p:txBody>
      </p:sp>
      <p:cxnSp>
        <p:nvCxnSpPr>
          <p:cNvPr id="276" name="Connettore 2 275"/>
          <p:cNvCxnSpPr>
            <a:stCxn id="278" idx="1"/>
          </p:cNvCxnSpPr>
          <p:nvPr/>
        </p:nvCxnSpPr>
        <p:spPr>
          <a:xfrm rot="10800000">
            <a:off x="3200400" y="3200400"/>
            <a:ext cx="2590800" cy="7239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7" name="CasellaDiTesto 276"/>
          <p:cNvSpPr txBox="1"/>
          <p:nvPr/>
        </p:nvSpPr>
        <p:spPr>
          <a:xfrm>
            <a:off x="6096000" y="1905000"/>
            <a:ext cx="2590800" cy="120032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Surfaces</a:t>
            </a:r>
            <a:r>
              <a:rPr lang="it-IT" dirty="0" smtClean="0"/>
              <a:t> </a:t>
            </a:r>
            <a:r>
              <a:rPr lang="it-IT" dirty="0" err="1" smtClean="0"/>
              <a:t>devoted</a:t>
            </a:r>
            <a:r>
              <a:rPr lang="it-IT" dirty="0" smtClean="0"/>
              <a:t>  to </a:t>
            </a:r>
            <a:r>
              <a:rPr lang="it-IT" dirty="0" err="1" smtClean="0"/>
              <a:t>couple</a:t>
            </a:r>
            <a:r>
              <a:rPr lang="it-IT" dirty="0" smtClean="0"/>
              <a:t> to the </a:t>
            </a:r>
            <a:r>
              <a:rPr lang="it-IT" dirty="0" err="1" smtClean="0"/>
              <a:t>support</a:t>
            </a:r>
            <a:r>
              <a:rPr lang="it-IT" dirty="0" smtClean="0"/>
              <a:t> flange </a:t>
            </a:r>
            <a:r>
              <a:rPr lang="it-IT" dirty="0" err="1" smtClean="0"/>
              <a:t>fixed</a:t>
            </a:r>
            <a:r>
              <a:rPr lang="it-IT" dirty="0" smtClean="0"/>
              <a:t> on the </a:t>
            </a:r>
            <a:r>
              <a:rPr lang="it-IT" dirty="0" err="1" smtClean="0"/>
              <a:t>beam-pipe</a:t>
            </a:r>
            <a:endParaRPr lang="it-IT" dirty="0"/>
          </a:p>
        </p:txBody>
      </p:sp>
      <p:sp>
        <p:nvSpPr>
          <p:cNvPr id="278" name="CasellaDiTesto 277"/>
          <p:cNvSpPr txBox="1"/>
          <p:nvPr/>
        </p:nvSpPr>
        <p:spPr>
          <a:xfrm>
            <a:off x="5791200" y="3733800"/>
            <a:ext cx="12192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err="1" smtClean="0"/>
              <a:t>Sensors</a:t>
            </a:r>
            <a:endParaRPr lang="it-IT" dirty="0"/>
          </a:p>
        </p:txBody>
      </p:sp>
      <p:cxnSp>
        <p:nvCxnSpPr>
          <p:cNvPr id="279" name="Connettore 2 278"/>
          <p:cNvCxnSpPr>
            <a:stCxn id="277" idx="1"/>
          </p:cNvCxnSpPr>
          <p:nvPr/>
        </p:nvCxnSpPr>
        <p:spPr>
          <a:xfrm rot="10800000" flipV="1">
            <a:off x="3962400" y="2505164"/>
            <a:ext cx="2133600" cy="94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72200" y="3657600"/>
            <a:ext cx="1905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/>
                </a:solidFill>
              </a:rPr>
              <a:t>No too much space for  cold flange between pipe-flange and HDI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 l="32500" t="14321" r="14265" b="4615"/>
          <a:stretch>
            <a:fillRect/>
          </a:stretch>
        </p:blipFill>
        <p:spPr bwMode="auto">
          <a:xfrm>
            <a:off x="0" y="1447800"/>
            <a:ext cx="6019800" cy="49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 cstate="print"/>
          <a:srcRect l="35833" t="17692" r="28750" b="4615"/>
          <a:stretch>
            <a:fillRect/>
          </a:stretch>
        </p:blipFill>
        <p:spPr bwMode="auto">
          <a:xfrm>
            <a:off x="5552792" y="1447800"/>
            <a:ext cx="359120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6096000" y="5638800"/>
            <a:ext cx="28956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Right Half Cold Flanges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3276600" y="1600200"/>
            <a:ext cx="25908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Complete Cold Flanges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 cstate="print"/>
          <a:srcRect l="24270" t="17004" r="22610" b="7692"/>
          <a:stretch>
            <a:fillRect/>
          </a:stretch>
        </p:blipFill>
        <p:spPr bwMode="auto">
          <a:xfrm>
            <a:off x="152400" y="1447800"/>
            <a:ext cx="6248400" cy="500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04800" y="1600200"/>
            <a:ext cx="37338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One Module </a:t>
            </a:r>
            <a:r>
              <a:rPr lang="en-US" dirty="0" smtClean="0">
                <a:solidFill>
                  <a:srgbClr val="FF0000"/>
                </a:solidFill>
              </a:rPr>
              <a:t>striplets  positioned on the Be  </a:t>
            </a:r>
            <a:r>
              <a:rPr lang="en-US" dirty="0" smtClean="0">
                <a:solidFill>
                  <a:srgbClr val="FF0000"/>
                </a:solidFill>
              </a:rPr>
              <a:t>beam-pipe and on the Cold Flanges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410200" y="4724400"/>
            <a:ext cx="3276600" cy="16002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Right Half Cold Flanges is fixed with N.4 screw-pins to the left-one  and coupled to the beam pipe 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l="35833" t="17692" r="28750" b="4615"/>
          <a:stretch>
            <a:fillRect/>
          </a:stretch>
        </p:blipFill>
        <p:spPr bwMode="auto">
          <a:xfrm>
            <a:off x="6476999" y="1447800"/>
            <a:ext cx="256514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 l="29583" t="15385" r="5417" b="5385"/>
          <a:stretch>
            <a:fillRect/>
          </a:stretch>
        </p:blipFill>
        <p:spPr bwMode="auto">
          <a:xfrm>
            <a:off x="152400" y="1524000"/>
            <a:ext cx="7543800" cy="498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304800" y="1447800"/>
            <a:ext cx="4495800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Complete striplets modules, supported by </a:t>
            </a:r>
            <a:r>
              <a:rPr lang="en-US" sz="1600" dirty="0" smtClean="0">
                <a:solidFill>
                  <a:srgbClr val="FF0000"/>
                </a:solidFill>
              </a:rPr>
              <a:t>Cold Flange </a:t>
            </a:r>
            <a:r>
              <a:rPr lang="en-US" sz="1600" dirty="0" smtClean="0">
                <a:solidFill>
                  <a:srgbClr val="FF0000"/>
                </a:solidFill>
              </a:rPr>
              <a:t>positioned </a:t>
            </a:r>
            <a:r>
              <a:rPr lang="en-US" sz="1600" dirty="0" smtClean="0">
                <a:solidFill>
                  <a:srgbClr val="FF0000"/>
                </a:solidFill>
              </a:rPr>
              <a:t>on the Be  </a:t>
            </a:r>
            <a:r>
              <a:rPr lang="en-US" sz="1600" dirty="0" smtClean="0">
                <a:solidFill>
                  <a:srgbClr val="FF0000"/>
                </a:solidFill>
              </a:rPr>
              <a:t>beam-pipe</a:t>
            </a:r>
            <a:endParaRPr lang="en-US" sz="1600" dirty="0" smtClean="0">
              <a:solidFill>
                <a:srgbClr val="FF0000"/>
              </a:solidFill>
            </a:endParaRP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638800" y="4267200"/>
            <a:ext cx="2667000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Cold Flanges Buttons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2" name="Connettore 2 11"/>
          <p:cNvCxnSpPr/>
          <p:nvPr/>
        </p:nvCxnSpPr>
        <p:spPr>
          <a:xfrm rot="10800000">
            <a:off x="3886200" y="3276600"/>
            <a:ext cx="1828800" cy="1295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Striplets 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029200" y="3962400"/>
            <a:ext cx="3962400" cy="23622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en-US" dirty="0" smtClean="0">
                <a:solidFill>
                  <a:srgbClr val="FF0000"/>
                </a:solidFill>
              </a:rPr>
              <a:t>Very complicated region for cold flanges and pipe input-output cooling connections !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Need more space in z direction or to modify the flange design in order to allow cooling in/out piping for the beam-pipe.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 l="20417" t="37692" r="9167" b="26923"/>
          <a:stretch>
            <a:fillRect/>
          </a:stretch>
        </p:blipFill>
        <p:spPr bwMode="auto">
          <a:xfrm>
            <a:off x="327991" y="1371600"/>
            <a:ext cx="8816009" cy="239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e 8"/>
          <p:cNvSpPr/>
          <p:nvPr/>
        </p:nvSpPr>
        <p:spPr>
          <a:xfrm>
            <a:off x="7239000" y="1676400"/>
            <a:ext cx="1676400" cy="2209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4"/>
          <p:cNvSpPr>
            <a:spLocks noChangeArrowheads="1"/>
          </p:cNvSpPr>
          <p:nvPr/>
        </p:nvSpPr>
        <p:spPr bwMode="auto">
          <a:xfrm>
            <a:off x="2743200" y="1143000"/>
            <a:ext cx="4191000" cy="838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Module </a:t>
            </a:r>
            <a:r>
              <a:rPr lang="en-US" sz="1600" dirty="0" smtClean="0">
                <a:solidFill>
                  <a:srgbClr val="FF0000"/>
                </a:solidFill>
              </a:rPr>
              <a:t>striplets  positioned on the Be  </a:t>
            </a:r>
            <a:r>
              <a:rPr lang="en-US" sz="1600" dirty="0" smtClean="0">
                <a:solidFill>
                  <a:srgbClr val="FF0000"/>
                </a:solidFill>
              </a:rPr>
              <a:t>beam-pipe and supported by Cold Flange.</a:t>
            </a:r>
          </a:p>
        </p:txBody>
      </p:sp>
      <p:cxnSp>
        <p:nvCxnSpPr>
          <p:cNvPr id="12" name="Connettore 2 11"/>
          <p:cNvCxnSpPr/>
          <p:nvPr/>
        </p:nvCxnSpPr>
        <p:spPr>
          <a:xfrm rot="5400000" flipH="1" flipV="1">
            <a:off x="7239000" y="3581400"/>
            <a:ext cx="6096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 cstate="print"/>
          <a:srcRect l="28750" t="16154" r="16667" b="4615"/>
          <a:stretch>
            <a:fillRect/>
          </a:stretch>
        </p:blipFill>
        <p:spPr bwMode="auto">
          <a:xfrm>
            <a:off x="457200" y="3428999"/>
            <a:ext cx="4361156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ttore 2 17"/>
          <p:cNvCxnSpPr/>
          <p:nvPr/>
        </p:nvCxnSpPr>
        <p:spPr>
          <a:xfrm rot="10800000">
            <a:off x="3657600" y="4343400"/>
            <a:ext cx="1371600" cy="76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e 20"/>
          <p:cNvSpPr/>
          <p:nvPr/>
        </p:nvSpPr>
        <p:spPr>
          <a:xfrm>
            <a:off x="2819400" y="3810000"/>
            <a:ext cx="762000" cy="838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229600" cy="36576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Work on the L0 supports (MAPS version)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		(Thermal-hydraulic results on microchannel module 550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  <a:cs typeface="Times New Roman" pitchFamily="18" charset="0"/>
              </a:rPr>
              <a:t>m</a:t>
            </a: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m)</a:t>
            </a:r>
          </a:p>
          <a:p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Work on the L0 supports (Striplets version)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		(Cold flanges on to the beam –pipe)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 	</a:t>
            </a:r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General Layout and stay clear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Conclusion</a:t>
            </a:r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rgbClr val="000099"/>
              </a:solidFill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9221" name="Text Box 3" descr="Pergamena"/>
          <p:cNvSpPr txBox="1">
            <a:spLocks noChangeArrowheads="1"/>
          </p:cNvSpPr>
          <p:nvPr/>
        </p:nvSpPr>
        <p:spPr bwMode="auto">
          <a:xfrm>
            <a:off x="2062764" y="298326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4000">
                <a:solidFill>
                  <a:schemeClr val="accent2"/>
                </a:solidFill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90600" y="3276600"/>
            <a:ext cx="7086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lang="en-US" kern="0" dirty="0" smtClean="0">
                <a:solidFill>
                  <a:srgbClr val="000099"/>
                </a:solidFill>
              </a:rPr>
              <a:t>D</a:t>
            </a:r>
            <a:r>
              <a:rPr kumimoji="0" lang="en-US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imension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proposed By E.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Paoloni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 for the new shielding design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99"/>
                </a:solidFill>
              </a:rPr>
              <a:t>(shielding tangent to the 300 mrad line) 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Rectangle 2"/>
          <p:cNvGrpSpPr>
            <a:grpSpLocks noGrp="1"/>
          </p:cNvGrpSpPr>
          <p:nvPr/>
        </p:nvGrpSpPr>
        <p:grpSpPr bwMode="auto">
          <a:xfrm>
            <a:off x="1676400" y="381000"/>
            <a:ext cx="6324600" cy="762000"/>
            <a:chOff x="733" y="73"/>
            <a:chExt cx="4681" cy="791"/>
          </a:xfrm>
        </p:grpSpPr>
        <p:pic>
          <p:nvPicPr>
            <p:cNvPr id="5" name="Rectangle 2" descr="Pergamena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 descr="Pergamena"/>
            <p:cNvSpPr txBox="1">
              <a:spLocks noChangeArrowheads="1"/>
            </p:cNvSpPr>
            <p:nvPr/>
          </p:nvSpPr>
          <p:spPr bwMode="auto">
            <a:xfrm>
              <a:off x="803" y="142"/>
              <a:ext cx="4472" cy="62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General Layout/ W Shielding</a:t>
              </a:r>
              <a:endParaRPr lang="en-US" sz="3200" dirty="0" smtClean="0">
                <a:solidFill>
                  <a:srgbClr val="000099"/>
                </a:solidFill>
              </a:endParaRPr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/>
          <a:srcRect l="20833" t="29999" r="19583" b="46154"/>
          <a:stretch>
            <a:fillRect/>
          </a:stretch>
        </p:blipFill>
        <p:spPr bwMode="auto">
          <a:xfrm>
            <a:off x="0" y="1371600"/>
            <a:ext cx="9144000" cy="198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4267200"/>
            <a:ext cx="9144000" cy="2308324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Reactions </a:t>
            </a:r>
            <a:r>
              <a:rPr lang="en-US" dirty="0" smtClean="0"/>
              <a:t>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-L0-SVT system needs  about 20 mm of clearance from the 300 mrad line for the SVT support cones, cooling service and cables ;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- Need space to place Transition-card  at the end of the SVT support-cones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- Need  about 20 mm of clearance between DC internal envelope and the W shielding for the SL0-SVTcables way out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dirty="0" smtClean="0">
                <a:solidFill>
                  <a:schemeClr val="accent2"/>
                </a:solidFill>
              </a:rPr>
              <a:t>-  Moreover, need Space for supporting rails for quick demounting ?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2" name="Connettore 1 11"/>
          <p:cNvCxnSpPr/>
          <p:nvPr/>
        </p:nvCxnSpPr>
        <p:spPr>
          <a:xfrm flipV="1">
            <a:off x="2133600" y="2057400"/>
            <a:ext cx="4191000" cy="1219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rot="10800000">
            <a:off x="2057400" y="2057400"/>
            <a:ext cx="4191000" cy="1219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 rot="20616408">
            <a:off x="6268598" y="1755237"/>
            <a:ext cx="1143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300 mrad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/>
          <a:srcRect l="16485" t="18437" r="4293" b="18236"/>
          <a:stretch>
            <a:fillRect/>
          </a:stretch>
        </p:blipFill>
        <p:spPr bwMode="auto">
          <a:xfrm>
            <a:off x="304800" y="1143000"/>
            <a:ext cx="8534400" cy="389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600200" y="76104"/>
            <a:ext cx="6324600" cy="762000"/>
            <a:chOff x="733" y="73"/>
            <a:chExt cx="4681" cy="791"/>
          </a:xfrm>
        </p:grpSpPr>
        <p:pic>
          <p:nvPicPr>
            <p:cNvPr id="5" name="Rectangle 2" descr="Pergamena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 descr="Pergamena"/>
            <p:cNvSpPr txBox="1">
              <a:spLocks noChangeArrowheads="1"/>
            </p:cNvSpPr>
            <p:nvPr/>
          </p:nvSpPr>
          <p:spPr bwMode="auto">
            <a:xfrm>
              <a:off x="794" y="152"/>
              <a:ext cx="4472" cy="620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General Layout/ W Shielding</a:t>
              </a:r>
              <a:endParaRPr lang="en-US" sz="3200" dirty="0" smtClean="0">
                <a:solidFill>
                  <a:srgbClr val="000099"/>
                </a:solidFill>
              </a:endParaRPr>
            </a:p>
          </p:txBody>
        </p:sp>
      </p:grpSp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6248400" y="1295400"/>
            <a:ext cx="27432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Proposed shielding shape to have space for matching card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3" name="Ovale 12"/>
          <p:cNvSpPr/>
          <p:nvPr/>
        </p:nvSpPr>
        <p:spPr>
          <a:xfrm>
            <a:off x="4876800" y="2438400"/>
            <a:ext cx="7620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>
            <a:endCxn id="13" idx="7"/>
          </p:cNvCxnSpPr>
          <p:nvPr/>
        </p:nvCxnSpPr>
        <p:spPr>
          <a:xfrm rot="10800000" flipV="1">
            <a:off x="5527208" y="1981200"/>
            <a:ext cx="644992" cy="5687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6" cstate="print"/>
          <a:srcRect l="54265" t="34271" r="9408" b="18373"/>
          <a:stretch>
            <a:fillRect/>
          </a:stretch>
        </p:blipFill>
        <p:spPr bwMode="auto">
          <a:xfrm>
            <a:off x="5029200" y="4038600"/>
            <a:ext cx="3581400" cy="2667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2" name="Ovale 11"/>
          <p:cNvSpPr/>
          <p:nvPr/>
        </p:nvSpPr>
        <p:spPr>
          <a:xfrm>
            <a:off x="914400" y="2133600"/>
            <a:ext cx="685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/>
          <p:cNvCxnSpPr/>
          <p:nvPr/>
        </p:nvCxnSpPr>
        <p:spPr>
          <a:xfrm>
            <a:off x="4648200" y="5181600"/>
            <a:ext cx="1524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e 33"/>
          <p:cNvSpPr/>
          <p:nvPr/>
        </p:nvSpPr>
        <p:spPr>
          <a:xfrm>
            <a:off x="7315200" y="4572000"/>
            <a:ext cx="9144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3" cstate="print"/>
          <a:srcRect l="20792" t="35372" r="61982" b="42851"/>
          <a:stretch>
            <a:fillRect/>
          </a:stretch>
        </p:blipFill>
        <p:spPr bwMode="auto">
          <a:xfrm>
            <a:off x="152400" y="4190999"/>
            <a:ext cx="3352800" cy="24214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3886200" y="4800600"/>
            <a:ext cx="10668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 mm Stay clear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457200" y="4267200"/>
            <a:ext cx="914400" cy="646331"/>
          </a:xfrm>
          <a:prstGeom prst="rect">
            <a:avLst/>
          </a:prstGeom>
          <a:solidFill>
            <a:srgbClr val="FCFEF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20.00</a:t>
            </a:r>
          </a:p>
          <a:p>
            <a:endParaRPr lang="en-US" dirty="0"/>
          </a:p>
        </p:txBody>
      </p:sp>
      <p:cxnSp>
        <p:nvCxnSpPr>
          <p:cNvPr id="37" name="Connettore 2 36"/>
          <p:cNvCxnSpPr/>
          <p:nvPr/>
        </p:nvCxnSpPr>
        <p:spPr>
          <a:xfrm>
            <a:off x="5562600" y="3048000"/>
            <a:ext cx="2057400" cy="1752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5400000">
            <a:off x="228600" y="3352800"/>
            <a:ext cx="15240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10800000">
            <a:off x="1447800" y="4495800"/>
            <a:ext cx="24384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600200" y="76104"/>
            <a:ext cx="6324600" cy="762000"/>
            <a:chOff x="733" y="73"/>
            <a:chExt cx="4681" cy="791"/>
          </a:xfrm>
        </p:grpSpPr>
        <p:pic>
          <p:nvPicPr>
            <p:cNvPr id="5" name="Rectangle 2" descr="Pergamena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 descr="Pergamena"/>
            <p:cNvSpPr txBox="1">
              <a:spLocks noChangeArrowheads="1"/>
            </p:cNvSpPr>
            <p:nvPr/>
          </p:nvSpPr>
          <p:spPr bwMode="auto">
            <a:xfrm>
              <a:off x="794" y="152"/>
              <a:ext cx="4472" cy="62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General Layout/ W Shielding</a:t>
              </a:r>
              <a:endParaRPr lang="en-US" sz="3200" dirty="0" smtClean="0">
                <a:solidFill>
                  <a:srgbClr val="000099"/>
                </a:solidFill>
              </a:endParaRPr>
            </a:p>
          </p:txBody>
        </p:sp>
      </p:grp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5" cstate="print"/>
          <a:srcRect l="54265" t="34271" r="9408" b="18373"/>
          <a:stretch>
            <a:fillRect/>
          </a:stretch>
        </p:blipFill>
        <p:spPr bwMode="auto">
          <a:xfrm>
            <a:off x="5334000" y="4152089"/>
            <a:ext cx="3633650" cy="270591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6" cstate="print"/>
          <a:srcRect l="20792" t="35372" r="61982" b="42851"/>
          <a:stretch>
            <a:fillRect/>
          </a:stretch>
        </p:blipFill>
        <p:spPr bwMode="auto">
          <a:xfrm>
            <a:off x="152400" y="4190999"/>
            <a:ext cx="3352800" cy="24214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6" name="CasellaDiTesto 35"/>
          <p:cNvSpPr txBox="1"/>
          <p:nvPr/>
        </p:nvSpPr>
        <p:spPr>
          <a:xfrm>
            <a:off x="457200" y="4267200"/>
            <a:ext cx="914400" cy="646331"/>
          </a:xfrm>
          <a:prstGeom prst="rect">
            <a:avLst/>
          </a:prstGeom>
          <a:solidFill>
            <a:srgbClr val="FCFEFE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20.00</a:t>
            </a:r>
          </a:p>
          <a:p>
            <a:endParaRPr lang="en-US" dirty="0"/>
          </a:p>
        </p:txBody>
      </p:sp>
      <p:cxnSp>
        <p:nvCxnSpPr>
          <p:cNvPr id="41" name="Connettore 2 40"/>
          <p:cNvCxnSpPr/>
          <p:nvPr/>
        </p:nvCxnSpPr>
        <p:spPr>
          <a:xfrm rot="16200000" flipH="1">
            <a:off x="-762000" y="3048000"/>
            <a:ext cx="22860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0" y="1295400"/>
            <a:ext cx="8153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>
                <a:solidFill>
                  <a:srgbClr val="000099"/>
                </a:solidFill>
              </a:rPr>
              <a:t>Modify external shielding diam./internal DC diam, to gain space for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99"/>
                </a:solidFill>
              </a:rPr>
              <a:t>SVT-L0 cables  </a:t>
            </a:r>
            <a:r>
              <a:rPr lang="en-US" dirty="0" err="1" smtClean="0">
                <a:solidFill>
                  <a:srgbClr val="000099"/>
                </a:solidFill>
              </a:rPr>
              <a:t>wayout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endParaRPr lang="en-US" dirty="0" smtClean="0">
              <a:solidFill>
                <a:srgbClr val="000099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99"/>
                </a:solidFill>
              </a:rPr>
              <a:t>Modify the dimensions/shape conical shielding to position transition card.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   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33400" y="2667000"/>
            <a:ext cx="5486400" cy="147732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Moreover, assuming for </a:t>
            </a:r>
            <a:r>
              <a:rPr lang="en-US" dirty="0" err="1" smtClean="0">
                <a:solidFill>
                  <a:srgbClr val="000099"/>
                </a:solidFill>
              </a:rPr>
              <a:t>SVTa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support </a:t>
            </a:r>
            <a:r>
              <a:rPr lang="en-US" dirty="0" smtClean="0">
                <a:solidFill>
                  <a:srgbClr val="000099"/>
                </a:solidFill>
              </a:rPr>
              <a:t>structure </a:t>
            </a:r>
            <a:r>
              <a:rPr lang="en-US" dirty="0" smtClean="0">
                <a:solidFill>
                  <a:srgbClr val="000099"/>
                </a:solidFill>
              </a:rPr>
              <a:t>with two semicone </a:t>
            </a:r>
            <a:r>
              <a:rPr lang="en-US" dirty="0" smtClean="0">
                <a:solidFill>
                  <a:srgbClr val="000099"/>
                </a:solidFill>
              </a:rPr>
              <a:t>support </a:t>
            </a:r>
            <a:r>
              <a:rPr lang="en-US" dirty="0" smtClean="0">
                <a:solidFill>
                  <a:srgbClr val="000099"/>
                </a:solidFill>
              </a:rPr>
              <a:t>(BaBar like</a:t>
            </a:r>
            <a:r>
              <a:rPr lang="en-US" dirty="0" smtClean="0">
                <a:solidFill>
                  <a:srgbClr val="000099"/>
                </a:solidFill>
              </a:rPr>
              <a:t>), </a:t>
            </a:r>
            <a:r>
              <a:rPr lang="en-US" dirty="0" err="1" smtClean="0">
                <a:solidFill>
                  <a:srgbClr val="000099"/>
                </a:solidFill>
              </a:rPr>
              <a:t>usefull</a:t>
            </a:r>
            <a:r>
              <a:rPr lang="en-US" dirty="0" smtClean="0">
                <a:solidFill>
                  <a:srgbClr val="000099"/>
                </a:solidFill>
              </a:rPr>
              <a:t> to use </a:t>
            </a:r>
            <a:r>
              <a:rPr lang="en-US" dirty="0" smtClean="0">
                <a:solidFill>
                  <a:srgbClr val="000099"/>
                </a:solidFill>
              </a:rPr>
              <a:t>the shielding conical part as support for the </a:t>
            </a:r>
            <a:r>
              <a:rPr lang="en-US" dirty="0" smtClean="0">
                <a:solidFill>
                  <a:srgbClr val="000099"/>
                </a:solidFill>
              </a:rPr>
              <a:t>C.F. semi-cones </a:t>
            </a:r>
            <a:r>
              <a:rPr lang="en-US" dirty="0" smtClean="0">
                <a:solidFill>
                  <a:srgbClr val="000099"/>
                </a:solidFill>
              </a:rPr>
              <a:t>SVT support </a:t>
            </a:r>
            <a:r>
              <a:rPr lang="en-US" dirty="0" smtClean="0">
                <a:solidFill>
                  <a:srgbClr val="000099"/>
                </a:solidFill>
              </a:rPr>
              <a:t>.</a:t>
            </a:r>
            <a:endParaRPr lang="en-US" dirty="0" smtClean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en-US" dirty="0" smtClean="0"/>
          </a:p>
        </p:txBody>
      </p:sp>
      <p:cxnSp>
        <p:nvCxnSpPr>
          <p:cNvPr id="16" name="Connettore 2 15"/>
          <p:cNvCxnSpPr/>
          <p:nvPr/>
        </p:nvCxnSpPr>
        <p:spPr>
          <a:xfrm rot="16200000" flipH="1">
            <a:off x="5257800" y="4114800"/>
            <a:ext cx="1524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4" descr="b2268b"/>
          <p:cNvPicPr>
            <a:picLocks noChangeAspect="1" noChangeArrowheads="1"/>
          </p:cNvPicPr>
          <p:nvPr/>
        </p:nvPicPr>
        <p:blipFill>
          <a:blip r:embed="rId7" cstate="print"/>
          <a:srcRect t="10811"/>
          <a:stretch>
            <a:fillRect/>
          </a:stretch>
        </p:blipFill>
        <p:spPr bwMode="auto">
          <a:xfrm>
            <a:off x="6172200" y="2286000"/>
            <a:ext cx="2819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 l="17192" t="20913" r="5708" b="24606"/>
          <a:stretch>
            <a:fillRect/>
          </a:stretch>
        </p:blipFill>
        <p:spPr bwMode="auto">
          <a:xfrm>
            <a:off x="1524000" y="685800"/>
            <a:ext cx="6400800" cy="258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0"/>
          <p:cNvSpPr>
            <a:spLocks noChangeArrowheads="1"/>
          </p:cNvSpPr>
          <p:nvPr/>
        </p:nvSpPr>
        <p:spPr bwMode="auto">
          <a:xfrm>
            <a:off x="1600200" y="152400"/>
            <a:ext cx="6629400" cy="4873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0" dirty="0">
                <a:solidFill>
                  <a:srgbClr val="FF3300"/>
                </a:solidFill>
              </a:rPr>
              <a:t>L0/SVT  </a:t>
            </a:r>
            <a:r>
              <a:rPr lang="en-US" sz="3200" b="0" dirty="0" smtClean="0">
                <a:solidFill>
                  <a:srgbClr val="FF3300"/>
                </a:solidFill>
              </a:rPr>
              <a:t>architecture </a:t>
            </a:r>
            <a:r>
              <a:rPr lang="en-US" sz="3200" dirty="0" smtClean="0">
                <a:solidFill>
                  <a:srgbClr val="FF3300"/>
                </a:solidFill>
              </a:rPr>
              <a:t>supports</a:t>
            </a:r>
            <a:endParaRPr lang="en-US" sz="3200" b="0" dirty="0">
              <a:solidFill>
                <a:srgbClr val="FF3300"/>
              </a:solidFill>
            </a:endParaRPr>
          </a:p>
        </p:txBody>
      </p:sp>
      <p:sp>
        <p:nvSpPr>
          <p:cNvPr id="21510" name="Content Placeholder 19"/>
          <p:cNvSpPr>
            <a:spLocks noGrp="1"/>
          </p:cNvSpPr>
          <p:nvPr>
            <p:ph idx="1"/>
          </p:nvPr>
        </p:nvSpPr>
        <p:spPr>
          <a:xfrm>
            <a:off x="152400" y="3276600"/>
            <a:ext cx="8991600" cy="2895600"/>
          </a:xfrm>
        </p:spPr>
        <p:txBody>
          <a:bodyPr/>
          <a:lstStyle/>
          <a:p>
            <a:pPr>
              <a:buFontTx/>
              <a:buNone/>
            </a:pP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Actual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constraints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that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force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the 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design: </a:t>
            </a:r>
            <a:endParaRPr lang="it-IT" sz="1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B) L0 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must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be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mounted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on the Be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beam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pipe to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avoid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any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possible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relative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movement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 (low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clearance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from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beam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pipe).</a:t>
            </a:r>
          </a:p>
          <a:p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A) L0 and SVT design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should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allow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a quick demounting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from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 the IR.</a:t>
            </a:r>
          </a:p>
          <a:p>
            <a:pPr>
              <a:buFontTx/>
              <a:buNone/>
            </a:pP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C) SVT  has to be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independent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from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beam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pipe 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and has to be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supported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on the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conical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part of the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shielding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 (SVT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cables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/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services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must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have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an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independent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 support 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respect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to L0 in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order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to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allow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SVT demounting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without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1800" dirty="0" err="1" smtClean="0">
                <a:solidFill>
                  <a:srgbClr val="000099"/>
                </a:solidFill>
                <a:latin typeface="Comic Sans MS" pitchFamily="66" charset="0"/>
              </a:rPr>
              <a:t>interaction</a:t>
            </a:r>
            <a:r>
              <a:rPr lang="it-IT" sz="1800" dirty="0" smtClean="0">
                <a:solidFill>
                  <a:srgbClr val="000099"/>
                </a:solidFill>
                <a:latin typeface="Comic Sans MS" pitchFamily="66" charset="0"/>
              </a:rPr>
              <a:t> with L0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cable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/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services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);</a:t>
            </a:r>
            <a:endParaRPr lang="it-IT" sz="20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D)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Need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a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Gimbal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ring to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avoid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tension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on SVT structure due to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movement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between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forward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and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backward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  </a:t>
            </a:r>
            <a:r>
              <a:rPr lang="it-IT" sz="2000" dirty="0" err="1" smtClean="0">
                <a:solidFill>
                  <a:srgbClr val="000099"/>
                </a:solidFill>
                <a:latin typeface="Comic Sans MS" pitchFamily="66" charset="0"/>
              </a:rPr>
              <a:t>components</a:t>
            </a:r>
            <a:r>
              <a:rPr lang="it-IT" sz="2000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endParaRPr lang="it-IT" sz="2000" dirty="0" smtClean="0"/>
          </a:p>
        </p:txBody>
      </p:sp>
      <p:pic>
        <p:nvPicPr>
          <p:cNvPr id="24" name="Picture 4" descr="everything03-v2"/>
          <p:cNvPicPr>
            <a:picLocks noChangeAspect="1" noChangeArrowheads="1"/>
          </p:cNvPicPr>
          <p:nvPr/>
        </p:nvPicPr>
        <p:blipFill>
          <a:blip r:embed="rId3" cstate="print">
            <a:lum bright="8000" contrast="16000"/>
          </a:blip>
          <a:srcRect l="1710" t="8000" r="1696" b="8000"/>
          <a:stretch>
            <a:fillRect/>
          </a:stretch>
        </p:blipFill>
        <p:spPr bwMode="auto">
          <a:xfrm>
            <a:off x="3352800" y="17526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/>
          <a:srcRect l="16485" t="18437" r="4293" b="18236"/>
          <a:stretch>
            <a:fillRect/>
          </a:stretch>
        </p:blipFill>
        <p:spPr bwMode="auto">
          <a:xfrm>
            <a:off x="1219200" y="762000"/>
            <a:ext cx="7086600" cy="323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tangle 2" descr="Pergamena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76104"/>
            <a:ext cx="6324600" cy="7620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26" name="Picture 4" descr="everything03-v2"/>
          <p:cNvPicPr>
            <a:picLocks noChangeAspect="1" noChangeArrowheads="1"/>
          </p:cNvPicPr>
          <p:nvPr/>
        </p:nvPicPr>
        <p:blipFill>
          <a:blip r:embed="rId6" cstate="print">
            <a:lum bright="8000" contrast="16000"/>
          </a:blip>
          <a:srcRect l="1710" t="8000" r="1696" b="8000"/>
          <a:stretch>
            <a:fillRect/>
          </a:stretch>
        </p:blipFill>
        <p:spPr bwMode="auto">
          <a:xfrm>
            <a:off x="3276600" y="2057401"/>
            <a:ext cx="20393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ttangolo 27"/>
          <p:cNvSpPr/>
          <p:nvPr/>
        </p:nvSpPr>
        <p:spPr>
          <a:xfrm>
            <a:off x="381000" y="3810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>
                <a:solidFill>
                  <a:srgbClr val="000099"/>
                </a:solidFill>
              </a:rPr>
              <a:t>Actual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solution</a:t>
            </a:r>
            <a:r>
              <a:rPr lang="it-IT" dirty="0" smtClean="0">
                <a:solidFill>
                  <a:srgbClr val="000099"/>
                </a:solidFill>
              </a:rPr>
              <a:t>:</a:t>
            </a:r>
          </a:p>
          <a:p>
            <a:endParaRPr lang="it-IT" dirty="0" smtClean="0">
              <a:solidFill>
                <a:srgbClr val="000099"/>
              </a:solidFill>
            </a:endParaRPr>
          </a:p>
          <a:p>
            <a:r>
              <a:rPr lang="it-IT" dirty="0" err="1" smtClean="0">
                <a:solidFill>
                  <a:srgbClr val="000099"/>
                </a:solidFill>
              </a:rPr>
              <a:t>-Gimbal-Ring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fixed</a:t>
            </a:r>
            <a:r>
              <a:rPr lang="it-IT" dirty="0" smtClean="0">
                <a:solidFill>
                  <a:srgbClr val="000099"/>
                </a:solidFill>
              </a:rPr>
              <a:t> on </a:t>
            </a:r>
            <a:r>
              <a:rPr lang="it-IT" dirty="0" err="1" smtClean="0">
                <a:solidFill>
                  <a:srgbClr val="000099"/>
                </a:solidFill>
              </a:rPr>
              <a:t>conical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shieding</a:t>
            </a:r>
            <a:r>
              <a:rPr lang="it-IT" dirty="0" smtClean="0">
                <a:solidFill>
                  <a:srgbClr val="000099"/>
                </a:solidFill>
              </a:rPr>
              <a:t>;</a:t>
            </a:r>
          </a:p>
          <a:p>
            <a:r>
              <a:rPr lang="it-IT" dirty="0" smtClean="0">
                <a:solidFill>
                  <a:srgbClr val="000099"/>
                </a:solidFill>
              </a:rPr>
              <a:t>-L0 </a:t>
            </a:r>
            <a:r>
              <a:rPr lang="it-IT" dirty="0" err="1" smtClean="0">
                <a:solidFill>
                  <a:srgbClr val="000099"/>
                </a:solidFill>
              </a:rPr>
              <a:t>cables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run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along</a:t>
            </a:r>
            <a:r>
              <a:rPr lang="it-IT" dirty="0" smtClean="0">
                <a:solidFill>
                  <a:srgbClr val="000099"/>
                </a:solidFill>
              </a:rPr>
              <a:t> the </a:t>
            </a:r>
            <a:r>
              <a:rPr lang="it-IT" dirty="0" err="1" smtClean="0">
                <a:solidFill>
                  <a:srgbClr val="000099"/>
                </a:solidFill>
              </a:rPr>
              <a:t>conical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schielding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passing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trough</a:t>
            </a:r>
            <a:r>
              <a:rPr lang="it-IT" dirty="0" smtClean="0">
                <a:solidFill>
                  <a:srgbClr val="000099"/>
                </a:solidFill>
              </a:rPr>
              <a:t>/</a:t>
            </a:r>
            <a:r>
              <a:rPr lang="it-IT" dirty="0" err="1" smtClean="0">
                <a:solidFill>
                  <a:srgbClr val="000099"/>
                </a:solidFill>
              </a:rPr>
              <a:t>over</a:t>
            </a:r>
            <a:r>
              <a:rPr lang="it-IT" dirty="0" smtClean="0">
                <a:solidFill>
                  <a:srgbClr val="000099"/>
                </a:solidFill>
              </a:rPr>
              <a:t>  </a:t>
            </a:r>
            <a:r>
              <a:rPr lang="it-IT" dirty="0" err="1" smtClean="0">
                <a:solidFill>
                  <a:srgbClr val="000099"/>
                </a:solidFill>
              </a:rPr>
              <a:t>fixed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smtClean="0">
                <a:solidFill>
                  <a:srgbClr val="000099"/>
                </a:solidFill>
              </a:rPr>
              <a:t>part of the </a:t>
            </a:r>
            <a:r>
              <a:rPr lang="it-IT" dirty="0" err="1" smtClean="0">
                <a:solidFill>
                  <a:srgbClr val="000099"/>
                </a:solidFill>
              </a:rPr>
              <a:t>Gimbal-Ring</a:t>
            </a:r>
            <a:r>
              <a:rPr lang="it-IT" dirty="0" smtClean="0">
                <a:solidFill>
                  <a:srgbClr val="000099"/>
                </a:solidFill>
              </a:rPr>
              <a:t>  ;</a:t>
            </a:r>
          </a:p>
          <a:p>
            <a:r>
              <a:rPr lang="it-IT" dirty="0" err="1" smtClean="0">
                <a:solidFill>
                  <a:srgbClr val="000099"/>
                </a:solidFill>
              </a:rPr>
              <a:t>-Semicones</a:t>
            </a:r>
            <a:r>
              <a:rPr lang="it-IT" dirty="0" smtClean="0">
                <a:solidFill>
                  <a:srgbClr val="000099"/>
                </a:solidFill>
              </a:rPr>
              <a:t> </a:t>
            </a:r>
            <a:r>
              <a:rPr lang="it-IT" dirty="0" err="1" smtClean="0">
                <a:solidFill>
                  <a:srgbClr val="000099"/>
                </a:solidFill>
              </a:rPr>
              <a:t>coupled</a:t>
            </a:r>
            <a:r>
              <a:rPr lang="it-IT" dirty="0" smtClean="0">
                <a:solidFill>
                  <a:srgbClr val="000099"/>
                </a:solidFill>
              </a:rPr>
              <a:t> on the </a:t>
            </a:r>
            <a:r>
              <a:rPr lang="it-IT" dirty="0" err="1" smtClean="0">
                <a:solidFill>
                  <a:srgbClr val="000099"/>
                </a:solidFill>
              </a:rPr>
              <a:t>movable</a:t>
            </a:r>
            <a:r>
              <a:rPr lang="it-IT" dirty="0" smtClean="0">
                <a:solidFill>
                  <a:srgbClr val="000099"/>
                </a:solidFill>
              </a:rPr>
              <a:t> part of </a:t>
            </a:r>
            <a:r>
              <a:rPr lang="it-IT" dirty="0" err="1" smtClean="0">
                <a:solidFill>
                  <a:srgbClr val="000099"/>
                </a:solidFill>
              </a:rPr>
              <a:t>Gimbal-Ring</a:t>
            </a:r>
            <a:r>
              <a:rPr lang="it-IT" dirty="0" smtClean="0">
                <a:solidFill>
                  <a:srgbClr val="000099"/>
                </a:solidFill>
              </a:rPr>
              <a:t>  and </a:t>
            </a:r>
            <a:r>
              <a:rPr lang="it-IT" dirty="0" err="1" smtClean="0">
                <a:solidFill>
                  <a:srgbClr val="000099"/>
                </a:solidFill>
              </a:rPr>
              <a:t>supporting</a:t>
            </a:r>
            <a:r>
              <a:rPr lang="it-IT" dirty="0" smtClean="0">
                <a:solidFill>
                  <a:srgbClr val="000099"/>
                </a:solidFill>
              </a:rPr>
              <a:t> SVT </a:t>
            </a:r>
            <a:r>
              <a:rPr lang="it-IT" dirty="0" err="1" smtClean="0">
                <a:solidFill>
                  <a:srgbClr val="000099"/>
                </a:solidFill>
              </a:rPr>
              <a:t>modules</a:t>
            </a:r>
            <a:r>
              <a:rPr lang="it-IT" dirty="0" smtClean="0">
                <a:solidFill>
                  <a:srgbClr val="000099"/>
                </a:solidFill>
              </a:rPr>
              <a:t>/</a:t>
            </a:r>
            <a:r>
              <a:rPr lang="it-IT" dirty="0" err="1" smtClean="0">
                <a:solidFill>
                  <a:srgbClr val="000099"/>
                </a:solidFill>
              </a:rPr>
              <a:t>cable&amp;services</a:t>
            </a:r>
            <a:r>
              <a:rPr lang="it-IT" dirty="0" smtClean="0">
                <a:solidFill>
                  <a:srgbClr val="000099"/>
                </a:solidFill>
              </a:rPr>
              <a:t>.</a:t>
            </a:r>
          </a:p>
          <a:p>
            <a:endParaRPr lang="it-IT" dirty="0" smtClean="0">
              <a:solidFill>
                <a:srgbClr val="000099"/>
              </a:solidFill>
            </a:endParaRPr>
          </a:p>
          <a:p>
            <a:endParaRPr lang="it-IT" dirty="0" smtClean="0">
              <a:solidFill>
                <a:srgbClr val="000099"/>
              </a:solidFill>
            </a:endParaRPr>
          </a:p>
          <a:p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1752600" y="228600"/>
            <a:ext cx="5943600" cy="4873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0" dirty="0">
                <a:solidFill>
                  <a:srgbClr val="FF3300"/>
                </a:solidFill>
              </a:rPr>
              <a:t>L0/SVT </a:t>
            </a:r>
            <a:r>
              <a:rPr lang="en-US" sz="3200" b="0" dirty="0" smtClean="0">
                <a:solidFill>
                  <a:srgbClr val="FF3300"/>
                </a:solidFill>
              </a:rPr>
              <a:t>demounting </a:t>
            </a:r>
            <a:endParaRPr lang="en-US" sz="3200" b="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600200" y="76104"/>
            <a:ext cx="6324600" cy="762000"/>
            <a:chOff x="733" y="73"/>
            <a:chExt cx="4681" cy="791"/>
          </a:xfrm>
        </p:grpSpPr>
        <p:pic>
          <p:nvPicPr>
            <p:cNvPr id="5" name="Rectangle 2" descr="Pergamena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 descr="Pergamena"/>
            <p:cNvSpPr txBox="1">
              <a:spLocks noChangeArrowheads="1"/>
            </p:cNvSpPr>
            <p:nvPr/>
          </p:nvSpPr>
          <p:spPr bwMode="auto">
            <a:xfrm>
              <a:off x="794" y="152"/>
              <a:ext cx="4472" cy="62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General Layout/ W Shielding</a:t>
              </a:r>
              <a:endParaRPr lang="en-US" sz="3200" dirty="0" smtClean="0">
                <a:solidFill>
                  <a:srgbClr val="000099"/>
                </a:solidFill>
              </a:endParaRPr>
            </a:p>
          </p:txBody>
        </p:sp>
      </p:grp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5" cstate="print"/>
          <a:srcRect l="18317" t="17134" r="1546" b="21142"/>
          <a:stretch>
            <a:fillRect/>
          </a:stretch>
        </p:blipFill>
        <p:spPr bwMode="auto">
          <a:xfrm>
            <a:off x="533400" y="914400"/>
            <a:ext cx="831272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asellaDiTesto 21"/>
          <p:cNvSpPr txBox="1"/>
          <p:nvPr/>
        </p:nvSpPr>
        <p:spPr>
          <a:xfrm>
            <a:off x="381000" y="4724400"/>
            <a:ext cx="876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At the moment is </a:t>
            </a:r>
            <a:r>
              <a:rPr lang="en-US" dirty="0" err="1" smtClean="0">
                <a:solidFill>
                  <a:srgbClr val="000099"/>
                </a:solidFill>
              </a:rPr>
              <a:t>usefull</a:t>
            </a:r>
            <a:r>
              <a:rPr lang="en-US" dirty="0" smtClean="0">
                <a:solidFill>
                  <a:srgbClr val="000099"/>
                </a:solidFill>
              </a:rPr>
              <a:t> to consider </a:t>
            </a:r>
            <a:r>
              <a:rPr lang="en-US" dirty="0" err="1" smtClean="0">
                <a:solidFill>
                  <a:srgbClr val="000099"/>
                </a:solidFill>
              </a:rPr>
              <a:t>backw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en-US" dirty="0" err="1" smtClean="0">
                <a:solidFill>
                  <a:srgbClr val="000099"/>
                </a:solidFill>
              </a:rPr>
              <a:t>forw</a:t>
            </a:r>
            <a:r>
              <a:rPr lang="en-US" dirty="0" smtClean="0">
                <a:solidFill>
                  <a:srgbClr val="000099"/>
                </a:solidFill>
              </a:rPr>
              <a:t> shielding, criostats, pipe and  SVT-L0 as one body made rigid by: 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000099"/>
                </a:solidFill>
              </a:rPr>
              <a:t>temporary cradle structure inserted at the quick demounting time or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- </a:t>
            </a:r>
            <a:r>
              <a:rPr lang="en-US" dirty="0" err="1" smtClean="0">
                <a:solidFill>
                  <a:srgbClr val="000099"/>
                </a:solidFill>
              </a:rPr>
              <a:t>cilindrical</a:t>
            </a:r>
            <a:r>
              <a:rPr lang="en-US" dirty="0" smtClean="0">
                <a:solidFill>
                  <a:srgbClr val="000099"/>
                </a:solidFill>
              </a:rPr>
              <a:t> high inertia composite honeycomb beam, connecting </a:t>
            </a:r>
            <a:r>
              <a:rPr lang="en-US" dirty="0" err="1" smtClean="0">
                <a:solidFill>
                  <a:srgbClr val="000099"/>
                </a:solidFill>
              </a:rPr>
              <a:t>backw</a:t>
            </a:r>
            <a:r>
              <a:rPr lang="en-US" dirty="0" smtClean="0">
                <a:solidFill>
                  <a:srgbClr val="000099"/>
                </a:solidFill>
              </a:rPr>
              <a:t>/</a:t>
            </a:r>
            <a:r>
              <a:rPr lang="en-US" dirty="0" err="1" smtClean="0">
                <a:solidFill>
                  <a:srgbClr val="000099"/>
                </a:solidFill>
              </a:rPr>
              <a:t>forw</a:t>
            </a:r>
            <a:r>
              <a:rPr lang="en-US" dirty="0" smtClean="0">
                <a:solidFill>
                  <a:srgbClr val="000099"/>
                </a:solidFill>
              </a:rPr>
              <a:t> shielding, </a:t>
            </a:r>
            <a:r>
              <a:rPr lang="en-US" dirty="0" err="1" smtClean="0">
                <a:solidFill>
                  <a:srgbClr val="000099"/>
                </a:solidFill>
              </a:rPr>
              <a:t>splittable</a:t>
            </a:r>
            <a:r>
              <a:rPr lang="en-US" dirty="0" smtClean="0">
                <a:solidFill>
                  <a:srgbClr val="000099"/>
                </a:solidFill>
              </a:rPr>
              <a:t> in two side, at the SVT demounting moment,  one times the entire system has been rolled-out to the barrel calorimeter.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85800" y="2362200"/>
            <a:ext cx="78486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/>
          <p:cNvSpPr/>
          <p:nvPr/>
        </p:nvSpPr>
        <p:spPr>
          <a:xfrm>
            <a:off x="2895600" y="2362200"/>
            <a:ext cx="23622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1 26"/>
          <p:cNvCxnSpPr>
            <a:stCxn id="24" idx="1"/>
            <a:endCxn id="24" idx="3"/>
          </p:cNvCxnSpPr>
          <p:nvPr/>
        </p:nvCxnSpPr>
        <p:spPr>
          <a:xfrm rot="10800000" flipH="1">
            <a:off x="2895600" y="2743200"/>
            <a:ext cx="2362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343400" y="41910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e 30"/>
          <p:cNvSpPr/>
          <p:nvPr/>
        </p:nvSpPr>
        <p:spPr>
          <a:xfrm rot="16200000">
            <a:off x="8449109" y="2523690"/>
            <a:ext cx="670540" cy="3475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tangle 2" descr="Pergamena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6324600" cy="762000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743200" y="533400"/>
            <a:ext cx="3278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99"/>
                </a:solidFill>
              </a:rPr>
              <a:t>General Layout/ W Shielding</a:t>
            </a:r>
          </a:p>
        </p:txBody>
      </p:sp>
      <p:sp>
        <p:nvSpPr>
          <p:cNvPr id="6" name="Text Box 4" descr="Pergamena"/>
          <p:cNvSpPr txBox="1">
            <a:spLocks noChangeArrowheads="1"/>
          </p:cNvSpPr>
          <p:nvPr/>
        </p:nvSpPr>
        <p:spPr bwMode="auto">
          <a:xfrm>
            <a:off x="1770979" y="447470"/>
            <a:ext cx="6042216" cy="597269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smtClean="0">
                <a:solidFill>
                  <a:srgbClr val="000099"/>
                </a:solidFill>
              </a:rPr>
              <a:t>Collaboration Engineering Group</a:t>
            </a:r>
            <a:endParaRPr lang="en-US" sz="2800" dirty="0" smtClean="0">
              <a:solidFill>
                <a:srgbClr val="000099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8600" y="2057401"/>
            <a:ext cx="8763000" cy="34163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Meeting in Pisa with Engineering Group of Queen Mary College :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Much interest shown on the L0-SVT mechanical design, in particular on the SVT support cones and external space frame design 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N.2 Senior Engineer ready to start in fraction time on the design (</a:t>
            </a:r>
            <a:r>
              <a:rPr lang="en-US" dirty="0" err="1" smtClean="0">
                <a:solidFill>
                  <a:schemeClr val="accent2"/>
                </a:solidFill>
              </a:rPr>
              <a:t>J.Morris</a:t>
            </a:r>
            <a:r>
              <a:rPr lang="en-US" dirty="0" smtClean="0">
                <a:solidFill>
                  <a:schemeClr val="accent2"/>
                </a:solidFill>
              </a:rPr>
              <a:t> and </a:t>
            </a:r>
            <a:r>
              <a:rPr lang="en-US" dirty="0" err="1" smtClean="0">
                <a:solidFill>
                  <a:schemeClr val="accent2"/>
                </a:solidFill>
              </a:rPr>
              <a:t>F.Gannaway</a:t>
            </a:r>
            <a:r>
              <a:rPr lang="en-US" dirty="0" smtClean="0">
                <a:solidFill>
                  <a:schemeClr val="accent2"/>
                </a:solidFill>
              </a:rPr>
              <a:t>) , ready to transmit them the design file available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We are still looking for a young engineer for help in mechanical design for Pisa Engineering group , several candidates interested at this position</a:t>
            </a:r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	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 descr="Pergamena"/>
          <p:cNvSpPr txBox="1">
            <a:spLocks noChangeArrowheads="1"/>
          </p:cNvSpPr>
          <p:nvPr/>
        </p:nvSpPr>
        <p:spPr bwMode="auto">
          <a:xfrm>
            <a:off x="2062764" y="3048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Conclusions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990600"/>
            <a:ext cx="8458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AutoNum type="arabicParenR"/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dirty="0" smtClean="0">
                <a:solidFill>
                  <a:srgbClr val="000099"/>
                </a:solidFill>
              </a:rPr>
              <a:t> Test on  Full and Net </a:t>
            </a:r>
            <a:r>
              <a:rPr lang="en-US" sz="2000" dirty="0" smtClean="0">
                <a:solidFill>
                  <a:srgbClr val="000099"/>
                </a:solidFill>
              </a:rPr>
              <a:t>microchannel H=700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0099"/>
                </a:solidFill>
              </a:rPr>
              <a:t>m </a:t>
            </a:r>
            <a:r>
              <a:rPr lang="en-US" sz="2000" dirty="0" smtClean="0">
                <a:solidFill>
                  <a:srgbClr val="000099"/>
                </a:solidFill>
              </a:rPr>
              <a:t>module have been </a:t>
            </a:r>
            <a:r>
              <a:rPr lang="en-US" sz="2000" dirty="0" smtClean="0">
                <a:solidFill>
                  <a:srgbClr val="000099"/>
                </a:solidFill>
              </a:rPr>
              <a:t>performed with a lot of prototypes. Now we need endurance test !</a:t>
            </a: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First results from </a:t>
            </a:r>
            <a:r>
              <a:rPr lang="en-US" sz="2000" dirty="0" err="1" smtClean="0">
                <a:solidFill>
                  <a:srgbClr val="000099"/>
                </a:solidFill>
              </a:rPr>
              <a:t>Termohydraulic</a:t>
            </a:r>
            <a:r>
              <a:rPr lang="en-US" sz="2000" dirty="0" smtClean="0">
                <a:solidFill>
                  <a:srgbClr val="000099"/>
                </a:solidFill>
              </a:rPr>
              <a:t> test on thin microchannel support </a:t>
            </a:r>
            <a:r>
              <a:rPr lang="en-US" sz="2000" dirty="0" err="1" smtClean="0">
                <a:solidFill>
                  <a:srgbClr val="000099"/>
                </a:solidFill>
              </a:rPr>
              <a:t>microtube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(base tube  L=550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0099"/>
                </a:solidFill>
              </a:rPr>
              <a:t>m , Dh= 200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0099"/>
                </a:solidFill>
              </a:rPr>
              <a:t>m )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2) In good progress work to design </a:t>
            </a:r>
            <a:r>
              <a:rPr lang="en-US" sz="2000" dirty="0" smtClean="0">
                <a:solidFill>
                  <a:srgbClr val="000099"/>
                </a:solidFill>
              </a:rPr>
              <a:t>L0 </a:t>
            </a:r>
            <a:r>
              <a:rPr lang="en-US" sz="2000" dirty="0" smtClean="0">
                <a:solidFill>
                  <a:srgbClr val="000099"/>
                </a:solidFill>
              </a:rPr>
              <a:t>striplets </a:t>
            </a:r>
            <a:r>
              <a:rPr lang="en-US" sz="2000" dirty="0" smtClean="0">
                <a:solidFill>
                  <a:srgbClr val="000099"/>
                </a:solidFill>
              </a:rPr>
              <a:t>components</a:t>
            </a: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3) Our Goal is to construct a full scale system </a:t>
            </a:r>
            <a:r>
              <a:rPr lang="en-US" sz="2000" dirty="0" smtClean="0">
                <a:solidFill>
                  <a:srgbClr val="000099"/>
                </a:solidFill>
              </a:rPr>
              <a:t>L0 (</a:t>
            </a:r>
            <a:r>
              <a:rPr lang="en-US" sz="2000" dirty="0" smtClean="0">
                <a:solidFill>
                  <a:srgbClr val="000099"/>
                </a:solidFill>
              </a:rPr>
              <a:t>maps-</a:t>
            </a:r>
            <a:r>
              <a:rPr lang="en-US" sz="2000" dirty="0" err="1" smtClean="0">
                <a:solidFill>
                  <a:srgbClr val="000099"/>
                </a:solidFill>
              </a:rPr>
              <a:t>strplets</a:t>
            </a:r>
            <a:r>
              <a:rPr lang="en-US" sz="2000" dirty="0" smtClean="0">
                <a:solidFill>
                  <a:srgbClr val="000099"/>
                </a:solidFill>
              </a:rPr>
              <a:t>) +Al. beam-pipe model to test by thermal point of view  at the TFD lab</a:t>
            </a:r>
            <a:r>
              <a:rPr lang="en-US" sz="2000" dirty="0" smtClean="0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5) Start Engineering collaboration with Queen Mary Eng. Group</a:t>
            </a: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99"/>
                </a:solidFill>
              </a:rPr>
              <a:t>4) Need adding work and engineering help to proceed </a:t>
            </a:r>
            <a:r>
              <a:rPr lang="en-US" sz="2000" dirty="0" smtClean="0">
                <a:solidFill>
                  <a:srgbClr val="000099"/>
                </a:solidFill>
              </a:rPr>
              <a:t>on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the design of </a:t>
            </a:r>
            <a:r>
              <a:rPr lang="en-US" sz="2000" dirty="0" smtClean="0">
                <a:solidFill>
                  <a:srgbClr val="000099"/>
                </a:solidFill>
              </a:rPr>
              <a:t>SVT Layers, on the general </a:t>
            </a:r>
            <a:r>
              <a:rPr lang="en-US" sz="2000" dirty="0" smtClean="0">
                <a:solidFill>
                  <a:srgbClr val="000099"/>
                </a:solidFill>
              </a:rPr>
              <a:t>support architecture  system of I.R.  and in the quick demounting of the L0 in the </a:t>
            </a:r>
            <a:r>
              <a:rPr lang="en-US" sz="2000" dirty="0" err="1" smtClean="0">
                <a:solidFill>
                  <a:srgbClr val="000099"/>
                </a:solidFill>
              </a:rPr>
              <a:t>SuperB</a:t>
            </a:r>
            <a:r>
              <a:rPr lang="en-US" sz="2000" dirty="0" smtClean="0">
                <a:solidFill>
                  <a:srgbClr val="000099"/>
                </a:solidFill>
              </a:rPr>
              <a:t> experiments</a:t>
            </a: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81200" y="2590800"/>
            <a:ext cx="502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BACKUP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0"/>
          <p:cNvSpPr>
            <a:spLocks noChangeArrowheads="1"/>
          </p:cNvSpPr>
          <p:nvPr/>
        </p:nvSpPr>
        <p:spPr bwMode="auto">
          <a:xfrm>
            <a:off x="1676400" y="274638"/>
            <a:ext cx="5943600" cy="487362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3200" b="0" dirty="0">
                <a:solidFill>
                  <a:srgbClr val="FF3300"/>
                </a:solidFill>
              </a:rPr>
              <a:t>L0/SVT </a:t>
            </a:r>
            <a:r>
              <a:rPr lang="en-US" sz="3200" b="0" dirty="0" smtClean="0">
                <a:solidFill>
                  <a:srgbClr val="FF3300"/>
                </a:solidFill>
              </a:rPr>
              <a:t>demounting </a:t>
            </a:r>
            <a:endParaRPr lang="en-US" sz="3200" b="0" dirty="0">
              <a:solidFill>
                <a:srgbClr val="FF3300"/>
              </a:solidFill>
            </a:endParaRPr>
          </a:p>
        </p:txBody>
      </p:sp>
      <p:sp>
        <p:nvSpPr>
          <p:cNvPr id="22534" name="Content Placeholder 19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2438400"/>
          </a:xfrm>
        </p:spPr>
        <p:txBody>
          <a:bodyPr/>
          <a:lstStyle/>
          <a:p>
            <a:pPr>
              <a:buFontTx/>
              <a:buNone/>
            </a:pPr>
            <a:r>
              <a:rPr lang="it-IT" sz="1800" dirty="0" smtClean="0"/>
              <a:t>	 	A quick demounting means to spilt  SVT in two half </a:t>
            </a:r>
            <a:r>
              <a:rPr lang="it-IT" sz="1800" dirty="0" err="1" smtClean="0"/>
              <a:t>around</a:t>
            </a:r>
            <a:r>
              <a:rPr lang="it-IT" sz="1800" dirty="0" smtClean="0"/>
              <a:t> </a:t>
            </a:r>
            <a:r>
              <a:rPr lang="it-IT" sz="1800" dirty="0" smtClean="0"/>
              <a:t> </a:t>
            </a:r>
            <a:r>
              <a:rPr lang="it-IT" sz="1800" dirty="0" err="1" smtClean="0"/>
              <a:t>beam</a:t>
            </a:r>
            <a:r>
              <a:rPr lang="it-IT" sz="1800" dirty="0" smtClean="0"/>
              <a:t> </a:t>
            </a:r>
            <a:r>
              <a:rPr lang="it-IT" sz="1800" dirty="0" smtClean="0"/>
              <a:t>pipe :</a:t>
            </a:r>
          </a:p>
          <a:p>
            <a:pPr>
              <a:buFontTx/>
              <a:buNone/>
            </a:pPr>
            <a:r>
              <a:rPr lang="it-IT" sz="1800" dirty="0" smtClean="0"/>
              <a:t> SVT structure has to be very rigid to assure good stability (space frame structure needed), also it is necessary a mechanical equipments (HDMF) that is able to hold and support with high precision to </a:t>
            </a:r>
            <a:r>
              <a:rPr lang="it-IT" sz="1800" dirty="0" err="1" smtClean="0"/>
              <a:t>decouple</a:t>
            </a:r>
            <a:r>
              <a:rPr lang="it-IT" sz="1800" dirty="0" smtClean="0"/>
              <a:t> the two SVT halves just beside of central Be pipe. </a:t>
            </a:r>
          </a:p>
          <a:p>
            <a:pPr>
              <a:buFontTx/>
              <a:buNone/>
            </a:pPr>
            <a:endParaRPr lang="it-IT" sz="2400" dirty="0" smtClean="0"/>
          </a:p>
        </p:txBody>
      </p:sp>
      <p:pic>
        <p:nvPicPr>
          <p:cNvPr id="22535" name="Picture 4" descr="b226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ttore 2 8"/>
          <p:cNvCxnSpPr/>
          <p:nvPr/>
        </p:nvCxnSpPr>
        <p:spPr>
          <a:xfrm rot="10800000" flipV="1">
            <a:off x="4876800" y="3048000"/>
            <a:ext cx="14478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rot="5400000">
            <a:off x="5410200" y="4419600"/>
            <a:ext cx="1524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6324600" y="2667000"/>
            <a:ext cx="14478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HDMF Support</a:t>
            </a:r>
            <a:endParaRPr lang="it-IT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6400800" y="3429000"/>
            <a:ext cx="1981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HDMF Translation rails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6477000" y="4419600"/>
            <a:ext cx="2514600" cy="175432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it-IT" dirty="0" smtClean="0"/>
              <a:t>For </a:t>
            </a:r>
            <a:r>
              <a:rPr lang="it-IT" dirty="0" err="1" smtClean="0"/>
              <a:t>an</a:t>
            </a:r>
            <a:r>
              <a:rPr lang="it-IT" dirty="0" smtClean="0"/>
              <a:t> </a:t>
            </a:r>
            <a:r>
              <a:rPr lang="it-IT" dirty="0" err="1" smtClean="0"/>
              <a:t>independent</a:t>
            </a:r>
            <a:r>
              <a:rPr lang="it-IT" dirty="0" smtClean="0"/>
              <a:t> demounting, </a:t>
            </a:r>
            <a:r>
              <a:rPr lang="it-IT" dirty="0" err="1" smtClean="0"/>
              <a:t>cooling</a:t>
            </a:r>
            <a:r>
              <a:rPr lang="it-IT" dirty="0" smtClean="0"/>
              <a:t> system, </a:t>
            </a:r>
            <a:r>
              <a:rPr lang="it-IT" dirty="0" err="1" smtClean="0"/>
              <a:t>cables</a:t>
            </a:r>
            <a:r>
              <a:rPr lang="it-IT" dirty="0" smtClean="0"/>
              <a:t> and </a:t>
            </a:r>
            <a:r>
              <a:rPr lang="it-IT" dirty="0" err="1" smtClean="0"/>
              <a:t>any</a:t>
            </a:r>
            <a:r>
              <a:rPr lang="it-IT" dirty="0" smtClean="0"/>
              <a:t> SVT service has to be </a:t>
            </a:r>
            <a:r>
              <a:rPr lang="it-IT" dirty="0" err="1" smtClean="0"/>
              <a:t>independent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 L0 </a:t>
            </a:r>
            <a:r>
              <a:rPr lang="it-IT" dirty="0" err="1" smtClean="0"/>
              <a:t>component</a:t>
            </a:r>
            <a:r>
              <a:rPr lang="it-IT" dirty="0" smtClean="0"/>
              <a:t> .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3352800"/>
            <a:ext cx="2019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If we  assume a support structure with two semicone support, (BaBar like), for SVT demounting, L0 cable routing is passing below  the semicone structure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4"/>
          <p:cNvSpPr>
            <a:spLocks noChangeArrowheads="1"/>
          </p:cNvSpPr>
          <p:nvPr/>
        </p:nvSpPr>
        <p:spPr bwMode="auto">
          <a:xfrm>
            <a:off x="5867400" y="3352800"/>
            <a:ext cx="3200400" cy="15672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rgbClr val="FF0000"/>
                </a:solidFill>
              </a:rPr>
              <a:t>Full micro-channel module</a:t>
            </a:r>
            <a:endParaRPr lang="en-US" sz="2000" i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</a:rPr>
              <a:t>The </a:t>
            </a:r>
            <a:r>
              <a:rPr lang="en-US" dirty="0">
                <a:solidFill>
                  <a:srgbClr val="000099"/>
                </a:solidFill>
              </a:rPr>
              <a:t>total radiation </a:t>
            </a:r>
            <a:r>
              <a:rPr lang="en-US" dirty="0" smtClean="0">
                <a:solidFill>
                  <a:srgbClr val="000099"/>
                </a:solidFill>
              </a:rPr>
              <a:t>length </a:t>
            </a:r>
            <a:r>
              <a:rPr lang="en-US" sz="1600" baseline="30000" dirty="0" smtClean="0">
                <a:solidFill>
                  <a:srgbClr val="FF0000"/>
                </a:solidFill>
                <a:sym typeface="Wingdings" pitchFamily="2" charset="2"/>
              </a:rPr>
              <a:t>(*)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</a:rPr>
              <a:t>of this </a:t>
            </a:r>
            <a:r>
              <a:rPr lang="en-US" dirty="0" smtClean="0">
                <a:solidFill>
                  <a:srgbClr val="000099"/>
                </a:solidFill>
              </a:rPr>
              <a:t>support </a:t>
            </a:r>
            <a:r>
              <a:rPr lang="en-US" dirty="0">
                <a:solidFill>
                  <a:srgbClr val="000099"/>
                </a:solidFill>
              </a:rPr>
              <a:t>is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0.28 %X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6200" y="3472266"/>
            <a:ext cx="5727700" cy="1469066"/>
            <a:chOff x="152400" y="2743200"/>
            <a:chExt cx="5727700" cy="1469066"/>
          </a:xfrm>
        </p:grpSpPr>
        <p:pic>
          <p:nvPicPr>
            <p:cNvPr id="17414" name="Picture 21" descr="attesta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400" y="2743200"/>
              <a:ext cx="57277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8" name="Group 27"/>
            <p:cNvGrpSpPr/>
            <p:nvPr/>
          </p:nvGrpSpPr>
          <p:grpSpPr>
            <a:xfrm>
              <a:off x="152400" y="2819400"/>
              <a:ext cx="5257800" cy="1392866"/>
              <a:chOff x="152400" y="2819400"/>
              <a:chExt cx="5257800" cy="1392866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533400" y="3048000"/>
                <a:ext cx="4876800" cy="76200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27" name="TextBox 21"/>
              <p:cNvSpPr txBox="1">
                <a:spLocks noChangeArrowheads="1"/>
              </p:cNvSpPr>
              <p:nvPr/>
            </p:nvSpPr>
            <p:spPr bwMode="auto">
              <a:xfrm>
                <a:off x="2438400" y="2819400"/>
                <a:ext cx="114300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it-IT" sz="1400">
                    <a:solidFill>
                      <a:schemeClr val="bg1"/>
                    </a:solidFill>
                  </a:rPr>
                  <a:t>12.8 mm</a:t>
                </a:r>
              </a:p>
            </p:txBody>
          </p:sp>
          <p:sp>
            <p:nvSpPr>
              <p:cNvPr id="17428" name="Rectangle 24"/>
              <p:cNvSpPr>
                <a:spLocks noChangeArrowheads="1"/>
              </p:cNvSpPr>
              <p:nvPr/>
            </p:nvSpPr>
            <p:spPr bwMode="auto">
              <a:xfrm rot="16200000">
                <a:off x="-65087" y="3265487"/>
                <a:ext cx="742950" cy="307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</a:rPr>
                  <a:t>700 </a:t>
                </a:r>
                <a:r>
                  <a:rPr lang="en-US" sz="140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sz="1400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>
                <a:off x="267494" y="3466306"/>
                <a:ext cx="381000" cy="1588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arrow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Rectangle 28"/>
              <p:cNvSpPr>
                <a:spLocks noChangeArrowheads="1"/>
              </p:cNvSpPr>
              <p:nvPr/>
            </p:nvSpPr>
            <p:spPr bwMode="auto">
              <a:xfrm>
                <a:off x="1219200" y="3842934"/>
                <a:ext cx="267733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solidFill>
                      <a:srgbClr val="FFFF00"/>
                    </a:solidFill>
                  </a:rPr>
                  <a:t>Support Cross Section</a:t>
                </a:r>
                <a:endParaRPr lang="en-US" dirty="0">
                  <a:solidFill>
                    <a:srgbClr val="000099"/>
                  </a:solidFill>
                </a:endParaRPr>
              </a:p>
            </p:txBody>
          </p:sp>
        </p:grpSp>
      </p:grpSp>
      <p:sp>
        <p:nvSpPr>
          <p:cNvPr id="26" name="Text Box 3" descr="Pergamena"/>
          <p:cNvSpPr txBox="1">
            <a:spLocks noChangeArrowheads="1"/>
          </p:cNvSpPr>
          <p:nvPr/>
        </p:nvSpPr>
        <p:spPr bwMode="auto">
          <a:xfrm>
            <a:off x="1981200" y="2286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Module MAPS supports summary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0" name="Rectangle 34"/>
          <p:cNvSpPr>
            <a:spLocks noChangeArrowheads="1"/>
          </p:cNvSpPr>
          <p:nvPr/>
        </p:nvSpPr>
        <p:spPr bwMode="auto">
          <a:xfrm>
            <a:off x="3124200" y="1371600"/>
            <a:ext cx="55626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single base microchannel unit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99"/>
                </a:solidFill>
              </a:rPr>
              <a:t>A square CF micro-tube with an </a:t>
            </a:r>
            <a:r>
              <a:rPr lang="en-US" dirty="0">
                <a:solidFill>
                  <a:srgbClr val="000099"/>
                </a:solidFill>
              </a:rPr>
              <a:t>internal peek </a:t>
            </a:r>
            <a:r>
              <a:rPr lang="en-US" dirty="0" smtClean="0">
                <a:solidFill>
                  <a:srgbClr val="000099"/>
                </a:solidFill>
              </a:rPr>
              <a:t>tube </a:t>
            </a:r>
            <a:r>
              <a:rPr lang="en-US" dirty="0">
                <a:solidFill>
                  <a:srgbClr val="000099"/>
                </a:solidFill>
              </a:rPr>
              <a:t>50 </a:t>
            </a:r>
            <a:r>
              <a:rPr lang="en-US" dirty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dirty="0">
                <a:solidFill>
                  <a:srgbClr val="000099"/>
                </a:solidFill>
              </a:rPr>
              <a:t>m thick </a:t>
            </a:r>
            <a:r>
              <a:rPr lang="en-US" dirty="0" smtClean="0">
                <a:solidFill>
                  <a:srgbClr val="000099"/>
                </a:solidFill>
              </a:rPr>
              <a:t>used </a:t>
            </a:r>
            <a:r>
              <a:rPr lang="en-US" dirty="0">
                <a:solidFill>
                  <a:srgbClr val="000099"/>
                </a:solidFill>
              </a:rPr>
              <a:t>to avoid moisture on carbon </a:t>
            </a:r>
            <a:r>
              <a:rPr lang="en-US" dirty="0" smtClean="0">
                <a:solidFill>
                  <a:srgbClr val="000099"/>
                </a:solidFill>
              </a:rPr>
              <a:t>fiber</a:t>
            </a:r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31" name="Picture 13" descr="D:\condivisione\SUPER-B_VIPIX\foto\foto_giulio_berkeley\Foto_giulio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920066"/>
            <a:ext cx="4114800" cy="140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4"/>
          <p:cNvSpPr>
            <a:spLocks noChangeArrowheads="1"/>
          </p:cNvSpPr>
          <p:nvPr/>
        </p:nvSpPr>
        <p:spPr bwMode="auto">
          <a:xfrm>
            <a:off x="4267200" y="4953000"/>
            <a:ext cx="4724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Net micro-channel module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Same dimensions of full micro-channel but  vacancies of tubes in the structure.</a:t>
            </a:r>
          </a:p>
          <a:p>
            <a:r>
              <a:rPr lang="en-US" dirty="0" smtClean="0">
                <a:solidFill>
                  <a:srgbClr val="000099"/>
                </a:solidFill>
              </a:rPr>
              <a:t>The total radiation length </a:t>
            </a:r>
            <a:r>
              <a:rPr lang="en-US" sz="1600" baseline="30000" dirty="0" smtClean="0">
                <a:solidFill>
                  <a:srgbClr val="FF0000"/>
                </a:solidFill>
                <a:sym typeface="Wingdings" pitchFamily="2" charset="2"/>
              </a:rPr>
              <a:t>(*)</a:t>
            </a:r>
            <a:r>
              <a:rPr lang="en-US" dirty="0" smtClean="0">
                <a:solidFill>
                  <a:srgbClr val="000099"/>
                </a:solidFill>
              </a:rPr>
              <a:t> is</a:t>
            </a:r>
            <a:r>
              <a:rPr lang="en-US" dirty="0" smtClean="0">
                <a:solidFill>
                  <a:srgbClr val="FF0000"/>
                </a:solidFill>
              </a:rPr>
              <a:t> 0.15 %X</a:t>
            </a:r>
            <a:r>
              <a:rPr lang="en-US" baseline="-250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0" y="6324600"/>
            <a:ext cx="90678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rmAutofit/>
          </a:bodyPr>
          <a:lstStyle/>
          <a:p>
            <a:r>
              <a:rPr lang="en-US" sz="1400" baseline="30000" dirty="0" smtClean="0">
                <a:solidFill>
                  <a:srgbClr val="FF0000"/>
                </a:solidFill>
                <a:sym typeface="Wingdings" pitchFamily="2" charset="2"/>
              </a:rPr>
              <a:t>(*)</a:t>
            </a:r>
            <a:r>
              <a:rPr lang="en-US" sz="1400" dirty="0" smtClean="0">
                <a:solidFill>
                  <a:srgbClr val="000099"/>
                </a:solidFill>
                <a:sym typeface="Wingdings" pitchFamily="2" charset="2"/>
              </a:rPr>
              <a:t>: Material </a:t>
            </a:r>
            <a:r>
              <a:rPr lang="en-US" sz="1400" dirty="0">
                <a:solidFill>
                  <a:srgbClr val="000099"/>
                </a:solidFill>
                <a:sym typeface="Wingdings" pitchFamily="2" charset="2"/>
              </a:rPr>
              <a:t>of the support structure: ( </a:t>
            </a:r>
            <a:r>
              <a:rPr lang="en-US" sz="1400" dirty="0" smtClean="0">
                <a:solidFill>
                  <a:srgbClr val="000099"/>
                </a:solidFill>
                <a:sym typeface="Wingdings" pitchFamily="2" charset="2"/>
              </a:rPr>
              <a:t>All C.F. material </a:t>
            </a:r>
            <a:r>
              <a:rPr lang="en-US" sz="1400" dirty="0">
                <a:solidFill>
                  <a:srgbClr val="000099"/>
                </a:solidFill>
                <a:sym typeface="Wingdings" pitchFamily="2" charset="2"/>
              </a:rPr>
              <a:t>+ peek tube + </a:t>
            </a:r>
            <a:r>
              <a:rPr lang="en-US" sz="1400" dirty="0" smtClean="0">
                <a:solidFill>
                  <a:srgbClr val="000099"/>
                </a:solidFill>
                <a:sym typeface="Wingdings" pitchFamily="2" charset="2"/>
              </a:rPr>
              <a:t>Water)</a:t>
            </a:r>
            <a:r>
              <a:rPr lang="en-US" sz="1400" dirty="0">
                <a:sym typeface="Wingdings" pitchFamily="2" charset="2"/>
              </a:rPr>
              <a:t>			</a:t>
            </a:r>
            <a:endParaRPr lang="en-US" sz="1400" b="1" i="1" baseline="-25000" dirty="0">
              <a:solidFill>
                <a:srgbClr val="FF0000"/>
              </a:solidFill>
              <a:sym typeface="Wingdings" pitchFamily="2" charset="2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6200" y="1219200"/>
            <a:ext cx="3048000" cy="2271713"/>
            <a:chOff x="76200" y="1219200"/>
            <a:chExt cx="3048000" cy="2271713"/>
          </a:xfrm>
        </p:grpSpPr>
        <p:grpSp>
          <p:nvGrpSpPr>
            <p:cNvPr id="27" name="Group 26"/>
            <p:cNvGrpSpPr/>
            <p:nvPr/>
          </p:nvGrpSpPr>
          <p:grpSpPr>
            <a:xfrm>
              <a:off x="76200" y="1219200"/>
              <a:ext cx="3048000" cy="2271713"/>
              <a:chOff x="6019800" y="2514600"/>
              <a:chExt cx="3048000" cy="2271713"/>
            </a:xfrm>
          </p:grpSpPr>
          <p:pic>
            <p:nvPicPr>
              <p:cNvPr id="17415" name="Picture 23" descr="tubetto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9800" y="2514600"/>
                <a:ext cx="2895600" cy="223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16" name="Rectangle 24"/>
              <p:cNvSpPr>
                <a:spLocks noChangeArrowheads="1"/>
              </p:cNvSpPr>
              <p:nvPr/>
            </p:nvSpPr>
            <p:spPr bwMode="auto">
              <a:xfrm rot="-5638652">
                <a:off x="6061075" y="3616325"/>
                <a:ext cx="8937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700 </a:t>
                </a:r>
                <a:r>
                  <a:rPr lang="en-US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7417" name="Rectangle 25"/>
              <p:cNvSpPr>
                <a:spLocks noChangeArrowheads="1"/>
              </p:cNvSpPr>
              <p:nvPr/>
            </p:nvSpPr>
            <p:spPr bwMode="auto">
              <a:xfrm rot="-207077">
                <a:off x="6858000" y="2667000"/>
                <a:ext cx="893763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700 </a:t>
                </a:r>
                <a:r>
                  <a:rPr lang="en-US" dirty="0">
                    <a:solidFill>
                      <a:schemeClr val="bg1"/>
                    </a:solidFill>
                    <a:latin typeface="Symbol" pitchFamily="18" charset="2"/>
                  </a:rPr>
                  <a:t>m</a:t>
                </a:r>
                <a:r>
                  <a:rPr lang="en-US" dirty="0">
                    <a:solidFill>
                      <a:schemeClr val="bg1"/>
                    </a:solidFill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7418" name="Line 26"/>
              <p:cNvSpPr>
                <a:spLocks noChangeShapeType="1"/>
              </p:cNvSpPr>
              <p:nvPr/>
            </p:nvSpPr>
            <p:spPr bwMode="auto">
              <a:xfrm>
                <a:off x="6705600" y="3200400"/>
                <a:ext cx="76200" cy="10668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19" name="Line 27"/>
              <p:cNvSpPr>
                <a:spLocks noChangeShapeType="1"/>
              </p:cNvSpPr>
              <p:nvPr/>
            </p:nvSpPr>
            <p:spPr bwMode="auto">
              <a:xfrm flipV="1">
                <a:off x="6781800" y="2971800"/>
                <a:ext cx="1143000" cy="7620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7420" name="Rectangle 28"/>
              <p:cNvSpPr>
                <a:spLocks noChangeArrowheads="1"/>
              </p:cNvSpPr>
              <p:nvPr/>
            </p:nvSpPr>
            <p:spPr bwMode="auto">
              <a:xfrm>
                <a:off x="6248400" y="4419600"/>
                <a:ext cx="27511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FF00"/>
                    </a:solidFill>
                  </a:rPr>
                  <a:t>Carbon Fiber Pultrusion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</a:p>
            </p:txBody>
          </p:sp>
          <p:sp>
            <p:nvSpPr>
              <p:cNvPr id="23" name="Line Callout 2 22"/>
              <p:cNvSpPr/>
              <p:nvPr/>
            </p:nvSpPr>
            <p:spPr>
              <a:xfrm>
                <a:off x="7772400" y="2514600"/>
                <a:ext cx="1295400" cy="304800"/>
              </a:xfrm>
              <a:prstGeom prst="borderCallout2">
                <a:avLst>
                  <a:gd name="adj1" fmla="val 100031"/>
                  <a:gd name="adj2" fmla="val 50741"/>
                  <a:gd name="adj3" fmla="val 278182"/>
                  <a:gd name="adj4" fmla="val 42967"/>
                  <a:gd name="adj5" fmla="val 353243"/>
                  <a:gd name="adj6" fmla="val -7778"/>
                </a:avLst>
              </a:prstGeom>
              <a:noFill/>
              <a:ln>
                <a:solidFill>
                  <a:srgbClr val="C00000"/>
                </a:solidFill>
                <a:tailEnd type="oval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en-US" sz="1600" b="1">
                    <a:solidFill>
                      <a:srgbClr val="000099"/>
                    </a:solidFill>
                    <a:latin typeface="Comic Sans MS" pitchFamily="66" charset="0"/>
                    <a:cs typeface="Times New Roman" pitchFamily="18" charset="0"/>
                  </a:rPr>
                  <a:t>Peek pipe</a:t>
                </a:r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 rot="16200000" flipH="1">
              <a:off x="1257300" y="2247900"/>
              <a:ext cx="38100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1676400" y="2438400"/>
              <a:ext cx="1313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Dh=300 </a:t>
              </a:r>
              <a:r>
                <a:rPr lang="en-US" dirty="0" smtClean="0">
                  <a:solidFill>
                    <a:schemeClr val="bg1"/>
                  </a:solidFill>
                  <a:latin typeface="Symbol" pitchFamily="18" charset="2"/>
                </a:rPr>
                <a:t>m</a:t>
              </a:r>
              <a:r>
                <a:rPr lang="en-US" dirty="0" smtClean="0">
                  <a:solidFill>
                    <a:schemeClr val="bg1"/>
                  </a:solidFill>
                  <a:latin typeface="Times New Roman" pitchFamily="18" charset="0"/>
                </a:rPr>
                <a:t>m</a:t>
              </a:r>
              <a:endParaRPr lang="en-US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</p:grpSp>
      <p:sp>
        <p:nvSpPr>
          <p:cNvPr id="44" name="Right Arrow 43"/>
          <p:cNvSpPr/>
          <p:nvPr/>
        </p:nvSpPr>
        <p:spPr>
          <a:xfrm rot="10800000">
            <a:off x="4953000" y="4419600"/>
            <a:ext cx="9906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ight Arrow 45"/>
          <p:cNvSpPr/>
          <p:nvPr/>
        </p:nvSpPr>
        <p:spPr>
          <a:xfrm rot="10800000">
            <a:off x="3505200" y="6019800"/>
            <a:ext cx="990600" cy="304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The BaBar Silicon Vertex Tracker</a:t>
            </a:r>
            <a:endParaRPr lang="en-US" dirty="0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935663"/>
            <a:ext cx="914400" cy="16033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0247" name="Picture 4" descr="rich_fig1-preview"/>
          <p:cNvPicPr>
            <a:picLocks noChangeAspect="1" noChangeArrowheads="1"/>
          </p:cNvPicPr>
          <p:nvPr/>
        </p:nvPicPr>
        <p:blipFill>
          <a:blip r:embed="rId2" cstate="print"/>
          <a:srcRect t="17224"/>
          <a:stretch>
            <a:fillRect/>
          </a:stretch>
        </p:blipFill>
        <p:spPr bwMode="auto">
          <a:xfrm>
            <a:off x="609600" y="3328988"/>
            <a:ext cx="7848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1447800" y="1219200"/>
            <a:ext cx="6242050" cy="1854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marL="173038" indent="-17303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5 Layers of double-sided, AC-coupled Silicon.</a:t>
            </a:r>
          </a:p>
          <a:p>
            <a:pPr marL="173038" indent="-17303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Custom rad-hard readout IC (the </a:t>
            </a:r>
            <a:r>
              <a:rPr lang="en-US" sz="1600" b="0">
                <a:solidFill>
                  <a:schemeClr val="accent1"/>
                </a:solidFill>
                <a:latin typeface="Helvetica" pitchFamily="34" charset="0"/>
              </a:rPr>
              <a:t>AToM</a:t>
            </a:r>
            <a:r>
              <a:rPr lang="en-US" sz="1600" b="0">
                <a:latin typeface="Helvetica" pitchFamily="34" charset="0"/>
              </a:rPr>
              <a:t> chip).</a:t>
            </a:r>
          </a:p>
          <a:p>
            <a:pPr marL="173038" indent="-17303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Low-mass design.  ( Pt &lt; 2.7 GeV/c</a:t>
            </a:r>
            <a:r>
              <a:rPr lang="en-US" sz="1600" baseline="30000">
                <a:latin typeface="Helvetica" pitchFamily="34" charset="0"/>
              </a:rPr>
              <a:t>2</a:t>
            </a:r>
            <a:r>
              <a:rPr lang="en-US" sz="1600" b="0">
                <a:latin typeface="Helvetica" pitchFamily="34" charset="0"/>
              </a:rPr>
              <a:t> for B daughters)</a:t>
            </a:r>
          </a:p>
          <a:p>
            <a:pPr marL="173038" indent="-173038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Stand-alone tracking for slow particles.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 Inner 3 layers for angle and impact parameter measurement.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1600" b="0">
                <a:latin typeface="Helvetica" pitchFamily="34" charset="0"/>
              </a:rPr>
              <a:t> Outer 2 layers for pattern recognition and low Pt tracking. </a:t>
            </a:r>
          </a:p>
        </p:txBody>
      </p:sp>
      <p:sp>
        <p:nvSpPr>
          <p:cNvPr id="10249" name="Text Box 6"/>
          <p:cNvSpPr txBox="1">
            <a:spLocks noChangeArrowheads="1"/>
          </p:cNvSpPr>
          <p:nvPr/>
        </p:nvSpPr>
        <p:spPr bwMode="auto">
          <a:xfrm>
            <a:off x="5715000" y="54864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latin typeface="Helvetica" pitchFamily="34" charset="0"/>
              </a:rPr>
              <a:t>40 cm</a:t>
            </a:r>
            <a:endParaRPr lang="en-US" sz="1600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 flipH="1">
            <a:off x="4038600" y="5638800"/>
            <a:ext cx="1676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2895600" y="5638800"/>
            <a:ext cx="11430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 flipH="1" flipV="1">
            <a:off x="1066800" y="5638800"/>
            <a:ext cx="1066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2117725" y="54705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latin typeface="Helvetica" pitchFamily="34" charset="0"/>
              </a:rPr>
              <a:t>30 cm</a:t>
            </a:r>
            <a:endParaRPr lang="en-US" sz="1600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254" name="Line 11"/>
          <p:cNvSpPr>
            <a:spLocks noChangeShapeType="1"/>
          </p:cNvSpPr>
          <p:nvPr/>
        </p:nvSpPr>
        <p:spPr bwMode="auto">
          <a:xfrm flipH="1">
            <a:off x="1066800" y="5334000"/>
            <a:ext cx="0" cy="4572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5" name="Line 12"/>
          <p:cNvSpPr>
            <a:spLocks noChangeShapeType="1"/>
          </p:cNvSpPr>
          <p:nvPr/>
        </p:nvSpPr>
        <p:spPr bwMode="auto">
          <a:xfrm>
            <a:off x="6477000" y="5638800"/>
            <a:ext cx="1600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6" name="Line 13"/>
          <p:cNvSpPr>
            <a:spLocks noChangeShapeType="1"/>
          </p:cNvSpPr>
          <p:nvPr/>
        </p:nvSpPr>
        <p:spPr bwMode="auto">
          <a:xfrm flipH="1">
            <a:off x="8458200" y="4419600"/>
            <a:ext cx="0" cy="914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7" name="Line 14"/>
          <p:cNvSpPr>
            <a:spLocks noChangeShapeType="1"/>
          </p:cNvSpPr>
          <p:nvPr/>
        </p:nvSpPr>
        <p:spPr bwMode="auto">
          <a:xfrm flipH="1" flipV="1">
            <a:off x="8458200" y="3429000"/>
            <a:ext cx="0" cy="68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58" name="Text Box 15"/>
          <p:cNvSpPr txBox="1">
            <a:spLocks noChangeArrowheads="1"/>
          </p:cNvSpPr>
          <p:nvPr/>
        </p:nvSpPr>
        <p:spPr bwMode="auto">
          <a:xfrm>
            <a:off x="8137525" y="4098925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latin typeface="Helvetica" pitchFamily="34" charset="0"/>
              </a:rPr>
              <a:t>20 cm</a:t>
            </a:r>
            <a:endParaRPr lang="en-US" sz="1600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0259" name="Line 16"/>
          <p:cNvSpPr>
            <a:spLocks noChangeShapeType="1"/>
          </p:cNvSpPr>
          <p:nvPr/>
        </p:nvSpPr>
        <p:spPr bwMode="auto">
          <a:xfrm flipH="1">
            <a:off x="8077200" y="5334000"/>
            <a:ext cx="0" cy="45720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0260" name="Line 17"/>
          <p:cNvSpPr>
            <a:spLocks noChangeShapeType="1"/>
          </p:cNvSpPr>
          <p:nvPr/>
        </p:nvSpPr>
        <p:spPr bwMode="auto">
          <a:xfrm>
            <a:off x="8077200" y="5334000"/>
            <a:ext cx="6858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3962400" y="5791200"/>
            <a:ext cx="4800600" cy="762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the SuperB SVT L1-L5 we start from the BaBar configuration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SVT Geometry</a:t>
            </a:r>
            <a:endParaRPr lang="en-US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11763"/>
            <a:ext cx="2057400" cy="884237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2295" name="Picture 4" descr="richman_fig2_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04888"/>
            <a:ext cx="5257800" cy="492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4876800" y="5867400"/>
            <a:ext cx="363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b="0" dirty="0">
                <a:latin typeface="Helvetica" pitchFamily="34" charset="0"/>
              </a:rPr>
              <a:t>(Arched wedge wafers not shown)</a:t>
            </a:r>
            <a:endParaRPr lang="en-US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7391400" y="3124200"/>
            <a:ext cx="1357313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Be Beam pipe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1.0 %  X</a:t>
            </a:r>
            <a:r>
              <a:rPr lang="en-US" sz="1400" baseline="-25000">
                <a:solidFill>
                  <a:schemeClr val="tx1"/>
                </a:solidFill>
                <a:latin typeface="Helvetica" pitchFamily="34" charset="0"/>
              </a:rPr>
              <a:t>0</a:t>
            </a:r>
            <a:endParaRPr lang="en-US" sz="2000" b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 flipH="1">
            <a:off x="6477000" y="33528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>
            <a:off x="6172200" y="57150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2300" name="Text Box 9"/>
          <p:cNvSpPr txBox="1">
            <a:spLocks noChangeArrowheads="1"/>
          </p:cNvSpPr>
          <p:nvPr/>
        </p:nvSpPr>
        <p:spPr bwMode="auto">
          <a:xfrm>
            <a:off x="6477000" y="5410200"/>
            <a:ext cx="687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400">
                <a:solidFill>
                  <a:schemeClr val="tx1"/>
                </a:solidFill>
                <a:latin typeface="Helvetica" pitchFamily="34" charset="0"/>
              </a:rPr>
              <a:t>10 cm</a:t>
            </a:r>
            <a:endParaRPr lang="en-US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445450" name="Text Box 10"/>
          <p:cNvSpPr txBox="1">
            <a:spLocks noChangeArrowheads="1"/>
          </p:cNvSpPr>
          <p:nvPr/>
        </p:nvSpPr>
        <p:spPr bwMode="auto">
          <a:xfrm>
            <a:off x="533400" y="1905000"/>
            <a:ext cx="3198813" cy="22828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u="sng" dirty="0">
                <a:solidFill>
                  <a:schemeClr val="tx1"/>
                </a:solidFill>
                <a:latin typeface="Helvetica" pitchFamily="34" charset="0"/>
              </a:rPr>
              <a:t>Layer</a:t>
            </a: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	     </a:t>
            </a:r>
            <a:r>
              <a:rPr lang="en-US" sz="2400" u="sng" dirty="0">
                <a:solidFill>
                  <a:schemeClr val="tx1"/>
                </a:solidFill>
                <a:latin typeface="Helvetica" pitchFamily="34" charset="0"/>
              </a:rPr>
              <a:t>Radius</a:t>
            </a:r>
            <a:endParaRPr lang="en-US" sz="2400" b="0" dirty="0">
              <a:solidFill>
                <a:schemeClr val="tx1"/>
              </a:solidFill>
              <a:latin typeface="Helvetic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1	      3.3 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2	      4.0 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3	      5.9 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4	  9.1 to 12.7 cm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0" dirty="0">
                <a:solidFill>
                  <a:schemeClr val="tx1"/>
                </a:solidFill>
                <a:latin typeface="Helvetica" pitchFamily="34" charset="0"/>
              </a:rPr>
              <a:t>  5	11.4 to 14.6 cm</a:t>
            </a:r>
            <a:endParaRPr lang="en-US" b="0" dirty="0">
              <a:solidFill>
                <a:schemeClr val="tx1"/>
              </a:solidFill>
              <a:latin typeface="Helvetica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0" y="5029200"/>
            <a:ext cx="4800600" cy="9144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modules radius and the  width of  the sensors remain the same so this geometry do not change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SVT BaBar Modules</a:t>
            </a:r>
            <a:endParaRPr lang="en-US" dirty="0" smtClean="0"/>
          </a:p>
        </p:txBody>
      </p:sp>
      <p:pic>
        <p:nvPicPr>
          <p:cNvPr id="16391" name="Picture 4" descr="layer5b-side-crop-ce2-r2"/>
          <p:cNvPicPr>
            <a:picLocks noChangeAspect="1" noChangeArrowheads="1"/>
          </p:cNvPicPr>
          <p:nvPr/>
        </p:nvPicPr>
        <p:blipFill>
          <a:blip r:embed="rId2" cstate="print">
            <a:lum bright="62000"/>
          </a:blip>
          <a:srcRect/>
          <a:stretch>
            <a:fillRect/>
          </a:stretch>
        </p:blipFill>
        <p:spPr bwMode="auto">
          <a:xfrm>
            <a:off x="2057400" y="1752600"/>
            <a:ext cx="51911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5" descr="layer5a-side-crop-ce2-r2"/>
          <p:cNvPicPr>
            <a:picLocks noChangeAspect="1" noChangeArrowheads="1"/>
          </p:cNvPicPr>
          <p:nvPr/>
        </p:nvPicPr>
        <p:blipFill>
          <a:blip r:embed="rId3" cstate="print">
            <a:lum bright="60000"/>
          </a:blip>
          <a:srcRect/>
          <a:stretch>
            <a:fillRect/>
          </a:stretch>
        </p:blipFill>
        <p:spPr bwMode="auto">
          <a:xfrm>
            <a:off x="2057400" y="2438400"/>
            <a:ext cx="51816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6" descr="layer4b-side-crop-ce2-r2"/>
          <p:cNvPicPr>
            <a:picLocks noChangeAspect="1" noChangeArrowheads="1"/>
          </p:cNvPicPr>
          <p:nvPr/>
        </p:nvPicPr>
        <p:blipFill>
          <a:blip r:embed="rId4" cstate="print">
            <a:lum bright="60000"/>
          </a:blip>
          <a:srcRect/>
          <a:stretch>
            <a:fillRect/>
          </a:stretch>
        </p:blipFill>
        <p:spPr bwMode="auto">
          <a:xfrm>
            <a:off x="2438400" y="3124200"/>
            <a:ext cx="42767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7" descr="layer4a-side-crop-ce2-r2"/>
          <p:cNvPicPr>
            <a:picLocks noChangeAspect="1" noChangeArrowheads="1"/>
          </p:cNvPicPr>
          <p:nvPr/>
        </p:nvPicPr>
        <p:blipFill>
          <a:blip r:embed="rId5" cstate="print">
            <a:lum bright="60000"/>
          </a:blip>
          <a:srcRect/>
          <a:stretch>
            <a:fillRect/>
          </a:stretch>
        </p:blipFill>
        <p:spPr bwMode="auto">
          <a:xfrm>
            <a:off x="2438400" y="3886200"/>
            <a:ext cx="4295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8" descr="layer3-side-crop-ce2-r2"/>
          <p:cNvPicPr>
            <a:picLocks noChangeAspect="1" noChangeArrowheads="1"/>
          </p:cNvPicPr>
          <p:nvPr/>
        </p:nvPicPr>
        <p:blipFill>
          <a:blip r:embed="rId6" cstate="print">
            <a:lum bright="58000"/>
          </a:blip>
          <a:srcRect/>
          <a:stretch>
            <a:fillRect/>
          </a:stretch>
        </p:blipFill>
        <p:spPr bwMode="auto">
          <a:xfrm>
            <a:off x="2971800" y="4648200"/>
            <a:ext cx="31337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9" descr="layer1and2-side-crop-ce2-r2"/>
          <p:cNvPicPr>
            <a:picLocks noChangeAspect="1" noChangeArrowheads="1"/>
          </p:cNvPicPr>
          <p:nvPr/>
        </p:nvPicPr>
        <p:blipFill>
          <a:blip r:embed="rId7" cstate="print">
            <a:lum bright="58000"/>
          </a:blip>
          <a:srcRect/>
          <a:stretch>
            <a:fillRect/>
          </a:stretch>
        </p:blipFill>
        <p:spPr bwMode="auto">
          <a:xfrm>
            <a:off x="3276600" y="5562600"/>
            <a:ext cx="2428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Text Box 10"/>
          <p:cNvSpPr txBox="1">
            <a:spLocks noChangeArrowheads="1"/>
          </p:cNvSpPr>
          <p:nvPr/>
        </p:nvSpPr>
        <p:spPr bwMode="auto">
          <a:xfrm>
            <a:off x="990600" y="990600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Layer</a:t>
            </a:r>
          </a:p>
        </p:txBody>
      </p:sp>
      <p:sp>
        <p:nvSpPr>
          <p:cNvPr id="16398" name="Text Box 11"/>
          <p:cNvSpPr txBox="1">
            <a:spLocks noChangeArrowheads="1"/>
          </p:cNvSpPr>
          <p:nvPr/>
        </p:nvSpPr>
        <p:spPr bwMode="auto">
          <a:xfrm>
            <a:off x="2117725" y="898525"/>
            <a:ext cx="11334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Number of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Wafers</a:t>
            </a:r>
          </a:p>
        </p:txBody>
      </p:sp>
      <p:sp>
        <p:nvSpPr>
          <p:cNvPr id="16399" name="Text Box 12"/>
          <p:cNvSpPr txBox="1">
            <a:spLocks noChangeArrowheads="1"/>
          </p:cNvSpPr>
          <p:nvPr/>
        </p:nvSpPr>
        <p:spPr bwMode="auto">
          <a:xfrm>
            <a:off x="3657600" y="914400"/>
            <a:ext cx="2219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Total </a:t>
            </a:r>
            <a:r>
              <a:rPr lang="en-US" sz="1600">
                <a:solidFill>
                  <a:schemeClr val="tx1"/>
                </a:solidFill>
                <a:latin typeface="Helvetica" pitchFamily="34" charset="0"/>
              </a:rPr>
              <a:t>Phi-Strip</a:t>
            </a: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 Length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Backward       Forward</a:t>
            </a:r>
          </a:p>
        </p:txBody>
      </p:sp>
      <p:sp>
        <p:nvSpPr>
          <p:cNvPr id="16400" name="Text Box 13"/>
          <p:cNvSpPr txBox="1">
            <a:spLocks noChangeArrowheads="1"/>
          </p:cNvSpPr>
          <p:nvPr/>
        </p:nvSpPr>
        <p:spPr bwMode="auto">
          <a:xfrm>
            <a:off x="6477000" y="990600"/>
            <a:ext cx="1517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chemeClr val="tx1"/>
                </a:solidFill>
                <a:latin typeface="Helvetica" pitchFamily="34" charset="0"/>
              </a:rPr>
              <a:t>Z-Strip</a:t>
            </a: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 Length</a:t>
            </a:r>
          </a:p>
        </p:txBody>
      </p:sp>
      <p:sp>
        <p:nvSpPr>
          <p:cNvPr id="16401" name="Text Box 14"/>
          <p:cNvSpPr txBox="1">
            <a:spLocks noChangeArrowheads="1"/>
          </p:cNvSpPr>
          <p:nvPr/>
        </p:nvSpPr>
        <p:spPr bwMode="auto">
          <a:xfrm>
            <a:off x="1066800" y="1600200"/>
            <a:ext cx="687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5b				8				26.5 cm	26.5 cm			4.1 to 5.1 cm</a:t>
            </a:r>
          </a:p>
        </p:txBody>
      </p:sp>
      <p:sp>
        <p:nvSpPr>
          <p:cNvPr id="16402" name="Text Box 15"/>
          <p:cNvSpPr txBox="1">
            <a:spLocks noChangeArrowheads="1"/>
          </p:cNvSpPr>
          <p:nvPr/>
        </p:nvSpPr>
        <p:spPr bwMode="auto">
          <a:xfrm>
            <a:off x="1066800" y="2286000"/>
            <a:ext cx="687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5a				8				26.5 cm	25.1 cm			4.2 to 5.1 cm</a:t>
            </a:r>
          </a:p>
        </p:txBody>
      </p:sp>
      <p:sp>
        <p:nvSpPr>
          <p:cNvPr id="16403" name="Text Box 16"/>
          <p:cNvSpPr txBox="1">
            <a:spLocks noChangeArrowheads="1"/>
          </p:cNvSpPr>
          <p:nvPr/>
        </p:nvSpPr>
        <p:spPr bwMode="auto">
          <a:xfrm>
            <a:off x="1066800" y="2895600"/>
            <a:ext cx="687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4b				7				22.4 cm	19.9 cm			4.2 to 5.1 cm</a:t>
            </a:r>
          </a:p>
        </p:txBody>
      </p:sp>
      <p:sp>
        <p:nvSpPr>
          <p:cNvPr id="16404" name="Text Box 17"/>
          <p:cNvSpPr txBox="1">
            <a:spLocks noChangeArrowheads="1"/>
          </p:cNvSpPr>
          <p:nvPr/>
        </p:nvSpPr>
        <p:spPr bwMode="auto">
          <a:xfrm>
            <a:off x="1066800" y="4419600"/>
            <a:ext cx="6651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3				6				12.8 cm 	12.8 cm				7.0 cm</a:t>
            </a:r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auto">
          <a:xfrm>
            <a:off x="1066800" y="5029200"/>
            <a:ext cx="6651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2				4				  8.8 cm	  8.8 cm				4.8 cm</a:t>
            </a:r>
          </a:p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1				4				  8.2 cm	  8.2 cm				4.0 cm</a:t>
            </a:r>
          </a:p>
        </p:txBody>
      </p:sp>
      <p:sp>
        <p:nvSpPr>
          <p:cNvPr id="16406" name="Line 19"/>
          <p:cNvSpPr>
            <a:spLocks noChangeShapeType="1"/>
          </p:cNvSpPr>
          <p:nvPr/>
        </p:nvSpPr>
        <p:spPr bwMode="auto">
          <a:xfrm>
            <a:off x="990600" y="1524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  <p:sp>
        <p:nvSpPr>
          <p:cNvPr id="16407" name="Line 20"/>
          <p:cNvSpPr>
            <a:spLocks noChangeShapeType="1"/>
          </p:cNvSpPr>
          <p:nvPr/>
        </p:nvSpPr>
        <p:spPr bwMode="auto">
          <a:xfrm>
            <a:off x="2057400" y="1524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6408" name="Line 21"/>
          <p:cNvSpPr>
            <a:spLocks noChangeShapeType="1"/>
          </p:cNvSpPr>
          <p:nvPr/>
        </p:nvSpPr>
        <p:spPr bwMode="auto">
          <a:xfrm>
            <a:off x="3657600" y="15240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6409" name="Line 22"/>
          <p:cNvSpPr>
            <a:spLocks noChangeShapeType="1"/>
          </p:cNvSpPr>
          <p:nvPr/>
        </p:nvSpPr>
        <p:spPr bwMode="auto">
          <a:xfrm>
            <a:off x="4876800" y="1524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6410" name="Line 23"/>
          <p:cNvSpPr>
            <a:spLocks noChangeShapeType="1"/>
          </p:cNvSpPr>
          <p:nvPr/>
        </p:nvSpPr>
        <p:spPr bwMode="auto">
          <a:xfrm>
            <a:off x="6400800" y="15240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it-IT"/>
          </a:p>
        </p:txBody>
      </p:sp>
      <p:sp>
        <p:nvSpPr>
          <p:cNvPr id="16411" name="Text Box 24"/>
          <p:cNvSpPr txBox="1">
            <a:spLocks noChangeArrowheads="1"/>
          </p:cNvSpPr>
          <p:nvPr/>
        </p:nvSpPr>
        <p:spPr bwMode="auto">
          <a:xfrm>
            <a:off x="1050925" y="3641725"/>
            <a:ext cx="687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344488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4a				7				22.4 cm	18.5 cm			4.2 to 5.1 cm</a:t>
            </a:r>
          </a:p>
        </p:txBody>
      </p:sp>
      <p:sp>
        <p:nvSpPr>
          <p:cNvPr id="28" name="Ovale 27"/>
          <p:cNvSpPr/>
          <p:nvPr/>
        </p:nvSpPr>
        <p:spPr>
          <a:xfrm>
            <a:off x="3200400" y="1600200"/>
            <a:ext cx="27432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360488"/>
            <a:ext cx="6884988" cy="4964112"/>
          </a:xfrm>
          <a:noFill/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934200" cy="8382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SVT SuperB Modules (first guess!)</a:t>
            </a:r>
          </a:p>
        </p:txBody>
      </p:sp>
      <p:sp>
        <p:nvSpPr>
          <p:cNvPr id="7" name="Ovale 6"/>
          <p:cNvSpPr/>
          <p:nvPr/>
        </p:nvSpPr>
        <p:spPr>
          <a:xfrm>
            <a:off x="3429000" y="2590800"/>
            <a:ext cx="17526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81200" y="5867400"/>
            <a:ext cx="5105400" cy="381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5562600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2"/>
                </a:solidFill>
              </a:rPr>
              <a:t>SVT Mechanical Features</a:t>
            </a:r>
            <a:endParaRPr lang="en-US" sz="3200" dirty="0" smtClean="0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324600"/>
            <a:ext cx="1447800" cy="3810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pic>
        <p:nvPicPr>
          <p:cNvPr id="13319" name="Picture 4" descr="everything03-v2"/>
          <p:cNvPicPr>
            <a:picLocks noChangeAspect="1" noChangeArrowheads="1"/>
          </p:cNvPicPr>
          <p:nvPr/>
        </p:nvPicPr>
        <p:blipFill>
          <a:blip r:embed="rId2" cstate="print">
            <a:lum bright="8000" contrast="16000"/>
          </a:blip>
          <a:srcRect/>
          <a:stretch>
            <a:fillRect/>
          </a:stretch>
        </p:blipFill>
        <p:spPr bwMode="auto">
          <a:xfrm>
            <a:off x="838200" y="1905000"/>
            <a:ext cx="70199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Line 5"/>
          <p:cNvSpPr>
            <a:spLocks noChangeShapeType="1"/>
          </p:cNvSpPr>
          <p:nvPr/>
        </p:nvSpPr>
        <p:spPr bwMode="auto">
          <a:xfrm flipH="1">
            <a:off x="5334000" y="1752600"/>
            <a:ext cx="228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4876800" y="1143000"/>
            <a:ext cx="1460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Carbon fiber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 Space Frame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3276600" y="5105400"/>
            <a:ext cx="15176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Carbon fiber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 support cones</a:t>
            </a:r>
          </a:p>
        </p:txBody>
      </p:sp>
      <p:sp>
        <p:nvSpPr>
          <p:cNvPr id="13323" name="Line 8"/>
          <p:cNvSpPr>
            <a:spLocks noChangeShapeType="1"/>
          </p:cNvSpPr>
          <p:nvPr/>
        </p:nvSpPr>
        <p:spPr bwMode="auto">
          <a:xfrm flipV="1">
            <a:off x="4419600" y="3657600"/>
            <a:ext cx="914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Line 9"/>
          <p:cNvSpPr>
            <a:spLocks noChangeShapeType="1"/>
          </p:cNvSpPr>
          <p:nvPr/>
        </p:nvSpPr>
        <p:spPr bwMode="auto">
          <a:xfrm flipH="1" flipV="1">
            <a:off x="2743200" y="3657600"/>
            <a:ext cx="9144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5" name="Text Box 10"/>
          <p:cNvSpPr txBox="1">
            <a:spLocks noChangeArrowheads="1"/>
          </p:cNvSpPr>
          <p:nvPr/>
        </p:nvSpPr>
        <p:spPr bwMode="auto">
          <a:xfrm>
            <a:off x="2895600" y="1143000"/>
            <a:ext cx="132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Brass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cooling rings</a:t>
            </a:r>
          </a:p>
        </p:txBody>
      </p:sp>
      <p:sp>
        <p:nvSpPr>
          <p:cNvPr id="13326" name="Line 11"/>
          <p:cNvSpPr>
            <a:spLocks noChangeShapeType="1"/>
          </p:cNvSpPr>
          <p:nvPr/>
        </p:nvSpPr>
        <p:spPr bwMode="auto">
          <a:xfrm flipH="1">
            <a:off x="2590800" y="1752600"/>
            <a:ext cx="6858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7" name="Line 12"/>
          <p:cNvSpPr>
            <a:spLocks noChangeShapeType="1"/>
          </p:cNvSpPr>
          <p:nvPr/>
        </p:nvSpPr>
        <p:spPr bwMode="auto">
          <a:xfrm>
            <a:off x="3962400" y="1752600"/>
            <a:ext cx="11430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8" name="Text Box 13"/>
          <p:cNvSpPr txBox="1">
            <a:spLocks noChangeArrowheads="1"/>
          </p:cNvSpPr>
          <p:nvPr/>
        </p:nvSpPr>
        <p:spPr bwMode="auto">
          <a:xfrm>
            <a:off x="5562600" y="4724400"/>
            <a:ext cx="2081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B1 dipole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permanent magnet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(inside support cone)</a:t>
            </a:r>
          </a:p>
        </p:txBody>
      </p:sp>
      <p:sp>
        <p:nvSpPr>
          <p:cNvPr id="13329" name="Line 14"/>
          <p:cNvSpPr>
            <a:spLocks noChangeShapeType="1"/>
          </p:cNvSpPr>
          <p:nvPr/>
        </p:nvSpPr>
        <p:spPr bwMode="auto">
          <a:xfrm flipH="1" flipV="1">
            <a:off x="6324600" y="4419600"/>
            <a:ext cx="76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0" name="Text Box 15"/>
          <p:cNvSpPr txBox="1">
            <a:spLocks noChangeArrowheads="1"/>
          </p:cNvSpPr>
          <p:nvPr/>
        </p:nvSpPr>
        <p:spPr bwMode="auto">
          <a:xfrm>
            <a:off x="457200" y="4800600"/>
            <a:ext cx="2081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dirty="0">
                <a:solidFill>
                  <a:schemeClr val="tx1"/>
                </a:solidFill>
                <a:latin typeface="Helvetica" pitchFamily="34" charset="0"/>
              </a:rPr>
              <a:t>B1 dipole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dirty="0">
                <a:solidFill>
                  <a:schemeClr val="tx1"/>
                </a:solidFill>
                <a:latin typeface="Helvetica" pitchFamily="34" charset="0"/>
              </a:rPr>
              <a:t>permanent magnet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 dirty="0">
                <a:solidFill>
                  <a:schemeClr val="tx1"/>
                </a:solidFill>
                <a:latin typeface="Helvetica" pitchFamily="34" charset="0"/>
              </a:rPr>
              <a:t>(inside support cone)</a:t>
            </a:r>
          </a:p>
        </p:txBody>
      </p:sp>
      <p:sp>
        <p:nvSpPr>
          <p:cNvPr id="13331" name="Line 16"/>
          <p:cNvSpPr>
            <a:spLocks noChangeShapeType="1"/>
          </p:cNvSpPr>
          <p:nvPr/>
        </p:nvSpPr>
        <p:spPr bwMode="auto">
          <a:xfrm flipV="1">
            <a:off x="1676400" y="44196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2" name="Line 17"/>
          <p:cNvSpPr>
            <a:spLocks noChangeShapeType="1"/>
          </p:cNvSpPr>
          <p:nvPr/>
        </p:nvSpPr>
        <p:spPr bwMode="auto">
          <a:xfrm flipH="1">
            <a:off x="914400" y="5943600"/>
            <a:ext cx="2743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3" name="Line 18"/>
          <p:cNvSpPr>
            <a:spLocks noChangeShapeType="1"/>
          </p:cNvSpPr>
          <p:nvPr/>
        </p:nvSpPr>
        <p:spPr bwMode="auto">
          <a:xfrm>
            <a:off x="4495800" y="5943600"/>
            <a:ext cx="3276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4" name="Line 19"/>
          <p:cNvSpPr>
            <a:spLocks noChangeShapeType="1"/>
          </p:cNvSpPr>
          <p:nvPr/>
        </p:nvSpPr>
        <p:spPr bwMode="auto">
          <a:xfrm>
            <a:off x="8153400" y="41910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5" name="Line 20"/>
          <p:cNvSpPr>
            <a:spLocks noChangeShapeType="1"/>
          </p:cNvSpPr>
          <p:nvPr/>
        </p:nvSpPr>
        <p:spPr bwMode="auto">
          <a:xfrm flipV="1">
            <a:off x="8153400" y="3352800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6" name="Text Box 21"/>
          <p:cNvSpPr txBox="1">
            <a:spLocks noChangeArrowheads="1"/>
          </p:cNvSpPr>
          <p:nvPr/>
        </p:nvSpPr>
        <p:spPr bwMode="auto">
          <a:xfrm>
            <a:off x="3657600" y="5715000"/>
            <a:ext cx="85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109 cm</a:t>
            </a:r>
          </a:p>
        </p:txBody>
      </p:sp>
      <p:sp>
        <p:nvSpPr>
          <p:cNvPr id="13337" name="Text Box 22"/>
          <p:cNvSpPr txBox="1">
            <a:spLocks noChangeArrowheads="1"/>
          </p:cNvSpPr>
          <p:nvPr/>
        </p:nvSpPr>
        <p:spPr bwMode="auto">
          <a:xfrm>
            <a:off x="7848600" y="3810000"/>
            <a:ext cx="738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22 cm</a:t>
            </a:r>
          </a:p>
        </p:txBody>
      </p:sp>
      <p:sp>
        <p:nvSpPr>
          <p:cNvPr id="13338" name="Line 23"/>
          <p:cNvSpPr>
            <a:spLocks noChangeShapeType="1"/>
          </p:cNvSpPr>
          <p:nvPr/>
        </p:nvSpPr>
        <p:spPr bwMode="auto">
          <a:xfrm>
            <a:off x="7772400" y="47244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39" name="Line 24"/>
          <p:cNvSpPr>
            <a:spLocks noChangeShapeType="1"/>
          </p:cNvSpPr>
          <p:nvPr/>
        </p:nvSpPr>
        <p:spPr bwMode="auto">
          <a:xfrm>
            <a:off x="914400" y="5638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40" name="Line 25"/>
          <p:cNvSpPr>
            <a:spLocks noChangeShapeType="1"/>
          </p:cNvSpPr>
          <p:nvPr/>
        </p:nvSpPr>
        <p:spPr bwMode="auto">
          <a:xfrm flipV="1">
            <a:off x="914400" y="4648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41" name="Line 26"/>
          <p:cNvSpPr>
            <a:spLocks noChangeShapeType="1"/>
          </p:cNvSpPr>
          <p:nvPr/>
        </p:nvSpPr>
        <p:spPr bwMode="auto">
          <a:xfrm>
            <a:off x="7772400" y="472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42" name="Line 27"/>
          <p:cNvSpPr>
            <a:spLocks noChangeShapeType="1"/>
          </p:cNvSpPr>
          <p:nvPr/>
        </p:nvSpPr>
        <p:spPr bwMode="auto">
          <a:xfrm>
            <a:off x="7848600" y="3352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everything01-v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7772400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mtClean="0">
                <a:solidFill>
                  <a:schemeClr val="accent2"/>
                </a:solidFill>
              </a:rPr>
              <a:t>SVT Mechanical Features</a:t>
            </a:r>
            <a:endParaRPr lang="en-US" smtClean="0"/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400800"/>
            <a:ext cx="1447800" cy="228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14344" name="Text Box 5"/>
          <p:cNvSpPr txBox="1">
            <a:spLocks noChangeArrowheads="1"/>
          </p:cNvSpPr>
          <p:nvPr/>
        </p:nvSpPr>
        <p:spPr bwMode="auto">
          <a:xfrm>
            <a:off x="2971800" y="1752600"/>
            <a:ext cx="1435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Silicon wafers</a:t>
            </a:r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 flipH="1">
            <a:off x="3200400" y="2133600"/>
            <a:ext cx="228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 flipH="1">
            <a:off x="3657600" y="2133600"/>
            <a:ext cx="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>
            <a:off x="3886200" y="2133600"/>
            <a:ext cx="228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348" name="Text Box 9"/>
          <p:cNvSpPr txBox="1">
            <a:spLocks noChangeArrowheads="1"/>
          </p:cNvSpPr>
          <p:nvPr/>
        </p:nvSpPr>
        <p:spPr bwMode="auto">
          <a:xfrm>
            <a:off x="3048000" y="5257800"/>
            <a:ext cx="324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1600" b="0">
                <a:solidFill>
                  <a:schemeClr val="tx1"/>
                </a:solidFill>
                <a:latin typeface="Helvetica" pitchFamily="34" charset="0"/>
              </a:rPr>
              <a:t>Carbon &amp; Kevlar fiber support ribs</a:t>
            </a:r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 flipV="1">
            <a:off x="4953000" y="45720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 l="41383" t="45385" r="11667" b="6923"/>
          <a:stretch>
            <a:fillRect/>
          </a:stretch>
        </p:blipFill>
        <p:spPr bwMode="auto">
          <a:xfrm>
            <a:off x="5257800" y="2667000"/>
            <a:ext cx="38776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676400" y="228600"/>
            <a:ext cx="5867400" cy="990600"/>
            <a:chOff x="733" y="73"/>
            <a:chExt cx="4681" cy="791"/>
          </a:xfrm>
        </p:grpSpPr>
        <p:pic>
          <p:nvPicPr>
            <p:cNvPr id="24580" name="Rectangle 2" descr="Pergamena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24581" name="Text Box 4" descr="Pergamena"/>
            <p:cNvSpPr txBox="1">
              <a:spLocks noChangeArrowheads="1"/>
            </p:cNvSpPr>
            <p:nvPr/>
          </p:nvSpPr>
          <p:spPr bwMode="auto">
            <a:xfrm>
              <a:off x="803" y="142"/>
              <a:ext cx="4472" cy="620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2400" dirty="0" smtClean="0">
                  <a:solidFill>
                    <a:srgbClr val="000099"/>
                  </a:solidFill>
                </a:rPr>
                <a:t>MAPS Module</a:t>
              </a:r>
            </a:p>
            <a:p>
              <a:pPr algn="ctr"/>
              <a:r>
                <a:rPr lang="en-US" sz="2400" dirty="0" smtClean="0">
                  <a:solidFill>
                    <a:srgbClr val="000099"/>
                  </a:solidFill>
                </a:rPr>
                <a:t>Work actually in progress</a:t>
              </a:r>
            </a:p>
          </p:txBody>
        </p:sp>
      </p:grp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81000" y="990601"/>
            <a:ext cx="8534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Microchannel</a:t>
            </a:r>
            <a:r>
              <a:rPr lang="en-US" dirty="0" smtClean="0">
                <a:solidFill>
                  <a:srgbClr val="000099"/>
                </a:solidFill>
              </a:rPr>
              <a:t> CFRP in lamination process.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	Italian company ( </a:t>
            </a:r>
            <a:r>
              <a:rPr lang="en-US" dirty="0" err="1" smtClean="0">
                <a:solidFill>
                  <a:srgbClr val="FF0000"/>
                </a:solidFill>
              </a:rPr>
              <a:t>Plyform</a:t>
            </a:r>
            <a:r>
              <a:rPr lang="en-US" dirty="0" smtClean="0">
                <a:solidFill>
                  <a:srgbClr val="FF0000"/>
                </a:solidFill>
              </a:rPr>
              <a:t> , (NO)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producing a laminated microchannel prototype (H=700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 and Dh=300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), </a:t>
            </a:r>
            <a:r>
              <a:rPr lang="en-US" u="sng" dirty="0" smtClean="0">
                <a:solidFill>
                  <a:srgbClr val="FF0000"/>
                </a:solidFill>
              </a:rPr>
              <a:t>some prototype realized</a:t>
            </a:r>
            <a:r>
              <a:rPr lang="en-US" dirty="0" smtClean="0">
                <a:solidFill>
                  <a:srgbClr val="FF0000"/>
                </a:solidFill>
              </a:rPr>
              <a:t>,   </a:t>
            </a:r>
            <a:r>
              <a:rPr lang="en-US" u="sng" dirty="0" smtClean="0">
                <a:solidFill>
                  <a:srgbClr val="FF0000"/>
                </a:solidFill>
              </a:rPr>
              <a:t>June 15 first delivery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rgbClr val="FF0000"/>
                </a:solidFill>
              </a:rPr>
              <a:t> Very important </a:t>
            </a:r>
            <a:r>
              <a:rPr lang="en-US" dirty="0" smtClean="0">
                <a:solidFill>
                  <a:srgbClr val="FF0000"/>
                </a:solidFill>
              </a:rPr>
              <a:t>for the shaping of the </a:t>
            </a:r>
            <a:r>
              <a:rPr lang="en-US" dirty="0" err="1" smtClean="0">
                <a:solidFill>
                  <a:srgbClr val="FF0000"/>
                </a:solidFill>
              </a:rPr>
              <a:t>microtube</a:t>
            </a:r>
            <a:r>
              <a:rPr lang="en-US" dirty="0" smtClean="0">
                <a:solidFill>
                  <a:srgbClr val="FF0000"/>
                </a:solidFill>
              </a:rPr>
              <a:t> . </a:t>
            </a:r>
          </a:p>
          <a:p>
            <a:pPr>
              <a:spcBef>
                <a:spcPct val="5000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</a:rPr>
              <a:t>2) Microchannel </a:t>
            </a:r>
            <a:r>
              <a:rPr lang="en-US" dirty="0" smtClean="0">
                <a:solidFill>
                  <a:srgbClr val="000099"/>
                </a:solidFill>
              </a:rPr>
              <a:t>CFRP in </a:t>
            </a:r>
            <a:r>
              <a:rPr lang="en-US" dirty="0" smtClean="0">
                <a:solidFill>
                  <a:srgbClr val="000099"/>
                </a:solidFill>
              </a:rPr>
              <a:t>pultrusion </a:t>
            </a:r>
            <a:r>
              <a:rPr lang="en-US" dirty="0" smtClean="0">
                <a:solidFill>
                  <a:srgbClr val="000099"/>
                </a:solidFill>
              </a:rPr>
              <a:t>process.  </a:t>
            </a:r>
            <a:endParaRPr lang="en-US" dirty="0" smtClean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AutoNum type="arabicParenR"/>
            </a:pP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28600" y="4648200"/>
            <a:ext cx="5105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99"/>
                </a:solidFill>
              </a:rPr>
              <a:t>3</a:t>
            </a:r>
            <a:r>
              <a:rPr lang="en-US" dirty="0" smtClean="0">
                <a:solidFill>
                  <a:srgbClr val="000099"/>
                </a:solidFill>
              </a:rPr>
              <a:t>)  </a:t>
            </a:r>
            <a:r>
              <a:rPr lang="en-US" dirty="0" smtClean="0">
                <a:solidFill>
                  <a:srgbClr val="000099"/>
                </a:solidFill>
              </a:rPr>
              <a:t>Z-piece prototype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FF0000"/>
                </a:solidFill>
              </a:rPr>
              <a:t>design revision for 550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m thin </a:t>
            </a:r>
            <a:r>
              <a:rPr lang="en-US" dirty="0" err="1" smtClean="0">
                <a:solidFill>
                  <a:srgbClr val="FF0000"/>
                </a:solidFill>
              </a:rPr>
              <a:t>microtube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- rapid prototyping technology in ABS material , c/o </a:t>
            </a:r>
            <a:r>
              <a:rPr lang="en-US" dirty="0" err="1" smtClean="0">
                <a:solidFill>
                  <a:srgbClr val="FF0000"/>
                </a:solidFill>
              </a:rPr>
              <a:t>Poggipolini</a:t>
            </a:r>
            <a:r>
              <a:rPr lang="en-US" dirty="0" smtClean="0">
                <a:solidFill>
                  <a:srgbClr val="FF0000"/>
                </a:solidFill>
              </a:rPr>
              <a:t>  (Bo) .</a:t>
            </a:r>
          </a:p>
        </p:txBody>
      </p:sp>
      <p:sp>
        <p:nvSpPr>
          <p:cNvPr id="19" name="Freccia a destra 18"/>
          <p:cNvSpPr/>
          <p:nvPr/>
        </p:nvSpPr>
        <p:spPr>
          <a:xfrm rot="1098883" flipV="1">
            <a:off x="3389488" y="3196737"/>
            <a:ext cx="2921989" cy="2195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 rot="20282492">
            <a:off x="4675550" y="4356238"/>
            <a:ext cx="2163409" cy="2935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228600" y="358140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0000"/>
                </a:solidFill>
              </a:rPr>
              <a:t>-N</a:t>
            </a:r>
            <a:r>
              <a:rPr lang="it-IT" dirty="0" err="1" smtClean="0">
                <a:solidFill>
                  <a:srgbClr val="FF0000"/>
                </a:solidFill>
              </a:rPr>
              <a:t>ot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yet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realized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this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shape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with </a:t>
            </a:r>
            <a:r>
              <a:rPr lang="it-IT" dirty="0" err="1" smtClean="0">
                <a:solidFill>
                  <a:srgbClr val="FF0000"/>
                </a:solidFill>
              </a:rPr>
              <a:t>poor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polimerization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microtube</a:t>
            </a:r>
            <a:r>
              <a:rPr lang="it-IT" dirty="0" smtClean="0">
                <a:solidFill>
                  <a:srgbClr val="FF0000"/>
                </a:solidFill>
              </a:rPr>
              <a:t>  </a:t>
            </a:r>
            <a:r>
              <a:rPr lang="it-IT" dirty="0" err="1" smtClean="0">
                <a:solidFill>
                  <a:srgbClr val="FF0000"/>
                </a:solidFill>
              </a:rPr>
              <a:t>from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pultrusion </a:t>
            </a:r>
            <a:r>
              <a:rPr lang="it-IT" dirty="0" err="1" smtClean="0">
                <a:solidFill>
                  <a:srgbClr val="FF0000"/>
                </a:solidFill>
              </a:rPr>
              <a:t>process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>
                <a:solidFill>
                  <a:srgbClr val="FF0000"/>
                </a:solidFill>
              </a:rPr>
              <a:t>.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7"/>
          <p:cNvSpPr>
            <a:spLocks noChangeArrowheads="1"/>
          </p:cNvSpPr>
          <p:nvPr/>
        </p:nvSpPr>
        <p:spPr bwMode="auto">
          <a:xfrm rot="10800000" flipV="1">
            <a:off x="4800600" y="16764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</a:rPr>
              <a:t>Tests performed on </a:t>
            </a:r>
            <a:r>
              <a:rPr lang="en-US" dirty="0" smtClean="0">
                <a:solidFill>
                  <a:srgbClr val="000099"/>
                </a:solidFill>
              </a:rPr>
              <a:t>full module sample (length = 120 mm) at </a:t>
            </a:r>
            <a:r>
              <a:rPr lang="en-US" dirty="0" smtClean="0">
                <a:solidFill>
                  <a:srgbClr val="000099"/>
                </a:solidFill>
                <a:latin typeface="Symbol" pitchFamily="18" charset="2"/>
              </a:rPr>
              <a:t>D </a:t>
            </a:r>
            <a:r>
              <a:rPr lang="en-US" dirty="0" smtClean="0">
                <a:solidFill>
                  <a:srgbClr val="000099"/>
                </a:solidFill>
              </a:rPr>
              <a:t>p =3.6 atm.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457200" y="4243626"/>
            <a:ext cx="3048000" cy="86177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eaLnBrk="0" hangingPunct="0"/>
            <a:r>
              <a:rPr lang="en-US" sz="1600" dirty="0">
                <a:solidFill>
                  <a:srgbClr val="C00000"/>
                </a:solidFill>
              </a:rPr>
              <a:t>Average module Temperature </a:t>
            </a:r>
            <a:r>
              <a:rPr lang="en-US" sz="1600" dirty="0" smtClean="0">
                <a:solidFill>
                  <a:srgbClr val="C00000"/>
                </a:solidFill>
              </a:rPr>
              <a:t> vs  Specific Power</a:t>
            </a:r>
            <a:endParaRPr lang="en-US" sz="1600" dirty="0">
              <a:solidFill>
                <a:srgbClr val="C00000"/>
              </a:solidFill>
            </a:endParaRPr>
          </a:p>
          <a:p>
            <a:pPr eaLnBrk="0" hangingPunct="0"/>
            <a:endParaRPr lang="en-US" dirty="0">
              <a:solidFill>
                <a:srgbClr val="000099"/>
              </a:solidFill>
            </a:endParaRPr>
          </a:p>
        </p:txBody>
      </p:sp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22856"/>
            <a:ext cx="4495800" cy="274457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>
          <a:xfrm>
            <a:off x="2133600" y="2385905"/>
            <a:ext cx="762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2273856" flipV="1">
            <a:off x="1622061" y="3530070"/>
            <a:ext cx="868812" cy="126750"/>
          </a:xfrm>
          <a:prstGeom prst="rightArrow">
            <a:avLst>
              <a:gd name="adj1" fmla="val 50000"/>
              <a:gd name="adj2" fmla="val 4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1981200" y="3224105"/>
            <a:ext cx="10668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04800" y="5334000"/>
            <a:ext cx="3200400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Temperature along </a:t>
            </a:r>
            <a:r>
              <a:rPr lang="it-IT" b="1" dirty="0">
                <a:solidFill>
                  <a:srgbClr val="C00000"/>
                </a:solidFill>
              </a:rPr>
              <a:t>the </a:t>
            </a:r>
            <a:r>
              <a:rPr lang="it-IT" b="1" dirty="0" smtClean="0">
                <a:solidFill>
                  <a:srgbClr val="C00000"/>
                </a:solidFill>
              </a:rPr>
              <a:t>module: </a:t>
            </a:r>
            <a:r>
              <a:rPr lang="it-IT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C00000"/>
                </a:solidFill>
              </a:rPr>
              <a:t>T = 5,3 °C  at 2W/cm</a:t>
            </a:r>
            <a:r>
              <a:rPr lang="it-IT" b="1" baseline="30000" dirty="0" smtClean="0">
                <a:solidFill>
                  <a:srgbClr val="C00000"/>
                </a:solidFill>
              </a:rPr>
              <a:t>2 </a:t>
            </a:r>
            <a:r>
              <a:rPr lang="it-IT" b="1" dirty="0" smtClean="0">
                <a:solidFill>
                  <a:srgbClr val="C00000"/>
                </a:solidFill>
              </a:rPr>
              <a:t>and </a:t>
            </a:r>
            <a:r>
              <a:rPr lang="it-IT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C00000"/>
                </a:solidFill>
              </a:rPr>
              <a:t>p =3,6 atm</a:t>
            </a:r>
          </a:p>
          <a:p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 l="2082" t="21720" b="4167"/>
          <a:stretch>
            <a:fillRect/>
          </a:stretch>
        </p:blipFill>
        <p:spPr bwMode="auto">
          <a:xfrm>
            <a:off x="3527714" y="2667000"/>
            <a:ext cx="561628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/>
          <p:nvPr/>
        </p:nvSpPr>
        <p:spPr>
          <a:xfrm>
            <a:off x="7620000" y="38862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19277940">
            <a:off x="3098323" y="4826355"/>
            <a:ext cx="1119532" cy="177091"/>
          </a:xfrm>
          <a:prstGeom prst="rightArrow">
            <a:avLst>
              <a:gd name="adj1" fmla="val 50000"/>
              <a:gd name="adj2" fmla="val 4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3" descr="Pergamena"/>
          <p:cNvSpPr txBox="1">
            <a:spLocks noChangeArrowheads="1"/>
          </p:cNvSpPr>
          <p:nvPr/>
        </p:nvSpPr>
        <p:spPr bwMode="auto">
          <a:xfrm>
            <a:off x="1828800" y="298326"/>
            <a:ext cx="5791200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Full </a:t>
            </a:r>
            <a:r>
              <a:rPr lang="en-US" sz="4000" dirty="0" smtClean="0">
                <a:solidFill>
                  <a:schemeClr val="accent2"/>
                </a:solidFill>
              </a:rPr>
              <a:t>module H=700</a:t>
            </a:r>
            <a:r>
              <a:rPr lang="en-US" sz="4000" dirty="0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4000" dirty="0" smtClean="0">
                <a:solidFill>
                  <a:schemeClr val="accent2"/>
                </a:solidFill>
              </a:rPr>
              <a:t>m </a:t>
            </a:r>
            <a:r>
              <a:rPr lang="en-US" sz="4000" dirty="0" smtClean="0">
                <a:solidFill>
                  <a:schemeClr val="accent2"/>
                </a:solidFill>
              </a:rPr>
              <a:t>test results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4516" t="17266" r="39355" b="54780"/>
          <a:stretch>
            <a:fillRect/>
          </a:stretch>
        </p:blipFill>
        <p:spPr bwMode="auto">
          <a:xfrm>
            <a:off x="152400" y="1371600"/>
            <a:ext cx="476922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1668" t="53426" r="41805" b="1063"/>
          <a:stretch>
            <a:fillRect/>
          </a:stretch>
        </p:blipFill>
        <p:spPr bwMode="auto">
          <a:xfrm>
            <a:off x="4550465" y="2286000"/>
            <a:ext cx="459353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648200" y="129540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</a:rPr>
              <a:t>Tests performed </a:t>
            </a:r>
            <a:r>
              <a:rPr lang="en-US" dirty="0" smtClean="0">
                <a:solidFill>
                  <a:srgbClr val="000099"/>
                </a:solidFill>
              </a:rPr>
              <a:t>on net module sample (length = 120 mm) with </a:t>
            </a:r>
            <a:r>
              <a:rPr lang="en-US" dirty="0">
                <a:solidFill>
                  <a:srgbClr val="000099"/>
                </a:solidFill>
              </a:rPr>
              <a:t>water-glycol @ 10 °C as </a:t>
            </a:r>
            <a:r>
              <a:rPr lang="en-US" dirty="0" smtClean="0">
                <a:solidFill>
                  <a:srgbClr val="000099"/>
                </a:solidFill>
              </a:rPr>
              <a:t>coolant (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 =3,5 atm)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152400" y="4419600"/>
            <a:ext cx="3886200" cy="1803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600" b="1" dirty="0" smtClean="0">
                <a:solidFill>
                  <a:srgbClr val="000099"/>
                </a:solidFill>
              </a:rPr>
              <a:t>Data shown that Net </a:t>
            </a:r>
            <a:r>
              <a:rPr lang="it-IT" sz="1600" b="1" dirty="0">
                <a:solidFill>
                  <a:srgbClr val="000099"/>
                </a:solidFill>
              </a:rPr>
              <a:t>Module is able to cool power up to about 1.5 W/cm</a:t>
            </a:r>
            <a:r>
              <a:rPr lang="it-IT" sz="1600" b="1" baseline="30000" dirty="0">
                <a:solidFill>
                  <a:srgbClr val="000099"/>
                </a:solidFill>
              </a:rPr>
              <a:t>2</a:t>
            </a:r>
            <a:r>
              <a:rPr lang="it-IT" sz="1600" b="1" dirty="0">
                <a:solidFill>
                  <a:srgbClr val="000099"/>
                </a:solidFill>
              </a:rPr>
              <a:t> </a:t>
            </a:r>
            <a:r>
              <a:rPr lang="it-IT" sz="1600" b="1" dirty="0" err="1" smtClean="0">
                <a:solidFill>
                  <a:srgbClr val="000099"/>
                </a:solidFill>
              </a:rPr>
              <a:t>below</a:t>
            </a:r>
            <a:r>
              <a:rPr lang="it-IT" sz="1600" b="1" dirty="0" smtClean="0">
                <a:solidFill>
                  <a:srgbClr val="000099"/>
                </a:solidFill>
              </a:rPr>
              <a:t> the </a:t>
            </a:r>
            <a:r>
              <a:rPr lang="it-IT" sz="1600" b="1" dirty="0" err="1" smtClean="0">
                <a:solidFill>
                  <a:srgbClr val="000099"/>
                </a:solidFill>
              </a:rPr>
              <a:t>max</a:t>
            </a:r>
            <a:r>
              <a:rPr lang="it-IT" sz="1600" b="1" dirty="0" smtClean="0">
                <a:solidFill>
                  <a:srgbClr val="000099"/>
                </a:solidFill>
              </a:rPr>
              <a:t> </a:t>
            </a:r>
            <a:r>
              <a:rPr lang="it-IT" sz="1600" b="1" dirty="0">
                <a:solidFill>
                  <a:srgbClr val="000099"/>
                </a:solidFill>
              </a:rPr>
              <a:t>required Temperature (50 °C).</a:t>
            </a:r>
          </a:p>
          <a:p>
            <a:r>
              <a:rPr lang="it-IT" sz="1600" b="1" dirty="0">
                <a:solidFill>
                  <a:srgbClr val="000099"/>
                </a:solidFill>
              </a:rPr>
              <a:t>This goal can also be achieved with a greater safety factor by reducing the inlet coolant temperature.</a:t>
            </a:r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 rot="18965121" flipV="1">
            <a:off x="3843545" y="5346579"/>
            <a:ext cx="1452562" cy="242888"/>
          </a:xfrm>
          <a:prstGeom prst="rightArrow">
            <a:avLst>
              <a:gd name="adj1" fmla="val 50000"/>
              <a:gd name="adj2" fmla="val 427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3" descr="Pergamena"/>
          <p:cNvSpPr txBox="1">
            <a:spLocks noChangeArrowheads="1"/>
          </p:cNvSpPr>
          <p:nvPr/>
        </p:nvSpPr>
        <p:spPr bwMode="auto">
          <a:xfrm>
            <a:off x="1905000" y="304800"/>
            <a:ext cx="5709636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Net </a:t>
            </a:r>
            <a:r>
              <a:rPr lang="en-US" sz="4000" dirty="0" smtClean="0">
                <a:solidFill>
                  <a:srgbClr val="000099"/>
                </a:solidFill>
              </a:rPr>
              <a:t>Module H=700 </a:t>
            </a:r>
            <a:r>
              <a:rPr lang="en-US" sz="4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4000" dirty="0" smtClean="0">
                <a:solidFill>
                  <a:srgbClr val="000099"/>
                </a:solidFill>
              </a:rPr>
              <a:t>m </a:t>
            </a:r>
            <a:r>
              <a:rPr lang="en-US" sz="4000" dirty="0" smtClean="0">
                <a:solidFill>
                  <a:srgbClr val="000099"/>
                </a:solidFill>
              </a:rPr>
              <a:t>test results</a:t>
            </a:r>
            <a:endParaRPr lang="en-US" sz="4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600200" y="76104"/>
            <a:ext cx="6324600" cy="762000"/>
            <a:chOff x="733" y="73"/>
            <a:chExt cx="4681" cy="791"/>
          </a:xfrm>
        </p:grpSpPr>
        <p:pic>
          <p:nvPicPr>
            <p:cNvPr id="5" name="Rectangle 2" descr="Pergamena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4" descr="Pergamena"/>
            <p:cNvSpPr txBox="1">
              <a:spLocks noChangeArrowheads="1"/>
            </p:cNvSpPr>
            <p:nvPr/>
          </p:nvSpPr>
          <p:spPr bwMode="auto">
            <a:xfrm>
              <a:off x="794" y="152"/>
              <a:ext cx="4472" cy="62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General Layout/ W Shielding</a:t>
              </a:r>
              <a:endParaRPr lang="en-US" sz="3200" dirty="0" smtClean="0">
                <a:solidFill>
                  <a:srgbClr val="000099"/>
                </a:solidFill>
              </a:endParaRPr>
            </a:p>
          </p:txBody>
        </p:sp>
      </p:grp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5" cstate="print"/>
          <a:srcRect l="12917" t="23077" r="3333" b="34117"/>
          <a:stretch>
            <a:fillRect/>
          </a:stretch>
        </p:blipFill>
        <p:spPr bwMode="auto">
          <a:xfrm>
            <a:off x="61138" y="1066800"/>
            <a:ext cx="908286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4"/>
          <p:cNvSpPr>
            <a:spLocks noChangeArrowheads="1"/>
          </p:cNvSpPr>
          <p:nvPr/>
        </p:nvSpPr>
        <p:spPr bwMode="auto">
          <a:xfrm>
            <a:off x="6248400" y="1295400"/>
            <a:ext cx="2743200" cy="7620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20mm stay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lear requested for  SVT-L0 cables and services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457200" y="2133600"/>
            <a:ext cx="3810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105400" y="2514600"/>
            <a:ext cx="762000" cy="76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6" cstate="print"/>
          <a:srcRect l="36667" t="15385" r="23750" b="7692"/>
          <a:stretch>
            <a:fillRect/>
          </a:stretch>
        </p:blipFill>
        <p:spPr bwMode="auto">
          <a:xfrm>
            <a:off x="0" y="3352800"/>
            <a:ext cx="2895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Connettore 2 14"/>
          <p:cNvCxnSpPr>
            <a:endCxn id="13" idx="7"/>
          </p:cNvCxnSpPr>
          <p:nvPr/>
        </p:nvCxnSpPr>
        <p:spPr>
          <a:xfrm rot="5400000">
            <a:off x="5641510" y="2019300"/>
            <a:ext cx="721191" cy="49259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rot="10800000">
            <a:off x="2362200" y="4724400"/>
            <a:ext cx="9144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rot="16200000" flipV="1">
            <a:off x="5448300" y="3467100"/>
            <a:ext cx="6096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/>
          <a:srcRect l="45237" t="41237" r="31576" b="28929"/>
          <a:stretch>
            <a:fillRect/>
          </a:stretch>
        </p:blipFill>
        <p:spPr bwMode="auto">
          <a:xfrm>
            <a:off x="4648201" y="3724564"/>
            <a:ext cx="4495800" cy="313343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2362200" y="3581400"/>
            <a:ext cx="2209800" cy="10668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Need more space for SVT-L0 cable (20 mm)! 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2590800" y="5486400"/>
            <a:ext cx="1447800" cy="685800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20 mm Stay clear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34" name="Connettore 2 33"/>
          <p:cNvCxnSpPr/>
          <p:nvPr/>
        </p:nvCxnSpPr>
        <p:spPr>
          <a:xfrm rot="10800000">
            <a:off x="914400" y="2438400"/>
            <a:ext cx="1635594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2"/>
          <p:cNvGrpSpPr>
            <a:grpSpLocks noGrp="1"/>
          </p:cNvGrpSpPr>
          <p:nvPr/>
        </p:nvGrpSpPr>
        <p:grpSpPr bwMode="auto">
          <a:xfrm>
            <a:off x="1981199" y="228600"/>
            <a:ext cx="5562601" cy="762000"/>
            <a:chOff x="733" y="73"/>
            <a:chExt cx="4774" cy="791"/>
          </a:xfrm>
        </p:grpSpPr>
        <p:pic>
          <p:nvPicPr>
            <p:cNvPr id="8196" name="Rectangle 2" descr="Pergamena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" y="73"/>
              <a:ext cx="4774" cy="791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8197" name="Text Box 3" descr="Pergamena"/>
            <p:cNvSpPr txBox="1">
              <a:spLocks noChangeArrowheads="1"/>
            </p:cNvSpPr>
            <p:nvPr/>
          </p:nvSpPr>
          <p:spPr bwMode="auto">
            <a:xfrm>
              <a:off x="803" y="131"/>
              <a:ext cx="4634" cy="650"/>
            </a:xfrm>
            <a:prstGeom prst="rect">
              <a:avLst/>
            </a:prstGeom>
            <a:blipFill dpi="0" rotWithShape="1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</a:rPr>
                <a:t>MAPS L0 module Design</a:t>
              </a:r>
              <a:endParaRPr lang="en-US" sz="3200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23825" t="37104" r="15987" b="20626"/>
          <a:stretch>
            <a:fillRect/>
          </a:stretch>
        </p:blipFill>
        <p:spPr bwMode="auto">
          <a:xfrm>
            <a:off x="1368213" y="1219200"/>
            <a:ext cx="77757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 l="23825" t="37260" r="16614" b="32055"/>
          <a:stretch>
            <a:fillRect/>
          </a:stretch>
        </p:blipFill>
        <p:spPr bwMode="auto">
          <a:xfrm rot="641521">
            <a:off x="439884" y="3624804"/>
            <a:ext cx="723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181600"/>
            <a:ext cx="4191000" cy="9906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2000" dirty="0" smtClean="0">
                <a:solidFill>
                  <a:srgbClr val="000099"/>
                </a:solidFill>
                <a:latin typeface="Comic Sans MS" pitchFamily="66" charset="0"/>
                <a:cs typeface="Times New Roman" pitchFamily="18" charset="0"/>
              </a:rPr>
              <a:t>	Necessary thermal-structural simulation  to verify L0 module mechanical stability</a:t>
            </a:r>
          </a:p>
          <a:p>
            <a:pPr>
              <a:buFontTx/>
              <a:buChar char="-"/>
            </a:pPr>
            <a:endParaRPr lang="en-US" sz="2000" dirty="0" smtClean="0">
              <a:solidFill>
                <a:schemeClr val="accent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8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HDI</a:t>
            </a:r>
            <a:endParaRPr lang="it-IT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1676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Al-kapton BUS</a:t>
            </a:r>
            <a:endParaRPr lang="it-IT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371600" y="1600200"/>
            <a:ext cx="8382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2"/>
          </p:cNvCxnSpPr>
          <p:nvPr/>
        </p:nvCxnSpPr>
        <p:spPr>
          <a:xfrm rot="5400000">
            <a:off x="4261366" y="1975366"/>
            <a:ext cx="697468" cy="838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Z-piece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0" y="43434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Microtube support</a:t>
            </a:r>
            <a:endParaRPr lang="it-IT" dirty="0"/>
          </a:p>
        </p:txBody>
      </p:sp>
      <p:cxnSp>
        <p:nvCxnSpPr>
          <p:cNvPr id="19" name="Straight Arrow Connector 18"/>
          <p:cNvCxnSpPr>
            <a:stCxn id="17" idx="1"/>
          </p:cNvCxnSpPr>
          <p:nvPr/>
        </p:nvCxnSpPr>
        <p:spPr>
          <a:xfrm rot="10800000" flipV="1">
            <a:off x="5029200" y="4666566"/>
            <a:ext cx="685800" cy="97223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0"/>
          </p:cNvCxnSpPr>
          <p:nvPr/>
        </p:nvCxnSpPr>
        <p:spPr>
          <a:xfrm rot="5400000" flipH="1" flipV="1">
            <a:off x="2362200" y="2057400"/>
            <a:ext cx="304800" cy="762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956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MAPS chips</a:t>
            </a:r>
            <a:endParaRPr lang="it-IT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3886200" y="3124200"/>
            <a:ext cx="3810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4800" y="3886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</a:rPr>
              <a:t>Input coolant</a:t>
            </a:r>
            <a:endParaRPr lang="it-IT" b="1" dirty="0">
              <a:solidFill>
                <a:srgbClr val="0000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96200" y="6211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0099"/>
                </a:solidFill>
              </a:rPr>
              <a:t>Output coolant</a:t>
            </a:r>
            <a:endParaRPr lang="it-IT" b="1" dirty="0">
              <a:solidFill>
                <a:srgbClr val="000099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6858000" y="6553200"/>
            <a:ext cx="9144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6477000" y="6172200"/>
            <a:ext cx="381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1143000" y="3810000"/>
            <a:ext cx="381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1752600"/>
            <a:ext cx="2133600" cy="1477328"/>
          </a:xfrm>
          <a:prstGeom prst="rect">
            <a:avLst/>
          </a:prstGeom>
          <a:solidFill>
            <a:srgbClr val="CEFEEE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0099"/>
                </a:solidFill>
              </a:rPr>
              <a:t>HDI is positioned on  outer radius for better radiation damage conditions</a:t>
            </a:r>
            <a:endParaRPr lang="it-IT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0593" t="23816" r="10764" b="25304"/>
          <a:stretch>
            <a:fillRect/>
          </a:stretch>
        </p:blipFill>
        <p:spPr bwMode="auto">
          <a:xfrm>
            <a:off x="609600" y="2819400"/>
            <a:ext cx="7772400" cy="371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 descr="Pergamena"/>
          <p:cNvSpPr txBox="1">
            <a:spLocks noChangeArrowheads="1"/>
          </p:cNvSpPr>
          <p:nvPr/>
        </p:nvSpPr>
        <p:spPr bwMode="auto">
          <a:xfrm>
            <a:off x="2062764" y="3048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L0 </a:t>
            </a:r>
            <a:r>
              <a:rPr lang="en-US" sz="4000" dirty="0" smtClean="0">
                <a:solidFill>
                  <a:schemeClr val="accent2"/>
                </a:solidFill>
              </a:rPr>
              <a:t>on to the </a:t>
            </a:r>
            <a:r>
              <a:rPr lang="en-US" sz="4000" dirty="0" smtClean="0">
                <a:solidFill>
                  <a:schemeClr val="accent2"/>
                </a:solidFill>
              </a:rPr>
              <a:t>Beam Pipe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04800" y="5181600"/>
            <a:ext cx="4191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One pixel modules positioned </a:t>
            </a:r>
            <a:r>
              <a:rPr lang="en-US" sz="1600" dirty="0" smtClean="0">
                <a:solidFill>
                  <a:srgbClr val="FF0000"/>
                </a:solidFill>
              </a:rPr>
              <a:t>on the Be  </a:t>
            </a:r>
            <a:r>
              <a:rPr lang="en-US" sz="1600" dirty="0" smtClean="0">
                <a:solidFill>
                  <a:srgbClr val="FF0000"/>
                </a:solidFill>
              </a:rPr>
              <a:t>beam-pipe and supported by cold flange.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21666" t="16923" r="6250" b="11538"/>
          <a:stretch>
            <a:fillRect/>
          </a:stretch>
        </p:blipFill>
        <p:spPr bwMode="auto">
          <a:xfrm>
            <a:off x="4443363" y="1143000"/>
            <a:ext cx="4700637" cy="2526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838200" y="2362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Microchannel support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13" name="Connettore 2 12"/>
          <p:cNvCxnSpPr/>
          <p:nvPr/>
        </p:nvCxnSpPr>
        <p:spPr>
          <a:xfrm flipV="1">
            <a:off x="3733800" y="1981200"/>
            <a:ext cx="15240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SIEME L0 COMPLET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599" y="1524000"/>
            <a:ext cx="8664633" cy="4495800"/>
          </a:xfrm>
          <a:prstGeom prst="rect">
            <a:avLst/>
          </a:prstGeom>
        </p:spPr>
      </p:pic>
      <p:sp>
        <p:nvSpPr>
          <p:cNvPr id="9" name="Text Box 3" descr="Pergamena"/>
          <p:cNvSpPr txBox="1">
            <a:spLocks noChangeArrowheads="1"/>
          </p:cNvSpPr>
          <p:nvPr/>
        </p:nvSpPr>
        <p:spPr bwMode="auto">
          <a:xfrm>
            <a:off x="2062764" y="304800"/>
            <a:ext cx="5399473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L0 </a:t>
            </a:r>
            <a:r>
              <a:rPr lang="en-US" sz="4000" dirty="0" smtClean="0">
                <a:solidFill>
                  <a:schemeClr val="accent2"/>
                </a:solidFill>
              </a:rPr>
              <a:t>on to the </a:t>
            </a:r>
            <a:r>
              <a:rPr lang="en-US" sz="4000" dirty="0" smtClean="0">
                <a:solidFill>
                  <a:schemeClr val="accent2"/>
                </a:solidFill>
              </a:rPr>
              <a:t>Beam Pipe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6667" t="18462" r="3750" b="10769"/>
          <a:stretch>
            <a:fillRect/>
          </a:stretch>
        </p:blipFill>
        <p:spPr bwMode="auto">
          <a:xfrm>
            <a:off x="0" y="1523999"/>
            <a:ext cx="9144000" cy="440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95800" y="4800600"/>
            <a:ext cx="426720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- Further design is depending by  realistic dimensions of HDI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28600" y="1447800"/>
            <a:ext cx="4191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Complete  pixel modules positioned </a:t>
            </a:r>
            <a:r>
              <a:rPr lang="en-US" sz="1600" dirty="0" smtClean="0">
                <a:solidFill>
                  <a:srgbClr val="FF0000"/>
                </a:solidFill>
              </a:rPr>
              <a:t>on the Be  </a:t>
            </a:r>
            <a:r>
              <a:rPr lang="en-US" sz="1600" dirty="0" smtClean="0">
                <a:solidFill>
                  <a:srgbClr val="FF0000"/>
                </a:solidFill>
              </a:rPr>
              <a:t>beam-pipe and supported by cold </a:t>
            </a:r>
            <a:r>
              <a:rPr lang="en-US" sz="1600" dirty="0" smtClean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lange.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257800" y="4724400"/>
            <a:ext cx="3733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ctangle 51"/>
          <p:cNvSpPr/>
          <p:nvPr/>
        </p:nvSpPr>
        <p:spPr>
          <a:xfrm>
            <a:off x="228600" y="47244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" name="Group 41"/>
          <p:cNvGrpSpPr/>
          <p:nvPr/>
        </p:nvGrpSpPr>
        <p:grpSpPr>
          <a:xfrm>
            <a:off x="0" y="1371600"/>
            <a:ext cx="9144000" cy="3276600"/>
            <a:chOff x="0" y="1600200"/>
            <a:chExt cx="9144000" cy="3459892"/>
          </a:xfrm>
        </p:grpSpPr>
        <p:pic>
          <p:nvPicPr>
            <p:cNvPr id="1027" name="Picture 3" descr="C:\Users\bosi\Desktop\foto_microtubi_o,55-0,70\image0073.JPG"/>
            <p:cNvPicPr>
              <a:picLocks noChangeAspect="1" noChangeArrowheads="1"/>
            </p:cNvPicPr>
            <p:nvPr/>
          </p:nvPicPr>
          <p:blipFill>
            <a:blip r:embed="rId3" cstate="print"/>
            <a:srcRect l="21106" t="40201" r="23115" b="31658"/>
            <a:stretch>
              <a:fillRect/>
            </a:stretch>
          </p:blipFill>
          <p:spPr bwMode="auto">
            <a:xfrm>
              <a:off x="0" y="1600200"/>
              <a:ext cx="9144000" cy="3459892"/>
            </a:xfrm>
            <a:prstGeom prst="rect">
              <a:avLst/>
            </a:prstGeom>
            <a:noFill/>
          </p:spPr>
        </p:pic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6400800" y="3200400"/>
              <a:ext cx="9140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550 </a:t>
              </a:r>
              <a:r>
                <a:rPr lang="en-US" b="1" dirty="0">
                  <a:latin typeface="Symbol" pitchFamily="18" charset="2"/>
                </a:rPr>
                <a:t>m</a:t>
              </a:r>
              <a:r>
                <a:rPr lang="en-US" b="1" dirty="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 rot="21392923">
              <a:off x="7395287" y="3989191"/>
              <a:ext cx="91403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550 </a:t>
              </a:r>
              <a:r>
                <a:rPr lang="en-US" b="1" dirty="0">
                  <a:latin typeface="Symbol" pitchFamily="18" charset="2"/>
                </a:rPr>
                <a:t>m</a:t>
              </a:r>
              <a:r>
                <a:rPr lang="en-US" b="1" dirty="0">
                  <a:latin typeface="Times New Roman" pitchFamily="18" charset="0"/>
                </a:rPr>
                <a:t>m</a:t>
              </a:r>
            </a:p>
          </p:txBody>
        </p:sp>
        <p:sp>
          <p:nvSpPr>
            <p:cNvPr id="11" name="Rectangle 28"/>
            <p:cNvSpPr>
              <a:spLocks noChangeArrowheads="1"/>
            </p:cNvSpPr>
            <p:nvPr/>
          </p:nvSpPr>
          <p:spPr bwMode="auto">
            <a:xfrm>
              <a:off x="5476008" y="4495800"/>
              <a:ext cx="366799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New Carbon </a:t>
              </a:r>
              <a:r>
                <a:rPr lang="en-US" sz="2000" dirty="0">
                  <a:solidFill>
                    <a:srgbClr val="FFFF00"/>
                  </a:solidFill>
                </a:rPr>
                <a:t>Fiber Pultrusion</a:t>
              </a:r>
              <a:r>
                <a:rPr lang="en-US" sz="2000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12" name="Line Callout 2 11"/>
            <p:cNvSpPr/>
            <p:nvPr/>
          </p:nvSpPr>
          <p:spPr>
            <a:xfrm>
              <a:off x="7696200" y="2057400"/>
              <a:ext cx="1198245" cy="304800"/>
            </a:xfrm>
            <a:prstGeom prst="borderCallout2">
              <a:avLst>
                <a:gd name="adj1" fmla="val 100031"/>
                <a:gd name="adj2" fmla="val 50741"/>
                <a:gd name="adj3" fmla="val 205768"/>
                <a:gd name="adj4" fmla="val 40335"/>
                <a:gd name="adj5" fmla="val 317037"/>
                <a:gd name="adj6" fmla="val 31694"/>
              </a:avLst>
            </a:prstGeom>
            <a:noFill/>
            <a:ln>
              <a:solidFill>
                <a:srgbClr val="C00000"/>
              </a:solidFill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Comic Sans MS" pitchFamily="66" charset="0"/>
                  <a:cs typeface="Times New Roman" pitchFamily="18" charset="0"/>
                </a:rPr>
                <a:t>Peek pipe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781800" y="2514600"/>
              <a:ext cx="134043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Dh=200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>
                  <a:latin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4" name="Line 26"/>
            <p:cNvSpPr>
              <a:spLocks noChangeShapeType="1"/>
            </p:cNvSpPr>
            <p:nvPr/>
          </p:nvSpPr>
          <p:spPr bwMode="auto">
            <a:xfrm>
              <a:off x="7848600" y="3124200"/>
              <a:ext cx="228600" cy="2286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V="1">
              <a:off x="7467600" y="3886200"/>
              <a:ext cx="914400" cy="762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>
                <a:ln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6200000" flipH="1">
              <a:off x="6972300" y="3314700"/>
              <a:ext cx="762000" cy="76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81000" y="4572000"/>
              <a:ext cx="36503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Old  Carbon </a:t>
              </a:r>
              <a:r>
                <a:rPr lang="en-US" sz="2000" dirty="0">
                  <a:solidFill>
                    <a:srgbClr val="FFFF00"/>
                  </a:solidFill>
                </a:rPr>
                <a:t>Fiber Pultrusion</a:t>
              </a:r>
              <a:r>
                <a:rPr lang="en-US" sz="2000" dirty="0">
                  <a:solidFill>
                    <a:srgbClr val="000099"/>
                  </a:solidFill>
                </a:rPr>
                <a:t>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667000" y="3124200"/>
              <a:ext cx="914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700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>
                  <a:latin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00200" y="4114800"/>
              <a:ext cx="9140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700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>
                  <a:latin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524000" y="4040188"/>
              <a:ext cx="914400" cy="7461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2171700" y="3314700"/>
              <a:ext cx="914400" cy="7620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Line Callout 2 37"/>
            <p:cNvSpPr/>
            <p:nvPr/>
          </p:nvSpPr>
          <p:spPr>
            <a:xfrm>
              <a:off x="1447800" y="2133600"/>
              <a:ext cx="1198245" cy="304800"/>
            </a:xfrm>
            <a:prstGeom prst="borderCallout2">
              <a:avLst>
                <a:gd name="adj1" fmla="val 100031"/>
                <a:gd name="adj2" fmla="val 50741"/>
                <a:gd name="adj3" fmla="val 221285"/>
                <a:gd name="adj4" fmla="val 49546"/>
                <a:gd name="adj5" fmla="val 311864"/>
                <a:gd name="adj6" fmla="val 48799"/>
              </a:avLst>
            </a:prstGeom>
            <a:noFill/>
            <a:ln>
              <a:solidFill>
                <a:srgbClr val="C00000"/>
              </a:solidFill>
              <a:tailEnd type="oval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>
                  <a:solidFill>
                    <a:srgbClr val="000099"/>
                  </a:solidFill>
                  <a:latin typeface="Comic Sans MS" pitchFamily="66" charset="0"/>
                  <a:cs typeface="Times New Roman" pitchFamily="18" charset="0"/>
                </a:rPr>
                <a:t>Peek pipe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33400" y="2514600"/>
              <a:ext cx="134043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</a:rPr>
                <a:t>Dh=300 </a:t>
              </a:r>
              <a:r>
                <a:rPr lang="en-US" b="1" dirty="0" smtClean="0">
                  <a:latin typeface="Symbol" pitchFamily="18" charset="2"/>
                </a:rPr>
                <a:t>m</a:t>
              </a:r>
              <a:r>
                <a:rPr lang="en-US" b="1" dirty="0" smtClean="0">
                  <a:latin typeface="Times New Roman" pitchFamily="18" charset="0"/>
                </a:rPr>
                <a:t>m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40" name="Line 26"/>
            <p:cNvSpPr>
              <a:spLocks noChangeShapeType="1"/>
            </p:cNvSpPr>
            <p:nvPr/>
          </p:nvSpPr>
          <p:spPr bwMode="auto">
            <a:xfrm>
              <a:off x="1828800" y="3200400"/>
              <a:ext cx="304800" cy="381000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3886200" y="2819400"/>
              <a:ext cx="2209800" cy="1143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4800" y="480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Full Module    X = 0,28 % X</a:t>
            </a:r>
            <a:r>
              <a:rPr lang="it-IT" b="1" baseline="-25000" dirty="0" smtClean="0"/>
              <a:t>0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4" name="Rectangle 43"/>
          <p:cNvSpPr/>
          <p:nvPr/>
        </p:nvSpPr>
        <p:spPr>
          <a:xfrm>
            <a:off x="457200" y="5334000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Net Module   X = 0,15 % X</a:t>
            </a:r>
            <a:r>
              <a:rPr lang="it-IT" b="1" baseline="-25000" dirty="0" smtClean="0"/>
              <a:t>0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5" name="Right Arrow 44"/>
          <p:cNvSpPr/>
          <p:nvPr/>
        </p:nvSpPr>
        <p:spPr>
          <a:xfrm>
            <a:off x="3907010" y="4953000"/>
            <a:ext cx="1371600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07210" y="4876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Full Module   X = 0,22 % X</a:t>
            </a:r>
            <a:r>
              <a:rPr lang="it-IT" b="1" baseline="-25000" dirty="0" smtClean="0"/>
              <a:t>0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47" name="Rectangle 46"/>
          <p:cNvSpPr/>
          <p:nvPr/>
        </p:nvSpPr>
        <p:spPr>
          <a:xfrm>
            <a:off x="5583410" y="5257800"/>
            <a:ext cx="3560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Net Module   X = </a:t>
            </a:r>
            <a:r>
              <a:rPr lang="it-IT" b="1" dirty="0" smtClean="0"/>
              <a:t>0,10 </a:t>
            </a:r>
            <a:r>
              <a:rPr lang="it-IT" b="1" dirty="0" smtClean="0"/>
              <a:t>% X</a:t>
            </a:r>
            <a:r>
              <a:rPr lang="it-IT" b="1" baseline="-25000" dirty="0" smtClean="0"/>
              <a:t>0</a:t>
            </a:r>
            <a:r>
              <a:rPr lang="it-IT" b="1" dirty="0" smtClean="0"/>
              <a:t> </a:t>
            </a:r>
            <a:endParaRPr lang="it-IT" b="1" dirty="0"/>
          </a:p>
        </p:txBody>
      </p:sp>
      <p:grpSp>
        <p:nvGrpSpPr>
          <p:cNvPr id="3" name="Rectangle 2"/>
          <p:cNvGrpSpPr>
            <a:grpSpLocks noGrp="1"/>
          </p:cNvGrpSpPr>
          <p:nvPr/>
        </p:nvGrpSpPr>
        <p:grpSpPr bwMode="auto">
          <a:xfrm>
            <a:off x="1676400" y="228600"/>
            <a:ext cx="5867400" cy="762000"/>
            <a:chOff x="733" y="73"/>
            <a:chExt cx="4681" cy="791"/>
          </a:xfrm>
        </p:grpSpPr>
        <p:pic>
          <p:nvPicPr>
            <p:cNvPr id="49" name="Rectangle 2" descr="Pergamena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" y="73"/>
              <a:ext cx="4681" cy="791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 Box 4" descr="Pergamena"/>
            <p:cNvSpPr txBox="1">
              <a:spLocks noChangeArrowheads="1"/>
            </p:cNvSpPr>
            <p:nvPr/>
          </p:nvSpPr>
          <p:spPr bwMode="auto">
            <a:xfrm>
              <a:off x="803" y="142"/>
              <a:ext cx="4472" cy="620"/>
            </a:xfrm>
            <a:prstGeom prst="rect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sz="3200" dirty="0" smtClean="0">
                  <a:solidFill>
                    <a:srgbClr val="000099"/>
                  </a:solidFill>
                </a:rPr>
                <a:t>Work  in progress</a:t>
              </a:r>
            </a:p>
          </p:txBody>
        </p:sp>
      </p:grpSp>
      <p:sp>
        <p:nvSpPr>
          <p:cNvPr id="51" name="Text Box 3" descr="Pergamena"/>
          <p:cNvSpPr txBox="1">
            <a:spLocks noChangeArrowheads="1"/>
          </p:cNvSpPr>
          <p:nvPr/>
        </p:nvSpPr>
        <p:spPr bwMode="auto">
          <a:xfrm>
            <a:off x="3200400" y="1447800"/>
            <a:ext cx="3352800" cy="762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Further Miniaturization microtube technology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3400" y="5791200"/>
            <a:ext cx="723900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99"/>
                </a:solidFill>
              </a:rPr>
              <a:t>Module </a:t>
            </a:r>
            <a:r>
              <a:rPr lang="en-US" sz="2000" dirty="0" err="1" smtClean="0">
                <a:solidFill>
                  <a:srgbClr val="000099"/>
                </a:solidFill>
              </a:rPr>
              <a:t>Microtubes</a:t>
            </a:r>
            <a:r>
              <a:rPr lang="en-US" sz="2000" dirty="0" smtClean="0">
                <a:solidFill>
                  <a:srgbClr val="000099"/>
                </a:solidFill>
              </a:rPr>
              <a:t>  </a:t>
            </a:r>
            <a:r>
              <a:rPr lang="en-US" sz="2000" dirty="0" smtClean="0">
                <a:solidFill>
                  <a:srgbClr val="000099"/>
                </a:solidFill>
              </a:rPr>
              <a:t>550 </a:t>
            </a:r>
            <a:r>
              <a:rPr lang="en-US" sz="2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rgbClr val="000099"/>
                </a:solidFill>
              </a:rPr>
              <a:t>m </a:t>
            </a:r>
            <a:r>
              <a:rPr lang="en-US" sz="2000" dirty="0" err="1" smtClean="0">
                <a:solidFill>
                  <a:srgbClr val="000099"/>
                </a:solidFill>
              </a:rPr>
              <a:t>th,Full</a:t>
            </a:r>
            <a:r>
              <a:rPr lang="en-US" sz="2000" dirty="0" smtClean="0">
                <a:solidFill>
                  <a:srgbClr val="000099"/>
                </a:solidFill>
              </a:rPr>
              <a:t> </a:t>
            </a:r>
            <a:r>
              <a:rPr lang="en-US" sz="2000" dirty="0" smtClean="0">
                <a:solidFill>
                  <a:srgbClr val="000099"/>
                </a:solidFill>
              </a:rPr>
              <a:t>and Net </a:t>
            </a:r>
            <a:r>
              <a:rPr lang="en-US" sz="2000" dirty="0" smtClean="0">
                <a:solidFill>
                  <a:srgbClr val="000099"/>
                </a:solidFill>
              </a:rPr>
              <a:t>version tested at the TFD lab</a:t>
            </a:r>
            <a:endParaRPr lang="en-US" sz="2000" dirty="0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 descr="MC-550-F-200#1 grafico 2 modif..jpg"/>
          <p:cNvPicPr>
            <a:picLocks noChangeAspect="1"/>
          </p:cNvPicPr>
          <p:nvPr/>
        </p:nvPicPr>
        <p:blipFill>
          <a:blip r:embed="rId3" cstate="print"/>
          <a:srcRect l="8954" t="13800" r="8777" b="1088"/>
          <a:stretch>
            <a:fillRect/>
          </a:stretch>
        </p:blipFill>
        <p:spPr>
          <a:xfrm>
            <a:off x="0" y="1295400"/>
            <a:ext cx="4614530" cy="3200400"/>
          </a:xfrm>
          <a:prstGeom prst="rect">
            <a:avLst/>
          </a:prstGeom>
        </p:spPr>
      </p:pic>
      <p:pic>
        <p:nvPicPr>
          <p:cNvPr id="14" name="Immagine 13" descr="MC-550-F-200#1 grafico modif..JPG"/>
          <p:cNvPicPr>
            <a:picLocks noChangeAspect="1"/>
          </p:cNvPicPr>
          <p:nvPr/>
        </p:nvPicPr>
        <p:blipFill>
          <a:blip r:embed="rId4" cstate="print"/>
          <a:srcRect t="5938" r="-816"/>
          <a:stretch>
            <a:fillRect/>
          </a:stretch>
        </p:blipFill>
        <p:spPr>
          <a:xfrm>
            <a:off x="4343400" y="2057400"/>
            <a:ext cx="4800600" cy="4343400"/>
          </a:xfrm>
          <a:prstGeom prst="rect">
            <a:avLst/>
          </a:prstGeom>
        </p:spPr>
      </p:pic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533400" y="4546312"/>
            <a:ext cx="38100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C00000"/>
                </a:solidFill>
              </a:rPr>
              <a:t>Average module Temperature </a:t>
            </a:r>
            <a:r>
              <a:rPr lang="en-US" sz="1600" b="1" dirty="0" smtClean="0">
                <a:solidFill>
                  <a:srgbClr val="C00000"/>
                </a:solidFill>
              </a:rPr>
              <a:t> vs  Specific </a:t>
            </a:r>
            <a:r>
              <a:rPr lang="en-US" sz="1600" b="1" dirty="0" smtClean="0">
                <a:solidFill>
                  <a:srgbClr val="C00000"/>
                </a:solidFill>
              </a:rPr>
              <a:t>Power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1981200"/>
            <a:ext cx="762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rot="2273856" flipV="1">
            <a:off x="1776115" y="3758670"/>
            <a:ext cx="868812" cy="126750"/>
          </a:xfrm>
          <a:prstGeom prst="rightArrow">
            <a:avLst>
              <a:gd name="adj1" fmla="val 50000"/>
              <a:gd name="adj2" fmla="val 4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2209800" y="3352800"/>
            <a:ext cx="13716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457200" y="5334000"/>
            <a:ext cx="39624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9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Temperature </a:t>
            </a:r>
            <a:r>
              <a:rPr lang="it-IT" b="1" dirty="0" err="1" smtClean="0">
                <a:solidFill>
                  <a:srgbClr val="C00000"/>
                </a:solidFill>
              </a:rPr>
              <a:t>along</a:t>
            </a:r>
            <a:r>
              <a:rPr lang="it-IT" b="1" dirty="0" smtClean="0">
                <a:solidFill>
                  <a:srgbClr val="C00000"/>
                </a:solidFill>
              </a:rPr>
              <a:t> the </a:t>
            </a:r>
            <a:r>
              <a:rPr lang="it-IT" b="1" dirty="0" err="1" smtClean="0">
                <a:solidFill>
                  <a:srgbClr val="C00000"/>
                </a:solidFill>
              </a:rPr>
              <a:t>module</a:t>
            </a:r>
            <a:r>
              <a:rPr lang="it-IT" b="1" dirty="0" smtClean="0">
                <a:solidFill>
                  <a:srgbClr val="C00000"/>
                </a:solidFill>
              </a:rPr>
              <a:t>: </a:t>
            </a:r>
            <a:r>
              <a:rPr lang="it-IT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b="1" dirty="0" smtClean="0">
                <a:solidFill>
                  <a:srgbClr val="C00000"/>
                </a:solidFill>
              </a:rPr>
              <a:t>T = 7,1 °C  at  1.5 W/cm</a:t>
            </a:r>
            <a:r>
              <a:rPr lang="it-IT" b="1" baseline="30000" dirty="0" smtClean="0">
                <a:solidFill>
                  <a:srgbClr val="C00000"/>
                </a:solidFill>
              </a:rPr>
              <a:t>2 </a:t>
            </a:r>
            <a:r>
              <a:rPr lang="it-IT" b="1" dirty="0" smtClean="0">
                <a:solidFill>
                  <a:srgbClr val="C00000"/>
                </a:solidFill>
              </a:rPr>
              <a:t>and </a:t>
            </a:r>
            <a:r>
              <a:rPr lang="it-IT" b="1" dirty="0" err="1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b="1" dirty="0" err="1" smtClean="0">
                <a:solidFill>
                  <a:srgbClr val="C00000"/>
                </a:solidFill>
              </a:rPr>
              <a:t>p</a:t>
            </a:r>
            <a:r>
              <a:rPr lang="it-IT" b="1" dirty="0" smtClean="0">
                <a:solidFill>
                  <a:srgbClr val="C00000"/>
                </a:solidFill>
              </a:rPr>
              <a:t> =</a:t>
            </a:r>
            <a:r>
              <a:rPr lang="it-IT" b="1" dirty="0" smtClean="0">
                <a:solidFill>
                  <a:srgbClr val="C00000"/>
                </a:solidFill>
              </a:rPr>
              <a:t>2.0 </a:t>
            </a:r>
            <a:r>
              <a:rPr lang="it-IT" b="1" dirty="0" err="1" smtClean="0">
                <a:solidFill>
                  <a:srgbClr val="C00000"/>
                </a:solidFill>
              </a:rPr>
              <a:t>atm</a:t>
            </a:r>
            <a:endParaRPr lang="it-IT" b="1" dirty="0" smtClean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001000" y="42672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19277940">
            <a:off x="4428251" y="5207353"/>
            <a:ext cx="1119532" cy="177091"/>
          </a:xfrm>
          <a:prstGeom prst="rightArrow">
            <a:avLst>
              <a:gd name="adj1" fmla="val 50000"/>
              <a:gd name="adj2" fmla="val 4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Text Box 3" descr="Pergamena"/>
          <p:cNvSpPr txBox="1">
            <a:spLocks noChangeArrowheads="1"/>
          </p:cNvSpPr>
          <p:nvPr/>
        </p:nvSpPr>
        <p:spPr bwMode="auto">
          <a:xfrm>
            <a:off x="1828800" y="298326"/>
            <a:ext cx="5791200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Full </a:t>
            </a:r>
            <a:r>
              <a:rPr lang="en-US" sz="4000" dirty="0" smtClean="0">
                <a:solidFill>
                  <a:schemeClr val="accent2"/>
                </a:solidFill>
              </a:rPr>
              <a:t>module H=550</a:t>
            </a:r>
            <a:r>
              <a:rPr lang="en-US" sz="4000" dirty="0" smtClean="0">
                <a:solidFill>
                  <a:schemeClr val="accent2"/>
                </a:solidFill>
                <a:latin typeface="Symbol" pitchFamily="18" charset="2"/>
              </a:rPr>
              <a:t>m</a:t>
            </a:r>
            <a:r>
              <a:rPr lang="en-US" sz="4000" dirty="0" smtClean="0">
                <a:solidFill>
                  <a:schemeClr val="accent2"/>
                </a:solidFill>
              </a:rPr>
              <a:t>m </a:t>
            </a:r>
            <a:r>
              <a:rPr lang="en-US" sz="4000" dirty="0" smtClean="0">
                <a:solidFill>
                  <a:schemeClr val="accent2"/>
                </a:solidFill>
              </a:rPr>
              <a:t>test results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720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000099"/>
                </a:solidFill>
              </a:rPr>
              <a:t>Tests performed on net module sample (length = 120 mm) with water-glycol @ 10 °C as coolant (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=2,0 </a:t>
            </a:r>
            <a:r>
              <a:rPr lang="it-IT" dirty="0" err="1" smtClean="0">
                <a:solidFill>
                  <a:schemeClr val="accent2">
                    <a:lumMod val="75000"/>
                  </a:schemeClr>
                </a:solidFill>
              </a:rPr>
              <a:t>atm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3" name="Connettore 1 22"/>
          <p:cNvCxnSpPr/>
          <p:nvPr/>
        </p:nvCxnSpPr>
        <p:spPr>
          <a:xfrm>
            <a:off x="5334000" y="3429000"/>
            <a:ext cx="3124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15"/>
          <p:cNvSpPr/>
          <p:nvPr/>
        </p:nvSpPr>
        <p:spPr>
          <a:xfrm>
            <a:off x="2590800" y="39624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8001000" y="2514600"/>
            <a:ext cx="121919" cy="152400"/>
          </a:xfrm>
          <a:prstGeom prst="rect">
            <a:avLst/>
          </a:prstGeom>
          <a:solidFill>
            <a:srgbClr val="FCFEFE"/>
          </a:solidFill>
          <a:ln>
            <a:solidFill>
              <a:srgbClr val="FCFE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MC-550-N-200#5 grafico modif..JPG"/>
          <p:cNvPicPr>
            <a:picLocks noChangeAspect="1"/>
          </p:cNvPicPr>
          <p:nvPr/>
        </p:nvPicPr>
        <p:blipFill>
          <a:blip r:embed="rId3" cstate="print"/>
          <a:srcRect l="4512" t="6656" r="7957" b="3275"/>
          <a:stretch>
            <a:fillRect/>
          </a:stretch>
        </p:blipFill>
        <p:spPr>
          <a:xfrm>
            <a:off x="4495800" y="2209800"/>
            <a:ext cx="4343400" cy="4343400"/>
          </a:xfrm>
          <a:prstGeom prst="rect">
            <a:avLst/>
          </a:prstGeom>
        </p:spPr>
      </p:pic>
      <p:pic>
        <p:nvPicPr>
          <p:cNvPr id="8" name="Immagine 7" descr="MC-550-N-200#5 grafico2 modif..JPG"/>
          <p:cNvPicPr>
            <a:picLocks noChangeAspect="1"/>
          </p:cNvPicPr>
          <p:nvPr/>
        </p:nvPicPr>
        <p:blipFill>
          <a:blip r:embed="rId4" cstate="print"/>
          <a:srcRect l="7839" t="12796" r="10630" b="4031"/>
          <a:stretch>
            <a:fillRect/>
          </a:stretch>
        </p:blipFill>
        <p:spPr>
          <a:xfrm>
            <a:off x="0" y="1371600"/>
            <a:ext cx="4470400" cy="3352800"/>
          </a:xfrm>
          <a:prstGeom prst="rect">
            <a:avLst/>
          </a:prstGeom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4648200" y="129540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99"/>
                </a:solidFill>
              </a:rPr>
              <a:t>Tests performed </a:t>
            </a:r>
            <a:r>
              <a:rPr lang="en-US" dirty="0" smtClean="0">
                <a:solidFill>
                  <a:srgbClr val="000099"/>
                </a:solidFill>
              </a:rPr>
              <a:t>on net module sample (length = 120 mm) with </a:t>
            </a:r>
            <a:r>
              <a:rPr lang="en-US" dirty="0">
                <a:solidFill>
                  <a:srgbClr val="000099"/>
                </a:solidFill>
              </a:rPr>
              <a:t>water-glycol @ 10 °C as </a:t>
            </a:r>
            <a:r>
              <a:rPr lang="en-US" dirty="0" smtClean="0">
                <a:solidFill>
                  <a:srgbClr val="000099"/>
                </a:solidFill>
              </a:rPr>
              <a:t>coolant (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D</a:t>
            </a:r>
            <a:r>
              <a:rPr lang="it-IT" dirty="0" smtClean="0">
                <a:solidFill>
                  <a:schemeClr val="accent2">
                    <a:lumMod val="75000"/>
                  </a:schemeClr>
                </a:solidFill>
              </a:rPr>
              <a:t>p =3,5 atm)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27" name="TextBox 14"/>
          <p:cNvSpPr txBox="1">
            <a:spLocks noChangeArrowheads="1"/>
          </p:cNvSpPr>
          <p:nvPr/>
        </p:nvSpPr>
        <p:spPr bwMode="auto">
          <a:xfrm>
            <a:off x="152400" y="5486400"/>
            <a:ext cx="4572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C00000"/>
                </a:solidFill>
              </a:rPr>
              <a:t>Temperature </a:t>
            </a:r>
            <a:r>
              <a:rPr lang="it-IT" sz="1600" b="1" dirty="0" err="1" smtClean="0">
                <a:solidFill>
                  <a:srgbClr val="C00000"/>
                </a:solidFill>
              </a:rPr>
              <a:t>along</a:t>
            </a:r>
            <a:r>
              <a:rPr lang="it-IT" sz="1600" b="1" dirty="0" smtClean="0">
                <a:solidFill>
                  <a:srgbClr val="C00000"/>
                </a:solidFill>
              </a:rPr>
              <a:t> the </a:t>
            </a:r>
            <a:r>
              <a:rPr lang="it-IT" sz="1600" b="1" dirty="0" err="1" smtClean="0">
                <a:solidFill>
                  <a:srgbClr val="C00000"/>
                </a:solidFill>
              </a:rPr>
              <a:t>module</a:t>
            </a:r>
            <a:r>
              <a:rPr lang="it-IT" sz="1600" b="1" dirty="0" smtClean="0">
                <a:solidFill>
                  <a:srgbClr val="C00000"/>
                </a:solidFill>
              </a:rPr>
              <a:t>:</a:t>
            </a:r>
          </a:p>
          <a:p>
            <a:r>
              <a:rPr lang="it-IT" sz="1600" b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sz="1600" b="1" dirty="0" smtClean="0">
                <a:solidFill>
                  <a:srgbClr val="C00000"/>
                </a:solidFill>
              </a:rPr>
              <a:t>T = </a:t>
            </a:r>
            <a:r>
              <a:rPr lang="it-IT" sz="1600" b="1" dirty="0" smtClean="0">
                <a:solidFill>
                  <a:srgbClr val="C00000"/>
                </a:solidFill>
              </a:rPr>
              <a:t>7.0 </a:t>
            </a:r>
            <a:r>
              <a:rPr lang="it-IT" sz="1600" b="1" dirty="0" smtClean="0">
                <a:solidFill>
                  <a:srgbClr val="C00000"/>
                </a:solidFill>
              </a:rPr>
              <a:t>°C  at  </a:t>
            </a:r>
            <a:r>
              <a:rPr lang="it-IT" sz="1600" b="1" dirty="0" smtClean="0">
                <a:solidFill>
                  <a:srgbClr val="C00000"/>
                </a:solidFill>
              </a:rPr>
              <a:t>1.0 W/cm</a:t>
            </a:r>
            <a:r>
              <a:rPr lang="it-IT" sz="1600" b="1" baseline="30000" dirty="0" smtClean="0">
                <a:solidFill>
                  <a:srgbClr val="C00000"/>
                </a:solidFill>
              </a:rPr>
              <a:t>2</a:t>
            </a:r>
            <a:r>
              <a:rPr lang="it-IT" sz="1600" b="1" dirty="0" smtClean="0">
                <a:solidFill>
                  <a:srgbClr val="C00000"/>
                </a:solidFill>
              </a:rPr>
              <a:t>  </a:t>
            </a:r>
            <a:r>
              <a:rPr lang="it-IT" sz="1600" b="1" dirty="0" err="1" smtClean="0">
                <a:solidFill>
                  <a:srgbClr val="C00000"/>
                </a:solidFill>
                <a:latin typeface="Symbol" pitchFamily="18" charset="2"/>
              </a:rPr>
              <a:t>D</a:t>
            </a:r>
            <a:r>
              <a:rPr lang="it-IT" sz="1600" b="1" dirty="0" err="1" smtClean="0">
                <a:solidFill>
                  <a:srgbClr val="C00000"/>
                </a:solidFill>
              </a:rPr>
              <a:t>p</a:t>
            </a:r>
            <a:r>
              <a:rPr lang="it-IT" sz="1600" b="1" dirty="0" smtClean="0">
                <a:solidFill>
                  <a:srgbClr val="C00000"/>
                </a:solidFill>
              </a:rPr>
              <a:t> =3.5 </a:t>
            </a:r>
            <a:r>
              <a:rPr lang="it-IT" sz="1600" b="1" dirty="0" err="1" smtClean="0">
                <a:solidFill>
                  <a:srgbClr val="C00000"/>
                </a:solidFill>
              </a:rPr>
              <a:t>atm</a:t>
            </a:r>
            <a:endParaRPr lang="it-IT" sz="1600" b="1" dirty="0" smtClean="0">
              <a:solidFill>
                <a:srgbClr val="C00000"/>
              </a:solidFill>
            </a:endParaRPr>
          </a:p>
        </p:txBody>
      </p:sp>
      <p:sp>
        <p:nvSpPr>
          <p:cNvPr id="30724" name="AutoShape 6"/>
          <p:cNvSpPr>
            <a:spLocks noChangeArrowheads="1"/>
          </p:cNvSpPr>
          <p:nvPr/>
        </p:nvSpPr>
        <p:spPr bwMode="auto">
          <a:xfrm rot="19829353" flipV="1">
            <a:off x="4232797" y="5218800"/>
            <a:ext cx="1452562" cy="242888"/>
          </a:xfrm>
          <a:prstGeom prst="rightArrow">
            <a:avLst>
              <a:gd name="adj1" fmla="val 50000"/>
              <a:gd name="adj2" fmla="val 42709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3" descr="Pergamena"/>
          <p:cNvSpPr txBox="1">
            <a:spLocks noChangeArrowheads="1"/>
          </p:cNvSpPr>
          <p:nvPr/>
        </p:nvSpPr>
        <p:spPr bwMode="auto">
          <a:xfrm>
            <a:off x="1905000" y="304800"/>
            <a:ext cx="5709636" cy="781408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31750" cap="rnd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70000" lnSpcReduction="20000"/>
          </a:bodyPr>
          <a:lstStyle/>
          <a:p>
            <a:pPr algn="ctr"/>
            <a:r>
              <a:rPr lang="en-US" sz="4000" dirty="0" smtClean="0">
                <a:solidFill>
                  <a:srgbClr val="000099"/>
                </a:solidFill>
              </a:rPr>
              <a:t>Net </a:t>
            </a:r>
            <a:r>
              <a:rPr lang="en-US" sz="4000" dirty="0" smtClean="0">
                <a:solidFill>
                  <a:srgbClr val="000099"/>
                </a:solidFill>
              </a:rPr>
              <a:t>Module H=550</a:t>
            </a:r>
            <a:r>
              <a:rPr lang="en-US" sz="4000" dirty="0" smtClean="0">
                <a:solidFill>
                  <a:srgbClr val="000099"/>
                </a:solidFill>
                <a:latin typeface="Symbol" pitchFamily="18" charset="2"/>
              </a:rPr>
              <a:t>m</a:t>
            </a:r>
            <a:r>
              <a:rPr lang="en-US" sz="4000" dirty="0" smtClean="0">
                <a:solidFill>
                  <a:srgbClr val="000099"/>
                </a:solidFill>
              </a:rPr>
              <a:t>m </a:t>
            </a:r>
            <a:r>
              <a:rPr lang="en-US" sz="4000" dirty="0" smtClean="0">
                <a:solidFill>
                  <a:srgbClr val="000099"/>
                </a:solidFill>
              </a:rPr>
              <a:t>test results</a:t>
            </a:r>
            <a:endParaRPr lang="en-US" sz="4000" dirty="0">
              <a:solidFill>
                <a:srgbClr val="000099"/>
              </a:solidFill>
            </a:endParaRPr>
          </a:p>
        </p:txBody>
      </p:sp>
      <p:sp>
        <p:nvSpPr>
          <p:cNvPr id="10" name="Oval 15"/>
          <p:cNvSpPr/>
          <p:nvPr/>
        </p:nvSpPr>
        <p:spPr>
          <a:xfrm>
            <a:off x="8001000" y="44196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 7"/>
          <p:cNvSpPr/>
          <p:nvPr/>
        </p:nvSpPr>
        <p:spPr>
          <a:xfrm>
            <a:off x="1828800" y="2667000"/>
            <a:ext cx="762000" cy="1219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Straight Connector 10"/>
          <p:cNvCxnSpPr/>
          <p:nvPr/>
        </p:nvCxnSpPr>
        <p:spPr>
          <a:xfrm rot="5400000" flipH="1" flipV="1">
            <a:off x="1371600" y="3505200"/>
            <a:ext cx="1524000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304800" y="4724400"/>
            <a:ext cx="4191000" cy="584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>
                <a:solidFill>
                  <a:srgbClr val="C00000"/>
                </a:solidFill>
              </a:rPr>
              <a:t>Average module Temperature  </a:t>
            </a:r>
            <a:r>
              <a:rPr lang="en-US" sz="1600" dirty="0" err="1" smtClean="0">
                <a:solidFill>
                  <a:srgbClr val="C00000"/>
                </a:solidFill>
              </a:rPr>
              <a:t>vs</a:t>
            </a:r>
            <a:r>
              <a:rPr lang="en-US" sz="1600" dirty="0" smtClean="0">
                <a:solidFill>
                  <a:srgbClr val="C00000"/>
                </a:solidFill>
              </a:rPr>
              <a:t>  Specific Power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8" name="Connettore 1 17"/>
          <p:cNvCxnSpPr/>
          <p:nvPr/>
        </p:nvCxnSpPr>
        <p:spPr>
          <a:xfrm>
            <a:off x="5257800" y="3505200"/>
            <a:ext cx="3276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15"/>
          <p:cNvSpPr/>
          <p:nvPr/>
        </p:nvSpPr>
        <p:spPr>
          <a:xfrm>
            <a:off x="1828800" y="4267200"/>
            <a:ext cx="6096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48973</TotalTime>
  <Words>1921</Words>
  <Application>Microsoft Office PowerPoint</Application>
  <PresentationFormat>Presentazione su schermo (4:3)</PresentationFormat>
  <Paragraphs>370</Paragraphs>
  <Slides>39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0" baseType="lpstr">
      <vt:lpstr>2_Default Design</vt:lpstr>
      <vt:lpstr>Layer0 - SVT  Mechanics update (MDI meeting)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Layer 0 striplets design 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The BaBar Silicon Vertex Tracker</vt:lpstr>
      <vt:lpstr>SVT Geometry</vt:lpstr>
      <vt:lpstr>SVT BaBar Modules</vt:lpstr>
      <vt:lpstr>SVT SuperB Modules (first guess!)</vt:lpstr>
      <vt:lpstr>SVT Mechanical Features</vt:lpstr>
      <vt:lpstr>SVT Mechanical Features</vt:lpstr>
      <vt:lpstr>Diapositiva 36</vt:lpstr>
      <vt:lpstr>Diapositiva 37</vt:lpstr>
      <vt:lpstr>Diapositiva 38</vt:lpstr>
      <vt:lpstr>Diapositiva 39</vt:lpstr>
    </vt:vector>
  </TitlesOfParts>
  <Company>I.N.F.N. Sezione di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Layer0 Striplets mechanical design</dc:title>
  <dc:creator>bosi</dc:creator>
  <cp:lastModifiedBy>Filippo</cp:lastModifiedBy>
  <cp:revision>1286</cp:revision>
  <dcterms:created xsi:type="dcterms:W3CDTF">2007-01-15T16:42:54Z</dcterms:created>
  <dcterms:modified xsi:type="dcterms:W3CDTF">2011-05-31T08:58:43Z</dcterms:modified>
</cp:coreProperties>
</file>