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5" r:id="rId3"/>
    <p:sldId id="265" r:id="rId4"/>
    <p:sldId id="263" r:id="rId5"/>
    <p:sldId id="262" r:id="rId6"/>
    <p:sldId id="264" r:id="rId7"/>
    <p:sldId id="276" r:id="rId8"/>
    <p:sldId id="277" r:id="rId9"/>
    <p:sldId id="278" r:id="rId10"/>
    <p:sldId id="279" r:id="rId11"/>
    <p:sldId id="281" r:id="rId12"/>
    <p:sldId id="280" r:id="rId13"/>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4A8FB2-5430-49A4-B057-28186F121E0F}" type="datetimeFigureOut">
              <a:rPr lang="en-US" smtClean="0"/>
              <a:pPr/>
              <a:t>6/1/2011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E8311-40AA-45A0-92D0-7589923CE1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A8FB2-5430-49A4-B057-28186F121E0F}" type="datetimeFigureOut">
              <a:rPr lang="en-US" smtClean="0"/>
              <a:pPr/>
              <a:t>6/1/2011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E8311-40AA-45A0-92D0-7589923CE1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A8FB2-5430-49A4-B057-28186F121E0F}" type="datetimeFigureOut">
              <a:rPr lang="en-US" smtClean="0"/>
              <a:pPr/>
              <a:t>6/1/2011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E8311-40AA-45A0-92D0-7589923CE1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A8FB2-5430-49A4-B057-28186F121E0F}" type="datetimeFigureOut">
              <a:rPr lang="en-US" smtClean="0"/>
              <a:pPr/>
              <a:t>6/1/2011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E8311-40AA-45A0-92D0-7589923CE1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4A8FB2-5430-49A4-B057-28186F121E0F}" type="datetimeFigureOut">
              <a:rPr lang="en-US" smtClean="0"/>
              <a:pPr/>
              <a:t>6/1/2011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E8311-40AA-45A0-92D0-7589923CE1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4A8FB2-5430-49A4-B057-28186F121E0F}" type="datetimeFigureOut">
              <a:rPr lang="en-US" smtClean="0"/>
              <a:pPr/>
              <a:t>6/1/2011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E8311-40AA-45A0-92D0-7589923CE1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4A8FB2-5430-49A4-B057-28186F121E0F}" type="datetimeFigureOut">
              <a:rPr lang="en-US" smtClean="0"/>
              <a:pPr/>
              <a:t>6/1/2011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9E8311-40AA-45A0-92D0-7589923CE1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4A8FB2-5430-49A4-B057-28186F121E0F}" type="datetimeFigureOut">
              <a:rPr lang="en-US" smtClean="0"/>
              <a:pPr/>
              <a:t>6/1/2011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9E8311-40AA-45A0-92D0-7589923CE1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0481" name="Picture 1"/>
          <p:cNvPicPr>
            <a:picLocks noChangeAspect="1" noChangeArrowheads="1"/>
          </p:cNvPicPr>
          <p:nvPr userDrawn="1"/>
        </p:nvPicPr>
        <p:blipFill>
          <a:blip r:embed="rId2" cstate="print">
            <a:lum contrast="-64000"/>
          </a:blip>
          <a:srcRect l="21282" r="46069"/>
          <a:stretch>
            <a:fillRect/>
          </a:stretch>
        </p:blipFill>
        <p:spPr bwMode="auto">
          <a:xfrm>
            <a:off x="-1" y="0"/>
            <a:ext cx="9144001" cy="68580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EE4A8FB2-5430-49A4-B057-28186F121E0F}" type="datetimeFigureOut">
              <a:rPr lang="en-US" smtClean="0"/>
              <a:pPr/>
              <a:t>6/1/2011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9E8311-40AA-45A0-92D0-7589923CE136}" type="slidenum">
              <a:rPr lang="en-US" smtClean="0"/>
              <a:pPr/>
              <a:t>‹#›</a:t>
            </a:fld>
            <a:endParaRPr lang="en-US"/>
          </a:p>
        </p:txBody>
      </p:sp>
      <p:pic>
        <p:nvPicPr>
          <p:cNvPr id="5" name="Picture 4" descr="infn2.gif"/>
          <p:cNvPicPr>
            <a:picLocks noChangeAspect="1"/>
          </p:cNvPicPr>
          <p:nvPr userDrawn="1"/>
        </p:nvPicPr>
        <p:blipFill>
          <a:blip r:embed="rId3" cstate="print"/>
          <a:stretch>
            <a:fillRect/>
          </a:stretch>
        </p:blipFill>
        <p:spPr>
          <a:xfrm>
            <a:off x="0" y="-1"/>
            <a:ext cx="1371600" cy="1045028"/>
          </a:xfrm>
          <a:prstGeom prst="rect">
            <a:avLst/>
          </a:prstGeom>
        </p:spPr>
      </p:pic>
      <p:sp>
        <p:nvSpPr>
          <p:cNvPr id="6" name="TextBox 5"/>
          <p:cNvSpPr txBox="1"/>
          <p:nvPr userDrawn="1"/>
        </p:nvSpPr>
        <p:spPr>
          <a:xfrm>
            <a:off x="3429000" y="228600"/>
            <a:ext cx="4495800" cy="584775"/>
          </a:xfrm>
          <a:prstGeom prst="rect">
            <a:avLst/>
          </a:prstGeom>
          <a:noFill/>
        </p:spPr>
        <p:txBody>
          <a:bodyPr wrap="square" rtlCol="0">
            <a:spAutoFit/>
          </a:bodyPr>
          <a:lstStyle/>
          <a:p>
            <a:r>
              <a:rPr lang="en-US" sz="1600" dirty="0" smtClean="0">
                <a:solidFill>
                  <a:schemeClr val="accent1">
                    <a:lumMod val="40000"/>
                    <a:lumOff val="60000"/>
                  </a:schemeClr>
                </a:solidFill>
              </a:rPr>
              <a:t>XVII </a:t>
            </a:r>
            <a:r>
              <a:rPr lang="en-US" sz="1600" dirty="0" err="1" smtClean="0">
                <a:solidFill>
                  <a:schemeClr val="accent1">
                    <a:lumMod val="40000"/>
                    <a:lumOff val="60000"/>
                  </a:schemeClr>
                </a:solidFill>
              </a:rPr>
              <a:t>SuperB</a:t>
            </a:r>
            <a:r>
              <a:rPr lang="en-US" sz="1600" dirty="0" smtClean="0">
                <a:solidFill>
                  <a:schemeClr val="accent1">
                    <a:lumMod val="40000"/>
                    <a:lumOff val="60000"/>
                  </a:schemeClr>
                </a:solidFill>
              </a:rPr>
              <a:t> Workshop and Kick Off Meeting - La </a:t>
            </a:r>
            <a:r>
              <a:rPr lang="en-US" sz="1600" dirty="0" err="1" smtClean="0">
                <a:solidFill>
                  <a:schemeClr val="accent1">
                    <a:lumMod val="40000"/>
                    <a:lumOff val="60000"/>
                  </a:schemeClr>
                </a:solidFill>
              </a:rPr>
              <a:t>Biodola</a:t>
            </a:r>
            <a:r>
              <a:rPr lang="en-US" sz="1600" dirty="0" smtClean="0">
                <a:solidFill>
                  <a:schemeClr val="accent1">
                    <a:lumMod val="40000"/>
                    <a:lumOff val="60000"/>
                  </a:schemeClr>
                </a:solidFill>
              </a:rPr>
              <a:t> (</a:t>
            </a:r>
            <a:r>
              <a:rPr lang="en-US" sz="1600" dirty="0" err="1" smtClean="0">
                <a:solidFill>
                  <a:schemeClr val="accent1">
                    <a:lumMod val="40000"/>
                    <a:lumOff val="60000"/>
                  </a:schemeClr>
                </a:solidFill>
              </a:rPr>
              <a:t>Isola</a:t>
            </a:r>
            <a:r>
              <a:rPr lang="en-US" sz="1600" dirty="0" smtClean="0">
                <a:solidFill>
                  <a:schemeClr val="accent1">
                    <a:lumMod val="40000"/>
                    <a:lumOff val="60000"/>
                  </a:schemeClr>
                </a:solidFill>
              </a:rPr>
              <a:t> </a:t>
            </a:r>
            <a:r>
              <a:rPr lang="en-US" sz="1600" dirty="0" err="1" smtClean="0">
                <a:solidFill>
                  <a:schemeClr val="accent1">
                    <a:lumMod val="40000"/>
                    <a:lumOff val="60000"/>
                  </a:schemeClr>
                </a:solidFill>
              </a:rPr>
              <a:t>d'Elba</a:t>
            </a:r>
            <a:r>
              <a:rPr lang="en-US" sz="1600" dirty="0" smtClean="0">
                <a:solidFill>
                  <a:schemeClr val="accent1">
                    <a:lumMod val="40000"/>
                    <a:lumOff val="60000"/>
                  </a:schemeClr>
                </a:solidFill>
              </a:rPr>
              <a:t>) Italy  May 28</a:t>
            </a:r>
            <a:r>
              <a:rPr lang="en-US" sz="1600" baseline="30000" dirty="0" smtClean="0">
                <a:solidFill>
                  <a:schemeClr val="accent1">
                    <a:lumMod val="40000"/>
                    <a:lumOff val="60000"/>
                  </a:schemeClr>
                </a:solidFill>
              </a:rPr>
              <a:t>th</a:t>
            </a:r>
            <a:r>
              <a:rPr lang="en-US" sz="1600" dirty="0" smtClean="0">
                <a:solidFill>
                  <a:schemeClr val="accent1">
                    <a:lumMod val="40000"/>
                    <a:lumOff val="60000"/>
                  </a:schemeClr>
                </a:solidFill>
              </a:rPr>
              <a:t> June 2</a:t>
            </a:r>
            <a:r>
              <a:rPr lang="en-US" sz="1600" baseline="30000" dirty="0" smtClean="0">
                <a:solidFill>
                  <a:schemeClr val="accent1">
                    <a:lumMod val="40000"/>
                    <a:lumOff val="60000"/>
                  </a:schemeClr>
                </a:solidFill>
              </a:rPr>
              <a:t>nd</a:t>
            </a:r>
            <a:r>
              <a:rPr lang="en-US" sz="1600" dirty="0" smtClean="0">
                <a:solidFill>
                  <a:schemeClr val="accent1">
                    <a:lumMod val="40000"/>
                    <a:lumOff val="60000"/>
                  </a:schemeClr>
                </a:solidFill>
              </a:rPr>
              <a:t> 2011</a:t>
            </a:r>
            <a:endParaRPr lang="it-IT" sz="1600" dirty="0">
              <a:solidFill>
                <a:schemeClr val="accent1">
                  <a:lumMod val="40000"/>
                  <a:lumOff val="60000"/>
                </a:schemeClr>
              </a:solidFill>
            </a:endParaRPr>
          </a:p>
        </p:txBody>
      </p:sp>
      <p:sp>
        <p:nvSpPr>
          <p:cNvPr id="7" name="TextBox 6"/>
          <p:cNvSpPr txBox="1"/>
          <p:nvPr userDrawn="1"/>
        </p:nvSpPr>
        <p:spPr>
          <a:xfrm>
            <a:off x="1524000" y="152400"/>
            <a:ext cx="2133600" cy="646331"/>
          </a:xfrm>
          <a:prstGeom prst="rect">
            <a:avLst/>
          </a:prstGeom>
          <a:noFill/>
        </p:spPr>
        <p:txBody>
          <a:bodyPr wrap="square" rtlCol="0">
            <a:spAutoFit/>
          </a:bodyPr>
          <a:lstStyle/>
          <a:p>
            <a:r>
              <a:rPr lang="it-IT" dirty="0" smtClean="0">
                <a:solidFill>
                  <a:schemeClr val="accent1">
                    <a:lumMod val="40000"/>
                    <a:lumOff val="60000"/>
                  </a:schemeClr>
                </a:solidFill>
              </a:rPr>
              <a:t>P.Fabbricatore</a:t>
            </a:r>
          </a:p>
          <a:p>
            <a:r>
              <a:rPr lang="it-IT" dirty="0" smtClean="0">
                <a:solidFill>
                  <a:schemeClr val="accent1">
                    <a:lumMod val="40000"/>
                    <a:lumOff val="60000"/>
                  </a:schemeClr>
                </a:solidFill>
              </a:rPr>
              <a:t>Sezione di Genova</a:t>
            </a:r>
            <a:endParaRPr lang="it-IT" dirty="0">
              <a:solidFill>
                <a:schemeClr val="accent1">
                  <a:lumMod val="40000"/>
                  <a:lumOff val="60000"/>
                </a:schemeClr>
              </a:solidFill>
            </a:endParaRPr>
          </a:p>
        </p:txBody>
      </p:sp>
      <p:pic>
        <p:nvPicPr>
          <p:cNvPr id="9" name="Picture 6" descr="logo"/>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8229600" y="152400"/>
            <a:ext cx="702201" cy="743900"/>
          </a:xfrm>
          <a:prstGeom prst="rect">
            <a:avLst/>
          </a:prstGeom>
          <a:noFill/>
          <a:ln w="9525" algn="ctr">
            <a:noFill/>
            <a:miter lim="800000"/>
            <a:headEnd/>
            <a:tailEnd/>
          </a:ln>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A8FB2-5430-49A4-B057-28186F121E0F}" type="datetimeFigureOut">
              <a:rPr lang="en-US" smtClean="0"/>
              <a:pPr/>
              <a:t>6/1/2011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E8311-40AA-45A0-92D0-7589923CE1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A8FB2-5430-49A4-B057-28186F121E0F}" type="datetimeFigureOut">
              <a:rPr lang="en-US" smtClean="0"/>
              <a:pPr/>
              <a:t>6/1/2011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E8311-40AA-45A0-92D0-7589923CE1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A8FB2-5430-49A4-B057-28186F121E0F}" type="datetimeFigureOut">
              <a:rPr lang="en-US" smtClean="0"/>
              <a:pPr/>
              <a:t>6/1/2011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E8311-40AA-45A0-92D0-7589923CE1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1143000"/>
            <a:ext cx="5715000" cy="2616101"/>
          </a:xfrm>
          <a:prstGeom prst="rect">
            <a:avLst/>
          </a:prstGeom>
          <a:noFill/>
        </p:spPr>
        <p:txBody>
          <a:bodyPr wrap="square" rtlCol="0">
            <a:spAutoFit/>
          </a:bodyPr>
          <a:lstStyle/>
          <a:p>
            <a:pPr algn="ctr"/>
            <a:r>
              <a:rPr lang="en-US" sz="4000" dirty="0" smtClean="0">
                <a:solidFill>
                  <a:schemeClr val="bg1"/>
                </a:solidFill>
              </a:rPr>
              <a:t>Reuse of Babar sc coil components</a:t>
            </a:r>
          </a:p>
          <a:p>
            <a:pPr algn="ctr"/>
            <a:r>
              <a:rPr lang="en-US" sz="2400" dirty="0" smtClean="0">
                <a:solidFill>
                  <a:schemeClr val="bg1"/>
                </a:solidFill>
              </a:rPr>
              <a:t>(impressions gotten after a visit to SLAC and discussion with </a:t>
            </a:r>
            <a:r>
              <a:rPr lang="en-US" sz="2400" dirty="0" err="1" smtClean="0">
                <a:solidFill>
                  <a:schemeClr val="bg1"/>
                </a:solidFill>
              </a:rPr>
              <a:t>W.Craddock</a:t>
            </a:r>
            <a:r>
              <a:rPr lang="en-US" sz="2400" dirty="0" smtClean="0">
                <a:solidFill>
                  <a:schemeClr val="bg1"/>
                </a:solidFill>
              </a:rPr>
              <a:t>) </a:t>
            </a:r>
          </a:p>
          <a:p>
            <a:endParaRPr lang="en-US" dirty="0" smtClean="0"/>
          </a:p>
          <a:p>
            <a:r>
              <a:rPr lang="en-US" dirty="0" smtClean="0"/>
              <a:t> </a:t>
            </a:r>
            <a:endParaRPr lang="it-IT" dirty="0"/>
          </a:p>
        </p:txBody>
      </p:sp>
      <p:sp>
        <p:nvSpPr>
          <p:cNvPr id="7" name="TextBox 6"/>
          <p:cNvSpPr txBox="1"/>
          <p:nvPr/>
        </p:nvSpPr>
        <p:spPr>
          <a:xfrm>
            <a:off x="685800" y="3352800"/>
            <a:ext cx="7543800" cy="3257174"/>
          </a:xfrm>
          <a:prstGeom prst="rect">
            <a:avLst/>
          </a:prstGeom>
          <a:noFill/>
        </p:spPr>
        <p:txBody>
          <a:bodyPr wrap="square" rtlCol="0">
            <a:spAutoFit/>
          </a:bodyPr>
          <a:lstStyle/>
          <a:p>
            <a:pPr marL="342900" indent="-342900">
              <a:lnSpc>
                <a:spcPct val="150000"/>
              </a:lnSpc>
              <a:buAutoNum type="arabicParenR"/>
            </a:pPr>
            <a:r>
              <a:rPr lang="it-IT" sz="2800" dirty="0" smtClean="0">
                <a:solidFill>
                  <a:schemeClr val="bg1"/>
                </a:solidFill>
              </a:rPr>
              <a:t>List of the items</a:t>
            </a:r>
          </a:p>
          <a:p>
            <a:pPr marL="342900" indent="-342900">
              <a:lnSpc>
                <a:spcPct val="150000"/>
              </a:lnSpc>
              <a:buAutoNum type="arabicParenR"/>
            </a:pPr>
            <a:r>
              <a:rPr lang="it-IT" sz="2800" dirty="0" smtClean="0">
                <a:solidFill>
                  <a:schemeClr val="bg1"/>
                </a:solidFill>
              </a:rPr>
              <a:t>Solenoid</a:t>
            </a:r>
          </a:p>
          <a:p>
            <a:pPr marL="342900" indent="-342900">
              <a:lnSpc>
                <a:spcPct val="150000"/>
              </a:lnSpc>
              <a:buAutoNum type="arabicParenR"/>
            </a:pPr>
            <a:r>
              <a:rPr lang="it-IT" sz="2800" dirty="0" smtClean="0">
                <a:solidFill>
                  <a:schemeClr val="bg1"/>
                </a:solidFill>
              </a:rPr>
              <a:t>Ancillary equipment</a:t>
            </a:r>
          </a:p>
          <a:p>
            <a:pPr marL="342900" indent="-342900">
              <a:lnSpc>
                <a:spcPct val="150000"/>
              </a:lnSpc>
              <a:buAutoNum type="arabicParenR"/>
            </a:pPr>
            <a:r>
              <a:rPr lang="it-IT" sz="2800" dirty="0" smtClean="0">
                <a:solidFill>
                  <a:schemeClr val="bg1"/>
                </a:solidFill>
              </a:rPr>
              <a:t>Refrigerator and Compressors</a:t>
            </a:r>
          </a:p>
          <a:p>
            <a:pPr marL="342900" indent="-342900">
              <a:lnSpc>
                <a:spcPct val="150000"/>
              </a:lnSpc>
              <a:buAutoNum type="arabicParenR"/>
            </a:pPr>
            <a:r>
              <a:rPr lang="it-IT" sz="2800" dirty="0" smtClean="0">
                <a:solidFill>
                  <a:schemeClr val="bg1"/>
                </a:solidFill>
              </a:rPr>
              <a:t> Controls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371600"/>
            <a:ext cx="8229600" cy="5262979"/>
          </a:xfrm>
          <a:prstGeom prst="rect">
            <a:avLst/>
          </a:prstGeom>
          <a:noFill/>
        </p:spPr>
        <p:txBody>
          <a:bodyPr wrap="square" rtlCol="0">
            <a:spAutoFit/>
          </a:bodyPr>
          <a:lstStyle/>
          <a:p>
            <a:pPr algn="just"/>
            <a:r>
              <a:rPr lang="en-US" sz="2400" dirty="0" smtClean="0">
                <a:solidFill>
                  <a:schemeClr val="bg1"/>
                </a:solidFill>
              </a:rPr>
              <a:t>In principle the refrigerator could be reused, but its re-installation and commissioning in Italy would require the involvement of </a:t>
            </a:r>
            <a:r>
              <a:rPr lang="en-US" sz="2400" dirty="0" err="1" smtClean="0">
                <a:solidFill>
                  <a:schemeClr val="bg1"/>
                </a:solidFill>
              </a:rPr>
              <a:t>Linde</a:t>
            </a:r>
            <a:r>
              <a:rPr lang="en-US" sz="2400" dirty="0" smtClean="0">
                <a:solidFill>
                  <a:schemeClr val="bg1"/>
                </a:solidFill>
              </a:rPr>
              <a:t> and of the SLAC personnel, who operated the system (the control system was developed at SLAC ).  The cost of this operation is presently unclear and involves a lot of expert manpower (I can guess 300-400 k€). There are risks for using a machine now 15 years old, to be operative  for further 15 years. The screw compressors shall be replaced (300 k€). </a:t>
            </a:r>
          </a:p>
          <a:p>
            <a:pPr algn="just"/>
            <a:r>
              <a:rPr lang="en-US" sz="2400" dirty="0" smtClean="0">
                <a:solidFill>
                  <a:schemeClr val="bg1"/>
                </a:solidFill>
              </a:rPr>
              <a:t>Alternative is a new refrigerator of similar size (2.5 M€). May be a factor 3-4 on cost but limited or no risks.</a:t>
            </a:r>
          </a:p>
          <a:p>
            <a:pPr algn="just"/>
            <a:endParaRPr lang="en-US" sz="2400" dirty="0" smtClean="0">
              <a:solidFill>
                <a:schemeClr val="bg1"/>
              </a:solidFill>
            </a:endParaRPr>
          </a:p>
          <a:p>
            <a:pPr algn="just"/>
            <a:r>
              <a:rPr lang="en-US" sz="2400" u="sng" dirty="0" smtClean="0">
                <a:solidFill>
                  <a:schemeClr val="bg1"/>
                </a:solidFill>
              </a:rPr>
              <a:t>Advice: Set up a small group of experts for evaluating these options </a:t>
            </a:r>
            <a:r>
              <a:rPr lang="en-US" sz="2400" u="sng" dirty="0" err="1" smtClean="0">
                <a:solidFill>
                  <a:schemeClr val="bg1"/>
                </a:solidFill>
              </a:rPr>
              <a:t>asap</a:t>
            </a:r>
            <a:r>
              <a:rPr lang="en-US" sz="2400" u="sng" dirty="0" smtClean="0">
                <a:solidFill>
                  <a:schemeClr val="bg1"/>
                </a:solidFill>
              </a:rPr>
              <a:t>.</a:t>
            </a:r>
          </a:p>
          <a:p>
            <a:pPr algn="just"/>
            <a:endParaRPr lang="it-IT" sz="2400" dirty="0">
              <a:solidFill>
                <a:schemeClr val="bg1"/>
              </a:solidFill>
            </a:endParaRPr>
          </a:p>
        </p:txBody>
      </p:sp>
      <p:sp>
        <p:nvSpPr>
          <p:cNvPr id="3" name="Rectangle 2"/>
          <p:cNvSpPr/>
          <p:nvPr/>
        </p:nvSpPr>
        <p:spPr>
          <a:xfrm>
            <a:off x="2819400" y="838200"/>
            <a:ext cx="2812693" cy="523220"/>
          </a:xfrm>
          <a:prstGeom prst="rect">
            <a:avLst/>
          </a:prstGeom>
        </p:spPr>
        <p:txBody>
          <a:bodyPr wrap="none">
            <a:spAutoFit/>
          </a:bodyPr>
          <a:lstStyle/>
          <a:p>
            <a:r>
              <a:rPr lang="it-IT" sz="2800" dirty="0" err="1" smtClean="0">
                <a:solidFill>
                  <a:schemeClr val="bg1"/>
                </a:solidFill>
              </a:rPr>
              <a:t>Refrigerator</a:t>
            </a:r>
            <a:r>
              <a:rPr lang="it-IT" sz="2800" dirty="0" smtClean="0">
                <a:solidFill>
                  <a:schemeClr val="bg1"/>
                </a:solidFill>
              </a:rPr>
              <a:t> </a:t>
            </a:r>
            <a:r>
              <a:rPr lang="it-IT" sz="2800" dirty="0" err="1" smtClean="0">
                <a:solidFill>
                  <a:schemeClr val="bg1"/>
                </a:solidFill>
              </a:rPr>
              <a:t>reuse</a:t>
            </a:r>
            <a:endParaRPr lang="it-IT"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600200"/>
            <a:ext cx="8534400" cy="4893647"/>
          </a:xfrm>
          <a:prstGeom prst="rect">
            <a:avLst/>
          </a:prstGeom>
          <a:noFill/>
        </p:spPr>
        <p:txBody>
          <a:bodyPr wrap="square" rtlCol="0">
            <a:spAutoFit/>
          </a:bodyPr>
          <a:lstStyle/>
          <a:p>
            <a:pPr algn="just"/>
            <a:r>
              <a:rPr lang="en-US" sz="2400" dirty="0" smtClean="0">
                <a:solidFill>
                  <a:schemeClr val="bg1"/>
                </a:solidFill>
              </a:rPr>
              <a:t>There are lots of spare parts for the liquefier including 3 sets (6 total) of spare turbine expanders. </a:t>
            </a:r>
          </a:p>
          <a:p>
            <a:pPr algn="just"/>
            <a:r>
              <a:rPr lang="en-US" sz="2400" dirty="0" smtClean="0">
                <a:solidFill>
                  <a:schemeClr val="bg1"/>
                </a:solidFill>
              </a:rPr>
              <a:t>The graphical user interface is </a:t>
            </a:r>
            <a:r>
              <a:rPr lang="en-US" sz="2400" dirty="0" err="1" smtClean="0">
                <a:solidFill>
                  <a:schemeClr val="bg1"/>
                </a:solidFill>
              </a:rPr>
              <a:t>LabView</a:t>
            </a:r>
            <a:r>
              <a:rPr lang="en-US" sz="2400" dirty="0" smtClean="0">
                <a:solidFill>
                  <a:schemeClr val="bg1"/>
                </a:solidFill>
              </a:rPr>
              <a:t> 7. The PLC programming is </a:t>
            </a:r>
            <a:r>
              <a:rPr lang="en-US" sz="2400" dirty="0" err="1" smtClean="0">
                <a:solidFill>
                  <a:schemeClr val="bg1"/>
                </a:solidFill>
              </a:rPr>
              <a:t>RSLogix</a:t>
            </a:r>
            <a:r>
              <a:rPr lang="en-US" sz="2400" dirty="0" smtClean="0">
                <a:solidFill>
                  <a:schemeClr val="bg1"/>
                </a:solidFill>
              </a:rPr>
              <a:t> (ladder logic) from Rockwell software (Allen Bradley) The interface between </a:t>
            </a:r>
            <a:r>
              <a:rPr lang="en-US" sz="2400" dirty="0" err="1" smtClean="0">
                <a:solidFill>
                  <a:schemeClr val="bg1"/>
                </a:solidFill>
              </a:rPr>
              <a:t>LabView</a:t>
            </a:r>
            <a:r>
              <a:rPr lang="en-US" sz="2400" dirty="0" smtClean="0">
                <a:solidFill>
                  <a:schemeClr val="bg1"/>
                </a:solidFill>
              </a:rPr>
              <a:t> 7 and </a:t>
            </a:r>
            <a:r>
              <a:rPr lang="en-US" sz="2400" dirty="0" err="1" smtClean="0">
                <a:solidFill>
                  <a:schemeClr val="bg1"/>
                </a:solidFill>
              </a:rPr>
              <a:t>RsLogix</a:t>
            </a:r>
            <a:r>
              <a:rPr lang="en-US" sz="2400" dirty="0" smtClean="0">
                <a:solidFill>
                  <a:schemeClr val="bg1"/>
                </a:solidFill>
              </a:rPr>
              <a:t> is </a:t>
            </a:r>
            <a:r>
              <a:rPr lang="en-US" sz="2400" dirty="0" err="1" smtClean="0">
                <a:solidFill>
                  <a:schemeClr val="bg1"/>
                </a:solidFill>
              </a:rPr>
              <a:t>RSLinx</a:t>
            </a:r>
            <a:r>
              <a:rPr lang="en-US" sz="2400" dirty="0" smtClean="0">
                <a:solidFill>
                  <a:schemeClr val="bg1"/>
                </a:solidFill>
              </a:rPr>
              <a:t> OEM. </a:t>
            </a:r>
          </a:p>
          <a:p>
            <a:pPr algn="just"/>
            <a:r>
              <a:rPr lang="en-US" sz="2400" dirty="0" smtClean="0">
                <a:solidFill>
                  <a:schemeClr val="bg1"/>
                </a:solidFill>
              </a:rPr>
              <a:t>For converting and/or update the software the following could be done. 1) Convert </a:t>
            </a:r>
            <a:r>
              <a:rPr lang="en-US" sz="2400" dirty="0" err="1" smtClean="0">
                <a:solidFill>
                  <a:schemeClr val="bg1"/>
                </a:solidFill>
              </a:rPr>
              <a:t>LabView</a:t>
            </a:r>
            <a:r>
              <a:rPr lang="en-US" sz="2400" dirty="0" smtClean="0">
                <a:solidFill>
                  <a:schemeClr val="bg1"/>
                </a:solidFill>
              </a:rPr>
              <a:t> 7 to the most recent version or completely rewrite the user interface. 2) Keep the PLC as it is and update the </a:t>
            </a:r>
            <a:r>
              <a:rPr lang="en-US" sz="2400" dirty="0" err="1" smtClean="0">
                <a:solidFill>
                  <a:schemeClr val="bg1"/>
                </a:solidFill>
              </a:rPr>
              <a:t>RSLogix</a:t>
            </a:r>
            <a:r>
              <a:rPr lang="en-US" sz="2400" dirty="0" smtClean="0">
                <a:solidFill>
                  <a:schemeClr val="bg1"/>
                </a:solidFill>
              </a:rPr>
              <a:t> and </a:t>
            </a:r>
            <a:r>
              <a:rPr lang="en-US" sz="2400" dirty="0" err="1" smtClean="0">
                <a:solidFill>
                  <a:schemeClr val="bg1"/>
                </a:solidFill>
              </a:rPr>
              <a:t>RsLinx</a:t>
            </a:r>
            <a:r>
              <a:rPr lang="en-US" sz="2400" dirty="0" smtClean="0">
                <a:solidFill>
                  <a:schemeClr val="bg1"/>
                </a:solidFill>
              </a:rPr>
              <a:t>. 3) Or replace the PLC with some newer system and rewrite the ladder logic.</a:t>
            </a:r>
          </a:p>
          <a:p>
            <a:pPr algn="just"/>
            <a:r>
              <a:rPr lang="en-US" sz="2400" dirty="0" smtClean="0">
                <a:solidFill>
                  <a:schemeClr val="bg1"/>
                </a:solidFill>
              </a:rPr>
              <a:t> Much </a:t>
            </a:r>
            <a:r>
              <a:rPr lang="en-US" sz="2400" dirty="0" err="1" smtClean="0">
                <a:solidFill>
                  <a:schemeClr val="bg1"/>
                </a:solidFill>
              </a:rPr>
              <a:t>much</a:t>
            </a:r>
            <a:r>
              <a:rPr lang="en-US" sz="2400" dirty="0" smtClean="0">
                <a:solidFill>
                  <a:schemeClr val="bg1"/>
                </a:solidFill>
              </a:rPr>
              <a:t> time and effort was put into constantly revising this logic so it provides a safe operating system with lots of backups and redundancy..</a:t>
            </a:r>
            <a:endParaRPr lang="it-IT" sz="2400" dirty="0">
              <a:solidFill>
                <a:schemeClr val="bg1"/>
              </a:solidFill>
            </a:endParaRPr>
          </a:p>
        </p:txBody>
      </p:sp>
      <p:sp>
        <p:nvSpPr>
          <p:cNvPr id="3" name="TextBox 2"/>
          <p:cNvSpPr txBox="1"/>
          <p:nvPr/>
        </p:nvSpPr>
        <p:spPr>
          <a:xfrm>
            <a:off x="1752600" y="990600"/>
            <a:ext cx="5410200" cy="523220"/>
          </a:xfrm>
          <a:prstGeom prst="rect">
            <a:avLst/>
          </a:prstGeom>
          <a:noFill/>
        </p:spPr>
        <p:txBody>
          <a:bodyPr wrap="square" rtlCol="0">
            <a:spAutoFit/>
          </a:bodyPr>
          <a:lstStyle/>
          <a:p>
            <a:r>
              <a:rPr lang="it-IT" sz="2800" dirty="0" smtClean="0">
                <a:solidFill>
                  <a:schemeClr val="bg1"/>
                </a:solidFill>
              </a:rPr>
              <a:t>A late comment from Wes Craddock</a:t>
            </a:r>
            <a:endParaRPr lang="it-IT" sz="28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bar_3.jpg"/>
          <p:cNvPicPr>
            <a:picLocks noChangeAspect="1"/>
          </p:cNvPicPr>
          <p:nvPr/>
        </p:nvPicPr>
        <p:blipFill>
          <a:blip r:embed="rId2" cstate="print"/>
          <a:srcRect l="6773" t="11364" r="32802" b="19186"/>
          <a:stretch>
            <a:fillRect/>
          </a:stretch>
        </p:blipFill>
        <p:spPr>
          <a:xfrm rot="16200000">
            <a:off x="2521527" y="1517073"/>
            <a:ext cx="4024746" cy="6324600"/>
          </a:xfrm>
          <a:prstGeom prst="rect">
            <a:avLst/>
          </a:prstGeom>
        </p:spPr>
      </p:pic>
      <p:sp>
        <p:nvSpPr>
          <p:cNvPr id="3" name="TextBox 2"/>
          <p:cNvSpPr txBox="1"/>
          <p:nvPr/>
        </p:nvSpPr>
        <p:spPr>
          <a:xfrm>
            <a:off x="304800" y="1143000"/>
            <a:ext cx="8382000" cy="1569660"/>
          </a:xfrm>
          <a:prstGeom prst="rect">
            <a:avLst/>
          </a:prstGeom>
          <a:noFill/>
        </p:spPr>
        <p:txBody>
          <a:bodyPr wrap="square" rtlCol="0">
            <a:spAutoFit/>
          </a:bodyPr>
          <a:lstStyle/>
          <a:p>
            <a:pPr algn="just"/>
            <a:r>
              <a:rPr lang="en-US" sz="2400" dirty="0" smtClean="0">
                <a:solidFill>
                  <a:schemeClr val="bg1"/>
                </a:solidFill>
              </a:rPr>
              <a:t>Many components of SC solenoid and refrigerator systems can be reused. Problem (specially for the </a:t>
            </a:r>
            <a:r>
              <a:rPr lang="en-US" sz="2400" dirty="0" err="1" smtClean="0">
                <a:solidFill>
                  <a:schemeClr val="bg1"/>
                </a:solidFill>
              </a:rPr>
              <a:t>liquifier</a:t>
            </a:r>
            <a:r>
              <a:rPr lang="en-US" sz="2400" dirty="0" smtClean="0">
                <a:solidFill>
                  <a:schemeClr val="bg1"/>
                </a:solidFill>
              </a:rPr>
              <a:t>)  stays in the limited number still available of the expert persons , who designed, built and commissioned the device 13 years ago. </a:t>
            </a:r>
            <a:endParaRPr lang="en-US" sz="2400" dirty="0">
              <a:solidFill>
                <a:schemeClr val="bg1"/>
              </a:solidFill>
            </a:endParaRPr>
          </a:p>
        </p:txBody>
      </p:sp>
      <p:sp>
        <p:nvSpPr>
          <p:cNvPr id="4" name="TextBox 3"/>
          <p:cNvSpPr txBox="1"/>
          <p:nvPr/>
        </p:nvSpPr>
        <p:spPr>
          <a:xfrm>
            <a:off x="1828800" y="6488668"/>
            <a:ext cx="5410200" cy="369332"/>
          </a:xfrm>
          <a:prstGeom prst="rect">
            <a:avLst/>
          </a:prstGeom>
          <a:noFill/>
        </p:spPr>
        <p:txBody>
          <a:bodyPr wrap="square" rtlCol="0">
            <a:spAutoFit/>
          </a:bodyPr>
          <a:lstStyle/>
          <a:p>
            <a:r>
              <a:rPr lang="it-IT" dirty="0" smtClean="0">
                <a:solidFill>
                  <a:schemeClr val="bg1"/>
                </a:solidFill>
              </a:rPr>
              <a:t>The </a:t>
            </a:r>
            <a:r>
              <a:rPr lang="it-IT" dirty="0" err="1" smtClean="0">
                <a:solidFill>
                  <a:schemeClr val="bg1"/>
                </a:solidFill>
              </a:rPr>
              <a:t>superconducting</a:t>
            </a:r>
            <a:r>
              <a:rPr lang="it-IT" dirty="0" smtClean="0">
                <a:solidFill>
                  <a:schemeClr val="bg1"/>
                </a:solidFill>
              </a:rPr>
              <a:t> </a:t>
            </a:r>
            <a:r>
              <a:rPr lang="it-IT" dirty="0" err="1" smtClean="0">
                <a:solidFill>
                  <a:schemeClr val="bg1"/>
                </a:solidFill>
              </a:rPr>
              <a:t>solenoid</a:t>
            </a:r>
            <a:r>
              <a:rPr lang="it-IT" dirty="0" smtClean="0">
                <a:solidFill>
                  <a:schemeClr val="bg1"/>
                </a:solidFill>
              </a:rPr>
              <a:t> </a:t>
            </a:r>
            <a:r>
              <a:rPr lang="it-IT" dirty="0" err="1" smtClean="0">
                <a:solidFill>
                  <a:schemeClr val="bg1"/>
                </a:solidFill>
              </a:rPr>
              <a:t>group</a:t>
            </a:r>
            <a:r>
              <a:rPr lang="it-IT" dirty="0" smtClean="0">
                <a:solidFill>
                  <a:schemeClr val="bg1"/>
                </a:solidFill>
              </a:rPr>
              <a:t> on March 1998</a:t>
            </a:r>
            <a:endParaRPr lang="it-IT"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1066800"/>
            <a:ext cx="2895600" cy="523220"/>
          </a:xfrm>
          <a:prstGeom prst="rect">
            <a:avLst/>
          </a:prstGeom>
          <a:noFill/>
        </p:spPr>
        <p:txBody>
          <a:bodyPr wrap="square" rtlCol="0">
            <a:spAutoFit/>
          </a:bodyPr>
          <a:lstStyle/>
          <a:p>
            <a:pPr algn="just"/>
            <a:r>
              <a:rPr lang="it-IT" sz="2800" dirty="0" smtClean="0">
                <a:solidFill>
                  <a:schemeClr val="bg1"/>
                </a:solidFill>
              </a:rPr>
              <a:t>List of the items</a:t>
            </a:r>
          </a:p>
        </p:txBody>
      </p:sp>
      <p:sp>
        <p:nvSpPr>
          <p:cNvPr id="5" name="TextBox 4"/>
          <p:cNvSpPr txBox="1"/>
          <p:nvPr/>
        </p:nvSpPr>
        <p:spPr>
          <a:xfrm>
            <a:off x="609600" y="1595021"/>
            <a:ext cx="6400800" cy="5632311"/>
          </a:xfrm>
          <a:prstGeom prst="rect">
            <a:avLst/>
          </a:prstGeom>
          <a:noFill/>
        </p:spPr>
        <p:txBody>
          <a:bodyPr wrap="square" rtlCol="0">
            <a:spAutoFit/>
          </a:bodyPr>
          <a:lstStyle/>
          <a:p>
            <a:pPr marL="342900" indent="-342900">
              <a:buFont typeface="+mj-lt"/>
              <a:buAutoNum type="arabicPeriod"/>
            </a:pPr>
            <a:r>
              <a:rPr lang="it-IT" sz="2400" dirty="0" smtClean="0">
                <a:solidFill>
                  <a:schemeClr val="bg1"/>
                </a:solidFill>
              </a:rPr>
              <a:t>The superconducting coil </a:t>
            </a:r>
          </a:p>
          <a:p>
            <a:pPr marL="342900" indent="-342900"/>
            <a:r>
              <a:rPr lang="it-IT" sz="2400" dirty="0" smtClean="0">
                <a:solidFill>
                  <a:schemeClr val="bg1"/>
                </a:solidFill>
              </a:rPr>
              <a:t>	1.1	Cold mass  (7.8 t)</a:t>
            </a:r>
          </a:p>
          <a:p>
            <a:pPr marL="342900" indent="-342900"/>
            <a:r>
              <a:rPr lang="it-IT" sz="2400" dirty="0" smtClean="0">
                <a:solidFill>
                  <a:schemeClr val="bg1"/>
                </a:solidFill>
              </a:rPr>
              <a:t>	1.2	Cryostat      (3.0 t)</a:t>
            </a:r>
          </a:p>
          <a:p>
            <a:pPr marL="342900" indent="-342900"/>
            <a:r>
              <a:rPr lang="it-IT" sz="2400" dirty="0" smtClean="0">
                <a:solidFill>
                  <a:schemeClr val="bg1"/>
                </a:solidFill>
              </a:rPr>
              <a:t>	1.3	Valve box    (0.8 t)</a:t>
            </a:r>
          </a:p>
          <a:p>
            <a:pPr marL="457200" indent="-457200">
              <a:buAutoNum type="arabicPeriod" startAt="2"/>
            </a:pPr>
            <a:r>
              <a:rPr lang="it-IT" sz="2400" dirty="0" smtClean="0">
                <a:solidFill>
                  <a:schemeClr val="bg1"/>
                </a:solidFill>
              </a:rPr>
              <a:t>Dump resistor   (1.2 t)</a:t>
            </a:r>
          </a:p>
          <a:p>
            <a:pPr marL="457200" indent="-457200">
              <a:buAutoNum type="arabicPeriod" startAt="2"/>
            </a:pPr>
            <a:r>
              <a:rPr lang="it-IT" sz="2400" dirty="0" smtClean="0">
                <a:solidFill>
                  <a:schemeClr val="bg1"/>
                </a:solidFill>
              </a:rPr>
              <a:t>Power supply (5 kA, 20 V)</a:t>
            </a:r>
          </a:p>
          <a:p>
            <a:pPr marL="457200" indent="-457200">
              <a:buAutoNum type="arabicPeriod" startAt="2"/>
            </a:pPr>
            <a:r>
              <a:rPr lang="it-IT" sz="2400" dirty="0" smtClean="0">
                <a:solidFill>
                  <a:schemeClr val="bg1"/>
                </a:solidFill>
              </a:rPr>
              <a:t>Two racks with controls  (0.3 t)</a:t>
            </a:r>
          </a:p>
          <a:p>
            <a:pPr marL="457200" indent="-457200">
              <a:buAutoNum type="arabicPeriod" startAt="2"/>
            </a:pPr>
            <a:r>
              <a:rPr lang="it-IT" sz="2400" dirty="0" smtClean="0">
                <a:solidFill>
                  <a:schemeClr val="bg1"/>
                </a:solidFill>
              </a:rPr>
              <a:t>Vacuum pumps and related systems</a:t>
            </a:r>
          </a:p>
          <a:p>
            <a:pPr marL="457200" indent="-457200">
              <a:buAutoNum type="arabicPeriod" startAt="2"/>
            </a:pPr>
            <a:r>
              <a:rPr lang="it-IT" sz="2400" dirty="0" smtClean="0">
                <a:solidFill>
                  <a:schemeClr val="bg1"/>
                </a:solidFill>
              </a:rPr>
              <a:t>Transferline and Quench line </a:t>
            </a:r>
          </a:p>
          <a:p>
            <a:pPr marL="457200" indent="-457200">
              <a:buAutoNum type="arabicPeriod" startAt="2"/>
            </a:pPr>
            <a:r>
              <a:rPr lang="it-IT" sz="2400" dirty="0" smtClean="0">
                <a:solidFill>
                  <a:schemeClr val="bg1"/>
                </a:solidFill>
              </a:rPr>
              <a:t>Breaker for 5 kA</a:t>
            </a:r>
          </a:p>
          <a:p>
            <a:pPr marL="457200" indent="-457200">
              <a:buAutoNum type="arabicPeriod" startAt="2"/>
            </a:pPr>
            <a:r>
              <a:rPr lang="it-IT" sz="2400" dirty="0" smtClean="0">
                <a:solidFill>
                  <a:schemeClr val="bg1"/>
                </a:solidFill>
              </a:rPr>
              <a:t>Cables amd misc. Hardware</a:t>
            </a:r>
          </a:p>
          <a:p>
            <a:pPr marL="457200" indent="-457200">
              <a:buAutoNum type="arabicPeriod" startAt="2"/>
            </a:pPr>
            <a:r>
              <a:rPr lang="it-IT" sz="2400" dirty="0" smtClean="0">
                <a:solidFill>
                  <a:schemeClr val="bg1"/>
                </a:solidFill>
              </a:rPr>
              <a:t>The cold box</a:t>
            </a:r>
          </a:p>
          <a:p>
            <a:pPr marL="457200" indent="-457200">
              <a:buAutoNum type="arabicPeriod" startAt="2"/>
            </a:pPr>
            <a:r>
              <a:rPr lang="it-IT" sz="2400" dirty="0" smtClean="0">
                <a:solidFill>
                  <a:schemeClr val="bg1"/>
                </a:solidFill>
              </a:rPr>
              <a:t>Compressors</a:t>
            </a:r>
          </a:p>
          <a:p>
            <a:pPr marL="457200" indent="-457200">
              <a:buAutoNum type="arabicPeriod" startAt="2"/>
            </a:pPr>
            <a:r>
              <a:rPr lang="it-IT" sz="2400" dirty="0" smtClean="0">
                <a:solidFill>
                  <a:schemeClr val="bg1"/>
                </a:solidFill>
              </a:rPr>
              <a:t>Refrig. controls</a:t>
            </a:r>
          </a:p>
          <a:p>
            <a:pPr marL="342900" indent="-342900"/>
            <a:endParaRPr lang="it-IT" sz="24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990600"/>
            <a:ext cx="4191000" cy="523220"/>
          </a:xfrm>
          <a:prstGeom prst="rect">
            <a:avLst/>
          </a:prstGeom>
          <a:noFill/>
        </p:spPr>
        <p:txBody>
          <a:bodyPr wrap="square" rtlCol="0">
            <a:spAutoFit/>
          </a:bodyPr>
          <a:lstStyle/>
          <a:p>
            <a:r>
              <a:rPr lang="it-IT" sz="2800" dirty="0" smtClean="0">
                <a:solidFill>
                  <a:schemeClr val="bg1"/>
                </a:solidFill>
              </a:rPr>
              <a:t>The superconducting  coil</a:t>
            </a:r>
            <a:endParaRPr lang="it-IT" sz="2800" dirty="0"/>
          </a:p>
        </p:txBody>
      </p:sp>
      <p:pic>
        <p:nvPicPr>
          <p:cNvPr id="9" name="Picture 8" descr="babar-coil.jpg"/>
          <p:cNvPicPr>
            <a:picLocks noChangeAspect="1"/>
          </p:cNvPicPr>
          <p:nvPr/>
        </p:nvPicPr>
        <p:blipFill>
          <a:blip r:embed="rId2" cstate="print"/>
          <a:stretch>
            <a:fillRect/>
          </a:stretch>
        </p:blipFill>
        <p:spPr>
          <a:xfrm>
            <a:off x="457200" y="1524000"/>
            <a:ext cx="3263372" cy="4953000"/>
          </a:xfrm>
          <a:prstGeom prst="rect">
            <a:avLst/>
          </a:prstGeom>
        </p:spPr>
      </p:pic>
      <p:pic>
        <p:nvPicPr>
          <p:cNvPr id="10" name="Picture 9" descr="babar_2.jpg"/>
          <p:cNvPicPr>
            <a:picLocks noChangeAspect="1"/>
          </p:cNvPicPr>
          <p:nvPr/>
        </p:nvPicPr>
        <p:blipFill>
          <a:blip r:embed="rId3" cstate="print"/>
          <a:srcRect t="34444" r="32986" b="36667"/>
          <a:stretch>
            <a:fillRect/>
          </a:stretch>
        </p:blipFill>
        <p:spPr>
          <a:xfrm>
            <a:off x="4343400" y="1524000"/>
            <a:ext cx="3429000" cy="2547257"/>
          </a:xfrm>
          <a:prstGeom prst="rect">
            <a:avLst/>
          </a:prstGeom>
        </p:spPr>
      </p:pic>
      <p:pic>
        <p:nvPicPr>
          <p:cNvPr id="11" name="Picture 10" descr="babar_2.jpg"/>
          <p:cNvPicPr>
            <a:picLocks noChangeAspect="1"/>
          </p:cNvPicPr>
          <p:nvPr/>
        </p:nvPicPr>
        <p:blipFill>
          <a:blip r:embed="rId4" cstate="print"/>
          <a:srcRect t="4189" r="32986" b="69075"/>
          <a:stretch>
            <a:fillRect/>
          </a:stretch>
        </p:blipFill>
        <p:spPr>
          <a:xfrm>
            <a:off x="4267200" y="4114800"/>
            <a:ext cx="3657600" cy="2514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600200"/>
            <a:ext cx="4648200" cy="4893647"/>
          </a:xfrm>
          <a:prstGeom prst="rect">
            <a:avLst/>
          </a:prstGeom>
          <a:noFill/>
        </p:spPr>
        <p:txBody>
          <a:bodyPr wrap="square" rtlCol="0">
            <a:spAutoFit/>
          </a:bodyPr>
          <a:lstStyle/>
          <a:p>
            <a:pPr algn="just"/>
            <a:r>
              <a:rPr lang="it-IT" sz="2400" dirty="0" smtClean="0">
                <a:solidFill>
                  <a:schemeClr val="bg1"/>
                </a:solidFill>
              </a:rPr>
              <a:t>The coil has been dis-assembled and it is now mounted inside the transportation tool. There is a point to be fixed with relation to the cold mass blockage in the cryostat. Though the supporting system should be able to hold the transportation loads (3g vertical ,  2g axial and 1.5 g lateral), the cold mass was blocked wrt the cryostat. This is documented by photo, not by drawings</a:t>
            </a:r>
            <a:r>
              <a:rPr lang="it-IT" dirty="0" smtClean="0">
                <a:solidFill>
                  <a:schemeClr val="bg1"/>
                </a:solidFill>
              </a:rPr>
              <a:t> </a:t>
            </a:r>
            <a:r>
              <a:rPr lang="it-IT" sz="2400" dirty="0" smtClean="0">
                <a:solidFill>
                  <a:schemeClr val="bg1"/>
                </a:solidFill>
              </a:rPr>
              <a:t>or engineering reports.</a:t>
            </a:r>
          </a:p>
          <a:p>
            <a:pPr algn="just"/>
            <a:r>
              <a:rPr lang="it-IT" sz="2400" dirty="0" smtClean="0">
                <a:solidFill>
                  <a:schemeClr val="bg1"/>
                </a:solidFill>
              </a:rPr>
              <a:t>Human memory does not help!</a:t>
            </a:r>
            <a:endParaRPr lang="it-IT" dirty="0"/>
          </a:p>
        </p:txBody>
      </p:sp>
      <p:pic>
        <p:nvPicPr>
          <p:cNvPr id="3" name="Picture 2" descr="babar_after_arrival.jpg"/>
          <p:cNvPicPr>
            <a:picLocks noChangeAspect="1"/>
          </p:cNvPicPr>
          <p:nvPr/>
        </p:nvPicPr>
        <p:blipFill>
          <a:blip r:embed="rId2" cstate="print"/>
          <a:srcRect l="16130" r="12701"/>
          <a:stretch>
            <a:fillRect/>
          </a:stretch>
        </p:blipFill>
        <p:spPr>
          <a:xfrm>
            <a:off x="5105400" y="1752600"/>
            <a:ext cx="3842766" cy="3616452"/>
          </a:xfrm>
          <a:prstGeom prst="rect">
            <a:avLst/>
          </a:prstGeom>
        </p:spPr>
      </p:pic>
      <p:sp>
        <p:nvSpPr>
          <p:cNvPr id="4" name="TextBox 3"/>
          <p:cNvSpPr txBox="1"/>
          <p:nvPr/>
        </p:nvSpPr>
        <p:spPr>
          <a:xfrm>
            <a:off x="5105400" y="5657671"/>
            <a:ext cx="3657600" cy="1200329"/>
          </a:xfrm>
          <a:prstGeom prst="rect">
            <a:avLst/>
          </a:prstGeom>
          <a:noFill/>
        </p:spPr>
        <p:txBody>
          <a:bodyPr wrap="square" rtlCol="0">
            <a:spAutoFit/>
          </a:bodyPr>
          <a:lstStyle/>
          <a:p>
            <a:pPr algn="just"/>
            <a:r>
              <a:rPr lang="it-IT" sz="2400" dirty="0" smtClean="0">
                <a:solidFill>
                  <a:schemeClr val="bg1"/>
                </a:solidFill>
              </a:rPr>
              <a:t>Same considerations apply for the valve box. Blocking elements not found</a:t>
            </a:r>
            <a:endParaRPr lang="it-IT" sz="2400" dirty="0">
              <a:solidFill>
                <a:schemeClr val="bg1"/>
              </a:solidFill>
            </a:endParaRPr>
          </a:p>
        </p:txBody>
      </p:sp>
      <p:sp>
        <p:nvSpPr>
          <p:cNvPr id="6" name="TextBox 5"/>
          <p:cNvSpPr txBox="1"/>
          <p:nvPr/>
        </p:nvSpPr>
        <p:spPr>
          <a:xfrm>
            <a:off x="2667000" y="990600"/>
            <a:ext cx="4191000" cy="523220"/>
          </a:xfrm>
          <a:prstGeom prst="rect">
            <a:avLst/>
          </a:prstGeom>
          <a:noFill/>
        </p:spPr>
        <p:txBody>
          <a:bodyPr wrap="square" rtlCol="0">
            <a:spAutoFit/>
          </a:bodyPr>
          <a:lstStyle/>
          <a:p>
            <a:r>
              <a:rPr lang="it-IT" sz="2800" dirty="0" smtClean="0">
                <a:solidFill>
                  <a:schemeClr val="bg1"/>
                </a:solidFill>
              </a:rPr>
              <a:t>Status of the sc coil</a:t>
            </a:r>
            <a:endParaRPr lang="it-IT"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990600"/>
            <a:ext cx="6934200" cy="523220"/>
          </a:xfrm>
          <a:prstGeom prst="rect">
            <a:avLst/>
          </a:prstGeom>
          <a:noFill/>
        </p:spPr>
        <p:txBody>
          <a:bodyPr wrap="square" rtlCol="0">
            <a:spAutoFit/>
          </a:bodyPr>
          <a:lstStyle/>
          <a:p>
            <a:r>
              <a:rPr lang="it-IT" sz="2800" dirty="0" smtClean="0">
                <a:solidFill>
                  <a:schemeClr val="bg1"/>
                </a:solidFill>
              </a:rPr>
              <a:t>Reuse of the sc solenoid and its controls</a:t>
            </a:r>
            <a:endParaRPr lang="it-IT" sz="2800" dirty="0">
              <a:solidFill>
                <a:schemeClr val="bg1"/>
              </a:solidFill>
            </a:endParaRPr>
          </a:p>
        </p:txBody>
      </p:sp>
      <p:sp>
        <p:nvSpPr>
          <p:cNvPr id="4" name="TextBox 3"/>
          <p:cNvSpPr txBox="1"/>
          <p:nvPr/>
        </p:nvSpPr>
        <p:spPr>
          <a:xfrm>
            <a:off x="381000" y="1595021"/>
            <a:ext cx="8229600" cy="5632311"/>
          </a:xfrm>
          <a:prstGeom prst="rect">
            <a:avLst/>
          </a:prstGeom>
          <a:noFill/>
        </p:spPr>
        <p:txBody>
          <a:bodyPr wrap="square" rtlCol="0">
            <a:spAutoFit/>
          </a:bodyPr>
          <a:lstStyle/>
          <a:p>
            <a:pPr algn="just"/>
            <a:r>
              <a:rPr lang="it-IT" sz="2400" dirty="0" smtClean="0">
                <a:solidFill>
                  <a:schemeClr val="bg1"/>
                </a:solidFill>
              </a:rPr>
              <a:t>The solenoid can be reused. Some care for the transportation (the system for blocking the cold mass, the shield and the valve box shall be reviewed). Sensors on tie rods (strain gages and </a:t>
            </a:r>
            <a:r>
              <a:rPr lang="it-IT" sz="2400" dirty="0" err="1" smtClean="0">
                <a:solidFill>
                  <a:schemeClr val="bg1"/>
                </a:solidFill>
              </a:rPr>
              <a:t>thermometers</a:t>
            </a:r>
            <a:r>
              <a:rPr lang="it-IT" sz="2400" dirty="0" smtClean="0">
                <a:solidFill>
                  <a:schemeClr val="bg1"/>
                </a:solidFill>
              </a:rPr>
              <a:t>) are no more </a:t>
            </a:r>
            <a:r>
              <a:rPr lang="it-IT" sz="2400" dirty="0" err="1" smtClean="0">
                <a:solidFill>
                  <a:schemeClr val="bg1"/>
                </a:solidFill>
              </a:rPr>
              <a:t>working</a:t>
            </a:r>
            <a:r>
              <a:rPr lang="it-IT" sz="2400" dirty="0" smtClean="0">
                <a:solidFill>
                  <a:schemeClr val="bg1"/>
                </a:solidFill>
              </a:rPr>
              <a:t>. The re-assembly on  site shall include a </a:t>
            </a:r>
            <a:r>
              <a:rPr lang="it-IT" sz="2400" dirty="0" smtClean="0">
                <a:solidFill>
                  <a:schemeClr val="bg1"/>
                </a:solidFill>
              </a:rPr>
              <a:t>replacement </a:t>
            </a:r>
            <a:r>
              <a:rPr lang="it-IT" sz="2400" dirty="0" smtClean="0">
                <a:solidFill>
                  <a:schemeClr val="bg1"/>
                </a:solidFill>
              </a:rPr>
              <a:t>of the sensors, a re-alignment of the cold mass, a re-connection of the current leads (with restoration of the electrical insulation).</a:t>
            </a:r>
          </a:p>
          <a:p>
            <a:pPr algn="just"/>
            <a:r>
              <a:rPr lang="it-IT" sz="2400" dirty="0" smtClean="0">
                <a:solidFill>
                  <a:schemeClr val="bg1"/>
                </a:solidFill>
              </a:rPr>
              <a:t>The hardware of the control system includes </a:t>
            </a:r>
            <a:r>
              <a:rPr lang="it-IT" sz="2400" dirty="0" err="1" smtClean="0">
                <a:solidFill>
                  <a:schemeClr val="bg1"/>
                </a:solidFill>
              </a:rPr>
              <a:t>old</a:t>
            </a:r>
            <a:r>
              <a:rPr lang="it-IT" sz="2400" dirty="0" smtClean="0">
                <a:solidFill>
                  <a:schemeClr val="bg1"/>
                </a:solidFill>
              </a:rPr>
              <a:t> </a:t>
            </a:r>
            <a:r>
              <a:rPr lang="it-IT" sz="2400" dirty="0" err="1" smtClean="0">
                <a:solidFill>
                  <a:schemeClr val="bg1"/>
                </a:solidFill>
              </a:rPr>
              <a:t>instruments</a:t>
            </a:r>
            <a:r>
              <a:rPr lang="it-IT" sz="2400" dirty="0" smtClean="0">
                <a:solidFill>
                  <a:schemeClr val="bg1"/>
                </a:solidFill>
              </a:rPr>
              <a:t> (voltmeter, scanner,..). The software is based on an early version of LabView (however SLAC did not use this software). Software and hardware shall be updated by replacing components and implementing new software.</a:t>
            </a:r>
          </a:p>
          <a:p>
            <a:pPr algn="just"/>
            <a:r>
              <a:rPr lang="it-IT" sz="2400" u="sng" dirty="0" smtClean="0">
                <a:solidFill>
                  <a:schemeClr val="bg1"/>
                </a:solidFill>
              </a:rPr>
              <a:t>My position would be to give a contract to ASG for transporting the magnet, re-assembly it and updating the control system</a:t>
            </a:r>
            <a:r>
              <a:rPr lang="it-IT" sz="2400" dirty="0" smtClean="0">
                <a:solidFill>
                  <a:schemeClr val="bg1"/>
                </a:solidFill>
              </a:rPr>
              <a:t>.</a:t>
            </a:r>
          </a:p>
          <a:p>
            <a:pPr algn="just"/>
            <a:endParaRPr lang="it-IT" sz="24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57400" y="1143000"/>
            <a:ext cx="4267200" cy="523220"/>
          </a:xfrm>
          <a:prstGeom prst="rect">
            <a:avLst/>
          </a:prstGeom>
          <a:noFill/>
        </p:spPr>
        <p:txBody>
          <a:bodyPr wrap="square" rtlCol="0">
            <a:spAutoFit/>
          </a:bodyPr>
          <a:lstStyle/>
          <a:p>
            <a:r>
              <a:rPr lang="it-IT" sz="2800" dirty="0" smtClean="0">
                <a:solidFill>
                  <a:schemeClr val="bg1"/>
                </a:solidFill>
              </a:rPr>
              <a:t>Reuse of other ancillaries</a:t>
            </a:r>
            <a:endParaRPr lang="it-IT" sz="2800" dirty="0">
              <a:solidFill>
                <a:schemeClr val="bg1"/>
              </a:solidFill>
            </a:endParaRPr>
          </a:p>
        </p:txBody>
      </p:sp>
      <p:sp>
        <p:nvSpPr>
          <p:cNvPr id="6" name="TextBox 5"/>
          <p:cNvSpPr txBox="1"/>
          <p:nvPr/>
        </p:nvSpPr>
        <p:spPr>
          <a:xfrm>
            <a:off x="609600" y="1828800"/>
            <a:ext cx="8077200" cy="5447645"/>
          </a:xfrm>
          <a:prstGeom prst="rect">
            <a:avLst/>
          </a:prstGeom>
          <a:noFill/>
        </p:spPr>
        <p:txBody>
          <a:bodyPr wrap="square" rtlCol="0">
            <a:spAutoFit/>
          </a:bodyPr>
          <a:lstStyle/>
          <a:p>
            <a:pPr algn="just">
              <a:lnSpc>
                <a:spcPct val="150000"/>
              </a:lnSpc>
              <a:buFont typeface="Arial" pitchFamily="34" charset="0"/>
              <a:buChar char="•"/>
            </a:pPr>
            <a:r>
              <a:rPr lang="it-IT" sz="2400" dirty="0" smtClean="0">
                <a:solidFill>
                  <a:schemeClr val="bg1"/>
                </a:solidFill>
              </a:rPr>
              <a:t> Dump resistor (0.068 </a:t>
            </a:r>
            <a:r>
              <a:rPr lang="it-IT" sz="2400" dirty="0" smtClean="0">
                <a:solidFill>
                  <a:schemeClr val="bg1"/>
                </a:solidFill>
                <a:latin typeface="Symbol" pitchFamily="18" charset="2"/>
              </a:rPr>
              <a:t>W</a:t>
            </a:r>
            <a:r>
              <a:rPr lang="it-IT" sz="2400" dirty="0" smtClean="0">
                <a:solidFill>
                  <a:schemeClr val="bg1"/>
                </a:solidFill>
              </a:rPr>
              <a:t>) . No problem for its reuse</a:t>
            </a:r>
          </a:p>
          <a:p>
            <a:pPr algn="just">
              <a:lnSpc>
                <a:spcPct val="150000"/>
              </a:lnSpc>
              <a:buFont typeface="Arial" pitchFamily="34" charset="0"/>
              <a:buChar char="•"/>
            </a:pPr>
            <a:r>
              <a:rPr lang="it-IT" sz="2400" dirty="0" smtClean="0">
                <a:solidFill>
                  <a:schemeClr val="bg1"/>
                </a:solidFill>
              </a:rPr>
              <a:t>Breakers . No problem</a:t>
            </a:r>
          </a:p>
          <a:p>
            <a:pPr algn="just">
              <a:lnSpc>
                <a:spcPct val="150000"/>
              </a:lnSpc>
              <a:buFont typeface="Arial" pitchFamily="34" charset="0"/>
              <a:buChar char="•"/>
            </a:pPr>
            <a:r>
              <a:rPr lang="it-IT" sz="2400" dirty="0" smtClean="0">
                <a:solidFill>
                  <a:schemeClr val="bg1"/>
                </a:solidFill>
              </a:rPr>
              <a:t> Quench detection. To be re-checked and re-used</a:t>
            </a:r>
          </a:p>
          <a:p>
            <a:pPr algn="just">
              <a:lnSpc>
                <a:spcPct val="150000"/>
              </a:lnSpc>
              <a:buFont typeface="Arial" pitchFamily="34" charset="0"/>
              <a:buChar char="•"/>
            </a:pPr>
            <a:r>
              <a:rPr lang="it-IT" sz="2400" dirty="0" smtClean="0">
                <a:solidFill>
                  <a:schemeClr val="bg1"/>
                </a:solidFill>
              </a:rPr>
              <a:t> Pumps. Not checked by me. In principle could be reused</a:t>
            </a:r>
          </a:p>
          <a:p>
            <a:pPr algn="just">
              <a:lnSpc>
                <a:spcPct val="150000"/>
              </a:lnSpc>
              <a:buFont typeface="Arial" pitchFamily="34" charset="0"/>
              <a:buChar char="•"/>
            </a:pPr>
            <a:r>
              <a:rPr lang="it-IT" sz="2400" dirty="0" smtClean="0">
                <a:solidFill>
                  <a:schemeClr val="bg1"/>
                </a:solidFill>
              </a:rPr>
              <a:t>Power supply.  This component shall be reviewed  before deciding its re-use. I would consider to buy a new one. The required ramp rate is max 1.7 A/s (4.3 V + resistive voltage drop). A 10 V -  5 kA power supply (preferably 2 quadrants) would be optimal (200 k€?)</a:t>
            </a:r>
          </a:p>
          <a:p>
            <a:pPr algn="just">
              <a:buFont typeface="Arial" pitchFamily="34" charset="0"/>
              <a:buChar char="•"/>
            </a:pPr>
            <a:endParaRPr lang="it-IT" sz="24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81000" y="1676399"/>
            <a:ext cx="3581400" cy="504526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191000" y="1600200"/>
            <a:ext cx="4495800" cy="215661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191000" y="3962400"/>
            <a:ext cx="4505103" cy="2023180"/>
          </a:xfrm>
          <a:prstGeom prst="rect">
            <a:avLst/>
          </a:prstGeom>
          <a:noFill/>
          <a:ln w="9525">
            <a:noFill/>
            <a:miter lim="800000"/>
            <a:headEnd/>
            <a:tailEnd/>
          </a:ln>
        </p:spPr>
      </p:pic>
      <p:sp>
        <p:nvSpPr>
          <p:cNvPr id="6" name="TextBox 5"/>
          <p:cNvSpPr txBox="1"/>
          <p:nvPr/>
        </p:nvSpPr>
        <p:spPr>
          <a:xfrm>
            <a:off x="2819400" y="914400"/>
            <a:ext cx="3352800" cy="523220"/>
          </a:xfrm>
          <a:prstGeom prst="rect">
            <a:avLst/>
          </a:prstGeom>
          <a:noFill/>
        </p:spPr>
        <p:txBody>
          <a:bodyPr wrap="square" rtlCol="0">
            <a:spAutoFit/>
          </a:bodyPr>
          <a:lstStyle/>
          <a:p>
            <a:r>
              <a:rPr lang="it-IT" sz="2800" dirty="0" smtClean="0">
                <a:solidFill>
                  <a:schemeClr val="bg1"/>
                </a:solidFill>
              </a:rPr>
              <a:t>Cooling system</a:t>
            </a:r>
            <a:endParaRPr lang="it-IT" sz="2800" dirty="0">
              <a:solidFill>
                <a:schemeClr val="bg1"/>
              </a:solidFill>
            </a:endParaRPr>
          </a:p>
        </p:txBody>
      </p:sp>
      <p:sp>
        <p:nvSpPr>
          <p:cNvPr id="7" name="TextBox 6"/>
          <p:cNvSpPr txBox="1"/>
          <p:nvPr/>
        </p:nvSpPr>
        <p:spPr>
          <a:xfrm>
            <a:off x="4191000" y="6248400"/>
            <a:ext cx="4572000" cy="461665"/>
          </a:xfrm>
          <a:prstGeom prst="rect">
            <a:avLst/>
          </a:prstGeom>
          <a:noFill/>
        </p:spPr>
        <p:txBody>
          <a:bodyPr wrap="square" rtlCol="0">
            <a:spAutoFit/>
          </a:bodyPr>
          <a:lstStyle/>
          <a:p>
            <a:r>
              <a:rPr lang="it-IT" sz="2400" dirty="0" smtClean="0">
                <a:solidFill>
                  <a:schemeClr val="bg1"/>
                </a:solidFill>
              </a:rPr>
              <a:t>Solenoid heat loat@ 4.5 </a:t>
            </a:r>
            <a:r>
              <a:rPr lang="it-IT" sz="2400" dirty="0" smtClean="0">
                <a:solidFill>
                  <a:schemeClr val="bg1"/>
                </a:solidFill>
              </a:rPr>
              <a:t>K   </a:t>
            </a:r>
            <a:r>
              <a:rPr lang="it-IT" sz="2400" dirty="0" smtClean="0">
                <a:solidFill>
                  <a:schemeClr val="bg1"/>
                </a:solidFill>
              </a:rPr>
              <a:t>50W</a:t>
            </a:r>
            <a:endParaRPr lang="it-IT"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990600"/>
            <a:ext cx="4038600" cy="523220"/>
          </a:xfrm>
          <a:prstGeom prst="rect">
            <a:avLst/>
          </a:prstGeom>
          <a:noFill/>
        </p:spPr>
        <p:txBody>
          <a:bodyPr wrap="square" rtlCol="0">
            <a:spAutoFit/>
          </a:bodyPr>
          <a:lstStyle/>
          <a:p>
            <a:r>
              <a:rPr lang="it-IT" sz="2800" dirty="0" smtClean="0">
                <a:solidFill>
                  <a:schemeClr val="bg1"/>
                </a:solidFill>
              </a:rPr>
              <a:t>Refrigerator (Liquifier)</a:t>
            </a:r>
            <a:endParaRPr lang="it-IT" sz="2800" dirty="0">
              <a:solidFill>
                <a:schemeClr val="bg1"/>
              </a:solidFill>
            </a:endParaRPr>
          </a:p>
        </p:txBody>
      </p:sp>
      <p:pic>
        <p:nvPicPr>
          <p:cNvPr id="2050" name="Picture 2"/>
          <p:cNvPicPr>
            <a:picLocks noChangeAspect="1" noChangeArrowheads="1"/>
          </p:cNvPicPr>
          <p:nvPr/>
        </p:nvPicPr>
        <p:blipFill>
          <a:blip r:embed="rId2" cstate="print"/>
          <a:srcRect/>
          <a:stretch>
            <a:fillRect/>
          </a:stretch>
        </p:blipFill>
        <p:spPr bwMode="auto">
          <a:xfrm>
            <a:off x="762000" y="1619250"/>
            <a:ext cx="7477125" cy="52387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04800" y="1600200"/>
            <a:ext cx="4076700" cy="49720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495800" y="1600200"/>
            <a:ext cx="4389120" cy="1219200"/>
          </a:xfrm>
          <a:prstGeom prst="rect">
            <a:avLst/>
          </a:prstGeom>
          <a:noFill/>
          <a:ln w="9525">
            <a:noFill/>
            <a:miter lim="800000"/>
            <a:headEnd/>
            <a:tailEnd/>
          </a:ln>
        </p:spPr>
      </p:pic>
      <p:sp>
        <p:nvSpPr>
          <p:cNvPr id="4" name="TextBox 3"/>
          <p:cNvSpPr txBox="1"/>
          <p:nvPr/>
        </p:nvSpPr>
        <p:spPr>
          <a:xfrm>
            <a:off x="1905000" y="914400"/>
            <a:ext cx="4953000" cy="523220"/>
          </a:xfrm>
          <a:prstGeom prst="rect">
            <a:avLst/>
          </a:prstGeom>
          <a:noFill/>
        </p:spPr>
        <p:txBody>
          <a:bodyPr wrap="square" rtlCol="0">
            <a:spAutoFit/>
          </a:bodyPr>
          <a:lstStyle/>
          <a:p>
            <a:r>
              <a:rPr lang="en-US" sz="2800" dirty="0" smtClean="0">
                <a:solidFill>
                  <a:schemeClr val="bg1"/>
                </a:solidFill>
              </a:rPr>
              <a:t>Schematic and working modes</a:t>
            </a:r>
            <a:endParaRPr lang="en-US" sz="2800" dirty="0">
              <a:solidFill>
                <a:schemeClr val="bg1"/>
              </a:solidFill>
            </a:endParaRPr>
          </a:p>
        </p:txBody>
      </p:sp>
      <p:sp>
        <p:nvSpPr>
          <p:cNvPr id="5" name="TextBox 4"/>
          <p:cNvSpPr txBox="1"/>
          <p:nvPr/>
        </p:nvSpPr>
        <p:spPr>
          <a:xfrm>
            <a:off x="4495800" y="3124200"/>
            <a:ext cx="4419600" cy="3046988"/>
          </a:xfrm>
          <a:prstGeom prst="rect">
            <a:avLst/>
          </a:prstGeom>
          <a:noFill/>
        </p:spPr>
        <p:txBody>
          <a:bodyPr wrap="square" rtlCol="0">
            <a:spAutoFit/>
          </a:bodyPr>
          <a:lstStyle/>
          <a:p>
            <a:pPr algn="just"/>
            <a:r>
              <a:rPr lang="en-US" sz="2400" dirty="0" smtClean="0">
                <a:solidFill>
                  <a:schemeClr val="bg1"/>
                </a:solidFill>
              </a:rPr>
              <a:t>Considering the over all heat loads, the cooling capacity exceeds the need of a factor 2.5.  Too much?</a:t>
            </a:r>
          </a:p>
          <a:p>
            <a:pPr algn="just"/>
            <a:r>
              <a:rPr lang="en-US" sz="2400" dirty="0" smtClean="0">
                <a:solidFill>
                  <a:schemeClr val="bg1"/>
                </a:solidFill>
              </a:rPr>
              <a:t>However the presence of further sc devices (IR doublets, spin rotators) suggests to consider this size for the refrigerator. </a:t>
            </a:r>
            <a:endParaRPr lang="en-US" sz="2400"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1879</TotalTime>
  <Words>798</Words>
  <Application>Microsoft Office PowerPoint</Application>
  <PresentationFormat>On-screen Show (4:3)</PresentationFormat>
  <Paragraphs>57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fabbric</dc:creator>
  <cp:lastModifiedBy>Fabbric</cp:lastModifiedBy>
  <cp:revision>125</cp:revision>
  <dcterms:created xsi:type="dcterms:W3CDTF">2011-04-06T16:16:57Z</dcterms:created>
  <dcterms:modified xsi:type="dcterms:W3CDTF">2011-06-01T05:48:50Z</dcterms:modified>
</cp:coreProperties>
</file>