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62" r:id="rId3"/>
    <p:sldId id="263" r:id="rId4"/>
    <p:sldId id="264" r:id="rId5"/>
    <p:sldId id="265" r:id="rId6"/>
    <p:sldId id="297" r:id="rId7"/>
    <p:sldId id="257" r:id="rId8"/>
    <p:sldId id="259" r:id="rId9"/>
    <p:sldId id="266" r:id="rId10"/>
    <p:sldId id="269" r:id="rId11"/>
    <p:sldId id="270" r:id="rId12"/>
    <p:sldId id="271" r:id="rId13"/>
    <p:sldId id="272" r:id="rId14"/>
    <p:sldId id="273" r:id="rId15"/>
    <p:sldId id="275" r:id="rId16"/>
    <p:sldId id="277" r:id="rId17"/>
    <p:sldId id="278" r:id="rId18"/>
    <p:sldId id="279" r:id="rId19"/>
    <p:sldId id="282" r:id="rId20"/>
    <p:sldId id="283" r:id="rId21"/>
    <p:sldId id="284" r:id="rId22"/>
    <p:sldId id="281" r:id="rId23"/>
    <p:sldId id="274" r:id="rId24"/>
    <p:sldId id="276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58" r:id="rId36"/>
    <p:sldId id="267" r:id="rId37"/>
    <p:sldId id="268" r:id="rId38"/>
    <p:sldId id="285" r:id="rId39"/>
    <p:sldId id="280" r:id="rId40"/>
    <p:sldId id="296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F11AA"/>
    <a:srgbClr val="FFCCFF"/>
    <a:srgbClr val="006600"/>
    <a:srgbClr val="CCFF99"/>
    <a:srgbClr val="C09200"/>
    <a:srgbClr val="E6AF00"/>
    <a:srgbClr val="000066"/>
    <a:srgbClr val="99FF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wmf"/><Relationship Id="rId1" Type="http://schemas.openxmlformats.org/officeDocument/2006/relationships/image" Target="../media/image10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8F510-F3D0-4187-A804-C0C363B96067}" type="datetimeFigureOut">
              <a:rPr lang="it-IT" smtClean="0"/>
              <a:pPr/>
              <a:t>01/06/2011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325F0-1D9A-4A6D-AE22-D3C019D3D92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132E6-C019-47D9-A49B-76930923D34A}" type="slidenum">
              <a:rPr lang="en-US"/>
              <a:pPr/>
              <a:t>2</a:t>
            </a:fld>
            <a:endParaRPr lang="en-US"/>
          </a:p>
        </p:txBody>
      </p:sp>
      <p:sp>
        <p:nvSpPr>
          <p:cNvPr id="83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E1211-0404-4DAF-AF2C-47C705922B0A}" type="slidenum">
              <a:rPr lang="en-US"/>
              <a:pPr/>
              <a:t>4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6E1FE-95CB-48A2-8E8A-E50A89C9CF22}" type="slidenum">
              <a:rPr lang="en-US"/>
              <a:pPr/>
              <a:t>5</a:t>
            </a:fld>
            <a:endParaRPr lang="en-US"/>
          </a:p>
        </p:txBody>
      </p:sp>
      <p:sp>
        <p:nvSpPr>
          <p:cNvPr id="85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Only 2nd order corrections in (m_strange – m_up,down) (su3) – ad es iperoni hanno anche termine assiale e a-gatto  non vale – non vale neanche in kl2</a:t>
            </a:r>
          </a:p>
          <a:p>
            <a:r>
              <a:rPr lang="en-US" smtClean="0">
                <a:latin typeface="Arial" pitchFamily="34" charset="0"/>
              </a:rPr>
              <a:t>in kl3 nei k contrib teorico su  f+0 da reticolo e’ il maggiore nelle incertezze</a:t>
            </a:r>
          </a:p>
          <a:p>
            <a:r>
              <a:rPr lang="en-US" smtClean="0">
                <a:latin typeface="Arial" pitchFamily="34" charset="0"/>
              </a:rPr>
              <a:t>in kl2 entra fk/fpi perche’ misuri rappporto delle loro gamma, g kmu2/g kpi2, e fk / fpi si  misura su reticolo con incertezza pari a f+0 . Non misurando il rapporto fk/fpi ma le singole, l’incertezza sarebbe maggiore peerche’ su3 entra al 1 ordine </a:t>
            </a:r>
          </a:p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AF5067-944D-4120-A199-4EF93EFAD85E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At present, the sensitivity of the quark–lepton universality</a:t>
            </a:r>
          </a:p>
          <a:p>
            <a:pPr>
              <a:defRPr/>
            </a:pPr>
            <a:r>
              <a:rPr lang="en-US" dirty="0" smtClean="0"/>
              <a:t>test through the GCKM measurement is competitive and</a:t>
            </a:r>
          </a:p>
          <a:p>
            <a:pPr>
              <a:defRPr/>
            </a:pPr>
            <a:r>
              <a:rPr lang="en-US" dirty="0" smtClean="0"/>
              <a:t>even better than the measurements from  decays and the</a:t>
            </a:r>
          </a:p>
          <a:p>
            <a:pPr>
              <a:defRPr/>
            </a:pPr>
            <a:r>
              <a:rPr lang="en-US" dirty="0" smtClean="0"/>
              <a:t>electroweak precision tests [92]. Thus </a:t>
            </a:r>
            <a:r>
              <a:rPr lang="en-US" dirty="0" err="1" smtClean="0"/>
              <a:t>unitarity</a:t>
            </a:r>
            <a:r>
              <a:rPr lang="en-US" dirty="0" smtClean="0"/>
              <a:t> can also be</a:t>
            </a:r>
          </a:p>
          <a:p>
            <a:pPr>
              <a:defRPr/>
            </a:pPr>
            <a:r>
              <a:rPr lang="en-US" dirty="0" smtClean="0"/>
              <a:t>interpreted as a test of the universality of lepton and quark</a:t>
            </a:r>
          </a:p>
          <a:p>
            <a:pPr>
              <a:defRPr/>
            </a:pPr>
            <a:r>
              <a:rPr lang="en-US" dirty="0" smtClean="0"/>
              <a:t>weak couplings to the W boson, allowing bounds to be set</a:t>
            </a:r>
          </a:p>
          <a:p>
            <a:pPr>
              <a:defRPr/>
            </a:pPr>
            <a:r>
              <a:rPr lang="en-US" dirty="0" smtClean="0"/>
              <a:t>on extensions of the SM leading to some kind of universality</a:t>
            </a:r>
          </a:p>
          <a:p>
            <a:pPr>
              <a:defRPr/>
            </a:pPr>
            <a:r>
              <a:rPr lang="en-US" dirty="0" smtClean="0"/>
              <a:t>breaking. For instance, the existence of additional Z0</a:t>
            </a:r>
          </a:p>
          <a:p>
            <a:pPr>
              <a:defRPr/>
            </a:pPr>
            <a:r>
              <a:rPr lang="en-US" dirty="0" smtClean="0"/>
              <a:t>gauge bosons, giving different loop-contributions to </a:t>
            </a:r>
            <a:r>
              <a:rPr lang="en-US" dirty="0" err="1" smtClean="0"/>
              <a:t>muon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and </a:t>
            </a:r>
            <a:r>
              <a:rPr lang="en-US" dirty="0" err="1" smtClean="0"/>
              <a:t>semileptonic</a:t>
            </a:r>
            <a:r>
              <a:rPr lang="en-US" dirty="0" smtClean="0"/>
              <a:t> decays, can break gauge universality [12].</a:t>
            </a:r>
          </a:p>
          <a:p>
            <a:pPr>
              <a:defRPr/>
            </a:pPr>
            <a:r>
              <a:rPr lang="en-US" dirty="0" smtClean="0"/>
              <a:t>The measurement of GCKM can set constraints on the Z0</a:t>
            </a:r>
          </a:p>
          <a:p>
            <a:pPr>
              <a:defRPr/>
            </a:pPr>
            <a:r>
              <a:rPr lang="en-US" dirty="0" smtClean="0"/>
              <a:t>mass which are competitive with direct search at the colliders.</a:t>
            </a:r>
          </a:p>
          <a:p>
            <a:pPr>
              <a:defRPr/>
            </a:pPr>
            <a:r>
              <a:rPr lang="en-US" dirty="0" smtClean="0"/>
              <a:t>When considering </a:t>
            </a:r>
            <a:r>
              <a:rPr lang="en-US" dirty="0" err="1" smtClean="0"/>
              <a:t>supersymmetric</a:t>
            </a:r>
            <a:r>
              <a:rPr lang="en-US" dirty="0" smtClean="0"/>
              <a:t> extensions, differences</a:t>
            </a:r>
          </a:p>
          <a:p>
            <a:pPr>
              <a:defRPr/>
            </a:pPr>
            <a:r>
              <a:rPr lang="en-US" dirty="0" smtClean="0"/>
              <a:t>between </a:t>
            </a:r>
            <a:r>
              <a:rPr lang="en-US" dirty="0" err="1" smtClean="0"/>
              <a:t>muon</a:t>
            </a:r>
            <a:r>
              <a:rPr lang="en-US" dirty="0" smtClean="0"/>
              <a:t> and </a:t>
            </a:r>
            <a:r>
              <a:rPr lang="en-US" dirty="0" err="1" smtClean="0"/>
              <a:t>semileptonic</a:t>
            </a:r>
            <a:r>
              <a:rPr lang="en-US" dirty="0" smtClean="0"/>
              <a:t> decays can arise</a:t>
            </a:r>
          </a:p>
          <a:p>
            <a:pPr>
              <a:defRPr/>
            </a:pPr>
            <a:r>
              <a:rPr lang="en-US" dirty="0" smtClean="0"/>
              <a:t>in the loop contributions from SUSY particles [13,14]. The</a:t>
            </a:r>
          </a:p>
          <a:p>
            <a:pPr>
              <a:defRPr/>
            </a:pPr>
            <a:r>
              <a:rPr lang="en-US" dirty="0" err="1" smtClean="0"/>
              <a:t>slepton-squark</a:t>
            </a:r>
            <a:r>
              <a:rPr lang="en-US" dirty="0" smtClean="0"/>
              <a:t> mass difference could be investigated improving</a:t>
            </a:r>
          </a:p>
          <a:p>
            <a:pPr>
              <a:defRPr/>
            </a:pPr>
            <a:r>
              <a:rPr lang="en-US" dirty="0" smtClean="0"/>
              <a:t>present accuracy on the </a:t>
            </a:r>
            <a:r>
              <a:rPr lang="en-US" dirty="0" err="1" smtClean="0"/>
              <a:t>unitarity</a:t>
            </a:r>
            <a:r>
              <a:rPr lang="en-US" dirty="0" smtClean="0"/>
              <a:t> relation by a</a:t>
            </a:r>
          </a:p>
          <a:p>
            <a:pPr>
              <a:defRPr/>
            </a:pPr>
            <a:r>
              <a:rPr lang="en-US" dirty="0" smtClean="0"/>
              <a:t>factor of 2-3.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F0E104-8B0D-40C8-9DA4-CF4EA98040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FE7A4-4DC4-46C9-AC2E-C355C7A7CC65}" type="slidenum">
              <a:rPr lang="it-IT"/>
              <a:pPr/>
              <a:t>38</a:t>
            </a:fld>
            <a:endParaRPr lang="it-IT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701675"/>
            <a:ext cx="4591050" cy="3443288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57467"/>
            <a:ext cx="5010150" cy="4079836"/>
          </a:xfrm>
        </p:spPr>
        <p:txBody>
          <a:bodyPr/>
          <a:lstStyle/>
          <a:p>
            <a:r>
              <a:rPr lang="it-IT"/>
              <a:t>SM predictions: GammaS = GammaL, As = AL = 2Re epsilon</a:t>
            </a:r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270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5F182-D0CD-4D8F-8DDD-E2212E1BAF35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iodola.jpg"/>
          <p:cNvPicPr>
            <a:picLocks noChangeAspect="1"/>
          </p:cNvPicPr>
          <p:nvPr/>
        </p:nvPicPr>
        <p:blipFill>
          <a:blip r:embed="rId2" cstate="print"/>
          <a:srcRect b="7250"/>
          <a:stretch>
            <a:fillRect/>
          </a:stretch>
        </p:blipFill>
        <p:spPr>
          <a:xfrm>
            <a:off x="-55925" y="0"/>
            <a:ext cx="9199925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03648" y="3894147"/>
            <a:ext cx="7263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err="1" smtClean="0">
                <a:solidFill>
                  <a:srgbClr val="C00000"/>
                </a:solidFill>
              </a:rPr>
              <a:t>Physics</a:t>
            </a:r>
            <a:r>
              <a:rPr lang="it-IT" sz="4800" b="1" dirty="0" smtClean="0">
                <a:solidFill>
                  <a:srgbClr val="C00000"/>
                </a:solidFill>
              </a:rPr>
              <a:t> </a:t>
            </a:r>
            <a:r>
              <a:rPr lang="it-IT" sz="4800" b="1" dirty="0" err="1" smtClean="0">
                <a:solidFill>
                  <a:srgbClr val="C00000"/>
                </a:solidFill>
              </a:rPr>
              <a:t>Prospects</a:t>
            </a:r>
            <a:r>
              <a:rPr lang="it-IT" sz="4800" b="1" dirty="0" smtClean="0">
                <a:solidFill>
                  <a:srgbClr val="C00000"/>
                </a:solidFill>
              </a:rPr>
              <a:t> @KLOE-2 </a:t>
            </a:r>
            <a:endParaRPr lang="it-IT" sz="4800" b="1" dirty="0">
              <a:solidFill>
                <a:srgbClr val="C00000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 rot="21384004">
            <a:off x="4475588" y="1839074"/>
            <a:ext cx="2160240" cy="1584176"/>
            <a:chOff x="4283968" y="2564904"/>
            <a:chExt cx="2160240" cy="1584176"/>
          </a:xfrm>
        </p:grpSpPr>
        <p:pic>
          <p:nvPicPr>
            <p:cNvPr id="6" name="Picture 3" descr="D:\fiore_folders\Documents\lavoro\logo_kloe2\k27_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8326" y="2564904"/>
              <a:ext cx="1527850" cy="1008112"/>
            </a:xfrm>
            <a:prstGeom prst="rect">
              <a:avLst/>
            </a:prstGeom>
            <a:noFill/>
          </p:spPr>
        </p:pic>
        <p:sp>
          <p:nvSpPr>
            <p:cNvPr id="7" name="Operazione manuale 6"/>
            <p:cNvSpPr/>
            <p:nvPr/>
          </p:nvSpPr>
          <p:spPr>
            <a:xfrm>
              <a:off x="4283968" y="3789040"/>
              <a:ext cx="2160240" cy="360040"/>
            </a:xfrm>
            <a:prstGeom prst="flowChartManualOperat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5364088" y="3573016"/>
              <a:ext cx="7200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3779912" y="4797152"/>
            <a:ext cx="11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A. Passeri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187624" y="6237312"/>
            <a:ext cx="6963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XVII </a:t>
            </a:r>
            <a:r>
              <a:rPr lang="it-IT" b="1" dirty="0" err="1" smtClean="0"/>
              <a:t>SuperB</a:t>
            </a:r>
            <a:r>
              <a:rPr lang="it-IT" b="1" dirty="0" smtClean="0"/>
              <a:t> Workshop and </a:t>
            </a:r>
            <a:r>
              <a:rPr lang="it-IT" b="1" dirty="0" err="1" smtClean="0"/>
              <a:t>Kick-Off</a:t>
            </a:r>
            <a:r>
              <a:rPr lang="it-IT" b="1" dirty="0" smtClean="0"/>
              <a:t> Meeting – La </a:t>
            </a:r>
            <a:r>
              <a:rPr lang="it-IT" b="1" dirty="0" err="1" smtClean="0"/>
              <a:t>Biodola</a:t>
            </a:r>
            <a:r>
              <a:rPr lang="it-IT" b="1" dirty="0" smtClean="0"/>
              <a:t> </a:t>
            </a:r>
            <a:r>
              <a:rPr lang="it-IT" b="1" dirty="0" err="1" smtClean="0"/>
              <a:t>june</a:t>
            </a:r>
            <a:r>
              <a:rPr lang="it-IT" b="1" dirty="0" smtClean="0"/>
              <a:t> 1st 2011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78801-6A4E-4D14-8B87-7C4BF47394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34" name="Gruppo 33"/>
          <p:cNvGrpSpPr/>
          <p:nvPr/>
        </p:nvGrpSpPr>
        <p:grpSpPr>
          <a:xfrm>
            <a:off x="0" y="3255218"/>
            <a:ext cx="9128125" cy="3407544"/>
            <a:chOff x="0" y="2714625"/>
            <a:chExt cx="9128125" cy="3407544"/>
          </a:xfrm>
        </p:grpSpPr>
        <p:sp>
          <p:nvSpPr>
            <p:cNvPr id="71" name="Text Box 10"/>
            <p:cNvSpPr txBox="1">
              <a:spLocks noChangeArrowheads="1"/>
            </p:cNvSpPr>
            <p:nvPr/>
          </p:nvSpPr>
          <p:spPr bwMode="auto">
            <a:xfrm>
              <a:off x="98425" y="2714625"/>
              <a:ext cx="3733800" cy="3714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  <a:buFont typeface="Wingdings" pitchFamily="2" charset="2"/>
                <a:buChar char="w"/>
                <a:defRPr/>
              </a:pPr>
              <a:r>
                <a:rPr lang="en-US" kern="0">
                  <a:solidFill>
                    <a:sysClr val="windowText" lastClr="000000"/>
                  </a:solidFill>
                  <a:latin typeface="Calibri" pitchFamily="34" charset="0"/>
                </a:rPr>
                <a:t>Fit to |V</a:t>
              </a:r>
              <a:r>
                <a:rPr lang="en-US" kern="0" baseline="-25000">
                  <a:solidFill>
                    <a:sysClr val="windowText" lastClr="000000"/>
                  </a:solidFill>
                  <a:latin typeface="Calibri" pitchFamily="34" charset="0"/>
                </a:rPr>
                <a:t>ud </a:t>
              </a:r>
              <a:r>
                <a:rPr lang="en-US" kern="0">
                  <a:solidFill>
                    <a:sysClr val="windowText" lastClr="000000"/>
                  </a:solidFill>
                  <a:latin typeface="Calibri" pitchFamily="34" charset="0"/>
                </a:rPr>
                <a:t>|</a:t>
              </a:r>
              <a:r>
                <a:rPr lang="en-US" kern="0" baseline="-25000">
                  <a:solidFill>
                    <a:sysClr val="windowText" lastClr="000000"/>
                  </a:solidFill>
                  <a:latin typeface="Calibri" pitchFamily="34" charset="0"/>
                </a:rPr>
                <a:t> </a:t>
              </a:r>
              <a:r>
                <a:rPr lang="en-US" kern="0" baseline="30000">
                  <a:solidFill>
                    <a:sysClr val="windowText" lastClr="000000"/>
                  </a:solidFill>
                  <a:latin typeface="Calibri" pitchFamily="34" charset="0"/>
                </a:rPr>
                <a:t>2</a:t>
              </a:r>
              <a:r>
                <a:rPr lang="en-US" kern="0">
                  <a:solidFill>
                    <a:sysClr val="windowText" lastClr="000000"/>
                  </a:solidFill>
                  <a:latin typeface="Calibri" pitchFamily="34" charset="0"/>
                </a:rPr>
                <a:t>, |V</a:t>
              </a:r>
              <a:r>
                <a:rPr lang="en-US" kern="0" baseline="-25000">
                  <a:solidFill>
                    <a:sysClr val="windowText" lastClr="000000"/>
                  </a:solidFill>
                  <a:latin typeface="Calibri" pitchFamily="34" charset="0"/>
                </a:rPr>
                <a:t>us </a:t>
              </a:r>
              <a:r>
                <a:rPr lang="en-US" kern="0">
                  <a:solidFill>
                    <a:sysClr val="windowText" lastClr="000000"/>
                  </a:solidFill>
                  <a:latin typeface="Calibri" pitchFamily="34" charset="0"/>
                </a:rPr>
                <a:t>|</a:t>
              </a:r>
              <a:r>
                <a:rPr lang="en-US" kern="0" baseline="-25000">
                  <a:solidFill>
                    <a:sysClr val="windowText" lastClr="000000"/>
                  </a:solidFill>
                  <a:latin typeface="Calibri" pitchFamily="34" charset="0"/>
                </a:rPr>
                <a:t> </a:t>
              </a:r>
              <a:r>
                <a:rPr lang="en-US" kern="0" baseline="30000">
                  <a:solidFill>
                    <a:sysClr val="windowText" lastClr="000000"/>
                  </a:solidFill>
                  <a:latin typeface="Calibri" pitchFamily="34" charset="0"/>
                </a:rPr>
                <a:t>2</a:t>
              </a:r>
              <a:r>
                <a:rPr lang="en-US" kern="0">
                  <a:solidFill>
                    <a:sysClr val="windowText" lastClr="000000"/>
                  </a:solidFill>
                  <a:latin typeface="Calibri" pitchFamily="34" charset="0"/>
                </a:rPr>
                <a:t> and  |V</a:t>
              </a:r>
              <a:r>
                <a:rPr lang="en-US" kern="0" baseline="-25000">
                  <a:solidFill>
                    <a:sysClr val="windowText" lastClr="000000"/>
                  </a:solidFill>
                  <a:latin typeface="Calibri" pitchFamily="34" charset="0"/>
                </a:rPr>
                <a:t>us </a:t>
              </a:r>
              <a:r>
                <a:rPr lang="en-US" kern="0">
                  <a:solidFill>
                    <a:sysClr val="windowText" lastClr="000000"/>
                  </a:solidFill>
                  <a:latin typeface="Calibri" pitchFamily="34" charset="0"/>
                </a:rPr>
                <a:t>/V</a:t>
              </a:r>
              <a:r>
                <a:rPr lang="en-US" kern="0" baseline="-25000">
                  <a:solidFill>
                    <a:sysClr val="windowText" lastClr="000000"/>
                  </a:solidFill>
                  <a:latin typeface="Calibri" pitchFamily="34" charset="0"/>
                </a:rPr>
                <a:t>ud</a:t>
              </a:r>
              <a:r>
                <a:rPr lang="en-US" kern="0">
                  <a:solidFill>
                    <a:sysClr val="windowText" lastClr="000000"/>
                  </a:solidFill>
                  <a:latin typeface="Calibri" pitchFamily="34" charset="0"/>
                </a:rPr>
                <a:t>|</a:t>
              </a:r>
              <a:r>
                <a:rPr lang="en-US" kern="0" baseline="30000">
                  <a:solidFill>
                    <a:sysClr val="windowText" lastClr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72" name="Rectangle 11"/>
            <p:cNvSpPr>
              <a:spLocks noChangeArrowheads="1"/>
            </p:cNvSpPr>
            <p:nvPr/>
          </p:nvSpPr>
          <p:spPr bwMode="auto">
            <a:xfrm>
              <a:off x="2536255" y="3104431"/>
              <a:ext cx="1963737" cy="923925"/>
            </a:xfrm>
            <a:prstGeom prst="rect">
              <a:avLst/>
            </a:prstGeom>
            <a:solidFill>
              <a:srgbClr val="60B5CC">
                <a:lumMod val="40000"/>
                <a:lumOff val="60000"/>
                <a:alpha val="63136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91427" tIns="45714" rIns="91427" bIns="45714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1DCD"/>
                  </a:solidFill>
                  <a:latin typeface="Calibri" pitchFamily="34" charset="0"/>
                </a:rPr>
                <a:t>|</a:t>
              </a:r>
              <a:r>
                <a:rPr lang="en-US" kern="0" dirty="0" err="1">
                  <a:solidFill>
                    <a:srgbClr val="001DCD"/>
                  </a:solidFill>
                  <a:latin typeface="Calibri" pitchFamily="34" charset="0"/>
                </a:rPr>
                <a:t>V</a:t>
              </a:r>
              <a:r>
                <a:rPr lang="en-US" kern="0" baseline="-25000" dirty="0" err="1">
                  <a:solidFill>
                    <a:srgbClr val="001DCD"/>
                  </a:solidFill>
                  <a:latin typeface="Calibri" pitchFamily="34" charset="0"/>
                </a:rPr>
                <a:t>ud</a:t>
              </a:r>
              <a:r>
                <a:rPr lang="en-US" kern="0" baseline="-25000" dirty="0">
                  <a:solidFill>
                    <a:srgbClr val="001DCD"/>
                  </a:solidFill>
                  <a:latin typeface="Calibri" pitchFamily="34" charset="0"/>
                </a:rPr>
                <a:t> </a:t>
              </a:r>
              <a:r>
                <a:rPr lang="en-US" kern="0" dirty="0">
                  <a:solidFill>
                    <a:srgbClr val="001DCD"/>
                  </a:solidFill>
                  <a:latin typeface="Calibri" pitchFamily="34" charset="0"/>
                </a:rPr>
                <a:t>|</a:t>
              </a:r>
              <a:r>
                <a:rPr lang="en-US" kern="0" baseline="-25000" dirty="0">
                  <a:solidFill>
                    <a:srgbClr val="001DCD"/>
                  </a:solidFill>
                  <a:latin typeface="Calibri" pitchFamily="34" charset="0"/>
                </a:rPr>
                <a:t> </a:t>
              </a:r>
              <a:r>
                <a:rPr lang="en-US" kern="0" baseline="30000" dirty="0">
                  <a:solidFill>
                    <a:srgbClr val="001DCD"/>
                  </a:solidFill>
                  <a:latin typeface="Calibri" pitchFamily="34" charset="0"/>
                </a:rPr>
                <a:t>2 </a:t>
              </a:r>
              <a:r>
                <a:rPr lang="en-US" kern="0" dirty="0">
                  <a:solidFill>
                    <a:srgbClr val="001DCD"/>
                  </a:solidFill>
                  <a:latin typeface="Calibri" pitchFamily="34" charset="0"/>
                </a:rPr>
                <a:t>= 0.9490(5)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1DCD"/>
                  </a:solidFill>
                  <a:latin typeface="Calibri" pitchFamily="34" charset="0"/>
                </a:rPr>
                <a:t>|</a:t>
              </a:r>
              <a:r>
                <a:rPr lang="en-US" kern="0" dirty="0" err="1">
                  <a:solidFill>
                    <a:srgbClr val="001DCD"/>
                  </a:solidFill>
                  <a:latin typeface="Calibri" pitchFamily="34" charset="0"/>
                </a:rPr>
                <a:t>V</a:t>
              </a:r>
              <a:r>
                <a:rPr lang="en-US" kern="0" baseline="-25000" dirty="0" err="1">
                  <a:solidFill>
                    <a:srgbClr val="001DCD"/>
                  </a:solidFill>
                  <a:latin typeface="Calibri" pitchFamily="34" charset="0"/>
                </a:rPr>
                <a:t>us</a:t>
              </a:r>
              <a:r>
                <a:rPr lang="en-US" kern="0" baseline="-25000" dirty="0">
                  <a:solidFill>
                    <a:srgbClr val="001DCD"/>
                  </a:solidFill>
                  <a:latin typeface="Calibri" pitchFamily="34" charset="0"/>
                </a:rPr>
                <a:t> </a:t>
              </a:r>
              <a:r>
                <a:rPr lang="en-US" kern="0" dirty="0">
                  <a:solidFill>
                    <a:srgbClr val="001DCD"/>
                  </a:solidFill>
                  <a:latin typeface="Calibri" pitchFamily="34" charset="0"/>
                </a:rPr>
                <a:t>|</a:t>
              </a:r>
              <a:r>
                <a:rPr lang="en-US" kern="0" baseline="-25000" dirty="0">
                  <a:solidFill>
                    <a:srgbClr val="001DCD"/>
                  </a:solidFill>
                  <a:latin typeface="Calibri" pitchFamily="34" charset="0"/>
                </a:rPr>
                <a:t> </a:t>
              </a:r>
              <a:r>
                <a:rPr lang="en-US" kern="0" baseline="30000" dirty="0">
                  <a:solidFill>
                    <a:srgbClr val="001DCD"/>
                  </a:solidFill>
                  <a:latin typeface="Calibri" pitchFamily="34" charset="0"/>
                </a:rPr>
                <a:t>2 </a:t>
              </a:r>
              <a:r>
                <a:rPr lang="en-US" kern="0" dirty="0">
                  <a:solidFill>
                    <a:srgbClr val="001DCD"/>
                  </a:solidFill>
                  <a:latin typeface="Calibri" pitchFamily="34" charset="0"/>
                </a:rPr>
                <a:t>= 0.0506(4)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1DCD"/>
                  </a:solidFill>
                  <a:latin typeface="Calibri" pitchFamily="34" charset="0"/>
                  <a:sym typeface="Symbol" pitchFamily="18" charset="2"/>
                </a:rPr>
                <a:t></a:t>
              </a:r>
              <a:r>
                <a:rPr lang="en-US" kern="0" baseline="30000" dirty="0">
                  <a:solidFill>
                    <a:srgbClr val="001DCD"/>
                  </a:solidFill>
                  <a:latin typeface="Calibri" pitchFamily="34" charset="0"/>
                  <a:sym typeface="Symbol" pitchFamily="18" charset="2"/>
                </a:rPr>
                <a:t>2</a:t>
              </a:r>
              <a:r>
                <a:rPr lang="en-US" kern="0" dirty="0">
                  <a:solidFill>
                    <a:srgbClr val="001DCD"/>
                  </a:solidFill>
                  <a:latin typeface="Calibri" pitchFamily="34" charset="0"/>
                  <a:sym typeface="Symbol" pitchFamily="18" charset="2"/>
                </a:rPr>
                <a:t> = 2.3/1 (13%)</a:t>
              </a:r>
              <a:endParaRPr lang="en-US" kern="0" baseline="30000" dirty="0">
                <a:solidFill>
                  <a:srgbClr val="001DCD"/>
                </a:solidFill>
                <a:latin typeface="Calibri" pitchFamily="34" charset="0"/>
                <a:sym typeface="Symbol" pitchFamily="18" charset="2"/>
              </a:endParaRPr>
            </a:p>
          </p:txBody>
        </p:sp>
        <p:sp>
          <p:nvSpPr>
            <p:cNvPr id="3085" name="Text Box 12"/>
            <p:cNvSpPr txBox="1">
              <a:spLocks noChangeArrowheads="1"/>
            </p:cNvSpPr>
            <p:nvPr/>
          </p:nvSpPr>
          <p:spPr bwMode="auto">
            <a:xfrm>
              <a:off x="593725" y="3071813"/>
              <a:ext cx="1728788" cy="350837"/>
            </a:xfrm>
            <a:prstGeom prst="rect">
              <a:avLst/>
            </a:prstGeom>
            <a:solidFill>
              <a:srgbClr val="0033CC"/>
            </a:solidFill>
            <a:ln w="9525">
              <a:noFill/>
              <a:miter lim="800000"/>
              <a:headEnd/>
              <a:tailEnd/>
            </a:ln>
          </p:spPr>
          <p:txBody>
            <a:bodyPr lIns="91415" tIns="45706" rIns="91415" bIns="45706">
              <a:spAutoFit/>
            </a:bodyPr>
            <a:lstStyle/>
            <a:p>
              <a:pPr eaLnBrk="0" hangingPunct="0"/>
              <a:r>
                <a:rPr lang="en-US" sz="1700">
                  <a:solidFill>
                    <a:schemeClr val="bg1"/>
                  </a:solidFill>
                  <a:latin typeface="Calibri" pitchFamily="34" charset="0"/>
                </a:rPr>
                <a:t>JHEP 04 (2008)</a:t>
              </a:r>
            </a:p>
          </p:txBody>
        </p:sp>
        <p:sp>
          <p:nvSpPr>
            <p:cNvPr id="74" name="Text Box 13"/>
            <p:cNvSpPr txBox="1">
              <a:spLocks noChangeArrowheads="1"/>
            </p:cNvSpPr>
            <p:nvPr/>
          </p:nvSpPr>
          <p:spPr bwMode="auto">
            <a:xfrm>
              <a:off x="71438" y="3957092"/>
              <a:ext cx="2732087" cy="3714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8000"/>
                </a:buClr>
                <a:buFont typeface="Wingdings" pitchFamily="2" charset="2"/>
                <a:buChar char="w"/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alibri" pitchFamily="34" charset="0"/>
                </a:rPr>
                <a:t> Agreement with </a:t>
              </a:r>
              <a:r>
                <a:rPr lang="en-US" kern="0" dirty="0" err="1">
                  <a:solidFill>
                    <a:sysClr val="windowText" lastClr="000000"/>
                  </a:solidFill>
                  <a:latin typeface="Calibri" pitchFamily="34" charset="0"/>
                </a:rPr>
                <a:t>unitarity</a:t>
              </a:r>
              <a:endParaRPr lang="en-US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75" name="Rectangle 14"/>
            <p:cNvSpPr>
              <a:spLocks noChangeArrowheads="1"/>
            </p:cNvSpPr>
            <p:nvPr/>
          </p:nvSpPr>
          <p:spPr bwMode="auto">
            <a:xfrm>
              <a:off x="568325" y="4328567"/>
              <a:ext cx="3095625" cy="369887"/>
            </a:xfrm>
            <a:prstGeom prst="rect">
              <a:avLst/>
            </a:prstGeom>
            <a:solidFill>
              <a:srgbClr val="FFCCFF">
                <a:alpha val="61176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91427" tIns="45714" rIns="91427" bIns="45714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rgbClr val="001DCD"/>
                  </a:solidFill>
                  <a:latin typeface="Calibri" pitchFamily="34" charset="0"/>
                </a:rPr>
                <a:t>1-V</a:t>
              </a:r>
              <a:r>
                <a:rPr lang="en-US" b="1" kern="0" baseline="-25000" dirty="0">
                  <a:solidFill>
                    <a:srgbClr val="001DCD"/>
                  </a:solidFill>
                  <a:latin typeface="Calibri" pitchFamily="34" charset="0"/>
                </a:rPr>
                <a:t>ud </a:t>
              </a:r>
              <a:r>
                <a:rPr lang="en-US" b="1" kern="0" baseline="30000" dirty="0">
                  <a:solidFill>
                    <a:srgbClr val="001DCD"/>
                  </a:solidFill>
                  <a:latin typeface="Calibri" pitchFamily="34" charset="0"/>
                </a:rPr>
                <a:t>2 </a:t>
              </a:r>
              <a:r>
                <a:rPr lang="en-US" b="1" kern="0" dirty="0">
                  <a:solidFill>
                    <a:srgbClr val="001DCD"/>
                  </a:solidFill>
                  <a:latin typeface="Calibri" pitchFamily="34" charset="0"/>
                </a:rPr>
                <a:t>-</a:t>
              </a:r>
              <a:r>
                <a:rPr lang="en-US" b="1" kern="0" dirty="0" err="1">
                  <a:solidFill>
                    <a:srgbClr val="001DCD"/>
                  </a:solidFill>
                  <a:latin typeface="Calibri" pitchFamily="34" charset="0"/>
                </a:rPr>
                <a:t>V</a:t>
              </a:r>
              <a:r>
                <a:rPr lang="en-US" b="1" kern="0" baseline="-25000" dirty="0" err="1">
                  <a:solidFill>
                    <a:srgbClr val="001DCD"/>
                  </a:solidFill>
                  <a:latin typeface="Calibri" pitchFamily="34" charset="0"/>
                </a:rPr>
                <a:t>us</a:t>
              </a:r>
              <a:r>
                <a:rPr lang="en-US" b="1" kern="0" baseline="-25000" dirty="0">
                  <a:solidFill>
                    <a:srgbClr val="001DCD"/>
                  </a:solidFill>
                  <a:latin typeface="Calibri" pitchFamily="34" charset="0"/>
                </a:rPr>
                <a:t> </a:t>
              </a:r>
              <a:r>
                <a:rPr lang="en-US" b="1" kern="0" baseline="30000" dirty="0">
                  <a:solidFill>
                    <a:srgbClr val="001DCD"/>
                  </a:solidFill>
                  <a:latin typeface="Calibri" pitchFamily="34" charset="0"/>
                </a:rPr>
                <a:t>2 </a:t>
              </a:r>
              <a:r>
                <a:rPr lang="en-US" b="1" kern="0" dirty="0">
                  <a:solidFill>
                    <a:srgbClr val="001DCD"/>
                  </a:solidFill>
                  <a:latin typeface="Calibri" pitchFamily="34" charset="0"/>
                </a:rPr>
                <a:t>= 4(7)x10</a:t>
              </a:r>
              <a:r>
                <a:rPr lang="en-US" b="1" kern="0" baseline="30000" dirty="0">
                  <a:solidFill>
                    <a:srgbClr val="001DCD"/>
                  </a:solidFill>
                  <a:latin typeface="Calibri" pitchFamily="34" charset="0"/>
                </a:rPr>
                <a:t>-4  </a:t>
              </a:r>
              <a:r>
                <a:rPr lang="en-US" b="1" kern="0" dirty="0">
                  <a:solidFill>
                    <a:srgbClr val="001DCD"/>
                  </a:solidFill>
                  <a:latin typeface="Calibri" pitchFamily="34" charset="0"/>
                </a:rPr>
                <a:t>@0.6</a:t>
              </a:r>
              <a:r>
                <a:rPr lang="en-US" b="1" kern="0" dirty="0">
                  <a:solidFill>
                    <a:srgbClr val="001DCD"/>
                  </a:solidFill>
                  <a:latin typeface="Symbol" pitchFamily="18" charset="2"/>
                </a:rPr>
                <a:t>s</a:t>
              </a:r>
              <a:endParaRPr lang="en-US" b="1" kern="0" dirty="0">
                <a:solidFill>
                  <a:srgbClr val="001DCD"/>
                </a:solidFill>
                <a:latin typeface="Symbol" pitchFamily="18" charset="2"/>
                <a:sym typeface="Symbol" pitchFamily="18" charset="2"/>
              </a:endParaRPr>
            </a:p>
          </p:txBody>
        </p:sp>
        <p:pic>
          <p:nvPicPr>
            <p:cNvPr id="3091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7750" y="2768600"/>
              <a:ext cx="4270375" cy="301783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sp>
          <p:nvSpPr>
            <p:cNvPr id="3092" name="Text Box 13"/>
            <p:cNvSpPr txBox="1">
              <a:spLocks noChangeArrowheads="1"/>
            </p:cNvSpPr>
            <p:nvPr/>
          </p:nvSpPr>
          <p:spPr bwMode="auto">
            <a:xfrm>
              <a:off x="0" y="4688607"/>
              <a:ext cx="5364163" cy="3714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006600"/>
                </a:buClr>
                <a:buFont typeface="Wingdings" pitchFamily="2" charset="2"/>
                <a:buChar char=""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Universality of lepton and quark weak coupling to W</a:t>
              </a:r>
              <a:r>
                <a:rPr lang="en-US" baseline="300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±</a:t>
              </a:r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395536" y="5696719"/>
            <a:ext cx="2916238" cy="425450"/>
          </p:xfrm>
          <a:graphic>
            <a:graphicData uri="http://schemas.openxmlformats.org/presentationml/2006/ole">
              <p:oleObj spid="_x0000_s2050" name="Equazione" r:id="rId5" imgW="1917360" imgH="279360" progId="Equation.3">
                <p:embed/>
              </p:oleObj>
            </a:graphicData>
          </a:graphic>
        </p:graphicFrame>
        <p:sp>
          <p:nvSpPr>
            <p:cNvPr id="82" name="Text Box 26"/>
            <p:cNvSpPr txBox="1">
              <a:spLocks noChangeArrowheads="1"/>
            </p:cNvSpPr>
            <p:nvPr/>
          </p:nvSpPr>
          <p:spPr bwMode="auto">
            <a:xfrm>
              <a:off x="357188" y="5336679"/>
              <a:ext cx="3105150" cy="371475"/>
            </a:xfrm>
            <a:prstGeom prst="rect">
              <a:avLst/>
            </a:prstGeom>
            <a:solidFill>
              <a:srgbClr val="60B5CC">
                <a:lumMod val="40000"/>
                <a:lumOff val="60000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>
                  <a:solidFill>
                    <a:srgbClr val="0033CC"/>
                  </a:solidFill>
                  <a:latin typeface="Calibri" pitchFamily="34" charset="0"/>
                </a:rPr>
                <a:t>G</a:t>
              </a:r>
              <a:r>
                <a:rPr lang="en-US" kern="0" baseline="-25000" dirty="0">
                  <a:solidFill>
                    <a:srgbClr val="0033CC"/>
                  </a:solidFill>
                  <a:latin typeface="Calibri" pitchFamily="34" charset="0"/>
                </a:rPr>
                <a:t>CKM  </a:t>
              </a:r>
              <a:r>
                <a:rPr lang="en-US" kern="0" dirty="0">
                  <a:solidFill>
                    <a:srgbClr val="0033CC"/>
                  </a:solidFill>
                  <a:latin typeface="Calibri" pitchFamily="34" charset="0"/>
                </a:rPr>
                <a:t>= 1.16604(40) x10</a:t>
              </a:r>
              <a:r>
                <a:rPr lang="en-US" kern="0" baseline="30000" dirty="0">
                  <a:solidFill>
                    <a:srgbClr val="0033CC"/>
                  </a:solidFill>
                  <a:latin typeface="Calibri" pitchFamily="34" charset="0"/>
                </a:rPr>
                <a:t>-5</a:t>
              </a:r>
              <a:r>
                <a:rPr lang="en-US" kern="0" dirty="0">
                  <a:solidFill>
                    <a:srgbClr val="0033CC"/>
                  </a:solidFill>
                  <a:latin typeface="Calibri" pitchFamily="34" charset="0"/>
                </a:rPr>
                <a:t> GeV</a:t>
              </a:r>
              <a:r>
                <a:rPr lang="en-US" kern="0" baseline="30000" dirty="0">
                  <a:solidFill>
                    <a:srgbClr val="0033CC"/>
                  </a:solidFill>
                  <a:latin typeface="Calibri" pitchFamily="34" charset="0"/>
                </a:rPr>
                <a:t>-2</a:t>
              </a:r>
            </a:p>
          </p:txBody>
        </p:sp>
        <p:sp>
          <p:nvSpPr>
            <p:cNvPr id="3094" name="Text Box 25"/>
            <p:cNvSpPr txBox="1">
              <a:spLocks noChangeArrowheads="1"/>
            </p:cNvSpPr>
            <p:nvPr/>
          </p:nvSpPr>
          <p:spPr bwMode="auto">
            <a:xfrm>
              <a:off x="357188" y="5048647"/>
              <a:ext cx="3065462" cy="3714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G</a:t>
              </a:r>
              <a:r>
                <a:rPr lang="en-US" baseline="-25000" dirty="0">
                  <a:solidFill>
                    <a:srgbClr val="000000"/>
                  </a:solidFill>
                  <a:latin typeface="Calibri" pitchFamily="34" charset="0"/>
                </a:rPr>
                <a:t>F        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= 1.166371(6) x10</a:t>
              </a:r>
              <a:r>
                <a:rPr lang="en-US" baseline="30000" dirty="0">
                  <a:solidFill>
                    <a:srgbClr val="000000"/>
                  </a:solidFill>
                  <a:latin typeface="Calibri" pitchFamily="34" charset="0"/>
                </a:rPr>
                <a:t>-5</a:t>
              </a: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GeV</a:t>
              </a:r>
              <a:r>
                <a:rPr lang="en-US" baseline="30000" dirty="0">
                  <a:solidFill>
                    <a:srgbClr val="000000"/>
                  </a:solidFill>
                  <a:latin typeface="Calibri" pitchFamily="34" charset="0"/>
                </a:rPr>
                <a:t>-2</a:t>
              </a:r>
            </a:p>
          </p:txBody>
        </p:sp>
      </p:grpSp>
      <p:sp>
        <p:nvSpPr>
          <p:cNvPr id="24" name="Segnaposto data 2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/>
          <a:p>
            <a:r>
              <a:rPr lang="it-IT" dirty="0" err="1" smtClean="0"/>
              <a:t>A.Passeri</a:t>
            </a:r>
            <a:endParaRPr lang="it-IT" dirty="0"/>
          </a:p>
        </p:txBody>
      </p:sp>
      <p:sp>
        <p:nvSpPr>
          <p:cNvPr id="25" name="Segnaposto piè di pagina 24"/>
          <p:cNvSpPr>
            <a:spLocks noGrp="1"/>
          </p:cNvSpPr>
          <p:nvPr>
            <p:ph type="ftr" sz="quarter" idx="11"/>
          </p:nvPr>
        </p:nvSpPr>
        <p:spPr>
          <a:xfrm>
            <a:off x="3491880" y="6381328"/>
            <a:ext cx="2895600" cy="365125"/>
          </a:xfrm>
        </p:spPr>
        <p:txBody>
          <a:bodyPr/>
          <a:lstStyle/>
          <a:p>
            <a:r>
              <a:rPr lang="it-IT" dirty="0" err="1" smtClean="0"/>
              <a:t>Physics</a:t>
            </a:r>
            <a:r>
              <a:rPr lang="it-IT" dirty="0" smtClean="0"/>
              <a:t> @KLOE-2</a:t>
            </a:r>
            <a:endParaRPr lang="it-IT" dirty="0"/>
          </a:p>
        </p:txBody>
      </p:sp>
      <p:grpSp>
        <p:nvGrpSpPr>
          <p:cNvPr id="35" name="Gruppo 34"/>
          <p:cNvGrpSpPr/>
          <p:nvPr/>
        </p:nvGrpSpPr>
        <p:grpSpPr>
          <a:xfrm>
            <a:off x="142875" y="831007"/>
            <a:ext cx="8742957" cy="2381969"/>
            <a:chOff x="142875" y="326951"/>
            <a:chExt cx="8742957" cy="2381969"/>
          </a:xfrm>
        </p:grpSpPr>
        <p:sp>
          <p:nvSpPr>
            <p:cNvPr id="3078" name="Rectangle 4"/>
            <p:cNvSpPr>
              <a:spLocks noChangeArrowheads="1"/>
            </p:cNvSpPr>
            <p:nvPr/>
          </p:nvSpPr>
          <p:spPr bwMode="auto">
            <a:xfrm>
              <a:off x="2989263" y="1252538"/>
              <a:ext cx="3106737" cy="4000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1427" tIns="45714" rIns="91427" bIns="45714">
              <a:spAutoFit/>
            </a:bodyPr>
            <a:lstStyle/>
            <a:p>
              <a:r>
                <a:rPr lang="en-US" sz="2000">
                  <a:solidFill>
                    <a:srgbClr val="001DCD"/>
                  </a:solidFill>
                  <a:latin typeface="Calibri" pitchFamily="34" charset="0"/>
                </a:rPr>
                <a:t>BR(K</a:t>
              </a:r>
              <a:r>
                <a:rPr lang="en-US" sz="2000" baseline="30000">
                  <a:solidFill>
                    <a:srgbClr val="001DCD"/>
                  </a:solidFill>
                  <a:latin typeface="Calibri" pitchFamily="34" charset="0"/>
                </a:rPr>
                <a:t>±</a:t>
              </a:r>
              <a:r>
                <a:rPr lang="en-US" sz="2000">
                  <a:solidFill>
                    <a:srgbClr val="001DCD"/>
                  </a:solidFill>
                  <a:latin typeface="Calibri" pitchFamily="34" charset="0"/>
                </a:rPr>
                <a:t> </a:t>
              </a:r>
              <a:r>
                <a:rPr lang="en-US" sz="2000">
                  <a:solidFill>
                    <a:srgbClr val="001DCD"/>
                  </a:solidFill>
                  <a:latin typeface="Calibri" pitchFamily="34" charset="0"/>
                  <a:sym typeface="Symbol" pitchFamily="18" charset="2"/>
                </a:rPr>
                <a:t> </a:t>
              </a:r>
              <a:r>
                <a:rPr lang="en-US" sz="2000" i="1">
                  <a:solidFill>
                    <a:srgbClr val="001DCD"/>
                  </a:solidFill>
                  <a:latin typeface="Symbol" pitchFamily="18" charset="2"/>
                </a:rPr>
                <a:t>m </a:t>
              </a:r>
              <a:r>
                <a:rPr lang="en-US" sz="2000" baseline="30000">
                  <a:solidFill>
                    <a:srgbClr val="001DCD"/>
                  </a:solidFill>
                  <a:latin typeface="Calibri" pitchFamily="34" charset="0"/>
                </a:rPr>
                <a:t>± </a:t>
              </a:r>
              <a:r>
                <a:rPr lang="en-US" sz="2000">
                  <a:solidFill>
                    <a:srgbClr val="001DCD"/>
                  </a:solidFill>
                  <a:latin typeface="Symbol" pitchFamily="18" charset="2"/>
                </a:rPr>
                <a:t>n</a:t>
              </a:r>
              <a:r>
                <a:rPr lang="en-US" sz="2000">
                  <a:solidFill>
                    <a:srgbClr val="001DCD"/>
                  </a:solidFill>
                  <a:latin typeface="Calibri" pitchFamily="34" charset="0"/>
                </a:rPr>
                <a:t>) = 0.6366(17)</a:t>
              </a:r>
            </a:p>
          </p:txBody>
        </p:sp>
        <p:sp>
          <p:nvSpPr>
            <p:cNvPr id="3079" name="Text Box 5"/>
            <p:cNvSpPr txBox="1">
              <a:spLocks noChangeArrowheads="1"/>
            </p:cNvSpPr>
            <p:nvPr/>
          </p:nvSpPr>
          <p:spPr bwMode="auto">
            <a:xfrm>
              <a:off x="6084168" y="1268760"/>
              <a:ext cx="1728788" cy="350838"/>
            </a:xfrm>
            <a:prstGeom prst="rect">
              <a:avLst/>
            </a:prstGeom>
            <a:solidFill>
              <a:srgbClr val="0019B0"/>
            </a:solidFill>
            <a:ln w="9525">
              <a:noFill/>
              <a:miter lim="800000"/>
              <a:headEnd/>
              <a:tailEnd/>
            </a:ln>
          </p:spPr>
          <p:txBody>
            <a:bodyPr lIns="91415" tIns="45706" rIns="91415" bIns="45706">
              <a:spAutoFit/>
            </a:bodyPr>
            <a:lstStyle/>
            <a:p>
              <a:pPr eaLnBrk="0" hangingPunct="0"/>
              <a:r>
                <a:rPr lang="en-US" sz="1700">
                  <a:solidFill>
                    <a:schemeClr val="bg1"/>
                  </a:solidFill>
                  <a:latin typeface="Calibri" pitchFamily="34" charset="0"/>
                </a:rPr>
                <a:t>PLB 632 (2006)</a:t>
              </a: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071813" y="1714500"/>
              <a:ext cx="1704975" cy="40163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GB" sz="2000" i="1">
                  <a:solidFill>
                    <a:srgbClr val="7030A0"/>
                  </a:solidFill>
                  <a:latin typeface="Calibri" pitchFamily="34" charset="0"/>
                </a:rPr>
                <a:t>f</a:t>
              </a:r>
              <a:r>
                <a:rPr lang="en-GB" sz="2000" i="1" baseline="-33000">
                  <a:solidFill>
                    <a:srgbClr val="7030A0"/>
                  </a:solidFill>
                  <a:latin typeface="Calibri" pitchFamily="34" charset="0"/>
                </a:rPr>
                <a:t>K </a:t>
              </a:r>
              <a:r>
                <a:rPr lang="en-GB" sz="2000" i="1">
                  <a:solidFill>
                    <a:srgbClr val="7030A0"/>
                  </a:solidFill>
                  <a:latin typeface="Calibri" pitchFamily="34" charset="0"/>
                </a:rPr>
                <a:t>/f</a:t>
              </a:r>
              <a:r>
                <a:rPr lang="en-GB" sz="2000" i="1" baseline="-25000">
                  <a:solidFill>
                    <a:srgbClr val="7030A0"/>
                  </a:solidFill>
                  <a:latin typeface="Symbol" pitchFamily="18" charset="2"/>
                </a:rPr>
                <a:t></a:t>
              </a:r>
              <a:r>
                <a:rPr lang="en-GB" sz="2000">
                  <a:solidFill>
                    <a:srgbClr val="7030A0"/>
                  </a:solidFill>
                  <a:latin typeface="Calibri" pitchFamily="34" charset="0"/>
                </a:rPr>
                <a:t>= 1.189(7)</a:t>
              </a:r>
              <a:endParaRPr lang="en-US" sz="2000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sp>
          <p:nvSpPr>
            <p:cNvPr id="69" name="Rectangle 8"/>
            <p:cNvSpPr>
              <a:spLocks noChangeArrowheads="1"/>
            </p:cNvSpPr>
            <p:nvPr/>
          </p:nvSpPr>
          <p:spPr bwMode="auto">
            <a:xfrm>
              <a:off x="287338" y="1408113"/>
              <a:ext cx="2492375" cy="400050"/>
            </a:xfrm>
            <a:prstGeom prst="rect">
              <a:avLst/>
            </a:prstGeom>
            <a:solidFill>
              <a:srgbClr val="99FF99">
                <a:alpha val="61176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91427" tIns="45714" rIns="91427" bIns="45714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latin typeface="Calibri" pitchFamily="34" charset="0"/>
                </a:rPr>
                <a:t>|</a:t>
              </a:r>
              <a:r>
                <a:rPr lang="en-US" sz="2000" kern="0" dirty="0" err="1">
                  <a:solidFill>
                    <a:sysClr val="windowText" lastClr="000000"/>
                  </a:solidFill>
                  <a:latin typeface="Calibri" pitchFamily="34" charset="0"/>
                </a:rPr>
                <a:t>V</a:t>
              </a:r>
              <a:r>
                <a:rPr lang="en-US" sz="2000" kern="0" baseline="-25000" dirty="0" err="1">
                  <a:solidFill>
                    <a:sysClr val="windowText" lastClr="000000"/>
                  </a:solidFill>
                  <a:latin typeface="Calibri" pitchFamily="34" charset="0"/>
                </a:rPr>
                <a:t>us</a:t>
              </a:r>
              <a:r>
                <a:rPr lang="en-US" sz="2000" kern="0" baseline="-25000" dirty="0">
                  <a:solidFill>
                    <a:sysClr val="windowText" lastClr="000000"/>
                  </a:solidFill>
                  <a:latin typeface="Calibri" pitchFamily="34" charset="0"/>
                </a:rPr>
                <a:t> </a:t>
              </a:r>
              <a:r>
                <a:rPr lang="en-US" sz="2000" kern="0" dirty="0">
                  <a:solidFill>
                    <a:sysClr val="windowText" lastClr="000000"/>
                  </a:solidFill>
                  <a:latin typeface="Calibri" pitchFamily="34" charset="0"/>
                </a:rPr>
                <a:t>/</a:t>
              </a:r>
              <a:r>
                <a:rPr lang="en-US" sz="2000" kern="0" dirty="0" err="1">
                  <a:solidFill>
                    <a:sysClr val="windowText" lastClr="000000"/>
                  </a:solidFill>
                  <a:latin typeface="Calibri" pitchFamily="34" charset="0"/>
                </a:rPr>
                <a:t>V</a:t>
              </a:r>
              <a:r>
                <a:rPr lang="en-US" sz="2000" kern="0" baseline="-25000" dirty="0" err="1">
                  <a:solidFill>
                    <a:sysClr val="windowText" lastClr="000000"/>
                  </a:solidFill>
                  <a:latin typeface="Calibri" pitchFamily="34" charset="0"/>
                </a:rPr>
                <a:t>ud</a:t>
              </a:r>
              <a:r>
                <a:rPr lang="en-US" sz="2000" kern="0" dirty="0">
                  <a:solidFill>
                    <a:sysClr val="windowText" lastClr="000000"/>
                  </a:solidFill>
                  <a:latin typeface="Calibri" pitchFamily="34" charset="0"/>
                </a:rPr>
                <a:t>|= 0.2323(15)</a:t>
              </a:r>
            </a:p>
          </p:txBody>
        </p:sp>
        <p:sp>
          <p:nvSpPr>
            <p:cNvPr id="3082" name="AutoShape 9"/>
            <p:cNvSpPr>
              <a:spLocks/>
            </p:cNvSpPr>
            <p:nvPr/>
          </p:nvSpPr>
          <p:spPr bwMode="auto">
            <a:xfrm flipH="1">
              <a:off x="2857500" y="1241425"/>
              <a:ext cx="214313" cy="901700"/>
            </a:xfrm>
            <a:prstGeom prst="rightBrace">
              <a:avLst>
                <a:gd name="adj1" fmla="val 40360"/>
                <a:gd name="adj2" fmla="val 50000"/>
              </a:avLst>
            </a:prstGeom>
            <a:noFill/>
            <a:ln w="22225">
              <a:solidFill>
                <a:srgbClr val="7030A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Rectangle 15"/>
            <p:cNvSpPr>
              <a:spLocks noChangeArrowheads="1"/>
            </p:cNvSpPr>
            <p:nvPr/>
          </p:nvSpPr>
          <p:spPr bwMode="auto">
            <a:xfrm>
              <a:off x="287338" y="2235200"/>
              <a:ext cx="3937000" cy="400050"/>
            </a:xfrm>
            <a:prstGeom prst="rect">
              <a:avLst/>
            </a:prstGeom>
            <a:solidFill>
              <a:srgbClr val="60B5CC">
                <a:lumMod val="40000"/>
                <a:lumOff val="60000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91427" tIns="45714" rIns="91427" bIns="45714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rgbClr val="001DCD"/>
                  </a:solidFill>
                  <a:latin typeface="Calibri" pitchFamily="34" charset="0"/>
                </a:rPr>
                <a:t>|</a:t>
              </a:r>
              <a:r>
                <a:rPr lang="en-US" sz="2000" kern="0" dirty="0" err="1">
                  <a:solidFill>
                    <a:sysClr val="windowText" lastClr="000000"/>
                  </a:solidFill>
                  <a:latin typeface="Calibri" pitchFamily="34" charset="0"/>
                </a:rPr>
                <a:t>V</a:t>
              </a:r>
              <a:r>
                <a:rPr lang="en-US" sz="2000" kern="0" baseline="-25000" dirty="0" err="1">
                  <a:solidFill>
                    <a:sysClr val="windowText" lastClr="000000"/>
                  </a:solidFill>
                  <a:latin typeface="Calibri" pitchFamily="34" charset="0"/>
                </a:rPr>
                <a:t>us</a:t>
              </a:r>
              <a:r>
                <a:rPr lang="en-US" sz="2000" kern="0" dirty="0">
                  <a:solidFill>
                    <a:sysClr val="windowText" lastClr="000000"/>
                  </a:solidFill>
                  <a:latin typeface="Calibri" pitchFamily="34" charset="0"/>
                </a:rPr>
                <a:t>|</a:t>
              </a:r>
              <a:r>
                <a:rPr lang="en-US" sz="2000" kern="0" baseline="-25000" dirty="0">
                  <a:solidFill>
                    <a:sysClr val="windowText" lastClr="000000"/>
                  </a:solidFill>
                  <a:latin typeface="Calibri" pitchFamily="34" charset="0"/>
                </a:rPr>
                <a:t> </a:t>
              </a:r>
              <a:r>
                <a:rPr lang="en-US" sz="2000" kern="0" dirty="0">
                  <a:solidFill>
                    <a:sysClr val="windowText" lastClr="000000"/>
                  </a:solidFill>
                  <a:latin typeface="Calibri" pitchFamily="34" charset="0"/>
                </a:rPr>
                <a:t>= 0.2237(13)  from Kl3 decays</a:t>
              </a:r>
            </a:p>
          </p:txBody>
        </p:sp>
        <p:sp>
          <p:nvSpPr>
            <p:cNvPr id="77" name="Rectangle 16"/>
            <p:cNvSpPr>
              <a:spLocks noChangeArrowheads="1"/>
            </p:cNvSpPr>
            <p:nvPr/>
          </p:nvSpPr>
          <p:spPr bwMode="auto">
            <a:xfrm>
              <a:off x="5248275" y="2171700"/>
              <a:ext cx="2252663" cy="400050"/>
            </a:xfrm>
            <a:prstGeom prst="rect">
              <a:avLst/>
            </a:prstGeom>
            <a:solidFill>
              <a:srgbClr val="E66C7D">
                <a:lumMod val="60000"/>
                <a:lumOff val="40000"/>
                <a:alpha val="34117"/>
              </a:srgbClr>
            </a:solidFill>
            <a:ln w="25400">
              <a:noFill/>
              <a:miter lim="800000"/>
              <a:headEnd/>
              <a:tailEnd/>
            </a:ln>
          </p:spPr>
          <p:txBody>
            <a:bodyPr wrap="none" lIns="91427" tIns="45714" rIns="91427" bIns="45714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kern="0" dirty="0">
                  <a:solidFill>
                    <a:sysClr val="windowText" lastClr="000000"/>
                  </a:solidFill>
                  <a:latin typeface="Calibri" pitchFamily="34" charset="0"/>
                </a:rPr>
                <a:t>|</a:t>
              </a:r>
              <a:r>
                <a:rPr lang="en-US" sz="2000" kern="0" dirty="0" err="1">
                  <a:solidFill>
                    <a:sysClr val="windowText" lastClr="000000"/>
                  </a:solidFill>
                  <a:latin typeface="Calibri" pitchFamily="34" charset="0"/>
                </a:rPr>
                <a:t>V</a:t>
              </a:r>
              <a:r>
                <a:rPr lang="en-US" sz="2000" kern="0" baseline="-25000" dirty="0" err="1">
                  <a:solidFill>
                    <a:sysClr val="windowText" lastClr="000000"/>
                  </a:solidFill>
                  <a:latin typeface="Calibri" pitchFamily="34" charset="0"/>
                </a:rPr>
                <a:t>ud</a:t>
              </a:r>
              <a:r>
                <a:rPr lang="en-US" sz="2000" kern="0" dirty="0">
                  <a:solidFill>
                    <a:sysClr val="windowText" lastClr="000000"/>
                  </a:solidFill>
                  <a:latin typeface="Calibri" pitchFamily="34" charset="0"/>
                </a:rPr>
                <a:t>|</a:t>
              </a:r>
              <a:r>
                <a:rPr lang="en-US" sz="2000" kern="0" baseline="-25000" dirty="0">
                  <a:solidFill>
                    <a:sysClr val="windowText" lastClr="000000"/>
                  </a:solidFill>
                  <a:latin typeface="Calibri" pitchFamily="34" charset="0"/>
                </a:rPr>
                <a:t> </a:t>
              </a:r>
              <a:r>
                <a:rPr lang="en-US" sz="2000" kern="0" dirty="0">
                  <a:solidFill>
                    <a:sysClr val="windowText" lastClr="000000"/>
                  </a:solidFill>
                  <a:latin typeface="Calibri" pitchFamily="34" charset="0"/>
                </a:rPr>
                <a:t>= 0.97418(26)</a:t>
              </a:r>
            </a:p>
          </p:txBody>
        </p:sp>
        <p:sp>
          <p:nvSpPr>
            <p:cNvPr id="3090" name="Rectangle 17"/>
            <p:cNvSpPr>
              <a:spLocks noChangeArrowheads="1"/>
            </p:cNvSpPr>
            <p:nvPr/>
          </p:nvSpPr>
          <p:spPr bwMode="auto">
            <a:xfrm>
              <a:off x="142875" y="326951"/>
              <a:ext cx="8713788" cy="2381969"/>
            </a:xfrm>
            <a:prstGeom prst="rect">
              <a:avLst/>
            </a:prstGeom>
            <a:noFill/>
            <a:ln w="25400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90000" tIns="46800" rIns="90000" bIns="46800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5148064" y="1710011"/>
              <a:ext cx="1873250" cy="350837"/>
            </a:xfrm>
            <a:prstGeom prst="rect">
              <a:avLst/>
            </a:prstGeom>
            <a:solidFill>
              <a:srgbClr val="5200A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15" tIns="45706" rIns="91415" bIns="45706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b="1" kern="0" dirty="0">
                  <a:solidFill>
                    <a:srgbClr val="FFFFFF"/>
                  </a:solidFill>
                  <a:latin typeface="Calibri" pitchFamily="34" charset="0"/>
                </a:rPr>
                <a:t>PRL 100 (2008)</a:t>
              </a: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251520" y="404664"/>
              <a:ext cx="5583238" cy="403225"/>
            </a:xfrm>
            <a:prstGeom prst="rect">
              <a:avLst/>
            </a:prstGeom>
            <a:solidFill>
              <a:srgbClr val="D4D4D6">
                <a:lumMod val="90000"/>
                <a:alpha val="59999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0000CC"/>
                  </a:solidFill>
                  <a:latin typeface="Calibri" pitchFamily="34" charset="0"/>
                </a:rPr>
                <a:t>KLOE average |</a:t>
              </a:r>
              <a:r>
                <a:rPr lang="en-US" sz="2000" b="1" kern="0" dirty="0" err="1">
                  <a:solidFill>
                    <a:srgbClr val="0000CC"/>
                  </a:solidFill>
                  <a:latin typeface="Calibri" pitchFamily="34" charset="0"/>
                </a:rPr>
                <a:t>V</a:t>
              </a:r>
              <a:r>
                <a:rPr lang="en-US" sz="2000" b="1" kern="0" baseline="-25000" dirty="0" err="1">
                  <a:solidFill>
                    <a:srgbClr val="0000CC"/>
                  </a:solidFill>
                  <a:latin typeface="Calibri" pitchFamily="34" charset="0"/>
                </a:rPr>
                <a:t>us</a:t>
              </a:r>
              <a:r>
                <a:rPr lang="en-US" sz="2000" b="1" kern="0" dirty="0" err="1">
                  <a:solidFill>
                    <a:srgbClr val="0000CC"/>
                  </a:solidFill>
                  <a:latin typeface="Calibri" pitchFamily="34" charset="0"/>
                </a:rPr>
                <a:t>|f</a:t>
              </a:r>
              <a:r>
                <a:rPr lang="en-US" sz="2000" b="1" kern="0" baseline="-25000" dirty="0">
                  <a:solidFill>
                    <a:srgbClr val="0000CC"/>
                  </a:solidFill>
                  <a:latin typeface="Calibri" pitchFamily="34" charset="0"/>
                </a:rPr>
                <a:t>+</a:t>
              </a:r>
              <a:r>
                <a:rPr lang="en-US" sz="2000" b="1" kern="0" dirty="0">
                  <a:solidFill>
                    <a:srgbClr val="0000CC"/>
                  </a:solidFill>
                  <a:latin typeface="Calibri" pitchFamily="34" charset="0"/>
                </a:rPr>
                <a:t>(0) = 0.2157(6)  </a:t>
              </a:r>
              <a:r>
                <a:rPr lang="en-US" sz="1600" kern="0" dirty="0">
                  <a:solidFill>
                    <a:srgbClr val="0000CC"/>
                  </a:solidFill>
                  <a:latin typeface="Calibri" pitchFamily="34" charset="0"/>
                  <a:sym typeface="Symbol" pitchFamily="18" charset="2"/>
                </a:rPr>
                <a:t>2/</a:t>
              </a:r>
              <a:r>
                <a:rPr lang="en-US" sz="1600" kern="0" dirty="0" err="1">
                  <a:solidFill>
                    <a:srgbClr val="0000CC"/>
                  </a:solidFill>
                  <a:latin typeface="Calibri" pitchFamily="34" charset="0"/>
                  <a:sym typeface="Symbol" pitchFamily="18" charset="2"/>
                </a:rPr>
                <a:t>ndf</a:t>
              </a:r>
              <a:r>
                <a:rPr lang="en-US" sz="1600" kern="0" dirty="0">
                  <a:solidFill>
                    <a:srgbClr val="0000CC"/>
                  </a:solidFill>
                  <a:latin typeface="Calibri" pitchFamily="34" charset="0"/>
                  <a:sym typeface="Symbol" pitchFamily="18" charset="2"/>
                </a:rPr>
                <a:t>=7/4 (13%)</a:t>
              </a:r>
              <a:endParaRPr lang="en-US" sz="1600" b="1" kern="0" dirty="0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7452320" y="2204864"/>
              <a:ext cx="1433512" cy="355600"/>
            </a:xfrm>
            <a:prstGeom prst="rect">
              <a:avLst/>
            </a:prstGeom>
            <a:solidFill>
              <a:srgbClr val="5200A4">
                <a:alpha val="89999"/>
              </a:srgbClr>
            </a:solidFill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b="1" kern="0" dirty="0">
                  <a:solidFill>
                    <a:srgbClr val="FFFFFF"/>
                  </a:solidFill>
                  <a:latin typeface="Calibri" pitchFamily="34" charset="0"/>
                </a:rPr>
                <a:t>PRC 77 (2008)</a:t>
              </a:r>
            </a:p>
          </p:txBody>
        </p:sp>
        <p:sp>
          <p:nvSpPr>
            <p:cNvPr id="28" name="Text Box 8"/>
            <p:cNvSpPr txBox="1">
              <a:spLocks noChangeArrowheads="1"/>
            </p:cNvSpPr>
            <p:nvPr/>
          </p:nvSpPr>
          <p:spPr bwMode="auto">
            <a:xfrm>
              <a:off x="5940152" y="404664"/>
              <a:ext cx="2928937" cy="40163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World Average  0.2163(5)</a:t>
              </a: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580003" y="855347"/>
              <a:ext cx="2119789" cy="402291"/>
            </a:xfrm>
            <a:prstGeom prst="rect">
              <a:avLst/>
            </a:prstGeom>
            <a:solidFill>
              <a:srgbClr val="D4D4D6">
                <a:lumMod val="90000"/>
                <a:alpha val="58038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srgbClr val="0000CC"/>
                  </a:solidFill>
                  <a:latin typeface="Calibri" pitchFamily="34" charset="0"/>
                </a:rPr>
                <a:t>|</a:t>
              </a:r>
              <a:r>
                <a:rPr lang="en-US" sz="2000" b="1" kern="0" dirty="0" err="1">
                  <a:solidFill>
                    <a:srgbClr val="0000CC"/>
                  </a:solidFill>
                  <a:latin typeface="Calibri" pitchFamily="34" charset="0"/>
                </a:rPr>
                <a:t>V</a:t>
              </a:r>
              <a:r>
                <a:rPr lang="en-US" sz="2000" b="1" kern="0" baseline="-25000" dirty="0" err="1">
                  <a:solidFill>
                    <a:srgbClr val="0000CC"/>
                  </a:solidFill>
                  <a:latin typeface="Calibri" pitchFamily="34" charset="0"/>
                </a:rPr>
                <a:t>us</a:t>
              </a:r>
              <a:r>
                <a:rPr lang="en-US" sz="2000" b="1" kern="0" dirty="0">
                  <a:solidFill>
                    <a:srgbClr val="0000CC"/>
                  </a:solidFill>
                  <a:latin typeface="Calibri" pitchFamily="34" charset="0"/>
                </a:rPr>
                <a:t>| = 0.2237(13</a:t>
              </a:r>
              <a:r>
                <a:rPr lang="en-US" sz="2000" b="1" kern="0" dirty="0" smtClean="0">
                  <a:solidFill>
                    <a:srgbClr val="0000CC"/>
                  </a:solidFill>
                  <a:latin typeface="Calibri" pitchFamily="34" charset="0"/>
                </a:rPr>
                <a:t>)</a:t>
              </a:r>
              <a:endParaRPr lang="en-US" sz="2000" b="1" kern="0" dirty="0">
                <a:solidFill>
                  <a:srgbClr val="0000CC"/>
                </a:solidFill>
                <a:latin typeface="Calibri" pitchFamily="34" charset="0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3763441" y="867122"/>
              <a:ext cx="1744663" cy="401638"/>
            </a:xfrm>
            <a:prstGeom prst="rect">
              <a:avLst/>
            </a:prstGeom>
            <a:solidFill>
              <a:srgbClr val="CC99FF">
                <a:alpha val="59999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r"/>
              <a:r>
                <a:rPr lang="en-GB" sz="2000" b="1" i="1" dirty="0">
                  <a:solidFill>
                    <a:srgbClr val="000000"/>
                  </a:solidFill>
                  <a:latin typeface="Calibri" pitchFamily="34" charset="0"/>
                </a:rPr>
                <a:t>f</a:t>
              </a:r>
              <a:r>
                <a:rPr lang="en-GB" sz="2000" b="1" i="1" baseline="-33000" dirty="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r>
                <a:rPr lang="en-GB" sz="2000" b="1" i="1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GB" sz="2000" b="1" dirty="0">
                  <a:solidFill>
                    <a:srgbClr val="000000"/>
                  </a:solidFill>
                  <a:latin typeface="Calibri" pitchFamily="34" charset="0"/>
                </a:rPr>
                <a:t>(0)=0.964(5)</a:t>
              </a:r>
              <a:endParaRPr lang="en-US" sz="2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32" name="Connettore 2 31"/>
            <p:cNvCxnSpPr/>
            <p:nvPr/>
          </p:nvCxnSpPr>
          <p:spPr>
            <a:xfrm rot="10800000">
              <a:off x="2843808" y="1052736"/>
              <a:ext cx="936104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5746372" y="878277"/>
              <a:ext cx="1728788" cy="354012"/>
            </a:xfrm>
            <a:prstGeom prst="rect">
              <a:avLst/>
            </a:prstGeom>
            <a:solidFill>
              <a:srgbClr val="5200A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91415" tIns="45706" rIns="91415" bIns="45706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b="1" kern="0" dirty="0">
                  <a:solidFill>
                    <a:srgbClr val="FFFFFF"/>
                  </a:solidFill>
                  <a:latin typeface="Calibri" pitchFamily="34" charset="0"/>
                </a:rPr>
                <a:t>PRL 100 (2008)</a:t>
              </a:r>
            </a:p>
          </p:txBody>
        </p:sp>
      </p:grpSp>
      <p:sp>
        <p:nvSpPr>
          <p:cNvPr id="36" name="CasellaDiTesto 35"/>
          <p:cNvSpPr txBox="1"/>
          <p:nvPr/>
        </p:nvSpPr>
        <p:spPr>
          <a:xfrm>
            <a:off x="251520" y="116632"/>
            <a:ext cx="547260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0000FF"/>
                </a:solidFill>
              </a:rPr>
              <a:t>By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measuring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all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relevant</a:t>
            </a:r>
            <a:r>
              <a:rPr lang="it-IT" sz="2000" b="1" dirty="0" smtClean="0">
                <a:solidFill>
                  <a:srgbClr val="0000FF"/>
                </a:solidFill>
              </a:rPr>
              <a:t> BR’s, </a:t>
            </a:r>
            <a:r>
              <a:rPr lang="it-IT" sz="2000" b="1" dirty="0" err="1" smtClean="0">
                <a:solidFill>
                  <a:srgbClr val="0000FF"/>
                </a:solidFill>
              </a:rPr>
              <a:t>lifetimes</a:t>
            </a:r>
            <a:r>
              <a:rPr lang="it-IT" sz="2000" b="1" dirty="0" smtClean="0">
                <a:solidFill>
                  <a:srgbClr val="0000FF"/>
                </a:solidFill>
              </a:rPr>
              <a:t>, </a:t>
            </a:r>
            <a:r>
              <a:rPr lang="it-IT" sz="2000" b="1" dirty="0" err="1" smtClean="0">
                <a:solidFill>
                  <a:srgbClr val="0000FF"/>
                </a:solidFill>
              </a:rPr>
              <a:t>FFs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for</a:t>
            </a:r>
            <a:r>
              <a:rPr lang="it-IT" sz="2000" b="1" dirty="0" smtClean="0">
                <a:solidFill>
                  <a:srgbClr val="0000FF"/>
                </a:solidFill>
              </a:rPr>
              <a:t>  </a:t>
            </a:r>
          </a:p>
          <a:p>
            <a:r>
              <a:rPr lang="it-IT" sz="2000" b="1" dirty="0" err="1" smtClean="0">
                <a:solidFill>
                  <a:srgbClr val="0000FF"/>
                </a:solidFill>
              </a:rPr>
              <a:t>charged</a:t>
            </a:r>
            <a:r>
              <a:rPr lang="it-IT" sz="2000" b="1" dirty="0" smtClean="0">
                <a:solidFill>
                  <a:srgbClr val="0000FF"/>
                </a:solidFill>
              </a:rPr>
              <a:t> and </a:t>
            </a:r>
            <a:r>
              <a:rPr lang="it-IT" sz="2000" b="1" dirty="0" err="1" smtClean="0">
                <a:solidFill>
                  <a:srgbClr val="0000FF"/>
                </a:solidFill>
              </a:rPr>
              <a:t>neutral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kaons</a:t>
            </a:r>
            <a:r>
              <a:rPr lang="it-IT" sz="2000" b="1" dirty="0" smtClean="0">
                <a:solidFill>
                  <a:srgbClr val="0000FF"/>
                </a:solidFill>
              </a:rPr>
              <a:t>, KLOE-1 </a:t>
            </a:r>
            <a:r>
              <a:rPr lang="it-IT" sz="2000" b="1" dirty="0" err="1" smtClean="0">
                <a:solidFill>
                  <a:srgbClr val="0000FF"/>
                </a:solidFill>
              </a:rPr>
              <a:t>obtained</a:t>
            </a:r>
            <a:r>
              <a:rPr lang="it-IT" sz="2000" b="1" dirty="0" smtClean="0">
                <a:solidFill>
                  <a:srgbClr val="0000FF"/>
                </a:solidFill>
              </a:rPr>
              <a:t>:</a:t>
            </a:r>
            <a:endParaRPr lang="it-IT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6" name="Group 191"/>
          <p:cNvGraphicFramePr>
            <a:graphicFrameLocks noGrp="1"/>
          </p:cNvGraphicFramePr>
          <p:nvPr/>
        </p:nvGraphicFramePr>
        <p:xfrm>
          <a:off x="899592" y="2060848"/>
          <a:ext cx="6192688" cy="3672408"/>
        </p:xfrm>
        <a:graphic>
          <a:graphicData uri="http://schemas.openxmlformats.org/drawingml/2006/table">
            <a:tbl>
              <a:tblPr/>
              <a:tblGrid>
                <a:gridCol w="979699"/>
                <a:gridCol w="1317243"/>
                <a:gridCol w="1002752"/>
                <a:gridCol w="838095"/>
                <a:gridCol w="589466"/>
                <a:gridCol w="849622"/>
                <a:gridCol w="615811"/>
              </a:tblGrid>
              <a:tr h="471474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 err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t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ℓ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5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0.2163(6)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0.26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0.09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C1C10"/>
                          </a:solidFill>
                          <a:effectLst/>
                          <a:latin typeface="Calibri" pitchFamily="34" charset="0"/>
                        </a:rPr>
                        <a:t>0.20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0.11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0.06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</a:tr>
              <a:tr h="5952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0.2166(6)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0.29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0.15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C1C10"/>
                          </a:solidFill>
                          <a:effectLst/>
                          <a:latin typeface="Calibri" pitchFamily="34" charset="0"/>
                        </a:rPr>
                        <a:t>0.18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0.11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0.08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</a:tr>
              <a:tr h="60866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0.2155(13)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0.61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C1C10"/>
                          </a:solidFill>
                          <a:effectLst/>
                          <a:latin typeface="Calibri" pitchFamily="34" charset="0"/>
                        </a:rPr>
                        <a:t>0.60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0.03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0.11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0.06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</a:tr>
              <a:tr h="63884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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0.2160(11)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0.52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C1C10"/>
                          </a:solidFill>
                          <a:effectLst/>
                          <a:latin typeface="Calibri" pitchFamily="34" charset="0"/>
                        </a:rPr>
                        <a:t>0.31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0.09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0.40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0.06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</a:tr>
              <a:tr h="66232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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0.2158(14)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0.63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C1C10"/>
                          </a:solidFill>
                          <a:effectLst/>
                          <a:latin typeface="Calibri" pitchFamily="34" charset="0"/>
                        </a:rPr>
                        <a:t>0.47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0.08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0.39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0.08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191"/>
          <p:cNvGraphicFramePr>
            <a:graphicFrameLocks noGrp="1"/>
          </p:cNvGraphicFramePr>
          <p:nvPr/>
        </p:nvGraphicFramePr>
        <p:xfrm>
          <a:off x="913240" y="2057080"/>
          <a:ext cx="6179040" cy="3761833"/>
        </p:xfrm>
        <a:graphic>
          <a:graphicData uri="http://schemas.openxmlformats.org/drawingml/2006/table">
            <a:tbl>
              <a:tblPr/>
              <a:tblGrid>
                <a:gridCol w="977540"/>
                <a:gridCol w="1314339"/>
                <a:gridCol w="1000542"/>
                <a:gridCol w="836248"/>
                <a:gridCol w="588168"/>
                <a:gridCol w="847750"/>
                <a:gridCol w="614453"/>
              </a:tblGrid>
              <a:tr h="482954">
                <a:tc grid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% err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t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ℓ</a:t>
                      </a:r>
                      <a:endParaRPr kumimoji="0" lang="en-US" sz="20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8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0.2155(4)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0.20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0.09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C1C10"/>
                          </a:solidFill>
                          <a:effectLst/>
                          <a:latin typeface="Calibri" pitchFamily="34" charset="0"/>
                        </a:rPr>
                        <a:t>0.13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0.11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0.06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</a:tr>
              <a:tr h="60974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0.2167(4)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0.21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0.10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C1C10"/>
                          </a:solidFill>
                          <a:effectLst/>
                          <a:latin typeface="Calibri" pitchFamily="34" charset="0"/>
                        </a:rPr>
                        <a:t>0.13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0.11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0.08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</a:tr>
              <a:tr h="62348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</a:t>
                      </a:r>
                      <a:r>
                        <a:rPr kumimoji="0" lang="en-US" sz="20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0.2153(7)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0.32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C1C10"/>
                          </a:solidFill>
                          <a:effectLst/>
                          <a:latin typeface="Calibri" pitchFamily="34" charset="0"/>
                        </a:rPr>
                        <a:t>0.30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0.03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0.11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0.06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</a:tr>
              <a:tr h="65440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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0.2152(10)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0.47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C1C10"/>
                          </a:solidFill>
                          <a:effectLst/>
                          <a:latin typeface="Calibri" pitchFamily="34" charset="0"/>
                        </a:rPr>
                        <a:t>0.25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0.05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0.40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0.06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</a:tr>
              <a:tr h="6784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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0.2132(10)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0.48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C1C10"/>
                          </a:solidFill>
                          <a:effectLst/>
                          <a:latin typeface="Calibri" pitchFamily="34" charset="0"/>
                        </a:rPr>
                        <a:t>0.27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0.05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0.39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0.08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03704" y="260648"/>
            <a:ext cx="810074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0000FF"/>
                </a:solidFill>
              </a:rPr>
              <a:t>Current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fractional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errors</a:t>
            </a:r>
            <a:r>
              <a:rPr lang="it-IT" sz="2400" b="1" dirty="0" smtClean="0">
                <a:solidFill>
                  <a:srgbClr val="0000FF"/>
                </a:solidFill>
              </a:rPr>
              <a:t> on </a:t>
            </a:r>
            <a:r>
              <a:rPr lang="it-IT" sz="2400" b="1" dirty="0" err="1" smtClean="0">
                <a:solidFill>
                  <a:srgbClr val="0000FF"/>
                </a:solidFill>
              </a:rPr>
              <a:t>Vus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inputs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it-IT" sz="2400" b="1" dirty="0" smtClean="0">
                <a:solidFill>
                  <a:srgbClr val="0000FF"/>
                </a:solidFill>
              </a:rPr>
              <a:t>and </a:t>
            </a:r>
            <a:r>
              <a:rPr lang="it-IT" sz="2400" b="1" dirty="0" err="1" smtClean="0">
                <a:solidFill>
                  <a:srgbClr val="0000FF"/>
                </a:solidFill>
              </a:rPr>
              <a:t>possible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improvements</a:t>
            </a:r>
            <a:r>
              <a:rPr lang="it-IT" sz="2400" b="1" dirty="0" smtClean="0">
                <a:solidFill>
                  <a:srgbClr val="0000FF"/>
                </a:solidFill>
              </a:rPr>
              <a:t> @KLOE-2 step-0  </a:t>
            </a:r>
            <a:r>
              <a:rPr lang="it-IT" sz="2000" b="1" dirty="0" smtClean="0"/>
              <a:t>(7.5pb</a:t>
            </a:r>
            <a:r>
              <a:rPr lang="it-IT" sz="2000" b="1" baseline="30000" dirty="0" smtClean="0"/>
              <a:t>-1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overall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stat</a:t>
            </a:r>
            <a:r>
              <a:rPr lang="it-IT" sz="2000" b="1" dirty="0" smtClean="0"/>
              <a:t>)</a:t>
            </a:r>
            <a:endParaRPr lang="it-IT" sz="20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55576" y="1340768"/>
            <a:ext cx="7534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006600"/>
                </a:solidFill>
              </a:rPr>
              <a:t>Most</a:t>
            </a:r>
            <a:r>
              <a:rPr lang="it-IT" sz="2000" b="1" dirty="0" smtClean="0">
                <a:solidFill>
                  <a:srgbClr val="006600"/>
                </a:solidFill>
              </a:rPr>
              <a:t> KLOE </a:t>
            </a:r>
            <a:r>
              <a:rPr lang="it-IT" sz="2000" b="1" dirty="0" err="1" smtClean="0">
                <a:solidFill>
                  <a:srgbClr val="006600"/>
                </a:solidFill>
              </a:rPr>
              <a:t>systematic</a:t>
            </a: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</a:rPr>
              <a:t>uncertainties</a:t>
            </a:r>
            <a:r>
              <a:rPr lang="it-IT" sz="2000" b="1" dirty="0" smtClean="0">
                <a:solidFill>
                  <a:srgbClr val="006600"/>
                </a:solidFill>
              </a:rPr>
              <a:t> are </a:t>
            </a:r>
            <a:r>
              <a:rPr lang="it-IT" sz="2000" b="1" dirty="0" err="1" smtClean="0">
                <a:solidFill>
                  <a:srgbClr val="006600"/>
                </a:solidFill>
              </a:rPr>
              <a:t>partially</a:t>
            </a: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</a:rPr>
              <a:t>statistical</a:t>
            </a:r>
            <a:r>
              <a:rPr lang="it-IT" sz="2000" b="1" dirty="0" smtClean="0">
                <a:solidFill>
                  <a:srgbClr val="006600"/>
                </a:solidFill>
              </a:rPr>
              <a:t>, </a:t>
            </a:r>
          </a:p>
          <a:p>
            <a:r>
              <a:rPr lang="it-IT" sz="2000" b="1" dirty="0" err="1" smtClean="0">
                <a:solidFill>
                  <a:srgbClr val="006600"/>
                </a:solidFill>
              </a:rPr>
              <a:t>as</a:t>
            </a: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</a:rPr>
              <a:t>efficiencies</a:t>
            </a:r>
            <a:r>
              <a:rPr lang="it-IT" sz="2000" b="1" dirty="0" smtClean="0">
                <a:solidFill>
                  <a:srgbClr val="006600"/>
                </a:solidFill>
              </a:rPr>
              <a:t> are </a:t>
            </a:r>
            <a:r>
              <a:rPr lang="it-IT" sz="2000" b="1" dirty="0" err="1" smtClean="0">
                <a:solidFill>
                  <a:srgbClr val="006600"/>
                </a:solidFill>
              </a:rPr>
              <a:t>normally</a:t>
            </a: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</a:rPr>
              <a:t>measured</a:t>
            </a:r>
            <a:r>
              <a:rPr lang="it-IT" sz="2000" b="1" dirty="0" smtClean="0">
                <a:solidFill>
                  <a:srgbClr val="006600"/>
                </a:solidFill>
              </a:rPr>
              <a:t> on data, so </a:t>
            </a:r>
            <a:r>
              <a:rPr lang="it-IT" sz="2000" b="1" dirty="0" err="1" smtClean="0">
                <a:solidFill>
                  <a:srgbClr val="006600"/>
                </a:solidFill>
              </a:rPr>
              <a:t>they</a:t>
            </a: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</a:rPr>
              <a:t>will</a:t>
            </a: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</a:rPr>
              <a:t>also</a:t>
            </a:r>
            <a:r>
              <a:rPr lang="it-IT" sz="2000" b="1" dirty="0" smtClean="0">
                <a:solidFill>
                  <a:srgbClr val="006600"/>
                </a:solidFill>
              </a:rPr>
              <a:t> scale.</a:t>
            </a:r>
            <a:endParaRPr lang="it-IT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0B387-B97A-4747-A378-D56334289C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1749" name="Rettangolo 4"/>
          <p:cNvSpPr>
            <a:spLocks noChangeArrowheads="1"/>
          </p:cNvSpPr>
          <p:nvPr/>
        </p:nvSpPr>
        <p:spPr bwMode="auto">
          <a:xfrm>
            <a:off x="179388" y="1412875"/>
            <a:ext cx="85693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Calibri" pitchFamily="34" charset="0"/>
              </a:rPr>
              <a:t>KLOE-2 can significantly improve the accuracy on the measurement of K</a:t>
            </a:r>
            <a:r>
              <a:rPr lang="en-US" sz="2000" baseline="-25000" dirty="0">
                <a:latin typeface="Calibri" pitchFamily="34" charset="0"/>
              </a:rPr>
              <a:t>L  </a:t>
            </a:r>
            <a:r>
              <a:rPr lang="en-US" sz="2000" dirty="0">
                <a:latin typeface="Calibri" pitchFamily="34" charset="0"/>
              </a:rPr>
              <a:t>, K</a:t>
            </a:r>
            <a:r>
              <a:rPr lang="en-US" sz="2000" baseline="30000" dirty="0">
                <a:latin typeface="Calibri" pitchFamily="34" charset="0"/>
              </a:rPr>
              <a:t>± </a:t>
            </a:r>
            <a:r>
              <a:rPr lang="en-US" sz="2000" dirty="0">
                <a:latin typeface="Calibri" pitchFamily="34" charset="0"/>
              </a:rPr>
              <a:t>lifetimes and K</a:t>
            </a:r>
            <a:r>
              <a:rPr lang="en-US" sz="2000" baseline="-25000" dirty="0">
                <a:latin typeface="Calibri" pitchFamily="34" charset="0"/>
              </a:rPr>
              <a:t>S</a:t>
            </a:r>
            <a:r>
              <a:rPr lang="en-US" sz="2000" dirty="0">
                <a:latin typeface="Calibri" pitchFamily="34" charset="0"/>
              </a:rPr>
              <a:t>e3 branching ratio with respect to present world average with data from the first year of data taking, at KLOE-2/step-0.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Calibri" pitchFamily="34" charset="0"/>
              </a:rPr>
              <a:t>The present 0.23% fractional uncertainty on |</a:t>
            </a:r>
            <a:r>
              <a:rPr lang="en-US" sz="2000" dirty="0" err="1">
                <a:latin typeface="Calibri" pitchFamily="34" charset="0"/>
              </a:rPr>
              <a:t>Vus</a:t>
            </a:r>
            <a:r>
              <a:rPr lang="en-US" sz="2000" dirty="0">
                <a:latin typeface="Calibri" pitchFamily="34" charset="0"/>
              </a:rPr>
              <a:t>| × f+(0) can be reduced to 0.14% using KLOE present data set together  with the KLOE-2/step-0 statistics.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Calibri" pitchFamily="34" charset="0"/>
              </a:rPr>
              <a:t>Detector upgrades have not been considered in this evaluation </a:t>
            </a: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Calibri" pitchFamily="34" charset="0"/>
              </a:rPr>
              <a:t> To improve the accuracy on the </a:t>
            </a:r>
            <a:r>
              <a:rPr lang="en-US" sz="2000" dirty="0" err="1">
                <a:latin typeface="Calibri" pitchFamily="34" charset="0"/>
              </a:rPr>
              <a:t>V</a:t>
            </a:r>
            <a:r>
              <a:rPr lang="en-US" sz="2000" baseline="-25000" dirty="0" err="1">
                <a:latin typeface="Calibri" pitchFamily="34" charset="0"/>
              </a:rPr>
              <a:t>us</a:t>
            </a:r>
            <a:r>
              <a:rPr lang="en-US" sz="2000" dirty="0">
                <a:latin typeface="Calibri" pitchFamily="34" charset="0"/>
              </a:rPr>
              <a:t> determination and then its contribution to the total uncertainty on the </a:t>
            </a:r>
            <a:r>
              <a:rPr lang="en-US" sz="2000" dirty="0" err="1">
                <a:latin typeface="Calibri" pitchFamily="34" charset="0"/>
              </a:rPr>
              <a:t>unitarity</a:t>
            </a:r>
            <a:r>
              <a:rPr lang="en-US" sz="2000" dirty="0">
                <a:latin typeface="Calibri" pitchFamily="34" charset="0"/>
              </a:rPr>
              <a:t> relation,  a more precise estimate of  </a:t>
            </a:r>
            <a:r>
              <a:rPr lang="en-US" sz="2000" b="1" i="1" dirty="0">
                <a:solidFill>
                  <a:srgbClr val="000099"/>
                </a:solidFill>
                <a:latin typeface="Times New Roman" pitchFamily="18" charset="0"/>
              </a:rPr>
              <a:t>f</a:t>
            </a:r>
            <a:r>
              <a:rPr lang="en-US" sz="2000" b="1" baseline="-25000" dirty="0">
                <a:solidFill>
                  <a:srgbClr val="000099"/>
                </a:solidFill>
                <a:latin typeface="Times New Roman" pitchFamily="18" charset="0"/>
              </a:rPr>
              <a:t>+ 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(0)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is needed.</a:t>
            </a:r>
          </a:p>
        </p:txBody>
      </p:sp>
      <p:graphicFrame>
        <p:nvGraphicFramePr>
          <p:cNvPr id="6" name="Group 123"/>
          <p:cNvGraphicFramePr>
            <a:graphicFrameLocks noGrp="1"/>
          </p:cNvGraphicFramePr>
          <p:nvPr/>
        </p:nvGraphicFramePr>
        <p:xfrm>
          <a:off x="107950" y="3284538"/>
          <a:ext cx="3400053" cy="1654464"/>
        </p:xfrm>
        <a:graphic>
          <a:graphicData uri="http://schemas.openxmlformats.org/drawingml/2006/table">
            <a:tbl>
              <a:tblPr/>
              <a:tblGrid>
                <a:gridCol w="2237764"/>
                <a:gridCol w="1162289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+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</a:rPr>
                        <a:t>(0)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r>
                        <a:rPr kumimoji="0" lang="en-US" sz="20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us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L="19661" marR="19661" marT="9828" marB="9828" anchor="ctr" anchorCtr="1" horzOverflow="overflow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KLOE today</a:t>
                      </a:r>
                    </a:p>
                    <a:p>
                      <a:pPr marL="0" marR="0" lvl="0" indent="0" algn="l" defTabSz="846138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(World Average)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0.28%</a:t>
                      </a:r>
                    </a:p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(0.23%)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KLOE + Step-0 + WA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613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0.14%</a:t>
                      </a:r>
                    </a:p>
                  </a:txBody>
                  <a:tcPr marL="19661" marR="19661" marT="9828" marB="9828" anchor="ctr" anchorCtr="1" horzOverflow="overflow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CBC5"/>
                    </a:solidFill>
                  </a:tcPr>
                </a:tc>
              </a:tr>
            </a:tbl>
          </a:graphicData>
        </a:graphic>
      </p:graphicFrame>
      <p:sp>
        <p:nvSpPr>
          <p:cNvPr id="7" name="Text Box 111"/>
          <p:cNvSpPr txBox="1">
            <a:spLocks noChangeArrowheads="1"/>
          </p:cNvSpPr>
          <p:nvPr/>
        </p:nvSpPr>
        <p:spPr bwMode="auto">
          <a:xfrm>
            <a:off x="3779838" y="3408363"/>
            <a:ext cx="4752975" cy="7413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>
                <a:srgbClr val="006600"/>
              </a:buClr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With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f</a:t>
            </a:r>
            <a:r>
              <a:rPr lang="en-US" sz="2400" b="1" baseline="-25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+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(0)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@ 0.5% the accuracy on the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unitarity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relation of  the first row  is</a:t>
            </a:r>
          </a:p>
        </p:txBody>
      </p:sp>
      <p:sp>
        <p:nvSpPr>
          <p:cNvPr id="31764" name="Rectangle 124"/>
          <p:cNvSpPr>
            <a:spLocks noChangeArrowheads="1"/>
          </p:cNvSpPr>
          <p:nvPr/>
        </p:nvSpPr>
        <p:spPr bwMode="auto">
          <a:xfrm>
            <a:off x="3924300" y="4221163"/>
            <a:ext cx="3216275" cy="4270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sz="2200" b="1">
                <a:solidFill>
                  <a:srgbClr val="001DCD"/>
                </a:solidFill>
                <a:latin typeface="Times New Roman" pitchFamily="18" charset="0"/>
                <a:sym typeface="Symbol" pitchFamily="18" charset="2"/>
              </a:rPr>
              <a:t> (</a:t>
            </a:r>
            <a:r>
              <a:rPr lang="en-US" sz="2200" b="1">
                <a:solidFill>
                  <a:srgbClr val="001DCD"/>
                </a:solidFill>
                <a:latin typeface="Times New Roman" pitchFamily="18" charset="0"/>
              </a:rPr>
              <a:t>1-V</a:t>
            </a:r>
            <a:r>
              <a:rPr lang="en-US" sz="2200" b="1" baseline="-25000">
                <a:solidFill>
                  <a:srgbClr val="001DCD"/>
                </a:solidFill>
                <a:latin typeface="Times New Roman" pitchFamily="18" charset="0"/>
              </a:rPr>
              <a:t>ud </a:t>
            </a:r>
            <a:r>
              <a:rPr lang="en-US" sz="2200" b="1" baseline="30000">
                <a:solidFill>
                  <a:srgbClr val="001DCD"/>
                </a:solidFill>
                <a:latin typeface="Times New Roman" pitchFamily="18" charset="0"/>
              </a:rPr>
              <a:t>2 </a:t>
            </a:r>
            <a:r>
              <a:rPr lang="en-US" sz="2200" b="1">
                <a:solidFill>
                  <a:srgbClr val="001DCD"/>
                </a:solidFill>
                <a:latin typeface="Times New Roman" pitchFamily="18" charset="0"/>
              </a:rPr>
              <a:t>-V</a:t>
            </a:r>
            <a:r>
              <a:rPr lang="en-US" sz="2200" b="1" baseline="-25000">
                <a:solidFill>
                  <a:srgbClr val="001DCD"/>
                </a:solidFill>
                <a:latin typeface="Times New Roman" pitchFamily="18" charset="0"/>
              </a:rPr>
              <a:t>us </a:t>
            </a:r>
            <a:r>
              <a:rPr lang="en-US" sz="2200" b="1" baseline="30000">
                <a:solidFill>
                  <a:srgbClr val="001DCD"/>
                </a:solidFill>
                <a:latin typeface="Times New Roman" pitchFamily="18" charset="0"/>
              </a:rPr>
              <a:t>2 </a:t>
            </a:r>
            <a:r>
              <a:rPr lang="en-US" sz="2200" b="1">
                <a:solidFill>
                  <a:srgbClr val="001DCD"/>
                </a:solidFill>
                <a:latin typeface="Times New Roman" pitchFamily="18" charset="0"/>
              </a:rPr>
              <a:t>)</a:t>
            </a:r>
            <a:r>
              <a:rPr lang="en-US" sz="2200" b="1" baseline="30000">
                <a:solidFill>
                  <a:srgbClr val="001DCD"/>
                </a:solidFill>
                <a:latin typeface="Times New Roman" pitchFamily="18" charset="0"/>
              </a:rPr>
              <a:t> </a:t>
            </a:r>
            <a:r>
              <a:rPr lang="en-US" sz="2200" b="1">
                <a:solidFill>
                  <a:srgbClr val="001DCD"/>
                </a:solidFill>
                <a:latin typeface="Times New Roman" pitchFamily="18" charset="0"/>
              </a:rPr>
              <a:t>= 6 x10</a:t>
            </a:r>
            <a:r>
              <a:rPr lang="en-US" sz="2200" b="1" baseline="30000">
                <a:solidFill>
                  <a:srgbClr val="001DCD"/>
                </a:solidFill>
                <a:latin typeface="Times New Roman" pitchFamily="18" charset="0"/>
              </a:rPr>
              <a:t>-4</a:t>
            </a:r>
            <a:r>
              <a:rPr lang="en-US" b="1" baseline="30000">
                <a:solidFill>
                  <a:srgbClr val="001DCD"/>
                </a:solidFill>
                <a:latin typeface="Times New Roman" pitchFamily="18" charset="0"/>
              </a:rPr>
              <a:t> </a:t>
            </a:r>
            <a:endParaRPr lang="en-US" b="1">
              <a:solidFill>
                <a:srgbClr val="001DCD"/>
              </a:solidFill>
              <a:latin typeface="Symbol" pitchFamily="18" charset="2"/>
            </a:endParaRPr>
          </a:p>
        </p:txBody>
      </p:sp>
      <p:sp>
        <p:nvSpPr>
          <p:cNvPr id="31765" name="Rectangle 127"/>
          <p:cNvSpPr>
            <a:spLocks noChangeArrowheads="1"/>
          </p:cNvSpPr>
          <p:nvPr/>
        </p:nvSpPr>
        <p:spPr bwMode="auto">
          <a:xfrm>
            <a:off x="7045325" y="4186238"/>
            <a:ext cx="2333625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b="1">
                <a:solidFill>
                  <a:srgbClr val="001DCD"/>
                </a:solidFill>
                <a:latin typeface="Times New Roman" pitchFamily="18" charset="0"/>
              </a:rPr>
              <a:t>V</a:t>
            </a:r>
            <a:r>
              <a:rPr lang="en-US" b="1" baseline="-25000">
                <a:solidFill>
                  <a:srgbClr val="001DCD"/>
                </a:solidFill>
                <a:latin typeface="Times New Roman" pitchFamily="18" charset="0"/>
              </a:rPr>
              <a:t>us </a:t>
            </a:r>
            <a:r>
              <a:rPr lang="en-US" b="1">
                <a:solidFill>
                  <a:srgbClr val="001DCD"/>
                </a:solidFill>
                <a:latin typeface="Times New Roman" pitchFamily="18" charset="0"/>
              </a:rPr>
              <a:t>@ 0.4% from fit</a:t>
            </a:r>
          </a:p>
          <a:p>
            <a:r>
              <a:rPr lang="en-US" b="1">
                <a:solidFill>
                  <a:srgbClr val="001DCD"/>
                </a:solidFill>
                <a:latin typeface="Times New Roman" pitchFamily="18" charset="0"/>
              </a:rPr>
              <a:t>V</a:t>
            </a:r>
            <a:r>
              <a:rPr lang="en-US" b="1" baseline="-25000">
                <a:solidFill>
                  <a:srgbClr val="001DCD"/>
                </a:solidFill>
                <a:latin typeface="Times New Roman" pitchFamily="18" charset="0"/>
              </a:rPr>
              <a:t>ud </a:t>
            </a:r>
            <a:r>
              <a:rPr lang="en-US" b="1">
                <a:solidFill>
                  <a:srgbClr val="001DCD"/>
                </a:solidFill>
                <a:latin typeface="Times New Roman" pitchFamily="18" charset="0"/>
              </a:rPr>
              <a:t>@ 0.026%</a:t>
            </a:r>
          </a:p>
        </p:txBody>
      </p:sp>
      <p:sp>
        <p:nvSpPr>
          <p:cNvPr id="31766" name="AutoShape 128"/>
          <p:cNvSpPr>
            <a:spLocks/>
          </p:cNvSpPr>
          <p:nvPr/>
        </p:nvSpPr>
        <p:spPr bwMode="auto">
          <a:xfrm>
            <a:off x="6948488" y="4221163"/>
            <a:ext cx="107950" cy="720725"/>
          </a:xfrm>
          <a:prstGeom prst="leftBrace">
            <a:avLst>
              <a:gd name="adj1" fmla="val 55637"/>
              <a:gd name="adj2" fmla="val 50000"/>
            </a:avLst>
          </a:prstGeom>
          <a:noFill/>
          <a:ln w="22225">
            <a:solidFill>
              <a:schemeClr val="accent2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1475656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267744" y="476672"/>
            <a:ext cx="425982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0000FF"/>
                </a:solidFill>
              </a:rPr>
              <a:t>V</a:t>
            </a:r>
            <a:r>
              <a:rPr lang="it-IT" sz="2800" b="1" baseline="-25000" dirty="0" err="1" smtClean="0">
                <a:solidFill>
                  <a:srgbClr val="0000FF"/>
                </a:solidFill>
              </a:rPr>
              <a:t>us</a:t>
            </a:r>
            <a:r>
              <a:rPr lang="it-IT" sz="2800" b="1" dirty="0" smtClean="0">
                <a:solidFill>
                  <a:srgbClr val="0000FF"/>
                </a:solidFill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</a:rPr>
              <a:t>perspectives</a:t>
            </a:r>
            <a:r>
              <a:rPr lang="it-IT" sz="2800" b="1" dirty="0" smtClean="0">
                <a:solidFill>
                  <a:srgbClr val="0000FF"/>
                </a:solidFill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</a:rPr>
              <a:t>for</a:t>
            </a:r>
            <a:r>
              <a:rPr lang="it-IT" sz="2800" b="1" dirty="0" smtClean="0">
                <a:solidFill>
                  <a:srgbClr val="0000FF"/>
                </a:solidFill>
              </a:rPr>
              <a:t> step-0 :</a:t>
            </a:r>
            <a:endParaRPr lang="it-IT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807" y="764704"/>
            <a:ext cx="6806553" cy="9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4932040" y="2636912"/>
            <a:ext cx="3141245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cs typeface="Times New Roman" pitchFamily="18" charset="0"/>
              </a:rPr>
              <a:t>A</a:t>
            </a:r>
            <a:r>
              <a:rPr lang="it-IT" sz="2400" b="1" i="1" baseline="-25000" dirty="0" smtClean="0">
                <a:cs typeface="Times New Roman" pitchFamily="18" charset="0"/>
              </a:rPr>
              <a:t>S</a:t>
            </a:r>
            <a:r>
              <a:rPr lang="it-IT" sz="2400" b="1" i="1" dirty="0" smtClean="0">
                <a:cs typeface="Times New Roman" pitchFamily="18" charset="0"/>
              </a:rPr>
              <a:t> – A</a:t>
            </a:r>
            <a:r>
              <a:rPr lang="it-IT" sz="2400" b="1" i="1" baseline="-25000" dirty="0" smtClean="0">
                <a:cs typeface="Times New Roman" pitchFamily="18" charset="0"/>
              </a:rPr>
              <a:t>L </a:t>
            </a:r>
            <a:r>
              <a:rPr lang="it-IT" sz="2400" b="1" i="1" dirty="0" smtClean="0">
                <a:cs typeface="Times New Roman" pitchFamily="18" charset="0"/>
              </a:rPr>
              <a:t>= 4 (Re </a:t>
            </a:r>
            <a:r>
              <a:rPr lang="it-IT" sz="2400" b="1" i="1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it-IT" sz="2400" b="1" i="1" dirty="0" smtClean="0">
                <a:cs typeface="Times New Roman" pitchFamily="18" charset="0"/>
              </a:rPr>
              <a:t> + Re x</a:t>
            </a:r>
            <a:r>
              <a:rPr lang="it-IT" sz="2400" b="1" i="1" baseline="-25000" dirty="0" smtClean="0">
                <a:cs typeface="Times New Roman" pitchFamily="18" charset="0"/>
              </a:rPr>
              <a:t>-</a:t>
            </a:r>
            <a:r>
              <a:rPr lang="it-IT" sz="2400" b="1" i="1" dirty="0" smtClean="0">
                <a:cs typeface="Times New Roman" pitchFamily="18" charset="0"/>
              </a:rPr>
              <a:t>)</a:t>
            </a:r>
            <a:endParaRPr lang="it-IT" sz="2400" b="1" i="1" dirty="0"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440102" y="169476"/>
            <a:ext cx="422013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CPT </a:t>
            </a:r>
            <a:r>
              <a:rPr lang="it-IT" sz="2800" b="1" dirty="0" err="1" smtClean="0">
                <a:solidFill>
                  <a:srgbClr val="0000FF"/>
                </a:solidFill>
              </a:rPr>
              <a:t>violation</a:t>
            </a:r>
            <a:r>
              <a:rPr lang="it-IT" sz="2800" b="1" dirty="0" smtClean="0">
                <a:solidFill>
                  <a:srgbClr val="0000FF"/>
                </a:solidFill>
              </a:rPr>
              <a:t> in </a:t>
            </a:r>
            <a:r>
              <a:rPr lang="it-IT" sz="2800" b="1" i="1" dirty="0" smtClean="0">
                <a:solidFill>
                  <a:srgbClr val="0000FF"/>
                </a:solidFill>
              </a:rPr>
              <a:t>Ke3</a:t>
            </a:r>
            <a:r>
              <a:rPr lang="it-IT" sz="2800" b="1" dirty="0" smtClean="0">
                <a:solidFill>
                  <a:srgbClr val="0000FF"/>
                </a:solidFill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</a:rPr>
              <a:t>decays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1796623"/>
            <a:ext cx="7774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 CPT </a:t>
            </a:r>
            <a:r>
              <a:rPr lang="it-IT" sz="2400" b="1" dirty="0" err="1" smtClean="0">
                <a:solidFill>
                  <a:srgbClr val="0000FF"/>
                </a:solidFill>
                <a:cs typeface="Times New Roman" pitchFamily="18" charset="0"/>
              </a:rPr>
              <a:t>invariance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  <a:sym typeface="Symbol"/>
              </a:rPr>
              <a:t> </a:t>
            </a:r>
            <a:r>
              <a:rPr lang="it-IT" sz="2400" b="1" i="1" dirty="0" smtClean="0">
                <a:cs typeface="Times New Roman" pitchFamily="18" charset="0"/>
              </a:rPr>
              <a:t>A</a:t>
            </a:r>
            <a:r>
              <a:rPr lang="it-IT" sz="2400" b="1" i="1" baseline="-25000" dirty="0" smtClean="0">
                <a:cs typeface="Times New Roman" pitchFamily="18" charset="0"/>
              </a:rPr>
              <a:t>S</a:t>
            </a:r>
            <a:r>
              <a:rPr lang="it-IT" sz="2400" b="1" i="1" dirty="0" smtClean="0">
                <a:cs typeface="Times New Roman" pitchFamily="18" charset="0"/>
              </a:rPr>
              <a:t> = A</a:t>
            </a:r>
            <a:r>
              <a:rPr lang="it-IT" sz="2400" b="1" i="1" baseline="-25000" dirty="0" smtClean="0">
                <a:cs typeface="Times New Roman" pitchFamily="18" charset="0"/>
              </a:rPr>
              <a:t>L </a:t>
            </a:r>
            <a:r>
              <a:rPr lang="it-IT" sz="2400" b="1" i="1" dirty="0" smtClean="0">
                <a:cs typeface="Times New Roman" pitchFamily="18" charset="0"/>
              </a:rPr>
              <a:t>= 2 Re</a:t>
            </a:r>
            <a:r>
              <a:rPr lang="it-IT" sz="2400" b="1" i="1" dirty="0" smtClean="0">
                <a:latin typeface="Symbol" pitchFamily="18" charset="2"/>
                <a:cs typeface="Times New Roman" pitchFamily="18" charset="0"/>
              </a:rPr>
              <a:t>e </a:t>
            </a:r>
            <a:r>
              <a:rPr lang="it-IT" sz="2400" b="1" i="1" dirty="0" smtClean="0">
                <a:latin typeface="Calibri"/>
                <a:cs typeface="Times New Roman" pitchFamily="18" charset="0"/>
              </a:rPr>
              <a:t>≈</a:t>
            </a:r>
            <a:r>
              <a:rPr lang="it-IT" sz="2400" b="1" i="1" dirty="0" smtClean="0">
                <a:latin typeface="Calibri"/>
                <a:cs typeface="Times New Roman" pitchFamily="18" charset="0"/>
                <a:sym typeface="Symbol"/>
              </a:rPr>
              <a:t> 3x10</a:t>
            </a:r>
            <a:r>
              <a:rPr lang="it-IT" sz="2400" b="1" i="1" baseline="30000" dirty="0" smtClean="0">
                <a:latin typeface="Calibri"/>
                <a:cs typeface="Times New Roman" pitchFamily="18" charset="0"/>
                <a:sym typeface="Symbol"/>
              </a:rPr>
              <a:t>-3</a:t>
            </a:r>
            <a:endParaRPr lang="it-IT" sz="2400" b="1" baseline="300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cs typeface="Times New Roman" pitchFamily="18" charset="0"/>
              </a:rPr>
              <a:t>If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it-IT" sz="2400" b="1" i="1" dirty="0" smtClean="0">
                <a:cs typeface="Times New Roman" pitchFamily="18" charset="0"/>
              </a:rPr>
              <a:t>A</a:t>
            </a:r>
            <a:r>
              <a:rPr lang="it-IT" sz="2400" b="1" i="1" baseline="-25000" dirty="0" smtClean="0">
                <a:cs typeface="Times New Roman" pitchFamily="18" charset="0"/>
              </a:rPr>
              <a:t>S</a:t>
            </a:r>
            <a:r>
              <a:rPr lang="it-IT" sz="2400" b="1" i="1" dirty="0" smtClean="0">
                <a:cs typeface="Times New Roman" pitchFamily="18" charset="0"/>
              </a:rPr>
              <a:t> ≠ A</a:t>
            </a:r>
            <a:r>
              <a:rPr lang="it-IT" sz="2400" b="1" i="1" baseline="-25000" dirty="0" smtClean="0">
                <a:cs typeface="Times New Roman" pitchFamily="18" charset="0"/>
              </a:rPr>
              <a:t>L</a:t>
            </a:r>
            <a:r>
              <a:rPr lang="it-IT" sz="2400" b="1" i="1" dirty="0" smtClean="0">
                <a:cs typeface="Times New Roman" pitchFamily="18" charset="0"/>
              </a:rPr>
              <a:t> 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CPT </a:t>
            </a:r>
            <a:r>
              <a:rPr lang="it-IT" sz="2400" b="1" dirty="0" err="1" smtClean="0">
                <a:solidFill>
                  <a:srgbClr val="0000FF"/>
                </a:solidFill>
                <a:cs typeface="Times New Roman" pitchFamily="18" charset="0"/>
              </a:rPr>
              <a:t>is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cs typeface="Times New Roman" pitchFamily="18" charset="0"/>
              </a:rPr>
              <a:t>violated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cs typeface="Times New Roman" pitchFamily="18" charset="0"/>
              </a:rPr>
              <a:t>either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 in the mass </a:t>
            </a:r>
            <a:r>
              <a:rPr lang="it-IT" sz="2400" b="1" dirty="0" err="1" smtClean="0">
                <a:solidFill>
                  <a:srgbClr val="0000FF"/>
                </a:solidFill>
                <a:cs typeface="Times New Roman" pitchFamily="18" charset="0"/>
              </a:rPr>
              <a:t>matrix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 (</a:t>
            </a:r>
            <a:r>
              <a:rPr lang="it-IT" sz="2400" b="1" dirty="0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) or in </a:t>
            </a:r>
          </a:p>
          <a:p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the </a:t>
            </a:r>
            <a:r>
              <a:rPr lang="it-IT" sz="2400" b="1" dirty="0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S</a:t>
            </a:r>
            <a:r>
              <a:rPr lang="it-IT" sz="2400" b="1" baseline="-25000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≠</a:t>
            </a:r>
            <a:r>
              <a:rPr lang="it-IT" sz="2400" b="1" dirty="0" smtClean="0">
                <a:solidFill>
                  <a:srgbClr val="0000FF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Q </a:t>
            </a:r>
            <a:r>
              <a:rPr lang="it-IT" sz="2400" b="1" dirty="0" err="1" smtClean="0">
                <a:solidFill>
                  <a:srgbClr val="0000FF"/>
                </a:solidFill>
                <a:cs typeface="Times New Roman" pitchFamily="18" charset="0"/>
              </a:rPr>
              <a:t>decay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cs typeface="Times New Roman" pitchFamily="18" charset="0"/>
              </a:rPr>
              <a:t>amplitude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 (x</a:t>
            </a:r>
            <a:r>
              <a:rPr lang="it-IT" sz="2400" b="1" baseline="-25000" dirty="0" smtClean="0">
                <a:solidFill>
                  <a:srgbClr val="0000FF"/>
                </a:solidFill>
                <a:cs typeface="Times New Roman" pitchFamily="18" charset="0"/>
              </a:rPr>
              <a:t>-</a:t>
            </a:r>
            <a:r>
              <a:rPr lang="it-IT" sz="2400" b="1" dirty="0" smtClean="0">
                <a:solidFill>
                  <a:srgbClr val="0000FF"/>
                </a:solidFill>
                <a:cs typeface="Times New Roman" pitchFamily="18" charset="0"/>
              </a:rPr>
              <a:t>):</a:t>
            </a:r>
            <a:endParaRPr lang="it-IT" sz="2400" b="1" dirty="0">
              <a:solidFill>
                <a:srgbClr val="0000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282520"/>
            <a:ext cx="3707905" cy="357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4067944" y="3702511"/>
            <a:ext cx="48790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pure KS sample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selected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by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KL crash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TOF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technique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allows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signal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selection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with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unambiguous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charge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assignment</a:t>
            </a:r>
            <a:endParaRPr lang="it-IT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acceptance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limited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by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spiralizing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tracks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not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reaching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the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calorimeter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surface</a:t>
            </a:r>
            <a:endParaRPr lang="it-IT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13000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signal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events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3">
                    <a:lumMod val="50000"/>
                  </a:schemeClr>
                </a:solidFill>
              </a:rPr>
              <a:t>selected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in 410 pb</a:t>
            </a:r>
            <a:r>
              <a:rPr lang="it-IT" sz="2000" b="1" baseline="30000" dirty="0" smtClean="0">
                <a:solidFill>
                  <a:schemeClr val="accent3">
                    <a:lumMod val="50000"/>
                  </a:schemeClr>
                </a:solidFill>
              </a:rPr>
              <a:t>-1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 sample</a:t>
            </a:r>
            <a:endParaRPr lang="it-IT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257536" y="4509120"/>
            <a:ext cx="5474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it-IT" sz="2000" i="1" baseline="-250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 = (3.322 ±0.058±0.047) x 10</a:t>
            </a:r>
            <a:r>
              <a:rPr lang="it-IT" sz="2000" i="1" baseline="30000" dirty="0" smtClean="0">
                <a:latin typeface="Arial" pitchFamily="34" charset="0"/>
                <a:cs typeface="Arial" pitchFamily="34" charset="0"/>
              </a:rPr>
              <a:t>-3 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KTEV ‘02</a:t>
            </a:r>
            <a:endParaRPr lang="it-IT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1115616" y="501345"/>
            <a:ext cx="7848872" cy="4079783"/>
            <a:chOff x="552450" y="429337"/>
            <a:chExt cx="8268022" cy="4439823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2450" y="429337"/>
              <a:ext cx="8268022" cy="4310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>
            <a:xfrm>
              <a:off x="3563888" y="4653136"/>
              <a:ext cx="129614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539552" y="44624"/>
            <a:ext cx="235442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KLOE-1 </a:t>
            </a:r>
            <a:r>
              <a:rPr lang="it-IT" sz="2800" b="1" dirty="0" err="1" smtClean="0">
                <a:solidFill>
                  <a:srgbClr val="0000FF"/>
                </a:solidFill>
              </a:rPr>
              <a:t>result</a:t>
            </a:r>
            <a:r>
              <a:rPr lang="it-IT" sz="2800" b="1" dirty="0" smtClean="0">
                <a:solidFill>
                  <a:srgbClr val="0000FF"/>
                </a:solidFill>
              </a:rPr>
              <a:t> :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5013176"/>
            <a:ext cx="6600846" cy="1323439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00FF"/>
                </a:solidFill>
              </a:rPr>
              <a:t>Step-0 :</a:t>
            </a:r>
            <a:r>
              <a:rPr lang="it-IT" sz="2000" b="1" dirty="0" smtClean="0"/>
              <a:t>  </a:t>
            </a:r>
            <a:r>
              <a:rPr lang="it-IT" sz="2000" b="1" dirty="0" err="1" smtClean="0">
                <a:solidFill>
                  <a:srgbClr val="FF0000"/>
                </a:solidFill>
              </a:rPr>
              <a:t>fractional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error</a:t>
            </a:r>
            <a:r>
              <a:rPr lang="it-IT" sz="2000" b="1" dirty="0" smtClean="0">
                <a:solidFill>
                  <a:srgbClr val="FF0000"/>
                </a:solidFill>
              </a:rPr>
              <a:t> on BR  0.8%  →   </a:t>
            </a:r>
            <a:r>
              <a:rPr lang="it-IT" sz="2000" b="1" dirty="0" err="1" smtClean="0">
                <a:solidFill>
                  <a:srgbClr val="FF0000"/>
                </a:solidFill>
              </a:rPr>
              <a:t>error</a:t>
            </a:r>
            <a:r>
              <a:rPr lang="it-IT" sz="2000" b="1" dirty="0" smtClean="0">
                <a:solidFill>
                  <a:srgbClr val="FF0000"/>
                </a:solidFill>
              </a:rPr>
              <a:t> on A</a:t>
            </a:r>
            <a:r>
              <a:rPr lang="it-IT" sz="2000" b="1" baseline="-25000" dirty="0" smtClean="0">
                <a:solidFill>
                  <a:srgbClr val="FF0000"/>
                </a:solidFill>
              </a:rPr>
              <a:t>S</a:t>
            </a:r>
            <a:r>
              <a:rPr lang="it-IT" sz="2000" b="1" dirty="0" smtClean="0">
                <a:solidFill>
                  <a:srgbClr val="FF0000"/>
                </a:solidFill>
              </a:rPr>
              <a:t>  4 x 10</a:t>
            </a:r>
            <a:r>
              <a:rPr lang="it-IT" sz="2000" b="1" baseline="30000" dirty="0" smtClean="0">
                <a:solidFill>
                  <a:srgbClr val="FF0000"/>
                </a:solidFill>
              </a:rPr>
              <a:t>-3</a:t>
            </a:r>
          </a:p>
          <a:p>
            <a:r>
              <a:rPr lang="it-IT" sz="2000" b="1" dirty="0" smtClean="0">
                <a:solidFill>
                  <a:srgbClr val="0000FF"/>
                </a:solidFill>
              </a:rPr>
              <a:t>Step-1 :  </a:t>
            </a:r>
            <a:r>
              <a:rPr lang="it-IT" sz="2000" b="1" dirty="0" err="1" smtClean="0">
                <a:solidFill>
                  <a:srgbClr val="006600"/>
                </a:solidFill>
              </a:rPr>
              <a:t>systematics</a:t>
            </a:r>
            <a:r>
              <a:rPr lang="it-IT" sz="2000" b="1" dirty="0" smtClean="0">
                <a:solidFill>
                  <a:srgbClr val="006600"/>
                </a:solidFill>
              </a:rPr>
              <a:t> can </a:t>
            </a:r>
            <a:r>
              <a:rPr lang="it-IT" sz="2000" b="1" dirty="0" err="1" smtClean="0">
                <a:solidFill>
                  <a:srgbClr val="006600"/>
                </a:solidFill>
              </a:rPr>
              <a:t>be</a:t>
            </a: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</a:rPr>
              <a:t>pinned</a:t>
            </a:r>
            <a:r>
              <a:rPr lang="it-IT" sz="2000" b="1" dirty="0" smtClean="0">
                <a:solidFill>
                  <a:srgbClr val="006600"/>
                </a:solidFill>
              </a:rPr>
              <a:t> down </a:t>
            </a:r>
            <a:r>
              <a:rPr lang="it-IT" sz="2000" b="1" dirty="0" err="1" smtClean="0">
                <a:solidFill>
                  <a:srgbClr val="006600"/>
                </a:solidFill>
              </a:rPr>
              <a:t>by</a:t>
            </a: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</a:rPr>
              <a:t>inner</a:t>
            </a: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</a:rPr>
              <a:t>tracking</a:t>
            </a:r>
            <a:r>
              <a:rPr lang="it-IT" sz="2000" b="1" dirty="0" smtClean="0">
                <a:solidFill>
                  <a:srgbClr val="006600"/>
                </a:solidFill>
              </a:rPr>
              <a:t>: </a:t>
            </a:r>
          </a:p>
          <a:p>
            <a:r>
              <a:rPr lang="it-IT" sz="2000" b="1" dirty="0" smtClean="0">
                <a:solidFill>
                  <a:srgbClr val="006600"/>
                </a:solidFill>
              </a:rPr>
              <a:t>                 </a:t>
            </a:r>
            <a:r>
              <a:rPr lang="it-IT" sz="2000" b="1" dirty="0" err="1" smtClean="0">
                <a:solidFill>
                  <a:srgbClr val="006600"/>
                </a:solidFill>
              </a:rPr>
              <a:t>expected</a:t>
            </a:r>
            <a:r>
              <a:rPr lang="it-IT" sz="2000" b="1" dirty="0" smtClean="0">
                <a:solidFill>
                  <a:srgbClr val="006600"/>
                </a:solidFill>
              </a:rPr>
              <a:t> BR </a:t>
            </a:r>
            <a:r>
              <a:rPr lang="it-IT" sz="2000" b="1" dirty="0" err="1" smtClean="0">
                <a:solidFill>
                  <a:srgbClr val="006600"/>
                </a:solidFill>
              </a:rPr>
              <a:t>fract</a:t>
            </a:r>
            <a:r>
              <a:rPr lang="it-IT" sz="2000" b="1" dirty="0" smtClean="0">
                <a:solidFill>
                  <a:srgbClr val="006600"/>
                </a:solidFill>
              </a:rPr>
              <a:t>. </a:t>
            </a:r>
            <a:r>
              <a:rPr lang="it-IT" sz="2000" b="1" dirty="0" err="1" smtClean="0">
                <a:solidFill>
                  <a:srgbClr val="006600"/>
                </a:solidFill>
              </a:rPr>
              <a:t>error</a:t>
            </a:r>
            <a:r>
              <a:rPr lang="it-IT" sz="2000" b="1" dirty="0" smtClean="0">
                <a:solidFill>
                  <a:srgbClr val="006600"/>
                </a:solidFill>
              </a:rPr>
              <a:t> 0.3%</a:t>
            </a:r>
          </a:p>
          <a:p>
            <a:r>
              <a:rPr lang="it-IT" sz="2000" b="1" dirty="0" smtClean="0">
                <a:solidFill>
                  <a:srgbClr val="006600"/>
                </a:solidFill>
              </a:rPr>
              <a:t>                </a:t>
            </a:r>
            <a:r>
              <a:rPr lang="it-IT" sz="2000" b="1" dirty="0" smtClean="0"/>
              <a:t> K</a:t>
            </a:r>
            <a:r>
              <a:rPr lang="it-IT" sz="2000" b="1" baseline="-25000" dirty="0" smtClean="0"/>
              <a:t>S</a:t>
            </a:r>
            <a:r>
              <a:rPr lang="it-IT" sz="2000" b="1" dirty="0" smtClean="0"/>
              <a:t>→</a:t>
            </a:r>
            <a:r>
              <a:rPr lang="it-IT" sz="2000" b="1" dirty="0" err="1" smtClean="0">
                <a:latin typeface="Symbol" pitchFamily="18" charset="2"/>
              </a:rPr>
              <a:t>pmn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channel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also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affordable</a:t>
            </a:r>
            <a:endParaRPr lang="it-IT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A. Passeri </a:t>
            </a:r>
          </a:p>
        </p:txBody>
      </p:sp>
      <p:sp>
        <p:nvSpPr>
          <p:cNvPr id="1030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DAFNE status and plans</a:t>
            </a:r>
          </a:p>
        </p:txBody>
      </p:sp>
      <p:sp>
        <p:nvSpPr>
          <p:cNvPr id="1031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12A6D-D41A-416B-A24A-50A4A09F6C3A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971600" y="173038"/>
            <a:ext cx="754078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Quantum </a:t>
            </a:r>
            <a:r>
              <a:rPr lang="it-IT" sz="2800" b="1" dirty="0" err="1" smtClean="0">
                <a:solidFill>
                  <a:srgbClr val="0000FF"/>
                </a:solidFill>
              </a:rPr>
              <a:t>interference</a:t>
            </a:r>
            <a:r>
              <a:rPr lang="it-IT" sz="2800" b="1" dirty="0" smtClean="0">
                <a:solidFill>
                  <a:srgbClr val="0000FF"/>
                </a:solidFill>
              </a:rPr>
              <a:t> in the </a:t>
            </a:r>
            <a:r>
              <a:rPr lang="it-IT" sz="2800" b="1" dirty="0" err="1" smtClean="0">
                <a:solidFill>
                  <a:srgbClr val="0000FF"/>
                </a:solidFill>
              </a:rPr>
              <a:t>neutral</a:t>
            </a:r>
            <a:r>
              <a:rPr lang="it-IT" sz="2800" b="1" dirty="0" smtClean="0">
                <a:solidFill>
                  <a:srgbClr val="0000FF"/>
                </a:solidFill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</a:rPr>
              <a:t>kaon</a:t>
            </a:r>
            <a:r>
              <a:rPr lang="it-IT" sz="2800" b="1" dirty="0" smtClean="0">
                <a:solidFill>
                  <a:srgbClr val="0000FF"/>
                </a:solidFill>
              </a:rPr>
              <a:t> system</a:t>
            </a:r>
            <a:endParaRPr lang="it-IT" sz="2800" b="1" dirty="0">
              <a:solidFill>
                <a:srgbClr val="0000FF"/>
              </a:solidFill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250825" y="260648"/>
            <a:ext cx="2663825" cy="2493963"/>
            <a:chOff x="4368" y="2524"/>
            <a:chExt cx="1712" cy="1602"/>
          </a:xfrm>
        </p:grpSpPr>
        <p:sp>
          <p:nvSpPr>
            <p:cNvPr id="2070" name="Text Box 6"/>
            <p:cNvSpPr txBox="1">
              <a:spLocks noChangeAspect="1" noChangeArrowheads="1"/>
            </p:cNvSpPr>
            <p:nvPr/>
          </p:nvSpPr>
          <p:spPr bwMode="auto">
            <a:xfrm>
              <a:off x="5152" y="3426"/>
              <a:ext cx="464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K</a:t>
              </a:r>
              <a:r>
                <a:rPr lang="en-US" baseline="-25000"/>
                <a:t>L,S</a:t>
              </a:r>
            </a:p>
          </p:txBody>
        </p:sp>
        <p:sp>
          <p:nvSpPr>
            <p:cNvPr id="2071" name="Text Box 7"/>
            <p:cNvSpPr txBox="1">
              <a:spLocks noChangeAspect="1" noChangeArrowheads="1"/>
            </p:cNvSpPr>
            <p:nvPr/>
          </p:nvSpPr>
          <p:spPr bwMode="auto">
            <a:xfrm>
              <a:off x="4565" y="3109"/>
              <a:ext cx="417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K</a:t>
              </a:r>
              <a:r>
                <a:rPr lang="en-US" baseline="-25000"/>
                <a:t>S,L</a:t>
              </a:r>
            </a:p>
          </p:txBody>
        </p:sp>
        <p:sp>
          <p:nvSpPr>
            <p:cNvPr id="2072" name="Text Box 8"/>
            <p:cNvSpPr txBox="1">
              <a:spLocks noChangeAspect="1" noChangeArrowheads="1"/>
            </p:cNvSpPr>
            <p:nvPr/>
          </p:nvSpPr>
          <p:spPr bwMode="auto">
            <a:xfrm>
              <a:off x="4878" y="2842"/>
              <a:ext cx="298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t</a:t>
              </a:r>
              <a:r>
                <a:rPr lang="en-US" i="1" baseline="-25000"/>
                <a:t>1</a:t>
              </a:r>
              <a:endParaRPr lang="en-US" i="1"/>
            </a:p>
          </p:txBody>
        </p:sp>
        <p:sp>
          <p:nvSpPr>
            <p:cNvPr id="2073" name="Text Box 9"/>
            <p:cNvSpPr txBox="1">
              <a:spLocks noChangeAspect="1" noChangeArrowheads="1"/>
            </p:cNvSpPr>
            <p:nvPr/>
          </p:nvSpPr>
          <p:spPr bwMode="auto">
            <a:xfrm>
              <a:off x="5289" y="3071"/>
              <a:ext cx="297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/>
                <a:t>t</a:t>
              </a:r>
              <a:r>
                <a:rPr lang="en-US" i="1" baseline="-25000"/>
                <a:t>2</a:t>
              </a:r>
              <a:endParaRPr lang="en-US" i="1"/>
            </a:p>
          </p:txBody>
        </p:sp>
        <p:sp>
          <p:nvSpPr>
            <p:cNvPr id="2074" name="Text Box 10"/>
            <p:cNvSpPr txBox="1">
              <a:spLocks noChangeAspect="1" noChangeArrowheads="1"/>
            </p:cNvSpPr>
            <p:nvPr/>
          </p:nvSpPr>
          <p:spPr bwMode="auto">
            <a:xfrm>
              <a:off x="4368" y="3513"/>
              <a:ext cx="633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t=t</a:t>
              </a:r>
              <a:r>
                <a:rPr lang="en-US" i="1" baseline="-25000"/>
                <a:t>1</a:t>
              </a:r>
              <a:r>
                <a:rPr lang="en-US" i="1"/>
                <a:t>- t</a:t>
              </a:r>
              <a:r>
                <a:rPr lang="en-US" i="1" baseline="-25000"/>
                <a:t>2</a:t>
              </a:r>
              <a:endParaRPr lang="en-US" i="1" baseline="-25000">
                <a:latin typeface="Symbol" pitchFamily="18" charset="2"/>
              </a:endParaRPr>
            </a:p>
          </p:txBody>
        </p:sp>
        <p:sp>
          <p:nvSpPr>
            <p:cNvPr id="2075" name="Text Box 11"/>
            <p:cNvSpPr txBox="1">
              <a:spLocks noChangeAspect="1" noChangeArrowheads="1"/>
            </p:cNvSpPr>
            <p:nvPr/>
          </p:nvSpPr>
          <p:spPr bwMode="auto">
            <a:xfrm>
              <a:off x="5616" y="3609"/>
              <a:ext cx="464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chemeClr val="tx2"/>
                  </a:solidFill>
                </a:rPr>
                <a:t>f</a:t>
              </a:r>
              <a:r>
                <a:rPr lang="en-US" i="1" baseline="-2500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076" name="Text Box 12"/>
            <p:cNvSpPr txBox="1">
              <a:spLocks noChangeAspect="1" noChangeArrowheads="1"/>
            </p:cNvSpPr>
            <p:nvPr/>
          </p:nvSpPr>
          <p:spPr bwMode="auto">
            <a:xfrm>
              <a:off x="4407" y="2784"/>
              <a:ext cx="464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chemeClr val="tx2"/>
                  </a:solidFill>
                </a:rPr>
                <a:t>f</a:t>
              </a:r>
              <a:r>
                <a:rPr lang="en-US" i="1" baseline="-25000">
                  <a:solidFill>
                    <a:schemeClr val="tx2"/>
                  </a:solidFill>
                </a:rPr>
                <a:t>1</a:t>
              </a:r>
            </a:p>
          </p:txBody>
        </p:sp>
        <p:grpSp>
          <p:nvGrpSpPr>
            <p:cNvPr id="3" name="Group 13"/>
            <p:cNvGrpSpPr>
              <a:grpSpLocks noChangeAspect="1"/>
            </p:cNvGrpSpPr>
            <p:nvPr/>
          </p:nvGrpSpPr>
          <p:grpSpPr bwMode="auto">
            <a:xfrm rot="-7512879">
              <a:off x="4305" y="2688"/>
              <a:ext cx="1602" cy="1273"/>
              <a:chOff x="4305" y="2688"/>
              <a:chExt cx="1602" cy="1273"/>
            </a:xfrm>
          </p:grpSpPr>
          <p:sp>
            <p:nvSpPr>
              <p:cNvPr id="2079" name="Line 14"/>
              <p:cNvSpPr>
                <a:spLocks noChangeAspect="1" noChangeShapeType="1"/>
              </p:cNvSpPr>
              <p:nvPr/>
            </p:nvSpPr>
            <p:spPr bwMode="auto">
              <a:xfrm flipV="1">
                <a:off x="4641" y="3125"/>
                <a:ext cx="863" cy="3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80" name="Oval 15"/>
              <p:cNvSpPr>
                <a:spLocks noChangeAspect="1" noChangeArrowheads="1"/>
              </p:cNvSpPr>
              <p:nvPr/>
            </p:nvSpPr>
            <p:spPr bwMode="auto">
              <a:xfrm>
                <a:off x="5120" y="3153"/>
                <a:ext cx="192" cy="19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it-IT">
                  <a:latin typeface="Symbol" pitchFamily="18" charset="2"/>
                </a:endParaRPr>
              </a:p>
            </p:txBody>
          </p:sp>
          <p:sp>
            <p:nvSpPr>
              <p:cNvPr id="2081" name="Line 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4305" y="3422"/>
                <a:ext cx="336" cy="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82" name="Line 17"/>
              <p:cNvSpPr>
                <a:spLocks noChangeAspect="1" noChangeShapeType="1"/>
              </p:cNvSpPr>
              <p:nvPr/>
            </p:nvSpPr>
            <p:spPr bwMode="auto">
              <a:xfrm flipH="1">
                <a:off x="4563" y="3521"/>
                <a:ext cx="96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83" name="Line 18"/>
              <p:cNvSpPr>
                <a:spLocks noChangeAspect="1" noChangeShapeType="1"/>
              </p:cNvSpPr>
              <p:nvPr/>
            </p:nvSpPr>
            <p:spPr bwMode="auto">
              <a:xfrm>
                <a:off x="5492" y="3143"/>
                <a:ext cx="39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84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5504" y="2778"/>
                <a:ext cx="144" cy="3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85" name="Line 20"/>
              <p:cNvSpPr>
                <a:spLocks noChangeAspect="1" noChangeShapeType="1"/>
              </p:cNvSpPr>
              <p:nvPr/>
            </p:nvSpPr>
            <p:spPr bwMode="auto">
              <a:xfrm flipV="1">
                <a:off x="4736" y="3422"/>
                <a:ext cx="528" cy="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86" name="Line 21"/>
              <p:cNvSpPr>
                <a:spLocks noChangeAspect="1" noChangeShapeType="1"/>
              </p:cNvSpPr>
              <p:nvPr/>
            </p:nvSpPr>
            <p:spPr bwMode="auto">
              <a:xfrm flipV="1">
                <a:off x="5300" y="3274"/>
                <a:ext cx="252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87" name="Line 22"/>
              <p:cNvSpPr>
                <a:spLocks noChangeAspect="1" noChangeShapeType="1"/>
              </p:cNvSpPr>
              <p:nvPr/>
            </p:nvSpPr>
            <p:spPr bwMode="auto">
              <a:xfrm flipV="1">
                <a:off x="5499" y="2867"/>
                <a:ext cx="272" cy="2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88" name="Line 23"/>
              <p:cNvSpPr>
                <a:spLocks noChangeAspect="1" noChangeShapeType="1"/>
              </p:cNvSpPr>
              <p:nvPr/>
            </p:nvSpPr>
            <p:spPr bwMode="auto">
              <a:xfrm flipH="1">
                <a:off x="4432" y="3524"/>
                <a:ext cx="225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089" name="Oval 24"/>
              <p:cNvSpPr>
                <a:spLocks noChangeAspect="1" noChangeArrowheads="1"/>
              </p:cNvSpPr>
              <p:nvPr/>
            </p:nvSpPr>
            <p:spPr bwMode="auto">
              <a:xfrm rot="-1707453">
                <a:off x="4336" y="3289"/>
                <a:ext cx="288" cy="672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2090" name="Oval 25"/>
              <p:cNvSpPr>
                <a:spLocks noChangeAspect="1" noChangeArrowheads="1"/>
              </p:cNvSpPr>
              <p:nvPr/>
            </p:nvSpPr>
            <p:spPr bwMode="auto">
              <a:xfrm rot="-1707453">
                <a:off x="5619" y="2688"/>
                <a:ext cx="288" cy="672"/>
              </a:xfrm>
              <a:prstGeom prst="ellipse">
                <a:avLst/>
              </a:prstGeom>
              <a:noFill/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2078" name="Text Box 26"/>
            <p:cNvSpPr txBox="1">
              <a:spLocks noChangeAspect="1" noChangeArrowheads="1"/>
            </p:cNvSpPr>
            <p:nvPr/>
          </p:nvSpPr>
          <p:spPr bwMode="auto">
            <a:xfrm>
              <a:off x="4887" y="3145"/>
              <a:ext cx="585" cy="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Symbol" pitchFamily="18" charset="2"/>
                </a:rPr>
                <a:t>f</a:t>
              </a:r>
            </a:p>
          </p:txBody>
        </p:sp>
      </p:grpSp>
      <p:graphicFrame>
        <p:nvGraphicFramePr>
          <p:cNvPr id="2050" name="Object 27"/>
          <p:cNvGraphicFramePr>
            <a:graphicFrameLocks noChangeAspect="1"/>
          </p:cNvGraphicFramePr>
          <p:nvPr/>
        </p:nvGraphicFramePr>
        <p:xfrm>
          <a:off x="323528" y="2641823"/>
          <a:ext cx="8557724" cy="1219225"/>
        </p:xfrm>
        <a:graphic>
          <a:graphicData uri="http://schemas.openxmlformats.org/presentationml/2006/ole">
            <p:oleObj spid="_x0000_s28674" name="Equation" r:id="rId3" imgW="3733560" imgH="533160" progId="Equation.3">
              <p:embed/>
            </p:oleObj>
          </a:graphicData>
        </a:graphic>
      </p:graphicFrame>
      <p:sp>
        <p:nvSpPr>
          <p:cNvPr id="2059" name="Text Box 30"/>
          <p:cNvSpPr txBox="1">
            <a:spLocks noChangeArrowheads="1"/>
          </p:cNvSpPr>
          <p:nvPr/>
        </p:nvSpPr>
        <p:spPr bwMode="auto">
          <a:xfrm>
            <a:off x="3960440" y="4005064"/>
            <a:ext cx="52200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it-IT" dirty="0">
                <a:solidFill>
                  <a:srgbClr val="339933"/>
                </a:solidFill>
              </a:rPr>
              <a:t> </a:t>
            </a:r>
            <a:r>
              <a:rPr lang="it-IT" sz="2000" b="1" dirty="0" err="1">
                <a:solidFill>
                  <a:srgbClr val="339933"/>
                </a:solidFill>
              </a:rPr>
              <a:t>interference</a:t>
            </a:r>
            <a:r>
              <a:rPr lang="it-IT" sz="2000" b="1" dirty="0">
                <a:solidFill>
                  <a:srgbClr val="339933"/>
                </a:solidFill>
              </a:rPr>
              <a:t> pattern I(</a:t>
            </a:r>
            <a:r>
              <a:rPr lang="it-IT" sz="2000" b="1" dirty="0" err="1">
                <a:solidFill>
                  <a:srgbClr val="339933"/>
                </a:solidFill>
                <a:latin typeface="Symbol" pitchFamily="18" charset="2"/>
              </a:rPr>
              <a:t>D</a:t>
            </a:r>
            <a:r>
              <a:rPr lang="it-IT" sz="2000" b="1" dirty="0" err="1">
                <a:solidFill>
                  <a:srgbClr val="339933"/>
                </a:solidFill>
              </a:rPr>
              <a:t>t</a:t>
            </a:r>
            <a:r>
              <a:rPr lang="it-IT" sz="2000" b="1" dirty="0">
                <a:solidFill>
                  <a:srgbClr val="339933"/>
                </a:solidFill>
              </a:rPr>
              <a:t>) </a:t>
            </a:r>
            <a:r>
              <a:rPr lang="it-IT" sz="2000" b="1" dirty="0" err="1">
                <a:solidFill>
                  <a:srgbClr val="339933"/>
                </a:solidFill>
              </a:rPr>
              <a:t>for</a:t>
            </a:r>
            <a:r>
              <a:rPr lang="it-IT" sz="2000" b="1" dirty="0">
                <a:solidFill>
                  <a:srgbClr val="339933"/>
                </a:solidFill>
              </a:rPr>
              <a:t> </a:t>
            </a:r>
            <a:r>
              <a:rPr lang="it-IT" sz="2000" b="1" dirty="0" err="1">
                <a:solidFill>
                  <a:srgbClr val="339933"/>
                </a:solidFill>
              </a:rPr>
              <a:t>different</a:t>
            </a:r>
            <a:r>
              <a:rPr lang="it-IT" sz="2000" b="1" dirty="0">
                <a:solidFill>
                  <a:srgbClr val="339933"/>
                </a:solidFill>
              </a:rPr>
              <a:t> </a:t>
            </a:r>
            <a:r>
              <a:rPr lang="it-IT" sz="2000" b="1" dirty="0" err="1">
                <a:solidFill>
                  <a:srgbClr val="339933"/>
                </a:solidFill>
              </a:rPr>
              <a:t>final</a:t>
            </a:r>
            <a:r>
              <a:rPr lang="it-IT" sz="2000" b="1" dirty="0">
                <a:solidFill>
                  <a:srgbClr val="339933"/>
                </a:solidFill>
              </a:rPr>
              <a:t> </a:t>
            </a:r>
          </a:p>
          <a:p>
            <a:r>
              <a:rPr lang="it-IT" sz="2000" b="1" dirty="0">
                <a:solidFill>
                  <a:srgbClr val="339933"/>
                </a:solidFill>
              </a:rPr>
              <a:t>  </a:t>
            </a:r>
            <a:r>
              <a:rPr lang="it-IT" sz="2000" b="1" dirty="0" err="1">
                <a:solidFill>
                  <a:srgbClr val="339933"/>
                </a:solidFill>
              </a:rPr>
              <a:t>states</a:t>
            </a:r>
            <a:r>
              <a:rPr lang="it-IT" sz="2000" b="1" dirty="0">
                <a:solidFill>
                  <a:srgbClr val="339933"/>
                </a:solidFill>
              </a:rPr>
              <a:t> f</a:t>
            </a:r>
            <a:r>
              <a:rPr lang="it-IT" sz="2000" b="1" baseline="-25000" dirty="0">
                <a:solidFill>
                  <a:srgbClr val="339933"/>
                </a:solidFill>
              </a:rPr>
              <a:t>1</a:t>
            </a:r>
            <a:r>
              <a:rPr lang="it-IT" sz="2000" b="1" dirty="0">
                <a:solidFill>
                  <a:srgbClr val="339933"/>
                </a:solidFill>
              </a:rPr>
              <a:t>,f</a:t>
            </a:r>
            <a:r>
              <a:rPr lang="it-IT" sz="2000" b="1" baseline="-25000" dirty="0">
                <a:solidFill>
                  <a:srgbClr val="339933"/>
                </a:solidFill>
              </a:rPr>
              <a:t>2 </a:t>
            </a:r>
            <a:r>
              <a:rPr lang="it-IT" sz="2000" b="1" dirty="0" err="1">
                <a:solidFill>
                  <a:srgbClr val="339933"/>
                </a:solidFill>
              </a:rPr>
              <a:t>give</a:t>
            </a:r>
            <a:r>
              <a:rPr lang="it-IT" sz="2000" b="1" dirty="0">
                <a:solidFill>
                  <a:srgbClr val="339933"/>
                </a:solidFill>
              </a:rPr>
              <a:t> </a:t>
            </a:r>
            <a:r>
              <a:rPr lang="it-IT" sz="2000" b="1" dirty="0" err="1">
                <a:solidFill>
                  <a:srgbClr val="339933"/>
                </a:solidFill>
              </a:rPr>
              <a:t>access</a:t>
            </a:r>
            <a:r>
              <a:rPr lang="it-IT" sz="2000" b="1" dirty="0">
                <a:solidFill>
                  <a:srgbClr val="339933"/>
                </a:solidFill>
              </a:rPr>
              <a:t> </a:t>
            </a:r>
            <a:r>
              <a:rPr lang="it-IT" sz="2000" b="1" dirty="0" err="1">
                <a:solidFill>
                  <a:srgbClr val="339933"/>
                </a:solidFill>
              </a:rPr>
              <a:t>to</a:t>
            </a:r>
            <a:r>
              <a:rPr lang="it-IT" sz="2000" b="1" dirty="0">
                <a:solidFill>
                  <a:srgbClr val="339933"/>
                </a:solidFill>
              </a:rPr>
              <a:t> </a:t>
            </a:r>
            <a:r>
              <a:rPr lang="it-IT" sz="2000" b="1" dirty="0" smtClean="0">
                <a:solidFill>
                  <a:srgbClr val="339933"/>
                </a:solidFill>
              </a:rPr>
              <a:t>the </a:t>
            </a:r>
            <a:r>
              <a:rPr lang="it-IT" sz="2000" b="1" dirty="0" err="1" smtClean="0">
                <a:solidFill>
                  <a:srgbClr val="339933"/>
                </a:solidFill>
              </a:rPr>
              <a:t>different</a:t>
            </a:r>
            <a:r>
              <a:rPr lang="it-IT" sz="2000" b="1" dirty="0" smtClean="0">
                <a:solidFill>
                  <a:srgbClr val="339933"/>
                </a:solidFill>
              </a:rPr>
              <a:t>  </a:t>
            </a:r>
            <a:r>
              <a:rPr lang="it-IT" sz="2000" b="1" dirty="0" err="1" smtClean="0">
                <a:solidFill>
                  <a:srgbClr val="339933"/>
                </a:solidFill>
              </a:rPr>
              <a:t>parameters</a:t>
            </a:r>
            <a:r>
              <a:rPr lang="it-IT" sz="2000" b="1" dirty="0" smtClean="0">
                <a:solidFill>
                  <a:srgbClr val="339933"/>
                </a:solidFill>
              </a:rPr>
              <a:t>: </a:t>
            </a:r>
            <a:r>
              <a:rPr lang="it-IT" sz="2000" b="1" dirty="0" smtClean="0">
                <a:solidFill>
                  <a:srgbClr val="339933"/>
                </a:solidFill>
                <a:latin typeface="Symbol" pitchFamily="18" charset="2"/>
              </a:rPr>
              <a:t>G</a:t>
            </a:r>
            <a:r>
              <a:rPr lang="it-IT" sz="2000" b="1" baseline="-25000" dirty="0" smtClean="0">
                <a:solidFill>
                  <a:srgbClr val="339933"/>
                </a:solidFill>
              </a:rPr>
              <a:t>S</a:t>
            </a:r>
            <a:r>
              <a:rPr lang="it-IT" sz="2000" b="1" dirty="0" smtClean="0">
                <a:solidFill>
                  <a:srgbClr val="339933"/>
                </a:solidFill>
              </a:rPr>
              <a:t>, </a:t>
            </a:r>
            <a:r>
              <a:rPr lang="it-IT" sz="2000" b="1" dirty="0" smtClean="0">
                <a:solidFill>
                  <a:srgbClr val="339933"/>
                </a:solidFill>
                <a:latin typeface="Symbol" pitchFamily="18" charset="2"/>
              </a:rPr>
              <a:t>G</a:t>
            </a:r>
            <a:r>
              <a:rPr lang="it-IT" sz="2000" b="1" baseline="-25000" dirty="0" smtClean="0">
                <a:solidFill>
                  <a:srgbClr val="339933"/>
                </a:solidFill>
              </a:rPr>
              <a:t>L</a:t>
            </a:r>
            <a:r>
              <a:rPr lang="it-IT" sz="2000" b="1" dirty="0" smtClean="0">
                <a:solidFill>
                  <a:srgbClr val="339933"/>
                </a:solidFill>
              </a:rPr>
              <a:t>, </a:t>
            </a:r>
            <a:r>
              <a:rPr lang="it-IT" sz="2000" b="1" dirty="0" smtClean="0">
                <a:solidFill>
                  <a:srgbClr val="339933"/>
                </a:solidFill>
                <a:latin typeface="Symbol" pitchFamily="18" charset="2"/>
              </a:rPr>
              <a:t>D</a:t>
            </a:r>
            <a:r>
              <a:rPr lang="it-IT" sz="2000" b="1" dirty="0" smtClean="0">
                <a:solidFill>
                  <a:srgbClr val="339933"/>
                </a:solidFill>
              </a:rPr>
              <a:t>m, |</a:t>
            </a:r>
            <a:r>
              <a:rPr lang="it-IT" sz="2000" b="1" dirty="0" smtClean="0">
                <a:solidFill>
                  <a:srgbClr val="339933"/>
                </a:solidFill>
                <a:latin typeface="Symbol" pitchFamily="18" charset="2"/>
              </a:rPr>
              <a:t>h</a:t>
            </a:r>
            <a:r>
              <a:rPr lang="it-IT" sz="2000" b="1" baseline="-25000" dirty="0" smtClean="0">
                <a:solidFill>
                  <a:srgbClr val="339933"/>
                </a:solidFill>
              </a:rPr>
              <a:t>i</a:t>
            </a:r>
            <a:r>
              <a:rPr lang="it-IT" sz="2000" b="1" dirty="0" smtClean="0">
                <a:solidFill>
                  <a:srgbClr val="339933"/>
                </a:solidFill>
              </a:rPr>
              <a:t>|, </a:t>
            </a:r>
            <a:r>
              <a:rPr lang="it-IT" sz="2000" b="1" i="1" dirty="0" err="1" smtClean="0">
                <a:solidFill>
                  <a:srgbClr val="339933"/>
                </a:solidFill>
                <a:latin typeface="Symbol" pitchFamily="18" charset="2"/>
              </a:rPr>
              <a:t>f</a:t>
            </a:r>
            <a:r>
              <a:rPr lang="it-IT" sz="2000" b="1" baseline="-25000" dirty="0" err="1" smtClean="0">
                <a:solidFill>
                  <a:srgbClr val="339933"/>
                </a:solidFill>
              </a:rPr>
              <a:t>i</a:t>
            </a:r>
            <a:endParaRPr lang="it-IT" sz="2000" b="1" baseline="-25000" dirty="0">
              <a:solidFill>
                <a:srgbClr val="339933"/>
              </a:solidFill>
            </a:endParaRPr>
          </a:p>
          <a:p>
            <a:pPr>
              <a:buFontTx/>
              <a:buChar char="•"/>
            </a:pP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several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>
                <a:solidFill>
                  <a:srgbClr val="0000FF"/>
                </a:solidFill>
              </a:rPr>
              <a:t>QG </a:t>
            </a:r>
            <a:r>
              <a:rPr lang="it-IT" sz="2000" b="1" dirty="0" err="1">
                <a:solidFill>
                  <a:srgbClr val="0000FF"/>
                </a:solidFill>
              </a:rPr>
              <a:t>models</a:t>
            </a:r>
            <a:r>
              <a:rPr lang="it-IT" sz="2000" b="1" dirty="0">
                <a:solidFill>
                  <a:srgbClr val="0000FF"/>
                </a:solidFill>
              </a:rPr>
              <a:t> </a:t>
            </a:r>
            <a:r>
              <a:rPr lang="it-IT" sz="2000" b="1" dirty="0" err="1">
                <a:solidFill>
                  <a:srgbClr val="0000FF"/>
                </a:solidFill>
              </a:rPr>
              <a:t>predict</a:t>
            </a:r>
            <a:r>
              <a:rPr lang="it-IT" sz="2000" b="1" dirty="0">
                <a:solidFill>
                  <a:srgbClr val="0000FF"/>
                </a:solidFill>
              </a:rPr>
              <a:t> CPTV </a:t>
            </a:r>
            <a:r>
              <a:rPr lang="it-IT" sz="2000" b="1" dirty="0" err="1">
                <a:solidFill>
                  <a:srgbClr val="0000FF"/>
                </a:solidFill>
              </a:rPr>
              <a:t>terms</a:t>
            </a:r>
            <a:r>
              <a:rPr lang="it-IT" sz="2000" b="1" dirty="0">
                <a:solidFill>
                  <a:srgbClr val="0000FF"/>
                </a:solidFill>
              </a:rPr>
              <a:t> in the </a:t>
            </a:r>
          </a:p>
          <a:p>
            <a:r>
              <a:rPr lang="it-IT" sz="2000" b="1" dirty="0">
                <a:solidFill>
                  <a:srgbClr val="0000FF"/>
                </a:solidFill>
              </a:rPr>
              <a:t>    </a:t>
            </a:r>
            <a:r>
              <a:rPr lang="it-IT" sz="2000" b="1" dirty="0" err="1">
                <a:solidFill>
                  <a:srgbClr val="0000FF"/>
                </a:solidFill>
              </a:rPr>
              <a:t>interference</a:t>
            </a:r>
            <a:r>
              <a:rPr lang="it-IT" sz="2000" b="1" dirty="0">
                <a:solidFill>
                  <a:srgbClr val="0000FF"/>
                </a:solidFill>
              </a:rPr>
              <a:t> </a:t>
            </a:r>
            <a:r>
              <a:rPr lang="it-IT" sz="2000" b="1" dirty="0" err="1">
                <a:solidFill>
                  <a:srgbClr val="0000FF"/>
                </a:solidFill>
              </a:rPr>
              <a:t>time</a:t>
            </a:r>
            <a:r>
              <a:rPr lang="it-IT" sz="2000" b="1" dirty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evolution</a:t>
            </a:r>
            <a:r>
              <a:rPr lang="it-IT" sz="2000" b="1" dirty="0" smtClean="0">
                <a:solidFill>
                  <a:srgbClr val="0000FF"/>
                </a:solidFill>
              </a:rPr>
              <a:t>. </a:t>
            </a:r>
            <a:r>
              <a:rPr lang="it-IT" sz="2000" b="1" dirty="0" err="1" smtClean="0">
                <a:solidFill>
                  <a:srgbClr val="0000FF"/>
                </a:solidFill>
              </a:rPr>
              <a:t>Lorentz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it-IT" sz="2000" b="1" dirty="0" smtClean="0">
                <a:solidFill>
                  <a:srgbClr val="0000FF"/>
                </a:solidFill>
              </a:rPr>
              <a:t>    </a:t>
            </a:r>
            <a:r>
              <a:rPr lang="it-IT" sz="2000" b="1" dirty="0" err="1" smtClean="0">
                <a:solidFill>
                  <a:srgbClr val="0000FF"/>
                </a:solidFill>
              </a:rPr>
              <a:t>invariance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violation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is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also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possible</a:t>
            </a:r>
            <a:r>
              <a:rPr lang="it-IT" sz="2000" b="1" dirty="0" smtClean="0">
                <a:solidFill>
                  <a:srgbClr val="0000FF"/>
                </a:solidFill>
              </a:rPr>
              <a:t>.</a:t>
            </a:r>
          </a:p>
          <a:p>
            <a:pPr>
              <a:buFontTx/>
              <a:buChar char="•"/>
            </a:pPr>
            <a:r>
              <a:rPr lang="it-IT" sz="2000" b="1" dirty="0" smtClean="0"/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a </a:t>
            </a:r>
            <a:r>
              <a:rPr lang="it-IT" sz="2000" b="1" dirty="0" err="1" smtClean="0">
                <a:solidFill>
                  <a:srgbClr val="FF0000"/>
                </a:solidFill>
              </a:rPr>
              <a:t>good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vtx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resolution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is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required</a:t>
            </a:r>
            <a:r>
              <a:rPr lang="it-IT" sz="2000" b="1" dirty="0" smtClean="0">
                <a:solidFill>
                  <a:srgbClr val="FF0000"/>
                </a:solidFill>
              </a:rPr>
              <a:t>: </a:t>
            </a:r>
            <a:r>
              <a:rPr lang="it-IT" sz="2000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it-IT" sz="2000" b="1" dirty="0" smtClean="0">
                <a:solidFill>
                  <a:srgbClr val="FF0000"/>
                </a:solidFill>
              </a:rPr>
              <a:t>(</a:t>
            </a:r>
            <a:r>
              <a:rPr lang="it-IT" sz="2000" b="1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it-IT" sz="2000" b="1" dirty="0" err="1" smtClean="0">
                <a:solidFill>
                  <a:srgbClr val="FF0000"/>
                </a:solidFill>
              </a:rPr>
              <a:t>t</a:t>
            </a:r>
            <a:r>
              <a:rPr lang="it-IT" sz="2000" b="1" dirty="0" smtClean="0">
                <a:solidFill>
                  <a:srgbClr val="FF0000"/>
                </a:solidFill>
              </a:rPr>
              <a:t>)&lt;</a:t>
            </a:r>
            <a:r>
              <a:rPr lang="it-IT" sz="2000" b="1" dirty="0" err="1" smtClean="0">
                <a:solidFill>
                  <a:srgbClr val="FF0000"/>
                </a:solidFill>
                <a:latin typeface="Symbol" pitchFamily="18" charset="2"/>
              </a:rPr>
              <a:t>t</a:t>
            </a:r>
            <a:r>
              <a:rPr lang="it-IT" sz="2000" b="1" baseline="-25000" dirty="0" err="1" smtClean="0">
                <a:solidFill>
                  <a:srgbClr val="FF0000"/>
                </a:solidFill>
              </a:rPr>
              <a:t>S</a:t>
            </a:r>
            <a:endParaRPr lang="it-IT" sz="2000" b="1" baseline="-25000" dirty="0" smtClean="0">
              <a:solidFill>
                <a:srgbClr val="FF0000"/>
              </a:solidFill>
            </a:endParaRPr>
          </a:p>
          <a:p>
            <a:r>
              <a:rPr lang="it-IT" sz="2000" b="1" dirty="0" err="1" smtClean="0">
                <a:solidFill>
                  <a:srgbClr val="FF0000"/>
                </a:solidFill>
                <a:sym typeface="SymbolPS"/>
              </a:rPr>
              <a:t>quest</a:t>
            </a:r>
            <a:r>
              <a:rPr lang="it-IT" sz="2000" b="1" dirty="0" smtClean="0">
                <a:solidFill>
                  <a:srgbClr val="FF0000"/>
                </a:solidFill>
                <a:sym typeface="SymbolPS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sym typeface="SymbolPS"/>
              </a:rPr>
              <a:t>for</a:t>
            </a:r>
            <a:r>
              <a:rPr lang="it-IT" sz="2000" b="1" dirty="0" smtClean="0">
                <a:solidFill>
                  <a:srgbClr val="FF0000"/>
                </a:solidFill>
                <a:sym typeface="SymbolPS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sym typeface="SymbolPS"/>
              </a:rPr>
              <a:t>an</a:t>
            </a:r>
            <a:r>
              <a:rPr lang="it-IT" sz="2000" b="1" dirty="0" smtClean="0">
                <a:solidFill>
                  <a:srgbClr val="FF0000"/>
                </a:solidFill>
                <a:sym typeface="SymbolPS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sym typeface="SymbolPS"/>
              </a:rPr>
              <a:t>improvement</a:t>
            </a:r>
            <a:r>
              <a:rPr lang="it-IT" sz="2000" b="1" dirty="0" smtClean="0">
                <a:solidFill>
                  <a:srgbClr val="FF0000"/>
                </a:solidFill>
                <a:sym typeface="SymbolPS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sym typeface="SymbolPS"/>
              </a:rPr>
              <a:t>of</a:t>
            </a:r>
            <a:r>
              <a:rPr lang="it-IT" sz="2000" b="1" dirty="0" smtClean="0">
                <a:solidFill>
                  <a:srgbClr val="FF0000"/>
                </a:solidFill>
                <a:sym typeface="SymbolPS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sym typeface="SymbolPS"/>
              </a:rPr>
              <a:t>inner</a:t>
            </a:r>
            <a:r>
              <a:rPr lang="it-IT" sz="2000" b="1" dirty="0" smtClean="0">
                <a:solidFill>
                  <a:srgbClr val="FF0000"/>
                </a:solidFill>
                <a:sym typeface="SymbolPS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sym typeface="SymbolPS"/>
              </a:rPr>
              <a:t>tracking</a:t>
            </a:r>
            <a:r>
              <a:rPr lang="it-IT" sz="2000" b="1" dirty="0" smtClean="0">
                <a:solidFill>
                  <a:srgbClr val="FF0000"/>
                </a:solidFill>
                <a:sym typeface="SymbolPS"/>
              </a:rPr>
              <a:t>!</a:t>
            </a:r>
          </a:p>
          <a:p>
            <a:endParaRPr lang="it-IT" sz="2000" b="1" dirty="0">
              <a:solidFill>
                <a:srgbClr val="0000FF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764704"/>
            <a:ext cx="5768952" cy="83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3838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sellaDiTesto 31"/>
          <p:cNvSpPr txBox="1"/>
          <p:nvPr/>
        </p:nvSpPr>
        <p:spPr>
          <a:xfrm>
            <a:off x="2915816" y="1556792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00FF"/>
                </a:solidFill>
              </a:rPr>
              <a:t>K</a:t>
            </a:r>
            <a:r>
              <a:rPr lang="it-IT" sz="2000" b="1" baseline="-25000" dirty="0" smtClean="0">
                <a:solidFill>
                  <a:srgbClr val="0000FF"/>
                </a:solidFill>
              </a:rPr>
              <a:t>S</a:t>
            </a:r>
            <a:r>
              <a:rPr lang="it-IT" sz="2000" b="1" dirty="0" smtClean="0">
                <a:solidFill>
                  <a:srgbClr val="0000FF"/>
                </a:solidFill>
              </a:rPr>
              <a:t> and K</a:t>
            </a:r>
            <a:r>
              <a:rPr lang="it-IT" sz="2000" b="1" baseline="-25000" dirty="0" smtClean="0">
                <a:solidFill>
                  <a:srgbClr val="0000FF"/>
                </a:solidFill>
              </a:rPr>
              <a:t>L</a:t>
            </a:r>
            <a:r>
              <a:rPr lang="it-IT" sz="2000" b="1" dirty="0" smtClean="0">
                <a:solidFill>
                  <a:srgbClr val="0000FF"/>
                </a:solidFill>
              </a:rPr>
              <a:t> are </a:t>
            </a:r>
            <a:r>
              <a:rPr lang="it-IT" sz="2000" b="1" dirty="0" err="1" smtClean="0">
                <a:solidFill>
                  <a:srgbClr val="0000FF"/>
                </a:solidFill>
              </a:rPr>
              <a:t>entangled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states</a:t>
            </a:r>
            <a:r>
              <a:rPr lang="it-IT" sz="2000" b="1" dirty="0" smtClean="0">
                <a:solidFill>
                  <a:srgbClr val="0000FF"/>
                </a:solidFill>
              </a:rPr>
              <a:t>: </a:t>
            </a:r>
            <a:r>
              <a:rPr lang="it-IT" sz="2000" b="1" i="1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it-IT" sz="2000" b="1" dirty="0" err="1" smtClean="0">
                <a:solidFill>
                  <a:srgbClr val="0000FF"/>
                </a:solidFill>
              </a:rPr>
              <a:t>-factory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is</a:t>
            </a:r>
            <a:r>
              <a:rPr lang="it-IT" sz="2000" b="1" dirty="0" smtClean="0">
                <a:solidFill>
                  <a:srgbClr val="0000FF"/>
                </a:solidFill>
              </a:rPr>
              <a:t> a </a:t>
            </a:r>
            <a:r>
              <a:rPr lang="it-IT" sz="2000" b="1" dirty="0" err="1" smtClean="0">
                <a:solidFill>
                  <a:srgbClr val="0000FF"/>
                </a:solidFill>
              </a:rPr>
              <a:t>unique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environment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to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study</a:t>
            </a:r>
            <a:r>
              <a:rPr lang="it-IT" sz="2000" b="1" dirty="0" smtClean="0">
                <a:solidFill>
                  <a:srgbClr val="0000FF"/>
                </a:solidFill>
              </a:rPr>
              <a:t> quantum </a:t>
            </a:r>
            <a:r>
              <a:rPr lang="it-IT" sz="2000" b="1" dirty="0" err="1" smtClean="0">
                <a:solidFill>
                  <a:srgbClr val="0000FF"/>
                </a:solidFill>
              </a:rPr>
              <a:t>interference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endParaRPr lang="it-IT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b="1415"/>
          <a:stretch>
            <a:fillRect/>
          </a:stretch>
        </p:blipFill>
        <p:spPr bwMode="auto">
          <a:xfrm>
            <a:off x="43322" y="1076324"/>
            <a:ext cx="8921166" cy="50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907704" y="476672"/>
            <a:ext cx="5051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0000FF"/>
                </a:solidFill>
              </a:rPr>
              <a:t>Interference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patterns</a:t>
            </a:r>
            <a:r>
              <a:rPr lang="it-IT" sz="2400" b="1" dirty="0" smtClean="0">
                <a:solidFill>
                  <a:srgbClr val="0000FF"/>
                </a:solidFill>
              </a:rPr>
              <a:t> and </a:t>
            </a:r>
            <a:r>
              <a:rPr lang="it-IT" sz="2400" b="1" dirty="0" err="1" smtClean="0">
                <a:solidFill>
                  <a:srgbClr val="0000FF"/>
                </a:solidFill>
              </a:rPr>
              <a:t>observables</a:t>
            </a:r>
            <a:endParaRPr lang="it-IT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771800" y="188640"/>
            <a:ext cx="359957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Quantum </a:t>
            </a:r>
            <a:r>
              <a:rPr lang="it-IT" sz="2800" b="1" dirty="0" err="1" smtClean="0">
                <a:solidFill>
                  <a:srgbClr val="0000FF"/>
                </a:solidFill>
              </a:rPr>
              <a:t>decoherence</a:t>
            </a:r>
            <a:endParaRPr lang="it-IT" sz="2800" b="1" dirty="0">
              <a:solidFill>
                <a:srgbClr val="0000FF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42" y="764704"/>
            <a:ext cx="75628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2204864"/>
            <a:ext cx="7488833" cy="5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8236" y="2780928"/>
            <a:ext cx="4112276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uppo 14"/>
          <p:cNvGrpSpPr/>
          <p:nvPr/>
        </p:nvGrpSpPr>
        <p:grpSpPr>
          <a:xfrm>
            <a:off x="755576" y="4651136"/>
            <a:ext cx="4272475" cy="866096"/>
            <a:chOff x="971600" y="4579128"/>
            <a:chExt cx="4272475" cy="866096"/>
          </a:xfrm>
        </p:grpSpPr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2445" t="19047" r="2215" b="14286"/>
            <a:stretch>
              <a:fillRect/>
            </a:stretch>
          </p:blipFill>
          <p:spPr bwMode="auto">
            <a:xfrm>
              <a:off x="971600" y="4579128"/>
              <a:ext cx="4248472" cy="413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 l="2000" t="15385" r="1622" b="15385"/>
            <a:stretch>
              <a:fillRect/>
            </a:stretch>
          </p:blipFill>
          <p:spPr bwMode="auto">
            <a:xfrm>
              <a:off x="971600" y="5013176"/>
              <a:ext cx="4272475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8424" y="6504384"/>
            <a:ext cx="571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07504" y="2852936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00FF"/>
                </a:solidFill>
              </a:rPr>
              <a:t> EPR </a:t>
            </a:r>
            <a:r>
              <a:rPr lang="it-IT" sz="2000" b="1" dirty="0" err="1" smtClean="0">
                <a:solidFill>
                  <a:srgbClr val="0000FF"/>
                </a:solidFill>
              </a:rPr>
              <a:t>forbids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simultaneous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decays</a:t>
            </a:r>
            <a:r>
              <a:rPr lang="it-IT" sz="2000" b="1" dirty="0" smtClean="0">
                <a:solidFill>
                  <a:srgbClr val="0000FF"/>
                </a:solidFill>
              </a:rPr>
              <a:t> (</a:t>
            </a:r>
            <a:r>
              <a:rPr lang="it-IT" sz="2000" b="1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it-IT" sz="2000" b="1" dirty="0" smtClean="0">
                <a:solidFill>
                  <a:srgbClr val="0000FF"/>
                </a:solidFill>
              </a:rPr>
              <a:t>t=0) </a:t>
            </a:r>
            <a:r>
              <a:rPr lang="it-IT" sz="2000" b="1" dirty="0" err="1" smtClean="0">
                <a:solidFill>
                  <a:srgbClr val="0000FF"/>
                </a:solidFill>
              </a:rPr>
              <a:t>for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identical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final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states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decoherence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signal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concentrated</a:t>
            </a:r>
            <a:r>
              <a:rPr lang="it-IT" sz="2000" b="1" dirty="0" smtClean="0">
                <a:solidFill>
                  <a:srgbClr val="0000FF"/>
                </a:solidFill>
              </a:rPr>
              <a:t> at </a:t>
            </a:r>
            <a:r>
              <a:rPr lang="it-IT" sz="2000" b="1" dirty="0" err="1" smtClean="0">
                <a:solidFill>
                  <a:srgbClr val="0000FF"/>
                </a:solidFill>
              </a:rPr>
              <a:t>small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it-IT" sz="2000" b="1" dirty="0" err="1" smtClean="0">
                <a:solidFill>
                  <a:srgbClr val="0000FF"/>
                </a:solidFill>
              </a:rPr>
              <a:t>t</a:t>
            </a:r>
            <a:endParaRPr lang="it-IT" sz="20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sensitivity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depends</a:t>
            </a:r>
            <a:r>
              <a:rPr lang="it-IT" sz="2000" b="1" dirty="0" smtClean="0">
                <a:solidFill>
                  <a:srgbClr val="0000FF"/>
                </a:solidFill>
              </a:rPr>
              <a:t> on </a:t>
            </a:r>
            <a:r>
              <a:rPr lang="it-IT" sz="2000" b="1" dirty="0" err="1" smtClean="0">
                <a:solidFill>
                  <a:srgbClr val="FF0000"/>
                </a:solidFill>
              </a:rPr>
              <a:t>vertex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resolution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12042" y="5661248"/>
            <a:ext cx="17049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179512" y="4149080"/>
            <a:ext cx="214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KLOE </a:t>
            </a:r>
            <a:r>
              <a:rPr lang="it-IT" b="1" dirty="0" err="1" smtClean="0">
                <a:solidFill>
                  <a:srgbClr val="FF0000"/>
                </a:solidFill>
              </a:rPr>
              <a:t>final</a:t>
            </a:r>
            <a:r>
              <a:rPr lang="it-IT" b="1" dirty="0" smtClean="0">
                <a:solidFill>
                  <a:srgbClr val="FF0000"/>
                </a:solidFill>
              </a:rPr>
              <a:t> (1.5 fb-1):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83568" y="4509120"/>
            <a:ext cx="4392488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6067003"/>
            <a:ext cx="1962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1079661" y="5661248"/>
            <a:ext cx="1116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CPLEAR :</a:t>
            </a:r>
            <a:endParaRPr lang="it-IT" sz="2000" b="1" dirty="0"/>
          </a:p>
        </p:txBody>
      </p:sp>
      <p:sp>
        <p:nvSpPr>
          <p:cNvPr id="19" name="Rettangolo 18"/>
          <p:cNvSpPr/>
          <p:nvPr/>
        </p:nvSpPr>
        <p:spPr>
          <a:xfrm>
            <a:off x="2843808" y="2060848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116632"/>
            <a:ext cx="447269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CPTV </a:t>
            </a:r>
            <a:r>
              <a:rPr lang="it-IT" sz="3200" b="1" dirty="0" err="1" smtClean="0">
                <a:solidFill>
                  <a:srgbClr val="0000FF"/>
                </a:solidFill>
              </a:rPr>
              <a:t>from</a:t>
            </a:r>
            <a:r>
              <a:rPr lang="it-IT" sz="3200" b="1" dirty="0" smtClean="0">
                <a:solidFill>
                  <a:srgbClr val="0000FF"/>
                </a:solidFill>
              </a:rPr>
              <a:t> </a:t>
            </a:r>
            <a:r>
              <a:rPr lang="it-IT" sz="3200" b="1" dirty="0" err="1" smtClean="0">
                <a:solidFill>
                  <a:srgbClr val="0000FF"/>
                </a:solidFill>
              </a:rPr>
              <a:t>decoherence</a:t>
            </a:r>
            <a:r>
              <a:rPr lang="it-IT" sz="3200" b="1" dirty="0" smtClean="0">
                <a:solidFill>
                  <a:srgbClr val="0000FF"/>
                </a:solidFill>
              </a:rPr>
              <a:t> :</a:t>
            </a:r>
            <a:endParaRPr lang="it-IT" sz="3200" b="1" dirty="0">
              <a:solidFill>
                <a:srgbClr val="0000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16016" y="188640"/>
            <a:ext cx="4464496" cy="1015663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7030A0"/>
                </a:solidFill>
              </a:rPr>
              <a:t>Decoherence</a:t>
            </a: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r>
              <a:rPr lang="it-IT" sz="2000" b="1" dirty="0" err="1" smtClean="0">
                <a:solidFill>
                  <a:srgbClr val="7030A0"/>
                </a:solidFill>
              </a:rPr>
              <a:t>is</a:t>
            </a: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r>
              <a:rPr lang="it-IT" sz="2000" b="1" dirty="0" err="1" smtClean="0">
                <a:solidFill>
                  <a:srgbClr val="7030A0"/>
                </a:solidFill>
              </a:rPr>
              <a:t>represented</a:t>
            </a: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r>
              <a:rPr lang="it-IT" sz="2000" b="1" dirty="0" err="1" smtClean="0">
                <a:solidFill>
                  <a:srgbClr val="7030A0"/>
                </a:solidFill>
              </a:rPr>
              <a:t>by</a:t>
            </a: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r>
              <a:rPr lang="it-IT" sz="2000" b="1" dirty="0" err="1" smtClean="0">
                <a:solidFill>
                  <a:srgbClr val="7030A0"/>
                </a:solidFill>
              </a:rPr>
              <a:t>an</a:t>
            </a:r>
            <a:r>
              <a:rPr lang="it-IT" sz="2000" b="1" dirty="0" smtClean="0">
                <a:solidFill>
                  <a:srgbClr val="7030A0"/>
                </a:solidFill>
              </a:rPr>
              <a:t> extra </a:t>
            </a:r>
            <a:r>
              <a:rPr lang="it-IT" sz="2000" b="1" dirty="0" err="1" smtClean="0">
                <a:solidFill>
                  <a:srgbClr val="7030A0"/>
                </a:solidFill>
              </a:rPr>
              <a:t>term</a:t>
            </a:r>
            <a:r>
              <a:rPr lang="it-IT" sz="2000" b="1" dirty="0" smtClean="0">
                <a:solidFill>
                  <a:srgbClr val="7030A0"/>
                </a:solidFill>
              </a:rPr>
              <a:t> in the </a:t>
            </a:r>
            <a:r>
              <a:rPr lang="it-IT" sz="2000" b="1" dirty="0" err="1" smtClean="0">
                <a:solidFill>
                  <a:srgbClr val="7030A0"/>
                </a:solidFill>
              </a:rPr>
              <a:t>Liouville</a:t>
            </a:r>
            <a:r>
              <a:rPr lang="it-IT" sz="2000" b="1" dirty="0" smtClean="0">
                <a:solidFill>
                  <a:srgbClr val="7030A0"/>
                </a:solidFill>
              </a:rPr>
              <a:t>’s </a:t>
            </a:r>
            <a:r>
              <a:rPr lang="it-IT" sz="2000" b="1" dirty="0" err="1" smtClean="0">
                <a:solidFill>
                  <a:srgbClr val="7030A0"/>
                </a:solidFill>
              </a:rPr>
              <a:t>equation</a:t>
            </a: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r>
              <a:rPr lang="it-IT" sz="2000" b="1" dirty="0" err="1" smtClean="0">
                <a:solidFill>
                  <a:srgbClr val="7030A0"/>
                </a:solidFill>
              </a:rPr>
              <a:t>for</a:t>
            </a:r>
            <a:r>
              <a:rPr lang="it-IT" sz="2000" b="1" dirty="0" smtClean="0">
                <a:solidFill>
                  <a:srgbClr val="7030A0"/>
                </a:solidFill>
              </a:rPr>
              <a:t> the density </a:t>
            </a:r>
            <a:r>
              <a:rPr lang="it-IT" sz="2000" b="1" dirty="0" err="1" smtClean="0">
                <a:solidFill>
                  <a:srgbClr val="7030A0"/>
                </a:solidFill>
              </a:rPr>
              <a:t>matrix</a:t>
            </a: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r>
              <a:rPr lang="it-IT" sz="2000" b="1" dirty="0" err="1" smtClean="0">
                <a:solidFill>
                  <a:srgbClr val="7030A0"/>
                </a:solidFill>
              </a:rPr>
              <a:t>of</a:t>
            </a:r>
            <a:r>
              <a:rPr lang="it-IT" sz="2000" b="1" dirty="0" smtClean="0">
                <a:solidFill>
                  <a:srgbClr val="7030A0"/>
                </a:solidFill>
              </a:rPr>
              <a:t> the </a:t>
            </a:r>
            <a:r>
              <a:rPr lang="it-IT" sz="2000" b="1" dirty="0" err="1" smtClean="0">
                <a:solidFill>
                  <a:srgbClr val="7030A0"/>
                </a:solidFill>
              </a:rPr>
              <a:t>kaon</a:t>
            </a:r>
            <a:r>
              <a:rPr lang="it-IT" sz="2000" b="1" dirty="0" smtClean="0">
                <a:solidFill>
                  <a:srgbClr val="7030A0"/>
                </a:solidFill>
              </a:rPr>
              <a:t> system</a:t>
            </a:r>
            <a:endParaRPr lang="it-IT" sz="2000" b="1" dirty="0">
              <a:solidFill>
                <a:srgbClr val="7030A0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323540" y="806228"/>
            <a:ext cx="4032436" cy="462532"/>
            <a:chOff x="395536" y="1425724"/>
            <a:chExt cx="4032436" cy="462532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425724"/>
              <a:ext cx="3057525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CasellaDiTesto 7"/>
            <p:cNvSpPr txBox="1"/>
            <p:nvPr/>
          </p:nvSpPr>
          <p:spPr>
            <a:xfrm>
              <a:off x="3334403" y="1426591"/>
              <a:ext cx="10935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smtClean="0"/>
                <a:t>+ </a:t>
              </a:r>
              <a:r>
                <a:rPr lang="it-IT" sz="24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it-IT" sz="2400" b="1" dirty="0" smtClean="0">
                  <a:solidFill>
                    <a:srgbClr val="FF0000"/>
                  </a:solidFill>
                </a:rPr>
                <a:t> (</a:t>
              </a:r>
              <a:r>
                <a:rPr lang="it-IT" sz="2400" b="1" i="1" dirty="0" smtClean="0">
                  <a:solidFill>
                    <a:srgbClr val="FF0000"/>
                  </a:solidFill>
                  <a:latin typeface="Symbol" pitchFamily="18" charset="2"/>
                </a:rPr>
                <a:t>r</a:t>
              </a:r>
              <a:r>
                <a:rPr lang="it-IT" sz="2400" b="1" dirty="0" smtClean="0">
                  <a:solidFill>
                    <a:srgbClr val="FF0000"/>
                  </a:solidFill>
                </a:rPr>
                <a:t>) 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107504" y="1455167"/>
            <a:ext cx="7718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Phenomenological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model</a:t>
            </a:r>
            <a:r>
              <a:rPr lang="it-IT" sz="2400" b="1" dirty="0" smtClean="0">
                <a:solidFill>
                  <a:srgbClr val="C00000"/>
                </a:solidFill>
              </a:rPr>
              <a:t>: </a:t>
            </a:r>
            <a:r>
              <a:rPr lang="it-IT" sz="2000" b="1" i="1" dirty="0" smtClean="0"/>
              <a:t>L(</a:t>
            </a:r>
            <a:r>
              <a:rPr lang="it-IT" sz="2000" b="1" i="1" dirty="0" smtClean="0">
                <a:latin typeface="Symbol" pitchFamily="18" charset="2"/>
              </a:rPr>
              <a:t>r</a:t>
            </a:r>
            <a:r>
              <a:rPr lang="it-IT" sz="2000" b="1" i="1" dirty="0" smtClean="0"/>
              <a:t>) = L(</a:t>
            </a:r>
            <a:r>
              <a:rPr lang="it-IT" sz="2000" b="1" i="1" dirty="0" smtClean="0">
                <a:latin typeface="Symbol" pitchFamily="18" charset="2"/>
              </a:rPr>
              <a:t>r,l</a:t>
            </a:r>
            <a:r>
              <a:rPr lang="it-IT" sz="2000" b="1" i="1" dirty="0" smtClean="0"/>
              <a:t>)  ,  </a:t>
            </a:r>
            <a:r>
              <a:rPr lang="it-IT" sz="2000" b="1" dirty="0" err="1" smtClean="0">
                <a:latin typeface="Symbol" pitchFamily="18" charset="2"/>
              </a:rPr>
              <a:t>l</a:t>
            </a:r>
            <a:r>
              <a:rPr lang="it-IT" sz="2000" b="1" dirty="0" smtClean="0">
                <a:latin typeface="Symbol" pitchFamily="18" charset="2"/>
              </a:rPr>
              <a:t> 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simply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related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to</a:t>
            </a:r>
            <a:r>
              <a:rPr lang="it-IT" sz="2000" b="1" dirty="0" smtClean="0"/>
              <a:t> </a:t>
            </a:r>
            <a:r>
              <a:rPr lang="it-IT" sz="2000" b="1" dirty="0" err="1" smtClean="0">
                <a:latin typeface="Symbol" pitchFamily="18" charset="2"/>
              </a:rPr>
              <a:t>z</a:t>
            </a:r>
            <a:r>
              <a:rPr lang="it-IT" sz="2000" b="1" baseline="-25000" dirty="0" err="1" smtClean="0"/>
              <a:t>SL</a:t>
            </a:r>
            <a:endParaRPr lang="it-IT" b="1" baseline="-250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6413" y="1978546"/>
            <a:ext cx="42576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po 13"/>
          <p:cNvGrpSpPr/>
          <p:nvPr/>
        </p:nvGrpSpPr>
        <p:grpSpPr>
          <a:xfrm>
            <a:off x="5510214" y="2060848"/>
            <a:ext cx="3814314" cy="400110"/>
            <a:chOff x="5076056" y="2132856"/>
            <a:chExt cx="3814314" cy="400110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93146" y="2152495"/>
              <a:ext cx="2304256" cy="340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CasellaDiTesto 12"/>
            <p:cNvSpPr txBox="1"/>
            <p:nvPr/>
          </p:nvSpPr>
          <p:spPr>
            <a:xfrm>
              <a:off x="5076056" y="2132856"/>
              <a:ext cx="38143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/>
                <a:t>( CPLEAR:                                          )</a:t>
              </a:r>
              <a:endParaRPr lang="it-IT" sz="2000" dirty="0"/>
            </a:p>
          </p:txBody>
        </p:sp>
      </p:grpSp>
      <p:sp>
        <p:nvSpPr>
          <p:cNvPr id="15" name="CasellaDiTesto 14"/>
          <p:cNvSpPr txBox="1"/>
          <p:nvPr/>
        </p:nvSpPr>
        <p:spPr>
          <a:xfrm>
            <a:off x="179512" y="2814027"/>
            <a:ext cx="7259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C00000"/>
                </a:solidFill>
              </a:rPr>
              <a:t> Quantum </a:t>
            </a:r>
            <a:r>
              <a:rPr lang="it-IT" sz="2400" b="1" dirty="0" err="1" smtClean="0">
                <a:solidFill>
                  <a:srgbClr val="C00000"/>
                </a:solidFill>
              </a:rPr>
              <a:t>gravity</a:t>
            </a:r>
            <a:r>
              <a:rPr lang="it-IT" sz="2400" b="1" dirty="0" smtClean="0">
                <a:solidFill>
                  <a:srgbClr val="C00000"/>
                </a:solidFill>
              </a:rPr>
              <a:t> </a:t>
            </a:r>
            <a:r>
              <a:rPr lang="it-IT" sz="2400" b="1" dirty="0" err="1" smtClean="0">
                <a:solidFill>
                  <a:srgbClr val="C00000"/>
                </a:solidFill>
              </a:rPr>
              <a:t>effects</a:t>
            </a:r>
            <a:r>
              <a:rPr lang="it-IT" sz="2400" b="1" dirty="0" smtClean="0">
                <a:solidFill>
                  <a:srgbClr val="C00000"/>
                </a:solidFill>
              </a:rPr>
              <a:t>:</a:t>
            </a:r>
            <a:r>
              <a:rPr lang="it-IT" sz="2400" b="1" dirty="0" smtClean="0">
                <a:solidFill>
                  <a:srgbClr val="0000FF"/>
                </a:solidFill>
              </a:rPr>
              <a:t>  </a:t>
            </a:r>
            <a:r>
              <a:rPr lang="it-IT" sz="2000" b="1" dirty="0" smtClean="0"/>
              <a:t>EHNS </a:t>
            </a:r>
            <a:r>
              <a:rPr lang="it-IT" sz="2000" b="1" dirty="0" err="1" smtClean="0"/>
              <a:t>model</a:t>
            </a:r>
            <a:r>
              <a:rPr lang="it-IT" sz="2000" b="1" dirty="0" smtClean="0"/>
              <a:t> (</a:t>
            </a:r>
            <a:r>
              <a:rPr lang="it-IT" sz="2000" dirty="0" smtClean="0"/>
              <a:t>NP B241 (1984) 381</a:t>
            </a:r>
            <a:r>
              <a:rPr lang="it-IT" sz="2000" b="1" dirty="0" smtClean="0"/>
              <a:t>)</a:t>
            </a:r>
          </a:p>
          <a:p>
            <a:r>
              <a:rPr lang="it-IT" sz="2000" b="1" dirty="0" smtClean="0">
                <a:solidFill>
                  <a:srgbClr val="7030A0"/>
                </a:solidFill>
              </a:rPr>
              <a:t>   3 </a:t>
            </a:r>
            <a:r>
              <a:rPr lang="it-IT" sz="2000" b="1" dirty="0" err="1" smtClean="0">
                <a:solidFill>
                  <a:srgbClr val="7030A0"/>
                </a:solidFill>
              </a:rPr>
              <a:t>parameters</a:t>
            </a: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Symbol" pitchFamily="18" charset="2"/>
              </a:rPr>
              <a:t>a, b, g</a:t>
            </a:r>
            <a:r>
              <a:rPr lang="it-IT" sz="2400" dirty="0" smtClean="0">
                <a:latin typeface="Symbol" pitchFamily="18" charset="2"/>
              </a:rPr>
              <a:t> 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∼ </a:t>
            </a:r>
            <a:r>
              <a:rPr lang="it-IT" sz="24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it-IT" sz="2400" dirty="0" smtClean="0">
                <a:ea typeface="Arial Unicode MS" pitchFamily="34" charset="-128"/>
                <a:cs typeface="Arial Unicode MS" pitchFamily="34" charset="-128"/>
              </a:rPr>
              <a:t>(M</a:t>
            </a:r>
            <a:r>
              <a:rPr lang="it-IT" sz="2400" baseline="-25000" dirty="0" smtClean="0"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it-IT" sz="2400" baseline="30000" dirty="0" smtClean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it-IT" sz="2400" dirty="0" smtClean="0"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it-IT" sz="2400" dirty="0" err="1" smtClean="0"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it-IT" sz="2400" baseline="-25000" dirty="0" err="1" smtClean="0">
                <a:ea typeface="Arial Unicode MS" pitchFamily="34" charset="-128"/>
                <a:cs typeface="Arial Unicode MS" pitchFamily="34" charset="-128"/>
              </a:rPr>
              <a:t>Planck</a:t>
            </a:r>
            <a:r>
              <a:rPr lang="it-IT" sz="2400" dirty="0" smtClean="0"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it-IT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∼ </a:t>
            </a:r>
            <a:r>
              <a:rPr lang="it-IT" sz="2400" dirty="0" smtClean="0">
                <a:ea typeface="Arial Unicode MS" pitchFamily="34" charset="-128"/>
                <a:cs typeface="Arial Unicode MS" pitchFamily="34" charset="-128"/>
              </a:rPr>
              <a:t>10</a:t>
            </a:r>
            <a:r>
              <a:rPr lang="it-IT" sz="2400" baseline="30000" dirty="0" smtClean="0">
                <a:ea typeface="Arial Unicode MS" pitchFamily="34" charset="-128"/>
                <a:cs typeface="Arial Unicode MS" pitchFamily="34" charset="-128"/>
              </a:rPr>
              <a:t>-20</a:t>
            </a:r>
            <a:r>
              <a:rPr lang="it-IT" sz="2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sz="2400" dirty="0" err="1" smtClean="0">
                <a:ea typeface="Arial Unicode MS" pitchFamily="34" charset="-128"/>
                <a:cs typeface="Arial Unicode MS" pitchFamily="34" charset="-128"/>
              </a:rPr>
              <a:t>GeV</a:t>
            </a:r>
            <a:r>
              <a:rPr lang="it-IT" sz="24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endParaRPr lang="it-IT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284984"/>
            <a:ext cx="2267744" cy="418511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 l="3000" t="8611" r="4000" b="8254"/>
          <a:stretch>
            <a:fillRect/>
          </a:stretch>
        </p:blipFill>
        <p:spPr bwMode="auto">
          <a:xfrm>
            <a:off x="467544" y="4005064"/>
            <a:ext cx="2736304" cy="113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271642" y="1918573"/>
            <a:ext cx="846707" cy="646331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66"/>
                </a:solidFill>
              </a:rPr>
              <a:t>KLOE</a:t>
            </a:r>
          </a:p>
          <a:p>
            <a:pPr algn="ctr"/>
            <a:r>
              <a:rPr lang="it-IT" b="1" dirty="0" smtClean="0">
                <a:solidFill>
                  <a:srgbClr val="000066"/>
                </a:solidFill>
              </a:rPr>
              <a:t>1.5 fb</a:t>
            </a:r>
            <a:r>
              <a:rPr lang="it-IT" b="1" baseline="30000" dirty="0" smtClean="0">
                <a:solidFill>
                  <a:srgbClr val="000066"/>
                </a:solidFill>
              </a:rPr>
              <a:t>-1</a:t>
            </a:r>
            <a:endParaRPr lang="it-IT" b="1" baseline="30000" dirty="0">
              <a:solidFill>
                <a:srgbClr val="000066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5445224"/>
            <a:ext cx="44027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/>
          <p:cNvSpPr txBox="1"/>
          <p:nvPr/>
        </p:nvSpPr>
        <p:spPr>
          <a:xfrm>
            <a:off x="3779912" y="4172887"/>
            <a:ext cx="504056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7030A0"/>
                </a:solidFill>
              </a:rPr>
              <a:t> KLOE-1 </a:t>
            </a:r>
            <a:r>
              <a:rPr lang="it-IT" b="1" dirty="0" err="1" smtClean="0">
                <a:solidFill>
                  <a:srgbClr val="7030A0"/>
                </a:solidFill>
              </a:rPr>
              <a:t>cannot</a:t>
            </a:r>
            <a:r>
              <a:rPr lang="it-IT" b="1" dirty="0" smtClean="0">
                <a:solidFill>
                  <a:srgbClr val="7030A0"/>
                </a:solidFill>
              </a:rPr>
              <a:t> do </a:t>
            </a:r>
            <a:r>
              <a:rPr lang="it-IT" b="1" dirty="0" err="1" smtClean="0">
                <a:solidFill>
                  <a:srgbClr val="7030A0"/>
                </a:solidFill>
              </a:rPr>
              <a:t>better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without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constraints</a:t>
            </a:r>
            <a:endParaRPr lang="it-IT" b="1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</a:rPr>
              <a:t>Complete </a:t>
            </a:r>
            <a:r>
              <a:rPr lang="it-IT" b="1" dirty="0" err="1" smtClean="0">
                <a:solidFill>
                  <a:srgbClr val="C00000"/>
                </a:solidFill>
              </a:rPr>
              <a:t>positivity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constraint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rgbClr val="7030A0"/>
                </a:solidFill>
              </a:rPr>
              <a:t>(</a:t>
            </a:r>
            <a:r>
              <a:rPr lang="it-IT" b="1" dirty="0" err="1" smtClean="0">
                <a:solidFill>
                  <a:srgbClr val="7030A0"/>
                </a:solidFill>
                <a:latin typeface="Symbol" pitchFamily="18" charset="2"/>
              </a:rPr>
              <a:t>a=g</a:t>
            </a:r>
            <a:r>
              <a:rPr lang="it-IT" b="1" dirty="0" smtClean="0">
                <a:solidFill>
                  <a:srgbClr val="7030A0"/>
                </a:solidFill>
                <a:latin typeface="Symbol" pitchFamily="18" charset="2"/>
              </a:rPr>
              <a:t>,b</a:t>
            </a:r>
            <a:r>
              <a:rPr lang="it-IT" b="1" dirty="0" smtClean="0">
                <a:solidFill>
                  <a:srgbClr val="7030A0"/>
                </a:solidFill>
              </a:rPr>
              <a:t>=0)  </a:t>
            </a:r>
            <a:r>
              <a:rPr lang="it-IT" b="1" dirty="0" err="1" smtClean="0">
                <a:solidFill>
                  <a:srgbClr val="7030A0"/>
                </a:solidFill>
              </a:rPr>
              <a:t>guarantees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positivity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of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correlated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kaons</a:t>
            </a:r>
            <a:r>
              <a:rPr lang="it-IT" b="1" dirty="0" smtClean="0">
                <a:solidFill>
                  <a:srgbClr val="7030A0"/>
                </a:solidFill>
              </a:rPr>
              <a:t> density </a:t>
            </a:r>
            <a:r>
              <a:rPr lang="it-IT" b="1" dirty="0" err="1" smtClean="0">
                <a:solidFill>
                  <a:srgbClr val="7030A0"/>
                </a:solidFill>
              </a:rPr>
              <a:t>matrix</a:t>
            </a:r>
            <a:r>
              <a:rPr lang="it-IT" b="1" dirty="0" smtClean="0">
                <a:solidFill>
                  <a:srgbClr val="7030A0"/>
                </a:solidFill>
              </a:rPr>
              <a:t> </a:t>
            </a:r>
            <a:r>
              <a:rPr lang="it-IT" b="1" dirty="0" err="1" smtClean="0">
                <a:solidFill>
                  <a:srgbClr val="7030A0"/>
                </a:solidFill>
              </a:rPr>
              <a:t>eigenvalues</a:t>
            </a:r>
            <a:r>
              <a:rPr lang="it-IT" b="1" dirty="0" smtClean="0">
                <a:solidFill>
                  <a:srgbClr val="7030A0"/>
                </a:solidFill>
              </a:rPr>
              <a:t>: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95536" y="370774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006600"/>
                </a:solidFill>
              </a:rPr>
              <a:t>CPLEAR:</a:t>
            </a:r>
            <a:endParaRPr lang="it-IT" sz="2000" b="1" dirty="0">
              <a:solidFill>
                <a:srgbClr val="0066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699792" y="5579948"/>
            <a:ext cx="1440160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66"/>
                </a:solidFill>
              </a:rPr>
              <a:t>KLOE 1.5 fb</a:t>
            </a:r>
            <a:r>
              <a:rPr lang="it-IT" b="1" baseline="30000" dirty="0" smtClean="0">
                <a:solidFill>
                  <a:srgbClr val="000066"/>
                </a:solidFill>
              </a:rPr>
              <a:t>-1</a:t>
            </a:r>
            <a:endParaRPr lang="it-IT" b="1" baseline="30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824" y="1268760"/>
            <a:ext cx="4724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5139140" cy="115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395536" y="332656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0000FF"/>
                </a:solidFill>
              </a:rPr>
              <a:t>CPTV </a:t>
            </a:r>
            <a:r>
              <a:rPr lang="it-IT" sz="2200" b="1" dirty="0" err="1" smtClean="0">
                <a:solidFill>
                  <a:srgbClr val="0000FF"/>
                </a:solidFill>
              </a:rPr>
              <a:t>induced</a:t>
            </a:r>
            <a:r>
              <a:rPr lang="it-IT" sz="2200" b="1" dirty="0" smtClean="0">
                <a:solidFill>
                  <a:srgbClr val="0000FF"/>
                </a:solidFill>
              </a:rPr>
              <a:t> </a:t>
            </a:r>
            <a:r>
              <a:rPr lang="it-IT" sz="2200" b="1" dirty="0" err="1" smtClean="0">
                <a:solidFill>
                  <a:srgbClr val="0000FF"/>
                </a:solidFill>
              </a:rPr>
              <a:t>by</a:t>
            </a:r>
            <a:r>
              <a:rPr lang="it-IT" sz="2200" b="1" dirty="0" smtClean="0">
                <a:solidFill>
                  <a:srgbClr val="0000FF"/>
                </a:solidFill>
              </a:rPr>
              <a:t> QG </a:t>
            </a:r>
            <a:r>
              <a:rPr lang="it-IT" sz="2200" b="1" dirty="0" err="1" smtClean="0">
                <a:solidFill>
                  <a:srgbClr val="0000FF"/>
                </a:solidFill>
              </a:rPr>
              <a:t>modifies</a:t>
            </a:r>
            <a:r>
              <a:rPr lang="it-IT" sz="2200" b="1" dirty="0" smtClean="0">
                <a:solidFill>
                  <a:srgbClr val="0000FF"/>
                </a:solidFill>
              </a:rPr>
              <a:t> the </a:t>
            </a:r>
            <a:r>
              <a:rPr lang="it-IT" sz="2200" b="1" dirty="0" err="1" smtClean="0">
                <a:solidFill>
                  <a:srgbClr val="0000FF"/>
                </a:solidFill>
              </a:rPr>
              <a:t>particle-antiplarticle</a:t>
            </a:r>
            <a:r>
              <a:rPr lang="it-IT" sz="2200" b="1" dirty="0" smtClean="0">
                <a:solidFill>
                  <a:srgbClr val="0000FF"/>
                </a:solidFill>
              </a:rPr>
              <a:t> </a:t>
            </a:r>
            <a:r>
              <a:rPr lang="it-IT" sz="2200" b="1" dirty="0" err="1" smtClean="0">
                <a:solidFill>
                  <a:srgbClr val="0000FF"/>
                </a:solidFill>
              </a:rPr>
              <a:t>definition</a:t>
            </a:r>
            <a:r>
              <a:rPr lang="it-IT" sz="2200" b="1" dirty="0" smtClean="0">
                <a:solidFill>
                  <a:srgbClr val="0000FF"/>
                </a:solidFill>
              </a:rPr>
              <a:t> and </a:t>
            </a:r>
            <a:r>
              <a:rPr lang="it-IT" sz="2200" b="1" dirty="0" err="1" smtClean="0">
                <a:solidFill>
                  <a:srgbClr val="0000FF"/>
                </a:solidFill>
              </a:rPr>
              <a:t>breaks</a:t>
            </a:r>
            <a:r>
              <a:rPr lang="it-IT" sz="2200" b="1" dirty="0" smtClean="0">
                <a:solidFill>
                  <a:srgbClr val="0000FF"/>
                </a:solidFill>
              </a:rPr>
              <a:t> the BE </a:t>
            </a:r>
            <a:r>
              <a:rPr lang="it-IT" sz="2200" b="1" dirty="0" err="1" smtClean="0">
                <a:solidFill>
                  <a:srgbClr val="0000FF"/>
                </a:solidFill>
              </a:rPr>
              <a:t>statistics</a:t>
            </a:r>
            <a:r>
              <a:rPr lang="it-IT" sz="2200" b="1" dirty="0" smtClean="0">
                <a:solidFill>
                  <a:srgbClr val="0000FF"/>
                </a:solidFill>
              </a:rPr>
              <a:t> </a:t>
            </a:r>
            <a:r>
              <a:rPr lang="it-IT" sz="2200" b="1" dirty="0" err="1" smtClean="0">
                <a:solidFill>
                  <a:srgbClr val="0000FF"/>
                </a:solidFill>
              </a:rPr>
              <a:t>correlation</a:t>
            </a:r>
            <a:r>
              <a:rPr lang="it-IT" sz="2200" b="1" dirty="0" smtClean="0">
                <a:solidFill>
                  <a:srgbClr val="0000FF"/>
                </a:solidFill>
              </a:rPr>
              <a:t> in the </a:t>
            </a:r>
            <a:r>
              <a:rPr lang="it-IT" sz="2200" b="1" dirty="0" err="1" smtClean="0">
                <a:solidFill>
                  <a:srgbClr val="0000FF"/>
                </a:solidFill>
              </a:rPr>
              <a:t>kaon</a:t>
            </a:r>
            <a:r>
              <a:rPr lang="it-IT" sz="2200" b="1" dirty="0" smtClean="0">
                <a:solidFill>
                  <a:srgbClr val="0000FF"/>
                </a:solidFill>
              </a:rPr>
              <a:t> system </a:t>
            </a:r>
            <a:r>
              <a:rPr lang="it-IT" sz="2200" b="1" dirty="0" smtClean="0"/>
              <a:t>(</a:t>
            </a:r>
            <a:r>
              <a:rPr lang="it-IT" sz="2200" b="1" dirty="0" err="1" smtClean="0"/>
              <a:t>Bernabeu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et</a:t>
            </a:r>
            <a:r>
              <a:rPr lang="it-IT" sz="2200" b="1" dirty="0" smtClean="0"/>
              <a:t> al.)</a:t>
            </a:r>
            <a:endParaRPr lang="it-IT" sz="2200" b="1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175" y="4581128"/>
            <a:ext cx="39338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395536" y="2348880"/>
            <a:ext cx="2656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006600"/>
                </a:solidFill>
              </a:rPr>
              <a:t>Maximal </a:t>
            </a:r>
            <a:r>
              <a:rPr lang="it-IT" sz="2000" b="1" dirty="0" err="1" smtClean="0">
                <a:solidFill>
                  <a:srgbClr val="006600"/>
                </a:solidFill>
              </a:rPr>
              <a:t>expectations</a:t>
            </a:r>
            <a:r>
              <a:rPr lang="it-IT" sz="2000" b="1" dirty="0" smtClean="0">
                <a:solidFill>
                  <a:srgbClr val="006600"/>
                </a:solidFill>
              </a:rPr>
              <a:t> :</a:t>
            </a:r>
            <a:endParaRPr lang="it-IT" sz="2000" b="1" dirty="0">
              <a:solidFill>
                <a:srgbClr val="0066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4437112"/>
            <a:ext cx="4447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</a:rPr>
              <a:t>Best </a:t>
            </a:r>
            <a:r>
              <a:rPr lang="it-IT" sz="2400" b="1" dirty="0" err="1" smtClean="0">
                <a:solidFill>
                  <a:srgbClr val="0000FF"/>
                </a:solidFill>
              </a:rPr>
              <a:t>sensitivity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for</a:t>
            </a:r>
            <a:r>
              <a:rPr lang="it-IT" sz="2400" b="1" dirty="0" smtClean="0">
                <a:solidFill>
                  <a:srgbClr val="0000FF"/>
                </a:solidFill>
              </a:rPr>
              <a:t> f</a:t>
            </a:r>
            <a:r>
              <a:rPr lang="it-IT" sz="2400" b="1" baseline="-25000" dirty="0" smtClean="0">
                <a:solidFill>
                  <a:srgbClr val="0000FF"/>
                </a:solidFill>
              </a:rPr>
              <a:t>1</a:t>
            </a:r>
            <a:r>
              <a:rPr lang="it-IT" sz="2400" b="1" dirty="0" smtClean="0">
                <a:solidFill>
                  <a:srgbClr val="0000FF"/>
                </a:solidFill>
              </a:rPr>
              <a:t>=f</a:t>
            </a:r>
            <a:r>
              <a:rPr lang="it-IT" sz="2400" b="1" baseline="-25000" dirty="0" smtClean="0">
                <a:solidFill>
                  <a:srgbClr val="0000FF"/>
                </a:solidFill>
              </a:rPr>
              <a:t>2</a:t>
            </a:r>
            <a:r>
              <a:rPr lang="it-IT" sz="2400" b="1" dirty="0" smtClean="0">
                <a:solidFill>
                  <a:srgbClr val="0000FF"/>
                </a:solidFill>
              </a:rPr>
              <a:t>=</a:t>
            </a:r>
            <a:r>
              <a:rPr lang="it-IT" sz="24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it-IT" sz="2400" b="1" baseline="30000" dirty="0" smtClean="0">
                <a:solidFill>
                  <a:srgbClr val="0000FF"/>
                </a:solidFill>
              </a:rPr>
              <a:t>+</a:t>
            </a:r>
            <a:r>
              <a:rPr lang="it-IT" sz="24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it-IT" sz="2400" b="1" baseline="30000" dirty="0" smtClean="0">
                <a:solidFill>
                  <a:srgbClr val="0000FF"/>
                </a:solidFill>
              </a:rPr>
              <a:t>-</a:t>
            </a:r>
            <a:r>
              <a:rPr lang="it-IT" sz="2400" b="1" dirty="0" smtClean="0">
                <a:solidFill>
                  <a:srgbClr val="0000FF"/>
                </a:solidFill>
              </a:rPr>
              <a:t> :</a:t>
            </a:r>
          </a:p>
          <a:p>
            <a:r>
              <a:rPr lang="it-IT" sz="2400" b="1" dirty="0" smtClean="0">
                <a:solidFill>
                  <a:srgbClr val="0000FF"/>
                </a:solidFill>
                <a:latin typeface="Symbol" pitchFamily="18" charset="2"/>
              </a:rPr>
              <a:t>a,b,g,w</a:t>
            </a:r>
            <a:r>
              <a:rPr lang="it-IT" sz="2400" b="1" dirty="0" smtClean="0">
                <a:solidFill>
                  <a:srgbClr val="0000FF"/>
                </a:solidFill>
              </a:rPr>
              <a:t>  can </a:t>
            </a:r>
            <a:r>
              <a:rPr lang="it-IT" sz="2400" b="1" dirty="0" err="1" smtClean="0">
                <a:solidFill>
                  <a:srgbClr val="0000FF"/>
                </a:solidFill>
              </a:rPr>
              <a:t>be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simultaneously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fit</a:t>
            </a:r>
            <a:endParaRPr lang="it-IT" sz="2400" b="1" dirty="0" smtClean="0">
              <a:solidFill>
                <a:srgbClr val="0000FF"/>
              </a:solidFill>
            </a:endParaRPr>
          </a:p>
          <a:p>
            <a:r>
              <a:rPr lang="it-IT" sz="2400" b="1" dirty="0" err="1" smtClean="0">
                <a:solidFill>
                  <a:srgbClr val="0000FF"/>
                </a:solidFill>
              </a:rPr>
              <a:t>from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interference</a:t>
            </a:r>
            <a:r>
              <a:rPr lang="it-IT" sz="2400" b="1" dirty="0" smtClean="0">
                <a:solidFill>
                  <a:srgbClr val="0000FF"/>
                </a:solidFill>
              </a:rPr>
              <a:t> pattern</a:t>
            </a:r>
            <a:endParaRPr lang="it-IT" sz="2400" b="1" dirty="0">
              <a:solidFill>
                <a:srgbClr val="0000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868144" y="4221088"/>
            <a:ext cx="2431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KLOE </a:t>
            </a:r>
            <a:r>
              <a:rPr lang="it-IT" sz="2400" b="1" dirty="0" err="1" smtClean="0"/>
              <a:t>final</a:t>
            </a:r>
            <a:r>
              <a:rPr lang="it-IT" sz="2400" b="1" dirty="0" smtClean="0"/>
              <a:t> 1.5 fb</a:t>
            </a:r>
            <a:r>
              <a:rPr lang="it-IT" sz="2400" b="1" baseline="30000" dirty="0" smtClean="0"/>
              <a:t>-1</a:t>
            </a:r>
            <a:endParaRPr lang="it-IT" sz="2400" b="1" baseline="30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002B9-FAD9-48AE-BC05-2C9BB251C8E8}" type="slidenum">
              <a:rPr lang="en-US"/>
              <a:pPr/>
              <a:t>2</a:t>
            </a:fld>
            <a:endParaRPr lang="en-US"/>
          </a:p>
        </p:txBody>
      </p:sp>
      <p:pic>
        <p:nvPicPr>
          <p:cNvPr id="834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3270874" cy="1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420755"/>
            <a:ext cx="4283968" cy="4437245"/>
            <a:chOff x="2569" y="850"/>
            <a:chExt cx="3078" cy="2898"/>
          </a:xfrm>
        </p:grpSpPr>
        <p:pic>
          <p:nvPicPr>
            <p:cNvPr id="83456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t="4741"/>
            <a:stretch>
              <a:fillRect/>
            </a:stretch>
          </p:blipFill>
          <p:spPr bwMode="auto">
            <a:xfrm>
              <a:off x="2569" y="850"/>
              <a:ext cx="3078" cy="2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34566" name="Rectangle 6"/>
            <p:cNvSpPr>
              <a:spLocks noChangeArrowheads="1"/>
            </p:cNvSpPr>
            <p:nvPr/>
          </p:nvSpPr>
          <p:spPr bwMode="auto">
            <a:xfrm>
              <a:off x="5556" y="1344"/>
              <a:ext cx="91" cy="45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834567" name="Rectangle 7"/>
            <p:cNvSpPr>
              <a:spLocks noChangeArrowheads="1"/>
            </p:cNvSpPr>
            <p:nvPr/>
          </p:nvSpPr>
          <p:spPr bwMode="auto">
            <a:xfrm>
              <a:off x="3198" y="3566"/>
              <a:ext cx="1723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834568" name="Text Box 8"/>
          <p:cNvSpPr txBox="1">
            <a:spLocks noChangeArrowheads="1"/>
          </p:cNvSpPr>
          <p:nvPr/>
        </p:nvSpPr>
        <p:spPr bwMode="auto">
          <a:xfrm>
            <a:off x="755576" y="1124744"/>
            <a:ext cx="31270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New interaction scheme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implemented: large beam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crossing angle + </a:t>
            </a:r>
            <a:r>
              <a:rPr lang="en-US" sz="2000" b="1" dirty="0" err="1">
                <a:solidFill>
                  <a:srgbClr val="0000FF"/>
                </a:solidFill>
              </a:rPr>
              <a:t>sextupoles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for crabbed waist </a:t>
            </a:r>
            <a:r>
              <a:rPr lang="en-US" sz="2000" b="1" dirty="0" smtClean="0">
                <a:solidFill>
                  <a:srgbClr val="0000FF"/>
                </a:solidFill>
              </a:rPr>
              <a:t>optics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t="18868"/>
          <a:stretch>
            <a:fillRect/>
          </a:stretch>
        </p:blipFill>
        <p:spPr bwMode="auto">
          <a:xfrm>
            <a:off x="4206831" y="2636912"/>
            <a:ext cx="497368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4499992" y="5203066"/>
            <a:ext cx="30833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</a:t>
            </a:r>
            <a:r>
              <a:rPr lang="en-US" baseline="-25000" dirty="0" err="1" smtClean="0">
                <a:solidFill>
                  <a:srgbClr val="FF0000"/>
                </a:solidFill>
              </a:rPr>
              <a:t>new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~ 3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 </a:t>
            </a:r>
            <a:r>
              <a:rPr lang="en-US" dirty="0" err="1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L</a:t>
            </a:r>
            <a:r>
              <a:rPr lang="en-US" baseline="-25000" dirty="0" err="1" smtClean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old</a:t>
            </a:r>
            <a:endParaRPr lang="en-US" baseline="-25000" dirty="0" smtClean="0">
              <a:solidFill>
                <a:srgbClr val="FF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baseline="-25000" dirty="0" smtClean="0">
              <a:solidFill>
                <a:srgbClr val="FF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ＭＳ Ｐゴシック" pitchFamily="34" charset="-128"/>
                <a:ea typeface="ＭＳ Ｐゴシック" pitchFamily="34" charset="-128"/>
                <a:cs typeface="Times New Roman" pitchFamily="18" charset="0"/>
              </a:rPr>
              <a:t> ∫</a:t>
            </a:r>
            <a:r>
              <a:rPr lang="en-US" dirty="0" err="1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L</a:t>
            </a:r>
            <a:r>
              <a:rPr lang="en-US" i="1" dirty="0" err="1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dt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 = 1 pb</a:t>
            </a:r>
            <a:r>
              <a:rPr lang="en-US" baseline="30000" dirty="0" smtClean="0">
                <a:solidFill>
                  <a:srgbClr val="FF0000"/>
                </a:solidFill>
                <a:latin typeface="SymbolProp BT"/>
                <a:ea typeface="ＭＳ Ｐゴシック" pitchFamily="34" charset="-128"/>
                <a:cs typeface="Times New Roman" pitchFamily="18" charset="0"/>
              </a:rPr>
              <a:t>-1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/hour</a:t>
            </a:r>
          </a:p>
          <a:p>
            <a:pPr>
              <a:buClr>
                <a:schemeClr val="tx1"/>
              </a:buClr>
              <a:buFont typeface="Wingdings" pitchFamily="2" charset="2"/>
              <a:buNone/>
            </a:pPr>
            <a:r>
              <a:rPr lang="en-US" baseline="30000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 Still space for improvements</a:t>
            </a:r>
          </a:p>
          <a:p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915816" y="188640"/>
            <a:ext cx="3500382" cy="707886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9900"/>
                </a:solidFill>
              </a:rPr>
              <a:t>DAFNE upgrade</a:t>
            </a:r>
            <a:endParaRPr lang="it-IT" sz="4000" b="1" dirty="0">
              <a:solidFill>
                <a:srgbClr val="FF9900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260648"/>
            <a:ext cx="825899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CPT and </a:t>
            </a:r>
            <a:r>
              <a:rPr lang="it-IT" sz="2800" b="1" dirty="0" err="1" smtClean="0">
                <a:solidFill>
                  <a:srgbClr val="0000FF"/>
                </a:solidFill>
              </a:rPr>
              <a:t>Lorentz</a:t>
            </a:r>
            <a:r>
              <a:rPr lang="it-IT" sz="2800" b="1" dirty="0" smtClean="0">
                <a:solidFill>
                  <a:srgbClr val="0000FF"/>
                </a:solidFill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</a:rPr>
              <a:t>invariance</a:t>
            </a:r>
            <a:r>
              <a:rPr lang="it-IT" sz="2800" b="1" dirty="0" smtClean="0">
                <a:solidFill>
                  <a:srgbClr val="0000FF"/>
                </a:solidFill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</a:rPr>
              <a:t>violation</a:t>
            </a:r>
            <a:r>
              <a:rPr lang="it-IT" sz="2800" b="1" dirty="0" smtClean="0">
                <a:solidFill>
                  <a:srgbClr val="0000FF"/>
                </a:solidFill>
              </a:rPr>
              <a:t> in SM </a:t>
            </a:r>
            <a:r>
              <a:rPr lang="it-IT" sz="2800" b="1" dirty="0" err="1" smtClean="0">
                <a:solidFill>
                  <a:srgbClr val="0000FF"/>
                </a:solidFill>
              </a:rPr>
              <a:t>extension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980728"/>
            <a:ext cx="836992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Spontaneous</a:t>
            </a:r>
            <a:r>
              <a:rPr lang="it-IT" b="1" dirty="0" smtClean="0"/>
              <a:t> </a:t>
            </a:r>
            <a:r>
              <a:rPr lang="it-IT" b="1" dirty="0" err="1" smtClean="0"/>
              <a:t>breaking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CPT and </a:t>
            </a:r>
            <a:r>
              <a:rPr lang="it-IT" b="1" dirty="0" err="1" smtClean="0"/>
              <a:t>Lorentz</a:t>
            </a:r>
            <a:r>
              <a:rPr lang="it-IT" b="1" dirty="0" smtClean="0"/>
              <a:t> </a:t>
            </a:r>
            <a:r>
              <a:rPr lang="it-IT" b="1" dirty="0" err="1" smtClean="0"/>
              <a:t>symmetry</a:t>
            </a:r>
            <a:r>
              <a:rPr lang="it-IT" b="1" dirty="0" smtClean="0"/>
              <a:t> </a:t>
            </a:r>
            <a:r>
              <a:rPr lang="it-IT" b="1" dirty="0" err="1" smtClean="0"/>
              <a:t>may</a:t>
            </a:r>
            <a:r>
              <a:rPr lang="it-IT" b="1" dirty="0" smtClean="0"/>
              <a:t> </a:t>
            </a:r>
            <a:r>
              <a:rPr lang="it-IT" b="1" dirty="0" err="1" smtClean="0"/>
              <a:t>happen</a:t>
            </a:r>
            <a:r>
              <a:rPr lang="it-IT" b="1" dirty="0" smtClean="0"/>
              <a:t> in some QG </a:t>
            </a:r>
            <a:r>
              <a:rPr lang="it-IT" b="1" dirty="0" err="1" smtClean="0"/>
              <a:t>models</a:t>
            </a:r>
            <a:r>
              <a:rPr lang="it-IT" b="1" dirty="0" smtClean="0"/>
              <a:t>.</a:t>
            </a:r>
          </a:p>
          <a:p>
            <a:r>
              <a:rPr lang="it-IT" b="1" dirty="0" err="1" smtClean="0"/>
              <a:t>Such</a:t>
            </a:r>
            <a:r>
              <a:rPr lang="it-IT" b="1" dirty="0" smtClean="0"/>
              <a:t> </a:t>
            </a:r>
            <a:r>
              <a:rPr lang="it-IT" b="1" dirty="0" err="1" smtClean="0"/>
              <a:t>phenomena</a:t>
            </a:r>
            <a:r>
              <a:rPr lang="it-IT" b="1" dirty="0" smtClean="0"/>
              <a:t> are </a:t>
            </a:r>
            <a:r>
              <a:rPr lang="it-IT" b="1" dirty="0" err="1" smtClean="0"/>
              <a:t>described</a:t>
            </a:r>
            <a:r>
              <a:rPr lang="it-IT" b="1" dirty="0" smtClean="0"/>
              <a:t> </a:t>
            </a:r>
            <a:r>
              <a:rPr lang="it-IT" b="1" dirty="0" err="1" smtClean="0"/>
              <a:t>by</a:t>
            </a:r>
            <a:r>
              <a:rPr lang="it-IT" b="1" dirty="0" smtClean="0"/>
              <a:t> </a:t>
            </a:r>
            <a:r>
              <a:rPr lang="it-IT" b="1" dirty="0" err="1" smtClean="0"/>
              <a:t>an</a:t>
            </a:r>
            <a:r>
              <a:rPr lang="it-IT" b="1" dirty="0" smtClean="0"/>
              <a:t> </a:t>
            </a:r>
            <a:r>
              <a:rPr lang="it-IT" b="1" dirty="0" err="1" smtClean="0"/>
              <a:t>effective</a:t>
            </a:r>
            <a:r>
              <a:rPr lang="it-IT" b="1" dirty="0" smtClean="0"/>
              <a:t> </a:t>
            </a:r>
            <a:r>
              <a:rPr lang="it-IT" b="1" dirty="0" err="1" smtClean="0"/>
              <a:t>model</a:t>
            </a:r>
            <a:r>
              <a:rPr lang="it-IT" b="1" dirty="0" smtClean="0"/>
              <a:t> (Standard </a:t>
            </a:r>
            <a:r>
              <a:rPr lang="it-IT" b="1" dirty="0" err="1" smtClean="0"/>
              <a:t>Model</a:t>
            </a:r>
            <a:r>
              <a:rPr lang="it-IT" b="1" dirty="0" smtClean="0"/>
              <a:t> </a:t>
            </a:r>
            <a:r>
              <a:rPr lang="it-IT" b="1" dirty="0" err="1" smtClean="0"/>
              <a:t>Extension</a:t>
            </a:r>
            <a:r>
              <a:rPr lang="it-IT" b="1" dirty="0" smtClean="0"/>
              <a:t>)</a:t>
            </a:r>
          </a:p>
          <a:p>
            <a:endParaRPr lang="it-IT" b="1" dirty="0" smtClean="0"/>
          </a:p>
          <a:p>
            <a:r>
              <a:rPr lang="it-IT" sz="2000" b="1" dirty="0" smtClean="0">
                <a:solidFill>
                  <a:srgbClr val="0000FF"/>
                </a:solidFill>
              </a:rPr>
              <a:t>SME </a:t>
            </a:r>
            <a:r>
              <a:rPr lang="it-IT" sz="2000" b="1" dirty="0" err="1" smtClean="0">
                <a:solidFill>
                  <a:srgbClr val="0000FF"/>
                </a:solidFill>
              </a:rPr>
              <a:t>predicts</a:t>
            </a:r>
            <a:r>
              <a:rPr lang="it-IT" sz="2000" b="1" dirty="0" smtClean="0">
                <a:solidFill>
                  <a:srgbClr val="0000FF"/>
                </a:solidFill>
              </a:rPr>
              <a:t> CPT </a:t>
            </a:r>
            <a:r>
              <a:rPr lang="it-IT" sz="2000" b="1" dirty="0" err="1" smtClean="0">
                <a:solidFill>
                  <a:srgbClr val="0000FF"/>
                </a:solidFill>
              </a:rPr>
              <a:t>violation</a:t>
            </a:r>
            <a:r>
              <a:rPr lang="it-IT" sz="2000" b="1" dirty="0" smtClean="0">
                <a:solidFill>
                  <a:srgbClr val="0000FF"/>
                </a:solidFill>
              </a:rPr>
              <a:t> in </a:t>
            </a:r>
            <a:r>
              <a:rPr lang="it-IT" sz="2000" b="1" dirty="0" err="1" smtClean="0">
                <a:solidFill>
                  <a:srgbClr val="0000FF"/>
                </a:solidFill>
              </a:rPr>
              <a:t>kaon</a:t>
            </a:r>
            <a:r>
              <a:rPr lang="it-IT" sz="2000" b="1" dirty="0" smtClean="0">
                <a:solidFill>
                  <a:srgbClr val="0000FF"/>
                </a:solidFill>
              </a:rPr>
              <a:t> mixing, </a:t>
            </a:r>
            <a:r>
              <a:rPr lang="it-IT" sz="2000" b="1" dirty="0" err="1" smtClean="0">
                <a:solidFill>
                  <a:srgbClr val="0000FF"/>
                </a:solidFill>
              </a:rPr>
              <a:t>but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not</a:t>
            </a:r>
            <a:r>
              <a:rPr lang="it-IT" sz="2000" b="1" dirty="0" smtClean="0">
                <a:solidFill>
                  <a:srgbClr val="0000FF"/>
                </a:solidFill>
              </a:rPr>
              <a:t> in </a:t>
            </a:r>
            <a:r>
              <a:rPr lang="it-IT" sz="2000" b="1" dirty="0" err="1" smtClean="0">
                <a:solidFill>
                  <a:srgbClr val="0000FF"/>
                </a:solidFill>
              </a:rPr>
              <a:t>decay</a:t>
            </a:r>
            <a:r>
              <a:rPr lang="it-IT" sz="2000" b="1" dirty="0" smtClean="0">
                <a:solidFill>
                  <a:srgbClr val="0000FF"/>
                </a:solidFill>
              </a:rPr>
              <a:t>.</a:t>
            </a:r>
          </a:p>
          <a:p>
            <a:r>
              <a:rPr lang="it-IT" sz="2000" b="1" dirty="0" smtClean="0">
                <a:solidFill>
                  <a:srgbClr val="7030A0"/>
                </a:solidFill>
              </a:rPr>
              <a:t>CPTV </a:t>
            </a:r>
            <a:r>
              <a:rPr lang="it-IT" sz="2000" b="1" dirty="0" err="1" smtClean="0">
                <a:solidFill>
                  <a:srgbClr val="7030A0"/>
                </a:solidFill>
              </a:rPr>
              <a:t>parameter</a:t>
            </a: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r>
              <a:rPr lang="it-IT" sz="2000" b="1" dirty="0" smtClean="0">
                <a:solidFill>
                  <a:srgbClr val="7030A0"/>
                </a:solidFill>
                <a:latin typeface="Symbol" pitchFamily="18" charset="2"/>
              </a:rPr>
              <a:t>d</a:t>
            </a: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r>
              <a:rPr lang="it-IT" sz="2000" b="1" dirty="0" err="1" smtClean="0">
                <a:solidFill>
                  <a:srgbClr val="7030A0"/>
                </a:solidFill>
              </a:rPr>
              <a:t>depends</a:t>
            </a:r>
            <a:r>
              <a:rPr lang="it-IT" sz="2000" b="1" dirty="0" smtClean="0">
                <a:solidFill>
                  <a:srgbClr val="7030A0"/>
                </a:solidFill>
              </a:rPr>
              <a:t> on </a:t>
            </a:r>
            <a:r>
              <a:rPr lang="it-IT" sz="2000" b="1" dirty="0" err="1" smtClean="0">
                <a:solidFill>
                  <a:srgbClr val="7030A0"/>
                </a:solidFill>
              </a:rPr>
              <a:t>kaon</a:t>
            </a: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r>
              <a:rPr lang="it-IT" sz="2000" b="1" dirty="0" err="1" smtClean="0">
                <a:solidFill>
                  <a:srgbClr val="7030A0"/>
                </a:solidFill>
              </a:rPr>
              <a:t>momentum</a:t>
            </a:r>
            <a:r>
              <a:rPr lang="it-IT" sz="2000" b="1" dirty="0" smtClean="0">
                <a:solidFill>
                  <a:srgbClr val="7030A0"/>
                </a:solidFill>
              </a:rPr>
              <a:t>:</a:t>
            </a:r>
            <a:endParaRPr lang="it-IT" sz="2000" b="1" dirty="0">
              <a:solidFill>
                <a:srgbClr val="7030A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989" y="1575923"/>
            <a:ext cx="2713459" cy="26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59360"/>
            <a:ext cx="6353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467544" y="3131676"/>
            <a:ext cx="8003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atin typeface="Symbol" pitchFamily="18" charset="2"/>
              </a:rPr>
              <a:t>D</a:t>
            </a:r>
            <a:r>
              <a:rPr lang="it-IT" b="1" dirty="0" smtClean="0"/>
              <a:t>a</a:t>
            </a:r>
            <a:r>
              <a:rPr lang="it-IT" b="1" baseline="-25000" dirty="0" smtClean="0">
                <a:latin typeface="Symbol" pitchFamily="18" charset="2"/>
              </a:rPr>
              <a:t>m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a 4-vector </a:t>
            </a:r>
            <a:r>
              <a:rPr lang="it-IT" b="1" dirty="0" err="1" smtClean="0"/>
              <a:t>parameter</a:t>
            </a:r>
            <a:r>
              <a:rPr lang="it-IT" b="1" dirty="0" smtClean="0"/>
              <a:t> </a:t>
            </a:r>
            <a:r>
              <a:rPr lang="it-IT" b="1" dirty="0" err="1" smtClean="0"/>
              <a:t>related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CPT and </a:t>
            </a:r>
            <a:r>
              <a:rPr lang="it-IT" b="1" dirty="0" err="1" smtClean="0"/>
              <a:t>Lorentz</a:t>
            </a:r>
            <a:r>
              <a:rPr lang="it-IT" b="1" dirty="0" smtClean="0"/>
              <a:t> </a:t>
            </a:r>
            <a:r>
              <a:rPr lang="it-IT" b="1" dirty="0" err="1" smtClean="0"/>
              <a:t>violation</a:t>
            </a:r>
            <a:r>
              <a:rPr lang="it-IT" b="1" dirty="0" smtClean="0"/>
              <a:t> in SME </a:t>
            </a:r>
            <a:r>
              <a:rPr lang="it-IT" b="1" dirty="0" err="1" smtClean="0"/>
              <a:t>lagrangian</a:t>
            </a:r>
            <a:endParaRPr lang="it-IT" b="1" dirty="0"/>
          </a:p>
        </p:txBody>
      </p:sp>
      <p:grpSp>
        <p:nvGrpSpPr>
          <p:cNvPr id="13" name="Gruppo 12"/>
          <p:cNvGrpSpPr/>
          <p:nvPr/>
        </p:nvGrpSpPr>
        <p:grpSpPr>
          <a:xfrm>
            <a:off x="5168261" y="3789040"/>
            <a:ext cx="3724219" cy="2880320"/>
            <a:chOff x="5076056" y="3645024"/>
            <a:chExt cx="3724219" cy="288032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8064" y="3645024"/>
              <a:ext cx="3652211" cy="2852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tangolo 10"/>
            <p:cNvSpPr/>
            <p:nvPr/>
          </p:nvSpPr>
          <p:spPr>
            <a:xfrm>
              <a:off x="5076056" y="3645024"/>
              <a:ext cx="57606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5148064" y="6309320"/>
              <a:ext cx="115212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467544" y="3789040"/>
            <a:ext cx="46805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BF11AA"/>
                </a:solidFill>
              </a:rPr>
              <a:t>a</a:t>
            </a:r>
            <a:r>
              <a:rPr lang="it-IT" b="1" baseline="-25000" dirty="0" err="1" smtClean="0">
                <a:solidFill>
                  <a:srgbClr val="BF11AA"/>
                </a:solidFill>
                <a:latin typeface="Symbol" pitchFamily="18" charset="2"/>
              </a:rPr>
              <a:t>m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is</a:t>
            </a:r>
            <a:r>
              <a:rPr lang="it-IT" b="1" dirty="0" smtClean="0">
                <a:solidFill>
                  <a:srgbClr val="BF11AA"/>
                </a:solidFill>
              </a:rPr>
              <a:t> a </a:t>
            </a:r>
            <a:r>
              <a:rPr lang="it-IT" b="1" dirty="0" err="1" smtClean="0">
                <a:solidFill>
                  <a:srgbClr val="BF11AA"/>
                </a:solidFill>
              </a:rPr>
              <a:t>constant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vector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while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lab</a:t>
            </a:r>
            <a:r>
              <a:rPr lang="it-IT" b="1" dirty="0" smtClean="0">
                <a:solidFill>
                  <a:srgbClr val="BF11AA"/>
                </a:solidFill>
              </a:rPr>
              <a:t> frame </a:t>
            </a:r>
            <a:r>
              <a:rPr lang="it-IT" b="1" dirty="0" err="1" smtClean="0">
                <a:solidFill>
                  <a:srgbClr val="BF11AA"/>
                </a:solidFill>
              </a:rPr>
              <a:t>rotates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with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earth</a:t>
            </a:r>
            <a:endParaRPr lang="it-IT" b="1" dirty="0" smtClean="0">
              <a:solidFill>
                <a:srgbClr val="BF11AA"/>
              </a:solidFill>
            </a:endParaRPr>
          </a:p>
          <a:p>
            <a:endParaRPr lang="it-IT" dirty="0" smtClean="0"/>
          </a:p>
          <a:p>
            <a:endParaRPr lang="it-IT" dirty="0" smtClean="0"/>
          </a:p>
          <a:p>
            <a:pPr>
              <a:buFont typeface="Symbol"/>
              <a:buChar char="d"/>
            </a:pP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depends</a:t>
            </a:r>
            <a:r>
              <a:rPr lang="it-IT" sz="2400" b="1" dirty="0" smtClean="0">
                <a:solidFill>
                  <a:srgbClr val="FF0000"/>
                </a:solidFill>
              </a:rPr>
              <a:t> on </a:t>
            </a:r>
            <a:r>
              <a:rPr lang="it-IT" sz="2400" b="1" dirty="0" err="1" smtClean="0">
                <a:solidFill>
                  <a:srgbClr val="FF0000"/>
                </a:solidFill>
              </a:rPr>
              <a:t>sidereal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time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sz="2000" b="1" dirty="0" err="1" smtClean="0">
                <a:solidFill>
                  <a:srgbClr val="0000FF"/>
                </a:solidFill>
              </a:rPr>
              <a:t>azimuthal</a:t>
            </a:r>
            <a:r>
              <a:rPr lang="it-IT" sz="2000" b="1" dirty="0" smtClean="0">
                <a:solidFill>
                  <a:srgbClr val="0000FF"/>
                </a:solidFill>
              </a:rPr>
              <a:t> and </a:t>
            </a:r>
            <a:r>
              <a:rPr lang="it-IT" sz="2000" b="1" dirty="0" err="1" smtClean="0">
                <a:solidFill>
                  <a:srgbClr val="0000FF"/>
                </a:solidFill>
              </a:rPr>
              <a:t>polar</a:t>
            </a:r>
            <a:r>
              <a:rPr lang="it-IT" sz="2000" b="1" dirty="0" smtClean="0">
                <a:solidFill>
                  <a:srgbClr val="0000FF"/>
                </a:solidFill>
              </a:rPr>
              <a:t> angle </a:t>
            </a:r>
            <a:r>
              <a:rPr lang="it-IT" sz="2000" b="1" dirty="0" err="1" smtClean="0">
                <a:solidFill>
                  <a:srgbClr val="0000FF"/>
                </a:solidFill>
              </a:rPr>
              <a:t>of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kaon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momentum</a:t>
            </a:r>
            <a:r>
              <a:rPr lang="it-IT" sz="2000" b="1" dirty="0" smtClean="0">
                <a:solidFill>
                  <a:srgbClr val="0000FF"/>
                </a:solidFill>
              </a:rPr>
              <a:t> in </a:t>
            </a:r>
            <a:r>
              <a:rPr lang="it-IT" sz="2000" b="1" dirty="0" err="1" smtClean="0">
                <a:solidFill>
                  <a:srgbClr val="0000FF"/>
                </a:solidFill>
              </a:rPr>
              <a:t>lab</a:t>
            </a:r>
            <a:r>
              <a:rPr lang="it-IT" sz="2000" b="1" dirty="0" smtClean="0">
                <a:solidFill>
                  <a:srgbClr val="0000FF"/>
                </a:solidFill>
              </a:rPr>
              <a:t> frame </a:t>
            </a:r>
            <a:r>
              <a:rPr lang="it-IT" sz="2000" b="1" dirty="0" err="1" smtClean="0">
                <a:solidFill>
                  <a:srgbClr val="0000FF"/>
                </a:solidFill>
              </a:rPr>
              <a:t>must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also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be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taken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into</a:t>
            </a:r>
            <a:r>
              <a:rPr lang="it-IT" sz="2000" b="1" dirty="0" smtClean="0">
                <a:solidFill>
                  <a:srgbClr val="0000FF"/>
                </a:solidFill>
              </a:rPr>
              <a:t> account</a:t>
            </a:r>
            <a:endParaRPr lang="it-IT" sz="2000" b="1" dirty="0">
              <a:solidFill>
                <a:srgbClr val="0000FF"/>
              </a:solidFill>
            </a:endParaRPr>
          </a:p>
        </p:txBody>
      </p:sp>
      <p:sp>
        <p:nvSpPr>
          <p:cNvPr id="15" name="Freccia in giù 14"/>
          <p:cNvSpPr/>
          <p:nvPr/>
        </p:nvSpPr>
        <p:spPr>
          <a:xfrm>
            <a:off x="2267744" y="4365104"/>
            <a:ext cx="360040" cy="50405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96924"/>
            <a:ext cx="3707904" cy="489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32099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2573" y="188640"/>
            <a:ext cx="3571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908720"/>
            <a:ext cx="297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507" y="5493221"/>
            <a:ext cx="4512557" cy="6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251520" y="260648"/>
            <a:ext cx="460851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KLOE </a:t>
            </a:r>
            <a:r>
              <a:rPr lang="it-IT" b="1" dirty="0" err="1" smtClean="0">
                <a:solidFill>
                  <a:srgbClr val="0000FF"/>
                </a:solidFill>
              </a:rPr>
              <a:t>made</a:t>
            </a:r>
            <a:r>
              <a:rPr lang="it-IT" b="1" dirty="0" smtClean="0">
                <a:solidFill>
                  <a:srgbClr val="0000FF"/>
                </a:solidFill>
              </a:rPr>
              <a:t> first </a:t>
            </a:r>
            <a:r>
              <a:rPr lang="it-IT" b="1" dirty="0" err="1" smtClean="0">
                <a:solidFill>
                  <a:srgbClr val="0000FF"/>
                </a:solidFill>
              </a:rPr>
              <a:t>evaluation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of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smtClean="0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it-IT" b="1" dirty="0" smtClean="0">
                <a:solidFill>
                  <a:srgbClr val="0000FF"/>
                </a:solidFill>
              </a:rPr>
              <a:t>a</a:t>
            </a:r>
            <a:r>
              <a:rPr lang="it-IT" b="1" baseline="-25000" dirty="0" smtClean="0">
                <a:solidFill>
                  <a:srgbClr val="0000FF"/>
                </a:solidFill>
              </a:rPr>
              <a:t>0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thanks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to</a:t>
            </a:r>
            <a:r>
              <a:rPr lang="it-IT" b="1" dirty="0" smtClean="0">
                <a:solidFill>
                  <a:srgbClr val="0000FF"/>
                </a:solidFill>
              </a:rPr>
              <a:t>  </a:t>
            </a:r>
            <a:r>
              <a:rPr lang="it-IT" b="1" dirty="0" err="1" smtClean="0">
                <a:solidFill>
                  <a:srgbClr val="0000FF"/>
                </a:solidFill>
              </a:rPr>
              <a:t>cancellations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occurring</a:t>
            </a:r>
            <a:r>
              <a:rPr lang="it-IT" b="1" dirty="0" smtClean="0">
                <a:solidFill>
                  <a:srgbClr val="0000FF"/>
                </a:solidFill>
              </a:rPr>
              <a:t> in a </a:t>
            </a:r>
            <a:r>
              <a:rPr lang="it-IT" b="1" dirty="0" err="1" smtClean="0">
                <a:solidFill>
                  <a:srgbClr val="0000FF"/>
                </a:solidFill>
              </a:rPr>
              <a:t>symmetric</a:t>
            </a:r>
            <a:r>
              <a:rPr lang="it-IT" b="1" dirty="0" smtClean="0">
                <a:solidFill>
                  <a:srgbClr val="0000FF"/>
                </a:solidFill>
              </a:rPr>
              <a:t> collider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95536" y="2123564"/>
            <a:ext cx="136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</a:rPr>
              <a:t>The </a:t>
            </a:r>
            <a:r>
              <a:rPr lang="it-IT" b="1" dirty="0" err="1" smtClean="0">
                <a:solidFill>
                  <a:srgbClr val="00B050"/>
                </a:solidFill>
              </a:rPr>
              <a:t>study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of</a:t>
            </a:r>
            <a:endParaRPr lang="it-IT" b="1" dirty="0">
              <a:solidFill>
                <a:srgbClr val="00B05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2115440"/>
            <a:ext cx="2880320" cy="4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395536" y="2492896"/>
            <a:ext cx="4490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B050"/>
                </a:solidFill>
              </a:rPr>
              <a:t>as</a:t>
            </a:r>
            <a:r>
              <a:rPr lang="it-IT" b="1" dirty="0" smtClean="0">
                <a:solidFill>
                  <a:srgbClr val="00B050"/>
                </a:solidFill>
              </a:rPr>
              <a:t> a </a:t>
            </a:r>
            <a:r>
              <a:rPr lang="it-IT" b="1" dirty="0" err="1" smtClean="0">
                <a:solidFill>
                  <a:srgbClr val="00B050"/>
                </a:solidFill>
              </a:rPr>
              <a:t>function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of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polar</a:t>
            </a:r>
            <a:r>
              <a:rPr lang="it-IT" b="1" dirty="0" smtClean="0">
                <a:solidFill>
                  <a:srgbClr val="00B050"/>
                </a:solidFill>
              </a:rPr>
              <a:t> angle and </a:t>
            </a:r>
            <a:r>
              <a:rPr lang="it-IT" b="1" dirty="0" err="1" smtClean="0">
                <a:solidFill>
                  <a:srgbClr val="00B050"/>
                </a:solidFill>
              </a:rPr>
              <a:t>sidereal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time</a:t>
            </a:r>
            <a:endParaRPr lang="it-IT" b="1" dirty="0" smtClean="0">
              <a:solidFill>
                <a:srgbClr val="00B050"/>
              </a:solidFill>
            </a:endParaRPr>
          </a:p>
          <a:p>
            <a:r>
              <a:rPr lang="it-IT" b="1" dirty="0" err="1" smtClean="0">
                <a:solidFill>
                  <a:srgbClr val="00B050"/>
                </a:solidFill>
              </a:rPr>
              <a:t>yields</a:t>
            </a:r>
            <a:r>
              <a:rPr lang="it-IT" b="1" dirty="0" smtClean="0">
                <a:solidFill>
                  <a:srgbClr val="00B050"/>
                </a:solidFill>
              </a:rPr>
              <a:t> the </a:t>
            </a:r>
            <a:r>
              <a:rPr lang="it-IT" b="1" dirty="0" err="1" smtClean="0">
                <a:solidFill>
                  <a:srgbClr val="00B050"/>
                </a:solidFill>
              </a:rPr>
              <a:t>distribution</a:t>
            </a:r>
            <a:endParaRPr lang="it-IT" b="1" dirty="0" smtClean="0">
              <a:solidFill>
                <a:srgbClr val="00B050"/>
              </a:solidFill>
            </a:endParaRPr>
          </a:p>
          <a:p>
            <a:endParaRPr lang="it-IT" b="1" dirty="0" smtClean="0"/>
          </a:p>
          <a:p>
            <a:r>
              <a:rPr lang="it-IT" b="1" dirty="0" err="1" smtClean="0">
                <a:solidFill>
                  <a:srgbClr val="00B050"/>
                </a:solidFill>
              </a:rPr>
              <a:t>from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which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we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fitted</a:t>
            </a:r>
            <a:r>
              <a:rPr lang="it-IT" b="1" dirty="0" smtClean="0">
                <a:solidFill>
                  <a:srgbClr val="00B050"/>
                </a:solidFill>
              </a:rPr>
              <a:t>: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52711" y="3068960"/>
            <a:ext cx="2943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3501008"/>
            <a:ext cx="2448271" cy="2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6768752" cy="301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r="30007"/>
          <a:stretch>
            <a:fillRect/>
          </a:stretch>
        </p:blipFill>
        <p:spPr bwMode="auto">
          <a:xfrm>
            <a:off x="0" y="4072591"/>
            <a:ext cx="4788024" cy="278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107504" y="44624"/>
            <a:ext cx="29810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KLOE-2 </a:t>
            </a:r>
            <a:r>
              <a:rPr lang="it-IT" sz="2400" b="1" dirty="0" err="1" smtClean="0">
                <a:solidFill>
                  <a:srgbClr val="FF0000"/>
                </a:solidFill>
              </a:rPr>
              <a:t>perspectives</a:t>
            </a:r>
            <a:r>
              <a:rPr lang="it-IT" sz="2400" b="1" dirty="0" smtClean="0">
                <a:solidFill>
                  <a:srgbClr val="FF0000"/>
                </a:solidFill>
              </a:rPr>
              <a:t>: 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644348" y="116632"/>
            <a:ext cx="3746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rgbClr val="0000FF"/>
                </a:solidFill>
              </a:rPr>
              <a:t>Simple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statistics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scaling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for</a:t>
            </a:r>
            <a:r>
              <a:rPr lang="it-IT" sz="2000" b="1" dirty="0" smtClean="0">
                <a:solidFill>
                  <a:srgbClr val="0000FF"/>
                </a:solidFill>
              </a:rPr>
              <a:t> step-0</a:t>
            </a:r>
            <a:endParaRPr lang="it-IT" sz="2000" b="1" dirty="0">
              <a:solidFill>
                <a:srgbClr val="0000FF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3645024"/>
            <a:ext cx="806470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</a:rPr>
              <a:t>Real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improvement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will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be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insertion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of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inner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tracker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for</a:t>
            </a:r>
            <a:r>
              <a:rPr lang="it-IT" sz="2400" b="1" dirty="0" smtClean="0">
                <a:solidFill>
                  <a:srgbClr val="FF0000"/>
                </a:solidFill>
              </a:rPr>
              <a:t> step-1 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437112"/>
            <a:ext cx="1447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4096" y="4725144"/>
            <a:ext cx="21145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5229200"/>
            <a:ext cx="3240360" cy="533224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6898"/>
            <a:ext cx="9090040" cy="519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83568" y="476672"/>
            <a:ext cx="634859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Great </a:t>
            </a:r>
            <a:r>
              <a:rPr lang="it-IT" sz="2800" b="1" dirty="0" err="1" smtClean="0">
                <a:solidFill>
                  <a:srgbClr val="0000FF"/>
                </a:solidFill>
              </a:rPr>
              <a:t>benefits</a:t>
            </a:r>
            <a:r>
              <a:rPr lang="it-IT" sz="2800" b="1" dirty="0" smtClean="0">
                <a:solidFill>
                  <a:srgbClr val="0000FF"/>
                </a:solidFill>
              </a:rPr>
              <a:t> on </a:t>
            </a:r>
            <a:r>
              <a:rPr lang="it-IT" sz="2800" b="1" dirty="0" err="1" smtClean="0">
                <a:solidFill>
                  <a:srgbClr val="0000FF"/>
                </a:solidFill>
              </a:rPr>
              <a:t>almost</a:t>
            </a:r>
            <a:r>
              <a:rPr lang="it-IT" sz="2800" b="1" dirty="0" smtClean="0">
                <a:solidFill>
                  <a:srgbClr val="0000FF"/>
                </a:solidFill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</a:rPr>
              <a:t>all</a:t>
            </a:r>
            <a:r>
              <a:rPr lang="it-IT" sz="2800" b="1" dirty="0" smtClean="0">
                <a:solidFill>
                  <a:srgbClr val="0000FF"/>
                </a:solidFill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</a:rPr>
              <a:t>sensitivities</a:t>
            </a:r>
            <a:r>
              <a:rPr lang="it-IT" sz="2800" b="1" dirty="0" smtClean="0">
                <a:solidFill>
                  <a:srgbClr val="0000FF"/>
                </a:solidFill>
              </a:rPr>
              <a:t> !</a:t>
            </a:r>
            <a:endParaRPr lang="it-IT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01859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 smtClean="0"/>
              <a:t>Physics</a:t>
            </a:r>
            <a:r>
              <a:rPr lang="it-IT" dirty="0" smtClean="0"/>
              <a:t> @KLOE-2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56992"/>
            <a:ext cx="7344816" cy="225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755576" y="116632"/>
            <a:ext cx="798000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rgbClr val="0000FF"/>
                </a:solidFill>
              </a:rPr>
              <a:t>Measurement</a:t>
            </a:r>
            <a:r>
              <a:rPr lang="it-IT" sz="2800" b="1" dirty="0" smtClean="0">
                <a:solidFill>
                  <a:srgbClr val="0000FF"/>
                </a:solidFill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</a:rPr>
              <a:t>of</a:t>
            </a:r>
            <a:r>
              <a:rPr lang="it-IT" sz="2800" b="1" dirty="0" smtClean="0">
                <a:solidFill>
                  <a:srgbClr val="0000FF"/>
                </a:solidFill>
              </a:rPr>
              <a:t>  </a:t>
            </a:r>
            <a:r>
              <a:rPr lang="it-IT" sz="2800" b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it-IT" sz="2800" b="1" dirty="0" smtClean="0">
                <a:solidFill>
                  <a:srgbClr val="0000FF"/>
                </a:solidFill>
              </a:rPr>
              <a:t> → </a:t>
            </a:r>
            <a:r>
              <a:rPr lang="it-IT" sz="28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it-IT" sz="2800" b="1" baseline="30000" dirty="0" smtClean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it-IT" sz="28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it-IT" sz="2800" b="1" baseline="30000" dirty="0" smtClean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it-IT" sz="2800" b="1" dirty="0" smtClean="0">
                <a:solidFill>
                  <a:srgbClr val="0000FF"/>
                </a:solidFill>
                <a:latin typeface="Symbol" pitchFamily="18" charset="2"/>
              </a:rPr>
              <a:t>(g</a:t>
            </a:r>
            <a:r>
              <a:rPr lang="it-IT" sz="2800" b="1" dirty="0" smtClean="0">
                <a:solidFill>
                  <a:srgbClr val="0000FF"/>
                </a:solidFill>
              </a:rPr>
              <a:t>) </a:t>
            </a:r>
            <a:r>
              <a:rPr lang="it-IT" sz="2800" b="1" dirty="0" err="1" smtClean="0">
                <a:solidFill>
                  <a:srgbClr val="0000FF"/>
                </a:solidFill>
              </a:rPr>
              <a:t>from</a:t>
            </a:r>
            <a:r>
              <a:rPr lang="it-IT" sz="2800" b="1" dirty="0" smtClean="0">
                <a:solidFill>
                  <a:srgbClr val="0000FF"/>
                </a:solidFill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</a:rPr>
              <a:t>threshold</a:t>
            </a:r>
            <a:r>
              <a:rPr lang="it-IT" sz="2800" b="1" dirty="0" smtClean="0">
                <a:solidFill>
                  <a:srgbClr val="0000FF"/>
                </a:solidFill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</a:rPr>
              <a:t>to</a:t>
            </a:r>
            <a:r>
              <a:rPr lang="it-IT" sz="2800" b="1" dirty="0" smtClean="0">
                <a:solidFill>
                  <a:srgbClr val="0000FF"/>
                </a:solidFill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</a:rPr>
              <a:t>m</a:t>
            </a:r>
            <a:r>
              <a:rPr lang="it-IT" sz="2800" b="1" i="1" baseline="-25000" dirty="0" err="1" smtClean="0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it-IT" sz="2800" b="1" i="1" baseline="-25000" dirty="0" smtClean="0">
                <a:solidFill>
                  <a:srgbClr val="0000FF"/>
                </a:solidFill>
                <a:latin typeface="Symbol" pitchFamily="18" charset="2"/>
              </a:rPr>
              <a:t> </a:t>
            </a:r>
            <a:endParaRPr lang="it-IT" sz="2800" b="1" i="1" baseline="-250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259632" y="54868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contribution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to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muon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anomaly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251520" y="764704"/>
            <a:ext cx="864096" cy="21602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14867" y="3140968"/>
            <a:ext cx="480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Cross </a:t>
            </a:r>
            <a:r>
              <a:rPr lang="it-IT" b="1" dirty="0" err="1" smtClean="0">
                <a:solidFill>
                  <a:srgbClr val="002060"/>
                </a:solidFill>
              </a:rPr>
              <a:t>section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measurement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exploits</a:t>
            </a:r>
            <a:r>
              <a:rPr lang="it-IT" b="1" dirty="0" smtClean="0">
                <a:solidFill>
                  <a:srgbClr val="002060"/>
                </a:solidFill>
              </a:rPr>
              <a:t> ISR </a:t>
            </a:r>
            <a:r>
              <a:rPr lang="it-IT" b="1" dirty="0" err="1" smtClean="0">
                <a:solidFill>
                  <a:srgbClr val="002060"/>
                </a:solidFill>
              </a:rPr>
              <a:t>process</a:t>
            </a:r>
            <a:r>
              <a:rPr lang="it-IT" b="1" dirty="0" smtClean="0">
                <a:solidFill>
                  <a:srgbClr val="002060"/>
                </a:solidFill>
              </a:rPr>
              <a:t>:</a:t>
            </a:r>
            <a:endParaRPr lang="it-IT" b="1" dirty="0">
              <a:solidFill>
                <a:srgbClr val="002060"/>
              </a:solidFill>
            </a:endParaRPr>
          </a:p>
        </p:txBody>
      </p:sp>
      <p:grpSp>
        <p:nvGrpSpPr>
          <p:cNvPr id="35845" name="Group 5"/>
          <p:cNvGrpSpPr>
            <a:grpSpLocks noChangeAspect="1"/>
          </p:cNvGrpSpPr>
          <p:nvPr/>
        </p:nvGrpSpPr>
        <p:grpSpPr bwMode="auto">
          <a:xfrm>
            <a:off x="395535" y="1196752"/>
            <a:ext cx="1512189" cy="1605954"/>
            <a:chOff x="3742" y="663"/>
            <a:chExt cx="1774" cy="1884"/>
          </a:xfrm>
        </p:grpSpPr>
        <p:sp>
          <p:nvSpPr>
            <p:cNvPr id="3584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742" y="663"/>
              <a:ext cx="1726" cy="1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36589" name="Group 749"/>
            <p:cNvGrpSpPr>
              <a:grpSpLocks/>
            </p:cNvGrpSpPr>
            <p:nvPr/>
          </p:nvGrpSpPr>
          <p:grpSpPr bwMode="auto">
            <a:xfrm>
              <a:off x="4030" y="1855"/>
              <a:ext cx="528" cy="97"/>
              <a:chOff x="4030" y="1855"/>
              <a:chExt cx="528" cy="97"/>
            </a:xfrm>
          </p:grpSpPr>
          <p:grpSp>
            <p:nvGrpSpPr>
              <p:cNvPr id="36030" name="Group 190"/>
              <p:cNvGrpSpPr>
                <a:grpSpLocks/>
              </p:cNvGrpSpPr>
              <p:nvPr/>
            </p:nvGrpSpPr>
            <p:grpSpPr bwMode="auto">
              <a:xfrm>
                <a:off x="4421" y="1855"/>
                <a:ext cx="137" cy="97"/>
                <a:chOff x="4421" y="1855"/>
                <a:chExt cx="137" cy="97"/>
              </a:xfrm>
            </p:grpSpPr>
            <p:grpSp>
              <p:nvGrpSpPr>
                <p:cNvPr id="35937" name="Group 97"/>
                <p:cNvGrpSpPr>
                  <a:grpSpLocks/>
                </p:cNvGrpSpPr>
                <p:nvPr/>
              </p:nvGrpSpPr>
              <p:grpSpPr bwMode="auto">
                <a:xfrm>
                  <a:off x="4488" y="1901"/>
                  <a:ext cx="70" cy="51"/>
                  <a:chOff x="4488" y="1901"/>
                  <a:chExt cx="70" cy="51"/>
                </a:xfrm>
              </p:grpSpPr>
              <p:sp>
                <p:nvSpPr>
                  <p:cNvPr id="3584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4557" y="190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47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56" y="190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48" name="Freeform 8"/>
                  <p:cNvSpPr>
                    <a:spLocks/>
                  </p:cNvSpPr>
                  <p:nvPr/>
                </p:nvSpPr>
                <p:spPr bwMode="auto">
                  <a:xfrm>
                    <a:off x="4555" y="1904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4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4555" y="190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50" name="Freeform 10"/>
                  <p:cNvSpPr>
                    <a:spLocks/>
                  </p:cNvSpPr>
                  <p:nvPr/>
                </p:nvSpPr>
                <p:spPr bwMode="auto">
                  <a:xfrm>
                    <a:off x="4554" y="1908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51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53" y="190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52" name="Freeform 12"/>
                  <p:cNvSpPr>
                    <a:spLocks/>
                  </p:cNvSpPr>
                  <p:nvPr/>
                </p:nvSpPr>
                <p:spPr bwMode="auto">
                  <a:xfrm>
                    <a:off x="4552" y="1911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5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552" y="19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54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51" y="191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55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50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5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550" y="191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57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49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58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48" y="192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59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47" y="192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60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4547" y="192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61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46" y="19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62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45" y="192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6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545" y="19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64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44" y="192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65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43" y="19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66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42" y="193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67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542" y="19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68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41" y="19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69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40" y="193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7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540" y="19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71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39" y="193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72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38" y="193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73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37" y="194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7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537" y="19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75" name="Freeform 35"/>
                  <p:cNvSpPr>
                    <a:spLocks/>
                  </p:cNvSpPr>
                  <p:nvPr/>
                </p:nvSpPr>
                <p:spPr bwMode="auto">
                  <a:xfrm>
                    <a:off x="4536" y="1942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76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35" y="19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77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34" y="19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7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534" y="19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79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33" y="19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80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32" y="19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81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31" y="194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82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30" y="19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83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29" y="19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84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28" y="19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85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27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86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527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87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26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88" name="Line 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25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89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24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90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23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91" name="Line 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22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92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21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93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20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94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9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95" name="Line 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18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96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7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97" name="Line 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16" y="19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98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5" y="19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899" name="Line 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14" y="19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00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14" y="194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01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3" y="194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02" name="Line 6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12" y="19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03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12" y="19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04" name="Line 6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11" y="19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05" name="Line 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10" y="19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06" name="Line 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09" y="19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07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09" y="19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08" name="Line 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08" y="19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09" name="Line 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07" y="194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10" name="Line 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06" y="193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11" name="Line 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06" y="193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12" name="Line 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05" y="193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13" name="Line 7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04" y="193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14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04" y="19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15" name="Line 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03" y="19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16" name="Line 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02" y="19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17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02" y="193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18" name="Line 7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01" y="192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19" name="Line 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500" y="19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20" name="Line 8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99" y="192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21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99" y="19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22" name="Line 8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98" y="192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23" name="Line 8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97" y="192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24" name="Line 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96" y="192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25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96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26" name="Line 8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95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27" name="Freeform 87"/>
                  <p:cNvSpPr>
                    <a:spLocks/>
                  </p:cNvSpPr>
                  <p:nvPr/>
                </p:nvSpPr>
                <p:spPr bwMode="auto">
                  <a:xfrm>
                    <a:off x="4494" y="1916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28" name="Line 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94" y="191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29" name="Line 8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93" y="19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30" name="Freeform 90"/>
                  <p:cNvSpPr>
                    <a:spLocks/>
                  </p:cNvSpPr>
                  <p:nvPr/>
                </p:nvSpPr>
                <p:spPr bwMode="auto">
                  <a:xfrm>
                    <a:off x="4492" y="1911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31" name="Line 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91" y="19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32" name="Freeform 92"/>
                  <p:cNvSpPr>
                    <a:spLocks/>
                  </p:cNvSpPr>
                  <p:nvPr/>
                </p:nvSpPr>
                <p:spPr bwMode="auto">
                  <a:xfrm>
                    <a:off x="4491" y="1908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33" name="Line 9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90" y="190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34" name="Line 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89" y="190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35" name="Line 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88" y="190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36" name="Line 9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8" y="190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6029" name="Group 189"/>
                <p:cNvGrpSpPr>
                  <a:grpSpLocks/>
                </p:cNvGrpSpPr>
                <p:nvPr/>
              </p:nvGrpSpPr>
              <p:grpSpPr bwMode="auto">
                <a:xfrm>
                  <a:off x="4421" y="1855"/>
                  <a:ext cx="70" cy="51"/>
                  <a:chOff x="4421" y="1855"/>
                  <a:chExt cx="70" cy="51"/>
                </a:xfrm>
              </p:grpSpPr>
              <p:sp>
                <p:nvSpPr>
                  <p:cNvPr id="35938" name="Line 9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90" y="190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39" name="Line 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89" y="190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40" name="Line 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9" y="1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41" name="Line 10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88" y="189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42" name="Freeform 102"/>
                  <p:cNvSpPr>
                    <a:spLocks/>
                  </p:cNvSpPr>
                  <p:nvPr/>
                </p:nvSpPr>
                <p:spPr bwMode="auto">
                  <a:xfrm>
                    <a:off x="4488" y="1897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43" name="Line 1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87" y="189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44" name="Freeform 104"/>
                  <p:cNvSpPr>
                    <a:spLocks/>
                  </p:cNvSpPr>
                  <p:nvPr/>
                </p:nvSpPr>
                <p:spPr bwMode="auto">
                  <a:xfrm>
                    <a:off x="4486" y="1894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45" name="Line 1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85" y="189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46" name="Line 10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84" y="189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47" name="Freeform 107"/>
                  <p:cNvSpPr>
                    <a:spLocks/>
                  </p:cNvSpPr>
                  <p:nvPr/>
                </p:nvSpPr>
                <p:spPr bwMode="auto">
                  <a:xfrm>
                    <a:off x="4484" y="1889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48" name="Line 1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83" y="18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49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3" y="188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50" name="Line 1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82" y="188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51" name="Line 1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81" y="188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52" name="Line 1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80" y="188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53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80" y="188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54" name="Line 1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79" y="187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55" name="Line 1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78" y="187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56" name="Line 1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77" y="187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57" name="Line 1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76" y="187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58" name="Line 1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6" y="187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59" name="Line 1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75" y="187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60" name="Line 1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5" y="187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61" name="Line 1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74" y="18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62" name="Line 1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73" y="1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63" name="Line 1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72" y="186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64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2" y="186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65" name="Line 1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71" y="186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66" name="Line 1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70" y="186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67" name="Line 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70" y="186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68" name="Line 1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69" y="186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69" name="Line 1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68" y="186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70" name="Line 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67" y="186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71" name="Freeform 131"/>
                  <p:cNvSpPr>
                    <a:spLocks/>
                  </p:cNvSpPr>
                  <p:nvPr/>
                </p:nvSpPr>
                <p:spPr bwMode="auto">
                  <a:xfrm>
                    <a:off x="4467" y="1860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72" name="Line 1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66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73" name="Line 1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65" y="185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74" name="Line 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64" y="185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75" name="Line 1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4" y="18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76" name="Line 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63" y="18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77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63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78" name="Line 1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62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79" name="Line 1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61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80" name="Line 1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460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81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59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82" name="Line 1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59" y="185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83" name="Line 1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58" y="185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84" name="Line 1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57" y="185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85" name="Line 1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56" y="185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86" name="Line 1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55" y="185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87" name="Line 1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54" y="185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88" name="Line 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53" y="185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89" name="Line 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52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90" name="Line 1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51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91" name="Line 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50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92" name="Line 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49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93" name="Line 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48" y="18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94" name="Line 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47" y="185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95" name="Line 1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46" y="185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96" name="Line 1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45" y="186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97" name="Line 1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44" y="186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98" name="Line 1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43" y="186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5999" name="Line 1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42" y="186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00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41" y="186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01" name="Freeform 161"/>
                  <p:cNvSpPr>
                    <a:spLocks/>
                  </p:cNvSpPr>
                  <p:nvPr/>
                </p:nvSpPr>
                <p:spPr bwMode="auto">
                  <a:xfrm>
                    <a:off x="4441" y="1865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02" name="Line 1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40" y="186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03" name="Line 1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39" y="186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04" name="Line 164"/>
                  <p:cNvSpPr>
                    <a:spLocks noChangeShapeType="1"/>
                  </p:cNvSpPr>
                  <p:nvPr/>
                </p:nvSpPr>
                <p:spPr bwMode="auto">
                  <a:xfrm>
                    <a:off x="4439" y="1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05" name="Line 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38" y="187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06" name="Line 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37" y="187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07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4437" y="187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08" name="Line 1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36" y="187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09" name="Line 1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35" y="187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10" name="Line 1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34" y="187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11" name="Line 1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33" y="187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12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4433" y="187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13" name="Line 1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32" y="188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14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4432" y="188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15" name="Line 1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31" y="188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16" name="Line 1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30" y="188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17" name="Line 1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29" y="188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18" name="Line 1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28" y="18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19" name="Freeform 179"/>
                  <p:cNvSpPr>
                    <a:spLocks/>
                  </p:cNvSpPr>
                  <p:nvPr/>
                </p:nvSpPr>
                <p:spPr bwMode="auto">
                  <a:xfrm>
                    <a:off x="4428" y="1889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20" name="Line 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27" y="189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21" name="Line 1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26" y="189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22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4426" y="189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23" name="Line 1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25" y="189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24" name="Freeform 184"/>
                  <p:cNvSpPr>
                    <a:spLocks/>
                  </p:cNvSpPr>
                  <p:nvPr/>
                </p:nvSpPr>
                <p:spPr bwMode="auto">
                  <a:xfrm>
                    <a:off x="4424" y="1897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25" name="Line 1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23" y="189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26" name="Line 186"/>
                  <p:cNvSpPr>
                    <a:spLocks noChangeShapeType="1"/>
                  </p:cNvSpPr>
                  <p:nvPr/>
                </p:nvSpPr>
                <p:spPr bwMode="auto">
                  <a:xfrm>
                    <a:off x="4423" y="1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27" name="Line 1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22" y="190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28" name="Line 1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21" y="190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36215" name="Group 375"/>
              <p:cNvGrpSpPr>
                <a:grpSpLocks/>
              </p:cNvGrpSpPr>
              <p:nvPr/>
            </p:nvGrpSpPr>
            <p:grpSpPr bwMode="auto">
              <a:xfrm>
                <a:off x="4291" y="1856"/>
                <a:ext cx="137" cy="96"/>
                <a:chOff x="4291" y="1856"/>
                <a:chExt cx="137" cy="96"/>
              </a:xfrm>
            </p:grpSpPr>
            <p:grpSp>
              <p:nvGrpSpPr>
                <p:cNvPr id="36121" name="Group 281"/>
                <p:cNvGrpSpPr>
                  <a:grpSpLocks/>
                </p:cNvGrpSpPr>
                <p:nvPr/>
              </p:nvGrpSpPr>
              <p:grpSpPr bwMode="auto">
                <a:xfrm>
                  <a:off x="4358" y="1901"/>
                  <a:ext cx="70" cy="51"/>
                  <a:chOff x="4358" y="1901"/>
                  <a:chExt cx="70" cy="51"/>
                </a:xfrm>
              </p:grpSpPr>
              <p:sp>
                <p:nvSpPr>
                  <p:cNvPr id="36031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4427" y="19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32" name="Line 1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26" y="190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33" name="Freeform 193"/>
                  <p:cNvSpPr>
                    <a:spLocks/>
                  </p:cNvSpPr>
                  <p:nvPr/>
                </p:nvSpPr>
                <p:spPr bwMode="auto">
                  <a:xfrm>
                    <a:off x="4425" y="1905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34" name="Line 1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24" y="190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35" name="Freeform 195"/>
                  <p:cNvSpPr>
                    <a:spLocks/>
                  </p:cNvSpPr>
                  <p:nvPr/>
                </p:nvSpPr>
                <p:spPr bwMode="auto">
                  <a:xfrm>
                    <a:off x="4424" y="1908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36" name="Line 1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23" y="19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37" name="Freeform 197"/>
                  <p:cNvSpPr>
                    <a:spLocks/>
                  </p:cNvSpPr>
                  <p:nvPr/>
                </p:nvSpPr>
                <p:spPr bwMode="auto">
                  <a:xfrm>
                    <a:off x="4422" y="1911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38" name="Line 1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21" y="19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39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4421" y="191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40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4421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41" name="Line 2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20" y="191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42" name="Line 2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19" y="192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43" name="Line 2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18" y="192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44" name="Line 2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17" y="192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45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4417" y="19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46" name="Line 2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16" y="192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47" name="Line 2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15" y="19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48" name="Line 2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14" y="19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49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13" y="192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50" name="Line 210"/>
                  <p:cNvSpPr>
                    <a:spLocks noChangeShapeType="1"/>
                  </p:cNvSpPr>
                  <p:nvPr/>
                </p:nvSpPr>
                <p:spPr bwMode="auto">
                  <a:xfrm>
                    <a:off x="4413" y="193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51" name="Line 2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12" y="19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52" name="Line 2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11" y="19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53" name="Line 213"/>
                  <p:cNvSpPr>
                    <a:spLocks noChangeShapeType="1"/>
                  </p:cNvSpPr>
                  <p:nvPr/>
                </p:nvSpPr>
                <p:spPr bwMode="auto">
                  <a:xfrm>
                    <a:off x="4411" y="193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54" name="Line 2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10" y="19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55" name="Line 215"/>
                  <p:cNvSpPr>
                    <a:spLocks noChangeShapeType="1"/>
                  </p:cNvSpPr>
                  <p:nvPr/>
                </p:nvSpPr>
                <p:spPr bwMode="auto">
                  <a:xfrm>
                    <a:off x="4410" y="193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56" name="Line 2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09" y="193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57" name="Line 2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08" y="19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58" name="Line 2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07" y="19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5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4407" y="19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60" name="Line 2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06" y="19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61" name="Line 2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05" y="19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62" name="Line 2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04" y="19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63" name="Line 2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03" y="19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64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4403" y="19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65" name="Line 2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02" y="19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66" name="Freeform 226"/>
                  <p:cNvSpPr>
                    <a:spLocks/>
                  </p:cNvSpPr>
                  <p:nvPr/>
                </p:nvSpPr>
                <p:spPr bwMode="auto">
                  <a:xfrm>
                    <a:off x="4401" y="1947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67" name="Line 2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400" y="19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68" name="Line 2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99" y="19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69" name="Line 2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98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70" name="Line 2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97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71" name="Line 2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96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72" name="Line 2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95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73" name="Line 2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94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74" name="Line 2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93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75" name="Line 2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92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76" name="Line 2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91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77" name="Line 2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90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78" name="Line 2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9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79" name="Line 2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88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80" name="Line 2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7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81" name="Line 2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6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82" name="Line 2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6" y="19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83" name="Line 2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5" y="19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84" name="Line 2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84" y="19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85" name="Line 2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83" y="19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86" name="Line 2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82" y="194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87" name="Line 2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2" y="19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88" name="Line 2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81" y="19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89" name="Line 2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80" y="19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90" name="Line 2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80" y="19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91" name="Line 2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79" y="19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92" name="Line 2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78" y="19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93" name="Line 25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77" y="19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94" name="Line 2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76" y="194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95" name="Line 2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75" y="193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96" name="Line 2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75" y="193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97" name="Line 2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74" y="19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98" name="Line 2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73" y="193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099" name="Line 2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72" y="19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00" name="Line 2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72" y="19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01" name="Line 2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72" y="193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02" name="Line 26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71" y="192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03" name="Line 2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70" y="19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04" name="Line 26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69" y="19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05" name="Line 2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68" y="19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06" name="Line 2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8" y="192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07" name="Line 2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67" y="192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08" name="Line 2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66" y="192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09" name="Line 2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65" y="192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10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5" y="191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11" name="Freeform 271"/>
                  <p:cNvSpPr>
                    <a:spLocks/>
                  </p:cNvSpPr>
                  <p:nvPr/>
                </p:nvSpPr>
                <p:spPr bwMode="auto">
                  <a:xfrm>
                    <a:off x="4364" y="1916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12" name="Line 2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63" y="191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13" name="Line 27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62" y="191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14" name="Line 2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191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15" name="Line 2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2" y="191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16" name="Line 2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61" y="19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17" name="Line 2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60" y="190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18" name="Freeform 278"/>
                  <p:cNvSpPr>
                    <a:spLocks/>
                  </p:cNvSpPr>
                  <p:nvPr/>
                </p:nvSpPr>
                <p:spPr bwMode="auto">
                  <a:xfrm>
                    <a:off x="4359" y="1906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19" name="Line 2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58" y="190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20" name="Line 2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58" y="190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6214" name="Group 374"/>
                <p:cNvGrpSpPr>
                  <a:grpSpLocks/>
                </p:cNvGrpSpPr>
                <p:nvPr/>
              </p:nvGrpSpPr>
              <p:grpSpPr bwMode="auto">
                <a:xfrm>
                  <a:off x="4291" y="1856"/>
                  <a:ext cx="71" cy="50"/>
                  <a:chOff x="4291" y="1856"/>
                  <a:chExt cx="71" cy="50"/>
                </a:xfrm>
              </p:grpSpPr>
              <p:sp>
                <p:nvSpPr>
                  <p:cNvPr id="36122" name="Line 2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61" y="190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23" name="Line 28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59" y="1902"/>
                    <a:ext cx="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24" name="Line 2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59" y="1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25" name="Line 2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58" y="189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26" name="Line 28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57" y="189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27" name="Line 2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56" y="189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28" name="Freeform 288"/>
                  <p:cNvSpPr>
                    <a:spLocks/>
                  </p:cNvSpPr>
                  <p:nvPr/>
                </p:nvSpPr>
                <p:spPr bwMode="auto">
                  <a:xfrm>
                    <a:off x="4355" y="1894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29" name="Line 2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55" y="189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30" name="Line 2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54" y="189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31" name="Freeform 291"/>
                  <p:cNvSpPr>
                    <a:spLocks/>
                  </p:cNvSpPr>
                  <p:nvPr/>
                </p:nvSpPr>
                <p:spPr bwMode="auto">
                  <a:xfrm>
                    <a:off x="4353" y="1890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32" name="Line 29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52" y="188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33" name="Line 2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52" y="18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34" name="Line 2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52" y="1885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35" name="Line 2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51" y="188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36" name="Line 2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50" y="188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37" name="Line 2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50" y="188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38" name="Line 29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49" y="188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39" name="Line 2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48" y="187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40" name="Line 3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47" y="187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41" name="Line 30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46" y="187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42" name="Line 3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46" y="187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43" name="Line 3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45" y="187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44" name="Line 30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44" y="187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45" name="Line 3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43" y="1870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46" name="Line 3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43" y="1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47" name="Line 30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42" y="186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48" name="Line 3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42" y="186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49" name="Line 30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41" y="186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50" name="Line 3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41" y="186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51" name="Freeform 311"/>
                  <p:cNvSpPr>
                    <a:spLocks/>
                  </p:cNvSpPr>
                  <p:nvPr/>
                </p:nvSpPr>
                <p:spPr bwMode="auto">
                  <a:xfrm>
                    <a:off x="4340" y="1864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52" name="Line 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39" y="186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53" name="Line 3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38" y="186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54" name="Line 3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37" y="186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55" name="Freeform 315"/>
                  <p:cNvSpPr>
                    <a:spLocks/>
                  </p:cNvSpPr>
                  <p:nvPr/>
                </p:nvSpPr>
                <p:spPr bwMode="auto">
                  <a:xfrm>
                    <a:off x="4336" y="1861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56" name="Line 3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35" y="186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57" name="Line 3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35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58" name="Line 3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34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59" name="Line 3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33" y="185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60" name="Line 3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33" y="18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61" name="Line 3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332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62" name="Line 3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31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63" name="Line 3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30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64" name="Line 3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9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65" name="Line 3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9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66" name="Line 3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8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67" name="Line 3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7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68" name="Line 3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6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69" name="Line 3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5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70" name="Line 3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4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71" name="Line 3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3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72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4323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73" name="Line 3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2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74" name="Line 3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1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75" name="Line 3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20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76" name="Line 3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19" y="18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77" name="Line 337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18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78" name="Line 3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18" y="185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79" name="Line 3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17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80" name="Line 3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16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81" name="Line 3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14" y="186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82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4314" y="186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83" name="Line 3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13" y="186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84" name="Line 3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12" y="186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85" name="Line 3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11" y="186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86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4311" y="186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87" name="Line 3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10" y="186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88" name="Line 3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9" y="186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89" name="Line 3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8" y="1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90" name="Line 350"/>
                  <p:cNvSpPr>
                    <a:spLocks noChangeShapeType="1"/>
                  </p:cNvSpPr>
                  <p:nvPr/>
                </p:nvSpPr>
                <p:spPr bwMode="auto">
                  <a:xfrm>
                    <a:off x="4308" y="18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91" name="Line 3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7" y="187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92" name="Line 3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6" y="187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93" name="Line 3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5" y="187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94" name="Line 354"/>
                  <p:cNvSpPr>
                    <a:spLocks noChangeShapeType="1"/>
                  </p:cNvSpPr>
                  <p:nvPr/>
                </p:nvSpPr>
                <p:spPr bwMode="auto">
                  <a:xfrm>
                    <a:off x="4305" y="187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95" name="Line 3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4" y="187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96" name="Line 3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3" y="187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97" name="Line 357"/>
                  <p:cNvSpPr>
                    <a:spLocks noChangeShapeType="1"/>
                  </p:cNvSpPr>
                  <p:nvPr/>
                </p:nvSpPr>
                <p:spPr bwMode="auto">
                  <a:xfrm>
                    <a:off x="4303" y="187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98" name="Line 3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2" y="188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199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188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00" name="Line 3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1" y="188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01" name="Line 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300" y="188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02" name="Line 3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99" y="188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03" name="Line 3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98" y="188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04" name="Freeform 364"/>
                  <p:cNvSpPr>
                    <a:spLocks/>
                  </p:cNvSpPr>
                  <p:nvPr/>
                </p:nvSpPr>
                <p:spPr bwMode="auto">
                  <a:xfrm>
                    <a:off x="4298" y="1890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05" name="Line 3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97" y="189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06" name="Line 3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96" y="189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07" name="Freeform 367"/>
                  <p:cNvSpPr>
                    <a:spLocks/>
                  </p:cNvSpPr>
                  <p:nvPr/>
                </p:nvSpPr>
                <p:spPr bwMode="auto">
                  <a:xfrm>
                    <a:off x="4295" y="1894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08" name="Line 368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189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09" name="Freeform 369"/>
                  <p:cNvSpPr>
                    <a:spLocks/>
                  </p:cNvSpPr>
                  <p:nvPr/>
                </p:nvSpPr>
                <p:spPr bwMode="auto">
                  <a:xfrm>
                    <a:off x="4294" y="1898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10" name="Line 370"/>
                  <p:cNvSpPr>
                    <a:spLocks noChangeShapeType="1"/>
                  </p:cNvSpPr>
                  <p:nvPr/>
                </p:nvSpPr>
                <p:spPr bwMode="auto">
                  <a:xfrm>
                    <a:off x="4294" y="189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11" name="Line 3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93" y="1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12" name="Line 3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92" y="190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13" name="Line 3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91" y="190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36402" name="Group 562"/>
              <p:cNvGrpSpPr>
                <a:grpSpLocks/>
              </p:cNvGrpSpPr>
              <p:nvPr/>
            </p:nvGrpSpPr>
            <p:grpSpPr bwMode="auto">
              <a:xfrm>
                <a:off x="4160" y="1856"/>
                <a:ext cx="137" cy="96"/>
                <a:chOff x="4160" y="1856"/>
                <a:chExt cx="137" cy="96"/>
              </a:xfrm>
            </p:grpSpPr>
            <p:grpSp>
              <p:nvGrpSpPr>
                <p:cNvPr id="36308" name="Group 468"/>
                <p:cNvGrpSpPr>
                  <a:grpSpLocks/>
                </p:cNvGrpSpPr>
                <p:nvPr/>
              </p:nvGrpSpPr>
              <p:grpSpPr bwMode="auto">
                <a:xfrm>
                  <a:off x="4227" y="1901"/>
                  <a:ext cx="70" cy="51"/>
                  <a:chOff x="4227" y="1901"/>
                  <a:chExt cx="70" cy="51"/>
                </a:xfrm>
              </p:grpSpPr>
              <p:sp>
                <p:nvSpPr>
                  <p:cNvPr id="36216" name="Line 376"/>
                  <p:cNvSpPr>
                    <a:spLocks noChangeShapeType="1"/>
                  </p:cNvSpPr>
                  <p:nvPr/>
                </p:nvSpPr>
                <p:spPr bwMode="auto">
                  <a:xfrm>
                    <a:off x="4296" y="19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17" name="Line 3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95" y="190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18" name="Freeform 378"/>
                  <p:cNvSpPr>
                    <a:spLocks/>
                  </p:cNvSpPr>
                  <p:nvPr/>
                </p:nvSpPr>
                <p:spPr bwMode="auto">
                  <a:xfrm>
                    <a:off x="4294" y="1905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19" name="Line 379"/>
                  <p:cNvSpPr>
                    <a:spLocks noChangeShapeType="1"/>
                  </p:cNvSpPr>
                  <p:nvPr/>
                </p:nvSpPr>
                <p:spPr bwMode="auto">
                  <a:xfrm>
                    <a:off x="4294" y="190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20" name="Freeform 380"/>
                  <p:cNvSpPr>
                    <a:spLocks/>
                  </p:cNvSpPr>
                  <p:nvPr/>
                </p:nvSpPr>
                <p:spPr bwMode="auto">
                  <a:xfrm>
                    <a:off x="4294" y="1908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21" name="Line 3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93" y="19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22" name="Freeform 382"/>
                  <p:cNvSpPr>
                    <a:spLocks/>
                  </p:cNvSpPr>
                  <p:nvPr/>
                </p:nvSpPr>
                <p:spPr bwMode="auto">
                  <a:xfrm>
                    <a:off x="4292" y="1911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23" name="Line 3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91" y="19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24" name="Line 3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90" y="191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25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4290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26" name="Line 3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9" y="191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27" name="Line 3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8" y="192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28" name="Line 3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7" y="192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29" name="Line 3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6" y="192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30" name="Line 390"/>
                  <p:cNvSpPr>
                    <a:spLocks noChangeShapeType="1"/>
                  </p:cNvSpPr>
                  <p:nvPr/>
                </p:nvSpPr>
                <p:spPr bwMode="auto">
                  <a:xfrm>
                    <a:off x="4286" y="19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31" name="Line 3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5" y="192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32" name="Line 3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4" y="19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33" name="Line 393"/>
                  <p:cNvSpPr>
                    <a:spLocks noChangeShapeType="1"/>
                  </p:cNvSpPr>
                  <p:nvPr/>
                </p:nvSpPr>
                <p:spPr bwMode="auto">
                  <a:xfrm>
                    <a:off x="4284" y="19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34" name="Line 3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3" y="192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35" name="Line 395"/>
                  <p:cNvSpPr>
                    <a:spLocks noChangeShapeType="1"/>
                  </p:cNvSpPr>
                  <p:nvPr/>
                </p:nvSpPr>
                <p:spPr bwMode="auto">
                  <a:xfrm>
                    <a:off x="4283" y="193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36" name="Line 3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2" y="19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37" name="Line 3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1" y="19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38" name="Line 3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80" y="193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39" name="Line 3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9" y="19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40" name="Line 400"/>
                  <p:cNvSpPr>
                    <a:spLocks noChangeShapeType="1"/>
                  </p:cNvSpPr>
                  <p:nvPr/>
                </p:nvSpPr>
                <p:spPr bwMode="auto">
                  <a:xfrm>
                    <a:off x="4279" y="193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41" name="Line 4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8" y="193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42" name="Line 4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7" y="19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43" name="Line 4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6" y="19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44" name="Line 404"/>
                  <p:cNvSpPr>
                    <a:spLocks noChangeShapeType="1"/>
                  </p:cNvSpPr>
                  <p:nvPr/>
                </p:nvSpPr>
                <p:spPr bwMode="auto">
                  <a:xfrm>
                    <a:off x="4276" y="19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45" name="Line 4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5" y="19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46" name="Line 4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4" y="19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47" name="Line 407"/>
                  <p:cNvSpPr>
                    <a:spLocks noChangeShapeType="1"/>
                  </p:cNvSpPr>
                  <p:nvPr/>
                </p:nvSpPr>
                <p:spPr bwMode="auto">
                  <a:xfrm>
                    <a:off x="4274" y="19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48" name="Line 4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3" y="19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49" name="Line 409"/>
                  <p:cNvSpPr>
                    <a:spLocks noChangeShapeType="1"/>
                  </p:cNvSpPr>
                  <p:nvPr/>
                </p:nvSpPr>
                <p:spPr bwMode="auto">
                  <a:xfrm>
                    <a:off x="4273" y="19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50" name="Line 4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2" y="19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51" name="Freeform 411"/>
                  <p:cNvSpPr>
                    <a:spLocks/>
                  </p:cNvSpPr>
                  <p:nvPr/>
                </p:nvSpPr>
                <p:spPr bwMode="auto">
                  <a:xfrm>
                    <a:off x="4271" y="1947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52" name="Line 4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70" y="19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53" name="Line 4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69" y="19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54" name="Line 4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68" y="19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55" name="Line 4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67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56" name="Line 4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66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57" name="Line 4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65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58" name="Line 4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64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59" name="Line 4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63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60" name="Line 4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62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61" name="Line 4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61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62" name="Line 4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60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63" name="Line 4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9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64" name="Line 4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8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65" name="Line 4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7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66" name="Line 4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6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67" name="Line 4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5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68" name="Line 4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55" y="19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69" name="Line 4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4" y="19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70" name="Line 4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54" y="19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71" name="Line 4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3" y="19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72" name="Line 43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2" y="194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73" name="Line 4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52" y="19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74" name="Line 4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51" y="19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75" name="Line 4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50" y="19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76" name="Line 4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49" y="19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77" name="Line 4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49" y="19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78" name="Line 4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48" y="19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79" name="Line 4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47" y="19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80" name="Line 4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46" y="19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81" name="Line 4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45" y="194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82" name="Line 4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45" y="193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83" name="Line 4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45" y="193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84" name="Line 4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44" y="19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85" name="Line 4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43" y="193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86" name="Line 4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42" y="19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87" name="Line 4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42" y="19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88" name="Line 4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41" y="193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89" name="Line 4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40" y="192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90" name="Line 45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39" y="19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91" name="Line 4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38" y="19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92" name="Line 45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37" y="19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93" name="Line 4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37" y="192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94" name="Line 4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36" y="192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95" name="Line 4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35" y="192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96" name="Line 4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35" y="192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97" name="Line 4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35" y="191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98" name="Freeform 458"/>
                  <p:cNvSpPr>
                    <a:spLocks/>
                  </p:cNvSpPr>
                  <p:nvPr/>
                </p:nvSpPr>
                <p:spPr bwMode="auto">
                  <a:xfrm>
                    <a:off x="4234" y="1916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299" name="Line 4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33" y="191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00" name="Line 46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32" y="191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01" name="Freeform 461"/>
                  <p:cNvSpPr>
                    <a:spLocks/>
                  </p:cNvSpPr>
                  <p:nvPr/>
                </p:nvSpPr>
                <p:spPr bwMode="auto">
                  <a:xfrm>
                    <a:off x="4231" y="1912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02" name="Line 4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31" y="191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03" name="Line 4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30" y="19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04" name="Line 46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29" y="190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05" name="Freeform 465"/>
                  <p:cNvSpPr>
                    <a:spLocks/>
                  </p:cNvSpPr>
                  <p:nvPr/>
                </p:nvSpPr>
                <p:spPr bwMode="auto">
                  <a:xfrm>
                    <a:off x="4228" y="1906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06" name="Line 4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27" y="190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07" name="Line 4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7" y="190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6401" name="Group 561"/>
                <p:cNvGrpSpPr>
                  <a:grpSpLocks/>
                </p:cNvGrpSpPr>
                <p:nvPr/>
              </p:nvGrpSpPr>
              <p:grpSpPr bwMode="auto">
                <a:xfrm>
                  <a:off x="4160" y="1856"/>
                  <a:ext cx="71" cy="50"/>
                  <a:chOff x="4160" y="1856"/>
                  <a:chExt cx="71" cy="50"/>
                </a:xfrm>
              </p:grpSpPr>
              <p:sp>
                <p:nvSpPr>
                  <p:cNvPr id="36309" name="Line 4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30" y="190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10" name="Line 4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28" y="1902"/>
                    <a:ext cx="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11" name="Line 4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8" y="1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12" name="Line 47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27" y="189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13" name="Line 47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26" y="189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14" name="Line 4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25" y="189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15" name="Freeform 475"/>
                  <p:cNvSpPr>
                    <a:spLocks/>
                  </p:cNvSpPr>
                  <p:nvPr/>
                </p:nvSpPr>
                <p:spPr bwMode="auto">
                  <a:xfrm>
                    <a:off x="4225" y="1894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16" name="Line 4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5" y="189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17" name="Line 4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24" y="189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18" name="Freeform 478"/>
                  <p:cNvSpPr>
                    <a:spLocks/>
                  </p:cNvSpPr>
                  <p:nvPr/>
                </p:nvSpPr>
                <p:spPr bwMode="auto">
                  <a:xfrm>
                    <a:off x="4223" y="1890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19" name="Line 4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22" y="188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20" name="Line 4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2" y="18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21" name="Line 48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21" y="1885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22" name="Line 48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20" y="188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23" name="Line 48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19" y="188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24" name="Line 4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19" y="188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25" name="Line 4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18" y="188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26" name="Line 48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17" y="187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27" name="Line 4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16" y="187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28" name="Line 48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15" y="187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29" name="Line 4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15" y="187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30" name="Line 4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15" y="187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31" name="Line 4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14" y="187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32" name="Line 49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13" y="1870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33" name="Line 4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13" y="1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34" name="Line 4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12" y="186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35" name="Line 4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11" y="186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36" name="Line 4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10" y="186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37" name="Line 4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10" y="186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38" name="Freeform 498"/>
                  <p:cNvSpPr>
                    <a:spLocks/>
                  </p:cNvSpPr>
                  <p:nvPr/>
                </p:nvSpPr>
                <p:spPr bwMode="auto">
                  <a:xfrm>
                    <a:off x="4209" y="1864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39" name="Line 4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08" y="186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40" name="Line 5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07" y="186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41" name="Line 50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06" y="186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42" name="Line 5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06" y="186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43" name="Line 5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05" y="186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44" name="Line 5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05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45" name="Line 5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04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46" name="Line 50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03" y="185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47" name="Line 50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02" y="18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48" name="Line 5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201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49" name="Line 5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00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50" name="Line 5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99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51" name="Line 5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98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52" name="Line 5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98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53" name="Line 5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97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54" name="Line 5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96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55" name="Line 5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95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56" name="Line 5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94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57" name="Line 5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93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58" name="Line 5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92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59" name="Line 5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91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60" name="Line 5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90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61" name="Line 5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9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62" name="Line 5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8" y="18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63" name="Line 523"/>
                  <p:cNvSpPr>
                    <a:spLocks noChangeShapeType="1"/>
                  </p:cNvSpPr>
                  <p:nvPr/>
                </p:nvSpPr>
                <p:spPr bwMode="auto">
                  <a:xfrm>
                    <a:off x="4188" y="18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64" name="Line 5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7" y="185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65" name="Line 5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6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66" name="Line 526"/>
                  <p:cNvSpPr>
                    <a:spLocks noChangeShapeType="1"/>
                  </p:cNvSpPr>
                  <p:nvPr/>
                </p:nvSpPr>
                <p:spPr bwMode="auto">
                  <a:xfrm>
                    <a:off x="4186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67" name="Line 5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4" y="186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68" name="Line 528"/>
                  <p:cNvSpPr>
                    <a:spLocks noChangeShapeType="1"/>
                  </p:cNvSpPr>
                  <p:nvPr/>
                </p:nvSpPr>
                <p:spPr bwMode="auto">
                  <a:xfrm>
                    <a:off x="4184" y="186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69" name="Line 5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3" y="186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70" name="Line 5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2" y="186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71" name="Line 5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1" y="186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72" name="Line 5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80" y="186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73" name="Line 533"/>
                  <p:cNvSpPr>
                    <a:spLocks noChangeShapeType="1"/>
                  </p:cNvSpPr>
                  <p:nvPr/>
                </p:nvSpPr>
                <p:spPr bwMode="auto">
                  <a:xfrm>
                    <a:off x="4180" y="186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74" name="Line 5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9" y="186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75" name="Line 5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8" y="186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76" name="Line 5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7" y="1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77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4177" y="18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78" name="Line 5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6" y="187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79" name="Line 539"/>
                  <p:cNvSpPr>
                    <a:spLocks noChangeShapeType="1"/>
                  </p:cNvSpPr>
                  <p:nvPr/>
                </p:nvSpPr>
                <p:spPr bwMode="auto">
                  <a:xfrm>
                    <a:off x="4176" y="187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80" name="Line 5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5" y="187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81" name="Line 541"/>
                  <p:cNvSpPr>
                    <a:spLocks noChangeShapeType="1"/>
                  </p:cNvSpPr>
                  <p:nvPr/>
                </p:nvSpPr>
                <p:spPr bwMode="auto">
                  <a:xfrm>
                    <a:off x="4175" y="187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82" name="Line 5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4" y="187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83" name="Line 5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3" y="187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84" name="Line 5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2" y="187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85" name="Line 5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1" y="188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86" name="Line 546"/>
                  <p:cNvSpPr>
                    <a:spLocks noChangeShapeType="1"/>
                  </p:cNvSpPr>
                  <p:nvPr/>
                </p:nvSpPr>
                <p:spPr bwMode="auto">
                  <a:xfrm>
                    <a:off x="4171" y="188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87" name="Line 5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70" y="188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88" name="Line 5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9" y="188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89" name="Line 5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8" y="188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90" name="Line 5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7" y="188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91" name="Freeform 551"/>
                  <p:cNvSpPr>
                    <a:spLocks/>
                  </p:cNvSpPr>
                  <p:nvPr/>
                </p:nvSpPr>
                <p:spPr bwMode="auto">
                  <a:xfrm>
                    <a:off x="4167" y="1890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92" name="Line 5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6" y="189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93" name="Line 553"/>
                  <p:cNvSpPr>
                    <a:spLocks noChangeShapeType="1"/>
                  </p:cNvSpPr>
                  <p:nvPr/>
                </p:nvSpPr>
                <p:spPr bwMode="auto">
                  <a:xfrm>
                    <a:off x="4166" y="189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94" name="Freeform 554"/>
                  <p:cNvSpPr>
                    <a:spLocks/>
                  </p:cNvSpPr>
                  <p:nvPr/>
                </p:nvSpPr>
                <p:spPr bwMode="auto">
                  <a:xfrm>
                    <a:off x="4165" y="1894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95" name="Line 555"/>
                  <p:cNvSpPr>
                    <a:spLocks noChangeShapeType="1"/>
                  </p:cNvSpPr>
                  <p:nvPr/>
                </p:nvSpPr>
                <p:spPr bwMode="auto">
                  <a:xfrm>
                    <a:off x="4165" y="189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96" name="Freeform 556"/>
                  <p:cNvSpPr>
                    <a:spLocks/>
                  </p:cNvSpPr>
                  <p:nvPr/>
                </p:nvSpPr>
                <p:spPr bwMode="auto">
                  <a:xfrm>
                    <a:off x="4164" y="1898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97" name="Line 5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3" y="189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98" name="Line 5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2" y="1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399" name="Line 5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1" y="190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00" name="Line 5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190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36588" name="Group 748"/>
              <p:cNvGrpSpPr>
                <a:grpSpLocks/>
              </p:cNvGrpSpPr>
              <p:nvPr/>
            </p:nvGrpSpPr>
            <p:grpSpPr bwMode="auto">
              <a:xfrm>
                <a:off x="4030" y="1856"/>
                <a:ext cx="137" cy="96"/>
                <a:chOff x="4030" y="1856"/>
                <a:chExt cx="137" cy="96"/>
              </a:xfrm>
            </p:grpSpPr>
            <p:grpSp>
              <p:nvGrpSpPr>
                <p:cNvPr id="36495" name="Group 655"/>
                <p:cNvGrpSpPr>
                  <a:grpSpLocks/>
                </p:cNvGrpSpPr>
                <p:nvPr/>
              </p:nvGrpSpPr>
              <p:grpSpPr bwMode="auto">
                <a:xfrm>
                  <a:off x="4097" y="1901"/>
                  <a:ext cx="70" cy="51"/>
                  <a:chOff x="4097" y="1901"/>
                  <a:chExt cx="70" cy="51"/>
                </a:xfrm>
              </p:grpSpPr>
              <p:sp>
                <p:nvSpPr>
                  <p:cNvPr id="36403" name="Line 563"/>
                  <p:cNvSpPr>
                    <a:spLocks noChangeShapeType="1"/>
                  </p:cNvSpPr>
                  <p:nvPr/>
                </p:nvSpPr>
                <p:spPr bwMode="auto">
                  <a:xfrm>
                    <a:off x="4166" y="1901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04" name="Line 5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5" y="190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05" name="Freeform 565"/>
                  <p:cNvSpPr>
                    <a:spLocks/>
                  </p:cNvSpPr>
                  <p:nvPr/>
                </p:nvSpPr>
                <p:spPr bwMode="auto">
                  <a:xfrm>
                    <a:off x="4164" y="1905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06" name="Line 5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3" y="190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07" name="Freeform 567"/>
                  <p:cNvSpPr>
                    <a:spLocks/>
                  </p:cNvSpPr>
                  <p:nvPr/>
                </p:nvSpPr>
                <p:spPr bwMode="auto">
                  <a:xfrm>
                    <a:off x="4163" y="1908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08" name="Line 5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2" y="19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09" name="Freeform 569"/>
                  <p:cNvSpPr>
                    <a:spLocks/>
                  </p:cNvSpPr>
                  <p:nvPr/>
                </p:nvSpPr>
                <p:spPr bwMode="auto">
                  <a:xfrm>
                    <a:off x="4161" y="1911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10" name="Line 5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60" y="19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11" name="Line 5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59" y="191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12" name="Line 572"/>
                  <p:cNvSpPr>
                    <a:spLocks noChangeShapeType="1"/>
                  </p:cNvSpPr>
                  <p:nvPr/>
                </p:nvSpPr>
                <p:spPr bwMode="auto">
                  <a:xfrm>
                    <a:off x="4159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13" name="Line 5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58" y="1917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14" name="Line 5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57" y="192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15" name="Line 575"/>
                  <p:cNvSpPr>
                    <a:spLocks noChangeShapeType="1"/>
                  </p:cNvSpPr>
                  <p:nvPr/>
                </p:nvSpPr>
                <p:spPr bwMode="auto">
                  <a:xfrm>
                    <a:off x="4157" y="192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16" name="Line 5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56" y="192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17" name="Line 577"/>
                  <p:cNvSpPr>
                    <a:spLocks noChangeShapeType="1"/>
                  </p:cNvSpPr>
                  <p:nvPr/>
                </p:nvSpPr>
                <p:spPr bwMode="auto">
                  <a:xfrm>
                    <a:off x="4156" y="19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18" name="Line 5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55" y="192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19" name="Line 5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54" y="19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20" name="Line 5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53" y="19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21" name="Line 5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52" y="192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22" name="Line 582"/>
                  <p:cNvSpPr>
                    <a:spLocks noChangeShapeType="1"/>
                  </p:cNvSpPr>
                  <p:nvPr/>
                </p:nvSpPr>
                <p:spPr bwMode="auto">
                  <a:xfrm>
                    <a:off x="4152" y="193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23" name="Line 5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51" y="19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24" name="Line 5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50" y="19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25" name="Line 5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49" y="193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26" name="Line 5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48" y="19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27" name="Line 587"/>
                  <p:cNvSpPr>
                    <a:spLocks noChangeShapeType="1"/>
                  </p:cNvSpPr>
                  <p:nvPr/>
                </p:nvSpPr>
                <p:spPr bwMode="auto">
                  <a:xfrm>
                    <a:off x="4148" y="193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28" name="Line 5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47" y="193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29" name="Line 589"/>
                  <p:cNvSpPr>
                    <a:spLocks noChangeShapeType="1"/>
                  </p:cNvSpPr>
                  <p:nvPr/>
                </p:nvSpPr>
                <p:spPr bwMode="auto">
                  <a:xfrm>
                    <a:off x="4147" y="19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30" name="Line 5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46" y="19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31" name="Line 591"/>
                  <p:cNvSpPr>
                    <a:spLocks noChangeShapeType="1"/>
                  </p:cNvSpPr>
                  <p:nvPr/>
                </p:nvSpPr>
                <p:spPr bwMode="auto">
                  <a:xfrm>
                    <a:off x="4146" y="19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32" name="Line 5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45" y="19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33" name="Line 5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44" y="19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34" name="Line 5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43" y="19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35" name="Line 5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42" y="19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36" name="Line 596"/>
                  <p:cNvSpPr>
                    <a:spLocks noChangeShapeType="1"/>
                  </p:cNvSpPr>
                  <p:nvPr/>
                </p:nvSpPr>
                <p:spPr bwMode="auto">
                  <a:xfrm>
                    <a:off x="4142" y="19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37" name="Line 5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41" y="19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38" name="Freeform 598"/>
                  <p:cNvSpPr>
                    <a:spLocks/>
                  </p:cNvSpPr>
                  <p:nvPr/>
                </p:nvSpPr>
                <p:spPr bwMode="auto">
                  <a:xfrm>
                    <a:off x="4140" y="1947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39" name="Line 5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39" y="19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40" name="Line 6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38" y="19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41" name="Line 6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37" y="19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42" name="Line 6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36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43" name="Line 6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35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44" name="Line 6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34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45" name="Line 6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33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46" name="Line 6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32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47" name="Line 6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31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48" name="Line 6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30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49" name="Line 6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29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50" name="Line 6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28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51" name="Line 6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27" y="1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52" name="Line 6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27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53" name="Line 6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26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54" name="Line 6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25" y="19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55" name="Line 6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25" y="19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56" name="Line 6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24" y="19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57" name="Line 6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23" y="19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58" name="Line 6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22" y="19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59" name="Line 6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21" y="194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60" name="Line 6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21" y="19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61" name="Line 6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20" y="19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62" name="Line 6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19" y="19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63" name="Line 6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18" y="19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64" name="Line 6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18" y="19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65" name="Line 6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18" y="19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66" name="Line 6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117" y="19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67" name="Line 6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16" y="19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68" name="Line 6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15" y="194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69" name="Line 6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14" y="193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70" name="Line 6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14" y="193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71" name="Line 6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13" y="19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72" name="Line 63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12" y="193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73" name="Line 6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11" y="19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74" name="Line 6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11" y="19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75" name="Line 6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10" y="193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76" name="Line 6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09" y="192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77" name="Line 6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08" y="19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78" name="Line 6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08" y="19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79" name="Line 6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07" y="19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80" name="Line 6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07" y="192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81" name="Line 6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06" y="192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82" name="Line 6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05" y="192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83" name="Line 6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04" y="192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84" name="Line 6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04" y="191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85" name="Freeform 645"/>
                  <p:cNvSpPr>
                    <a:spLocks/>
                  </p:cNvSpPr>
                  <p:nvPr/>
                </p:nvSpPr>
                <p:spPr bwMode="auto">
                  <a:xfrm>
                    <a:off x="4103" y="1916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86" name="Line 6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02" y="191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87" name="Line 6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101" y="191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88" name="Freeform 648"/>
                  <p:cNvSpPr>
                    <a:spLocks/>
                  </p:cNvSpPr>
                  <p:nvPr/>
                </p:nvSpPr>
                <p:spPr bwMode="auto">
                  <a:xfrm>
                    <a:off x="4100" y="1912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89" name="Line 6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00" y="191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90" name="Line 65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99" y="19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91" name="Line 6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98" y="190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92" name="Line 6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98" y="190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93" name="Line 65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97" y="190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94" name="Line 6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97" y="190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6587" name="Group 747"/>
                <p:cNvGrpSpPr>
                  <a:grpSpLocks/>
                </p:cNvGrpSpPr>
                <p:nvPr/>
              </p:nvGrpSpPr>
              <p:grpSpPr bwMode="auto">
                <a:xfrm>
                  <a:off x="4030" y="1856"/>
                  <a:ext cx="70" cy="50"/>
                  <a:chOff x="4030" y="1856"/>
                  <a:chExt cx="70" cy="50"/>
                </a:xfrm>
              </p:grpSpPr>
              <p:sp>
                <p:nvSpPr>
                  <p:cNvPr id="36496" name="Line 6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99" y="190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97" name="Line 6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98" y="1902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98" name="Line 6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98" y="1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499" name="Line 6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97" y="189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00" name="Line 66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96" y="189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01" name="Line 66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95" y="189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02" name="Freeform 662"/>
                  <p:cNvSpPr>
                    <a:spLocks/>
                  </p:cNvSpPr>
                  <p:nvPr/>
                </p:nvSpPr>
                <p:spPr bwMode="auto">
                  <a:xfrm>
                    <a:off x="4094" y="1894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03" name="Line 6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94" y="189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04" name="Line 66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93" y="189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05" name="Freeform 665"/>
                  <p:cNvSpPr>
                    <a:spLocks/>
                  </p:cNvSpPr>
                  <p:nvPr/>
                </p:nvSpPr>
                <p:spPr bwMode="auto">
                  <a:xfrm>
                    <a:off x="4092" y="1890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06" name="Line 66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91" y="188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07" name="Line 6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91" y="18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08" name="Line 66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90" y="1885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09" name="Line 6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89" y="188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10" name="Line 6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88" y="188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11" name="Line 67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88" y="188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12" name="Line 6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88" y="188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13" name="Line 67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87" y="187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14" name="Line 6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86" y="187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15" name="Line 6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85" y="187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16" name="Line 6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85" y="187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17" name="Line 6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84" y="187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18" name="Line 67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83" y="187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19" name="Line 6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82" y="1870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20" name="Line 68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82" y="1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21" name="Line 68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81" y="186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22" name="Line 68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80" y="186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23" name="Line 68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79" y="186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24" name="Line 6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79" y="186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25" name="Freeform 685"/>
                  <p:cNvSpPr>
                    <a:spLocks/>
                  </p:cNvSpPr>
                  <p:nvPr/>
                </p:nvSpPr>
                <p:spPr bwMode="auto">
                  <a:xfrm>
                    <a:off x="4078" y="1864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26" name="Line 68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77" y="186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27" name="Line 6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76" y="186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28" name="Freeform 688"/>
                  <p:cNvSpPr>
                    <a:spLocks/>
                  </p:cNvSpPr>
                  <p:nvPr/>
                </p:nvSpPr>
                <p:spPr bwMode="auto">
                  <a:xfrm>
                    <a:off x="4075" y="1861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29" name="Line 6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74" y="186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30" name="Line 6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74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31" name="Line 6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73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32" name="Line 69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72" y="185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33" name="Line 69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71" y="18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34" name="Line 6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070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35" name="Line 6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69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36" name="Line 6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68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37" name="Line 6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68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38" name="Line 6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67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39" name="Line 6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66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40" name="Line 7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65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41" name="Line 7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64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42" name="Line 7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63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43" name="Line 7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62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44" name="Line 7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61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45" name="Line 7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60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46" name="Line 7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59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47" name="Line 707"/>
                  <p:cNvSpPr>
                    <a:spLocks noChangeShapeType="1"/>
                  </p:cNvSpPr>
                  <p:nvPr/>
                </p:nvSpPr>
                <p:spPr bwMode="auto">
                  <a:xfrm>
                    <a:off x="4059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48" name="Line 7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58" y="18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49" name="Line 709"/>
                  <p:cNvSpPr>
                    <a:spLocks noChangeShapeType="1"/>
                  </p:cNvSpPr>
                  <p:nvPr/>
                </p:nvSpPr>
                <p:spPr bwMode="auto">
                  <a:xfrm>
                    <a:off x="4058" y="18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50" name="Line 7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57" y="185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51" name="Line 7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56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52" name="Line 7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55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53" name="Line 7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53" y="186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54" name="Line 714"/>
                  <p:cNvSpPr>
                    <a:spLocks noChangeShapeType="1"/>
                  </p:cNvSpPr>
                  <p:nvPr/>
                </p:nvSpPr>
                <p:spPr bwMode="auto">
                  <a:xfrm>
                    <a:off x="4053" y="186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55" name="Line 7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52" y="186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56" name="Line 7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51" y="186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57" name="Line 7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50" y="186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58" name="Line 7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49" y="186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59" name="Line 719"/>
                  <p:cNvSpPr>
                    <a:spLocks noChangeShapeType="1"/>
                  </p:cNvSpPr>
                  <p:nvPr/>
                </p:nvSpPr>
                <p:spPr bwMode="auto">
                  <a:xfrm>
                    <a:off x="4049" y="186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60" name="Line 720"/>
                  <p:cNvSpPr>
                    <a:spLocks noChangeShapeType="1"/>
                  </p:cNvSpPr>
                  <p:nvPr/>
                </p:nvSpPr>
                <p:spPr bwMode="auto">
                  <a:xfrm>
                    <a:off x="4049" y="186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61" name="Line 7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48" y="186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62" name="Line 7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47" y="1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63" name="Line 723"/>
                  <p:cNvSpPr>
                    <a:spLocks noChangeShapeType="1"/>
                  </p:cNvSpPr>
                  <p:nvPr/>
                </p:nvSpPr>
                <p:spPr bwMode="auto">
                  <a:xfrm>
                    <a:off x="4047" y="18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64" name="Line 7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46" y="187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65" name="Line 7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45" y="187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66" name="Line 7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44" y="187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67" name="Line 727"/>
                  <p:cNvSpPr>
                    <a:spLocks noChangeShapeType="1"/>
                  </p:cNvSpPr>
                  <p:nvPr/>
                </p:nvSpPr>
                <p:spPr bwMode="auto">
                  <a:xfrm>
                    <a:off x="4044" y="187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68" name="Line 7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43" y="187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69" name="Line 7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42" y="187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70" name="Line 7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41" y="187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71" name="Line 7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40" y="188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72" name="Line 732"/>
                  <p:cNvSpPr>
                    <a:spLocks noChangeShapeType="1"/>
                  </p:cNvSpPr>
                  <p:nvPr/>
                </p:nvSpPr>
                <p:spPr bwMode="auto">
                  <a:xfrm>
                    <a:off x="4040" y="188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73" name="Line 7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9" y="188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74" name="Line 734"/>
                  <p:cNvSpPr>
                    <a:spLocks noChangeShapeType="1"/>
                  </p:cNvSpPr>
                  <p:nvPr/>
                </p:nvSpPr>
                <p:spPr bwMode="auto">
                  <a:xfrm>
                    <a:off x="4039" y="188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75" name="Line 7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8" y="1886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76" name="Line 7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7" y="188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77" name="Freeform 737"/>
                  <p:cNvSpPr>
                    <a:spLocks/>
                  </p:cNvSpPr>
                  <p:nvPr/>
                </p:nvSpPr>
                <p:spPr bwMode="auto">
                  <a:xfrm>
                    <a:off x="4037" y="1890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78" name="Line 7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6" y="189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79" name="Line 7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5" y="189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80" name="Freeform 740"/>
                  <p:cNvSpPr>
                    <a:spLocks/>
                  </p:cNvSpPr>
                  <p:nvPr/>
                </p:nvSpPr>
                <p:spPr bwMode="auto">
                  <a:xfrm>
                    <a:off x="4034" y="1894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81" name="Line 741"/>
                  <p:cNvSpPr>
                    <a:spLocks noChangeShapeType="1"/>
                  </p:cNvSpPr>
                  <p:nvPr/>
                </p:nvSpPr>
                <p:spPr bwMode="auto">
                  <a:xfrm>
                    <a:off x="4034" y="189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82" name="Freeform 742"/>
                  <p:cNvSpPr>
                    <a:spLocks/>
                  </p:cNvSpPr>
                  <p:nvPr/>
                </p:nvSpPr>
                <p:spPr bwMode="auto">
                  <a:xfrm>
                    <a:off x="4033" y="1898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83" name="Line 7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2" y="189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84" name="Line 7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1" y="1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85" name="Line 7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30" y="190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86" name="Line 746"/>
                  <p:cNvSpPr>
                    <a:spLocks noChangeShapeType="1"/>
                  </p:cNvSpPr>
                  <p:nvPr/>
                </p:nvSpPr>
                <p:spPr bwMode="auto">
                  <a:xfrm>
                    <a:off x="4030" y="190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</p:grpSp>
        <p:grpSp>
          <p:nvGrpSpPr>
            <p:cNvPr id="36592" name="Group 752"/>
            <p:cNvGrpSpPr>
              <a:grpSpLocks/>
            </p:cNvGrpSpPr>
            <p:nvPr/>
          </p:nvGrpSpPr>
          <p:grpSpPr bwMode="auto">
            <a:xfrm>
              <a:off x="5053" y="1718"/>
              <a:ext cx="407" cy="480"/>
              <a:chOff x="5053" y="1718"/>
              <a:chExt cx="407" cy="480"/>
            </a:xfrm>
          </p:grpSpPr>
          <p:sp>
            <p:nvSpPr>
              <p:cNvPr id="36590" name="Line 750"/>
              <p:cNvSpPr>
                <a:spLocks noChangeShapeType="1"/>
              </p:cNvSpPr>
              <p:nvPr/>
            </p:nvSpPr>
            <p:spPr bwMode="auto">
              <a:xfrm>
                <a:off x="5091" y="1763"/>
                <a:ext cx="369" cy="43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6591" name="Freeform 751"/>
              <p:cNvSpPr>
                <a:spLocks/>
              </p:cNvSpPr>
              <p:nvPr/>
            </p:nvSpPr>
            <p:spPr bwMode="auto">
              <a:xfrm>
                <a:off x="5053" y="1718"/>
                <a:ext cx="65" cy="67"/>
              </a:xfrm>
              <a:custGeom>
                <a:avLst/>
                <a:gdLst/>
                <a:ahLst/>
                <a:cxnLst>
                  <a:cxn ang="0">
                    <a:pos x="65" y="26"/>
                  </a:cxn>
                  <a:cxn ang="0">
                    <a:pos x="0" y="0"/>
                  </a:cxn>
                  <a:cxn ang="0">
                    <a:pos x="17" y="67"/>
                  </a:cxn>
                  <a:cxn ang="0">
                    <a:pos x="65" y="26"/>
                  </a:cxn>
                </a:cxnLst>
                <a:rect l="0" t="0" r="r" b="b"/>
                <a:pathLst>
                  <a:path w="65" h="67">
                    <a:moveTo>
                      <a:pt x="65" y="26"/>
                    </a:moveTo>
                    <a:lnTo>
                      <a:pt x="0" y="0"/>
                    </a:lnTo>
                    <a:lnTo>
                      <a:pt x="17" y="67"/>
                    </a:lnTo>
                    <a:lnTo>
                      <a:pt x="65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36593" name="Line 753"/>
            <p:cNvSpPr>
              <a:spLocks noChangeShapeType="1"/>
            </p:cNvSpPr>
            <p:nvPr/>
          </p:nvSpPr>
          <p:spPr bwMode="auto">
            <a:xfrm>
              <a:off x="4645" y="1238"/>
              <a:ext cx="408" cy="4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37337" name="Group 1497"/>
            <p:cNvGrpSpPr>
              <a:grpSpLocks/>
            </p:cNvGrpSpPr>
            <p:nvPr/>
          </p:nvGrpSpPr>
          <p:grpSpPr bwMode="auto">
            <a:xfrm>
              <a:off x="4639" y="1823"/>
              <a:ext cx="528" cy="97"/>
              <a:chOff x="4639" y="1823"/>
              <a:chExt cx="528" cy="97"/>
            </a:xfrm>
          </p:grpSpPr>
          <p:grpSp>
            <p:nvGrpSpPr>
              <p:cNvPr id="36778" name="Group 938"/>
              <p:cNvGrpSpPr>
                <a:grpSpLocks/>
              </p:cNvGrpSpPr>
              <p:nvPr/>
            </p:nvGrpSpPr>
            <p:grpSpPr bwMode="auto">
              <a:xfrm>
                <a:off x="5030" y="1823"/>
                <a:ext cx="137" cy="97"/>
                <a:chOff x="5030" y="1823"/>
                <a:chExt cx="137" cy="97"/>
              </a:xfrm>
            </p:grpSpPr>
            <p:grpSp>
              <p:nvGrpSpPr>
                <p:cNvPr id="36685" name="Group 845"/>
                <p:cNvGrpSpPr>
                  <a:grpSpLocks/>
                </p:cNvGrpSpPr>
                <p:nvPr/>
              </p:nvGrpSpPr>
              <p:grpSpPr bwMode="auto">
                <a:xfrm>
                  <a:off x="5097" y="1869"/>
                  <a:ext cx="70" cy="51"/>
                  <a:chOff x="5097" y="1869"/>
                  <a:chExt cx="70" cy="51"/>
                </a:xfrm>
              </p:grpSpPr>
              <p:sp>
                <p:nvSpPr>
                  <p:cNvPr id="36594" name="Line 754"/>
                  <p:cNvSpPr>
                    <a:spLocks noChangeShapeType="1"/>
                  </p:cNvSpPr>
                  <p:nvPr/>
                </p:nvSpPr>
                <p:spPr bwMode="auto">
                  <a:xfrm>
                    <a:off x="5166" y="186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95" name="Line 7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65" y="187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96" name="Freeform 756"/>
                  <p:cNvSpPr>
                    <a:spLocks/>
                  </p:cNvSpPr>
                  <p:nvPr/>
                </p:nvSpPr>
                <p:spPr bwMode="auto">
                  <a:xfrm>
                    <a:off x="5164" y="1872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97" name="Line 757"/>
                  <p:cNvSpPr>
                    <a:spLocks noChangeShapeType="1"/>
                  </p:cNvSpPr>
                  <p:nvPr/>
                </p:nvSpPr>
                <p:spPr bwMode="auto">
                  <a:xfrm>
                    <a:off x="5164" y="187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98" name="Freeform 758"/>
                  <p:cNvSpPr>
                    <a:spLocks/>
                  </p:cNvSpPr>
                  <p:nvPr/>
                </p:nvSpPr>
                <p:spPr bwMode="auto">
                  <a:xfrm>
                    <a:off x="5163" y="1876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599" name="Line 7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62" y="187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00" name="Freeform 760"/>
                  <p:cNvSpPr>
                    <a:spLocks/>
                  </p:cNvSpPr>
                  <p:nvPr/>
                </p:nvSpPr>
                <p:spPr bwMode="auto">
                  <a:xfrm>
                    <a:off x="5161" y="1879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01" name="Line 761"/>
                  <p:cNvSpPr>
                    <a:spLocks noChangeShapeType="1"/>
                  </p:cNvSpPr>
                  <p:nvPr/>
                </p:nvSpPr>
                <p:spPr bwMode="auto">
                  <a:xfrm>
                    <a:off x="5161" y="188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02" name="Line 7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60" y="188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03" name="Line 7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59" y="188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04" name="Line 764"/>
                  <p:cNvSpPr>
                    <a:spLocks noChangeShapeType="1"/>
                  </p:cNvSpPr>
                  <p:nvPr/>
                </p:nvSpPr>
                <p:spPr bwMode="auto">
                  <a:xfrm>
                    <a:off x="5159" y="188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05" name="Line 7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58" y="188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06" name="Line 7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57" y="188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07" name="Line 7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56" y="189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08" name="Line 768"/>
                  <p:cNvSpPr>
                    <a:spLocks noChangeShapeType="1"/>
                  </p:cNvSpPr>
                  <p:nvPr/>
                </p:nvSpPr>
                <p:spPr bwMode="auto">
                  <a:xfrm>
                    <a:off x="5156" y="189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09" name="Line 7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55" y="189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10" name="Line 7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54" y="189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11" name="Line 771"/>
                  <p:cNvSpPr>
                    <a:spLocks noChangeShapeType="1"/>
                  </p:cNvSpPr>
                  <p:nvPr/>
                </p:nvSpPr>
                <p:spPr bwMode="auto">
                  <a:xfrm>
                    <a:off x="5154" y="189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12" name="Line 7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53" y="189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13" name="Line 7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52" y="189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14" name="Line 7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51" y="189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15" name="Line 775"/>
                  <p:cNvSpPr>
                    <a:spLocks noChangeShapeType="1"/>
                  </p:cNvSpPr>
                  <p:nvPr/>
                </p:nvSpPr>
                <p:spPr bwMode="auto">
                  <a:xfrm>
                    <a:off x="5151" y="1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16" name="Line 7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50" y="190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17" name="Line 7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49" y="190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18" name="Line 778"/>
                  <p:cNvSpPr>
                    <a:spLocks noChangeShapeType="1"/>
                  </p:cNvSpPr>
                  <p:nvPr/>
                </p:nvSpPr>
                <p:spPr bwMode="auto">
                  <a:xfrm>
                    <a:off x="5149" y="190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19" name="Line 7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48" y="190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20" name="Line 7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47" y="190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21" name="Line 7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46" y="190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22" name="Line 782"/>
                  <p:cNvSpPr>
                    <a:spLocks noChangeShapeType="1"/>
                  </p:cNvSpPr>
                  <p:nvPr/>
                </p:nvSpPr>
                <p:spPr bwMode="auto">
                  <a:xfrm>
                    <a:off x="5146" y="19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23" name="Freeform 783"/>
                  <p:cNvSpPr>
                    <a:spLocks/>
                  </p:cNvSpPr>
                  <p:nvPr/>
                </p:nvSpPr>
                <p:spPr bwMode="auto">
                  <a:xfrm>
                    <a:off x="5145" y="1910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24" name="Line 7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44" y="191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25" name="Line 7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43" y="191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26" name="Line 786"/>
                  <p:cNvSpPr>
                    <a:spLocks noChangeShapeType="1"/>
                  </p:cNvSpPr>
                  <p:nvPr/>
                </p:nvSpPr>
                <p:spPr bwMode="auto">
                  <a:xfrm>
                    <a:off x="5143" y="191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27" name="Line 7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42" y="19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28" name="Line 7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41" y="191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29" name="Line 7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40" y="191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30" name="Line 7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39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31" name="Line 7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38" y="19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32" name="Line 7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37" y="19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33" name="Line 7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36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34" name="Line 794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35" name="Line 7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35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36" name="Line 7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34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37" name="Line 7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33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38" name="Line 7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32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39" name="Line 7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31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40" name="Line 8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30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41" name="Line 8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9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42" name="Line 8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8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43" name="Line 8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27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44" name="Line 8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6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45" name="Line 8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25" y="19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46" name="Line 8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4" y="19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47" name="Line 80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23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48" name="Line 8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23" y="191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49" name="Line 8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22" y="191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50" name="Line 8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21" y="191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51" name="Line 8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21" y="19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52" name="Line 8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20" y="191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53" name="Line 8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119" y="191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54" name="Line 8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18" y="191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55" name="Line 8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8" y="19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56" name="Line 8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17" y="19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57" name="Line 8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16" y="190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58" name="Line 8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15" y="190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59" name="Line 8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5" y="190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60" name="Line 8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14" y="190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61" name="Line 8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13" y="190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62" name="Line 8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3" y="190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63" name="Line 8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12" y="1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64" name="Line 8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11" y="190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65" name="Line 8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11" y="189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66" name="Line 8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10" y="189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67" name="Line 8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09" y="189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68" name="Line 82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08" y="189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69" name="Line 8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08" y="189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70" name="Line 8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07" y="189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71" name="Line 8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06" y="189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72" name="Line 83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05" y="188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73" name="Line 8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05" y="188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74" name="Line 8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04" y="188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75" name="Freeform 835"/>
                  <p:cNvSpPr>
                    <a:spLocks/>
                  </p:cNvSpPr>
                  <p:nvPr/>
                </p:nvSpPr>
                <p:spPr bwMode="auto">
                  <a:xfrm>
                    <a:off x="5103" y="1884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76" name="Line 8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103" y="188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77" name="Line 8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02" y="188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78" name="Freeform 838"/>
                  <p:cNvSpPr>
                    <a:spLocks/>
                  </p:cNvSpPr>
                  <p:nvPr/>
                </p:nvSpPr>
                <p:spPr bwMode="auto">
                  <a:xfrm>
                    <a:off x="5101" y="1879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79" name="Line 8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100" y="187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80" name="Freeform 840"/>
                  <p:cNvSpPr>
                    <a:spLocks/>
                  </p:cNvSpPr>
                  <p:nvPr/>
                </p:nvSpPr>
                <p:spPr bwMode="auto">
                  <a:xfrm>
                    <a:off x="5100" y="1876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81" name="Line 8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99" y="187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82" name="Line 8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98" y="187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83" name="Line 8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97" y="187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84" name="Line 8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97" y="186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6777" name="Group 937"/>
                <p:cNvGrpSpPr>
                  <a:grpSpLocks/>
                </p:cNvGrpSpPr>
                <p:nvPr/>
              </p:nvGrpSpPr>
              <p:grpSpPr bwMode="auto">
                <a:xfrm>
                  <a:off x="5030" y="1823"/>
                  <a:ext cx="70" cy="51"/>
                  <a:chOff x="5030" y="1823"/>
                  <a:chExt cx="70" cy="51"/>
                </a:xfrm>
              </p:grpSpPr>
              <p:sp>
                <p:nvSpPr>
                  <p:cNvPr id="36686" name="Line 8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99" y="187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87" name="Line 8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98" y="18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88" name="Line 8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98" y="1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89" name="Line 8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97" y="186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90" name="Freeform 850"/>
                  <p:cNvSpPr>
                    <a:spLocks/>
                  </p:cNvSpPr>
                  <p:nvPr/>
                </p:nvSpPr>
                <p:spPr bwMode="auto">
                  <a:xfrm>
                    <a:off x="5097" y="1865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91" name="Line 8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96" y="186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92" name="Freeform 852"/>
                  <p:cNvSpPr>
                    <a:spLocks/>
                  </p:cNvSpPr>
                  <p:nvPr/>
                </p:nvSpPr>
                <p:spPr bwMode="auto">
                  <a:xfrm>
                    <a:off x="5095" y="1862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93" name="Line 85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94" y="186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94" name="Line 8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93" y="185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95" name="Freeform 855"/>
                  <p:cNvSpPr>
                    <a:spLocks/>
                  </p:cNvSpPr>
                  <p:nvPr/>
                </p:nvSpPr>
                <p:spPr bwMode="auto">
                  <a:xfrm>
                    <a:off x="5093" y="1857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96" name="Line 85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92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97" name="Line 8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92" y="185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98" name="Line 8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91" y="185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699" name="Line 8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90" y="185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00" name="Line 86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89" y="185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01" name="Line 8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89" y="184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02" name="Line 86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88" y="184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03" name="Line 86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87" y="18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04" name="Line 86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86" y="18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05" name="Line 8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85" y="184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06" name="Line 8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85" y="18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07" name="Line 8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84" y="18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08" name="Line 8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84" y="184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09" name="Line 8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83" y="183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10" name="Line 8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82" y="183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11" name="Line 8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81" y="18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12" name="Line 8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81" y="183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13" name="Line 87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80" y="18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14" name="Line 87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79" y="18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15" name="Line 8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79" y="18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16" name="Line 8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78" y="183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17" name="Line 8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77" y="18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18" name="Line 8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76" y="18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19" name="Freeform 879"/>
                  <p:cNvSpPr>
                    <a:spLocks/>
                  </p:cNvSpPr>
                  <p:nvPr/>
                </p:nvSpPr>
                <p:spPr bwMode="auto">
                  <a:xfrm>
                    <a:off x="5076" y="1828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20" name="Line 8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75" y="18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21" name="Line 88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74" y="18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22" name="Line 8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73" y="18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23" name="Line 8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73" y="18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24" name="Line 8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72" y="18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25" name="Line 8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72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26" name="Line 8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71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27" name="Line 8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70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28" name="Line 88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69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29" name="Line 8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68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30" name="Line 8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068" y="182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31" name="Line 8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67" y="182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32" name="Line 8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66" y="182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33" name="Line 8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65" y="182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34" name="Line 8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64" y="182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35" name="Line 8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63" y="182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36" name="Line 8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62" y="182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37" name="Line 8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61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38" name="Line 8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60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39" name="Line 8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59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40" name="Line 9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58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41" name="Line 9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57" y="18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42" name="Line 9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56" y="18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43" name="Line 9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55" y="18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44" name="Line 9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54" y="182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45" name="Line 9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53" y="18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46" name="Line 9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52" y="183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47" name="Line 9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51" y="18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48" name="Line 9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50" y="18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49" name="Freeform 909"/>
                  <p:cNvSpPr>
                    <a:spLocks/>
                  </p:cNvSpPr>
                  <p:nvPr/>
                </p:nvSpPr>
                <p:spPr bwMode="auto">
                  <a:xfrm>
                    <a:off x="5050" y="1833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50" name="Line 9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9" y="183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51" name="Line 9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8" y="18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52" name="Line 912"/>
                  <p:cNvSpPr>
                    <a:spLocks noChangeShapeType="1"/>
                  </p:cNvSpPr>
                  <p:nvPr/>
                </p:nvSpPr>
                <p:spPr bwMode="auto">
                  <a:xfrm>
                    <a:off x="5048" y="183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53" name="Line 9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7" y="183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54" name="Line 9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6" y="183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55" name="Line 915"/>
                  <p:cNvSpPr>
                    <a:spLocks noChangeShapeType="1"/>
                  </p:cNvSpPr>
                  <p:nvPr/>
                </p:nvSpPr>
                <p:spPr bwMode="auto">
                  <a:xfrm>
                    <a:off x="5046" y="18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56" name="Line 9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5" y="18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57" name="Line 9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4" y="18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58" name="Line 9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3" y="184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59" name="Line 9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2" y="18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60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5042" y="184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61" name="Line 9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1" y="184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62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5041" y="18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63" name="Line 9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40" y="185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64" name="Line 9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39" y="185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65" name="Line 9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38" y="185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66" name="Line 9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37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67" name="Freeform 927"/>
                  <p:cNvSpPr>
                    <a:spLocks/>
                  </p:cNvSpPr>
                  <p:nvPr/>
                </p:nvSpPr>
                <p:spPr bwMode="auto">
                  <a:xfrm>
                    <a:off x="5037" y="1857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68" name="Line 9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36" y="185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69" name="Line 9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35" y="186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70" name="Line 930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186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71" name="Line 9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34" y="186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72" name="Freeform 932"/>
                  <p:cNvSpPr>
                    <a:spLocks/>
                  </p:cNvSpPr>
                  <p:nvPr/>
                </p:nvSpPr>
                <p:spPr bwMode="auto">
                  <a:xfrm>
                    <a:off x="5033" y="1865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73" name="Line 9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32" y="186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74" name="Line 934"/>
                  <p:cNvSpPr>
                    <a:spLocks noChangeShapeType="1"/>
                  </p:cNvSpPr>
                  <p:nvPr/>
                </p:nvSpPr>
                <p:spPr bwMode="auto">
                  <a:xfrm>
                    <a:off x="5032" y="1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75" name="Line 9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31" y="187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76" name="Line 9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30" y="187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36963" name="Group 1123"/>
              <p:cNvGrpSpPr>
                <a:grpSpLocks/>
              </p:cNvGrpSpPr>
              <p:nvPr/>
            </p:nvGrpSpPr>
            <p:grpSpPr bwMode="auto">
              <a:xfrm>
                <a:off x="4900" y="1824"/>
                <a:ext cx="137" cy="96"/>
                <a:chOff x="4900" y="1824"/>
                <a:chExt cx="137" cy="96"/>
              </a:xfrm>
            </p:grpSpPr>
            <p:grpSp>
              <p:nvGrpSpPr>
                <p:cNvPr id="36869" name="Group 1029"/>
                <p:cNvGrpSpPr>
                  <a:grpSpLocks/>
                </p:cNvGrpSpPr>
                <p:nvPr/>
              </p:nvGrpSpPr>
              <p:grpSpPr bwMode="auto">
                <a:xfrm>
                  <a:off x="4967" y="1869"/>
                  <a:ext cx="70" cy="51"/>
                  <a:chOff x="4967" y="1869"/>
                  <a:chExt cx="70" cy="51"/>
                </a:xfrm>
              </p:grpSpPr>
              <p:sp>
                <p:nvSpPr>
                  <p:cNvPr id="36779" name="Line 939"/>
                  <p:cNvSpPr>
                    <a:spLocks noChangeShapeType="1"/>
                  </p:cNvSpPr>
                  <p:nvPr/>
                </p:nvSpPr>
                <p:spPr bwMode="auto">
                  <a:xfrm>
                    <a:off x="5036" y="1869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80" name="Line 9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35" y="187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81" name="Freeform 941"/>
                  <p:cNvSpPr>
                    <a:spLocks/>
                  </p:cNvSpPr>
                  <p:nvPr/>
                </p:nvSpPr>
                <p:spPr bwMode="auto">
                  <a:xfrm>
                    <a:off x="5034" y="1873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82" name="Line 9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33" y="187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83" name="Freeform 943"/>
                  <p:cNvSpPr>
                    <a:spLocks/>
                  </p:cNvSpPr>
                  <p:nvPr/>
                </p:nvSpPr>
                <p:spPr bwMode="auto">
                  <a:xfrm>
                    <a:off x="5033" y="1876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84" name="Line 9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32" y="187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85" name="Freeform 945"/>
                  <p:cNvSpPr>
                    <a:spLocks/>
                  </p:cNvSpPr>
                  <p:nvPr/>
                </p:nvSpPr>
                <p:spPr bwMode="auto">
                  <a:xfrm>
                    <a:off x="5031" y="1879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86" name="Line 9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30" y="188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87" name="Line 947"/>
                  <p:cNvSpPr>
                    <a:spLocks noChangeShapeType="1"/>
                  </p:cNvSpPr>
                  <p:nvPr/>
                </p:nvSpPr>
                <p:spPr bwMode="auto">
                  <a:xfrm>
                    <a:off x="5030" y="188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88" name="Line 948"/>
                  <p:cNvSpPr>
                    <a:spLocks noChangeShapeType="1"/>
                  </p:cNvSpPr>
                  <p:nvPr/>
                </p:nvSpPr>
                <p:spPr bwMode="auto">
                  <a:xfrm>
                    <a:off x="5030" y="188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89" name="Line 9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29" y="1885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90" name="Line 9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28" y="18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91" name="Line 9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27" y="188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92" name="Line 9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26" y="189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93" name="Line 953"/>
                  <p:cNvSpPr>
                    <a:spLocks noChangeShapeType="1"/>
                  </p:cNvSpPr>
                  <p:nvPr/>
                </p:nvSpPr>
                <p:spPr bwMode="auto">
                  <a:xfrm>
                    <a:off x="5026" y="189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94" name="Line 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25" y="189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95" name="Line 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24" y="189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96" name="Line 9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23" y="189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97" name="Line 9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22" y="189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98" name="Line 958"/>
                  <p:cNvSpPr>
                    <a:spLocks noChangeShapeType="1"/>
                  </p:cNvSpPr>
                  <p:nvPr/>
                </p:nvSpPr>
                <p:spPr bwMode="auto">
                  <a:xfrm>
                    <a:off x="5022" y="189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799" name="Line 9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21" y="190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00" name="Line 9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20" y="1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01" name="Line 961"/>
                  <p:cNvSpPr>
                    <a:spLocks noChangeShapeType="1"/>
                  </p:cNvSpPr>
                  <p:nvPr/>
                </p:nvSpPr>
                <p:spPr bwMode="auto">
                  <a:xfrm>
                    <a:off x="5020" y="190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02" name="Line 9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9" y="190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03" name="Line 963"/>
                  <p:cNvSpPr>
                    <a:spLocks noChangeShapeType="1"/>
                  </p:cNvSpPr>
                  <p:nvPr/>
                </p:nvSpPr>
                <p:spPr bwMode="auto">
                  <a:xfrm>
                    <a:off x="5019" y="190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04" name="Line 9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8" y="190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05" name="Line 9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7" y="190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06" name="Line 9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6" y="19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07" name="Line 967"/>
                  <p:cNvSpPr>
                    <a:spLocks noChangeShapeType="1"/>
                  </p:cNvSpPr>
                  <p:nvPr/>
                </p:nvSpPr>
                <p:spPr bwMode="auto">
                  <a:xfrm>
                    <a:off x="5016" y="19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08" name="Line 9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5" y="19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09" name="Line 9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4" y="191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10" name="Line 9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3" y="191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11" name="Line 9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2" y="19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12" name="Line 972"/>
                  <p:cNvSpPr>
                    <a:spLocks noChangeShapeType="1"/>
                  </p:cNvSpPr>
                  <p:nvPr/>
                </p:nvSpPr>
                <p:spPr bwMode="auto">
                  <a:xfrm>
                    <a:off x="5012" y="19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13" name="Line 9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1" y="191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14" name="Freeform 974"/>
                  <p:cNvSpPr>
                    <a:spLocks/>
                  </p:cNvSpPr>
                  <p:nvPr/>
                </p:nvSpPr>
                <p:spPr bwMode="auto">
                  <a:xfrm>
                    <a:off x="5010" y="1915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15" name="Line 9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9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16" name="Line 9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8" y="19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17" name="Line 9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7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18" name="Line 9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6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19" name="Line 9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5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20" name="Line 9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4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21" name="Line 9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3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22" name="Line 9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2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23" name="Line 9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1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24" name="Line 9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25" name="Line 9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9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26" name="Line 9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8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27" name="Line 9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97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28" name="Line 9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6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29" name="Line 9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5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30" name="Line 9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95" y="19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31" name="Line 9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4" y="19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32" name="Line 99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93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33" name="Line 9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92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34" name="Line 9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91" y="191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35" name="Line 9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91" y="191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36" name="Line 9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90" y="19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37" name="Line 99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89" y="191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38" name="Line 9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9" y="191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39" name="Line 9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88" y="19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40" name="Line 10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87" y="19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41" name="Line 100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86" y="19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42" name="Line 100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85" y="190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43" name="Line 10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84" y="190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44" name="Line 10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4" y="190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45" name="Line 10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83" y="190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46" name="Line 100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82" y="190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47" name="Line 100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81" y="1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48" name="Line 10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1" y="190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49" name="Line 10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81" y="189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50" name="Line 10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80" y="189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51" name="Line 10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79" y="189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52" name="Line 10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78" y="189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53" name="Line 101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77" y="189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54" name="Line 10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77" y="189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55" name="Line 101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76" y="189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56" name="Line 10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75" y="188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57" name="Line 10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74" y="18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58" name="Line 10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74" y="188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59" name="Freeform 1019"/>
                  <p:cNvSpPr>
                    <a:spLocks/>
                  </p:cNvSpPr>
                  <p:nvPr/>
                </p:nvSpPr>
                <p:spPr bwMode="auto">
                  <a:xfrm>
                    <a:off x="4973" y="1884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60" name="Line 10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72" y="188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61" name="Line 10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71" y="188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62" name="Line 10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71" y="188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63" name="Line 10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71" y="187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64" name="Line 10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70" y="187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65" name="Line 10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69" y="187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66" name="Freeform 1026"/>
                  <p:cNvSpPr>
                    <a:spLocks/>
                  </p:cNvSpPr>
                  <p:nvPr/>
                </p:nvSpPr>
                <p:spPr bwMode="auto">
                  <a:xfrm>
                    <a:off x="4968" y="1874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67" name="Line 10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67" y="187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68" name="Line 10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67" y="18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6962" name="Group 1122"/>
                <p:cNvGrpSpPr>
                  <a:grpSpLocks/>
                </p:cNvGrpSpPr>
                <p:nvPr/>
              </p:nvGrpSpPr>
              <p:grpSpPr bwMode="auto">
                <a:xfrm>
                  <a:off x="4900" y="1824"/>
                  <a:ext cx="71" cy="50"/>
                  <a:chOff x="4900" y="1824"/>
                  <a:chExt cx="71" cy="50"/>
                </a:xfrm>
              </p:grpSpPr>
              <p:sp>
                <p:nvSpPr>
                  <p:cNvPr id="36870" name="Line 10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70" y="187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71" name="Line 10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68" y="1870"/>
                    <a:ext cx="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72" name="Line 10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68" y="1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73" name="Line 10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67" y="186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74" name="Line 10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66" y="186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75" name="Line 10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65" y="186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76" name="Freeform 1036"/>
                  <p:cNvSpPr>
                    <a:spLocks/>
                  </p:cNvSpPr>
                  <p:nvPr/>
                </p:nvSpPr>
                <p:spPr bwMode="auto">
                  <a:xfrm>
                    <a:off x="4964" y="1862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77" name="Line 10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64" y="186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78" name="Line 103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63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79" name="Freeform 1039"/>
                  <p:cNvSpPr>
                    <a:spLocks/>
                  </p:cNvSpPr>
                  <p:nvPr/>
                </p:nvSpPr>
                <p:spPr bwMode="auto">
                  <a:xfrm>
                    <a:off x="4962" y="1858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80" name="Line 10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61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81" name="Line 10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61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82" name="Line 10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61" y="18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83" name="Line 10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60" y="185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84" name="Line 10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59" y="185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85" name="Line 10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59" y="18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86" name="Line 104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58" y="18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87" name="Line 10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57" y="184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88" name="Line 10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56" y="184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89" name="Line 10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55" y="18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90" name="Line 10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55" y="18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91" name="Line 105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54" y="18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92" name="Line 105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53" y="18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93" name="Line 105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52" y="1838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94" name="Line 10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52" y="183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95" name="Line 10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51" y="18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96" name="Line 10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51" y="183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97" name="Line 10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50" y="18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98" name="Line 10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50" y="18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899" name="Freeform 1059"/>
                  <p:cNvSpPr>
                    <a:spLocks/>
                  </p:cNvSpPr>
                  <p:nvPr/>
                </p:nvSpPr>
                <p:spPr bwMode="auto">
                  <a:xfrm>
                    <a:off x="4949" y="1832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00" name="Line 10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8" y="18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01" name="Line 106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47" y="183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02" name="Line 106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46" y="18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03" name="Freeform 1063"/>
                  <p:cNvSpPr>
                    <a:spLocks/>
                  </p:cNvSpPr>
                  <p:nvPr/>
                </p:nvSpPr>
                <p:spPr bwMode="auto">
                  <a:xfrm>
                    <a:off x="4945" y="1829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04" name="Line 10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4" y="182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05" name="Line 10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44" y="18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06" name="Line 10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3" y="18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07" name="Line 10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42" y="18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08" name="Line 10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42" y="18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09" name="Line 106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941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10" name="Line 10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40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11" name="Line 10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39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12" name="Line 10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38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13" name="Line 10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38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14" name="Line 10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37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15" name="Line 10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36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16" name="Line 10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35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17" name="Line 10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34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18" name="Line 10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33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19" name="Line 10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32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20" name="Line 1080"/>
                  <p:cNvSpPr>
                    <a:spLocks noChangeShapeType="1"/>
                  </p:cNvSpPr>
                  <p:nvPr/>
                </p:nvSpPr>
                <p:spPr bwMode="auto">
                  <a:xfrm>
                    <a:off x="4932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21" name="Line 10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31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22" name="Line 10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30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23" name="Line 10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29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24" name="Line 10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28" y="18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25" name="Line 1085"/>
                  <p:cNvSpPr>
                    <a:spLocks noChangeShapeType="1"/>
                  </p:cNvSpPr>
                  <p:nvPr/>
                </p:nvSpPr>
                <p:spPr bwMode="auto">
                  <a:xfrm>
                    <a:off x="4928" y="18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26" name="Line 10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27" y="18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27" name="Line 10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26" y="18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28" name="Line 10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25" y="18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29" name="Line 10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23" y="1829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30" name="Line 1090"/>
                  <p:cNvSpPr>
                    <a:spLocks noChangeShapeType="1"/>
                  </p:cNvSpPr>
                  <p:nvPr/>
                </p:nvSpPr>
                <p:spPr bwMode="auto">
                  <a:xfrm>
                    <a:off x="4923" y="18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31" name="Line 10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22" y="183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32" name="Line 10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21" y="18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33" name="Line 10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20" y="18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34" name="Line 1094"/>
                  <p:cNvSpPr>
                    <a:spLocks noChangeShapeType="1"/>
                  </p:cNvSpPr>
                  <p:nvPr/>
                </p:nvSpPr>
                <p:spPr bwMode="auto">
                  <a:xfrm>
                    <a:off x="4920" y="18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35" name="Line 10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19" y="183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36" name="Line 10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18" y="18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37" name="Line 10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17" y="183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38" name="Line 1098"/>
                  <p:cNvSpPr>
                    <a:spLocks noChangeShapeType="1"/>
                  </p:cNvSpPr>
                  <p:nvPr/>
                </p:nvSpPr>
                <p:spPr bwMode="auto">
                  <a:xfrm>
                    <a:off x="4917" y="183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39" name="Line 10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16" y="184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40" name="Line 1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15" y="18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41" name="Line 1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14" y="18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42" name="Line 1102"/>
                  <p:cNvSpPr>
                    <a:spLocks noChangeShapeType="1"/>
                  </p:cNvSpPr>
                  <p:nvPr/>
                </p:nvSpPr>
                <p:spPr bwMode="auto">
                  <a:xfrm>
                    <a:off x="4914" y="18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43" name="Line 1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13" y="18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44" name="Line 1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12" y="18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45" name="Line 1105"/>
                  <p:cNvSpPr>
                    <a:spLocks noChangeShapeType="1"/>
                  </p:cNvSpPr>
                  <p:nvPr/>
                </p:nvSpPr>
                <p:spPr bwMode="auto">
                  <a:xfrm>
                    <a:off x="4912" y="184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46" name="Line 1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11" y="18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47" name="Line 1107"/>
                  <p:cNvSpPr>
                    <a:spLocks noChangeShapeType="1"/>
                  </p:cNvSpPr>
                  <p:nvPr/>
                </p:nvSpPr>
                <p:spPr bwMode="auto">
                  <a:xfrm>
                    <a:off x="4911" y="18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48" name="Line 11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10" y="185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49" name="Line 11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09" y="185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50" name="Line 1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08" y="185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51" name="Line 11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07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52" name="Freeform 1112"/>
                  <p:cNvSpPr>
                    <a:spLocks/>
                  </p:cNvSpPr>
                  <p:nvPr/>
                </p:nvSpPr>
                <p:spPr bwMode="auto">
                  <a:xfrm>
                    <a:off x="4907" y="1858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53" name="Line 11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06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54" name="Line 1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05" y="186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55" name="Freeform 1115"/>
                  <p:cNvSpPr>
                    <a:spLocks/>
                  </p:cNvSpPr>
                  <p:nvPr/>
                </p:nvSpPr>
                <p:spPr bwMode="auto">
                  <a:xfrm>
                    <a:off x="4904" y="1862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56" name="Line 1116"/>
                  <p:cNvSpPr>
                    <a:spLocks noChangeShapeType="1"/>
                  </p:cNvSpPr>
                  <p:nvPr/>
                </p:nvSpPr>
                <p:spPr bwMode="auto">
                  <a:xfrm>
                    <a:off x="4904" y="186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57" name="Freeform 1117"/>
                  <p:cNvSpPr>
                    <a:spLocks/>
                  </p:cNvSpPr>
                  <p:nvPr/>
                </p:nvSpPr>
                <p:spPr bwMode="auto">
                  <a:xfrm>
                    <a:off x="4903" y="1866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58" name="Line 1118"/>
                  <p:cNvSpPr>
                    <a:spLocks noChangeShapeType="1"/>
                  </p:cNvSpPr>
                  <p:nvPr/>
                </p:nvSpPr>
                <p:spPr bwMode="auto">
                  <a:xfrm>
                    <a:off x="4903" y="186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59" name="Line 11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02" y="1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60" name="Line 11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01" y="18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61" name="Line 11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00" y="187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37150" name="Group 1310"/>
              <p:cNvGrpSpPr>
                <a:grpSpLocks/>
              </p:cNvGrpSpPr>
              <p:nvPr/>
            </p:nvGrpSpPr>
            <p:grpSpPr bwMode="auto">
              <a:xfrm>
                <a:off x="4769" y="1824"/>
                <a:ext cx="137" cy="96"/>
                <a:chOff x="4769" y="1824"/>
                <a:chExt cx="137" cy="96"/>
              </a:xfrm>
            </p:grpSpPr>
            <p:grpSp>
              <p:nvGrpSpPr>
                <p:cNvPr id="37056" name="Group 1216"/>
                <p:cNvGrpSpPr>
                  <a:grpSpLocks/>
                </p:cNvGrpSpPr>
                <p:nvPr/>
              </p:nvGrpSpPr>
              <p:grpSpPr bwMode="auto">
                <a:xfrm>
                  <a:off x="4836" y="1869"/>
                  <a:ext cx="70" cy="51"/>
                  <a:chOff x="4836" y="1869"/>
                  <a:chExt cx="70" cy="51"/>
                </a:xfrm>
              </p:grpSpPr>
              <p:sp>
                <p:nvSpPr>
                  <p:cNvPr id="36964" name="Line 1124"/>
                  <p:cNvSpPr>
                    <a:spLocks noChangeShapeType="1"/>
                  </p:cNvSpPr>
                  <p:nvPr/>
                </p:nvSpPr>
                <p:spPr bwMode="auto">
                  <a:xfrm>
                    <a:off x="4905" y="1869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65" name="Line 11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04" y="187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66" name="Freeform 1126"/>
                  <p:cNvSpPr>
                    <a:spLocks/>
                  </p:cNvSpPr>
                  <p:nvPr/>
                </p:nvSpPr>
                <p:spPr bwMode="auto">
                  <a:xfrm>
                    <a:off x="4903" y="1873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67" name="Line 1127"/>
                  <p:cNvSpPr>
                    <a:spLocks noChangeShapeType="1"/>
                  </p:cNvSpPr>
                  <p:nvPr/>
                </p:nvSpPr>
                <p:spPr bwMode="auto">
                  <a:xfrm>
                    <a:off x="4903" y="187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68" name="Freeform 1128"/>
                  <p:cNvSpPr>
                    <a:spLocks/>
                  </p:cNvSpPr>
                  <p:nvPr/>
                </p:nvSpPr>
                <p:spPr bwMode="auto">
                  <a:xfrm>
                    <a:off x="4903" y="1876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69" name="Line 11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02" y="187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70" name="Freeform 1130"/>
                  <p:cNvSpPr>
                    <a:spLocks/>
                  </p:cNvSpPr>
                  <p:nvPr/>
                </p:nvSpPr>
                <p:spPr bwMode="auto">
                  <a:xfrm>
                    <a:off x="4901" y="1879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71" name="Line 11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00" y="188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72" name="Line 11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9" y="188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73" name="Line 1133"/>
                  <p:cNvSpPr>
                    <a:spLocks noChangeShapeType="1"/>
                  </p:cNvSpPr>
                  <p:nvPr/>
                </p:nvSpPr>
                <p:spPr bwMode="auto">
                  <a:xfrm>
                    <a:off x="4899" y="188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74" name="Line 1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8" y="1885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75" name="Line 11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7" y="18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76" name="Line 1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6" y="188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77" name="Line 11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5" y="189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78" name="Line 1138"/>
                  <p:cNvSpPr>
                    <a:spLocks noChangeShapeType="1"/>
                  </p:cNvSpPr>
                  <p:nvPr/>
                </p:nvSpPr>
                <p:spPr bwMode="auto">
                  <a:xfrm>
                    <a:off x="4895" y="189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79" name="Line 11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4" y="189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80" name="Line 1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3" y="189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81" name="Line 1141"/>
                  <p:cNvSpPr>
                    <a:spLocks noChangeShapeType="1"/>
                  </p:cNvSpPr>
                  <p:nvPr/>
                </p:nvSpPr>
                <p:spPr bwMode="auto">
                  <a:xfrm>
                    <a:off x="4893" y="189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82" name="Line 11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2" y="189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83" name="Line 1143"/>
                  <p:cNvSpPr>
                    <a:spLocks noChangeShapeType="1"/>
                  </p:cNvSpPr>
                  <p:nvPr/>
                </p:nvSpPr>
                <p:spPr bwMode="auto">
                  <a:xfrm>
                    <a:off x="4892" y="189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84" name="Line 11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1" y="190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85" name="Line 11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90" y="1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86" name="Line 11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89" y="190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87" name="Line 11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88" y="190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88" name="Line 1148"/>
                  <p:cNvSpPr>
                    <a:spLocks noChangeShapeType="1"/>
                  </p:cNvSpPr>
                  <p:nvPr/>
                </p:nvSpPr>
                <p:spPr bwMode="auto">
                  <a:xfrm>
                    <a:off x="4888" y="190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89" name="Line 1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87" y="190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90" name="Line 11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86" y="190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91" name="Line 1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85" y="19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92" name="Line 1152"/>
                  <p:cNvSpPr>
                    <a:spLocks noChangeShapeType="1"/>
                  </p:cNvSpPr>
                  <p:nvPr/>
                </p:nvSpPr>
                <p:spPr bwMode="auto">
                  <a:xfrm>
                    <a:off x="4885" y="19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93" name="Line 1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84" y="19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94" name="Line 11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83" y="191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95" name="Line 1155"/>
                  <p:cNvSpPr>
                    <a:spLocks noChangeShapeType="1"/>
                  </p:cNvSpPr>
                  <p:nvPr/>
                </p:nvSpPr>
                <p:spPr bwMode="auto">
                  <a:xfrm>
                    <a:off x="4883" y="191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96" name="Line 11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82" y="19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97" name="Line 1157"/>
                  <p:cNvSpPr>
                    <a:spLocks noChangeShapeType="1"/>
                  </p:cNvSpPr>
                  <p:nvPr/>
                </p:nvSpPr>
                <p:spPr bwMode="auto">
                  <a:xfrm>
                    <a:off x="4882" y="19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98" name="Line 11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81" y="191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6999" name="Freeform 1159"/>
                  <p:cNvSpPr>
                    <a:spLocks/>
                  </p:cNvSpPr>
                  <p:nvPr/>
                </p:nvSpPr>
                <p:spPr bwMode="auto">
                  <a:xfrm>
                    <a:off x="4880" y="1915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00" name="Line 1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9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01" name="Line 1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8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02" name="Line 11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7" y="19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03" name="Line 11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6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04" name="Line 1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5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05" name="Line 1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4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06" name="Line 1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3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07" name="Line 1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2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08" name="Line 11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1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09" name="Line 11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0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10" name="Line 11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9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11" name="Line 11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8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12" name="Line 11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7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13" name="Line 117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66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14" name="Line 11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5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15" name="Line 11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4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16" name="Line 11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64" y="19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17" name="Line 11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3" y="19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18" name="Line 11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63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19" name="Line 1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2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20" name="Line 118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61" y="191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21" name="Line 1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61" y="191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22" name="Line 11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60" y="191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23" name="Line 118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59" y="19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24" name="Line 11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58" y="191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25" name="Line 11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58" y="191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26" name="Line 118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57" y="19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27" name="Line 11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56" y="19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28" name="Line 118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55" y="19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29" name="Line 118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54" y="190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30" name="Line 11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54" y="190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31" name="Line 119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54" y="190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32" name="Line 119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53" y="190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33" name="Line 119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52" y="190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34" name="Line 11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51" y="1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35" name="Line 11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51" y="190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36" name="Line 11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50" y="189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37" name="Line 119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9" y="189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38" name="Line 119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8" y="189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39" name="Line 11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7" y="189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40" name="Line 120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6" y="189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41" name="Line 12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46" y="189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42" name="Line 120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5" y="189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43" name="Line 120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4" y="188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44" name="Line 12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44" y="18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45" name="Line 12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44" y="188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46" name="Freeform 1206"/>
                  <p:cNvSpPr>
                    <a:spLocks/>
                  </p:cNvSpPr>
                  <p:nvPr/>
                </p:nvSpPr>
                <p:spPr bwMode="auto">
                  <a:xfrm>
                    <a:off x="4843" y="1884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47" name="Line 120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2" y="188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48" name="Line 12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41" y="188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49" name="Freeform 1209"/>
                  <p:cNvSpPr>
                    <a:spLocks/>
                  </p:cNvSpPr>
                  <p:nvPr/>
                </p:nvSpPr>
                <p:spPr bwMode="auto">
                  <a:xfrm>
                    <a:off x="4840" y="1880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50" name="Line 12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40" y="187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51" name="Line 12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39" y="187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52" name="Line 12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38" y="187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53" name="Freeform 1213"/>
                  <p:cNvSpPr>
                    <a:spLocks/>
                  </p:cNvSpPr>
                  <p:nvPr/>
                </p:nvSpPr>
                <p:spPr bwMode="auto">
                  <a:xfrm>
                    <a:off x="4837" y="1874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54" name="Line 12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36" y="187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55" name="Line 12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36" y="18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7149" name="Group 1309"/>
                <p:cNvGrpSpPr>
                  <a:grpSpLocks/>
                </p:cNvGrpSpPr>
                <p:nvPr/>
              </p:nvGrpSpPr>
              <p:grpSpPr bwMode="auto">
                <a:xfrm>
                  <a:off x="4769" y="1824"/>
                  <a:ext cx="71" cy="50"/>
                  <a:chOff x="4769" y="1824"/>
                  <a:chExt cx="71" cy="50"/>
                </a:xfrm>
              </p:grpSpPr>
              <p:sp>
                <p:nvSpPr>
                  <p:cNvPr id="37057" name="Line 1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39" y="187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58" name="Line 12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37" y="1870"/>
                    <a:ext cx="2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59" name="Line 12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37" y="1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60" name="Line 12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36" y="186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61" name="Line 12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35" y="186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62" name="Line 12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34" y="186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63" name="Freeform 1223"/>
                  <p:cNvSpPr>
                    <a:spLocks/>
                  </p:cNvSpPr>
                  <p:nvPr/>
                </p:nvSpPr>
                <p:spPr bwMode="auto">
                  <a:xfrm>
                    <a:off x="4834" y="1862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64" name="Line 12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34" y="186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65" name="Line 12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33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66" name="Freeform 1226"/>
                  <p:cNvSpPr>
                    <a:spLocks/>
                  </p:cNvSpPr>
                  <p:nvPr/>
                </p:nvSpPr>
                <p:spPr bwMode="auto">
                  <a:xfrm>
                    <a:off x="4832" y="1858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67" name="Line 12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31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68" name="Line 12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31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69" name="Line 12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30" y="18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70" name="Line 12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29" y="185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71" name="Line 12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28" y="185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72" name="Line 12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28" y="18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73" name="Line 12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27" y="18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74" name="Line 12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26" y="184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75" name="Line 12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25" y="184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76" name="Line 12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24" y="18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77" name="Line 12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24" y="18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78" name="Line 12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24" y="18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79" name="Line 123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23" y="18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80" name="Line 12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22" y="1838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81" name="Line 12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22" y="183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82" name="Line 12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21" y="18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83" name="Line 124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20" y="183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84" name="Line 124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19" y="18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85" name="Line 12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19" y="18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86" name="Freeform 1246"/>
                  <p:cNvSpPr>
                    <a:spLocks/>
                  </p:cNvSpPr>
                  <p:nvPr/>
                </p:nvSpPr>
                <p:spPr bwMode="auto">
                  <a:xfrm>
                    <a:off x="4818" y="1832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87" name="Line 12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17" y="18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88" name="Line 124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16" y="183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89" name="Line 12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15" y="18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90" name="Line 12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15" y="182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91" name="Line 12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14" y="182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92" name="Line 12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14" y="18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93" name="Line 12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13" y="18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94" name="Line 125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12" y="18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95" name="Line 125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11" y="18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96" name="Line 125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810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97" name="Line 12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9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98" name="Line 12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8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099" name="Line 12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7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00" name="Line 12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07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01" name="Line 12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6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02" name="Line 12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5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03" name="Line 12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4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04" name="Line 12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3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05" name="Line 12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2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06" name="Line 12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1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07" name="Line 12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0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08" name="Line 12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9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09" name="Line 12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8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10" name="Line 12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7" y="18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11" name="Line 1271"/>
                  <p:cNvSpPr>
                    <a:spLocks noChangeShapeType="1"/>
                  </p:cNvSpPr>
                  <p:nvPr/>
                </p:nvSpPr>
                <p:spPr bwMode="auto">
                  <a:xfrm>
                    <a:off x="4797" y="18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12" name="Line 12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6" y="18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13" name="Line 12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5" y="18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14" name="Line 1274"/>
                  <p:cNvSpPr>
                    <a:spLocks noChangeShapeType="1"/>
                  </p:cNvSpPr>
                  <p:nvPr/>
                </p:nvSpPr>
                <p:spPr bwMode="auto">
                  <a:xfrm>
                    <a:off x="4795" y="18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15" name="Line 12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3" y="1829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16" name="Line 1276"/>
                  <p:cNvSpPr>
                    <a:spLocks noChangeShapeType="1"/>
                  </p:cNvSpPr>
                  <p:nvPr/>
                </p:nvSpPr>
                <p:spPr bwMode="auto">
                  <a:xfrm>
                    <a:off x="4793" y="18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17" name="Line 12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2" y="183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18" name="Line 12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1" y="18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19" name="Line 12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0" y="18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20" name="Line 12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9" y="18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21" name="Line 1281"/>
                  <p:cNvSpPr>
                    <a:spLocks noChangeShapeType="1"/>
                  </p:cNvSpPr>
                  <p:nvPr/>
                </p:nvSpPr>
                <p:spPr bwMode="auto">
                  <a:xfrm>
                    <a:off x="4789" y="18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22" name="Line 12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8" y="183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23" name="Line 12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7" y="18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24" name="Line 12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6" y="183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25" name="Line 1285"/>
                  <p:cNvSpPr>
                    <a:spLocks noChangeShapeType="1"/>
                  </p:cNvSpPr>
                  <p:nvPr/>
                </p:nvSpPr>
                <p:spPr bwMode="auto">
                  <a:xfrm>
                    <a:off x="4786" y="183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26" name="Line 12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5" y="184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27" name="Line 1287"/>
                  <p:cNvSpPr>
                    <a:spLocks noChangeShapeType="1"/>
                  </p:cNvSpPr>
                  <p:nvPr/>
                </p:nvSpPr>
                <p:spPr bwMode="auto">
                  <a:xfrm>
                    <a:off x="4785" y="18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28" name="Line 12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4" y="18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29" name="Line 1289"/>
                  <p:cNvSpPr>
                    <a:spLocks noChangeShapeType="1"/>
                  </p:cNvSpPr>
                  <p:nvPr/>
                </p:nvSpPr>
                <p:spPr bwMode="auto">
                  <a:xfrm>
                    <a:off x="4784" y="18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30" name="Line 12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3" y="18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31" name="Line 12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2" y="18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32" name="Line 12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1" y="184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33" name="Line 12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0" y="18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34" name="Line 1294"/>
                  <p:cNvSpPr>
                    <a:spLocks noChangeShapeType="1"/>
                  </p:cNvSpPr>
                  <p:nvPr/>
                </p:nvSpPr>
                <p:spPr bwMode="auto">
                  <a:xfrm>
                    <a:off x="4780" y="18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35" name="Line 12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9" y="185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36" name="Line 12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8" y="185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37" name="Line 12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7" y="185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38" name="Line 12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6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39" name="Freeform 1299"/>
                  <p:cNvSpPr>
                    <a:spLocks/>
                  </p:cNvSpPr>
                  <p:nvPr/>
                </p:nvSpPr>
                <p:spPr bwMode="auto">
                  <a:xfrm>
                    <a:off x="4776" y="1858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40" name="Line 13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5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41" name="Line 1301"/>
                  <p:cNvSpPr>
                    <a:spLocks noChangeShapeType="1"/>
                  </p:cNvSpPr>
                  <p:nvPr/>
                </p:nvSpPr>
                <p:spPr bwMode="auto">
                  <a:xfrm>
                    <a:off x="4775" y="186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42" name="Freeform 1302"/>
                  <p:cNvSpPr>
                    <a:spLocks/>
                  </p:cNvSpPr>
                  <p:nvPr/>
                </p:nvSpPr>
                <p:spPr bwMode="auto">
                  <a:xfrm>
                    <a:off x="4774" y="1862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43" name="Line 1303"/>
                  <p:cNvSpPr>
                    <a:spLocks noChangeShapeType="1"/>
                  </p:cNvSpPr>
                  <p:nvPr/>
                </p:nvSpPr>
                <p:spPr bwMode="auto">
                  <a:xfrm>
                    <a:off x="4774" y="186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44" name="Freeform 1304"/>
                  <p:cNvSpPr>
                    <a:spLocks/>
                  </p:cNvSpPr>
                  <p:nvPr/>
                </p:nvSpPr>
                <p:spPr bwMode="auto">
                  <a:xfrm>
                    <a:off x="4773" y="1866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45" name="Line 13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2" y="186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46" name="Line 13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1" y="1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47" name="Line 13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0" y="18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48" name="Line 13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9" y="187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37336" name="Group 1496"/>
              <p:cNvGrpSpPr>
                <a:grpSpLocks/>
              </p:cNvGrpSpPr>
              <p:nvPr/>
            </p:nvGrpSpPr>
            <p:grpSpPr bwMode="auto">
              <a:xfrm>
                <a:off x="4639" y="1824"/>
                <a:ext cx="137" cy="96"/>
                <a:chOff x="4639" y="1824"/>
                <a:chExt cx="137" cy="96"/>
              </a:xfrm>
            </p:grpSpPr>
            <p:grpSp>
              <p:nvGrpSpPr>
                <p:cNvPr id="37243" name="Group 1403"/>
                <p:cNvGrpSpPr>
                  <a:grpSpLocks/>
                </p:cNvGrpSpPr>
                <p:nvPr/>
              </p:nvGrpSpPr>
              <p:grpSpPr bwMode="auto">
                <a:xfrm>
                  <a:off x="4706" y="1869"/>
                  <a:ext cx="70" cy="51"/>
                  <a:chOff x="4706" y="1869"/>
                  <a:chExt cx="70" cy="51"/>
                </a:xfrm>
              </p:grpSpPr>
              <p:sp>
                <p:nvSpPr>
                  <p:cNvPr id="37151" name="Line 1311"/>
                  <p:cNvSpPr>
                    <a:spLocks noChangeShapeType="1"/>
                  </p:cNvSpPr>
                  <p:nvPr/>
                </p:nvSpPr>
                <p:spPr bwMode="auto">
                  <a:xfrm>
                    <a:off x="4775" y="1869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52" name="Line 13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4" y="187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53" name="Freeform 1313"/>
                  <p:cNvSpPr>
                    <a:spLocks/>
                  </p:cNvSpPr>
                  <p:nvPr/>
                </p:nvSpPr>
                <p:spPr bwMode="auto">
                  <a:xfrm>
                    <a:off x="4773" y="1873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54" name="Line 13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2" y="187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55" name="Freeform 1315"/>
                  <p:cNvSpPr>
                    <a:spLocks/>
                  </p:cNvSpPr>
                  <p:nvPr/>
                </p:nvSpPr>
                <p:spPr bwMode="auto">
                  <a:xfrm>
                    <a:off x="4772" y="1876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56" name="Line 13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1" y="187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57" name="Freeform 1317"/>
                  <p:cNvSpPr>
                    <a:spLocks/>
                  </p:cNvSpPr>
                  <p:nvPr/>
                </p:nvSpPr>
                <p:spPr bwMode="auto">
                  <a:xfrm>
                    <a:off x="4770" y="1879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58" name="Line 13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9" y="188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59" name="Line 13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8" y="188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60" name="Line 1320"/>
                  <p:cNvSpPr>
                    <a:spLocks noChangeShapeType="1"/>
                  </p:cNvSpPr>
                  <p:nvPr/>
                </p:nvSpPr>
                <p:spPr bwMode="auto">
                  <a:xfrm>
                    <a:off x="4768" y="188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61" name="Line 13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7" y="1885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62" name="Line 13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6" y="18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63" name="Line 1323"/>
                  <p:cNvSpPr>
                    <a:spLocks noChangeShapeType="1"/>
                  </p:cNvSpPr>
                  <p:nvPr/>
                </p:nvSpPr>
                <p:spPr bwMode="auto">
                  <a:xfrm>
                    <a:off x="4766" y="188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64" name="Line 13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5" y="189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65" name="Line 1325"/>
                  <p:cNvSpPr>
                    <a:spLocks noChangeShapeType="1"/>
                  </p:cNvSpPr>
                  <p:nvPr/>
                </p:nvSpPr>
                <p:spPr bwMode="auto">
                  <a:xfrm>
                    <a:off x="4765" y="189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66" name="Line 13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4" y="189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67" name="Line 13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3" y="189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68" name="Line 13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2" y="189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69" name="Line 13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1" y="189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70" name="Line 1330"/>
                  <p:cNvSpPr>
                    <a:spLocks noChangeShapeType="1"/>
                  </p:cNvSpPr>
                  <p:nvPr/>
                </p:nvSpPr>
                <p:spPr bwMode="auto">
                  <a:xfrm>
                    <a:off x="4761" y="189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71" name="Line 13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0" y="190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72" name="Line 13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59" y="1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73" name="Line 13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58" y="190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74" name="Line 13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57" y="190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75" name="Line 1335"/>
                  <p:cNvSpPr>
                    <a:spLocks noChangeShapeType="1"/>
                  </p:cNvSpPr>
                  <p:nvPr/>
                </p:nvSpPr>
                <p:spPr bwMode="auto">
                  <a:xfrm>
                    <a:off x="4757" y="190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76" name="Line 13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56" y="190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77" name="Line 1337"/>
                  <p:cNvSpPr>
                    <a:spLocks noChangeShapeType="1"/>
                  </p:cNvSpPr>
                  <p:nvPr/>
                </p:nvSpPr>
                <p:spPr bwMode="auto">
                  <a:xfrm>
                    <a:off x="4756" y="190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78" name="Line 13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55" y="19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79" name="Line 1339"/>
                  <p:cNvSpPr>
                    <a:spLocks noChangeShapeType="1"/>
                  </p:cNvSpPr>
                  <p:nvPr/>
                </p:nvSpPr>
                <p:spPr bwMode="auto">
                  <a:xfrm>
                    <a:off x="4755" y="19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80" name="Line 13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54" y="19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81" name="Line 13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53" y="191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82" name="Line 13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52" y="191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83" name="Line 13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51" y="19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84" name="Line 1344"/>
                  <p:cNvSpPr>
                    <a:spLocks noChangeShapeType="1"/>
                  </p:cNvSpPr>
                  <p:nvPr/>
                </p:nvSpPr>
                <p:spPr bwMode="auto">
                  <a:xfrm>
                    <a:off x="4751" y="19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85" name="Line 13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50" y="191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86" name="Freeform 1346"/>
                  <p:cNvSpPr>
                    <a:spLocks/>
                  </p:cNvSpPr>
                  <p:nvPr/>
                </p:nvSpPr>
                <p:spPr bwMode="auto">
                  <a:xfrm>
                    <a:off x="4749" y="1915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87" name="Line 13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8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88" name="Line 13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7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89" name="Line 13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6" y="19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90" name="Line 13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5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91" name="Line 13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4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92" name="Line 13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3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93" name="Line 13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2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94" name="Line 13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1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95" name="Line 13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0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96" name="Line 13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9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97" name="Line 13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8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98" name="Line 13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7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199" name="Line 13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6" y="1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00" name="Line 13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36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01" name="Line 13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5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02" name="Line 13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4" y="1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03" name="Line 13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34" y="19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04" name="Line 13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3" y="19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05" name="Line 136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32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06" name="Line 13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1" y="1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07" name="Line 136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30" y="191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08" name="Line 13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30" y="191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09" name="Line 13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29" y="191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10" name="Line 13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28" y="19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11" name="Line 137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27" y="191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12" name="Line 13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27" y="191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13" name="Line 13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27" y="19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14" name="Line 13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26" y="19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15" name="Line 137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25" y="19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16" name="Line 137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24" y="190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17" name="Line 137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23" y="190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18" name="Line 1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23" y="190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19" name="Line 13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22" y="190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20" name="Line 138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21" y="190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21" name="Line 138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20" y="1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22" name="Line 13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20" y="190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23" name="Line 138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19" y="189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24" name="Line 138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18" y="189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25" name="Line 138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17" y="189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26" name="Line 13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17" y="189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27" name="Line 138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16" y="189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28" name="Line 13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16" y="189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29" name="Line 138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15" y="189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30" name="Line 139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14" y="1889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31" name="Line 139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13" y="18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32" name="Line 13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13" y="1886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33" name="Freeform 1393"/>
                  <p:cNvSpPr>
                    <a:spLocks/>
                  </p:cNvSpPr>
                  <p:nvPr/>
                </p:nvSpPr>
                <p:spPr bwMode="auto">
                  <a:xfrm>
                    <a:off x="4712" y="1884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34" name="Line 139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11" y="188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35" name="Line 139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10" y="188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36" name="Freeform 1396"/>
                  <p:cNvSpPr>
                    <a:spLocks/>
                  </p:cNvSpPr>
                  <p:nvPr/>
                </p:nvSpPr>
                <p:spPr bwMode="auto">
                  <a:xfrm>
                    <a:off x="4709" y="1880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37" name="Line 13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09" y="187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38" name="Line 139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8" y="187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39" name="Line 139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7" y="187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40" name="Line 14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07" y="187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41" name="Line 140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6" y="187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42" name="Line 14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06" y="18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7335" name="Group 1495"/>
                <p:cNvGrpSpPr>
                  <a:grpSpLocks/>
                </p:cNvGrpSpPr>
                <p:nvPr/>
              </p:nvGrpSpPr>
              <p:grpSpPr bwMode="auto">
                <a:xfrm>
                  <a:off x="4639" y="1824"/>
                  <a:ext cx="70" cy="50"/>
                  <a:chOff x="4639" y="1824"/>
                  <a:chExt cx="70" cy="50"/>
                </a:xfrm>
              </p:grpSpPr>
              <p:sp>
                <p:nvSpPr>
                  <p:cNvPr id="37244" name="Line 14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08" y="187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45" name="Line 140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7" y="1870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46" name="Line 14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07" y="1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47" name="Line 140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6" y="186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48" name="Line 140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5" y="186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49" name="Line 140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4" y="186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50" name="Freeform 1410"/>
                  <p:cNvSpPr>
                    <a:spLocks/>
                  </p:cNvSpPr>
                  <p:nvPr/>
                </p:nvSpPr>
                <p:spPr bwMode="auto">
                  <a:xfrm>
                    <a:off x="4703" y="1862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51" name="Line 14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03" y="186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52" name="Line 14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2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53" name="Freeform 1413"/>
                  <p:cNvSpPr>
                    <a:spLocks/>
                  </p:cNvSpPr>
                  <p:nvPr/>
                </p:nvSpPr>
                <p:spPr bwMode="auto">
                  <a:xfrm>
                    <a:off x="4701" y="1858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2"/>
                      </a:cxn>
                      <a:cxn ang="0">
                        <a:pos x="1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2">
                        <a:moveTo>
                          <a:pt x="1" y="2"/>
                        </a:moveTo>
                        <a:lnTo>
                          <a:pt x="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54" name="Line 14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700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55" name="Line 14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700" y="1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56" name="Line 14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99" y="1853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57" name="Line 141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98" y="185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58" name="Line 14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97" y="185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59" name="Line 14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97" y="18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60" name="Line 14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97" y="18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61" name="Line 14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96" y="184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62" name="Line 14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95" y="1845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63" name="Line 14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94" y="18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64" name="Line 14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94" y="18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65" name="Line 14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93" y="18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66" name="Line 14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92" y="18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67" name="Line 14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91" y="1838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68" name="Line 14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91" y="183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69" name="Line 142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90" y="18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70" name="Line 143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89" y="183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71" name="Line 14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88" y="18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72" name="Line 14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8" y="18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73" name="Freeform 1433"/>
                  <p:cNvSpPr>
                    <a:spLocks/>
                  </p:cNvSpPr>
                  <p:nvPr/>
                </p:nvSpPr>
                <p:spPr bwMode="auto">
                  <a:xfrm>
                    <a:off x="4687" y="1832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74" name="Line 143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86" y="183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75" name="Line 14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85" y="18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76" name="Freeform 1436"/>
                  <p:cNvSpPr>
                    <a:spLocks/>
                  </p:cNvSpPr>
                  <p:nvPr/>
                </p:nvSpPr>
                <p:spPr bwMode="auto">
                  <a:xfrm>
                    <a:off x="4684" y="1829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">
                        <a:moveTo>
                          <a:pt x="1" y="1"/>
                        </a:moveTo>
                        <a:lnTo>
                          <a:pt x="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77" name="Line 14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83" y="182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78" name="Line 14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83" y="18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79" name="Line 14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82" y="18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80" name="Line 14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81" y="18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81" name="Line 14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80" y="18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82" name="Line 14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4679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83" name="Line 14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78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84" name="Line 14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77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85" name="Line 14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77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86" name="Line 14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76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87" name="Line 14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75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88" name="Line 14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74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89" name="Line 14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73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90" name="Line 14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72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91" name="Line 14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71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92" name="Line 14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70" y="1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93" name="Line 14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9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94" name="Line 14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8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95" name="Line 1455"/>
                  <p:cNvSpPr>
                    <a:spLocks noChangeShapeType="1"/>
                  </p:cNvSpPr>
                  <p:nvPr/>
                </p:nvSpPr>
                <p:spPr bwMode="auto">
                  <a:xfrm>
                    <a:off x="4668" y="1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96" name="Line 14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7" y="18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97" name="Line 1457"/>
                  <p:cNvSpPr>
                    <a:spLocks noChangeShapeType="1"/>
                  </p:cNvSpPr>
                  <p:nvPr/>
                </p:nvSpPr>
                <p:spPr bwMode="auto">
                  <a:xfrm>
                    <a:off x="4667" y="18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98" name="Line 14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6" y="18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299" name="Line 14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5" y="18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00" name="Line 14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4" y="18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01" name="Line 14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2" y="1829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02" name="Line 1462"/>
                  <p:cNvSpPr>
                    <a:spLocks noChangeShapeType="1"/>
                  </p:cNvSpPr>
                  <p:nvPr/>
                </p:nvSpPr>
                <p:spPr bwMode="auto">
                  <a:xfrm>
                    <a:off x="4662" y="18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03" name="Line 14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1" y="183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04" name="Line 14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0" y="18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05" name="Line 14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9" y="18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06" name="Line 14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8" y="18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07" name="Line 1467"/>
                  <p:cNvSpPr>
                    <a:spLocks noChangeShapeType="1"/>
                  </p:cNvSpPr>
                  <p:nvPr/>
                </p:nvSpPr>
                <p:spPr bwMode="auto">
                  <a:xfrm>
                    <a:off x="4658" y="18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08" name="Line 1468"/>
                  <p:cNvSpPr>
                    <a:spLocks noChangeShapeType="1"/>
                  </p:cNvSpPr>
                  <p:nvPr/>
                </p:nvSpPr>
                <p:spPr bwMode="auto">
                  <a:xfrm>
                    <a:off x="4658" y="183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09" name="Line 14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7" y="18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10" name="Line 14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6" y="183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11" name="Line 1471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1838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12" name="Line 14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5" y="184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13" name="Line 14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4" y="18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14" name="Line 14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3" y="18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15" name="Line 1475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18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16" name="Line 14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2" y="18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17" name="Line 14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1" y="18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18" name="Line 14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0" y="184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19" name="Line 14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9" y="18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20" name="Line 1480"/>
                  <p:cNvSpPr>
                    <a:spLocks noChangeShapeType="1"/>
                  </p:cNvSpPr>
                  <p:nvPr/>
                </p:nvSpPr>
                <p:spPr bwMode="auto">
                  <a:xfrm>
                    <a:off x="4649" y="18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21" name="Line 14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8" y="1851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22" name="Line 1482"/>
                  <p:cNvSpPr>
                    <a:spLocks noChangeShapeType="1"/>
                  </p:cNvSpPr>
                  <p:nvPr/>
                </p:nvSpPr>
                <p:spPr bwMode="auto">
                  <a:xfrm>
                    <a:off x="4648" y="185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23" name="Line 14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7" y="1854"/>
                    <a:ext cx="1" cy="3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24" name="Line 14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6" y="1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25" name="Freeform 1485"/>
                  <p:cNvSpPr>
                    <a:spLocks/>
                  </p:cNvSpPr>
                  <p:nvPr/>
                </p:nvSpPr>
                <p:spPr bwMode="auto">
                  <a:xfrm>
                    <a:off x="4646" y="1858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26" name="Line 14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5" y="1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27" name="Line 14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4" y="186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28" name="Freeform 1488"/>
                  <p:cNvSpPr>
                    <a:spLocks/>
                  </p:cNvSpPr>
                  <p:nvPr/>
                </p:nvSpPr>
                <p:spPr bwMode="auto">
                  <a:xfrm>
                    <a:off x="4643" y="1862"/>
                    <a:ext cx="1" cy="2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1" h="2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2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29" name="Line 1489"/>
                  <p:cNvSpPr>
                    <a:spLocks noChangeShapeType="1"/>
                  </p:cNvSpPr>
                  <p:nvPr/>
                </p:nvSpPr>
                <p:spPr bwMode="auto">
                  <a:xfrm>
                    <a:off x="4643" y="1864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30" name="Freeform 1490"/>
                  <p:cNvSpPr>
                    <a:spLocks/>
                  </p:cNvSpPr>
                  <p:nvPr/>
                </p:nvSpPr>
                <p:spPr bwMode="auto">
                  <a:xfrm>
                    <a:off x="4642" y="1866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31" name="Line 14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1" y="1867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32" name="Line 14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1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33" name="Line 14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9" y="1870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34" name="Line 1494"/>
                  <p:cNvSpPr>
                    <a:spLocks noChangeShapeType="1"/>
                  </p:cNvSpPr>
                  <p:nvPr/>
                </p:nvSpPr>
                <p:spPr bwMode="auto">
                  <a:xfrm>
                    <a:off x="4639" y="187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7338" name="Line 1498"/>
            <p:cNvSpPr>
              <a:spLocks noChangeShapeType="1"/>
            </p:cNvSpPr>
            <p:nvPr/>
          </p:nvSpPr>
          <p:spPr bwMode="auto">
            <a:xfrm flipV="1">
              <a:off x="3784" y="1238"/>
              <a:ext cx="816" cy="9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339" name="Freeform 1499"/>
            <p:cNvSpPr>
              <a:spLocks/>
            </p:cNvSpPr>
            <p:nvPr/>
          </p:nvSpPr>
          <p:spPr bwMode="auto">
            <a:xfrm>
              <a:off x="3742" y="2140"/>
              <a:ext cx="69" cy="7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73"/>
                </a:cxn>
                <a:cxn ang="0">
                  <a:pos x="69" y="45"/>
                </a:cxn>
                <a:cxn ang="0">
                  <a:pos x="19" y="0"/>
                </a:cxn>
              </a:cxnLst>
              <a:rect l="0" t="0" r="r" b="b"/>
              <a:pathLst>
                <a:path w="69" h="73">
                  <a:moveTo>
                    <a:pt x="19" y="0"/>
                  </a:moveTo>
                  <a:lnTo>
                    <a:pt x="0" y="73"/>
                  </a:lnTo>
                  <a:lnTo>
                    <a:pt x="69" y="4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340" name="Rectangle 1500"/>
            <p:cNvSpPr>
              <a:spLocks noChangeArrowheads="1"/>
            </p:cNvSpPr>
            <p:nvPr/>
          </p:nvSpPr>
          <p:spPr bwMode="auto">
            <a:xfrm>
              <a:off x="5133" y="1745"/>
              <a:ext cx="203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Symbol" pitchFamily="18" charset="2"/>
                </a:rPr>
                <a:t>·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341" name="Rectangle 1501"/>
            <p:cNvSpPr>
              <a:spLocks noChangeArrowheads="1"/>
            </p:cNvSpPr>
            <p:nvPr/>
          </p:nvSpPr>
          <p:spPr bwMode="auto">
            <a:xfrm>
              <a:off x="4176" y="1912"/>
              <a:ext cx="12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smtClean="0">
                  <a:ln>
                    <a:noFill/>
                  </a:ln>
                  <a:solidFill>
                    <a:srgbClr val="00FF00"/>
                  </a:solidFill>
                  <a:effectLst/>
                  <a:latin typeface="Symbol" pitchFamily="18" charset="2"/>
                </a:rPr>
                <a:t>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342" name="Rectangle 1502"/>
            <p:cNvSpPr>
              <a:spLocks noChangeArrowheads="1"/>
            </p:cNvSpPr>
            <p:nvPr/>
          </p:nvSpPr>
          <p:spPr bwMode="auto">
            <a:xfrm>
              <a:off x="4271" y="2335"/>
              <a:ext cx="6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-Italic" pitchFamily="2" charset="0"/>
                </a:rPr>
                <a:t>hadrons 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343" name="Oval 1503"/>
            <p:cNvSpPr>
              <a:spLocks noChangeArrowheads="1"/>
            </p:cNvSpPr>
            <p:nvPr/>
          </p:nvSpPr>
          <p:spPr bwMode="auto">
            <a:xfrm>
              <a:off x="4355" y="1766"/>
              <a:ext cx="424" cy="273"/>
            </a:xfrm>
            <a:prstGeom prst="ellipse">
              <a:avLst/>
            </a:prstGeom>
            <a:solidFill>
              <a:srgbClr val="3333CC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7344" name="Rectangle 1504"/>
            <p:cNvSpPr>
              <a:spLocks noChangeArrowheads="1"/>
            </p:cNvSpPr>
            <p:nvPr/>
          </p:nvSpPr>
          <p:spPr bwMode="auto">
            <a:xfrm>
              <a:off x="4582" y="1091"/>
              <a:ext cx="203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dirty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Symbol" pitchFamily="18" charset="2"/>
                </a:rPr>
                <a:t>·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8088" name="Group 2248"/>
            <p:cNvGrpSpPr>
              <a:grpSpLocks/>
            </p:cNvGrpSpPr>
            <p:nvPr/>
          </p:nvGrpSpPr>
          <p:grpSpPr bwMode="auto">
            <a:xfrm>
              <a:off x="4558" y="671"/>
              <a:ext cx="97" cy="528"/>
              <a:chOff x="4558" y="671"/>
              <a:chExt cx="97" cy="528"/>
            </a:xfrm>
          </p:grpSpPr>
          <p:grpSp>
            <p:nvGrpSpPr>
              <p:cNvPr id="37529" name="Group 1689"/>
              <p:cNvGrpSpPr>
                <a:grpSpLocks/>
              </p:cNvGrpSpPr>
              <p:nvPr/>
            </p:nvGrpSpPr>
            <p:grpSpPr bwMode="auto">
              <a:xfrm>
                <a:off x="4558" y="671"/>
                <a:ext cx="97" cy="136"/>
                <a:chOff x="4558" y="671"/>
                <a:chExt cx="97" cy="136"/>
              </a:xfrm>
            </p:grpSpPr>
            <p:grpSp>
              <p:nvGrpSpPr>
                <p:cNvPr id="37436" name="Group 1596"/>
                <p:cNvGrpSpPr>
                  <a:grpSpLocks/>
                </p:cNvGrpSpPr>
                <p:nvPr/>
              </p:nvGrpSpPr>
              <p:grpSpPr bwMode="auto">
                <a:xfrm>
                  <a:off x="4604" y="671"/>
                  <a:ext cx="51" cy="70"/>
                  <a:chOff x="4604" y="671"/>
                  <a:chExt cx="51" cy="70"/>
                </a:xfrm>
              </p:grpSpPr>
              <p:sp>
                <p:nvSpPr>
                  <p:cNvPr id="37345" name="Line 1505"/>
                  <p:cNvSpPr>
                    <a:spLocks noChangeShapeType="1"/>
                  </p:cNvSpPr>
                  <p:nvPr/>
                </p:nvSpPr>
                <p:spPr bwMode="auto">
                  <a:xfrm>
                    <a:off x="4604" y="67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46" name="Line 1506"/>
                  <p:cNvSpPr>
                    <a:spLocks noChangeShapeType="1"/>
                  </p:cNvSpPr>
                  <p:nvPr/>
                </p:nvSpPr>
                <p:spPr bwMode="auto">
                  <a:xfrm>
                    <a:off x="4606" y="67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47" name="Freeform 1507"/>
                  <p:cNvSpPr>
                    <a:spLocks/>
                  </p:cNvSpPr>
                  <p:nvPr/>
                </p:nvSpPr>
                <p:spPr bwMode="auto">
                  <a:xfrm>
                    <a:off x="4607" y="672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48" name="Line 1508"/>
                  <p:cNvSpPr>
                    <a:spLocks noChangeShapeType="1"/>
                  </p:cNvSpPr>
                  <p:nvPr/>
                </p:nvSpPr>
                <p:spPr bwMode="auto">
                  <a:xfrm>
                    <a:off x="4609" y="673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49" name="Freeform 1509"/>
                  <p:cNvSpPr>
                    <a:spLocks/>
                  </p:cNvSpPr>
                  <p:nvPr/>
                </p:nvSpPr>
                <p:spPr bwMode="auto">
                  <a:xfrm>
                    <a:off x="4611" y="673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50" name="Line 1510"/>
                  <p:cNvSpPr>
                    <a:spLocks noChangeShapeType="1"/>
                  </p:cNvSpPr>
                  <p:nvPr/>
                </p:nvSpPr>
                <p:spPr bwMode="auto">
                  <a:xfrm>
                    <a:off x="4612" y="674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51" name="Freeform 1511"/>
                  <p:cNvSpPr>
                    <a:spLocks/>
                  </p:cNvSpPr>
                  <p:nvPr/>
                </p:nvSpPr>
                <p:spPr bwMode="auto">
                  <a:xfrm>
                    <a:off x="4614" y="675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52" name="Line 1512"/>
                  <p:cNvSpPr>
                    <a:spLocks noChangeShapeType="1"/>
                  </p:cNvSpPr>
                  <p:nvPr/>
                </p:nvSpPr>
                <p:spPr bwMode="auto">
                  <a:xfrm>
                    <a:off x="4616" y="67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53" name="Line 1513"/>
                  <p:cNvSpPr>
                    <a:spLocks noChangeShapeType="1"/>
                  </p:cNvSpPr>
                  <p:nvPr/>
                </p:nvSpPr>
                <p:spPr bwMode="auto">
                  <a:xfrm>
                    <a:off x="4617" y="676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54" name="Line 1514"/>
                  <p:cNvSpPr>
                    <a:spLocks noChangeShapeType="1"/>
                  </p:cNvSpPr>
                  <p:nvPr/>
                </p:nvSpPr>
                <p:spPr bwMode="auto">
                  <a:xfrm>
                    <a:off x="4619" y="67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55" name="Line 1515"/>
                  <p:cNvSpPr>
                    <a:spLocks noChangeShapeType="1"/>
                  </p:cNvSpPr>
                  <p:nvPr/>
                </p:nvSpPr>
                <p:spPr bwMode="auto">
                  <a:xfrm>
                    <a:off x="4620" y="678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56" name="Line 1516"/>
                  <p:cNvSpPr>
                    <a:spLocks noChangeShapeType="1"/>
                  </p:cNvSpPr>
                  <p:nvPr/>
                </p:nvSpPr>
                <p:spPr bwMode="auto">
                  <a:xfrm>
                    <a:off x="4622" y="67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57" name="Line 1517"/>
                  <p:cNvSpPr>
                    <a:spLocks noChangeShapeType="1"/>
                  </p:cNvSpPr>
                  <p:nvPr/>
                </p:nvSpPr>
                <p:spPr bwMode="auto">
                  <a:xfrm>
                    <a:off x="4623" y="679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58" name="Line 1518"/>
                  <p:cNvSpPr>
                    <a:spLocks noChangeShapeType="1"/>
                  </p:cNvSpPr>
                  <p:nvPr/>
                </p:nvSpPr>
                <p:spPr bwMode="auto">
                  <a:xfrm>
                    <a:off x="4625" y="68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59" name="Line 1519"/>
                  <p:cNvSpPr>
                    <a:spLocks noChangeShapeType="1"/>
                  </p:cNvSpPr>
                  <p:nvPr/>
                </p:nvSpPr>
                <p:spPr bwMode="auto">
                  <a:xfrm>
                    <a:off x="4626" y="68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60" name="Line 1520"/>
                  <p:cNvSpPr>
                    <a:spLocks noChangeShapeType="1"/>
                  </p:cNvSpPr>
                  <p:nvPr/>
                </p:nvSpPr>
                <p:spPr bwMode="auto">
                  <a:xfrm>
                    <a:off x="4628" y="68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61" name="Line 1521"/>
                  <p:cNvSpPr>
                    <a:spLocks noChangeShapeType="1"/>
                  </p:cNvSpPr>
                  <p:nvPr/>
                </p:nvSpPr>
                <p:spPr bwMode="auto">
                  <a:xfrm>
                    <a:off x="4629" y="682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62" name="Line 1522"/>
                  <p:cNvSpPr>
                    <a:spLocks noChangeShapeType="1"/>
                  </p:cNvSpPr>
                  <p:nvPr/>
                </p:nvSpPr>
                <p:spPr bwMode="auto">
                  <a:xfrm>
                    <a:off x="4631" y="68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63" name="Line 1523"/>
                  <p:cNvSpPr>
                    <a:spLocks noChangeShapeType="1"/>
                  </p:cNvSpPr>
                  <p:nvPr/>
                </p:nvSpPr>
                <p:spPr bwMode="auto">
                  <a:xfrm>
                    <a:off x="4632" y="68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64" name="Line 1524"/>
                  <p:cNvSpPr>
                    <a:spLocks noChangeShapeType="1"/>
                  </p:cNvSpPr>
                  <p:nvPr/>
                </p:nvSpPr>
                <p:spPr bwMode="auto">
                  <a:xfrm>
                    <a:off x="4633" y="68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65" name="Line 1525"/>
                  <p:cNvSpPr>
                    <a:spLocks noChangeShapeType="1"/>
                  </p:cNvSpPr>
                  <p:nvPr/>
                </p:nvSpPr>
                <p:spPr bwMode="auto">
                  <a:xfrm>
                    <a:off x="4634" y="685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66" name="Line 1526"/>
                  <p:cNvSpPr>
                    <a:spLocks noChangeShapeType="1"/>
                  </p:cNvSpPr>
                  <p:nvPr/>
                </p:nvSpPr>
                <p:spPr bwMode="auto">
                  <a:xfrm>
                    <a:off x="4636" y="68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67" name="Line 1527"/>
                  <p:cNvSpPr>
                    <a:spLocks noChangeShapeType="1"/>
                  </p:cNvSpPr>
                  <p:nvPr/>
                </p:nvSpPr>
                <p:spPr bwMode="auto">
                  <a:xfrm>
                    <a:off x="4637" y="68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68" name="Line 1528"/>
                  <p:cNvSpPr>
                    <a:spLocks noChangeShapeType="1"/>
                  </p:cNvSpPr>
                  <p:nvPr/>
                </p:nvSpPr>
                <p:spPr bwMode="auto">
                  <a:xfrm>
                    <a:off x="4638" y="68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69" name="Line 1529"/>
                  <p:cNvSpPr>
                    <a:spLocks noChangeShapeType="1"/>
                  </p:cNvSpPr>
                  <p:nvPr/>
                </p:nvSpPr>
                <p:spPr bwMode="auto">
                  <a:xfrm>
                    <a:off x="4639" y="6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70" name="Line 1530"/>
                  <p:cNvSpPr>
                    <a:spLocks noChangeShapeType="1"/>
                  </p:cNvSpPr>
                  <p:nvPr/>
                </p:nvSpPr>
                <p:spPr bwMode="auto">
                  <a:xfrm>
                    <a:off x="4640" y="688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71" name="Line 1531"/>
                  <p:cNvSpPr>
                    <a:spLocks noChangeShapeType="1"/>
                  </p:cNvSpPr>
                  <p:nvPr/>
                </p:nvSpPr>
                <p:spPr bwMode="auto">
                  <a:xfrm>
                    <a:off x="4642" y="68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72" name="Line 1532"/>
                  <p:cNvSpPr>
                    <a:spLocks noChangeShapeType="1"/>
                  </p:cNvSpPr>
                  <p:nvPr/>
                </p:nvSpPr>
                <p:spPr bwMode="auto">
                  <a:xfrm>
                    <a:off x="4643" y="69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73" name="Line 1533"/>
                  <p:cNvSpPr>
                    <a:spLocks noChangeShapeType="1"/>
                  </p:cNvSpPr>
                  <p:nvPr/>
                </p:nvSpPr>
                <p:spPr bwMode="auto">
                  <a:xfrm>
                    <a:off x="4644" y="69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74" name="Freeform 1534"/>
                  <p:cNvSpPr>
                    <a:spLocks/>
                  </p:cNvSpPr>
                  <p:nvPr/>
                </p:nvSpPr>
                <p:spPr bwMode="auto">
                  <a:xfrm>
                    <a:off x="4645" y="691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75" name="Line 1535"/>
                  <p:cNvSpPr>
                    <a:spLocks noChangeShapeType="1"/>
                  </p:cNvSpPr>
                  <p:nvPr/>
                </p:nvSpPr>
                <p:spPr bwMode="auto">
                  <a:xfrm>
                    <a:off x="4646" y="69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76" name="Line 1536"/>
                  <p:cNvSpPr>
                    <a:spLocks noChangeShapeType="1"/>
                  </p:cNvSpPr>
                  <p:nvPr/>
                </p:nvSpPr>
                <p:spPr bwMode="auto">
                  <a:xfrm>
                    <a:off x="4647" y="69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77" name="Line 1537"/>
                  <p:cNvSpPr>
                    <a:spLocks noChangeShapeType="1"/>
                  </p:cNvSpPr>
                  <p:nvPr/>
                </p:nvSpPr>
                <p:spPr bwMode="auto">
                  <a:xfrm>
                    <a:off x="4647" y="69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78" name="Line 1538"/>
                  <p:cNvSpPr>
                    <a:spLocks noChangeShapeType="1"/>
                  </p:cNvSpPr>
                  <p:nvPr/>
                </p:nvSpPr>
                <p:spPr bwMode="auto">
                  <a:xfrm>
                    <a:off x="4648" y="69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79" name="Line 1539"/>
                  <p:cNvSpPr>
                    <a:spLocks noChangeShapeType="1"/>
                  </p:cNvSpPr>
                  <p:nvPr/>
                </p:nvSpPr>
                <p:spPr bwMode="auto">
                  <a:xfrm>
                    <a:off x="4649" y="69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80" name="Line 1540"/>
                  <p:cNvSpPr>
                    <a:spLocks noChangeShapeType="1"/>
                  </p:cNvSpPr>
                  <p:nvPr/>
                </p:nvSpPr>
                <p:spPr bwMode="auto">
                  <a:xfrm>
                    <a:off x="4650" y="69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81" name="Line 1541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69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82" name="Line 1542"/>
                  <p:cNvSpPr>
                    <a:spLocks noChangeShapeType="1"/>
                  </p:cNvSpPr>
                  <p:nvPr/>
                </p:nvSpPr>
                <p:spPr bwMode="auto">
                  <a:xfrm>
                    <a:off x="4652" y="69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83" name="Line 1543"/>
                  <p:cNvSpPr>
                    <a:spLocks noChangeShapeType="1"/>
                  </p:cNvSpPr>
                  <p:nvPr/>
                </p:nvSpPr>
                <p:spPr bwMode="auto">
                  <a:xfrm>
                    <a:off x="4652" y="69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84" name="Line 1544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70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85" name="Line 1545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7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86" name="Line 1546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7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87" name="Line 1547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70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88" name="Line 1548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70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89" name="Line 1549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70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90" name="Line 1550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70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91" name="Line 1551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70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92" name="Line 1552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70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93" name="Line 1553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70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94" name="Line 15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3" y="7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95" name="Line 1555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7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96" name="Line 15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2" y="71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97" name="Line 1557"/>
                  <p:cNvSpPr>
                    <a:spLocks noChangeShapeType="1"/>
                  </p:cNvSpPr>
                  <p:nvPr/>
                </p:nvSpPr>
                <p:spPr bwMode="auto">
                  <a:xfrm>
                    <a:off x="4652" y="71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98" name="Line 15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1" y="7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399" name="Line 15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0" y="71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00" name="Line 1560"/>
                  <p:cNvSpPr>
                    <a:spLocks noChangeShapeType="1"/>
                  </p:cNvSpPr>
                  <p:nvPr/>
                </p:nvSpPr>
                <p:spPr bwMode="auto">
                  <a:xfrm>
                    <a:off x="4650" y="71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01" name="Line 15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9" y="71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02" name="Line 15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8" y="7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03" name="Line 15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7" y="7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04" name="Line 1564"/>
                  <p:cNvSpPr>
                    <a:spLocks noChangeShapeType="1"/>
                  </p:cNvSpPr>
                  <p:nvPr/>
                </p:nvSpPr>
                <p:spPr bwMode="auto">
                  <a:xfrm>
                    <a:off x="4647" y="7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05" name="Line 15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6" y="7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06" name="Line 15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5" y="7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07" name="Line 15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4" y="7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08" name="Line 15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3" y="72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09" name="Line 15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2" y="72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10" name="Line 15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1" y="72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11" name="Line 15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72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12" name="Line 15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8" y="723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13" name="Line 15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7" y="7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14" name="Line 15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6" y="7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15" name="Line 15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5" y="7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16" name="Line 15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3" y="726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17" name="Line 15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2" y="7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18" name="Line 15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1" y="7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19" name="Line 15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9" y="728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20" name="Line 15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8" y="72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21" name="Line 15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6" y="729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22" name="Line 15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5" y="7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23" name="Line 15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3" y="73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24" name="Line 15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2" y="7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25" name="Line 15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1" y="7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26" name="Freeform 1586"/>
                  <p:cNvSpPr>
                    <a:spLocks/>
                  </p:cNvSpPr>
                  <p:nvPr/>
                </p:nvSpPr>
                <p:spPr bwMode="auto">
                  <a:xfrm>
                    <a:off x="4619" y="733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27" name="Line 15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7" y="734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28" name="Line 15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6" y="7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29" name="Freeform 1589"/>
                  <p:cNvSpPr>
                    <a:spLocks/>
                  </p:cNvSpPr>
                  <p:nvPr/>
                </p:nvSpPr>
                <p:spPr bwMode="auto">
                  <a:xfrm>
                    <a:off x="4614" y="735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30" name="Line 15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3" y="7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31" name="Freeform 1591"/>
                  <p:cNvSpPr>
                    <a:spLocks/>
                  </p:cNvSpPr>
                  <p:nvPr/>
                </p:nvSpPr>
                <p:spPr bwMode="auto">
                  <a:xfrm>
                    <a:off x="4611" y="737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32" name="Line 15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9" y="737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33" name="Line 15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8" y="73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34" name="Line 15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6" y="739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35" name="Line 15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4" y="740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7528" name="Group 1688"/>
                <p:cNvGrpSpPr>
                  <a:grpSpLocks/>
                </p:cNvGrpSpPr>
                <p:nvPr/>
              </p:nvGrpSpPr>
              <p:grpSpPr bwMode="auto">
                <a:xfrm>
                  <a:off x="4558" y="737"/>
                  <a:ext cx="51" cy="70"/>
                  <a:chOff x="4558" y="737"/>
                  <a:chExt cx="51" cy="70"/>
                </a:xfrm>
              </p:grpSpPr>
              <p:sp>
                <p:nvSpPr>
                  <p:cNvPr id="37437" name="Line 15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7" y="737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38" name="Line 15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5" y="738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39" name="Line 15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4" y="73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40" name="Line 16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2" y="739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41" name="Freeform 1601"/>
                  <p:cNvSpPr>
                    <a:spLocks/>
                  </p:cNvSpPr>
                  <p:nvPr/>
                </p:nvSpPr>
                <p:spPr bwMode="auto">
                  <a:xfrm>
                    <a:off x="4600" y="740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42" name="Line 16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9" y="74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43" name="Freeform 1603"/>
                  <p:cNvSpPr>
                    <a:spLocks/>
                  </p:cNvSpPr>
                  <p:nvPr/>
                </p:nvSpPr>
                <p:spPr bwMode="auto">
                  <a:xfrm>
                    <a:off x="4597" y="741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44" name="Line 16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6" y="7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45" name="Line 16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4" y="743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46" name="Freeform 1606"/>
                  <p:cNvSpPr>
                    <a:spLocks/>
                  </p:cNvSpPr>
                  <p:nvPr/>
                </p:nvSpPr>
                <p:spPr bwMode="auto">
                  <a:xfrm>
                    <a:off x="4592" y="744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47" name="Line 16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1" y="7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48" name="Line 16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0" y="7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49" name="Line 16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8" y="745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50" name="Line 16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7" y="7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51" name="Line 16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5" y="747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52" name="Line 16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3" y="748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53" name="Line 16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2" y="7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54" name="Line 16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1" y="7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55" name="Line 16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0" y="7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56" name="Line 16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8" y="75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57" name="Line 16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7" y="75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58" name="Line 16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6" y="75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59" name="Line 16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5" y="75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60" name="Line 16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3" y="753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61" name="Line 16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2" y="75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62" name="Line 16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1" y="75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63" name="Line 16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0" y="7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64" name="Line 16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9" y="7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65" name="Line 16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8" y="7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66" name="Line 16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7" y="7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67" name="Line 16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6" y="7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68" name="Line 16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5" y="75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69" name="Line 1629"/>
                  <p:cNvSpPr>
                    <a:spLocks noChangeShapeType="1"/>
                  </p:cNvSpPr>
                  <p:nvPr/>
                </p:nvSpPr>
                <p:spPr bwMode="auto">
                  <a:xfrm>
                    <a:off x="4565" y="7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70" name="Freeform 1630"/>
                  <p:cNvSpPr>
                    <a:spLocks/>
                  </p:cNvSpPr>
                  <p:nvPr/>
                </p:nvSpPr>
                <p:spPr bwMode="auto">
                  <a:xfrm>
                    <a:off x="4563" y="761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71" name="Line 1631"/>
                  <p:cNvSpPr>
                    <a:spLocks noChangeShapeType="1"/>
                  </p:cNvSpPr>
                  <p:nvPr/>
                </p:nvSpPr>
                <p:spPr bwMode="auto">
                  <a:xfrm>
                    <a:off x="4563" y="76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72" name="Line 16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2" y="76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73" name="Line 1633"/>
                  <p:cNvSpPr>
                    <a:spLocks noChangeShapeType="1"/>
                  </p:cNvSpPr>
                  <p:nvPr/>
                </p:nvSpPr>
                <p:spPr bwMode="auto">
                  <a:xfrm>
                    <a:off x="4562" y="76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74" name="Line 16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1" y="76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75" name="Line 1635"/>
                  <p:cNvSpPr>
                    <a:spLocks noChangeShapeType="1"/>
                  </p:cNvSpPr>
                  <p:nvPr/>
                </p:nvSpPr>
                <p:spPr bwMode="auto">
                  <a:xfrm>
                    <a:off x="4561" y="76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76" name="Line 16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76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77" name="Line 1637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76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78" name="Line 1638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76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79" name="Line 16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59" y="76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80" name="Line 1640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76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81" name="Line 16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58" y="7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82" name="Line 1642"/>
                  <p:cNvSpPr>
                    <a:spLocks noChangeShapeType="1"/>
                  </p:cNvSpPr>
                  <p:nvPr/>
                </p:nvSpPr>
                <p:spPr bwMode="auto">
                  <a:xfrm>
                    <a:off x="4558" y="7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83" name="Line 1643"/>
                  <p:cNvSpPr>
                    <a:spLocks noChangeShapeType="1"/>
                  </p:cNvSpPr>
                  <p:nvPr/>
                </p:nvSpPr>
                <p:spPr bwMode="auto">
                  <a:xfrm>
                    <a:off x="4558" y="77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84" name="Line 1644"/>
                  <p:cNvSpPr>
                    <a:spLocks noChangeShapeType="1"/>
                  </p:cNvSpPr>
                  <p:nvPr/>
                </p:nvSpPr>
                <p:spPr bwMode="auto">
                  <a:xfrm>
                    <a:off x="4558" y="77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85" name="Line 1645"/>
                  <p:cNvSpPr>
                    <a:spLocks noChangeShapeType="1"/>
                  </p:cNvSpPr>
                  <p:nvPr/>
                </p:nvSpPr>
                <p:spPr bwMode="auto">
                  <a:xfrm>
                    <a:off x="4558" y="77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86" name="Line 1646"/>
                  <p:cNvSpPr>
                    <a:spLocks noChangeShapeType="1"/>
                  </p:cNvSpPr>
                  <p:nvPr/>
                </p:nvSpPr>
                <p:spPr bwMode="auto">
                  <a:xfrm>
                    <a:off x="4558" y="77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87" name="Line 1647"/>
                  <p:cNvSpPr>
                    <a:spLocks noChangeShapeType="1"/>
                  </p:cNvSpPr>
                  <p:nvPr/>
                </p:nvSpPr>
                <p:spPr bwMode="auto">
                  <a:xfrm>
                    <a:off x="4558" y="77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88" name="Line 1648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77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89" name="Line 1649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77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90" name="Line 1650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77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91" name="Line 1651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77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92" name="Line 1652"/>
                  <p:cNvSpPr>
                    <a:spLocks noChangeShapeType="1"/>
                  </p:cNvSpPr>
                  <p:nvPr/>
                </p:nvSpPr>
                <p:spPr bwMode="auto">
                  <a:xfrm>
                    <a:off x="4561" y="77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93" name="Line 1653"/>
                  <p:cNvSpPr>
                    <a:spLocks noChangeShapeType="1"/>
                  </p:cNvSpPr>
                  <p:nvPr/>
                </p:nvSpPr>
                <p:spPr bwMode="auto">
                  <a:xfrm>
                    <a:off x="4562" y="78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94" name="Line 1654"/>
                  <p:cNvSpPr>
                    <a:spLocks noChangeShapeType="1"/>
                  </p:cNvSpPr>
                  <p:nvPr/>
                </p:nvSpPr>
                <p:spPr bwMode="auto">
                  <a:xfrm>
                    <a:off x="4562" y="78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95" name="Line 1655"/>
                  <p:cNvSpPr>
                    <a:spLocks noChangeShapeType="1"/>
                  </p:cNvSpPr>
                  <p:nvPr/>
                </p:nvSpPr>
                <p:spPr bwMode="auto">
                  <a:xfrm>
                    <a:off x="4563" y="782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96" name="Line 1656"/>
                  <p:cNvSpPr>
                    <a:spLocks noChangeShapeType="1"/>
                  </p:cNvSpPr>
                  <p:nvPr/>
                </p:nvSpPr>
                <p:spPr bwMode="auto">
                  <a:xfrm>
                    <a:off x="4565" y="78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97" name="Line 1657"/>
                  <p:cNvSpPr>
                    <a:spLocks noChangeShapeType="1"/>
                  </p:cNvSpPr>
                  <p:nvPr/>
                </p:nvSpPr>
                <p:spPr bwMode="auto">
                  <a:xfrm>
                    <a:off x="4566" y="78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98" name="Line 1658"/>
                  <p:cNvSpPr>
                    <a:spLocks noChangeShapeType="1"/>
                  </p:cNvSpPr>
                  <p:nvPr/>
                </p:nvSpPr>
                <p:spPr bwMode="auto">
                  <a:xfrm>
                    <a:off x="4567" y="78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499" name="Line 1659"/>
                  <p:cNvSpPr>
                    <a:spLocks noChangeShapeType="1"/>
                  </p:cNvSpPr>
                  <p:nvPr/>
                </p:nvSpPr>
                <p:spPr bwMode="auto">
                  <a:xfrm>
                    <a:off x="4568" y="78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00" name="Freeform 1660"/>
                  <p:cNvSpPr>
                    <a:spLocks/>
                  </p:cNvSpPr>
                  <p:nvPr/>
                </p:nvSpPr>
                <p:spPr bwMode="auto">
                  <a:xfrm>
                    <a:off x="4568" y="787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01" name="Line 1661"/>
                  <p:cNvSpPr>
                    <a:spLocks noChangeShapeType="1"/>
                  </p:cNvSpPr>
                  <p:nvPr/>
                </p:nvSpPr>
                <p:spPr bwMode="auto">
                  <a:xfrm>
                    <a:off x="4570" y="78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02" name="Line 1662"/>
                  <p:cNvSpPr>
                    <a:spLocks noChangeShapeType="1"/>
                  </p:cNvSpPr>
                  <p:nvPr/>
                </p:nvSpPr>
                <p:spPr bwMode="auto">
                  <a:xfrm>
                    <a:off x="4571" y="7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03" name="Line 1663"/>
                  <p:cNvSpPr>
                    <a:spLocks noChangeShapeType="1"/>
                  </p:cNvSpPr>
                  <p:nvPr/>
                </p:nvSpPr>
                <p:spPr bwMode="auto">
                  <a:xfrm>
                    <a:off x="4572" y="78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04" name="Line 1664"/>
                  <p:cNvSpPr>
                    <a:spLocks noChangeShapeType="1"/>
                  </p:cNvSpPr>
                  <p:nvPr/>
                </p:nvSpPr>
                <p:spPr bwMode="auto">
                  <a:xfrm>
                    <a:off x="4573" y="78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05" name="Line 1665"/>
                  <p:cNvSpPr>
                    <a:spLocks noChangeShapeType="1"/>
                  </p:cNvSpPr>
                  <p:nvPr/>
                </p:nvSpPr>
                <p:spPr bwMode="auto">
                  <a:xfrm>
                    <a:off x="4574" y="790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06" name="Line 1666"/>
                  <p:cNvSpPr>
                    <a:spLocks noChangeShapeType="1"/>
                  </p:cNvSpPr>
                  <p:nvPr/>
                </p:nvSpPr>
                <p:spPr bwMode="auto">
                  <a:xfrm>
                    <a:off x="4576" y="79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07" name="Line 1667"/>
                  <p:cNvSpPr>
                    <a:spLocks noChangeShapeType="1"/>
                  </p:cNvSpPr>
                  <p:nvPr/>
                </p:nvSpPr>
                <p:spPr bwMode="auto">
                  <a:xfrm>
                    <a:off x="4577" y="79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08" name="Line 1668"/>
                  <p:cNvSpPr>
                    <a:spLocks noChangeShapeType="1"/>
                  </p:cNvSpPr>
                  <p:nvPr/>
                </p:nvSpPr>
                <p:spPr bwMode="auto">
                  <a:xfrm>
                    <a:off x="4578" y="79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09" name="Line 1669"/>
                  <p:cNvSpPr>
                    <a:spLocks noChangeShapeType="1"/>
                  </p:cNvSpPr>
                  <p:nvPr/>
                </p:nvSpPr>
                <p:spPr bwMode="auto">
                  <a:xfrm>
                    <a:off x="4579" y="793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10" name="Line 1670"/>
                  <p:cNvSpPr>
                    <a:spLocks noChangeShapeType="1"/>
                  </p:cNvSpPr>
                  <p:nvPr/>
                </p:nvSpPr>
                <p:spPr bwMode="auto">
                  <a:xfrm>
                    <a:off x="4581" y="79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11" name="Line 1671"/>
                  <p:cNvSpPr>
                    <a:spLocks noChangeShapeType="1"/>
                  </p:cNvSpPr>
                  <p:nvPr/>
                </p:nvSpPr>
                <p:spPr bwMode="auto">
                  <a:xfrm>
                    <a:off x="4582" y="79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12" name="Line 1672"/>
                  <p:cNvSpPr>
                    <a:spLocks noChangeShapeType="1"/>
                  </p:cNvSpPr>
                  <p:nvPr/>
                </p:nvSpPr>
                <p:spPr bwMode="auto">
                  <a:xfrm>
                    <a:off x="4583" y="795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13" name="Line 1673"/>
                  <p:cNvSpPr>
                    <a:spLocks noChangeShapeType="1"/>
                  </p:cNvSpPr>
                  <p:nvPr/>
                </p:nvSpPr>
                <p:spPr bwMode="auto">
                  <a:xfrm>
                    <a:off x="4585" y="79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14" name="Line 1674"/>
                  <p:cNvSpPr>
                    <a:spLocks noChangeShapeType="1"/>
                  </p:cNvSpPr>
                  <p:nvPr/>
                </p:nvSpPr>
                <p:spPr bwMode="auto">
                  <a:xfrm>
                    <a:off x="4586" y="796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15" name="Line 1675"/>
                  <p:cNvSpPr>
                    <a:spLocks noChangeShapeType="1"/>
                  </p:cNvSpPr>
                  <p:nvPr/>
                </p:nvSpPr>
                <p:spPr bwMode="auto">
                  <a:xfrm>
                    <a:off x="4588" y="79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16" name="Line 1676"/>
                  <p:cNvSpPr>
                    <a:spLocks noChangeShapeType="1"/>
                  </p:cNvSpPr>
                  <p:nvPr/>
                </p:nvSpPr>
                <p:spPr bwMode="auto">
                  <a:xfrm>
                    <a:off x="4589" y="798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17" name="Line 1677"/>
                  <p:cNvSpPr>
                    <a:spLocks noChangeShapeType="1"/>
                  </p:cNvSpPr>
                  <p:nvPr/>
                </p:nvSpPr>
                <p:spPr bwMode="auto">
                  <a:xfrm>
                    <a:off x="4591" y="79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18" name="Freeform 1678"/>
                  <p:cNvSpPr>
                    <a:spLocks/>
                  </p:cNvSpPr>
                  <p:nvPr/>
                </p:nvSpPr>
                <p:spPr bwMode="auto">
                  <a:xfrm>
                    <a:off x="4592" y="800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19" name="Line 1679"/>
                  <p:cNvSpPr>
                    <a:spLocks noChangeShapeType="1"/>
                  </p:cNvSpPr>
                  <p:nvPr/>
                </p:nvSpPr>
                <p:spPr bwMode="auto">
                  <a:xfrm>
                    <a:off x="4594" y="80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20" name="Line 1680"/>
                  <p:cNvSpPr>
                    <a:spLocks noChangeShapeType="1"/>
                  </p:cNvSpPr>
                  <p:nvPr/>
                </p:nvSpPr>
                <p:spPr bwMode="auto">
                  <a:xfrm>
                    <a:off x="4595" y="80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21" name="Line 1681"/>
                  <p:cNvSpPr>
                    <a:spLocks noChangeShapeType="1"/>
                  </p:cNvSpPr>
                  <p:nvPr/>
                </p:nvSpPr>
                <p:spPr bwMode="auto">
                  <a:xfrm>
                    <a:off x="4597" y="80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22" name="Line 1682"/>
                  <p:cNvSpPr>
                    <a:spLocks noChangeShapeType="1"/>
                  </p:cNvSpPr>
                  <p:nvPr/>
                </p:nvSpPr>
                <p:spPr bwMode="auto">
                  <a:xfrm>
                    <a:off x="4598" y="802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23" name="Freeform 1683"/>
                  <p:cNvSpPr>
                    <a:spLocks/>
                  </p:cNvSpPr>
                  <p:nvPr/>
                </p:nvSpPr>
                <p:spPr bwMode="auto">
                  <a:xfrm>
                    <a:off x="4600" y="803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24" name="Line 1684"/>
                  <p:cNvSpPr>
                    <a:spLocks noChangeShapeType="1"/>
                  </p:cNvSpPr>
                  <p:nvPr/>
                </p:nvSpPr>
                <p:spPr bwMode="auto">
                  <a:xfrm>
                    <a:off x="4602" y="804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25" name="Line 1685"/>
                  <p:cNvSpPr>
                    <a:spLocks noChangeShapeType="1"/>
                  </p:cNvSpPr>
                  <p:nvPr/>
                </p:nvSpPr>
                <p:spPr bwMode="auto">
                  <a:xfrm>
                    <a:off x="4604" y="80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26" name="Line 1686"/>
                  <p:cNvSpPr>
                    <a:spLocks noChangeShapeType="1"/>
                  </p:cNvSpPr>
                  <p:nvPr/>
                </p:nvSpPr>
                <p:spPr bwMode="auto">
                  <a:xfrm>
                    <a:off x="4605" y="80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27" name="Line 1687"/>
                  <p:cNvSpPr>
                    <a:spLocks noChangeShapeType="1"/>
                  </p:cNvSpPr>
                  <p:nvPr/>
                </p:nvSpPr>
                <p:spPr bwMode="auto">
                  <a:xfrm>
                    <a:off x="4606" y="806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37714" name="Group 1874"/>
              <p:cNvGrpSpPr>
                <a:grpSpLocks/>
              </p:cNvGrpSpPr>
              <p:nvPr/>
            </p:nvGrpSpPr>
            <p:grpSpPr bwMode="auto">
              <a:xfrm>
                <a:off x="4559" y="801"/>
                <a:ext cx="96" cy="136"/>
                <a:chOff x="4559" y="801"/>
                <a:chExt cx="96" cy="136"/>
              </a:xfrm>
            </p:grpSpPr>
            <p:grpSp>
              <p:nvGrpSpPr>
                <p:cNvPr id="37620" name="Group 1780"/>
                <p:cNvGrpSpPr>
                  <a:grpSpLocks/>
                </p:cNvGrpSpPr>
                <p:nvPr/>
              </p:nvGrpSpPr>
              <p:grpSpPr bwMode="auto">
                <a:xfrm>
                  <a:off x="4604" y="801"/>
                  <a:ext cx="51" cy="70"/>
                  <a:chOff x="4604" y="801"/>
                  <a:chExt cx="51" cy="70"/>
                </a:xfrm>
              </p:grpSpPr>
              <p:sp>
                <p:nvSpPr>
                  <p:cNvPr id="37530" name="Line 1690"/>
                  <p:cNvSpPr>
                    <a:spLocks noChangeShapeType="1"/>
                  </p:cNvSpPr>
                  <p:nvPr/>
                </p:nvSpPr>
                <p:spPr bwMode="auto">
                  <a:xfrm>
                    <a:off x="4604" y="801"/>
                    <a:ext cx="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31" name="Line 1691"/>
                  <p:cNvSpPr>
                    <a:spLocks noChangeShapeType="1"/>
                  </p:cNvSpPr>
                  <p:nvPr/>
                </p:nvSpPr>
                <p:spPr bwMode="auto">
                  <a:xfrm>
                    <a:off x="4607" y="8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32" name="Freeform 1692"/>
                  <p:cNvSpPr>
                    <a:spLocks/>
                  </p:cNvSpPr>
                  <p:nvPr/>
                </p:nvSpPr>
                <p:spPr bwMode="auto">
                  <a:xfrm>
                    <a:off x="4608" y="802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33" name="Line 1693"/>
                  <p:cNvSpPr>
                    <a:spLocks noChangeShapeType="1"/>
                  </p:cNvSpPr>
                  <p:nvPr/>
                </p:nvSpPr>
                <p:spPr bwMode="auto">
                  <a:xfrm>
                    <a:off x="4610" y="80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34" name="Freeform 1694"/>
                  <p:cNvSpPr>
                    <a:spLocks/>
                  </p:cNvSpPr>
                  <p:nvPr/>
                </p:nvSpPr>
                <p:spPr bwMode="auto">
                  <a:xfrm>
                    <a:off x="4611" y="804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35" name="Line 1695"/>
                  <p:cNvSpPr>
                    <a:spLocks noChangeShapeType="1"/>
                  </p:cNvSpPr>
                  <p:nvPr/>
                </p:nvSpPr>
                <p:spPr bwMode="auto">
                  <a:xfrm>
                    <a:off x="4613" y="80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36" name="Freeform 1696"/>
                  <p:cNvSpPr>
                    <a:spLocks/>
                  </p:cNvSpPr>
                  <p:nvPr/>
                </p:nvSpPr>
                <p:spPr bwMode="auto">
                  <a:xfrm>
                    <a:off x="4614" y="805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2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37" name="Line 1697"/>
                  <p:cNvSpPr>
                    <a:spLocks noChangeShapeType="1"/>
                  </p:cNvSpPr>
                  <p:nvPr/>
                </p:nvSpPr>
                <p:spPr bwMode="auto">
                  <a:xfrm>
                    <a:off x="4616" y="80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38" name="Line 1698"/>
                  <p:cNvSpPr>
                    <a:spLocks noChangeShapeType="1"/>
                  </p:cNvSpPr>
                  <p:nvPr/>
                </p:nvSpPr>
                <p:spPr bwMode="auto">
                  <a:xfrm>
                    <a:off x="4617" y="807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39" name="Line 1699"/>
                  <p:cNvSpPr>
                    <a:spLocks noChangeShapeType="1"/>
                  </p:cNvSpPr>
                  <p:nvPr/>
                </p:nvSpPr>
                <p:spPr bwMode="auto">
                  <a:xfrm>
                    <a:off x="4619" y="80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40" name="Line 1700"/>
                  <p:cNvSpPr>
                    <a:spLocks noChangeShapeType="1"/>
                  </p:cNvSpPr>
                  <p:nvPr/>
                </p:nvSpPr>
                <p:spPr bwMode="auto">
                  <a:xfrm>
                    <a:off x="4620" y="807"/>
                    <a:ext cx="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41" name="Line 1701"/>
                  <p:cNvSpPr>
                    <a:spLocks noChangeShapeType="1"/>
                  </p:cNvSpPr>
                  <p:nvPr/>
                </p:nvSpPr>
                <p:spPr bwMode="auto">
                  <a:xfrm>
                    <a:off x="4623" y="80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42" name="Line 1702"/>
                  <p:cNvSpPr>
                    <a:spLocks noChangeShapeType="1"/>
                  </p:cNvSpPr>
                  <p:nvPr/>
                </p:nvSpPr>
                <p:spPr bwMode="auto">
                  <a:xfrm>
                    <a:off x="4624" y="8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43" name="Line 1703"/>
                  <p:cNvSpPr>
                    <a:spLocks noChangeShapeType="1"/>
                  </p:cNvSpPr>
                  <p:nvPr/>
                </p:nvSpPr>
                <p:spPr bwMode="auto">
                  <a:xfrm>
                    <a:off x="4625" y="810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44" name="Line 1704"/>
                  <p:cNvSpPr>
                    <a:spLocks noChangeShapeType="1"/>
                  </p:cNvSpPr>
                  <p:nvPr/>
                </p:nvSpPr>
                <p:spPr bwMode="auto">
                  <a:xfrm>
                    <a:off x="4627" y="81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45" name="Line 1705"/>
                  <p:cNvSpPr>
                    <a:spLocks noChangeShapeType="1"/>
                  </p:cNvSpPr>
                  <p:nvPr/>
                </p:nvSpPr>
                <p:spPr bwMode="auto">
                  <a:xfrm>
                    <a:off x="4628" y="81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46" name="Line 1706"/>
                  <p:cNvSpPr>
                    <a:spLocks noChangeShapeType="1"/>
                  </p:cNvSpPr>
                  <p:nvPr/>
                </p:nvSpPr>
                <p:spPr bwMode="auto">
                  <a:xfrm>
                    <a:off x="4630" y="81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47" name="Line 1707"/>
                  <p:cNvSpPr>
                    <a:spLocks noChangeShapeType="1"/>
                  </p:cNvSpPr>
                  <p:nvPr/>
                </p:nvSpPr>
                <p:spPr bwMode="auto">
                  <a:xfrm>
                    <a:off x="4631" y="8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48" name="Line 1708"/>
                  <p:cNvSpPr>
                    <a:spLocks noChangeShapeType="1"/>
                  </p:cNvSpPr>
                  <p:nvPr/>
                </p:nvSpPr>
                <p:spPr bwMode="auto">
                  <a:xfrm>
                    <a:off x="4632" y="81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49" name="Line 1709"/>
                  <p:cNvSpPr>
                    <a:spLocks noChangeShapeType="1"/>
                  </p:cNvSpPr>
                  <p:nvPr/>
                </p:nvSpPr>
                <p:spPr bwMode="auto">
                  <a:xfrm>
                    <a:off x="4633" y="815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50" name="Line 1710"/>
                  <p:cNvSpPr>
                    <a:spLocks noChangeShapeType="1"/>
                  </p:cNvSpPr>
                  <p:nvPr/>
                </p:nvSpPr>
                <p:spPr bwMode="auto">
                  <a:xfrm>
                    <a:off x="4635" y="81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51" name="Line 1711"/>
                  <p:cNvSpPr>
                    <a:spLocks noChangeShapeType="1"/>
                  </p:cNvSpPr>
                  <p:nvPr/>
                </p:nvSpPr>
                <p:spPr bwMode="auto">
                  <a:xfrm>
                    <a:off x="4636" y="8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52" name="Line 1712"/>
                  <p:cNvSpPr>
                    <a:spLocks noChangeShapeType="1"/>
                  </p:cNvSpPr>
                  <p:nvPr/>
                </p:nvSpPr>
                <p:spPr bwMode="auto">
                  <a:xfrm>
                    <a:off x="4637" y="817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53" name="Line 1713"/>
                  <p:cNvSpPr>
                    <a:spLocks noChangeShapeType="1"/>
                  </p:cNvSpPr>
                  <p:nvPr/>
                </p:nvSpPr>
                <p:spPr bwMode="auto">
                  <a:xfrm>
                    <a:off x="4639" y="8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54" name="Line 1714"/>
                  <p:cNvSpPr>
                    <a:spLocks noChangeShapeType="1"/>
                  </p:cNvSpPr>
                  <p:nvPr/>
                </p:nvSpPr>
                <p:spPr bwMode="auto">
                  <a:xfrm>
                    <a:off x="4640" y="8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55" name="Line 1715"/>
                  <p:cNvSpPr>
                    <a:spLocks noChangeShapeType="1"/>
                  </p:cNvSpPr>
                  <p:nvPr/>
                </p:nvSpPr>
                <p:spPr bwMode="auto">
                  <a:xfrm>
                    <a:off x="4641" y="8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56" name="Line 1716"/>
                  <p:cNvSpPr>
                    <a:spLocks noChangeShapeType="1"/>
                  </p:cNvSpPr>
                  <p:nvPr/>
                </p:nvSpPr>
                <p:spPr bwMode="auto">
                  <a:xfrm>
                    <a:off x="4642" y="819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57" name="Line 1717"/>
                  <p:cNvSpPr>
                    <a:spLocks noChangeShapeType="1"/>
                  </p:cNvSpPr>
                  <p:nvPr/>
                </p:nvSpPr>
                <p:spPr bwMode="auto">
                  <a:xfrm>
                    <a:off x="4644" y="82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58" name="Line 1718"/>
                  <p:cNvSpPr>
                    <a:spLocks noChangeShapeType="1"/>
                  </p:cNvSpPr>
                  <p:nvPr/>
                </p:nvSpPr>
                <p:spPr bwMode="auto">
                  <a:xfrm>
                    <a:off x="4644" y="82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59" name="Line 1719"/>
                  <p:cNvSpPr>
                    <a:spLocks noChangeShapeType="1"/>
                  </p:cNvSpPr>
                  <p:nvPr/>
                </p:nvSpPr>
                <p:spPr bwMode="auto">
                  <a:xfrm>
                    <a:off x="4645" y="82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60" name="Line 1720"/>
                  <p:cNvSpPr>
                    <a:spLocks noChangeShapeType="1"/>
                  </p:cNvSpPr>
                  <p:nvPr/>
                </p:nvSpPr>
                <p:spPr bwMode="auto">
                  <a:xfrm>
                    <a:off x="4646" y="82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61" name="Line 1721"/>
                  <p:cNvSpPr>
                    <a:spLocks noChangeShapeType="1"/>
                  </p:cNvSpPr>
                  <p:nvPr/>
                </p:nvSpPr>
                <p:spPr bwMode="auto">
                  <a:xfrm>
                    <a:off x="4647" y="82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62" name="Line 1722"/>
                  <p:cNvSpPr>
                    <a:spLocks noChangeShapeType="1"/>
                  </p:cNvSpPr>
                  <p:nvPr/>
                </p:nvSpPr>
                <p:spPr bwMode="auto">
                  <a:xfrm>
                    <a:off x="4648" y="8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63" name="Line 1723"/>
                  <p:cNvSpPr>
                    <a:spLocks noChangeShapeType="1"/>
                  </p:cNvSpPr>
                  <p:nvPr/>
                </p:nvSpPr>
                <p:spPr bwMode="auto">
                  <a:xfrm>
                    <a:off x="4648" y="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64" name="Line 1724"/>
                  <p:cNvSpPr>
                    <a:spLocks noChangeShapeType="1"/>
                  </p:cNvSpPr>
                  <p:nvPr/>
                </p:nvSpPr>
                <p:spPr bwMode="auto">
                  <a:xfrm>
                    <a:off x="4649" y="8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65" name="Freeform 1725"/>
                  <p:cNvSpPr>
                    <a:spLocks/>
                  </p:cNvSpPr>
                  <p:nvPr/>
                </p:nvSpPr>
                <p:spPr bwMode="auto">
                  <a:xfrm>
                    <a:off x="4650" y="826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66" name="Line 1726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8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67" name="Line 1727"/>
                  <p:cNvSpPr>
                    <a:spLocks noChangeShapeType="1"/>
                  </p:cNvSpPr>
                  <p:nvPr/>
                </p:nvSpPr>
                <p:spPr bwMode="auto">
                  <a:xfrm>
                    <a:off x="4652" y="8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68" name="Line 1728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82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69" name="Line 1729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8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70" name="Line 1730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83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71" name="Line 1731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8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72" name="Line 1732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8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73" name="Line 1733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8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74" name="Line 1734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83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75" name="Line 1735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8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76" name="Line 1736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83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77" name="Line 1737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83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78" name="Line 17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3" y="83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79" name="Line 1739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84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80" name="Line 1740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8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81" name="Line 17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2" y="8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82" name="Line 1742"/>
                  <p:cNvSpPr>
                    <a:spLocks noChangeShapeType="1"/>
                  </p:cNvSpPr>
                  <p:nvPr/>
                </p:nvSpPr>
                <p:spPr bwMode="auto">
                  <a:xfrm>
                    <a:off x="4652" y="8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83" name="Line 17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1" y="8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84" name="Line 1744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8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85" name="Line 17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0" y="8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86" name="Line 17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9" y="8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87" name="Line 17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8" y="8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88" name="Line 17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7" y="84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89" name="Line 17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6" y="8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90" name="Line 17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5" y="8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91" name="Line 1751"/>
                  <p:cNvSpPr>
                    <a:spLocks noChangeShapeType="1"/>
                  </p:cNvSpPr>
                  <p:nvPr/>
                </p:nvSpPr>
                <p:spPr bwMode="auto">
                  <a:xfrm>
                    <a:off x="4645" y="8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92" name="Line 17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4" y="8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93" name="Line 17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3" y="8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94" name="Line 17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2" y="85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95" name="Line 17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853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96" name="Line 17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9" y="85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97" name="Line 17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7" y="854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98" name="Line 17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6" y="85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599" name="Line 17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5" y="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00" name="Line 17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4" y="8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01" name="Line 17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2" y="856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02" name="Line 17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1" y="8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03" name="Line 17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0" y="8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04" name="Line 17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9" y="85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05" name="Line 17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7" y="860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06" name="Line 17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6" y="8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07" name="Line 17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4" y="86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08" name="Line 17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3" y="86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09" name="Line 17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1" y="863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10" name="Freeform 1770"/>
                  <p:cNvSpPr>
                    <a:spLocks/>
                  </p:cNvSpPr>
                  <p:nvPr/>
                </p:nvSpPr>
                <p:spPr bwMode="auto">
                  <a:xfrm>
                    <a:off x="4619" y="863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11" name="Line 17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8" y="86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12" name="Line 17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6" y="865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13" name="Line 17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5" y="86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14" name="Line 17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3" y="866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15" name="Line 17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2" y="86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16" name="Line 17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0" y="867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17" name="Freeform 1777"/>
                  <p:cNvSpPr>
                    <a:spLocks/>
                  </p:cNvSpPr>
                  <p:nvPr/>
                </p:nvSpPr>
                <p:spPr bwMode="auto">
                  <a:xfrm>
                    <a:off x="4609" y="868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18" name="Line 17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7" y="869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19" name="Line 17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5" y="870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7713" name="Group 1873"/>
                <p:cNvGrpSpPr>
                  <a:grpSpLocks/>
                </p:cNvGrpSpPr>
                <p:nvPr/>
              </p:nvGrpSpPr>
              <p:grpSpPr bwMode="auto">
                <a:xfrm>
                  <a:off x="4559" y="867"/>
                  <a:ext cx="50" cy="70"/>
                  <a:chOff x="4559" y="867"/>
                  <a:chExt cx="50" cy="70"/>
                </a:xfrm>
              </p:grpSpPr>
              <p:sp>
                <p:nvSpPr>
                  <p:cNvPr id="37621" name="Line 17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8" y="86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22" name="Line 17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5" y="867"/>
                    <a:ext cx="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23" name="Line 17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4" y="8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24" name="Line 17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2" y="869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25" name="Line 17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1" y="87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26" name="Line 17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9" y="87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27" name="Freeform 1787"/>
                  <p:cNvSpPr>
                    <a:spLocks/>
                  </p:cNvSpPr>
                  <p:nvPr/>
                </p:nvSpPr>
                <p:spPr bwMode="auto">
                  <a:xfrm>
                    <a:off x="4597" y="872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28" name="Line 17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6" y="87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29" name="Line 17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5" y="87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30" name="Freeform 1790"/>
                  <p:cNvSpPr>
                    <a:spLocks/>
                  </p:cNvSpPr>
                  <p:nvPr/>
                </p:nvSpPr>
                <p:spPr bwMode="auto">
                  <a:xfrm>
                    <a:off x="4593" y="874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31" name="Line 17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2" y="87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32" name="Line 17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1" y="87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33" name="Line 17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8" y="876"/>
                    <a:ext cx="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34" name="Line 17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7" y="87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35" name="Line 17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5" y="877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36" name="Line 17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4" y="87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37" name="Line 17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3" y="87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38" name="Line 17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2" y="87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39" name="Line 17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0" y="880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40" name="Line 18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9" y="88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41" name="Line 18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8" y="88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42" name="Line 18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7" y="88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43" name="Line 18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6" y="88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44" name="Line 18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3" y="884"/>
                    <a:ext cx="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45" name="Line 18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2" y="88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46" name="Line 18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1" y="88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47" name="Line 18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0" y="88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48" name="Line 18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9" y="88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49" name="Line 18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8" y="88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50" name="Freeform 1810"/>
                  <p:cNvSpPr>
                    <a:spLocks/>
                  </p:cNvSpPr>
                  <p:nvPr/>
                </p:nvSpPr>
                <p:spPr bwMode="auto">
                  <a:xfrm>
                    <a:off x="4567" y="887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51" name="Line 1811"/>
                  <p:cNvSpPr>
                    <a:spLocks noChangeShapeType="1"/>
                  </p:cNvSpPr>
                  <p:nvPr/>
                </p:nvSpPr>
                <p:spPr bwMode="auto">
                  <a:xfrm>
                    <a:off x="4567" y="8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52" name="Line 181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6" y="88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53" name="Line 18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5" y="89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54" name="Freeform 1814"/>
                  <p:cNvSpPr>
                    <a:spLocks/>
                  </p:cNvSpPr>
                  <p:nvPr/>
                </p:nvSpPr>
                <p:spPr bwMode="auto">
                  <a:xfrm>
                    <a:off x="4564" y="891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55" name="Line 1815"/>
                  <p:cNvSpPr>
                    <a:spLocks noChangeShapeType="1"/>
                  </p:cNvSpPr>
                  <p:nvPr/>
                </p:nvSpPr>
                <p:spPr bwMode="auto">
                  <a:xfrm>
                    <a:off x="4564" y="89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56" name="Line 18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3" y="89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57" name="Line 1817"/>
                  <p:cNvSpPr>
                    <a:spLocks noChangeShapeType="1"/>
                  </p:cNvSpPr>
                  <p:nvPr/>
                </p:nvSpPr>
                <p:spPr bwMode="auto">
                  <a:xfrm>
                    <a:off x="4563" y="89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58" name="Line 18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2" y="89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59" name="Line 18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1" y="89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60" name="Line 18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89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61" name="Line 1821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89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62" name="Line 1822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89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63" name="Line 1823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89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64" name="Line 18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59" y="89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65" name="Line 1825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89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66" name="Line 1826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90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67" name="Line 1827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9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68" name="Line 1828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90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69" name="Line 1829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90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70" name="Line 1830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90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71" name="Line 1831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90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72" name="Line 1832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90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73" name="Line 1833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90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74" name="Line 1834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90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75" name="Line 1835"/>
                  <p:cNvSpPr>
                    <a:spLocks noChangeShapeType="1"/>
                  </p:cNvSpPr>
                  <p:nvPr/>
                </p:nvSpPr>
                <p:spPr bwMode="auto">
                  <a:xfrm>
                    <a:off x="4561" y="90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76" name="Line 1836"/>
                  <p:cNvSpPr>
                    <a:spLocks noChangeShapeType="1"/>
                  </p:cNvSpPr>
                  <p:nvPr/>
                </p:nvSpPr>
                <p:spPr bwMode="auto">
                  <a:xfrm>
                    <a:off x="4561" y="9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77" name="Line 1837"/>
                  <p:cNvSpPr>
                    <a:spLocks noChangeShapeType="1"/>
                  </p:cNvSpPr>
                  <p:nvPr/>
                </p:nvSpPr>
                <p:spPr bwMode="auto">
                  <a:xfrm>
                    <a:off x="4562" y="9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78" name="Line 1838"/>
                  <p:cNvSpPr>
                    <a:spLocks noChangeShapeType="1"/>
                  </p:cNvSpPr>
                  <p:nvPr/>
                </p:nvSpPr>
                <p:spPr bwMode="auto">
                  <a:xfrm>
                    <a:off x="4563" y="9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79" name="Line 1839"/>
                  <p:cNvSpPr>
                    <a:spLocks noChangeShapeType="1"/>
                  </p:cNvSpPr>
                  <p:nvPr/>
                </p:nvSpPr>
                <p:spPr bwMode="auto">
                  <a:xfrm>
                    <a:off x="4563" y="91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80" name="Line 1840"/>
                  <p:cNvSpPr>
                    <a:spLocks noChangeShapeType="1"/>
                  </p:cNvSpPr>
                  <p:nvPr/>
                </p:nvSpPr>
                <p:spPr bwMode="auto">
                  <a:xfrm>
                    <a:off x="4564" y="91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81" name="Line 1841"/>
                  <p:cNvSpPr>
                    <a:spLocks noChangeShapeType="1"/>
                  </p:cNvSpPr>
                  <p:nvPr/>
                </p:nvSpPr>
                <p:spPr bwMode="auto">
                  <a:xfrm>
                    <a:off x="4565" y="91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82" name="Line 1842"/>
                  <p:cNvSpPr>
                    <a:spLocks noChangeShapeType="1"/>
                  </p:cNvSpPr>
                  <p:nvPr/>
                </p:nvSpPr>
                <p:spPr bwMode="auto">
                  <a:xfrm>
                    <a:off x="4566" y="91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83" name="Line 1843"/>
                  <p:cNvSpPr>
                    <a:spLocks noChangeShapeType="1"/>
                  </p:cNvSpPr>
                  <p:nvPr/>
                </p:nvSpPr>
                <p:spPr bwMode="auto">
                  <a:xfrm>
                    <a:off x="4567" y="91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84" name="Line 1844"/>
                  <p:cNvSpPr>
                    <a:spLocks noChangeShapeType="1"/>
                  </p:cNvSpPr>
                  <p:nvPr/>
                </p:nvSpPr>
                <p:spPr bwMode="auto">
                  <a:xfrm>
                    <a:off x="4568" y="9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85" name="Line 1845"/>
                  <p:cNvSpPr>
                    <a:spLocks noChangeShapeType="1"/>
                  </p:cNvSpPr>
                  <p:nvPr/>
                </p:nvSpPr>
                <p:spPr bwMode="auto">
                  <a:xfrm>
                    <a:off x="4569" y="9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86" name="Line 1846"/>
                  <p:cNvSpPr>
                    <a:spLocks noChangeShapeType="1"/>
                  </p:cNvSpPr>
                  <p:nvPr/>
                </p:nvSpPr>
                <p:spPr bwMode="auto">
                  <a:xfrm>
                    <a:off x="4570" y="9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87" name="Line 1847"/>
                  <p:cNvSpPr>
                    <a:spLocks noChangeShapeType="1"/>
                  </p:cNvSpPr>
                  <p:nvPr/>
                </p:nvSpPr>
                <p:spPr bwMode="auto">
                  <a:xfrm>
                    <a:off x="4571" y="9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88" name="Line 1848"/>
                  <p:cNvSpPr>
                    <a:spLocks noChangeShapeType="1"/>
                  </p:cNvSpPr>
                  <p:nvPr/>
                </p:nvSpPr>
                <p:spPr bwMode="auto">
                  <a:xfrm>
                    <a:off x="4572" y="9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89" name="Line 1849"/>
                  <p:cNvSpPr>
                    <a:spLocks noChangeShapeType="1"/>
                  </p:cNvSpPr>
                  <p:nvPr/>
                </p:nvSpPr>
                <p:spPr bwMode="auto">
                  <a:xfrm>
                    <a:off x="4573" y="920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90" name="Line 1850"/>
                  <p:cNvSpPr>
                    <a:spLocks noChangeShapeType="1"/>
                  </p:cNvSpPr>
                  <p:nvPr/>
                </p:nvSpPr>
                <p:spPr bwMode="auto">
                  <a:xfrm>
                    <a:off x="4575" y="920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91" name="Line 1851"/>
                  <p:cNvSpPr>
                    <a:spLocks noChangeShapeType="1"/>
                  </p:cNvSpPr>
                  <p:nvPr/>
                </p:nvSpPr>
                <p:spPr bwMode="auto">
                  <a:xfrm>
                    <a:off x="4577" y="92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92" name="Line 1852"/>
                  <p:cNvSpPr>
                    <a:spLocks noChangeShapeType="1"/>
                  </p:cNvSpPr>
                  <p:nvPr/>
                </p:nvSpPr>
                <p:spPr bwMode="auto">
                  <a:xfrm>
                    <a:off x="4578" y="92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93" name="Line 1853"/>
                  <p:cNvSpPr>
                    <a:spLocks noChangeShapeType="1"/>
                  </p:cNvSpPr>
                  <p:nvPr/>
                </p:nvSpPr>
                <p:spPr bwMode="auto">
                  <a:xfrm>
                    <a:off x="4579" y="92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94" name="Line 1854"/>
                  <p:cNvSpPr>
                    <a:spLocks noChangeShapeType="1"/>
                  </p:cNvSpPr>
                  <p:nvPr/>
                </p:nvSpPr>
                <p:spPr bwMode="auto">
                  <a:xfrm>
                    <a:off x="4580" y="92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95" name="Line 1855"/>
                  <p:cNvSpPr>
                    <a:spLocks noChangeShapeType="1"/>
                  </p:cNvSpPr>
                  <p:nvPr/>
                </p:nvSpPr>
                <p:spPr bwMode="auto">
                  <a:xfrm>
                    <a:off x="4581" y="9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96" name="Line 1856"/>
                  <p:cNvSpPr>
                    <a:spLocks noChangeShapeType="1"/>
                  </p:cNvSpPr>
                  <p:nvPr/>
                </p:nvSpPr>
                <p:spPr bwMode="auto">
                  <a:xfrm>
                    <a:off x="4582" y="925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97" name="Line 1857"/>
                  <p:cNvSpPr>
                    <a:spLocks noChangeShapeType="1"/>
                  </p:cNvSpPr>
                  <p:nvPr/>
                </p:nvSpPr>
                <p:spPr bwMode="auto">
                  <a:xfrm>
                    <a:off x="4584" y="9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98" name="Line 1858"/>
                  <p:cNvSpPr>
                    <a:spLocks noChangeShapeType="1"/>
                  </p:cNvSpPr>
                  <p:nvPr/>
                </p:nvSpPr>
                <p:spPr bwMode="auto">
                  <a:xfrm>
                    <a:off x="4585" y="9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699" name="Line 1859"/>
                  <p:cNvSpPr>
                    <a:spLocks noChangeShapeType="1"/>
                  </p:cNvSpPr>
                  <p:nvPr/>
                </p:nvSpPr>
                <p:spPr bwMode="auto">
                  <a:xfrm>
                    <a:off x="4586" y="926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00" name="Line 1860"/>
                  <p:cNvSpPr>
                    <a:spLocks noChangeShapeType="1"/>
                  </p:cNvSpPr>
                  <p:nvPr/>
                </p:nvSpPr>
                <p:spPr bwMode="auto">
                  <a:xfrm>
                    <a:off x="4588" y="9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01" name="Line 1861"/>
                  <p:cNvSpPr>
                    <a:spLocks noChangeShapeType="1"/>
                  </p:cNvSpPr>
                  <p:nvPr/>
                </p:nvSpPr>
                <p:spPr bwMode="auto">
                  <a:xfrm>
                    <a:off x="4589" y="928"/>
                    <a:ext cx="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02" name="Line 1862"/>
                  <p:cNvSpPr>
                    <a:spLocks noChangeShapeType="1"/>
                  </p:cNvSpPr>
                  <p:nvPr/>
                </p:nvSpPr>
                <p:spPr bwMode="auto">
                  <a:xfrm>
                    <a:off x="4592" y="92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03" name="Freeform 1863"/>
                  <p:cNvSpPr>
                    <a:spLocks/>
                  </p:cNvSpPr>
                  <p:nvPr/>
                </p:nvSpPr>
                <p:spPr bwMode="auto">
                  <a:xfrm>
                    <a:off x="4593" y="930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04" name="Line 1864"/>
                  <p:cNvSpPr>
                    <a:spLocks noChangeShapeType="1"/>
                  </p:cNvSpPr>
                  <p:nvPr/>
                </p:nvSpPr>
                <p:spPr bwMode="auto">
                  <a:xfrm>
                    <a:off x="4595" y="9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05" name="Line 1865"/>
                  <p:cNvSpPr>
                    <a:spLocks noChangeShapeType="1"/>
                  </p:cNvSpPr>
                  <p:nvPr/>
                </p:nvSpPr>
                <p:spPr bwMode="auto">
                  <a:xfrm>
                    <a:off x="4596" y="93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06" name="Freeform 1866"/>
                  <p:cNvSpPr>
                    <a:spLocks/>
                  </p:cNvSpPr>
                  <p:nvPr/>
                </p:nvSpPr>
                <p:spPr bwMode="auto">
                  <a:xfrm>
                    <a:off x="4597" y="932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07" name="Line 1867"/>
                  <p:cNvSpPr>
                    <a:spLocks noChangeShapeType="1"/>
                  </p:cNvSpPr>
                  <p:nvPr/>
                </p:nvSpPr>
                <p:spPr bwMode="auto">
                  <a:xfrm>
                    <a:off x="4599" y="933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08" name="Freeform 1868"/>
                  <p:cNvSpPr>
                    <a:spLocks/>
                  </p:cNvSpPr>
                  <p:nvPr/>
                </p:nvSpPr>
                <p:spPr bwMode="auto">
                  <a:xfrm>
                    <a:off x="4601" y="933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09" name="Line 1869"/>
                  <p:cNvSpPr>
                    <a:spLocks noChangeShapeType="1"/>
                  </p:cNvSpPr>
                  <p:nvPr/>
                </p:nvSpPr>
                <p:spPr bwMode="auto">
                  <a:xfrm>
                    <a:off x="4602" y="934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10" name="Line 1870"/>
                  <p:cNvSpPr>
                    <a:spLocks noChangeShapeType="1"/>
                  </p:cNvSpPr>
                  <p:nvPr/>
                </p:nvSpPr>
                <p:spPr bwMode="auto">
                  <a:xfrm>
                    <a:off x="4604" y="9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11" name="Line 1871"/>
                  <p:cNvSpPr>
                    <a:spLocks noChangeShapeType="1"/>
                  </p:cNvSpPr>
                  <p:nvPr/>
                </p:nvSpPr>
                <p:spPr bwMode="auto">
                  <a:xfrm>
                    <a:off x="4605" y="935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12" name="Line 1872"/>
                  <p:cNvSpPr>
                    <a:spLocks noChangeShapeType="1"/>
                  </p:cNvSpPr>
                  <p:nvPr/>
                </p:nvSpPr>
                <p:spPr bwMode="auto">
                  <a:xfrm>
                    <a:off x="4607" y="936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37901" name="Group 2061"/>
              <p:cNvGrpSpPr>
                <a:grpSpLocks/>
              </p:cNvGrpSpPr>
              <p:nvPr/>
            </p:nvGrpSpPr>
            <p:grpSpPr bwMode="auto">
              <a:xfrm>
                <a:off x="4559" y="932"/>
                <a:ext cx="96" cy="136"/>
                <a:chOff x="4559" y="932"/>
                <a:chExt cx="96" cy="136"/>
              </a:xfrm>
            </p:grpSpPr>
            <p:grpSp>
              <p:nvGrpSpPr>
                <p:cNvPr id="37807" name="Group 1967"/>
                <p:cNvGrpSpPr>
                  <a:grpSpLocks/>
                </p:cNvGrpSpPr>
                <p:nvPr/>
              </p:nvGrpSpPr>
              <p:grpSpPr bwMode="auto">
                <a:xfrm>
                  <a:off x="4604" y="932"/>
                  <a:ext cx="51" cy="70"/>
                  <a:chOff x="4604" y="932"/>
                  <a:chExt cx="51" cy="70"/>
                </a:xfrm>
              </p:grpSpPr>
              <p:sp>
                <p:nvSpPr>
                  <p:cNvPr id="37715" name="Line 1875"/>
                  <p:cNvSpPr>
                    <a:spLocks noChangeShapeType="1"/>
                  </p:cNvSpPr>
                  <p:nvPr/>
                </p:nvSpPr>
                <p:spPr bwMode="auto">
                  <a:xfrm>
                    <a:off x="4604" y="932"/>
                    <a:ext cx="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16" name="Line 1876"/>
                  <p:cNvSpPr>
                    <a:spLocks noChangeShapeType="1"/>
                  </p:cNvSpPr>
                  <p:nvPr/>
                </p:nvSpPr>
                <p:spPr bwMode="auto">
                  <a:xfrm>
                    <a:off x="4607" y="9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17" name="Freeform 1877"/>
                  <p:cNvSpPr>
                    <a:spLocks/>
                  </p:cNvSpPr>
                  <p:nvPr/>
                </p:nvSpPr>
                <p:spPr bwMode="auto">
                  <a:xfrm>
                    <a:off x="4608" y="933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18" name="Line 1878"/>
                  <p:cNvSpPr>
                    <a:spLocks noChangeShapeType="1"/>
                  </p:cNvSpPr>
                  <p:nvPr/>
                </p:nvSpPr>
                <p:spPr bwMode="auto">
                  <a:xfrm>
                    <a:off x="4610" y="9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19" name="Freeform 1879"/>
                  <p:cNvSpPr>
                    <a:spLocks/>
                  </p:cNvSpPr>
                  <p:nvPr/>
                </p:nvSpPr>
                <p:spPr bwMode="auto">
                  <a:xfrm>
                    <a:off x="4611" y="934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20" name="Line 1880"/>
                  <p:cNvSpPr>
                    <a:spLocks noChangeShapeType="1"/>
                  </p:cNvSpPr>
                  <p:nvPr/>
                </p:nvSpPr>
                <p:spPr bwMode="auto">
                  <a:xfrm>
                    <a:off x="4613" y="9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21" name="Freeform 1881"/>
                  <p:cNvSpPr>
                    <a:spLocks/>
                  </p:cNvSpPr>
                  <p:nvPr/>
                </p:nvSpPr>
                <p:spPr bwMode="auto">
                  <a:xfrm>
                    <a:off x="4614" y="935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2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22" name="Line 1882"/>
                  <p:cNvSpPr>
                    <a:spLocks noChangeShapeType="1"/>
                  </p:cNvSpPr>
                  <p:nvPr/>
                </p:nvSpPr>
                <p:spPr bwMode="auto">
                  <a:xfrm>
                    <a:off x="4616" y="9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23" name="Line 1883"/>
                  <p:cNvSpPr>
                    <a:spLocks noChangeShapeType="1"/>
                  </p:cNvSpPr>
                  <p:nvPr/>
                </p:nvSpPr>
                <p:spPr bwMode="auto">
                  <a:xfrm>
                    <a:off x="4617" y="937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24" name="Line 1884"/>
                  <p:cNvSpPr>
                    <a:spLocks noChangeShapeType="1"/>
                  </p:cNvSpPr>
                  <p:nvPr/>
                </p:nvSpPr>
                <p:spPr bwMode="auto">
                  <a:xfrm>
                    <a:off x="4619" y="93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25" name="Line 1885"/>
                  <p:cNvSpPr>
                    <a:spLocks noChangeShapeType="1"/>
                  </p:cNvSpPr>
                  <p:nvPr/>
                </p:nvSpPr>
                <p:spPr bwMode="auto">
                  <a:xfrm>
                    <a:off x="4620" y="938"/>
                    <a:ext cx="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26" name="Line 1886"/>
                  <p:cNvSpPr>
                    <a:spLocks noChangeShapeType="1"/>
                  </p:cNvSpPr>
                  <p:nvPr/>
                </p:nvSpPr>
                <p:spPr bwMode="auto">
                  <a:xfrm>
                    <a:off x="4623" y="93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27" name="Line 1887"/>
                  <p:cNvSpPr>
                    <a:spLocks noChangeShapeType="1"/>
                  </p:cNvSpPr>
                  <p:nvPr/>
                </p:nvSpPr>
                <p:spPr bwMode="auto">
                  <a:xfrm>
                    <a:off x="4624" y="94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28" name="Line 1888"/>
                  <p:cNvSpPr>
                    <a:spLocks noChangeShapeType="1"/>
                  </p:cNvSpPr>
                  <p:nvPr/>
                </p:nvSpPr>
                <p:spPr bwMode="auto">
                  <a:xfrm>
                    <a:off x="4625" y="94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29" name="Line 1889"/>
                  <p:cNvSpPr>
                    <a:spLocks noChangeShapeType="1"/>
                  </p:cNvSpPr>
                  <p:nvPr/>
                </p:nvSpPr>
                <p:spPr bwMode="auto">
                  <a:xfrm>
                    <a:off x="4627" y="9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30" name="Line 1890"/>
                  <p:cNvSpPr>
                    <a:spLocks noChangeShapeType="1"/>
                  </p:cNvSpPr>
                  <p:nvPr/>
                </p:nvSpPr>
                <p:spPr bwMode="auto">
                  <a:xfrm>
                    <a:off x="4628" y="942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31" name="Line 1891"/>
                  <p:cNvSpPr>
                    <a:spLocks noChangeShapeType="1"/>
                  </p:cNvSpPr>
                  <p:nvPr/>
                </p:nvSpPr>
                <p:spPr bwMode="auto">
                  <a:xfrm>
                    <a:off x="4630" y="9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32" name="Line 1892"/>
                  <p:cNvSpPr>
                    <a:spLocks noChangeShapeType="1"/>
                  </p:cNvSpPr>
                  <p:nvPr/>
                </p:nvSpPr>
                <p:spPr bwMode="auto">
                  <a:xfrm>
                    <a:off x="4631" y="9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33" name="Line 1893"/>
                  <p:cNvSpPr>
                    <a:spLocks noChangeShapeType="1"/>
                  </p:cNvSpPr>
                  <p:nvPr/>
                </p:nvSpPr>
                <p:spPr bwMode="auto">
                  <a:xfrm>
                    <a:off x="4632" y="9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34" name="Line 1894"/>
                  <p:cNvSpPr>
                    <a:spLocks noChangeShapeType="1"/>
                  </p:cNvSpPr>
                  <p:nvPr/>
                </p:nvSpPr>
                <p:spPr bwMode="auto">
                  <a:xfrm>
                    <a:off x="4633" y="945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35" name="Line 1895"/>
                  <p:cNvSpPr>
                    <a:spLocks noChangeShapeType="1"/>
                  </p:cNvSpPr>
                  <p:nvPr/>
                </p:nvSpPr>
                <p:spPr bwMode="auto">
                  <a:xfrm>
                    <a:off x="4635" y="9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36" name="Line 1896"/>
                  <p:cNvSpPr>
                    <a:spLocks noChangeShapeType="1"/>
                  </p:cNvSpPr>
                  <p:nvPr/>
                </p:nvSpPr>
                <p:spPr bwMode="auto">
                  <a:xfrm>
                    <a:off x="4636" y="9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37" name="Line 1897"/>
                  <p:cNvSpPr>
                    <a:spLocks noChangeShapeType="1"/>
                  </p:cNvSpPr>
                  <p:nvPr/>
                </p:nvSpPr>
                <p:spPr bwMode="auto">
                  <a:xfrm>
                    <a:off x="4637" y="947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38" name="Line 1898"/>
                  <p:cNvSpPr>
                    <a:spLocks noChangeShapeType="1"/>
                  </p:cNvSpPr>
                  <p:nvPr/>
                </p:nvSpPr>
                <p:spPr bwMode="auto">
                  <a:xfrm>
                    <a:off x="4639" y="9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39" name="Line 1899"/>
                  <p:cNvSpPr>
                    <a:spLocks noChangeShapeType="1"/>
                  </p:cNvSpPr>
                  <p:nvPr/>
                </p:nvSpPr>
                <p:spPr bwMode="auto">
                  <a:xfrm>
                    <a:off x="4640" y="9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40" name="Line 1900"/>
                  <p:cNvSpPr>
                    <a:spLocks noChangeShapeType="1"/>
                  </p:cNvSpPr>
                  <p:nvPr/>
                </p:nvSpPr>
                <p:spPr bwMode="auto">
                  <a:xfrm>
                    <a:off x="4641" y="9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41" name="Line 1901"/>
                  <p:cNvSpPr>
                    <a:spLocks noChangeShapeType="1"/>
                  </p:cNvSpPr>
                  <p:nvPr/>
                </p:nvSpPr>
                <p:spPr bwMode="auto">
                  <a:xfrm>
                    <a:off x="4642" y="950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42" name="Line 1902"/>
                  <p:cNvSpPr>
                    <a:spLocks noChangeShapeType="1"/>
                  </p:cNvSpPr>
                  <p:nvPr/>
                </p:nvSpPr>
                <p:spPr bwMode="auto">
                  <a:xfrm>
                    <a:off x="4644" y="9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43" name="Line 1903"/>
                  <p:cNvSpPr>
                    <a:spLocks noChangeShapeType="1"/>
                  </p:cNvSpPr>
                  <p:nvPr/>
                </p:nvSpPr>
                <p:spPr bwMode="auto">
                  <a:xfrm>
                    <a:off x="4644" y="95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44" name="Line 1904"/>
                  <p:cNvSpPr>
                    <a:spLocks noChangeShapeType="1"/>
                  </p:cNvSpPr>
                  <p:nvPr/>
                </p:nvSpPr>
                <p:spPr bwMode="auto">
                  <a:xfrm>
                    <a:off x="4645" y="95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45" name="Line 1905"/>
                  <p:cNvSpPr>
                    <a:spLocks noChangeShapeType="1"/>
                  </p:cNvSpPr>
                  <p:nvPr/>
                </p:nvSpPr>
                <p:spPr bwMode="auto">
                  <a:xfrm>
                    <a:off x="4646" y="95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46" name="Line 1906"/>
                  <p:cNvSpPr>
                    <a:spLocks noChangeShapeType="1"/>
                  </p:cNvSpPr>
                  <p:nvPr/>
                </p:nvSpPr>
                <p:spPr bwMode="auto">
                  <a:xfrm>
                    <a:off x="4647" y="95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47" name="Line 1907"/>
                  <p:cNvSpPr>
                    <a:spLocks noChangeShapeType="1"/>
                  </p:cNvSpPr>
                  <p:nvPr/>
                </p:nvSpPr>
                <p:spPr bwMode="auto">
                  <a:xfrm>
                    <a:off x="4648" y="95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48" name="Line 1908"/>
                  <p:cNvSpPr>
                    <a:spLocks noChangeShapeType="1"/>
                  </p:cNvSpPr>
                  <p:nvPr/>
                </p:nvSpPr>
                <p:spPr bwMode="auto">
                  <a:xfrm>
                    <a:off x="4648" y="95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49" name="Line 1909"/>
                  <p:cNvSpPr>
                    <a:spLocks noChangeShapeType="1"/>
                  </p:cNvSpPr>
                  <p:nvPr/>
                </p:nvSpPr>
                <p:spPr bwMode="auto">
                  <a:xfrm>
                    <a:off x="4649" y="95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50" name="Freeform 1910"/>
                  <p:cNvSpPr>
                    <a:spLocks/>
                  </p:cNvSpPr>
                  <p:nvPr/>
                </p:nvSpPr>
                <p:spPr bwMode="auto">
                  <a:xfrm>
                    <a:off x="4650" y="956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51" name="Line 1911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9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52" name="Line 1912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9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53" name="Line 1913"/>
                  <p:cNvSpPr>
                    <a:spLocks noChangeShapeType="1"/>
                  </p:cNvSpPr>
                  <p:nvPr/>
                </p:nvSpPr>
                <p:spPr bwMode="auto">
                  <a:xfrm>
                    <a:off x="4652" y="95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54" name="Line 1914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9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55" name="Line 1915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96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56" name="Line 1916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96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57" name="Line 1917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96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58" name="Line 1918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96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59" name="Line 1919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96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60" name="Line 1920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96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61" name="Line 1921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96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62" name="Line 1922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96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63" name="Line 1923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9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64" name="Line 19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3" y="97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65" name="Line 1925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97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66" name="Line 1926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97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67" name="Line 19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2" y="97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68" name="Line 1928"/>
                  <p:cNvSpPr>
                    <a:spLocks noChangeShapeType="1"/>
                  </p:cNvSpPr>
                  <p:nvPr/>
                </p:nvSpPr>
                <p:spPr bwMode="auto">
                  <a:xfrm>
                    <a:off x="4652" y="97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69" name="Line 19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1" y="97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70" name="Line 1930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97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71" name="Line 19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0" y="97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72" name="Line 19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9" y="97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73" name="Line 1933"/>
                  <p:cNvSpPr>
                    <a:spLocks noChangeShapeType="1"/>
                  </p:cNvSpPr>
                  <p:nvPr/>
                </p:nvSpPr>
                <p:spPr bwMode="auto">
                  <a:xfrm>
                    <a:off x="4649" y="97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74" name="Line 19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8" y="97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75" name="Line 19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7" y="97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76" name="Line 19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6" y="97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77" name="Line 19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5" y="97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78" name="Line 1938"/>
                  <p:cNvSpPr>
                    <a:spLocks noChangeShapeType="1"/>
                  </p:cNvSpPr>
                  <p:nvPr/>
                </p:nvSpPr>
                <p:spPr bwMode="auto">
                  <a:xfrm>
                    <a:off x="4645" y="98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79" name="Line 19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4" y="98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80" name="Line 19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3" y="98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81" name="Line 19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2" y="98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82" name="Line 19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983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83" name="Line 19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9" y="98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84" name="Line 19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7" y="984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85" name="Line 19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6" y="98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86" name="Line 19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5" y="98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87" name="Line 19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4" y="98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88" name="Line 19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2" y="987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89" name="Line 19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1" y="9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90" name="Line 19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0" y="98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91" name="Line 19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9" y="99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92" name="Line 19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7" y="99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93" name="Line 1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6" y="99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94" name="Line 19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4" y="992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95" name="Line 1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3" y="99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96" name="Line 19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1" y="993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97" name="Freeform 1957"/>
                  <p:cNvSpPr>
                    <a:spLocks/>
                  </p:cNvSpPr>
                  <p:nvPr/>
                </p:nvSpPr>
                <p:spPr bwMode="auto">
                  <a:xfrm>
                    <a:off x="4619" y="993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98" name="Line 19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8" y="99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799" name="Line 19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6" y="995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00" name="Freeform 1960"/>
                  <p:cNvSpPr>
                    <a:spLocks/>
                  </p:cNvSpPr>
                  <p:nvPr/>
                </p:nvSpPr>
                <p:spPr bwMode="auto">
                  <a:xfrm>
                    <a:off x="4615" y="996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01" name="Line 19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3" y="997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02" name="Line 19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2" y="99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03" name="Line 19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0" y="998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04" name="Freeform 1964"/>
                  <p:cNvSpPr>
                    <a:spLocks/>
                  </p:cNvSpPr>
                  <p:nvPr/>
                </p:nvSpPr>
                <p:spPr bwMode="auto">
                  <a:xfrm>
                    <a:off x="4609" y="999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05" name="Line 19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7" y="1000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06" name="Line 19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5" y="100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7900" name="Group 2060"/>
                <p:cNvGrpSpPr>
                  <a:grpSpLocks/>
                </p:cNvGrpSpPr>
                <p:nvPr/>
              </p:nvGrpSpPr>
              <p:grpSpPr bwMode="auto">
                <a:xfrm>
                  <a:off x="4559" y="998"/>
                  <a:ext cx="50" cy="70"/>
                  <a:chOff x="4559" y="998"/>
                  <a:chExt cx="50" cy="70"/>
                </a:xfrm>
              </p:grpSpPr>
              <p:sp>
                <p:nvSpPr>
                  <p:cNvPr id="37808" name="Line 19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8" y="99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09" name="Line 19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5" y="998"/>
                    <a:ext cx="3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10" name="Line 19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4" y="100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11" name="Line 19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2" y="1000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12" name="Line 19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1" y="10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13" name="Line 19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9" y="1002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14" name="Freeform 1974"/>
                  <p:cNvSpPr>
                    <a:spLocks/>
                  </p:cNvSpPr>
                  <p:nvPr/>
                </p:nvSpPr>
                <p:spPr bwMode="auto">
                  <a:xfrm>
                    <a:off x="4597" y="1003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15" name="Line 19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6" y="100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16" name="Line 19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5" y="100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17" name="Freeform 1977"/>
                  <p:cNvSpPr>
                    <a:spLocks/>
                  </p:cNvSpPr>
                  <p:nvPr/>
                </p:nvSpPr>
                <p:spPr bwMode="auto">
                  <a:xfrm>
                    <a:off x="4593" y="1004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18" name="Line 19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2" y="100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19" name="Line 19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1" y="100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20" name="Line 19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8" y="1006"/>
                    <a:ext cx="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21" name="Line 19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7" y="100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22" name="Line 19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5" y="1008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23" name="Line 19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4" y="10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24" name="Line 19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3" y="10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25" name="Line 19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2" y="10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26" name="Line 19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0" y="101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27" name="Line 19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9" y="101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28" name="Line 19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8" y="10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29" name="Line 19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7" y="10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30" name="Line 19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6" y="10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31" name="Line 19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3" y="1014"/>
                    <a:ext cx="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32" name="Line 19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2" y="101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33" name="Line 19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1" y="101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34" name="Line 19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0" y="10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35" name="Line 19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9" y="10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36" name="Line 19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8" y="101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37" name="Freeform 1997"/>
                  <p:cNvSpPr>
                    <a:spLocks/>
                  </p:cNvSpPr>
                  <p:nvPr/>
                </p:nvSpPr>
                <p:spPr bwMode="auto">
                  <a:xfrm>
                    <a:off x="4567" y="1018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38" name="Line 1998"/>
                  <p:cNvSpPr>
                    <a:spLocks noChangeShapeType="1"/>
                  </p:cNvSpPr>
                  <p:nvPr/>
                </p:nvSpPr>
                <p:spPr bwMode="auto">
                  <a:xfrm>
                    <a:off x="4567" y="10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39" name="Line 19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6" y="102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40" name="Line 20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5" y="102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41" name="Line 20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4" y="102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42" name="Line 2002"/>
                  <p:cNvSpPr>
                    <a:spLocks noChangeShapeType="1"/>
                  </p:cNvSpPr>
                  <p:nvPr/>
                </p:nvSpPr>
                <p:spPr bwMode="auto">
                  <a:xfrm>
                    <a:off x="4564" y="102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43" name="Line 20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3" y="102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44" name="Line 2004"/>
                  <p:cNvSpPr>
                    <a:spLocks noChangeShapeType="1"/>
                  </p:cNvSpPr>
                  <p:nvPr/>
                </p:nvSpPr>
                <p:spPr bwMode="auto">
                  <a:xfrm>
                    <a:off x="4563" y="102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45" name="Line 20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2" y="102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46" name="Line 20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1" y="10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47" name="Line 200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102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48" name="Line 2008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02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49" name="Line 2009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0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50" name="Line 2010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02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51" name="Line 20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59" y="10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52" name="Line 2012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10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53" name="Line 2013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103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54" name="Line 2014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103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55" name="Line 2015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103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56" name="Line 2016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10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57" name="Line 2017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103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58" name="Line 2018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0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59" name="Line 2019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03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60" name="Line 2020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03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61" name="Line 2021"/>
                  <p:cNvSpPr>
                    <a:spLocks noChangeShapeType="1"/>
                  </p:cNvSpPr>
                  <p:nvPr/>
                </p:nvSpPr>
                <p:spPr bwMode="auto">
                  <a:xfrm>
                    <a:off x="4561" y="103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62" name="Line 2022"/>
                  <p:cNvSpPr>
                    <a:spLocks noChangeShapeType="1"/>
                  </p:cNvSpPr>
                  <p:nvPr/>
                </p:nvSpPr>
                <p:spPr bwMode="auto">
                  <a:xfrm>
                    <a:off x="4561" y="104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63" name="Line 2023"/>
                  <p:cNvSpPr>
                    <a:spLocks noChangeShapeType="1"/>
                  </p:cNvSpPr>
                  <p:nvPr/>
                </p:nvSpPr>
                <p:spPr bwMode="auto">
                  <a:xfrm>
                    <a:off x="4562" y="104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64" name="Line 2024"/>
                  <p:cNvSpPr>
                    <a:spLocks noChangeShapeType="1"/>
                  </p:cNvSpPr>
                  <p:nvPr/>
                </p:nvSpPr>
                <p:spPr bwMode="auto">
                  <a:xfrm>
                    <a:off x="4563" y="104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65" name="Line 2025"/>
                  <p:cNvSpPr>
                    <a:spLocks noChangeShapeType="1"/>
                  </p:cNvSpPr>
                  <p:nvPr/>
                </p:nvSpPr>
                <p:spPr bwMode="auto">
                  <a:xfrm>
                    <a:off x="4563" y="10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66" name="Line 2026"/>
                  <p:cNvSpPr>
                    <a:spLocks noChangeShapeType="1"/>
                  </p:cNvSpPr>
                  <p:nvPr/>
                </p:nvSpPr>
                <p:spPr bwMode="auto">
                  <a:xfrm>
                    <a:off x="4564" y="1042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67" name="Line 2027"/>
                  <p:cNvSpPr>
                    <a:spLocks noChangeShapeType="1"/>
                  </p:cNvSpPr>
                  <p:nvPr/>
                </p:nvSpPr>
                <p:spPr bwMode="auto">
                  <a:xfrm>
                    <a:off x="4565" y="10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68" name="Line 2028"/>
                  <p:cNvSpPr>
                    <a:spLocks noChangeShapeType="1"/>
                  </p:cNvSpPr>
                  <p:nvPr/>
                </p:nvSpPr>
                <p:spPr bwMode="auto">
                  <a:xfrm>
                    <a:off x="4566" y="10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69" name="Line 2029"/>
                  <p:cNvSpPr>
                    <a:spLocks noChangeShapeType="1"/>
                  </p:cNvSpPr>
                  <p:nvPr/>
                </p:nvSpPr>
                <p:spPr bwMode="auto">
                  <a:xfrm>
                    <a:off x="4567" y="104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70" name="Line 2030"/>
                  <p:cNvSpPr>
                    <a:spLocks noChangeShapeType="1"/>
                  </p:cNvSpPr>
                  <p:nvPr/>
                </p:nvSpPr>
                <p:spPr bwMode="auto">
                  <a:xfrm>
                    <a:off x="4567" y="10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71" name="Line 2031"/>
                  <p:cNvSpPr>
                    <a:spLocks noChangeShapeType="1"/>
                  </p:cNvSpPr>
                  <p:nvPr/>
                </p:nvSpPr>
                <p:spPr bwMode="auto">
                  <a:xfrm>
                    <a:off x="4568" y="104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72" name="Line 2032"/>
                  <p:cNvSpPr>
                    <a:spLocks noChangeShapeType="1"/>
                  </p:cNvSpPr>
                  <p:nvPr/>
                </p:nvSpPr>
                <p:spPr bwMode="auto">
                  <a:xfrm>
                    <a:off x="4569" y="10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73" name="Line 2033"/>
                  <p:cNvSpPr>
                    <a:spLocks noChangeShapeType="1"/>
                  </p:cNvSpPr>
                  <p:nvPr/>
                </p:nvSpPr>
                <p:spPr bwMode="auto">
                  <a:xfrm>
                    <a:off x="4570" y="10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74" name="Line 2034"/>
                  <p:cNvSpPr>
                    <a:spLocks noChangeShapeType="1"/>
                  </p:cNvSpPr>
                  <p:nvPr/>
                </p:nvSpPr>
                <p:spPr bwMode="auto">
                  <a:xfrm>
                    <a:off x="4571" y="10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75" name="Line 2035"/>
                  <p:cNvSpPr>
                    <a:spLocks noChangeShapeType="1"/>
                  </p:cNvSpPr>
                  <p:nvPr/>
                </p:nvSpPr>
                <p:spPr bwMode="auto">
                  <a:xfrm>
                    <a:off x="4572" y="10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76" name="Line 2036"/>
                  <p:cNvSpPr>
                    <a:spLocks noChangeShapeType="1"/>
                  </p:cNvSpPr>
                  <p:nvPr/>
                </p:nvSpPr>
                <p:spPr bwMode="auto">
                  <a:xfrm>
                    <a:off x="4573" y="105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77" name="Line 2037"/>
                  <p:cNvSpPr>
                    <a:spLocks noChangeShapeType="1"/>
                  </p:cNvSpPr>
                  <p:nvPr/>
                </p:nvSpPr>
                <p:spPr bwMode="auto">
                  <a:xfrm>
                    <a:off x="4575" y="105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78" name="Line 2038"/>
                  <p:cNvSpPr>
                    <a:spLocks noChangeShapeType="1"/>
                  </p:cNvSpPr>
                  <p:nvPr/>
                </p:nvSpPr>
                <p:spPr bwMode="auto">
                  <a:xfrm>
                    <a:off x="4577" y="105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79" name="Line 2039"/>
                  <p:cNvSpPr>
                    <a:spLocks noChangeShapeType="1"/>
                  </p:cNvSpPr>
                  <p:nvPr/>
                </p:nvSpPr>
                <p:spPr bwMode="auto">
                  <a:xfrm>
                    <a:off x="4578" y="105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80" name="Line 2040"/>
                  <p:cNvSpPr>
                    <a:spLocks noChangeShapeType="1"/>
                  </p:cNvSpPr>
                  <p:nvPr/>
                </p:nvSpPr>
                <p:spPr bwMode="auto">
                  <a:xfrm>
                    <a:off x="4579" y="105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81" name="Line 2041"/>
                  <p:cNvSpPr>
                    <a:spLocks noChangeShapeType="1"/>
                  </p:cNvSpPr>
                  <p:nvPr/>
                </p:nvSpPr>
                <p:spPr bwMode="auto">
                  <a:xfrm>
                    <a:off x="4580" y="105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82" name="Line 2042"/>
                  <p:cNvSpPr>
                    <a:spLocks noChangeShapeType="1"/>
                  </p:cNvSpPr>
                  <p:nvPr/>
                </p:nvSpPr>
                <p:spPr bwMode="auto">
                  <a:xfrm>
                    <a:off x="4581" y="105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83" name="Line 2043"/>
                  <p:cNvSpPr>
                    <a:spLocks noChangeShapeType="1"/>
                  </p:cNvSpPr>
                  <p:nvPr/>
                </p:nvSpPr>
                <p:spPr bwMode="auto">
                  <a:xfrm>
                    <a:off x="4582" y="1055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84" name="Line 2044"/>
                  <p:cNvSpPr>
                    <a:spLocks noChangeShapeType="1"/>
                  </p:cNvSpPr>
                  <p:nvPr/>
                </p:nvSpPr>
                <p:spPr bwMode="auto">
                  <a:xfrm>
                    <a:off x="4584" y="10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85" name="Line 2045"/>
                  <p:cNvSpPr>
                    <a:spLocks noChangeShapeType="1"/>
                  </p:cNvSpPr>
                  <p:nvPr/>
                </p:nvSpPr>
                <p:spPr bwMode="auto">
                  <a:xfrm>
                    <a:off x="4585" y="10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86" name="Line 2046"/>
                  <p:cNvSpPr>
                    <a:spLocks noChangeShapeType="1"/>
                  </p:cNvSpPr>
                  <p:nvPr/>
                </p:nvSpPr>
                <p:spPr bwMode="auto">
                  <a:xfrm>
                    <a:off x="4586" y="1057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87" name="Line 2047"/>
                  <p:cNvSpPr>
                    <a:spLocks noChangeShapeType="1"/>
                  </p:cNvSpPr>
                  <p:nvPr/>
                </p:nvSpPr>
                <p:spPr bwMode="auto">
                  <a:xfrm>
                    <a:off x="4588" y="10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88" name="Line 2048"/>
                  <p:cNvSpPr>
                    <a:spLocks noChangeShapeType="1"/>
                  </p:cNvSpPr>
                  <p:nvPr/>
                </p:nvSpPr>
                <p:spPr bwMode="auto">
                  <a:xfrm>
                    <a:off x="4589" y="1059"/>
                    <a:ext cx="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89" name="Line 2049"/>
                  <p:cNvSpPr>
                    <a:spLocks noChangeShapeType="1"/>
                  </p:cNvSpPr>
                  <p:nvPr/>
                </p:nvSpPr>
                <p:spPr bwMode="auto">
                  <a:xfrm>
                    <a:off x="4592" y="10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90" name="Freeform 2050"/>
                  <p:cNvSpPr>
                    <a:spLocks/>
                  </p:cNvSpPr>
                  <p:nvPr/>
                </p:nvSpPr>
                <p:spPr bwMode="auto">
                  <a:xfrm>
                    <a:off x="4593" y="1061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91" name="Line 2051"/>
                  <p:cNvSpPr>
                    <a:spLocks noChangeShapeType="1"/>
                  </p:cNvSpPr>
                  <p:nvPr/>
                </p:nvSpPr>
                <p:spPr bwMode="auto">
                  <a:xfrm>
                    <a:off x="4595" y="106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92" name="Line 2052"/>
                  <p:cNvSpPr>
                    <a:spLocks noChangeShapeType="1"/>
                  </p:cNvSpPr>
                  <p:nvPr/>
                </p:nvSpPr>
                <p:spPr bwMode="auto">
                  <a:xfrm>
                    <a:off x="4596" y="106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93" name="Freeform 2053"/>
                  <p:cNvSpPr>
                    <a:spLocks/>
                  </p:cNvSpPr>
                  <p:nvPr/>
                </p:nvSpPr>
                <p:spPr bwMode="auto">
                  <a:xfrm>
                    <a:off x="4597" y="1062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94" name="Line 2054"/>
                  <p:cNvSpPr>
                    <a:spLocks noChangeShapeType="1"/>
                  </p:cNvSpPr>
                  <p:nvPr/>
                </p:nvSpPr>
                <p:spPr bwMode="auto">
                  <a:xfrm>
                    <a:off x="4599" y="1063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95" name="Freeform 2055"/>
                  <p:cNvSpPr>
                    <a:spLocks/>
                  </p:cNvSpPr>
                  <p:nvPr/>
                </p:nvSpPr>
                <p:spPr bwMode="auto">
                  <a:xfrm>
                    <a:off x="4601" y="1063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96" name="Line 2056"/>
                  <p:cNvSpPr>
                    <a:spLocks noChangeShapeType="1"/>
                  </p:cNvSpPr>
                  <p:nvPr/>
                </p:nvSpPr>
                <p:spPr bwMode="auto">
                  <a:xfrm>
                    <a:off x="4602" y="1064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97" name="Line 2057"/>
                  <p:cNvSpPr>
                    <a:spLocks noChangeShapeType="1"/>
                  </p:cNvSpPr>
                  <p:nvPr/>
                </p:nvSpPr>
                <p:spPr bwMode="auto">
                  <a:xfrm>
                    <a:off x="4604" y="106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98" name="Line 2058"/>
                  <p:cNvSpPr>
                    <a:spLocks noChangeShapeType="1"/>
                  </p:cNvSpPr>
                  <p:nvPr/>
                </p:nvSpPr>
                <p:spPr bwMode="auto">
                  <a:xfrm>
                    <a:off x="4605" y="1066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899" name="Line 2059"/>
                  <p:cNvSpPr>
                    <a:spLocks noChangeShapeType="1"/>
                  </p:cNvSpPr>
                  <p:nvPr/>
                </p:nvSpPr>
                <p:spPr bwMode="auto">
                  <a:xfrm>
                    <a:off x="4607" y="1067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38087" name="Group 2247"/>
              <p:cNvGrpSpPr>
                <a:grpSpLocks/>
              </p:cNvGrpSpPr>
              <p:nvPr/>
            </p:nvGrpSpPr>
            <p:grpSpPr bwMode="auto">
              <a:xfrm>
                <a:off x="4559" y="1062"/>
                <a:ext cx="96" cy="137"/>
                <a:chOff x="4559" y="1062"/>
                <a:chExt cx="96" cy="137"/>
              </a:xfrm>
            </p:grpSpPr>
            <p:grpSp>
              <p:nvGrpSpPr>
                <p:cNvPr id="37994" name="Group 2154"/>
                <p:cNvGrpSpPr>
                  <a:grpSpLocks/>
                </p:cNvGrpSpPr>
                <p:nvPr/>
              </p:nvGrpSpPr>
              <p:grpSpPr bwMode="auto">
                <a:xfrm>
                  <a:off x="4604" y="1062"/>
                  <a:ext cx="51" cy="70"/>
                  <a:chOff x="4604" y="1062"/>
                  <a:chExt cx="51" cy="70"/>
                </a:xfrm>
              </p:grpSpPr>
              <p:sp>
                <p:nvSpPr>
                  <p:cNvPr id="37902" name="Line 2062"/>
                  <p:cNvSpPr>
                    <a:spLocks noChangeShapeType="1"/>
                  </p:cNvSpPr>
                  <p:nvPr/>
                </p:nvSpPr>
                <p:spPr bwMode="auto">
                  <a:xfrm>
                    <a:off x="4604" y="1062"/>
                    <a:ext cx="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03" name="Line 2063"/>
                  <p:cNvSpPr>
                    <a:spLocks noChangeShapeType="1"/>
                  </p:cNvSpPr>
                  <p:nvPr/>
                </p:nvSpPr>
                <p:spPr bwMode="auto">
                  <a:xfrm>
                    <a:off x="4607" y="106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04" name="Freeform 2064"/>
                  <p:cNvSpPr>
                    <a:spLocks/>
                  </p:cNvSpPr>
                  <p:nvPr/>
                </p:nvSpPr>
                <p:spPr bwMode="auto">
                  <a:xfrm>
                    <a:off x="4608" y="1063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05" name="Line 2065"/>
                  <p:cNvSpPr>
                    <a:spLocks noChangeShapeType="1"/>
                  </p:cNvSpPr>
                  <p:nvPr/>
                </p:nvSpPr>
                <p:spPr bwMode="auto">
                  <a:xfrm>
                    <a:off x="4610" y="106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06" name="Freeform 2066"/>
                  <p:cNvSpPr>
                    <a:spLocks/>
                  </p:cNvSpPr>
                  <p:nvPr/>
                </p:nvSpPr>
                <p:spPr bwMode="auto">
                  <a:xfrm>
                    <a:off x="4611" y="1065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07" name="Line 2067"/>
                  <p:cNvSpPr>
                    <a:spLocks noChangeShapeType="1"/>
                  </p:cNvSpPr>
                  <p:nvPr/>
                </p:nvSpPr>
                <p:spPr bwMode="auto">
                  <a:xfrm>
                    <a:off x="4613" y="106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08" name="Freeform 2068"/>
                  <p:cNvSpPr>
                    <a:spLocks/>
                  </p:cNvSpPr>
                  <p:nvPr/>
                </p:nvSpPr>
                <p:spPr bwMode="auto">
                  <a:xfrm>
                    <a:off x="4614" y="1066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1" y="1"/>
                        </a:lnTo>
                        <a:lnTo>
                          <a:pt x="2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09" name="Line 2069"/>
                  <p:cNvSpPr>
                    <a:spLocks noChangeShapeType="1"/>
                  </p:cNvSpPr>
                  <p:nvPr/>
                </p:nvSpPr>
                <p:spPr bwMode="auto">
                  <a:xfrm>
                    <a:off x="4616" y="106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10" name="Line 2070"/>
                  <p:cNvSpPr>
                    <a:spLocks noChangeShapeType="1"/>
                  </p:cNvSpPr>
                  <p:nvPr/>
                </p:nvSpPr>
                <p:spPr bwMode="auto">
                  <a:xfrm>
                    <a:off x="4617" y="1068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11" name="Line 2071"/>
                  <p:cNvSpPr>
                    <a:spLocks noChangeShapeType="1"/>
                  </p:cNvSpPr>
                  <p:nvPr/>
                </p:nvSpPr>
                <p:spPr bwMode="auto">
                  <a:xfrm>
                    <a:off x="4619" y="10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12" name="Line 2072"/>
                  <p:cNvSpPr>
                    <a:spLocks noChangeShapeType="1"/>
                  </p:cNvSpPr>
                  <p:nvPr/>
                </p:nvSpPr>
                <p:spPr bwMode="auto">
                  <a:xfrm>
                    <a:off x="4620" y="1069"/>
                    <a:ext cx="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13" name="Line 2073"/>
                  <p:cNvSpPr>
                    <a:spLocks noChangeShapeType="1"/>
                  </p:cNvSpPr>
                  <p:nvPr/>
                </p:nvSpPr>
                <p:spPr bwMode="auto">
                  <a:xfrm>
                    <a:off x="4623" y="107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14" name="Line 2074"/>
                  <p:cNvSpPr>
                    <a:spLocks noChangeShapeType="1"/>
                  </p:cNvSpPr>
                  <p:nvPr/>
                </p:nvSpPr>
                <p:spPr bwMode="auto">
                  <a:xfrm>
                    <a:off x="4624" y="107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15" name="Line 2075"/>
                  <p:cNvSpPr>
                    <a:spLocks noChangeShapeType="1"/>
                  </p:cNvSpPr>
                  <p:nvPr/>
                </p:nvSpPr>
                <p:spPr bwMode="auto">
                  <a:xfrm>
                    <a:off x="4625" y="107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16" name="Line 2076"/>
                  <p:cNvSpPr>
                    <a:spLocks noChangeShapeType="1"/>
                  </p:cNvSpPr>
                  <p:nvPr/>
                </p:nvSpPr>
                <p:spPr bwMode="auto">
                  <a:xfrm>
                    <a:off x="4627" y="107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17" name="Line 2077"/>
                  <p:cNvSpPr>
                    <a:spLocks noChangeShapeType="1"/>
                  </p:cNvSpPr>
                  <p:nvPr/>
                </p:nvSpPr>
                <p:spPr bwMode="auto">
                  <a:xfrm>
                    <a:off x="4628" y="1072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18" name="Line 2078"/>
                  <p:cNvSpPr>
                    <a:spLocks noChangeShapeType="1"/>
                  </p:cNvSpPr>
                  <p:nvPr/>
                </p:nvSpPr>
                <p:spPr bwMode="auto">
                  <a:xfrm>
                    <a:off x="4630" y="107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19" name="Line 2079"/>
                  <p:cNvSpPr>
                    <a:spLocks noChangeShapeType="1"/>
                  </p:cNvSpPr>
                  <p:nvPr/>
                </p:nvSpPr>
                <p:spPr bwMode="auto">
                  <a:xfrm>
                    <a:off x="4631" y="107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20" name="Line 2080"/>
                  <p:cNvSpPr>
                    <a:spLocks noChangeShapeType="1"/>
                  </p:cNvSpPr>
                  <p:nvPr/>
                </p:nvSpPr>
                <p:spPr bwMode="auto">
                  <a:xfrm>
                    <a:off x="4632" y="107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21" name="Line 2081"/>
                  <p:cNvSpPr>
                    <a:spLocks noChangeShapeType="1"/>
                  </p:cNvSpPr>
                  <p:nvPr/>
                </p:nvSpPr>
                <p:spPr bwMode="auto">
                  <a:xfrm>
                    <a:off x="4633" y="1076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22" name="Line 2082"/>
                  <p:cNvSpPr>
                    <a:spLocks noChangeShapeType="1"/>
                  </p:cNvSpPr>
                  <p:nvPr/>
                </p:nvSpPr>
                <p:spPr bwMode="auto">
                  <a:xfrm>
                    <a:off x="4635" y="107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23" name="Line 2083"/>
                  <p:cNvSpPr>
                    <a:spLocks noChangeShapeType="1"/>
                  </p:cNvSpPr>
                  <p:nvPr/>
                </p:nvSpPr>
                <p:spPr bwMode="auto">
                  <a:xfrm>
                    <a:off x="4636" y="107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24" name="Line 2084"/>
                  <p:cNvSpPr>
                    <a:spLocks noChangeShapeType="1"/>
                  </p:cNvSpPr>
                  <p:nvPr/>
                </p:nvSpPr>
                <p:spPr bwMode="auto">
                  <a:xfrm>
                    <a:off x="4637" y="1078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25" name="Line 2085"/>
                  <p:cNvSpPr>
                    <a:spLocks noChangeShapeType="1"/>
                  </p:cNvSpPr>
                  <p:nvPr/>
                </p:nvSpPr>
                <p:spPr bwMode="auto">
                  <a:xfrm>
                    <a:off x="4639" y="107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26" name="Line 2086"/>
                  <p:cNvSpPr>
                    <a:spLocks noChangeShapeType="1"/>
                  </p:cNvSpPr>
                  <p:nvPr/>
                </p:nvSpPr>
                <p:spPr bwMode="auto">
                  <a:xfrm>
                    <a:off x="4640" y="108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27" name="Line 2087"/>
                  <p:cNvSpPr>
                    <a:spLocks noChangeShapeType="1"/>
                  </p:cNvSpPr>
                  <p:nvPr/>
                </p:nvSpPr>
                <p:spPr bwMode="auto">
                  <a:xfrm>
                    <a:off x="4641" y="108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28" name="Line 2088"/>
                  <p:cNvSpPr>
                    <a:spLocks noChangeShapeType="1"/>
                  </p:cNvSpPr>
                  <p:nvPr/>
                </p:nvSpPr>
                <p:spPr bwMode="auto">
                  <a:xfrm>
                    <a:off x="4642" y="108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29" name="Line 2089"/>
                  <p:cNvSpPr>
                    <a:spLocks noChangeShapeType="1"/>
                  </p:cNvSpPr>
                  <p:nvPr/>
                </p:nvSpPr>
                <p:spPr bwMode="auto">
                  <a:xfrm>
                    <a:off x="4644" y="108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30" name="Line 2090"/>
                  <p:cNvSpPr>
                    <a:spLocks noChangeShapeType="1"/>
                  </p:cNvSpPr>
                  <p:nvPr/>
                </p:nvSpPr>
                <p:spPr bwMode="auto">
                  <a:xfrm>
                    <a:off x="4644" y="108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31" name="Line 2091"/>
                  <p:cNvSpPr>
                    <a:spLocks noChangeShapeType="1"/>
                  </p:cNvSpPr>
                  <p:nvPr/>
                </p:nvSpPr>
                <p:spPr bwMode="auto">
                  <a:xfrm>
                    <a:off x="4645" y="108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32" name="Line 2092"/>
                  <p:cNvSpPr>
                    <a:spLocks noChangeShapeType="1"/>
                  </p:cNvSpPr>
                  <p:nvPr/>
                </p:nvSpPr>
                <p:spPr bwMode="auto">
                  <a:xfrm>
                    <a:off x="4646" y="108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33" name="Line 2093"/>
                  <p:cNvSpPr>
                    <a:spLocks noChangeShapeType="1"/>
                  </p:cNvSpPr>
                  <p:nvPr/>
                </p:nvSpPr>
                <p:spPr bwMode="auto">
                  <a:xfrm>
                    <a:off x="4647" y="108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34" name="Line 2094"/>
                  <p:cNvSpPr>
                    <a:spLocks noChangeShapeType="1"/>
                  </p:cNvSpPr>
                  <p:nvPr/>
                </p:nvSpPr>
                <p:spPr bwMode="auto">
                  <a:xfrm>
                    <a:off x="4648" y="108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35" name="Line 2095"/>
                  <p:cNvSpPr>
                    <a:spLocks noChangeShapeType="1"/>
                  </p:cNvSpPr>
                  <p:nvPr/>
                </p:nvSpPr>
                <p:spPr bwMode="auto">
                  <a:xfrm>
                    <a:off x="4648" y="108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36" name="Line 2096"/>
                  <p:cNvSpPr>
                    <a:spLocks noChangeShapeType="1"/>
                  </p:cNvSpPr>
                  <p:nvPr/>
                </p:nvSpPr>
                <p:spPr bwMode="auto">
                  <a:xfrm>
                    <a:off x="4649" y="108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37" name="Freeform 2097"/>
                  <p:cNvSpPr>
                    <a:spLocks/>
                  </p:cNvSpPr>
                  <p:nvPr/>
                </p:nvSpPr>
                <p:spPr bwMode="auto">
                  <a:xfrm>
                    <a:off x="4650" y="1087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38" name="Line 2098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10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39" name="Line 2099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108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40" name="Line 2100"/>
                  <p:cNvSpPr>
                    <a:spLocks noChangeShapeType="1"/>
                  </p:cNvSpPr>
                  <p:nvPr/>
                </p:nvSpPr>
                <p:spPr bwMode="auto">
                  <a:xfrm>
                    <a:off x="4652" y="109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41" name="Line 2101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109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42" name="Line 2102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109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43" name="Line 2103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109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44" name="Line 2104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109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45" name="Line 2105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109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46" name="Line 2106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109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47" name="Line 2107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109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48" name="Line 2108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109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49" name="Line 2109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109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50" name="Line 2110"/>
                  <p:cNvSpPr>
                    <a:spLocks noChangeShapeType="1"/>
                  </p:cNvSpPr>
                  <p:nvPr/>
                </p:nvSpPr>
                <p:spPr bwMode="auto">
                  <a:xfrm>
                    <a:off x="4654" y="110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51" name="Line 21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3" y="11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52" name="Line 2112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110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53" name="Line 2113"/>
                  <p:cNvSpPr>
                    <a:spLocks noChangeShapeType="1"/>
                  </p:cNvSpPr>
                  <p:nvPr/>
                </p:nvSpPr>
                <p:spPr bwMode="auto">
                  <a:xfrm>
                    <a:off x="4653" y="110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54" name="Line 2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2" y="110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55" name="Line 2115"/>
                  <p:cNvSpPr>
                    <a:spLocks noChangeShapeType="1"/>
                  </p:cNvSpPr>
                  <p:nvPr/>
                </p:nvSpPr>
                <p:spPr bwMode="auto">
                  <a:xfrm>
                    <a:off x="4652" y="110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56" name="Line 21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1" y="110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57" name="Line 2117"/>
                  <p:cNvSpPr>
                    <a:spLocks noChangeShapeType="1"/>
                  </p:cNvSpPr>
                  <p:nvPr/>
                </p:nvSpPr>
                <p:spPr bwMode="auto">
                  <a:xfrm>
                    <a:off x="4651" y="110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58" name="Line 21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0" y="110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59" name="Line 21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9" y="110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60" name="Line 2120"/>
                  <p:cNvSpPr>
                    <a:spLocks noChangeShapeType="1"/>
                  </p:cNvSpPr>
                  <p:nvPr/>
                </p:nvSpPr>
                <p:spPr bwMode="auto">
                  <a:xfrm>
                    <a:off x="4649" y="110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61" name="Line 21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8" y="110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62" name="Line 21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7" y="110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63" name="Line 21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6" y="11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64" name="Line 21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5" y="11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65" name="Line 2125"/>
                  <p:cNvSpPr>
                    <a:spLocks noChangeShapeType="1"/>
                  </p:cNvSpPr>
                  <p:nvPr/>
                </p:nvSpPr>
                <p:spPr bwMode="auto">
                  <a:xfrm>
                    <a:off x="4645" y="111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66" name="Line 21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4" y="111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67" name="Line 21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3" y="111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68" name="Line 21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2" y="111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69" name="Line 21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0" y="1114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70" name="Line 21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9" y="111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71" name="Line 21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7" y="1115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72" name="Line 21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6" y="111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73" name="Line 21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5" y="11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74" name="Line 21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4" y="111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75" name="Line 21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2" y="1118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76" name="Line 2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1" y="111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77" name="Line 21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30" y="112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78" name="Line 21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9" y="112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79" name="Line 21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7" y="112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80" name="Line 2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6" y="112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81" name="Line 2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4" y="1122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82" name="Line 21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3" y="112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83" name="Line 21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21" y="1124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84" name="Freeform 2144"/>
                  <p:cNvSpPr>
                    <a:spLocks/>
                  </p:cNvSpPr>
                  <p:nvPr/>
                </p:nvSpPr>
                <p:spPr bwMode="auto">
                  <a:xfrm>
                    <a:off x="4619" y="1124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85" name="Line 21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8" y="112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86" name="Line 21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6" y="1126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87" name="Freeform 2147"/>
                  <p:cNvSpPr>
                    <a:spLocks/>
                  </p:cNvSpPr>
                  <p:nvPr/>
                </p:nvSpPr>
                <p:spPr bwMode="auto">
                  <a:xfrm>
                    <a:off x="4615" y="1127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88" name="Line 214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3" y="1128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89" name="Line 21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2" y="112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90" name="Line 21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10" y="1129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91" name="Line 21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9" y="11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92" name="Line 21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7" y="1130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93" name="Line 21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5" y="113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38086" name="Group 2246"/>
                <p:cNvGrpSpPr>
                  <a:grpSpLocks/>
                </p:cNvGrpSpPr>
                <p:nvPr/>
              </p:nvGrpSpPr>
              <p:grpSpPr bwMode="auto">
                <a:xfrm>
                  <a:off x="4559" y="1129"/>
                  <a:ext cx="50" cy="70"/>
                  <a:chOff x="4559" y="1129"/>
                  <a:chExt cx="50" cy="70"/>
                </a:xfrm>
              </p:grpSpPr>
              <p:sp>
                <p:nvSpPr>
                  <p:cNvPr id="37995" name="Line 21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8" y="112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96" name="Line 21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5" y="1129"/>
                    <a:ext cx="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97" name="Line 21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4" y="113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98" name="Line 21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2" y="1130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7999" name="Line 21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01" y="113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00" name="Line 2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9" y="1132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01" name="Freeform 2161"/>
                  <p:cNvSpPr>
                    <a:spLocks/>
                  </p:cNvSpPr>
                  <p:nvPr/>
                </p:nvSpPr>
                <p:spPr bwMode="auto">
                  <a:xfrm>
                    <a:off x="4597" y="1133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02" name="Line 21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6" y="11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03" name="Line 21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5" y="113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04" name="Freeform 2164"/>
                  <p:cNvSpPr>
                    <a:spLocks/>
                  </p:cNvSpPr>
                  <p:nvPr/>
                </p:nvSpPr>
                <p:spPr bwMode="auto">
                  <a:xfrm>
                    <a:off x="4593" y="1135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1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2" h="1">
                        <a:moveTo>
                          <a:pt x="2" y="0"/>
                        </a:moveTo>
                        <a:lnTo>
                          <a:pt x="1" y="0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05" name="Line 21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2" y="113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06" name="Line 21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91" y="113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07" name="Line 21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8" y="1137"/>
                    <a:ext cx="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08" name="Line 216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7" y="113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09" name="Line 21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5" y="1139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10" name="Line 21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4" y="114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11" name="Line 21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3" y="114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12" name="Line 21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2" y="114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13" name="Line 21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80" y="114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14" name="Line 21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9" y="114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15" name="Line 21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8" y="11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16" name="Line 21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7" y="114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17" name="Line 21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6" y="114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18" name="Line 21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3" y="1145"/>
                    <a:ext cx="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19" name="Line 21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2" y="11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20" name="Line 21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1" y="114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21" name="Line 21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0" y="114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22" name="Line 21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9" y="114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23" name="Line 21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8" y="114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24" name="Freeform 2184"/>
                  <p:cNvSpPr>
                    <a:spLocks/>
                  </p:cNvSpPr>
                  <p:nvPr/>
                </p:nvSpPr>
                <p:spPr bwMode="auto">
                  <a:xfrm>
                    <a:off x="4567" y="1149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25" name="Line 21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6" y="115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26" name="Line 21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5" y="115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27" name="Freeform 2187"/>
                  <p:cNvSpPr>
                    <a:spLocks/>
                  </p:cNvSpPr>
                  <p:nvPr/>
                </p:nvSpPr>
                <p:spPr bwMode="auto">
                  <a:xfrm>
                    <a:off x="4564" y="1152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1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" h="1">
                        <a:moveTo>
                          <a:pt x="1" y="0"/>
                        </a:moveTo>
                        <a:lnTo>
                          <a:pt x="1" y="1"/>
                        </a:lnTo>
                        <a:lnTo>
                          <a:pt x="0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28" name="Line 2188"/>
                  <p:cNvSpPr>
                    <a:spLocks noChangeShapeType="1"/>
                  </p:cNvSpPr>
                  <p:nvPr/>
                </p:nvSpPr>
                <p:spPr bwMode="auto">
                  <a:xfrm>
                    <a:off x="4564" y="115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29" name="Line 21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3" y="115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30" name="Line 2190"/>
                  <p:cNvSpPr>
                    <a:spLocks noChangeShapeType="1"/>
                  </p:cNvSpPr>
                  <p:nvPr/>
                </p:nvSpPr>
                <p:spPr bwMode="auto">
                  <a:xfrm>
                    <a:off x="4563" y="115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31" name="Line 21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2" y="115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32" name="Line 21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1" y="115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33" name="Line 21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60" y="115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34" name="Line 2194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15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35" name="Line 2195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15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36" name="Line 21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59" y="11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37" name="Line 2197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116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38" name="Line 2198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116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39" name="Line 2199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116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40" name="Line 2200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116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41" name="Line 2201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116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42" name="Line 2202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116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43" name="Line 2203"/>
                  <p:cNvSpPr>
                    <a:spLocks noChangeShapeType="1"/>
                  </p:cNvSpPr>
                  <p:nvPr/>
                </p:nvSpPr>
                <p:spPr bwMode="auto">
                  <a:xfrm>
                    <a:off x="4559" y="116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44" name="Line 2204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16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45" name="Line 2205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16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46" name="Line 2206"/>
                  <p:cNvSpPr>
                    <a:spLocks noChangeShapeType="1"/>
                  </p:cNvSpPr>
                  <p:nvPr/>
                </p:nvSpPr>
                <p:spPr bwMode="auto">
                  <a:xfrm>
                    <a:off x="4560" y="11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47" name="Line 2207"/>
                  <p:cNvSpPr>
                    <a:spLocks noChangeShapeType="1"/>
                  </p:cNvSpPr>
                  <p:nvPr/>
                </p:nvSpPr>
                <p:spPr bwMode="auto">
                  <a:xfrm>
                    <a:off x="4561" y="116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48" name="Line 2208"/>
                  <p:cNvSpPr>
                    <a:spLocks noChangeShapeType="1"/>
                  </p:cNvSpPr>
                  <p:nvPr/>
                </p:nvSpPr>
                <p:spPr bwMode="auto">
                  <a:xfrm>
                    <a:off x="4561" y="117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49" name="Line 2209"/>
                  <p:cNvSpPr>
                    <a:spLocks noChangeShapeType="1"/>
                  </p:cNvSpPr>
                  <p:nvPr/>
                </p:nvSpPr>
                <p:spPr bwMode="auto">
                  <a:xfrm>
                    <a:off x="4562" y="117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50" name="Line 2210"/>
                  <p:cNvSpPr>
                    <a:spLocks noChangeShapeType="1"/>
                  </p:cNvSpPr>
                  <p:nvPr/>
                </p:nvSpPr>
                <p:spPr bwMode="auto">
                  <a:xfrm>
                    <a:off x="4563" y="117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51" name="Line 2211"/>
                  <p:cNvSpPr>
                    <a:spLocks noChangeShapeType="1"/>
                  </p:cNvSpPr>
                  <p:nvPr/>
                </p:nvSpPr>
                <p:spPr bwMode="auto">
                  <a:xfrm>
                    <a:off x="4563" y="117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52" name="Line 2212"/>
                  <p:cNvSpPr>
                    <a:spLocks noChangeShapeType="1"/>
                  </p:cNvSpPr>
                  <p:nvPr/>
                </p:nvSpPr>
                <p:spPr bwMode="auto">
                  <a:xfrm>
                    <a:off x="4564" y="1173"/>
                    <a:ext cx="1" cy="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53" name="Line 2213"/>
                  <p:cNvSpPr>
                    <a:spLocks noChangeShapeType="1"/>
                  </p:cNvSpPr>
                  <p:nvPr/>
                </p:nvSpPr>
                <p:spPr bwMode="auto">
                  <a:xfrm>
                    <a:off x="4565" y="117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54" name="Line 2214"/>
                  <p:cNvSpPr>
                    <a:spLocks noChangeShapeType="1"/>
                  </p:cNvSpPr>
                  <p:nvPr/>
                </p:nvSpPr>
                <p:spPr bwMode="auto">
                  <a:xfrm>
                    <a:off x="4566" y="117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55" name="Line 2215"/>
                  <p:cNvSpPr>
                    <a:spLocks noChangeShapeType="1"/>
                  </p:cNvSpPr>
                  <p:nvPr/>
                </p:nvSpPr>
                <p:spPr bwMode="auto">
                  <a:xfrm>
                    <a:off x="4567" y="117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56" name="Line 2216"/>
                  <p:cNvSpPr>
                    <a:spLocks noChangeShapeType="1"/>
                  </p:cNvSpPr>
                  <p:nvPr/>
                </p:nvSpPr>
                <p:spPr bwMode="auto">
                  <a:xfrm>
                    <a:off x="4567" y="117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57" name="Line 2217"/>
                  <p:cNvSpPr>
                    <a:spLocks noChangeShapeType="1"/>
                  </p:cNvSpPr>
                  <p:nvPr/>
                </p:nvSpPr>
                <p:spPr bwMode="auto">
                  <a:xfrm>
                    <a:off x="4568" y="117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58" name="Line 2218"/>
                  <p:cNvSpPr>
                    <a:spLocks noChangeShapeType="1"/>
                  </p:cNvSpPr>
                  <p:nvPr/>
                </p:nvSpPr>
                <p:spPr bwMode="auto">
                  <a:xfrm>
                    <a:off x="4569" y="117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59" name="Line 2219"/>
                  <p:cNvSpPr>
                    <a:spLocks noChangeShapeType="1"/>
                  </p:cNvSpPr>
                  <p:nvPr/>
                </p:nvSpPr>
                <p:spPr bwMode="auto">
                  <a:xfrm>
                    <a:off x="4570" y="117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60" name="Line 2220"/>
                  <p:cNvSpPr>
                    <a:spLocks noChangeShapeType="1"/>
                  </p:cNvSpPr>
                  <p:nvPr/>
                </p:nvSpPr>
                <p:spPr bwMode="auto">
                  <a:xfrm>
                    <a:off x="4571" y="117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61" name="Line 2221"/>
                  <p:cNvSpPr>
                    <a:spLocks noChangeShapeType="1"/>
                  </p:cNvSpPr>
                  <p:nvPr/>
                </p:nvSpPr>
                <p:spPr bwMode="auto">
                  <a:xfrm>
                    <a:off x="4572" y="118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62" name="Line 2222"/>
                  <p:cNvSpPr>
                    <a:spLocks noChangeShapeType="1"/>
                  </p:cNvSpPr>
                  <p:nvPr/>
                </p:nvSpPr>
                <p:spPr bwMode="auto">
                  <a:xfrm>
                    <a:off x="4573" y="118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63" name="Line 2223"/>
                  <p:cNvSpPr>
                    <a:spLocks noChangeShapeType="1"/>
                  </p:cNvSpPr>
                  <p:nvPr/>
                </p:nvSpPr>
                <p:spPr bwMode="auto">
                  <a:xfrm>
                    <a:off x="4575" y="1181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64" name="Line 2224"/>
                  <p:cNvSpPr>
                    <a:spLocks noChangeShapeType="1"/>
                  </p:cNvSpPr>
                  <p:nvPr/>
                </p:nvSpPr>
                <p:spPr bwMode="auto">
                  <a:xfrm>
                    <a:off x="4577" y="118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65" name="Line 2225"/>
                  <p:cNvSpPr>
                    <a:spLocks noChangeShapeType="1"/>
                  </p:cNvSpPr>
                  <p:nvPr/>
                </p:nvSpPr>
                <p:spPr bwMode="auto">
                  <a:xfrm>
                    <a:off x="4578" y="1183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66" name="Line 2226"/>
                  <p:cNvSpPr>
                    <a:spLocks noChangeShapeType="1"/>
                  </p:cNvSpPr>
                  <p:nvPr/>
                </p:nvSpPr>
                <p:spPr bwMode="auto">
                  <a:xfrm>
                    <a:off x="4579" y="118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67" name="Line 2227"/>
                  <p:cNvSpPr>
                    <a:spLocks noChangeShapeType="1"/>
                  </p:cNvSpPr>
                  <p:nvPr/>
                </p:nvSpPr>
                <p:spPr bwMode="auto">
                  <a:xfrm>
                    <a:off x="4580" y="1184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68" name="Line 2228"/>
                  <p:cNvSpPr>
                    <a:spLocks noChangeShapeType="1"/>
                  </p:cNvSpPr>
                  <p:nvPr/>
                </p:nvSpPr>
                <p:spPr bwMode="auto">
                  <a:xfrm>
                    <a:off x="4581" y="1185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69" name="Line 2229"/>
                  <p:cNvSpPr>
                    <a:spLocks noChangeShapeType="1"/>
                  </p:cNvSpPr>
                  <p:nvPr/>
                </p:nvSpPr>
                <p:spPr bwMode="auto">
                  <a:xfrm>
                    <a:off x="4582" y="1186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70" name="Line 2230"/>
                  <p:cNvSpPr>
                    <a:spLocks noChangeShapeType="1"/>
                  </p:cNvSpPr>
                  <p:nvPr/>
                </p:nvSpPr>
                <p:spPr bwMode="auto">
                  <a:xfrm>
                    <a:off x="4584" y="1187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71" name="Line 2231"/>
                  <p:cNvSpPr>
                    <a:spLocks noChangeShapeType="1"/>
                  </p:cNvSpPr>
                  <p:nvPr/>
                </p:nvSpPr>
                <p:spPr bwMode="auto">
                  <a:xfrm>
                    <a:off x="4585" y="1188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72" name="Line 2232"/>
                  <p:cNvSpPr>
                    <a:spLocks noChangeShapeType="1"/>
                  </p:cNvSpPr>
                  <p:nvPr/>
                </p:nvSpPr>
                <p:spPr bwMode="auto">
                  <a:xfrm>
                    <a:off x="4586" y="1188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73" name="Line 2233"/>
                  <p:cNvSpPr>
                    <a:spLocks noChangeShapeType="1"/>
                  </p:cNvSpPr>
                  <p:nvPr/>
                </p:nvSpPr>
                <p:spPr bwMode="auto">
                  <a:xfrm>
                    <a:off x="4588" y="1189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74" name="Line 2234"/>
                  <p:cNvSpPr>
                    <a:spLocks noChangeShapeType="1"/>
                  </p:cNvSpPr>
                  <p:nvPr/>
                </p:nvSpPr>
                <p:spPr bwMode="auto">
                  <a:xfrm>
                    <a:off x="4589" y="1189"/>
                    <a:ext cx="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75" name="Line 2235"/>
                  <p:cNvSpPr>
                    <a:spLocks noChangeShapeType="1"/>
                  </p:cNvSpPr>
                  <p:nvPr/>
                </p:nvSpPr>
                <p:spPr bwMode="auto">
                  <a:xfrm>
                    <a:off x="4592" y="1190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76" name="Freeform 2236"/>
                  <p:cNvSpPr>
                    <a:spLocks/>
                  </p:cNvSpPr>
                  <p:nvPr/>
                </p:nvSpPr>
                <p:spPr bwMode="auto">
                  <a:xfrm>
                    <a:off x="4593" y="1191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77" name="Line 2237"/>
                  <p:cNvSpPr>
                    <a:spLocks noChangeShapeType="1"/>
                  </p:cNvSpPr>
                  <p:nvPr/>
                </p:nvSpPr>
                <p:spPr bwMode="auto">
                  <a:xfrm>
                    <a:off x="4595" y="1191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78" name="Line 2238"/>
                  <p:cNvSpPr>
                    <a:spLocks noChangeShapeType="1"/>
                  </p:cNvSpPr>
                  <p:nvPr/>
                </p:nvSpPr>
                <p:spPr bwMode="auto">
                  <a:xfrm>
                    <a:off x="4596" y="1192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79" name="Freeform 2239"/>
                  <p:cNvSpPr>
                    <a:spLocks/>
                  </p:cNvSpPr>
                  <p:nvPr/>
                </p:nvSpPr>
                <p:spPr bwMode="auto">
                  <a:xfrm>
                    <a:off x="4597" y="1193"/>
                    <a:ext cx="2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0"/>
                      </a:cxn>
                      <a:cxn ang="0">
                        <a:pos x="2" y="1"/>
                      </a:cxn>
                    </a:cxnLst>
                    <a:rect l="0" t="0" r="r" b="b"/>
                    <a:pathLst>
                      <a:path w="2" h="1">
                        <a:moveTo>
                          <a:pt x="0" y="0"/>
                        </a:moveTo>
                        <a:lnTo>
                          <a:pt x="1" y="0"/>
                        </a:lnTo>
                        <a:lnTo>
                          <a:pt x="2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80" name="Line 2240"/>
                  <p:cNvSpPr>
                    <a:spLocks noChangeShapeType="1"/>
                  </p:cNvSpPr>
                  <p:nvPr/>
                </p:nvSpPr>
                <p:spPr bwMode="auto">
                  <a:xfrm>
                    <a:off x="4599" y="1194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81" name="Freeform 2241"/>
                  <p:cNvSpPr>
                    <a:spLocks/>
                  </p:cNvSpPr>
                  <p:nvPr/>
                </p:nvSpPr>
                <p:spPr bwMode="auto">
                  <a:xfrm>
                    <a:off x="4601" y="1194"/>
                    <a:ext cx="1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1"/>
                      </a:cxn>
                    </a:cxnLst>
                    <a:rect l="0" t="0" r="r" b="b"/>
                    <a:pathLst>
                      <a:path w="1" h="1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1"/>
                        </a:lnTo>
                      </a:path>
                    </a:pathLst>
                  </a:cu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82" name="Line 2242"/>
                  <p:cNvSpPr>
                    <a:spLocks noChangeShapeType="1"/>
                  </p:cNvSpPr>
                  <p:nvPr/>
                </p:nvSpPr>
                <p:spPr bwMode="auto">
                  <a:xfrm>
                    <a:off x="4602" y="1195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83" name="Line 2243"/>
                  <p:cNvSpPr>
                    <a:spLocks noChangeShapeType="1"/>
                  </p:cNvSpPr>
                  <p:nvPr/>
                </p:nvSpPr>
                <p:spPr bwMode="auto">
                  <a:xfrm>
                    <a:off x="4604" y="1196"/>
                    <a:ext cx="1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84" name="Line 2244"/>
                  <p:cNvSpPr>
                    <a:spLocks noChangeShapeType="1"/>
                  </p:cNvSpPr>
                  <p:nvPr/>
                </p:nvSpPr>
                <p:spPr bwMode="auto">
                  <a:xfrm>
                    <a:off x="4605" y="1197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8085" name="Line 2245"/>
                  <p:cNvSpPr>
                    <a:spLocks noChangeShapeType="1"/>
                  </p:cNvSpPr>
                  <p:nvPr/>
                </p:nvSpPr>
                <p:spPr bwMode="auto">
                  <a:xfrm>
                    <a:off x="4607" y="1198"/>
                    <a:ext cx="2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8089" name="Rectangle 2249"/>
            <p:cNvSpPr>
              <a:spLocks noChangeArrowheads="1"/>
            </p:cNvSpPr>
            <p:nvPr/>
          </p:nvSpPr>
          <p:spPr bwMode="auto">
            <a:xfrm>
              <a:off x="4016" y="1761"/>
              <a:ext cx="203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Symbol" pitchFamily="18" charset="2"/>
                </a:rPr>
                <a:t>·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090" name="Rectangle 2250"/>
            <p:cNvSpPr>
              <a:spLocks noChangeArrowheads="1"/>
            </p:cNvSpPr>
            <p:nvPr/>
          </p:nvSpPr>
          <p:spPr bwMode="auto">
            <a:xfrm>
              <a:off x="4024" y="1485"/>
              <a:ext cx="8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m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38091" name="Rectangle 2251"/>
            <p:cNvSpPr>
              <a:spLocks noChangeArrowheads="1"/>
            </p:cNvSpPr>
            <p:nvPr/>
          </p:nvSpPr>
          <p:spPr bwMode="auto">
            <a:xfrm>
              <a:off x="5103" y="1480"/>
              <a:ext cx="89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m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38092" name="Rectangle 2252"/>
            <p:cNvSpPr>
              <a:spLocks noChangeArrowheads="1"/>
            </p:cNvSpPr>
            <p:nvPr/>
          </p:nvSpPr>
          <p:spPr bwMode="auto">
            <a:xfrm>
              <a:off x="4120" y="1487"/>
              <a:ext cx="9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+</a:t>
              </a:r>
              <a:endPara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093" name="Rectangle 2253"/>
            <p:cNvSpPr>
              <a:spLocks noChangeArrowheads="1"/>
            </p:cNvSpPr>
            <p:nvPr/>
          </p:nvSpPr>
          <p:spPr bwMode="auto">
            <a:xfrm>
              <a:off x="5224" y="1487"/>
              <a:ext cx="9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+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8098" name="Group 2258"/>
            <p:cNvGrpSpPr>
              <a:grpSpLocks/>
            </p:cNvGrpSpPr>
            <p:nvPr/>
          </p:nvGrpSpPr>
          <p:grpSpPr bwMode="auto">
            <a:xfrm>
              <a:off x="4925" y="916"/>
              <a:ext cx="591" cy="253"/>
              <a:chOff x="4925" y="916"/>
              <a:chExt cx="591" cy="253"/>
            </a:xfrm>
          </p:grpSpPr>
          <p:sp>
            <p:nvSpPr>
              <p:cNvPr id="38095" name="Rectangle 2255"/>
              <p:cNvSpPr>
                <a:spLocks noChangeArrowheads="1"/>
              </p:cNvSpPr>
              <p:nvPr/>
            </p:nvSpPr>
            <p:spPr bwMode="auto">
              <a:xfrm>
                <a:off x="4925" y="916"/>
                <a:ext cx="253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-Italic" pitchFamily="2" charset="0"/>
                  </a:rPr>
                  <a:t>B</a:t>
                </a:r>
                <a:endParaRPr kumimoji="0" lang="it-IT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096" name="Rectangle 2256"/>
              <p:cNvSpPr>
                <a:spLocks noChangeArrowheads="1"/>
              </p:cNvSpPr>
              <p:nvPr/>
            </p:nvSpPr>
            <p:spPr bwMode="auto">
              <a:xfrm>
                <a:off x="5130" y="916"/>
                <a:ext cx="386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400" b="0" i="0" u="none" strike="noStrike" cap="none" normalizeH="0" baseline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-Italic" pitchFamily="2" charset="0"/>
                  </a:rPr>
                  <a:t>field</a:t>
                </a:r>
                <a:endParaRPr kumimoji="0" 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38100" name="Rectangle 2260"/>
            <p:cNvSpPr>
              <a:spLocks noChangeArrowheads="1"/>
            </p:cNvSpPr>
            <p:nvPr/>
          </p:nvSpPr>
          <p:spPr bwMode="auto">
            <a:xfrm>
              <a:off x="4504" y="1423"/>
              <a:ext cx="144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8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-Italic" pitchFamily="2" charset="0"/>
                </a:rPr>
                <a:t>q</a:t>
              </a:r>
              <a:endPara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38103" name="Group 2263"/>
            <p:cNvGrpSpPr>
              <a:grpSpLocks/>
            </p:cNvGrpSpPr>
            <p:nvPr/>
          </p:nvGrpSpPr>
          <p:grpSpPr bwMode="auto">
            <a:xfrm>
              <a:off x="4504" y="2068"/>
              <a:ext cx="144" cy="193"/>
              <a:chOff x="4504" y="2068"/>
              <a:chExt cx="144" cy="193"/>
            </a:xfrm>
          </p:grpSpPr>
          <p:sp>
            <p:nvSpPr>
              <p:cNvPr id="38101" name="Rectangle 2261"/>
              <p:cNvSpPr>
                <a:spLocks noChangeArrowheads="1"/>
              </p:cNvSpPr>
              <p:nvPr/>
            </p:nvSpPr>
            <p:spPr bwMode="auto">
              <a:xfrm>
                <a:off x="4504" y="2068"/>
                <a:ext cx="144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8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-Italic" pitchFamily="2" charset="0"/>
                  </a:rPr>
                  <a:t>q</a:t>
                </a:r>
                <a:endParaRPr kumimoji="0" 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102" name="Line 2262"/>
              <p:cNvSpPr>
                <a:spLocks noChangeShapeType="1"/>
              </p:cNvSpPr>
              <p:nvPr/>
            </p:nvSpPr>
            <p:spPr bwMode="auto">
              <a:xfrm>
                <a:off x="4504" y="2101"/>
                <a:ext cx="96" cy="1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38106" name="Group 2266"/>
            <p:cNvGrpSpPr>
              <a:grpSpLocks/>
            </p:cNvGrpSpPr>
            <p:nvPr/>
          </p:nvGrpSpPr>
          <p:grpSpPr bwMode="auto">
            <a:xfrm>
              <a:off x="4357" y="708"/>
              <a:ext cx="254" cy="246"/>
              <a:chOff x="4357" y="708"/>
              <a:chExt cx="254" cy="246"/>
            </a:xfrm>
          </p:grpSpPr>
          <p:sp>
            <p:nvSpPr>
              <p:cNvPr id="38104" name="Rectangle 2264"/>
              <p:cNvSpPr>
                <a:spLocks noChangeArrowheads="1"/>
              </p:cNvSpPr>
              <p:nvPr/>
            </p:nvSpPr>
            <p:spPr bwMode="auto">
              <a:xfrm>
                <a:off x="4357" y="770"/>
                <a:ext cx="254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9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Symbol" pitchFamily="18" charset="2"/>
                  </a:rPr>
                  <a:t> g</a:t>
                </a:r>
                <a:r>
                  <a:rPr kumimoji="0" lang="it-IT" sz="19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SymbolProp BT" pitchFamily="2" charset="2"/>
                  </a:rPr>
                  <a:t> </a:t>
                </a:r>
                <a:endParaRPr kumimoji="0" 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105" name="Rectangle 2265"/>
              <p:cNvSpPr>
                <a:spLocks noChangeArrowheads="1"/>
              </p:cNvSpPr>
              <p:nvPr/>
            </p:nvSpPr>
            <p:spPr bwMode="auto">
              <a:xfrm>
                <a:off x="4456" y="708"/>
                <a:ext cx="7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Symbol" pitchFamily="18" charset="2"/>
                  </a:rPr>
                  <a:t>*</a:t>
                </a:r>
                <a:endParaRPr kumimoji="0" 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</a:endParaRPr>
              </a:p>
            </p:txBody>
          </p:sp>
        </p:grpSp>
        <p:grpSp>
          <p:nvGrpSpPr>
            <p:cNvPr id="38109" name="Group 2269"/>
            <p:cNvGrpSpPr>
              <a:grpSpLocks/>
            </p:cNvGrpSpPr>
            <p:nvPr/>
          </p:nvGrpSpPr>
          <p:grpSpPr bwMode="auto">
            <a:xfrm>
              <a:off x="4837" y="1956"/>
              <a:ext cx="172" cy="246"/>
              <a:chOff x="4837" y="1956"/>
              <a:chExt cx="172" cy="246"/>
            </a:xfrm>
          </p:grpSpPr>
          <p:sp>
            <p:nvSpPr>
              <p:cNvPr id="38107" name="Rectangle 2267"/>
              <p:cNvSpPr>
                <a:spLocks noChangeArrowheads="1"/>
              </p:cNvSpPr>
              <p:nvPr/>
            </p:nvSpPr>
            <p:spPr bwMode="auto">
              <a:xfrm>
                <a:off x="4837" y="2018"/>
                <a:ext cx="139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9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Symbol" pitchFamily="18" charset="2"/>
                  </a:rPr>
                  <a:t> g </a:t>
                </a:r>
                <a:endParaRPr kumimoji="0" 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</a:endParaRPr>
              </a:p>
            </p:txBody>
          </p:sp>
          <p:sp>
            <p:nvSpPr>
              <p:cNvPr id="38108" name="Rectangle 2268"/>
              <p:cNvSpPr>
                <a:spLocks noChangeArrowheads="1"/>
              </p:cNvSpPr>
              <p:nvPr/>
            </p:nvSpPr>
            <p:spPr bwMode="auto">
              <a:xfrm>
                <a:off x="4936" y="1956"/>
                <a:ext cx="7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Symbol" pitchFamily="18" charset="2"/>
                  </a:rPr>
                  <a:t>*</a:t>
                </a:r>
                <a:endParaRPr kumimoji="0" 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</a:endParaRPr>
              </a:p>
            </p:txBody>
          </p:sp>
        </p:grpSp>
        <p:grpSp>
          <p:nvGrpSpPr>
            <p:cNvPr id="38112" name="Group 2272"/>
            <p:cNvGrpSpPr>
              <a:grpSpLocks/>
            </p:cNvGrpSpPr>
            <p:nvPr/>
          </p:nvGrpSpPr>
          <p:grpSpPr bwMode="auto">
            <a:xfrm>
              <a:off x="4117" y="1979"/>
              <a:ext cx="197" cy="223"/>
              <a:chOff x="4117" y="1979"/>
              <a:chExt cx="197" cy="223"/>
            </a:xfrm>
          </p:grpSpPr>
          <p:sp>
            <p:nvSpPr>
              <p:cNvPr id="38110" name="Rectangle 2270"/>
              <p:cNvSpPr>
                <a:spLocks noChangeArrowheads="1"/>
              </p:cNvSpPr>
              <p:nvPr/>
            </p:nvSpPr>
            <p:spPr bwMode="auto">
              <a:xfrm>
                <a:off x="4117" y="2018"/>
                <a:ext cx="139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9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Symbol" pitchFamily="18" charset="2"/>
                  </a:rPr>
                  <a:t> </a:t>
                </a:r>
                <a:r>
                  <a:rPr kumimoji="0" lang="it-IT" sz="19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Symbol" pitchFamily="18" charset="2"/>
                    <a:cs typeface="Times New Roman" pitchFamily="18" charset="0"/>
                  </a:rPr>
                  <a:t>g</a:t>
                </a:r>
                <a:r>
                  <a:rPr kumimoji="0" lang="it-IT" sz="19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Symbol" pitchFamily="18" charset="2"/>
                  </a:rPr>
                  <a:t> </a:t>
                </a:r>
                <a:endParaRPr kumimoji="0" 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</a:endParaRPr>
              </a:p>
            </p:txBody>
          </p:sp>
          <p:sp>
            <p:nvSpPr>
              <p:cNvPr id="38111" name="Rectangle 2271"/>
              <p:cNvSpPr>
                <a:spLocks noChangeArrowheads="1"/>
              </p:cNvSpPr>
              <p:nvPr/>
            </p:nvSpPr>
            <p:spPr bwMode="auto">
              <a:xfrm>
                <a:off x="4241" y="1979"/>
                <a:ext cx="7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sz="1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Symbol" pitchFamily="18" charset="2"/>
                  </a:rPr>
                  <a:t>*</a:t>
                </a:r>
                <a:endParaRPr kumimoji="0" 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</a:endParaRPr>
              </a:p>
            </p:txBody>
          </p:sp>
        </p:grpSp>
      </p:grpSp>
      <p:grpSp>
        <p:nvGrpSpPr>
          <p:cNvPr id="2280" name="Group 7"/>
          <p:cNvGrpSpPr>
            <a:grpSpLocks/>
          </p:cNvGrpSpPr>
          <p:nvPr/>
        </p:nvGrpSpPr>
        <p:grpSpPr bwMode="auto">
          <a:xfrm>
            <a:off x="5220072" y="764704"/>
            <a:ext cx="3921708" cy="2465288"/>
            <a:chOff x="913" y="933"/>
            <a:chExt cx="2647" cy="1650"/>
          </a:xfrm>
        </p:grpSpPr>
        <p:graphicFrame>
          <p:nvGraphicFramePr>
            <p:cNvPr id="2282" name="Object 9"/>
            <p:cNvGraphicFramePr>
              <a:graphicFrameLocks noChangeAspect="1"/>
            </p:cNvGraphicFramePr>
            <p:nvPr/>
          </p:nvGraphicFramePr>
          <p:xfrm>
            <a:off x="1027" y="1531"/>
            <a:ext cx="2025" cy="522"/>
          </p:xfrm>
          <a:graphic>
            <a:graphicData uri="http://schemas.openxmlformats.org/presentationml/2006/ole">
              <p:oleObj spid="_x0000_s38113" name="Equazione" r:id="rId4" imgW="2070000" imgH="533160" progId="Equation.3">
                <p:embed/>
              </p:oleObj>
            </a:graphicData>
          </a:graphic>
        </p:graphicFrame>
        <p:graphicFrame>
          <p:nvGraphicFramePr>
            <p:cNvPr id="2283" name="Object 10"/>
            <p:cNvGraphicFramePr>
              <a:graphicFrameLocks noChangeAspect="1"/>
            </p:cNvGraphicFramePr>
            <p:nvPr/>
          </p:nvGraphicFramePr>
          <p:xfrm>
            <a:off x="941" y="2121"/>
            <a:ext cx="2619" cy="462"/>
          </p:xfrm>
          <a:graphic>
            <a:graphicData uri="http://schemas.openxmlformats.org/presentationml/2006/ole">
              <p:oleObj spid="_x0000_s38114" name="Equazione" r:id="rId5" imgW="2590560" imgH="457200" progId="Equation.3">
                <p:embed/>
              </p:oleObj>
            </a:graphicData>
          </a:graphic>
        </p:graphicFrame>
        <p:pic>
          <p:nvPicPr>
            <p:cNvPr id="2284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 l="17683" t="40759" r="18028" b="38815"/>
            <a:stretch>
              <a:fillRect/>
            </a:stretch>
          </p:blipFill>
          <p:spPr bwMode="auto">
            <a:xfrm>
              <a:off x="913" y="933"/>
              <a:ext cx="2258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85" name="Oval 12"/>
            <p:cNvSpPr>
              <a:spLocks noChangeArrowheads="1"/>
            </p:cNvSpPr>
            <p:nvPr/>
          </p:nvSpPr>
          <p:spPr bwMode="auto">
            <a:xfrm>
              <a:off x="1211" y="982"/>
              <a:ext cx="405" cy="416"/>
            </a:xfrm>
            <a:prstGeom prst="ellipse">
              <a:avLst/>
            </a:prstGeom>
            <a:solidFill>
              <a:srgbClr val="CCFFCC"/>
            </a:solidFill>
            <a:ln w="28575">
              <a:solidFill>
                <a:srgbClr val="33CC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Tx/>
                <a:buNone/>
              </a:pPr>
              <a:endParaRPr lang="it-IT" sz="20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286" name="Text Box 13"/>
            <p:cNvSpPr txBox="1">
              <a:spLocks noChangeArrowheads="1"/>
            </p:cNvSpPr>
            <p:nvPr/>
          </p:nvSpPr>
          <p:spPr bwMode="auto">
            <a:xfrm>
              <a:off x="1292" y="1060"/>
              <a:ext cx="2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de-DE" sz="2000" i="1">
                  <a:solidFill>
                    <a:schemeClr val="tx1"/>
                  </a:solidFill>
                  <a:latin typeface="Times New Roman" pitchFamily="18" charset="0"/>
                </a:rPr>
                <a:t>H</a:t>
              </a:r>
              <a:endParaRPr lang="en-GB" sz="2000" i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287" name="Rectangle 14"/>
            <p:cNvSpPr>
              <a:spLocks noChangeArrowheads="1"/>
            </p:cNvSpPr>
            <p:nvPr/>
          </p:nvSpPr>
          <p:spPr bwMode="auto">
            <a:xfrm>
              <a:off x="2845" y="1077"/>
              <a:ext cx="187" cy="1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288" name="CasellaDiTesto 2287"/>
          <p:cNvSpPr txBox="1"/>
          <p:nvPr/>
        </p:nvSpPr>
        <p:spPr>
          <a:xfrm>
            <a:off x="2483768" y="1484784"/>
            <a:ext cx="2808312" cy="120032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Contribution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estimated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by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dispersion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integral</a:t>
            </a:r>
            <a:r>
              <a:rPr lang="it-IT" b="1" dirty="0" smtClean="0">
                <a:solidFill>
                  <a:srgbClr val="0000FF"/>
                </a:solidFill>
              </a:rPr>
              <a:t>: </a:t>
            </a:r>
          </a:p>
          <a:p>
            <a:r>
              <a:rPr lang="it-IT" b="1" dirty="0" err="1" smtClean="0">
                <a:solidFill>
                  <a:srgbClr val="0000FF"/>
                </a:solidFill>
              </a:rPr>
              <a:t>region</a:t>
            </a:r>
            <a:r>
              <a:rPr lang="it-IT" b="1" dirty="0" smtClean="0">
                <a:solidFill>
                  <a:srgbClr val="0000FF"/>
                </a:solidFill>
              </a:rPr>
              <a:t> s&lt;1GeV </a:t>
            </a:r>
            <a:r>
              <a:rPr lang="it-IT" b="1" dirty="0" err="1" smtClean="0">
                <a:solidFill>
                  <a:srgbClr val="0000FF"/>
                </a:solidFill>
              </a:rPr>
              <a:t>contributes</a:t>
            </a:r>
            <a:r>
              <a:rPr lang="it-IT" b="1" dirty="0" smtClean="0">
                <a:solidFill>
                  <a:srgbClr val="0000FF"/>
                </a:solidFill>
              </a:rPr>
              <a:t> more </a:t>
            </a:r>
            <a:r>
              <a:rPr lang="it-IT" b="1" dirty="0" err="1" smtClean="0">
                <a:solidFill>
                  <a:srgbClr val="0000FF"/>
                </a:solidFill>
              </a:rPr>
              <a:t>than</a:t>
            </a:r>
            <a:r>
              <a:rPr lang="it-IT" b="1" dirty="0" smtClean="0">
                <a:solidFill>
                  <a:srgbClr val="0000FF"/>
                </a:solidFill>
              </a:rPr>
              <a:t> 70%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38115" name="Picture 22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5819353"/>
            <a:ext cx="47244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0" name="CasellaDiTesto 2289"/>
          <p:cNvSpPr txBox="1"/>
          <p:nvPr/>
        </p:nvSpPr>
        <p:spPr>
          <a:xfrm>
            <a:off x="107504" y="5734997"/>
            <a:ext cx="42155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C00000"/>
                </a:solidFill>
              </a:rPr>
              <a:t>Require</a:t>
            </a:r>
            <a:r>
              <a:rPr lang="it-IT" b="1" dirty="0" smtClean="0">
                <a:solidFill>
                  <a:srgbClr val="C00000"/>
                </a:solidFill>
              </a:rPr>
              <a:t> precise </a:t>
            </a:r>
            <a:r>
              <a:rPr lang="it-IT" b="1" dirty="0" err="1" smtClean="0">
                <a:solidFill>
                  <a:srgbClr val="C00000"/>
                </a:solidFill>
              </a:rPr>
              <a:t>calculation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of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err="1" smtClean="0">
                <a:solidFill>
                  <a:srgbClr val="C00000"/>
                </a:solidFill>
              </a:rPr>
              <a:t>rad.function</a:t>
            </a:r>
            <a:endParaRPr lang="it-IT" b="1" dirty="0" smtClean="0">
              <a:solidFill>
                <a:srgbClr val="C00000"/>
              </a:solidFill>
            </a:endParaRPr>
          </a:p>
          <a:p>
            <a:r>
              <a:rPr lang="it-IT" b="1" dirty="0" smtClean="0">
                <a:solidFill>
                  <a:srgbClr val="C00000"/>
                </a:solidFill>
              </a:rPr>
              <a:t>EVA + PHOKARA MC </a:t>
            </a:r>
            <a:r>
              <a:rPr lang="it-IT" b="1" dirty="0" err="1" smtClean="0">
                <a:solidFill>
                  <a:srgbClr val="C00000"/>
                </a:solidFill>
              </a:rPr>
              <a:t>generator</a:t>
            </a:r>
            <a:endParaRPr lang="it-IT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6957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1268760"/>
            <a:ext cx="3779912" cy="460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949280"/>
            <a:ext cx="6516216" cy="4026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 t="47775" r="27869" b="4311"/>
          <a:stretch>
            <a:fillRect/>
          </a:stretch>
        </p:blipFill>
        <p:spPr bwMode="auto">
          <a:xfrm>
            <a:off x="467544" y="764704"/>
            <a:ext cx="2448273" cy="33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085184"/>
            <a:ext cx="42481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043608" y="116632"/>
            <a:ext cx="747647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</a:rPr>
              <a:t>KLOE </a:t>
            </a:r>
            <a:r>
              <a:rPr lang="it-IT" sz="2400" b="1" dirty="0" err="1" smtClean="0">
                <a:solidFill>
                  <a:srgbClr val="0000FF"/>
                </a:solidFill>
              </a:rPr>
              <a:t>measurement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for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small</a:t>
            </a:r>
            <a:r>
              <a:rPr lang="it-IT" sz="2400" b="1" dirty="0" smtClean="0">
                <a:solidFill>
                  <a:srgbClr val="0000FF"/>
                </a:solidFill>
              </a:rPr>
              <a:t> angle (</a:t>
            </a:r>
            <a:r>
              <a:rPr lang="it-IT" sz="2400" b="1" dirty="0" err="1" smtClean="0">
                <a:solidFill>
                  <a:srgbClr val="0000FF"/>
                </a:solidFill>
              </a:rPr>
              <a:t>undetected</a:t>
            </a:r>
            <a:r>
              <a:rPr lang="it-IT" sz="2400" b="1" dirty="0" smtClean="0">
                <a:solidFill>
                  <a:srgbClr val="0000FF"/>
                </a:solidFill>
              </a:rPr>
              <a:t>) </a:t>
            </a:r>
            <a:r>
              <a:rPr lang="it-IT" sz="2400" b="1" dirty="0" err="1" smtClean="0">
                <a:solidFill>
                  <a:srgbClr val="0000FF"/>
                </a:solidFill>
              </a:rPr>
              <a:t>photons</a:t>
            </a:r>
            <a:endParaRPr lang="it-IT" sz="2400" b="1" dirty="0">
              <a:solidFill>
                <a:srgbClr val="0000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07904" y="620688"/>
            <a:ext cx="4473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Backgrounds</a:t>
            </a:r>
            <a:r>
              <a:rPr lang="it-IT" b="1" dirty="0" smtClean="0"/>
              <a:t> </a:t>
            </a:r>
            <a:r>
              <a:rPr lang="it-IT" b="1" dirty="0" err="1" smtClean="0"/>
              <a:t>removed</a:t>
            </a:r>
            <a:r>
              <a:rPr lang="it-IT" b="1" dirty="0" smtClean="0"/>
              <a:t> </a:t>
            </a:r>
            <a:r>
              <a:rPr lang="it-IT" b="1" dirty="0" err="1" smtClean="0"/>
              <a:t>by</a:t>
            </a:r>
            <a:r>
              <a:rPr lang="it-IT" b="1" dirty="0" smtClean="0"/>
              <a:t> </a:t>
            </a:r>
            <a:r>
              <a:rPr lang="it-IT" b="1" dirty="0" err="1" smtClean="0"/>
              <a:t>kinematics</a:t>
            </a:r>
            <a:r>
              <a:rPr lang="it-IT" b="1" dirty="0" smtClean="0"/>
              <a:t> and PID</a:t>
            </a:r>
          </a:p>
          <a:p>
            <a:r>
              <a:rPr lang="it-IT" b="1" dirty="0" smtClean="0"/>
              <a:t>MC </a:t>
            </a:r>
            <a:r>
              <a:rPr lang="it-IT" b="1" dirty="0" err="1" smtClean="0"/>
              <a:t>shapes</a:t>
            </a:r>
            <a:r>
              <a:rPr lang="it-IT" b="1" dirty="0" smtClean="0"/>
              <a:t> </a:t>
            </a:r>
            <a:r>
              <a:rPr lang="it-IT" b="1" dirty="0" err="1" smtClean="0"/>
              <a:t>fitted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data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6480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3440" y="1690025"/>
            <a:ext cx="3645024" cy="447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6165304"/>
            <a:ext cx="575035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611560" y="116632"/>
            <a:ext cx="8257197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KLOE </a:t>
            </a:r>
            <a:r>
              <a:rPr lang="it-IT" sz="2800" b="1" dirty="0" err="1" smtClean="0">
                <a:solidFill>
                  <a:srgbClr val="0000FF"/>
                </a:solidFill>
              </a:rPr>
              <a:t>measurement</a:t>
            </a:r>
            <a:r>
              <a:rPr lang="it-IT" sz="2800" b="1" dirty="0" smtClean="0">
                <a:solidFill>
                  <a:srgbClr val="0000FF"/>
                </a:solidFill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</a:rPr>
              <a:t>for</a:t>
            </a:r>
            <a:r>
              <a:rPr lang="it-IT" sz="2800" b="1" dirty="0" smtClean="0">
                <a:solidFill>
                  <a:srgbClr val="0000FF"/>
                </a:solidFill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</a:rPr>
              <a:t>large</a:t>
            </a:r>
            <a:r>
              <a:rPr lang="it-IT" sz="2800" b="1" dirty="0" smtClean="0">
                <a:solidFill>
                  <a:srgbClr val="0000FF"/>
                </a:solidFill>
              </a:rPr>
              <a:t> angle (</a:t>
            </a:r>
            <a:r>
              <a:rPr lang="it-IT" sz="2800" b="1" dirty="0" err="1" smtClean="0">
                <a:solidFill>
                  <a:srgbClr val="0000FF"/>
                </a:solidFill>
              </a:rPr>
              <a:t>detected</a:t>
            </a:r>
            <a:r>
              <a:rPr lang="it-IT" sz="2800" b="1" dirty="0" smtClean="0">
                <a:solidFill>
                  <a:srgbClr val="0000FF"/>
                </a:solidFill>
              </a:rPr>
              <a:t>) </a:t>
            </a:r>
            <a:r>
              <a:rPr lang="it-IT" sz="2800" b="1" dirty="0" err="1" smtClean="0">
                <a:solidFill>
                  <a:srgbClr val="0000FF"/>
                </a:solidFill>
              </a:rPr>
              <a:t>photons</a:t>
            </a:r>
            <a:endParaRPr lang="it-IT" sz="2800" b="1" dirty="0">
              <a:solidFill>
                <a:srgbClr val="0000FF"/>
              </a:solidFill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9952" y="620688"/>
            <a:ext cx="1814048" cy="36004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79512" y="692696"/>
            <a:ext cx="7140929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Use</a:t>
            </a:r>
            <a:r>
              <a:rPr lang="it-IT" b="1" dirty="0" smtClean="0"/>
              <a:t> 233 pb</a:t>
            </a:r>
            <a:r>
              <a:rPr lang="it-IT" b="1" baseline="30000" dirty="0" smtClean="0"/>
              <a:t>-1</a:t>
            </a:r>
            <a:r>
              <a:rPr lang="it-IT" b="1" dirty="0" smtClean="0"/>
              <a:t> off </a:t>
            </a:r>
            <a:r>
              <a:rPr lang="it-IT" b="1" dirty="0" err="1" smtClean="0"/>
              <a:t>peak</a:t>
            </a:r>
            <a:r>
              <a:rPr lang="it-IT" b="1" dirty="0" smtClean="0"/>
              <a:t> data (√s = 1 </a:t>
            </a:r>
            <a:r>
              <a:rPr lang="it-IT" b="1" dirty="0" err="1" smtClean="0"/>
              <a:t>GeV</a:t>
            </a:r>
            <a:r>
              <a:rPr lang="it-IT" b="1" dirty="0" smtClean="0"/>
              <a:t>) </a:t>
            </a:r>
            <a:r>
              <a:rPr lang="it-IT" b="1" dirty="0" err="1" smtClean="0"/>
              <a:t>to</a:t>
            </a:r>
            <a:r>
              <a:rPr lang="it-IT" b="1" dirty="0" smtClean="0"/>
              <a:t> </a:t>
            </a:r>
            <a:r>
              <a:rPr lang="it-IT" b="1" dirty="0" err="1" smtClean="0"/>
              <a:t>minimize</a:t>
            </a:r>
            <a:r>
              <a:rPr lang="it-IT" b="1" dirty="0" smtClean="0"/>
              <a:t> </a:t>
            </a:r>
            <a:r>
              <a:rPr lang="it-IT" b="1" dirty="0" err="1" smtClean="0"/>
              <a:t>resonant</a:t>
            </a:r>
            <a:r>
              <a:rPr lang="it-IT" b="1" dirty="0" smtClean="0"/>
              <a:t> background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1052736"/>
            <a:ext cx="7217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Large</a:t>
            </a:r>
            <a:r>
              <a:rPr lang="it-IT" b="1" dirty="0" smtClean="0">
                <a:solidFill>
                  <a:srgbClr val="0000FF"/>
                </a:solidFill>
              </a:rPr>
              <a:t> FSR </a:t>
            </a:r>
            <a:r>
              <a:rPr lang="it-IT" b="1" dirty="0" err="1" smtClean="0">
                <a:solidFill>
                  <a:srgbClr val="0000FF"/>
                </a:solidFill>
              </a:rPr>
              <a:t>contribution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specially</a:t>
            </a:r>
            <a:r>
              <a:rPr lang="it-IT" b="1" dirty="0" smtClean="0">
                <a:solidFill>
                  <a:srgbClr val="0000FF"/>
                </a:solidFill>
              </a:rPr>
              <a:t> in </a:t>
            </a:r>
            <a:r>
              <a:rPr lang="it-IT" b="1" dirty="0" err="1" smtClean="0">
                <a:solidFill>
                  <a:srgbClr val="0000FF"/>
                </a:solidFill>
              </a:rPr>
              <a:t>threshold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region</a:t>
            </a:r>
            <a:endParaRPr lang="it-IT" b="1" dirty="0" smtClean="0">
              <a:solidFill>
                <a:srgbClr val="0000FF"/>
              </a:solidFill>
            </a:endParaRPr>
          </a:p>
          <a:p>
            <a:r>
              <a:rPr lang="it-IT" b="1" dirty="0" err="1" smtClean="0">
                <a:solidFill>
                  <a:srgbClr val="0000FF"/>
                </a:solidFill>
              </a:rPr>
              <a:t>Interference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unknown</a:t>
            </a:r>
            <a:r>
              <a:rPr lang="it-IT" b="1" dirty="0" smtClean="0">
                <a:solidFill>
                  <a:srgbClr val="0000FF"/>
                </a:solidFill>
              </a:rPr>
              <a:t>, </a:t>
            </a:r>
            <a:r>
              <a:rPr lang="it-IT" b="1" dirty="0" err="1" smtClean="0">
                <a:solidFill>
                  <a:srgbClr val="0000FF"/>
                </a:solidFill>
              </a:rPr>
              <a:t>estimated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by</a:t>
            </a:r>
            <a:r>
              <a:rPr lang="it-IT" b="1" dirty="0" smtClean="0">
                <a:solidFill>
                  <a:srgbClr val="0000FF"/>
                </a:solidFill>
              </a:rPr>
              <a:t> MC </a:t>
            </a:r>
            <a:r>
              <a:rPr lang="it-IT" b="1" dirty="0" err="1" smtClean="0">
                <a:solidFill>
                  <a:srgbClr val="0000FF"/>
                </a:solidFill>
              </a:rPr>
              <a:t>using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phenomenological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models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48680"/>
            <a:ext cx="4032448" cy="157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4664"/>
            <a:ext cx="4286190" cy="7200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8016" y="1556792"/>
            <a:ext cx="388598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7164288" y="486916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arXiv</a:t>
            </a:r>
            <a:r>
              <a:rPr lang="it-IT" b="1" dirty="0" smtClean="0"/>
              <a:t>:1105.3149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51520" y="260648"/>
            <a:ext cx="36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KLOE08-KLOE10 </a:t>
            </a:r>
            <a:r>
              <a:rPr lang="it-IT" b="1" dirty="0" err="1" smtClean="0"/>
              <a:t>fractional</a:t>
            </a:r>
            <a:r>
              <a:rPr lang="it-IT" b="1" dirty="0" smtClean="0"/>
              <a:t> </a:t>
            </a:r>
            <a:r>
              <a:rPr lang="it-IT" b="1" dirty="0" err="1" smtClean="0"/>
              <a:t>difference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96136" y="1124744"/>
            <a:ext cx="193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overall</a:t>
            </a:r>
            <a:r>
              <a:rPr lang="it-IT" b="1" dirty="0" smtClean="0">
                <a:solidFill>
                  <a:srgbClr val="FF0000"/>
                </a:solidFill>
              </a:rPr>
              <a:t> 1% </a:t>
            </a:r>
            <a:r>
              <a:rPr lang="it-IT" b="1" dirty="0" err="1" smtClean="0">
                <a:solidFill>
                  <a:srgbClr val="FF0000"/>
                </a:solidFill>
              </a:rPr>
              <a:t>error</a:t>
            </a:r>
            <a:r>
              <a:rPr lang="it-IT" b="1" dirty="0" smtClean="0">
                <a:solidFill>
                  <a:srgbClr val="FF0000"/>
                </a:solidFill>
              </a:rPr>
              <a:t>  !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843808" y="3212976"/>
            <a:ext cx="1903021" cy="646331"/>
          </a:xfrm>
          <a:prstGeom prst="rect">
            <a:avLst/>
          </a:prstGeom>
          <a:noFill/>
          <a:ln>
            <a:solidFill>
              <a:srgbClr val="BF11A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</a:rPr>
              <a:t>KLOE08 + KLOE10 </a:t>
            </a:r>
          </a:p>
          <a:p>
            <a:pPr algn="ctr"/>
            <a:r>
              <a:rPr lang="it-IT" b="1" dirty="0" err="1" smtClean="0">
                <a:solidFill>
                  <a:srgbClr val="0000FF"/>
                </a:solidFill>
              </a:rPr>
              <a:t>included</a:t>
            </a:r>
            <a:endParaRPr lang="it-IT" b="1" dirty="0">
              <a:solidFill>
                <a:srgbClr val="0000FF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4716016" y="2852936"/>
            <a:ext cx="792088" cy="683206"/>
          </a:xfrm>
          <a:prstGeom prst="straightConnector1">
            <a:avLst/>
          </a:prstGeom>
          <a:ln>
            <a:solidFill>
              <a:srgbClr val="BF11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4788024" y="3645024"/>
            <a:ext cx="648072" cy="1588"/>
          </a:xfrm>
          <a:prstGeom prst="straightConnector1">
            <a:avLst/>
          </a:prstGeom>
          <a:ln>
            <a:solidFill>
              <a:srgbClr val="BF11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7317112" y="5157192"/>
            <a:ext cx="16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(</a:t>
            </a:r>
            <a:r>
              <a:rPr lang="it-IT" b="1" dirty="0" err="1" smtClean="0"/>
              <a:t>Teubner</a:t>
            </a:r>
            <a:r>
              <a:rPr lang="it-IT" b="1" dirty="0" smtClean="0"/>
              <a:t> </a:t>
            </a:r>
            <a:r>
              <a:rPr lang="it-IT" b="1" dirty="0" err="1" smtClean="0"/>
              <a:t>et</a:t>
            </a:r>
            <a:r>
              <a:rPr lang="it-IT" b="1" dirty="0" smtClean="0"/>
              <a:t> al.)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55576" y="2276872"/>
            <a:ext cx="3888432" cy="707886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006600"/>
                </a:solidFill>
              </a:rPr>
              <a:t>Results</a:t>
            </a: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</a:rPr>
              <a:t>confirm</a:t>
            </a:r>
            <a:r>
              <a:rPr lang="it-IT" sz="2000" b="1" dirty="0" smtClean="0">
                <a:solidFill>
                  <a:srgbClr val="006600"/>
                </a:solidFill>
              </a:rPr>
              <a:t> 3.3 </a:t>
            </a:r>
            <a:r>
              <a:rPr lang="it-IT" sz="2000" b="1" dirty="0" smtClean="0">
                <a:solidFill>
                  <a:srgbClr val="006600"/>
                </a:solidFill>
                <a:latin typeface="Symbol" pitchFamily="18" charset="2"/>
              </a:rPr>
              <a:t>s</a:t>
            </a: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</a:rPr>
              <a:t>discrepancy</a:t>
            </a: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</a:rPr>
              <a:t>with</a:t>
            </a:r>
            <a:r>
              <a:rPr lang="it-IT" sz="2000" b="1" dirty="0" smtClean="0">
                <a:solidFill>
                  <a:srgbClr val="006600"/>
                </a:solidFill>
              </a:rPr>
              <a:t> BNL </a:t>
            </a:r>
            <a:r>
              <a:rPr lang="it-IT" sz="2000" b="1" dirty="0" err="1" smtClean="0">
                <a:solidFill>
                  <a:srgbClr val="006600"/>
                </a:solidFill>
              </a:rPr>
              <a:t>direct</a:t>
            </a: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</a:rPr>
              <a:t>a</a:t>
            </a:r>
            <a:r>
              <a:rPr lang="it-IT" sz="2000" b="1" baseline="-25000" dirty="0" err="1" smtClean="0">
                <a:solidFill>
                  <a:srgbClr val="006600"/>
                </a:solidFill>
                <a:latin typeface="Symbol" pitchFamily="18" charset="2"/>
              </a:rPr>
              <a:t>m</a:t>
            </a: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</a:rPr>
              <a:t>measurement</a:t>
            </a:r>
            <a:endParaRPr lang="it-IT" sz="2000" b="1" dirty="0">
              <a:solidFill>
                <a:srgbClr val="0066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07504" y="4005064"/>
            <a:ext cx="571611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solidFill>
                  <a:srgbClr val="FFC000"/>
                </a:solidFill>
              </a:rPr>
              <a:t>In progress:</a:t>
            </a: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it-IT" sz="2000" b="1" dirty="0" smtClean="0">
                <a:solidFill>
                  <a:srgbClr val="0000FF"/>
                </a:solidFill>
              </a:rPr>
              <a:t> → </a:t>
            </a:r>
            <a:r>
              <a:rPr lang="it-IT" sz="20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it-IT" sz="2000" b="1" baseline="30000" dirty="0" smtClean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it-IT" sz="20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it-IT" sz="2000" b="1" baseline="30000" dirty="0" smtClean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it-IT" sz="2000" b="1" dirty="0" smtClean="0">
                <a:solidFill>
                  <a:srgbClr val="0000FF"/>
                </a:solidFill>
                <a:latin typeface="Symbol" pitchFamily="18" charset="2"/>
              </a:rPr>
              <a:t>(g</a:t>
            </a:r>
            <a:r>
              <a:rPr lang="it-IT" sz="2000" b="1" dirty="0" smtClean="0">
                <a:solidFill>
                  <a:srgbClr val="0000FF"/>
                </a:solidFill>
              </a:rPr>
              <a:t>) </a:t>
            </a:r>
            <a:r>
              <a:rPr lang="it-IT" sz="2000" b="1" dirty="0" err="1" smtClean="0">
                <a:solidFill>
                  <a:srgbClr val="0000FF"/>
                </a:solidFill>
              </a:rPr>
              <a:t>measurement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from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  <a:latin typeface="Symbol" pitchFamily="18" charset="2"/>
              </a:rPr>
              <a:t>ppg</a:t>
            </a:r>
            <a:r>
              <a:rPr lang="it-IT" sz="2000" b="1" dirty="0" smtClean="0">
                <a:solidFill>
                  <a:srgbClr val="0000FF"/>
                </a:solidFill>
                <a:latin typeface="Symbol" pitchFamily="18" charset="2"/>
              </a:rPr>
              <a:t>/</a:t>
            </a:r>
            <a:r>
              <a:rPr lang="it-IT" sz="2000" b="1" dirty="0" err="1" smtClean="0">
                <a:solidFill>
                  <a:srgbClr val="0000FF"/>
                </a:solidFill>
                <a:latin typeface="Symbol" pitchFamily="18" charset="2"/>
              </a:rPr>
              <a:t>mmg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ratio</a:t>
            </a:r>
            <a:endParaRPr lang="it-IT" sz="20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endParaRPr lang="it-IT" sz="20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00FF"/>
                </a:solidFill>
              </a:rPr>
              <a:t> FSR </a:t>
            </a:r>
            <a:r>
              <a:rPr lang="it-IT" sz="2000" b="1" dirty="0" err="1" smtClean="0">
                <a:solidFill>
                  <a:srgbClr val="0000FF"/>
                </a:solidFill>
              </a:rPr>
              <a:t>model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validity</a:t>
            </a:r>
            <a:r>
              <a:rPr lang="it-IT" sz="2000" b="1" dirty="0" smtClean="0">
                <a:solidFill>
                  <a:srgbClr val="0000FF"/>
                </a:solidFill>
              </a:rPr>
              <a:t> test via </a:t>
            </a:r>
            <a:r>
              <a:rPr lang="it-IT" sz="2000" b="1" dirty="0" err="1" smtClean="0">
                <a:solidFill>
                  <a:srgbClr val="0000FF"/>
                </a:solidFill>
              </a:rPr>
              <a:t>fw-bw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asymmetry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measurement</a:t>
            </a:r>
            <a:r>
              <a:rPr lang="it-IT" sz="2000" b="1" dirty="0" smtClean="0">
                <a:solidFill>
                  <a:srgbClr val="0000FF"/>
                </a:solidFill>
              </a:rPr>
              <a:t> in e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+</a:t>
            </a:r>
            <a:r>
              <a:rPr lang="it-IT" sz="2000" b="1" dirty="0" smtClean="0">
                <a:solidFill>
                  <a:srgbClr val="0000FF"/>
                </a:solidFill>
              </a:rPr>
              <a:t>e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-</a:t>
            </a:r>
            <a:r>
              <a:rPr lang="it-IT" sz="2000" b="1" dirty="0" smtClean="0">
                <a:solidFill>
                  <a:srgbClr val="0000FF"/>
                </a:solidFill>
              </a:rPr>
              <a:t>→</a:t>
            </a:r>
            <a:r>
              <a:rPr lang="it-IT" sz="20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it-IT" sz="2000" b="1" baseline="30000" dirty="0" smtClean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it-IT" sz="2000" b="1" dirty="0" smtClean="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-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process</a:t>
            </a:r>
            <a:endParaRPr lang="it-IT" sz="2000" b="1" dirty="0" smtClean="0">
              <a:solidFill>
                <a:srgbClr val="0000FF"/>
              </a:solidFill>
            </a:endParaRPr>
          </a:p>
          <a:p>
            <a:endParaRPr lang="it-IT" sz="2000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still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smtClean="0">
                <a:solidFill>
                  <a:srgbClr val="0000FF"/>
                </a:solidFill>
                <a:latin typeface="Calibri"/>
              </a:rPr>
              <a:t>~ 1.5 fb</a:t>
            </a:r>
            <a:r>
              <a:rPr lang="it-IT" sz="2000" b="1" baseline="30000" dirty="0" smtClean="0">
                <a:solidFill>
                  <a:srgbClr val="0000FF"/>
                </a:solidFill>
                <a:latin typeface="Calibri"/>
              </a:rPr>
              <a:t>-1</a:t>
            </a:r>
            <a:r>
              <a:rPr lang="it-IT" sz="2000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  <a:latin typeface="Calibri"/>
              </a:rPr>
              <a:t>to</a:t>
            </a:r>
            <a:r>
              <a:rPr lang="it-IT" sz="2000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  <a:latin typeface="Calibri"/>
              </a:rPr>
              <a:t>be</a:t>
            </a:r>
            <a:r>
              <a:rPr lang="it-IT" sz="2000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  <a:latin typeface="Calibri"/>
              </a:rPr>
              <a:t>analized</a:t>
            </a:r>
            <a:r>
              <a:rPr lang="it-IT" sz="2000" b="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  <a:latin typeface="Calibri"/>
              </a:rPr>
              <a:t>from</a:t>
            </a:r>
            <a:r>
              <a:rPr lang="it-IT" sz="2000" b="1" dirty="0" smtClean="0">
                <a:solidFill>
                  <a:srgbClr val="0000FF"/>
                </a:solidFill>
                <a:latin typeface="Calibri"/>
              </a:rPr>
              <a:t> 2004-2005 data</a:t>
            </a:r>
            <a:endParaRPr lang="it-IT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609136"/>
            <a:ext cx="6035625" cy="231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2271" y="2996952"/>
            <a:ext cx="6990209" cy="370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157128" y="44624"/>
            <a:ext cx="3711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0000FF"/>
                </a:solidFill>
              </a:rPr>
              <a:t>What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</a:rPr>
              <a:t>about</a:t>
            </a:r>
            <a:r>
              <a:rPr lang="it-IT" sz="2400" b="1" dirty="0" smtClean="0">
                <a:solidFill>
                  <a:srgbClr val="0000FF"/>
                </a:solidFill>
              </a:rPr>
              <a:t> </a:t>
            </a:r>
            <a:r>
              <a:rPr lang="it-IT" sz="2400" b="1" dirty="0" err="1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it-IT" sz="2400" b="1" baseline="-25000" dirty="0" err="1" smtClean="0">
                <a:solidFill>
                  <a:srgbClr val="0000FF"/>
                </a:solidFill>
              </a:rPr>
              <a:t>had</a:t>
            </a:r>
            <a:r>
              <a:rPr lang="it-IT" sz="2400" b="1" dirty="0" smtClean="0">
                <a:solidFill>
                  <a:srgbClr val="0000FF"/>
                </a:solidFill>
              </a:rPr>
              <a:t> @KLOE-2 ?</a:t>
            </a:r>
            <a:endParaRPr lang="it-IT" sz="2400" b="1" dirty="0">
              <a:solidFill>
                <a:srgbClr val="0000FF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504" y="836712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BF11AA"/>
                </a:solidFill>
              </a:rPr>
              <a:t>Hard </a:t>
            </a:r>
            <a:r>
              <a:rPr lang="it-IT" b="1" dirty="0" err="1" smtClean="0">
                <a:solidFill>
                  <a:srgbClr val="BF11AA"/>
                </a:solidFill>
              </a:rPr>
              <a:t>to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improve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region</a:t>
            </a:r>
            <a:endParaRPr lang="it-IT" b="1" dirty="0" smtClean="0">
              <a:solidFill>
                <a:srgbClr val="BF11AA"/>
              </a:solidFill>
            </a:endParaRPr>
          </a:p>
          <a:p>
            <a:r>
              <a:rPr lang="it-IT" b="1" dirty="0" err="1" smtClean="0">
                <a:solidFill>
                  <a:srgbClr val="BF11AA"/>
                </a:solidFill>
              </a:rPr>
              <a:t>below</a:t>
            </a:r>
            <a:r>
              <a:rPr lang="it-IT" b="1" dirty="0" smtClean="0">
                <a:solidFill>
                  <a:srgbClr val="BF11AA"/>
                </a:solidFill>
              </a:rPr>
              <a:t> 1 </a:t>
            </a:r>
            <a:r>
              <a:rPr lang="it-IT" b="1" dirty="0" err="1" smtClean="0">
                <a:solidFill>
                  <a:srgbClr val="BF11AA"/>
                </a:solidFill>
              </a:rPr>
              <a:t>GeV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6600"/>
                </a:solidFill>
              </a:rPr>
              <a:t> 1 </a:t>
            </a:r>
            <a:r>
              <a:rPr lang="it-IT" b="1" dirty="0" err="1" smtClean="0">
                <a:solidFill>
                  <a:srgbClr val="006600"/>
                </a:solidFill>
              </a:rPr>
              <a:t>GeV</a:t>
            </a:r>
            <a:r>
              <a:rPr lang="it-IT" b="1" dirty="0" smtClean="0">
                <a:solidFill>
                  <a:srgbClr val="006600"/>
                </a:solidFill>
              </a:rPr>
              <a:t>&lt;√s &lt; 2 </a:t>
            </a:r>
            <a:r>
              <a:rPr lang="it-IT" b="1" dirty="0" err="1" smtClean="0">
                <a:solidFill>
                  <a:srgbClr val="006600"/>
                </a:solidFill>
              </a:rPr>
              <a:t>GeV</a:t>
            </a:r>
            <a:r>
              <a:rPr lang="it-IT" b="1" dirty="0" smtClean="0">
                <a:solidFill>
                  <a:srgbClr val="006600"/>
                </a:solidFill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</a:rPr>
              <a:t>is</a:t>
            </a:r>
            <a:r>
              <a:rPr lang="it-IT" b="1" dirty="0" smtClean="0">
                <a:solidFill>
                  <a:srgbClr val="006600"/>
                </a:solidFill>
              </a:rPr>
              <a:t> the </a:t>
            </a:r>
            <a:r>
              <a:rPr lang="it-IT" b="1" dirty="0" err="1" smtClean="0">
                <a:solidFill>
                  <a:srgbClr val="006600"/>
                </a:solidFill>
              </a:rPr>
              <a:t>critical</a:t>
            </a:r>
            <a:r>
              <a:rPr lang="it-IT" b="1" dirty="0" smtClean="0">
                <a:solidFill>
                  <a:srgbClr val="006600"/>
                </a:solidFill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</a:rPr>
              <a:t>region</a:t>
            </a:r>
            <a:r>
              <a:rPr lang="it-IT" b="1" dirty="0" smtClean="0">
                <a:solidFill>
                  <a:srgbClr val="006600"/>
                </a:solidFill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</a:rPr>
              <a:t>for</a:t>
            </a:r>
            <a:r>
              <a:rPr lang="it-IT" b="1" dirty="0" smtClean="0">
                <a:solidFill>
                  <a:srgbClr val="006600"/>
                </a:solidFill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</a:rPr>
              <a:t>a</a:t>
            </a:r>
            <a:r>
              <a:rPr lang="it-IT" b="1" baseline="-25000" dirty="0" err="1" smtClean="0">
                <a:solidFill>
                  <a:srgbClr val="006600"/>
                </a:solidFill>
                <a:latin typeface="Symbol" pitchFamily="18" charset="2"/>
              </a:rPr>
              <a:t>m</a:t>
            </a:r>
            <a:r>
              <a:rPr lang="it-IT" b="1" dirty="0" smtClean="0">
                <a:solidFill>
                  <a:srgbClr val="006600"/>
                </a:solidFill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</a:rPr>
              <a:t>error</a:t>
            </a:r>
            <a:r>
              <a:rPr lang="it-IT" b="1" dirty="0" smtClean="0">
                <a:solidFill>
                  <a:srgbClr val="006600"/>
                </a:solidFill>
              </a:rPr>
              <a:t> !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2708920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00FF"/>
                </a:solidFill>
                <a:latin typeface="Symbol" pitchFamily="18" charset="2"/>
              </a:rPr>
              <a:t>s</a:t>
            </a:r>
            <a:r>
              <a:rPr lang="it-IT" baseline="-25000" dirty="0" err="1" smtClean="0">
                <a:solidFill>
                  <a:srgbClr val="0000FF"/>
                </a:solidFill>
              </a:rPr>
              <a:t>had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poorly</a:t>
            </a: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err="1" smtClean="0">
                <a:solidFill>
                  <a:srgbClr val="0000FF"/>
                </a:solidFill>
              </a:rPr>
              <a:t>measured</a:t>
            </a:r>
            <a:endParaRPr lang="it-IT" dirty="0" smtClean="0">
              <a:solidFill>
                <a:srgbClr val="0000FF"/>
              </a:solidFill>
            </a:endParaRPr>
          </a:p>
          <a:p>
            <a:r>
              <a:rPr lang="it-IT" dirty="0" smtClean="0">
                <a:solidFill>
                  <a:srgbClr val="0000FF"/>
                </a:solidFill>
              </a:rPr>
              <a:t>just </a:t>
            </a:r>
            <a:r>
              <a:rPr lang="it-IT" dirty="0" err="1" smtClean="0">
                <a:solidFill>
                  <a:srgbClr val="0000FF"/>
                </a:solidFill>
              </a:rPr>
              <a:t>above</a:t>
            </a:r>
            <a:r>
              <a:rPr lang="it-IT" dirty="0" smtClean="0">
                <a:solidFill>
                  <a:srgbClr val="0000FF"/>
                </a:solidFill>
              </a:rPr>
              <a:t> 1 </a:t>
            </a:r>
            <a:r>
              <a:rPr lang="it-IT" dirty="0" err="1" smtClean="0">
                <a:solidFill>
                  <a:srgbClr val="0000FF"/>
                </a:solidFill>
              </a:rPr>
              <a:t>GeV</a:t>
            </a:r>
            <a:r>
              <a:rPr lang="it-IT" dirty="0" smtClean="0">
                <a:solidFill>
                  <a:srgbClr val="0000FF"/>
                </a:solidFill>
              </a:rPr>
              <a:t>: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DAFNE </a:t>
            </a:r>
            <a:r>
              <a:rPr lang="it-IT" b="1" dirty="0" err="1" smtClean="0">
                <a:solidFill>
                  <a:srgbClr val="FF0000"/>
                </a:solidFill>
              </a:rPr>
              <a:t>may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perform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energy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scan</a:t>
            </a:r>
            <a:r>
              <a:rPr lang="it-IT" b="1" dirty="0" smtClean="0">
                <a:solidFill>
                  <a:srgbClr val="FF0000"/>
                </a:solidFill>
              </a:rPr>
              <a:t> !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A.Passeri</a:t>
            </a:r>
            <a:endParaRPr lang="it-IT">
              <a:solidFill>
                <a:schemeClr val="accent2"/>
              </a:solidFill>
            </a:endParaRPr>
          </a:p>
        </p:txBody>
      </p:sp>
      <p:sp>
        <p:nvSpPr>
          <p:cNvPr id="1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Physics @KLOE-2</a:t>
            </a:r>
            <a:endParaRPr lang="it-IT"/>
          </a:p>
        </p:txBody>
      </p:sp>
      <p:sp>
        <p:nvSpPr>
          <p:cNvPr id="1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0A949-1581-4093-8404-792106EE8DBF}" type="slidenum">
              <a:rPr lang="it-IT"/>
              <a:pPr>
                <a:defRPr/>
              </a:pPr>
              <a:t>3</a:t>
            </a:fld>
            <a:endParaRPr lang="it-IT"/>
          </a:p>
        </p:txBody>
      </p:sp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 cstate="print"/>
          <a:srcRect l="25726" t="10225" r="21649" b="7968"/>
          <a:stretch>
            <a:fillRect/>
          </a:stretch>
        </p:blipFill>
        <p:spPr bwMode="auto">
          <a:xfrm>
            <a:off x="179512" y="692696"/>
            <a:ext cx="3081338" cy="3505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563888" y="2569228"/>
            <a:ext cx="5472608" cy="1795876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 err="1" smtClean="0">
                <a:solidFill>
                  <a:srgbClr val="0000FF"/>
                </a:solidFill>
              </a:rPr>
              <a:t>Pb-SciFi</a:t>
            </a:r>
            <a:r>
              <a:rPr lang="it-IT" sz="2000" dirty="0" smtClean="0">
                <a:solidFill>
                  <a:srgbClr val="0000FF"/>
                </a:solidFill>
              </a:rPr>
              <a:t> </a:t>
            </a:r>
            <a:r>
              <a:rPr lang="it-IT" sz="2000" dirty="0" err="1" smtClean="0">
                <a:solidFill>
                  <a:srgbClr val="0000FF"/>
                </a:solidFill>
              </a:rPr>
              <a:t>Calorimeter</a:t>
            </a:r>
            <a:r>
              <a:rPr lang="it-IT" sz="2000" dirty="0" smtClean="0">
                <a:solidFill>
                  <a:srgbClr val="0000FF"/>
                </a:solidFill>
              </a:rPr>
              <a:t> : 15 X</a:t>
            </a:r>
            <a:r>
              <a:rPr lang="it-IT" sz="2000" baseline="-25000" dirty="0" smtClean="0">
                <a:solidFill>
                  <a:srgbClr val="0000FF"/>
                </a:solidFill>
              </a:rPr>
              <a:t>0</a:t>
            </a:r>
            <a:r>
              <a:rPr lang="it-IT" sz="2000" dirty="0" smtClean="0">
                <a:solidFill>
                  <a:srgbClr val="0000FF"/>
                </a:solidFill>
              </a:rPr>
              <a:t> </a:t>
            </a:r>
            <a:r>
              <a:rPr lang="it-IT" sz="2000" dirty="0" err="1" smtClean="0">
                <a:solidFill>
                  <a:srgbClr val="0000FF"/>
                </a:solidFill>
              </a:rPr>
              <a:t>depth</a:t>
            </a:r>
            <a:r>
              <a:rPr lang="it-IT" sz="2000" dirty="0" smtClean="0">
                <a:solidFill>
                  <a:srgbClr val="0000FF"/>
                </a:solidFill>
              </a:rPr>
              <a:t>, 98% </a:t>
            </a:r>
            <a:r>
              <a:rPr lang="it-IT" sz="2000" dirty="0" err="1" smtClean="0">
                <a:solidFill>
                  <a:srgbClr val="0000FF"/>
                </a:solidFill>
              </a:rPr>
              <a:t>solid</a:t>
            </a:r>
            <a:r>
              <a:rPr lang="it-IT" sz="2000" dirty="0" smtClean="0">
                <a:solidFill>
                  <a:srgbClr val="0000FF"/>
                </a:solidFill>
              </a:rPr>
              <a:t> angle </a:t>
            </a:r>
            <a:endParaRPr lang="en-US" sz="2000" dirty="0" smtClean="0">
              <a:solidFill>
                <a:schemeClr val="accent2"/>
              </a:solidFill>
              <a:latin typeface="Symbol" pitchFamily="18" charset="2"/>
            </a:endParaRPr>
          </a:p>
          <a:p>
            <a:pPr>
              <a:lnSpc>
                <a:spcPct val="75000"/>
              </a:lnSpc>
              <a:spcBef>
                <a:spcPct val="20000"/>
              </a:spcBef>
              <a:tabLst>
                <a:tab pos="915988" algn="l"/>
              </a:tabLst>
            </a:pPr>
            <a:r>
              <a:rPr lang="en-US" sz="2000" dirty="0" err="1" smtClean="0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sz="2000" baseline="-25000" dirty="0" err="1" smtClean="0">
                <a:solidFill>
                  <a:schemeClr val="accent2"/>
                </a:solidFill>
              </a:rPr>
              <a:t>E</a:t>
            </a:r>
            <a:r>
              <a:rPr lang="en-US" sz="2000" dirty="0" smtClean="0">
                <a:solidFill>
                  <a:schemeClr val="accent2"/>
                </a:solidFill>
              </a:rPr>
              <a:t>/E</a:t>
            </a:r>
            <a:r>
              <a:rPr lang="en-US" sz="2000" dirty="0" smtClean="0">
                <a:solidFill>
                  <a:schemeClr val="accent2"/>
                </a:solidFill>
                <a:latin typeface="Symbol" pitchFamily="18" charset="2"/>
              </a:rPr>
              <a:t>  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</a:rPr>
              <a:t>= </a:t>
            </a:r>
            <a:r>
              <a:rPr lang="en-US" sz="2000" dirty="0">
                <a:solidFill>
                  <a:schemeClr val="accent2"/>
                </a:solidFill>
              </a:rPr>
              <a:t>5.7% / </a:t>
            </a: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</a:t>
            </a:r>
            <a:r>
              <a:rPr lang="en-US" sz="2000" dirty="0">
                <a:solidFill>
                  <a:schemeClr val="accent2"/>
                </a:solidFill>
              </a:rPr>
              <a:t>E(</a:t>
            </a:r>
            <a:r>
              <a:rPr lang="en-US" sz="2000" dirty="0" err="1">
                <a:solidFill>
                  <a:schemeClr val="accent2"/>
                </a:solidFill>
              </a:rPr>
              <a:t>GeV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95000"/>
              </a:lnSpc>
              <a:spcBef>
                <a:spcPct val="20000"/>
              </a:spcBef>
              <a:tabLst>
                <a:tab pos="915988" algn="l"/>
              </a:tabLst>
            </a:pPr>
            <a:r>
              <a:rPr lang="en-US" sz="2000" dirty="0" err="1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sz="2000" baseline="-25000" dirty="0" err="1">
                <a:solidFill>
                  <a:schemeClr val="accent2"/>
                </a:solidFill>
              </a:rPr>
              <a:t>T</a:t>
            </a:r>
            <a:r>
              <a:rPr lang="en-US" sz="2000" baseline="-25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</a:rPr>
              <a:t>=</a:t>
            </a:r>
            <a:r>
              <a:rPr lang="en-US" sz="2000" dirty="0">
                <a:solidFill>
                  <a:schemeClr val="accent2"/>
                </a:solidFill>
              </a:rPr>
              <a:t> 54 </a:t>
            </a:r>
            <a:r>
              <a:rPr lang="en-US" sz="2000" dirty="0" err="1">
                <a:solidFill>
                  <a:schemeClr val="accent2"/>
                </a:solidFill>
                <a:latin typeface="Arial" pitchFamily="34" charset="0"/>
              </a:rPr>
              <a:t>ps</a:t>
            </a:r>
            <a:r>
              <a:rPr lang="en-US" sz="2000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/ </a:t>
            </a:r>
            <a:r>
              <a:rPr lang="en-US" sz="2000" dirty="0">
                <a:solidFill>
                  <a:schemeClr val="accent2"/>
                </a:solidFill>
                <a:sym typeface="Symbol" pitchFamily="18" charset="2"/>
              </a:rPr>
              <a:t></a:t>
            </a:r>
            <a:r>
              <a:rPr lang="en-US" sz="2000" dirty="0">
                <a:solidFill>
                  <a:schemeClr val="accent2"/>
                </a:solidFill>
              </a:rPr>
              <a:t>E(</a:t>
            </a:r>
            <a:r>
              <a:rPr lang="en-US" sz="2000" dirty="0" err="1">
                <a:solidFill>
                  <a:schemeClr val="accent2"/>
                </a:solidFill>
              </a:rPr>
              <a:t>GeV</a:t>
            </a:r>
            <a:r>
              <a:rPr lang="en-US" sz="2000" dirty="0">
                <a:solidFill>
                  <a:schemeClr val="accent2"/>
                </a:solidFill>
              </a:rPr>
              <a:t>) 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</a:t>
            </a:r>
            <a:r>
              <a:rPr lang="en-US" sz="2000" dirty="0">
                <a:solidFill>
                  <a:schemeClr val="accent2"/>
                </a:solidFill>
              </a:rPr>
              <a:t> 50 </a:t>
            </a:r>
            <a:r>
              <a:rPr lang="en-US" sz="2000" dirty="0" err="1">
                <a:solidFill>
                  <a:schemeClr val="accent2"/>
                </a:solidFill>
                <a:latin typeface="Arial" pitchFamily="34" charset="0"/>
              </a:rPr>
              <a:t>ps</a:t>
            </a:r>
            <a:endParaRPr lang="en-US" sz="2000" dirty="0">
              <a:solidFill>
                <a:schemeClr val="accent2"/>
              </a:solidFill>
              <a:latin typeface="Arial" pitchFamily="34" charset="0"/>
            </a:endParaRPr>
          </a:p>
          <a:p>
            <a:pPr>
              <a:lnSpc>
                <a:spcPct val="75000"/>
              </a:lnSpc>
              <a:spcBef>
                <a:spcPct val="20000"/>
              </a:spcBef>
              <a:tabLst>
                <a:tab pos="915988" algn="l"/>
              </a:tabLst>
            </a:pPr>
            <a:endParaRPr lang="en-US" sz="1400" b="0" dirty="0">
              <a:solidFill>
                <a:schemeClr val="accent2"/>
              </a:solidFill>
              <a:latin typeface="Arial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  <a:tabLst>
                <a:tab pos="915988" algn="l"/>
              </a:tabLst>
            </a:pPr>
            <a:r>
              <a:rPr lang="it-IT" b="0" dirty="0">
                <a:latin typeface="Arial" pitchFamily="34" charset="0"/>
              </a:rPr>
              <a:t> </a:t>
            </a:r>
            <a:r>
              <a:rPr lang="it-IT" b="0" dirty="0">
                <a:solidFill>
                  <a:schemeClr val="accent2"/>
                </a:solidFill>
                <a:latin typeface="Arial" pitchFamily="34" charset="0"/>
              </a:rPr>
              <a:t>PID </a:t>
            </a:r>
            <a:r>
              <a:rPr lang="it-IT" b="0" dirty="0" err="1">
                <a:solidFill>
                  <a:schemeClr val="accent2"/>
                </a:solidFill>
                <a:latin typeface="Arial" pitchFamily="34" charset="0"/>
              </a:rPr>
              <a:t>capabilities</a:t>
            </a:r>
            <a:r>
              <a:rPr lang="it-IT" b="0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it-IT" b="0" dirty="0" err="1">
                <a:solidFill>
                  <a:schemeClr val="accent2"/>
                </a:solidFill>
                <a:latin typeface="Arial" pitchFamily="34" charset="0"/>
              </a:rPr>
              <a:t>mostly</a:t>
            </a:r>
            <a:r>
              <a:rPr lang="it-IT" b="0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it-IT" b="0" dirty="0" err="1">
                <a:solidFill>
                  <a:schemeClr val="accent2"/>
                </a:solidFill>
                <a:latin typeface="Arial" pitchFamily="34" charset="0"/>
              </a:rPr>
              <a:t>from</a:t>
            </a:r>
            <a:r>
              <a:rPr lang="it-IT" b="0" dirty="0">
                <a:solidFill>
                  <a:schemeClr val="accent2"/>
                </a:solidFill>
                <a:latin typeface="Arial" pitchFamily="34" charset="0"/>
              </a:rPr>
              <a:t> TOF</a:t>
            </a:r>
            <a:endParaRPr lang="en-US" sz="1400" b="0" dirty="0">
              <a:solidFill>
                <a:schemeClr val="accent2"/>
              </a:solidFill>
              <a:latin typeface="Arial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915988" algn="l"/>
              </a:tabLst>
            </a:pPr>
            <a:r>
              <a:rPr lang="en-US" sz="2000" dirty="0" err="1">
                <a:solidFill>
                  <a:schemeClr val="accent2"/>
                </a:solidFill>
                <a:latin typeface="Symbol" pitchFamily="18" charset="2"/>
              </a:rPr>
              <a:t>s</a:t>
            </a:r>
            <a:r>
              <a:rPr lang="en-US" sz="2000" baseline="-25000" dirty="0" err="1">
                <a:solidFill>
                  <a:schemeClr val="accent2"/>
                </a:solidFill>
              </a:rPr>
              <a:t>L</a:t>
            </a:r>
            <a:r>
              <a:rPr lang="en-US" sz="2000" dirty="0">
                <a:solidFill>
                  <a:schemeClr val="accent2"/>
                </a:solidFill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Symbol" pitchFamily="18" charset="2"/>
              </a:rPr>
              <a:t>gg</a:t>
            </a:r>
            <a:r>
              <a:rPr lang="en-US" sz="2000" dirty="0">
                <a:solidFill>
                  <a:schemeClr val="accent2"/>
                </a:solidFill>
              </a:rPr>
              <a:t>)	~ 1.5 </a:t>
            </a:r>
            <a:r>
              <a:rPr lang="en-US" sz="2000" dirty="0">
                <a:solidFill>
                  <a:schemeClr val="accent2"/>
                </a:solidFill>
                <a:latin typeface="Arial" pitchFamily="34" charset="0"/>
              </a:rPr>
              <a:t>cm</a:t>
            </a:r>
            <a:r>
              <a:rPr lang="en-US" sz="2000" b="0" dirty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US" sz="1400" b="0" dirty="0">
                <a:solidFill>
                  <a:schemeClr val="accent2"/>
                </a:solidFill>
                <a:latin typeface="Arial" pitchFamily="34" charset="0"/>
              </a:rPr>
              <a:t>(</a:t>
            </a:r>
            <a:r>
              <a:rPr lang="en-US" sz="1400" b="0" dirty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400" b="0" baseline="30000" dirty="0">
                <a:solidFill>
                  <a:schemeClr val="accent2"/>
                </a:solidFill>
                <a:latin typeface="Arial" pitchFamily="34" charset="0"/>
              </a:rPr>
              <a:t>0</a:t>
            </a:r>
            <a:r>
              <a:rPr lang="en-US" sz="1400" b="0" dirty="0">
                <a:solidFill>
                  <a:schemeClr val="accent2"/>
                </a:solidFill>
                <a:latin typeface="Arial" pitchFamily="34" charset="0"/>
              </a:rPr>
              <a:t> from</a:t>
            </a:r>
            <a:r>
              <a:rPr lang="en-US" sz="1400" b="0" dirty="0">
                <a:solidFill>
                  <a:schemeClr val="accent2"/>
                </a:solidFill>
              </a:rPr>
              <a:t> K</a:t>
            </a:r>
            <a:r>
              <a:rPr lang="en-US" sz="1400" b="0" baseline="-25000" dirty="0">
                <a:solidFill>
                  <a:schemeClr val="accent2"/>
                </a:solidFill>
              </a:rPr>
              <a:t>L</a:t>
            </a:r>
            <a:r>
              <a:rPr lang="en-US" sz="1400" b="0" dirty="0">
                <a:solidFill>
                  <a:schemeClr val="accent2"/>
                </a:solidFill>
              </a:rPr>
              <a:t> </a:t>
            </a:r>
            <a:r>
              <a:rPr lang="en-US" sz="1400" b="0" dirty="0">
                <a:solidFill>
                  <a:schemeClr val="accent2"/>
                </a:solidFill>
                <a:sym typeface="Symbol" pitchFamily="18" charset="2"/>
              </a:rPr>
              <a:t></a:t>
            </a:r>
            <a:r>
              <a:rPr lang="en-US" sz="1400" b="0" dirty="0">
                <a:solidFill>
                  <a:schemeClr val="accent2"/>
                </a:solidFill>
              </a:rPr>
              <a:t> </a:t>
            </a:r>
            <a:r>
              <a:rPr lang="en-US" sz="1400" b="0" dirty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400" b="0" baseline="30000" dirty="0">
                <a:solidFill>
                  <a:schemeClr val="accent2"/>
                </a:solidFill>
                <a:latin typeface="Symbol" pitchFamily="18" charset="2"/>
              </a:rPr>
              <a:t>+</a:t>
            </a:r>
            <a:r>
              <a:rPr lang="en-US" sz="1400" b="0" dirty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400" b="0" baseline="30000" dirty="0">
                <a:solidFill>
                  <a:schemeClr val="accent2"/>
                </a:solidFill>
                <a:latin typeface="Symbol" pitchFamily="18" charset="2"/>
              </a:rPr>
              <a:t>-</a:t>
            </a:r>
            <a:r>
              <a:rPr lang="en-US" sz="1400" b="0" dirty="0">
                <a:solidFill>
                  <a:schemeClr val="accent2"/>
                </a:solidFill>
                <a:latin typeface="Symbol" pitchFamily="18" charset="2"/>
              </a:rPr>
              <a:t>p</a:t>
            </a:r>
            <a:r>
              <a:rPr lang="en-US" sz="1400" b="0" baseline="30000" dirty="0">
                <a:solidFill>
                  <a:schemeClr val="accent2"/>
                </a:solidFill>
                <a:latin typeface="Symbol" pitchFamily="18" charset="2"/>
              </a:rPr>
              <a:t>0</a:t>
            </a:r>
            <a:r>
              <a:rPr lang="en-US" sz="1400" b="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563888" y="692696"/>
            <a:ext cx="5488857" cy="179126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 err="1" smtClean="0">
                <a:solidFill>
                  <a:srgbClr val="0000FF"/>
                </a:solidFill>
              </a:rPr>
              <a:t>Large</a:t>
            </a:r>
            <a:r>
              <a:rPr lang="it-IT" sz="2000" dirty="0" smtClean="0">
                <a:solidFill>
                  <a:srgbClr val="0000FF"/>
                </a:solidFill>
              </a:rPr>
              <a:t> volume </a:t>
            </a:r>
            <a:r>
              <a:rPr lang="it-IT" sz="2000" dirty="0" err="1" smtClean="0">
                <a:solidFill>
                  <a:srgbClr val="0000FF"/>
                </a:solidFill>
              </a:rPr>
              <a:t>Drift</a:t>
            </a:r>
            <a:r>
              <a:rPr lang="it-IT" sz="2000" dirty="0" smtClean="0">
                <a:solidFill>
                  <a:srgbClr val="0000FF"/>
                </a:solidFill>
              </a:rPr>
              <a:t> </a:t>
            </a:r>
            <a:r>
              <a:rPr lang="it-IT" sz="2000" dirty="0" err="1" smtClean="0">
                <a:solidFill>
                  <a:srgbClr val="0000FF"/>
                </a:solidFill>
              </a:rPr>
              <a:t>Chamber</a:t>
            </a:r>
            <a:r>
              <a:rPr lang="it-IT" sz="2000" dirty="0" smtClean="0">
                <a:solidFill>
                  <a:srgbClr val="0000FF"/>
                </a:solidFill>
              </a:rPr>
              <a:t> (13K </a:t>
            </a:r>
            <a:r>
              <a:rPr lang="it-IT" sz="2000" dirty="0" err="1" smtClean="0">
                <a:solidFill>
                  <a:srgbClr val="0000FF"/>
                </a:solidFill>
              </a:rPr>
              <a:t>cells</a:t>
            </a:r>
            <a:r>
              <a:rPr lang="it-IT" sz="2000" dirty="0" smtClean="0">
                <a:solidFill>
                  <a:srgbClr val="0000FF"/>
                </a:solidFill>
              </a:rPr>
              <a:t>, </a:t>
            </a:r>
            <a:r>
              <a:rPr lang="it-IT" sz="2000" dirty="0" err="1" smtClean="0">
                <a:solidFill>
                  <a:srgbClr val="0000FF"/>
                </a:solidFill>
              </a:rPr>
              <a:t>He</a:t>
            </a:r>
            <a:r>
              <a:rPr lang="it-IT" sz="2000" dirty="0" smtClean="0">
                <a:solidFill>
                  <a:srgbClr val="0000FF"/>
                </a:solidFill>
              </a:rPr>
              <a:t> </a:t>
            </a:r>
            <a:r>
              <a:rPr lang="it-IT" sz="2000" dirty="0" err="1" smtClean="0">
                <a:solidFill>
                  <a:srgbClr val="0000FF"/>
                </a:solidFill>
              </a:rPr>
              <a:t>mixt</a:t>
            </a:r>
            <a:r>
              <a:rPr lang="it-IT" sz="2000" dirty="0" smtClean="0">
                <a:solidFill>
                  <a:srgbClr val="0000FF"/>
                </a:solidFill>
              </a:rPr>
              <a:t>.)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1">
              <a:lnSpc>
                <a:spcPct val="75000"/>
              </a:lnSpc>
              <a:spcBef>
                <a:spcPct val="25000"/>
              </a:spcBef>
              <a:tabLst>
                <a:tab pos="747713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4m-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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, 3.75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m-length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, all-stereo</a:t>
            </a:r>
          </a:p>
          <a:p>
            <a:pPr lvl="1">
              <a:lnSpc>
                <a:spcPct val="85000"/>
              </a:lnSpc>
              <a:spcBef>
                <a:spcPct val="25000"/>
              </a:spcBef>
              <a:tabLst>
                <a:tab pos="747713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000" baseline="-25000" dirty="0" smtClean="0">
                <a:solidFill>
                  <a:srgbClr val="FF0000"/>
                </a:solidFill>
                <a:latin typeface="Arial" pitchFamily="34" charset="0"/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p  =  0.4 %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600" b="0" dirty="0" smtClean="0">
                <a:solidFill>
                  <a:srgbClr val="FF0000"/>
                </a:solidFill>
                <a:latin typeface="Arial" pitchFamily="34" charset="0"/>
              </a:rPr>
              <a:t>(tracks with </a:t>
            </a:r>
            <a:r>
              <a:rPr lang="en-US" sz="1600" b="0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1600" b="0" dirty="0" smtClean="0">
                <a:solidFill>
                  <a:srgbClr val="FF0000"/>
                </a:solidFill>
                <a:latin typeface="Arial" pitchFamily="34" charset="0"/>
              </a:rPr>
              <a:t> &gt; 45</a:t>
            </a:r>
            <a:r>
              <a:rPr lang="en-US" sz="1600" b="0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°</a:t>
            </a:r>
            <a:r>
              <a:rPr lang="en-US" sz="1600" b="0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</a:p>
          <a:p>
            <a:pPr lvl="1">
              <a:lnSpc>
                <a:spcPct val="85000"/>
              </a:lnSpc>
              <a:spcBef>
                <a:spcPct val="25000"/>
              </a:spcBef>
              <a:tabLst>
                <a:tab pos="747713" algn="l"/>
              </a:tabLst>
            </a:pP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 pitchFamily="34" charset="0"/>
              </a:rPr>
              <a:t>x</a:t>
            </a:r>
            <a:r>
              <a:rPr lang="en-US" sz="2000" baseline="30000" dirty="0" err="1" smtClean="0">
                <a:solidFill>
                  <a:srgbClr val="FF0000"/>
                </a:solidFill>
                <a:latin typeface="Arial" pitchFamily="34" charset="0"/>
              </a:rPr>
              <a:t>hit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150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m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xy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), 2 mm (z)</a:t>
            </a:r>
          </a:p>
          <a:p>
            <a:pPr lvl="1">
              <a:lnSpc>
                <a:spcPct val="85000"/>
              </a:lnSpc>
              <a:spcBef>
                <a:spcPct val="25000"/>
              </a:spcBef>
              <a:tabLst>
                <a:tab pos="747713" algn="l"/>
              </a:tabLst>
            </a:pP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 pitchFamily="34" charset="0"/>
              </a:rPr>
              <a:t>x</a:t>
            </a:r>
            <a:r>
              <a:rPr lang="en-US" sz="2000" baseline="30000" dirty="0" err="1" smtClean="0">
                <a:solidFill>
                  <a:srgbClr val="FF0000"/>
                </a:solidFill>
                <a:latin typeface="Arial" pitchFamily="34" charset="0"/>
              </a:rPr>
              <a:t>vertex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Symbol" pitchFamily="18" charset="2"/>
              </a:rPr>
              <a:t> ~1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mm    </a:t>
            </a:r>
            <a:r>
              <a:rPr lang="en-US" dirty="0" err="1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baseline="-25000" dirty="0" err="1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M</a:t>
            </a:r>
            <a:r>
              <a:rPr lang="en-US" baseline="-25000" dirty="0" err="1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pp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~ 1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MeV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219200" y="3124200"/>
            <a:ext cx="973138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it-IT" sz="1600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B=0.5 T</a:t>
            </a:r>
            <a:r>
              <a:rPr lang="it-IT" dirty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  </a:t>
            </a:r>
            <a:endParaRPr lang="it-IT" dirty="0">
              <a:solidFill>
                <a:srgbClr val="FF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77788" y="2209800"/>
            <a:ext cx="53181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/>
              <a:t>QCal</a:t>
            </a:r>
          </a:p>
        </p:txBody>
      </p:sp>
      <p:sp>
        <p:nvSpPr>
          <p:cNvPr id="27661" name="Line 15"/>
          <p:cNvSpPr>
            <a:spLocks noChangeShapeType="1"/>
          </p:cNvSpPr>
          <p:nvPr/>
        </p:nvSpPr>
        <p:spPr bwMode="auto">
          <a:xfrm>
            <a:off x="533400" y="2362200"/>
            <a:ext cx="838200" cy="76200"/>
          </a:xfrm>
          <a:prstGeom prst="line">
            <a:avLst/>
          </a:prstGeom>
          <a:noFill/>
          <a:ln w="9525">
            <a:solidFill>
              <a:srgbClr val="FF8F4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7662" name="Text Box 16"/>
          <p:cNvSpPr txBox="1">
            <a:spLocks noChangeArrowheads="1"/>
          </p:cNvSpPr>
          <p:nvPr/>
        </p:nvSpPr>
        <p:spPr bwMode="auto">
          <a:xfrm>
            <a:off x="1043608" y="44624"/>
            <a:ext cx="6607963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00FF"/>
                </a:solidFill>
              </a:rPr>
              <a:t>Just </a:t>
            </a:r>
            <a:r>
              <a:rPr lang="it-IT" sz="3200" b="1" dirty="0" err="1">
                <a:solidFill>
                  <a:srgbClr val="0000FF"/>
                </a:solidFill>
              </a:rPr>
              <a:t>to</a:t>
            </a:r>
            <a:r>
              <a:rPr lang="it-IT" sz="3200" b="1" dirty="0">
                <a:solidFill>
                  <a:srgbClr val="0000FF"/>
                </a:solidFill>
              </a:rPr>
              <a:t> </a:t>
            </a:r>
            <a:r>
              <a:rPr lang="it-IT" sz="3200" b="1" dirty="0" err="1">
                <a:solidFill>
                  <a:srgbClr val="0000FF"/>
                </a:solidFill>
              </a:rPr>
              <a:t>remind</a:t>
            </a:r>
            <a:r>
              <a:rPr lang="it-IT" sz="3200" b="1" dirty="0">
                <a:solidFill>
                  <a:srgbClr val="0000FF"/>
                </a:solidFill>
              </a:rPr>
              <a:t> </a:t>
            </a:r>
            <a:r>
              <a:rPr lang="it-IT" sz="3200" b="1" dirty="0" err="1">
                <a:solidFill>
                  <a:srgbClr val="0000FF"/>
                </a:solidFill>
              </a:rPr>
              <a:t>you</a:t>
            </a:r>
            <a:r>
              <a:rPr lang="it-IT" sz="3200" b="1" dirty="0">
                <a:solidFill>
                  <a:srgbClr val="0000FF"/>
                </a:solidFill>
              </a:rPr>
              <a:t>: the KLOE detector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4509789"/>
            <a:ext cx="4105275" cy="208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499867" y="4600153"/>
            <a:ext cx="4392613" cy="1781175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169863" indent="-169863" defTabSz="457200">
              <a:lnSpc>
                <a:spcPct val="15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</a:pPr>
            <a:r>
              <a:rPr lang="en-GB" sz="1800" dirty="0">
                <a:solidFill>
                  <a:srgbClr val="000000"/>
                </a:solidFill>
                <a:ea typeface="ＭＳ Ｐゴシック" pitchFamily="34" charset="-128"/>
              </a:rPr>
              <a:t>Data taking ended on March 2006</a:t>
            </a:r>
          </a:p>
          <a:p>
            <a:pPr marL="169863" indent="-169863" defTabSz="457200">
              <a:lnSpc>
                <a:spcPct val="154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</a:pPr>
            <a:r>
              <a:rPr lang="en-GB" sz="18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sz="1800" dirty="0">
                <a:solidFill>
                  <a:srgbClr val="FF0000"/>
                </a:solidFill>
                <a:ea typeface="ＭＳ Ｐゴシック" pitchFamily="34" charset="-128"/>
              </a:rPr>
              <a:t>2.5 fb</a:t>
            </a:r>
            <a:r>
              <a:rPr lang="en-GB" sz="1800" baseline="30000" dirty="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rPr>
              <a:t>-1</a:t>
            </a:r>
            <a:r>
              <a:rPr lang="en-GB" sz="1800" dirty="0">
                <a:solidFill>
                  <a:srgbClr val="000000"/>
                </a:solidFill>
                <a:ea typeface="ＭＳ Ｐゴシック" pitchFamily="34" charset="-128"/>
              </a:rPr>
              <a:t> on tape </a:t>
            </a:r>
            <a:r>
              <a:rPr lang="en-GB" sz="1800" dirty="0">
                <a:solidFill>
                  <a:srgbClr val="FF0000"/>
                </a:solidFill>
                <a:ea typeface="ＭＳ Ｐゴシック" pitchFamily="34" charset="-128"/>
              </a:rPr>
              <a:t>@ </a:t>
            </a:r>
            <a:r>
              <a:rPr lang="en-GB" sz="1800" dirty="0">
                <a:solidFill>
                  <a:srgbClr val="FF0000"/>
                </a:solidFill>
                <a:ea typeface="ＭＳ Ｐゴシック" pitchFamily="34" charset="-128"/>
                <a:sym typeface="Symbol" pitchFamily="18" charset="2"/>
              </a:rPr>
              <a:t></a:t>
            </a:r>
            <a:r>
              <a:rPr lang="en-GB" sz="1800" i="1" dirty="0">
                <a:solidFill>
                  <a:srgbClr val="FF0000"/>
                </a:solidFill>
                <a:ea typeface="ＭＳ Ｐゴシック" pitchFamily="34" charset="-128"/>
              </a:rPr>
              <a:t>s</a:t>
            </a:r>
            <a:r>
              <a:rPr lang="en-GB" sz="1800" dirty="0">
                <a:solidFill>
                  <a:srgbClr val="FF0000"/>
                </a:solidFill>
                <a:ea typeface="ＭＳ Ｐゴシック" pitchFamily="34" charset="-128"/>
              </a:rPr>
              <a:t> = M</a:t>
            </a:r>
            <a:r>
              <a:rPr lang="en-GB" sz="1800" baseline="-25000" dirty="0">
                <a:solidFill>
                  <a:srgbClr val="FF0000"/>
                </a:solidFill>
                <a:latin typeface="SymbolProp BT"/>
                <a:ea typeface="ＭＳ Ｐゴシック" pitchFamily="34" charset="-128"/>
              </a:rPr>
              <a:t>f</a:t>
            </a:r>
            <a:r>
              <a:rPr lang="en-GB" sz="1800" baseline="-25000" dirty="0">
                <a:solidFill>
                  <a:srgbClr val="000000"/>
                </a:solidFill>
                <a:latin typeface="SymbolProp BT"/>
                <a:ea typeface="ＭＳ Ｐゴシック" pitchFamily="34" charset="-128"/>
              </a:rPr>
              <a:t>    </a:t>
            </a:r>
            <a:r>
              <a:rPr lang="en-GB" sz="1800" dirty="0">
                <a:ea typeface="ＭＳ Ｐゴシック" pitchFamily="34" charset="-128"/>
              </a:rPr>
              <a:t>(8</a:t>
            </a:r>
            <a:r>
              <a:rPr lang="en-GB" sz="1800" dirty="0">
                <a:ea typeface="ＭＳ Ｐゴシック" pitchFamily="34" charset="-128"/>
                <a:sym typeface="Symbol" pitchFamily="18" charset="2"/>
              </a:rPr>
              <a:t></a:t>
            </a:r>
            <a:r>
              <a:rPr lang="en-GB" sz="1800" dirty="0">
                <a:ea typeface="ＭＳ Ｐゴシック" pitchFamily="34" charset="-128"/>
              </a:rPr>
              <a:t>10</a:t>
            </a:r>
            <a:r>
              <a:rPr lang="en-GB" sz="1800" baseline="30000" dirty="0">
                <a:ea typeface="ＭＳ Ｐゴシック" pitchFamily="34" charset="-128"/>
              </a:rPr>
              <a:t>9</a:t>
            </a:r>
            <a:r>
              <a:rPr lang="en-GB" sz="1800" dirty="0">
                <a:ea typeface="ＭＳ Ｐゴシック" pitchFamily="34" charset="-128"/>
              </a:rPr>
              <a:t> </a:t>
            </a:r>
            <a:r>
              <a:rPr lang="en-GB" sz="1800" dirty="0">
                <a:latin typeface="SymbolProp BT"/>
                <a:ea typeface="ＭＳ Ｐゴシック" pitchFamily="34" charset="-128"/>
              </a:rPr>
              <a:t>f</a:t>
            </a:r>
            <a:r>
              <a:rPr lang="en-GB" sz="1800" dirty="0">
                <a:ea typeface="ＭＳ Ｐゴシック" pitchFamily="34" charset="-128"/>
              </a:rPr>
              <a:t>)</a:t>
            </a:r>
          </a:p>
          <a:p>
            <a:pPr marL="169863" indent="-169863" defTabSz="457200">
              <a:lnSpc>
                <a:spcPct val="154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</a:pPr>
            <a:r>
              <a:rPr lang="en-GB" sz="18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1800" dirty="0">
                <a:solidFill>
                  <a:schemeClr val="accent2"/>
                </a:solidFill>
              </a:rPr>
              <a:t>~</a:t>
            </a:r>
            <a:r>
              <a:rPr lang="en-GB" sz="1800" dirty="0">
                <a:solidFill>
                  <a:schemeClr val="accent2"/>
                </a:solidFill>
                <a:ea typeface="ＭＳ Ｐゴシック" pitchFamily="34" charset="-128"/>
              </a:rPr>
              <a:t>10 pb</a:t>
            </a:r>
            <a:r>
              <a:rPr lang="en-GB" sz="1800" baseline="30000" dirty="0">
                <a:solidFill>
                  <a:schemeClr val="accent2"/>
                </a:solidFill>
                <a:latin typeface="Symbol" pitchFamily="18" charset="2"/>
                <a:ea typeface="ＭＳ Ｐゴシック" pitchFamily="34" charset="-128"/>
              </a:rPr>
              <a:t>-1</a:t>
            </a:r>
            <a:r>
              <a:rPr lang="en-GB" sz="1800" dirty="0">
                <a:solidFill>
                  <a:schemeClr val="accent2"/>
                </a:solidFill>
                <a:ea typeface="ＭＳ Ｐゴシック" pitchFamily="34" charset="-128"/>
              </a:rPr>
              <a:t> @ 1010, 1018, 1023, 1030 </a:t>
            </a:r>
            <a:r>
              <a:rPr lang="en-GB" sz="1800" dirty="0" err="1">
                <a:solidFill>
                  <a:schemeClr val="accent2"/>
                </a:solidFill>
                <a:ea typeface="ＭＳ Ｐゴシック" pitchFamily="34" charset="-128"/>
              </a:rPr>
              <a:t>MeV</a:t>
            </a:r>
            <a:endParaRPr lang="en-GB" sz="1800" dirty="0">
              <a:solidFill>
                <a:schemeClr val="accent2"/>
              </a:solidFill>
              <a:ea typeface="ＭＳ Ｐゴシック" pitchFamily="34" charset="-128"/>
            </a:endParaRPr>
          </a:p>
          <a:p>
            <a:pPr marL="169863" indent="-169863" defTabSz="457200">
              <a:lnSpc>
                <a:spcPct val="154000"/>
              </a:lnSpc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169863" algn="l"/>
                <a:tab pos="627063" algn="l"/>
                <a:tab pos="1084263" algn="l"/>
                <a:tab pos="1541463" algn="l"/>
                <a:tab pos="1998663" algn="l"/>
                <a:tab pos="2455863" algn="l"/>
                <a:tab pos="2913063" algn="l"/>
                <a:tab pos="3370263" algn="l"/>
                <a:tab pos="3827463" algn="l"/>
                <a:tab pos="4284663" algn="l"/>
                <a:tab pos="4741863" algn="l"/>
                <a:tab pos="5199063" algn="l"/>
                <a:tab pos="5656263" algn="l"/>
                <a:tab pos="6113463" algn="l"/>
                <a:tab pos="6570663" algn="l"/>
                <a:tab pos="7027863" algn="l"/>
                <a:tab pos="7485063" algn="l"/>
                <a:tab pos="7942263" algn="l"/>
                <a:tab pos="8399463" algn="l"/>
                <a:tab pos="8856663" algn="l"/>
                <a:tab pos="9313863" algn="l"/>
              </a:tabLst>
            </a:pPr>
            <a:r>
              <a:rPr lang="en-GB" sz="18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sz="1800" dirty="0">
                <a:solidFill>
                  <a:srgbClr val="FF9900"/>
                </a:solidFill>
                <a:ea typeface="ＭＳ Ｐゴシック" pitchFamily="34" charset="-128"/>
              </a:rPr>
              <a:t>250 pb</a:t>
            </a:r>
            <a:r>
              <a:rPr lang="en-GB" sz="1800" baseline="30000" dirty="0">
                <a:solidFill>
                  <a:srgbClr val="FF9900"/>
                </a:solidFill>
                <a:latin typeface="Symbol" pitchFamily="18" charset="2"/>
                <a:ea typeface="ＭＳ Ｐゴシック" pitchFamily="34" charset="-128"/>
              </a:rPr>
              <a:t>-1</a:t>
            </a:r>
            <a:r>
              <a:rPr lang="en-GB" sz="1800" dirty="0">
                <a:solidFill>
                  <a:srgbClr val="FF9900"/>
                </a:solidFill>
                <a:ea typeface="ＭＳ Ｐゴシック" pitchFamily="34" charset="-128"/>
              </a:rPr>
              <a:t> @ 1000 </a:t>
            </a:r>
            <a:r>
              <a:rPr lang="en-GB" sz="1800" dirty="0" err="1">
                <a:solidFill>
                  <a:srgbClr val="FF9900"/>
                </a:solidFill>
                <a:ea typeface="ＭＳ Ｐゴシック" pitchFamily="34" charset="-128"/>
              </a:rPr>
              <a:t>MeV</a:t>
            </a:r>
            <a:endParaRPr lang="en-GB" sz="1800" dirty="0">
              <a:solidFill>
                <a:srgbClr val="FF99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0" y="764704"/>
            <a:ext cx="49339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12099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6804248" y="620688"/>
            <a:ext cx="219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BF11AA"/>
                </a:solidFill>
              </a:rPr>
              <a:t>Statistical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errors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only</a:t>
            </a:r>
            <a:endParaRPr lang="it-IT" b="1" dirty="0">
              <a:solidFill>
                <a:srgbClr val="BF11AA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12" y="3356992"/>
            <a:ext cx="37444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Such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measurements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may</a:t>
            </a:r>
            <a:r>
              <a:rPr lang="it-IT" b="1" dirty="0" smtClean="0">
                <a:solidFill>
                  <a:srgbClr val="FF0000"/>
                </a:solidFill>
              </a:rPr>
              <a:t> pin down </a:t>
            </a:r>
            <a:r>
              <a:rPr lang="it-IT" b="1" dirty="0" err="1" smtClean="0">
                <a:solidFill>
                  <a:srgbClr val="FF0000"/>
                </a:solidFill>
              </a:rPr>
              <a:t>a</a:t>
            </a:r>
            <a:r>
              <a:rPr lang="it-IT" b="1" baseline="-25000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it-IT" b="1" baseline="-25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error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from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hadronic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loop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by</a:t>
            </a:r>
            <a:r>
              <a:rPr lang="it-IT" b="1" dirty="0" smtClean="0">
                <a:solidFill>
                  <a:srgbClr val="FF0000"/>
                </a:solidFill>
              </a:rPr>
              <a:t> a </a:t>
            </a:r>
            <a:r>
              <a:rPr lang="it-IT" b="1" dirty="0" err="1" smtClean="0">
                <a:solidFill>
                  <a:srgbClr val="FF0000"/>
                </a:solidFill>
              </a:rPr>
              <a:t>factor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of</a:t>
            </a:r>
            <a:r>
              <a:rPr lang="it-IT" b="1" dirty="0" smtClean="0">
                <a:solidFill>
                  <a:srgbClr val="FF0000"/>
                </a:solidFill>
              </a:rPr>
              <a:t> 2:  (2.6 x10</a:t>
            </a:r>
            <a:r>
              <a:rPr lang="it-IT" b="1" baseline="30000" dirty="0" smtClean="0">
                <a:solidFill>
                  <a:srgbClr val="FF0000"/>
                </a:solidFill>
              </a:rPr>
              <a:t>-10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</a:p>
          <a:p>
            <a:endParaRPr lang="it-IT" dirty="0" smtClean="0"/>
          </a:p>
          <a:p>
            <a:r>
              <a:rPr lang="it-IT" b="1" dirty="0" err="1" smtClean="0"/>
              <a:t>For</a:t>
            </a:r>
            <a:r>
              <a:rPr lang="it-IT" b="1" dirty="0" smtClean="0"/>
              <a:t> </a:t>
            </a:r>
            <a:r>
              <a:rPr lang="it-IT" b="1" dirty="0" err="1" smtClean="0"/>
              <a:t>comparison</a:t>
            </a:r>
            <a:r>
              <a:rPr lang="it-IT" b="1" dirty="0" smtClean="0"/>
              <a:t>: </a:t>
            </a:r>
            <a:r>
              <a:rPr lang="it-IT" b="1" dirty="0" err="1" smtClean="0"/>
              <a:t>light-by-light</a:t>
            </a:r>
            <a:r>
              <a:rPr lang="it-IT" b="1" dirty="0" smtClean="0"/>
              <a:t> </a:t>
            </a:r>
            <a:r>
              <a:rPr lang="it-IT" b="1" dirty="0" err="1" smtClean="0"/>
              <a:t>theoretical</a:t>
            </a:r>
            <a:r>
              <a:rPr lang="it-IT" b="1" dirty="0" smtClean="0"/>
              <a:t> </a:t>
            </a:r>
            <a:r>
              <a:rPr lang="it-IT" b="1" dirty="0" err="1" smtClean="0"/>
              <a:t>error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smtClean="0">
                <a:latin typeface="Calibri"/>
              </a:rPr>
              <a:t>~3</a:t>
            </a:r>
            <a:r>
              <a:rPr lang="it-IT" b="1" dirty="0" smtClean="0"/>
              <a:t> x10</a:t>
            </a:r>
            <a:r>
              <a:rPr lang="it-IT" b="1" baseline="30000" dirty="0" smtClean="0"/>
              <a:t>-10 </a:t>
            </a:r>
            <a:r>
              <a:rPr lang="it-IT" b="1" dirty="0" smtClean="0"/>
              <a:t>, </a:t>
            </a:r>
            <a:r>
              <a:rPr lang="it-IT" b="1" dirty="0" err="1" smtClean="0"/>
              <a:t>while</a:t>
            </a:r>
            <a:r>
              <a:rPr lang="it-IT" b="1" dirty="0" smtClean="0"/>
              <a:t> </a:t>
            </a:r>
            <a:r>
              <a:rPr lang="it-IT" b="1" dirty="0" err="1" smtClean="0"/>
              <a:t>experimental</a:t>
            </a:r>
            <a:r>
              <a:rPr lang="it-IT" b="1" dirty="0" smtClean="0"/>
              <a:t> </a:t>
            </a:r>
            <a:r>
              <a:rPr lang="it-IT" b="1" dirty="0" err="1" smtClean="0"/>
              <a:t>error</a:t>
            </a:r>
            <a:r>
              <a:rPr lang="it-IT" b="1" dirty="0" smtClean="0"/>
              <a:t> </a:t>
            </a:r>
            <a:r>
              <a:rPr lang="it-IT" b="1" dirty="0" err="1" smtClean="0"/>
              <a:t>from</a:t>
            </a:r>
            <a:r>
              <a:rPr lang="it-IT" b="1" dirty="0" smtClean="0"/>
              <a:t> </a:t>
            </a:r>
            <a:r>
              <a:rPr lang="it-IT" b="1" dirty="0" err="1" smtClean="0"/>
              <a:t>new</a:t>
            </a:r>
            <a:r>
              <a:rPr lang="it-IT" b="1" dirty="0" smtClean="0"/>
              <a:t> BNL </a:t>
            </a:r>
            <a:r>
              <a:rPr lang="it-IT" b="1" dirty="0" err="1" smtClean="0"/>
              <a:t>experiment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</a:t>
            </a:r>
            <a:r>
              <a:rPr lang="it-IT" b="1" dirty="0" err="1" smtClean="0"/>
              <a:t>directly</a:t>
            </a:r>
            <a:r>
              <a:rPr lang="it-IT" b="1" dirty="0" smtClean="0"/>
              <a:t> </a:t>
            </a:r>
            <a:r>
              <a:rPr lang="it-IT" b="1" dirty="0" err="1" smtClean="0"/>
              <a:t>measure</a:t>
            </a:r>
            <a:r>
              <a:rPr lang="it-IT" b="1" dirty="0" smtClean="0"/>
              <a:t> </a:t>
            </a:r>
            <a:r>
              <a:rPr lang="it-IT" b="1" dirty="0" err="1" smtClean="0"/>
              <a:t>a</a:t>
            </a:r>
            <a:r>
              <a:rPr lang="it-IT" b="1" baseline="-25000" dirty="0" err="1" smtClean="0">
                <a:latin typeface="Symbol" pitchFamily="18" charset="2"/>
              </a:rPr>
              <a:t>m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at the </a:t>
            </a:r>
            <a:r>
              <a:rPr lang="it-IT" b="1" dirty="0" err="1" smtClean="0"/>
              <a:t>level</a:t>
            </a:r>
            <a:r>
              <a:rPr lang="it-IT" b="1" dirty="0" smtClean="0"/>
              <a:t> </a:t>
            </a:r>
            <a:r>
              <a:rPr lang="it-IT" b="1" dirty="0" err="1" smtClean="0"/>
              <a:t>of</a:t>
            </a:r>
            <a:r>
              <a:rPr lang="it-IT" b="1" dirty="0" smtClean="0"/>
              <a:t> 1.6 x10</a:t>
            </a:r>
            <a:r>
              <a:rPr lang="it-IT" b="1" baseline="30000" dirty="0" smtClean="0"/>
              <a:t>-10</a:t>
            </a:r>
            <a:r>
              <a:rPr lang="it-IT" b="1" dirty="0" smtClean="0"/>
              <a:t> !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23728" y="260648"/>
            <a:ext cx="3855094" cy="523220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00FF"/>
                </a:solidFill>
              </a:rPr>
              <a:t>Energy </a:t>
            </a:r>
            <a:r>
              <a:rPr lang="it-IT" sz="2800" b="1" dirty="0" err="1" smtClean="0">
                <a:solidFill>
                  <a:srgbClr val="0000FF"/>
                </a:solidFill>
              </a:rPr>
              <a:t>scan</a:t>
            </a:r>
            <a:r>
              <a:rPr lang="it-IT" sz="2800" b="1" dirty="0" smtClean="0">
                <a:solidFill>
                  <a:srgbClr val="0000FF"/>
                </a:solidFill>
              </a:rPr>
              <a:t> at DA</a:t>
            </a:r>
            <a:r>
              <a:rPr lang="it-IT" sz="2800" b="1" dirty="0" smtClean="0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it-IT" sz="2800" b="1" dirty="0" smtClean="0">
                <a:solidFill>
                  <a:srgbClr val="0000FF"/>
                </a:solidFill>
              </a:rPr>
              <a:t>NE ? </a:t>
            </a:r>
            <a:endParaRPr lang="it-IT" sz="2800" b="1" dirty="0">
              <a:solidFill>
                <a:srgbClr val="0000FF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3923928" y="1124744"/>
            <a:ext cx="122413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699792" y="1412776"/>
            <a:ext cx="2376264" cy="21602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3851920" y="1772816"/>
            <a:ext cx="129614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31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15816" y="188640"/>
            <a:ext cx="378135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Dark </a:t>
            </a:r>
            <a:r>
              <a:rPr lang="it-IT" sz="3200" b="1" dirty="0" err="1" smtClean="0">
                <a:solidFill>
                  <a:srgbClr val="0000FF"/>
                </a:solidFill>
              </a:rPr>
              <a:t>Forces</a:t>
            </a:r>
            <a:r>
              <a:rPr lang="it-IT" sz="3200" b="1" dirty="0" smtClean="0">
                <a:solidFill>
                  <a:srgbClr val="0000FF"/>
                </a:solidFill>
              </a:rPr>
              <a:t> </a:t>
            </a:r>
            <a:r>
              <a:rPr lang="it-IT" sz="3200" b="1" dirty="0" err="1" smtClean="0">
                <a:solidFill>
                  <a:srgbClr val="0000FF"/>
                </a:solidFill>
              </a:rPr>
              <a:t>@KLOE</a:t>
            </a:r>
            <a:r>
              <a:rPr lang="it-IT" sz="3200" b="1" dirty="0" smtClean="0">
                <a:solidFill>
                  <a:srgbClr val="0000FF"/>
                </a:solidFill>
              </a:rPr>
              <a:t> ?</a:t>
            </a:r>
            <a:endParaRPr lang="it-IT" sz="3200" b="1" dirty="0">
              <a:solidFill>
                <a:srgbClr val="0000FF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88840"/>
            <a:ext cx="365133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3209925"/>
            <a:ext cx="64579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79512" y="908720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/>
              <a:t>Recent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astrophysical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observations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by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various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experiments</a:t>
            </a:r>
            <a:r>
              <a:rPr lang="it-IT" sz="2000" b="1" dirty="0" smtClean="0"/>
              <a:t>  (PAMELA, ATIC, </a:t>
            </a:r>
            <a:r>
              <a:rPr lang="it-IT" sz="2000" b="1" dirty="0" err="1" smtClean="0"/>
              <a:t>Integral</a:t>
            </a:r>
            <a:r>
              <a:rPr lang="it-IT" sz="2000" b="1" dirty="0" smtClean="0"/>
              <a:t>,DAMA, </a:t>
            </a:r>
            <a:r>
              <a:rPr lang="it-IT" sz="2000" b="1" dirty="0" err="1" smtClean="0"/>
              <a:t>Egret</a:t>
            </a:r>
            <a:r>
              <a:rPr lang="it-IT" sz="2000" b="1" dirty="0" smtClean="0"/>
              <a:t>,WMAP) </a:t>
            </a:r>
            <a:r>
              <a:rPr lang="it-IT" sz="2000" b="1" dirty="0" err="1" smtClean="0"/>
              <a:t>could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be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explained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by</a:t>
            </a:r>
            <a:r>
              <a:rPr lang="it-IT" sz="2000" b="1" dirty="0" smtClean="0"/>
              <a:t> a </a:t>
            </a:r>
            <a:r>
              <a:rPr lang="it-IT" sz="2000" b="1" dirty="0" err="1" smtClean="0"/>
              <a:t>secluded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gauge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sector</a:t>
            </a:r>
            <a:r>
              <a:rPr lang="it-IT" sz="20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FF0000"/>
                </a:solidFill>
              </a:rPr>
              <a:t> low mass </a:t>
            </a:r>
            <a:r>
              <a:rPr lang="it-IT" sz="2000" b="1" dirty="0" err="1" smtClean="0">
                <a:solidFill>
                  <a:srgbClr val="FF0000"/>
                </a:solidFill>
              </a:rPr>
              <a:t>mediator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U-boson</a:t>
            </a:r>
            <a:r>
              <a:rPr lang="it-IT" sz="2000" b="1" dirty="0" smtClean="0">
                <a:solidFill>
                  <a:srgbClr val="FF0000"/>
                </a:solidFill>
              </a:rPr>
              <a:t> ( </a:t>
            </a:r>
            <a:r>
              <a:rPr lang="it-IT" sz="2000" b="1" dirty="0" err="1" smtClean="0">
                <a:solidFill>
                  <a:srgbClr val="FF0000"/>
                </a:solidFill>
              </a:rPr>
              <a:t>m</a:t>
            </a:r>
            <a:r>
              <a:rPr lang="it-IT" sz="2000" b="1" baseline="-25000" dirty="0" err="1" smtClean="0">
                <a:solidFill>
                  <a:srgbClr val="FF0000"/>
                </a:solidFill>
              </a:rPr>
              <a:t>U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sym typeface="Symbol"/>
              </a:rPr>
              <a:t></a:t>
            </a:r>
            <a:r>
              <a:rPr lang="it-IT" sz="2000" b="1" dirty="0" smtClean="0">
                <a:solidFill>
                  <a:srgbClr val="FF0000"/>
                </a:solidFill>
              </a:rPr>
              <a:t> 1 </a:t>
            </a:r>
            <a:r>
              <a:rPr lang="it-IT" sz="2000" b="1" dirty="0" err="1" smtClean="0">
                <a:solidFill>
                  <a:srgbClr val="FF0000"/>
                </a:solidFill>
              </a:rPr>
              <a:t>MeV÷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few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GeV</a:t>
            </a:r>
            <a:r>
              <a:rPr lang="it-IT" sz="20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BF11AA"/>
                </a:solidFill>
              </a:rPr>
              <a:t> </a:t>
            </a:r>
            <a:r>
              <a:rPr lang="it-IT" sz="2000" b="1" dirty="0" err="1" smtClean="0">
                <a:solidFill>
                  <a:srgbClr val="BF11AA"/>
                </a:solidFill>
              </a:rPr>
              <a:t>weakly</a:t>
            </a:r>
            <a:r>
              <a:rPr lang="it-IT" sz="2000" b="1" dirty="0" smtClean="0">
                <a:solidFill>
                  <a:srgbClr val="BF11AA"/>
                </a:solidFill>
              </a:rPr>
              <a:t> </a:t>
            </a:r>
            <a:r>
              <a:rPr lang="it-IT" sz="2000" b="1" dirty="0" err="1" smtClean="0">
                <a:solidFill>
                  <a:srgbClr val="BF11AA"/>
                </a:solidFill>
              </a:rPr>
              <a:t>coupled</a:t>
            </a:r>
            <a:r>
              <a:rPr lang="it-IT" sz="2000" b="1" dirty="0" smtClean="0">
                <a:solidFill>
                  <a:srgbClr val="BF11AA"/>
                </a:solidFill>
              </a:rPr>
              <a:t> </a:t>
            </a:r>
            <a:r>
              <a:rPr lang="it-IT" sz="2000" b="1" dirty="0" err="1" smtClean="0">
                <a:solidFill>
                  <a:srgbClr val="BF11AA"/>
                </a:solidFill>
              </a:rPr>
              <a:t>to</a:t>
            </a:r>
            <a:r>
              <a:rPr lang="it-IT" sz="2000" b="1" dirty="0" smtClean="0">
                <a:solidFill>
                  <a:srgbClr val="BF11AA"/>
                </a:solidFill>
              </a:rPr>
              <a:t> SM:                       </a:t>
            </a:r>
            <a:r>
              <a:rPr lang="it-IT" sz="2000" b="1" dirty="0" smtClean="0">
                <a:solidFill>
                  <a:srgbClr val="BF11AA"/>
                </a:solidFill>
                <a:latin typeface="Symbol" pitchFamily="18" charset="2"/>
              </a:rPr>
              <a:t>e</a:t>
            </a:r>
            <a:r>
              <a:rPr lang="it-IT" sz="2000" b="1" dirty="0" smtClean="0">
                <a:solidFill>
                  <a:srgbClr val="BF11AA"/>
                </a:solidFill>
              </a:rPr>
              <a:t> </a:t>
            </a:r>
            <a:r>
              <a:rPr lang="it-IT" sz="2000" b="1" dirty="0" smtClean="0">
                <a:solidFill>
                  <a:srgbClr val="BF11AA"/>
                </a:solidFill>
                <a:latin typeface="Times New Roman"/>
                <a:cs typeface="Times New Roman"/>
              </a:rPr>
              <a:t>≤10</a:t>
            </a:r>
            <a:r>
              <a:rPr lang="it-IT" sz="2000" b="1" baseline="30000" dirty="0" smtClean="0">
                <a:solidFill>
                  <a:srgbClr val="BF11AA"/>
                </a:solidFill>
                <a:latin typeface="Times New Roman"/>
                <a:cs typeface="Times New Roman"/>
              </a:rPr>
              <a:t>-3</a:t>
            </a:r>
            <a:endParaRPr lang="it-IT" sz="2000" b="1" baseline="30000" dirty="0">
              <a:solidFill>
                <a:srgbClr val="BF11AA"/>
              </a:solidFill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916832"/>
            <a:ext cx="8858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79512" y="2987660"/>
            <a:ext cx="310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</a:rPr>
              <a:t>Present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limits</a:t>
            </a:r>
            <a:r>
              <a:rPr lang="it-IT" b="1" dirty="0" smtClean="0">
                <a:solidFill>
                  <a:srgbClr val="0000FF"/>
                </a:solidFill>
              </a:rPr>
              <a:t> in </a:t>
            </a:r>
            <a:r>
              <a:rPr lang="it-IT" b="1" dirty="0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it-IT" b="1" dirty="0" smtClean="0">
                <a:solidFill>
                  <a:srgbClr val="0000FF"/>
                </a:solidFill>
              </a:rPr>
              <a:t> – </a:t>
            </a:r>
            <a:r>
              <a:rPr lang="it-IT" b="1" dirty="0" err="1" smtClean="0">
                <a:solidFill>
                  <a:srgbClr val="0000FF"/>
                </a:solidFill>
              </a:rPr>
              <a:t>m</a:t>
            </a:r>
            <a:r>
              <a:rPr lang="it-IT" b="1" baseline="-25000" dirty="0" err="1" smtClean="0">
                <a:solidFill>
                  <a:srgbClr val="0000FF"/>
                </a:solidFill>
              </a:rPr>
              <a:t>U</a:t>
            </a:r>
            <a:r>
              <a:rPr lang="it-IT" b="1" dirty="0" smtClean="0">
                <a:solidFill>
                  <a:srgbClr val="0000FF"/>
                </a:solidFill>
              </a:rPr>
              <a:t>  </a:t>
            </a:r>
            <a:r>
              <a:rPr lang="it-IT" b="1" dirty="0" err="1" smtClean="0">
                <a:solidFill>
                  <a:srgbClr val="0000FF"/>
                </a:solidFill>
              </a:rPr>
              <a:t>plane</a:t>
            </a:r>
            <a:r>
              <a:rPr lang="it-IT" b="1" dirty="0" smtClean="0">
                <a:solidFill>
                  <a:srgbClr val="0000FF"/>
                </a:solidFill>
              </a:rPr>
              <a:t>: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148064" y="4944650"/>
            <a:ext cx="3995936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Best </a:t>
            </a:r>
            <a:r>
              <a:rPr lang="it-IT" b="1" dirty="0" err="1" smtClean="0">
                <a:solidFill>
                  <a:srgbClr val="FF0000"/>
                </a:solidFill>
              </a:rPr>
              <a:t>channels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@KLOE</a:t>
            </a:r>
            <a:r>
              <a:rPr lang="it-IT" b="1" dirty="0" smtClean="0">
                <a:solidFill>
                  <a:srgbClr val="FF0000"/>
                </a:solidFill>
              </a:rPr>
              <a:t> / KLOE-2:</a:t>
            </a:r>
            <a:endParaRPr lang="it-IT" b="1" dirty="0" smtClean="0"/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66"/>
                </a:solidFill>
              </a:rPr>
              <a:t> </a:t>
            </a:r>
            <a:r>
              <a:rPr lang="it-IT" sz="2400" b="1" i="1" dirty="0" smtClean="0">
                <a:solidFill>
                  <a:srgbClr val="000066"/>
                </a:solidFill>
                <a:latin typeface="Symbol" pitchFamily="18" charset="2"/>
              </a:rPr>
              <a:t>f</a:t>
            </a:r>
            <a:r>
              <a:rPr lang="it-IT" sz="2400" b="1" dirty="0" smtClean="0">
                <a:solidFill>
                  <a:srgbClr val="000066"/>
                </a:solidFill>
              </a:rPr>
              <a:t>→ </a:t>
            </a:r>
            <a:r>
              <a:rPr lang="it-IT" sz="2400" b="1" i="1" dirty="0" smtClean="0">
                <a:solidFill>
                  <a:srgbClr val="000066"/>
                </a:solidFill>
                <a:latin typeface="Symbol" pitchFamily="18" charset="2"/>
              </a:rPr>
              <a:t>h</a:t>
            </a:r>
            <a:r>
              <a:rPr lang="it-IT" sz="2400" b="1" i="1" dirty="0" smtClean="0">
                <a:solidFill>
                  <a:srgbClr val="000066"/>
                </a:solidFill>
              </a:rPr>
              <a:t> U 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66"/>
                </a:solidFill>
              </a:rPr>
              <a:t> </a:t>
            </a:r>
            <a:r>
              <a:rPr lang="it-IT" sz="2400" b="1" dirty="0" err="1" smtClean="0">
                <a:solidFill>
                  <a:srgbClr val="000066"/>
                </a:solidFill>
              </a:rPr>
              <a:t>higgs</a:t>
            </a:r>
            <a:r>
              <a:rPr lang="it-IT" sz="2400" b="1" dirty="0" smtClean="0">
                <a:solidFill>
                  <a:srgbClr val="000066"/>
                </a:solidFill>
              </a:rPr>
              <a:t>’</a:t>
            </a:r>
            <a:r>
              <a:rPr lang="it-IT" sz="2400" b="1" dirty="0" err="1" smtClean="0">
                <a:solidFill>
                  <a:srgbClr val="000066"/>
                </a:solidFill>
              </a:rPr>
              <a:t>strahlung</a:t>
            </a:r>
            <a:r>
              <a:rPr lang="it-IT" sz="2400" b="1" dirty="0" smtClean="0">
                <a:solidFill>
                  <a:srgbClr val="000066"/>
                </a:solidFill>
              </a:rPr>
              <a:t>:    </a:t>
            </a:r>
            <a:r>
              <a:rPr lang="it-IT" sz="2400" b="1" i="1" dirty="0" smtClean="0">
                <a:solidFill>
                  <a:srgbClr val="000066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000066"/>
                </a:solidFill>
              </a:rPr>
              <a:t>+</a:t>
            </a:r>
            <a:r>
              <a:rPr lang="it-IT" sz="2400" b="1" i="1" dirty="0" smtClean="0">
                <a:solidFill>
                  <a:srgbClr val="000066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000066"/>
                </a:solidFill>
              </a:rPr>
              <a:t>-</a:t>
            </a:r>
            <a:r>
              <a:rPr lang="it-IT" sz="2400" b="1" i="1" dirty="0" smtClean="0">
                <a:solidFill>
                  <a:srgbClr val="000066"/>
                </a:solidFill>
              </a:rPr>
              <a:t>→</a:t>
            </a:r>
            <a:r>
              <a:rPr lang="it-IT" sz="2400" b="1" i="1" dirty="0" err="1" smtClean="0">
                <a:solidFill>
                  <a:srgbClr val="000066"/>
                </a:solidFill>
              </a:rPr>
              <a:t>h</a:t>
            </a:r>
            <a:r>
              <a:rPr lang="it-IT" sz="2400" b="1" i="1" dirty="0" smtClean="0">
                <a:solidFill>
                  <a:srgbClr val="000066"/>
                </a:solidFill>
              </a:rPr>
              <a:t>’ U</a:t>
            </a:r>
          </a:p>
          <a:p>
            <a:pPr>
              <a:buFont typeface="Arial" pitchFamily="34" charset="0"/>
              <a:buChar char="•"/>
            </a:pPr>
            <a:r>
              <a:rPr lang="it-IT" sz="2400" b="1" dirty="0" smtClean="0">
                <a:solidFill>
                  <a:srgbClr val="000066"/>
                </a:solidFill>
              </a:rPr>
              <a:t> </a:t>
            </a:r>
            <a:r>
              <a:rPr lang="it-IT" sz="2400" b="1" i="1" dirty="0" smtClean="0">
                <a:solidFill>
                  <a:srgbClr val="000066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000066"/>
                </a:solidFill>
              </a:rPr>
              <a:t>+</a:t>
            </a:r>
            <a:r>
              <a:rPr lang="it-IT" sz="2400" b="1" i="1" dirty="0" smtClean="0">
                <a:solidFill>
                  <a:srgbClr val="000066"/>
                </a:solidFill>
              </a:rPr>
              <a:t>e</a:t>
            </a:r>
            <a:r>
              <a:rPr lang="it-IT" sz="2400" b="1" i="1" baseline="30000" dirty="0" smtClean="0">
                <a:solidFill>
                  <a:srgbClr val="000066"/>
                </a:solidFill>
              </a:rPr>
              <a:t>-</a:t>
            </a:r>
            <a:r>
              <a:rPr lang="it-IT" sz="2400" b="1" i="1" dirty="0" smtClean="0">
                <a:solidFill>
                  <a:srgbClr val="000066"/>
                </a:solidFill>
              </a:rPr>
              <a:t>→ </a:t>
            </a:r>
            <a:r>
              <a:rPr lang="it-IT" sz="2400" b="1" i="1" dirty="0" err="1" smtClean="0">
                <a:solidFill>
                  <a:srgbClr val="000066"/>
                </a:solidFill>
              </a:rPr>
              <a:t>U</a:t>
            </a:r>
            <a:r>
              <a:rPr lang="it-IT" sz="2400" b="1" i="1" dirty="0" err="1" smtClean="0">
                <a:solidFill>
                  <a:srgbClr val="000066"/>
                </a:solidFill>
                <a:latin typeface="Symbol" pitchFamily="18" charset="2"/>
              </a:rPr>
              <a:t>g</a:t>
            </a:r>
            <a:endParaRPr lang="it-IT" sz="2400" b="1" i="1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75389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5294" y="957858"/>
            <a:ext cx="37528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o 11"/>
          <p:cNvGrpSpPr/>
          <p:nvPr/>
        </p:nvGrpSpPr>
        <p:grpSpPr>
          <a:xfrm>
            <a:off x="3203848" y="1988840"/>
            <a:ext cx="5832648" cy="3034394"/>
            <a:chOff x="755576" y="2554846"/>
            <a:chExt cx="5832648" cy="3034394"/>
          </a:xfrm>
        </p:grpSpPr>
        <p:pic>
          <p:nvPicPr>
            <p:cNvPr id="4813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2554846"/>
              <a:ext cx="3049910" cy="2964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22599" y="2564904"/>
              <a:ext cx="2865625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uppo 10"/>
          <p:cNvGrpSpPr/>
          <p:nvPr/>
        </p:nvGrpSpPr>
        <p:grpSpPr>
          <a:xfrm>
            <a:off x="251520" y="87015"/>
            <a:ext cx="5782695" cy="541160"/>
            <a:chOff x="251520" y="87015"/>
            <a:chExt cx="5782695" cy="541160"/>
          </a:xfrm>
        </p:grpSpPr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5703" y="144342"/>
              <a:ext cx="4608512" cy="483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asellaDiTesto 9"/>
            <p:cNvSpPr txBox="1"/>
            <p:nvPr/>
          </p:nvSpPr>
          <p:spPr>
            <a:xfrm>
              <a:off x="251520" y="87015"/>
              <a:ext cx="1117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b="1" dirty="0" err="1" smtClean="0">
                  <a:solidFill>
                    <a:srgbClr val="0000FF"/>
                  </a:solidFill>
                </a:rPr>
                <a:t>Expect</a:t>
              </a:r>
              <a:r>
                <a:rPr lang="it-IT" sz="2400" b="1" dirty="0" smtClean="0">
                  <a:solidFill>
                    <a:srgbClr val="0000FF"/>
                  </a:solidFill>
                </a:rPr>
                <a:t>:</a:t>
              </a:r>
              <a:endParaRPr lang="it-IT" sz="2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251520" y="971436"/>
            <a:ext cx="1943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BF11AA"/>
                </a:solidFill>
              </a:rPr>
              <a:t>KLOE </a:t>
            </a:r>
            <a:r>
              <a:rPr lang="it-IT" sz="2000" b="1" dirty="0" err="1" smtClean="0">
                <a:solidFill>
                  <a:srgbClr val="BF11AA"/>
                </a:solidFill>
              </a:rPr>
              <a:t>looked</a:t>
            </a:r>
            <a:r>
              <a:rPr lang="it-IT" sz="2000" b="1" dirty="0" smtClean="0">
                <a:solidFill>
                  <a:srgbClr val="BF11AA"/>
                </a:solidFill>
              </a:rPr>
              <a:t> </a:t>
            </a:r>
            <a:r>
              <a:rPr lang="it-IT" sz="2000" b="1" dirty="0" err="1" smtClean="0">
                <a:solidFill>
                  <a:srgbClr val="BF11AA"/>
                </a:solidFill>
              </a:rPr>
              <a:t>for</a:t>
            </a:r>
            <a:r>
              <a:rPr lang="it-IT" sz="2000" b="1" dirty="0" smtClean="0">
                <a:solidFill>
                  <a:srgbClr val="BF11AA"/>
                </a:solidFill>
              </a:rPr>
              <a:t>:</a:t>
            </a:r>
            <a:endParaRPr lang="it-IT" sz="2000" b="1" dirty="0">
              <a:solidFill>
                <a:srgbClr val="BF11AA"/>
              </a:solidFill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5881999" y="1152454"/>
            <a:ext cx="2880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898587" y="1527494"/>
            <a:ext cx="28803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228184" y="922575"/>
            <a:ext cx="1853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results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available</a:t>
            </a:r>
            <a:r>
              <a:rPr lang="it-IT" b="1" dirty="0" smtClean="0">
                <a:solidFill>
                  <a:srgbClr val="FF0000"/>
                </a:solidFill>
              </a:rPr>
              <a:t> !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228184" y="1317621"/>
            <a:ext cx="2754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6600"/>
                </a:solidFill>
              </a:rPr>
              <a:t>in progress (</a:t>
            </a:r>
            <a:r>
              <a:rPr lang="it-IT" b="1" dirty="0" err="1" smtClean="0">
                <a:solidFill>
                  <a:srgbClr val="006600"/>
                </a:solidFill>
              </a:rPr>
              <a:t>tougher</a:t>
            </a:r>
            <a:r>
              <a:rPr lang="it-IT" b="1" dirty="0" smtClean="0">
                <a:solidFill>
                  <a:srgbClr val="006600"/>
                </a:solidFill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</a:rPr>
              <a:t>bckgr</a:t>
            </a:r>
            <a:r>
              <a:rPr lang="it-IT" b="1" dirty="0" smtClean="0">
                <a:solidFill>
                  <a:srgbClr val="006600"/>
                </a:solidFill>
              </a:rPr>
              <a:t>)</a:t>
            </a:r>
            <a:endParaRPr lang="it-IT" b="1" dirty="0">
              <a:solidFill>
                <a:srgbClr val="006600"/>
              </a:solidFill>
            </a:endParaRPr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5157192"/>
            <a:ext cx="7544588" cy="79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2612" y="6021288"/>
            <a:ext cx="584591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reccia circolare a destra 23"/>
          <p:cNvSpPr/>
          <p:nvPr/>
        </p:nvSpPr>
        <p:spPr>
          <a:xfrm>
            <a:off x="2771800" y="1196752"/>
            <a:ext cx="432048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0" y="1988840"/>
            <a:ext cx="32038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/>
              <a:t> </a:t>
            </a:r>
            <a:r>
              <a:rPr lang="it-IT" b="1" dirty="0" err="1" smtClean="0"/>
              <a:t>analysis</a:t>
            </a:r>
            <a:r>
              <a:rPr lang="it-IT" b="1" dirty="0" smtClean="0"/>
              <a:t> on 739 pb</a:t>
            </a:r>
            <a:r>
              <a:rPr lang="it-IT" b="1" baseline="30000" dirty="0" smtClean="0"/>
              <a:t>-1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/>
              <a:t> </a:t>
            </a:r>
            <a:r>
              <a:rPr lang="it-IT" b="1" dirty="0" err="1" smtClean="0"/>
              <a:t>Main</a:t>
            </a:r>
            <a:r>
              <a:rPr lang="it-IT" b="1" dirty="0" smtClean="0"/>
              <a:t> </a:t>
            </a:r>
            <a:r>
              <a:rPr lang="it-IT" b="1" dirty="0" err="1" smtClean="0"/>
              <a:t>bckgr</a:t>
            </a:r>
            <a:r>
              <a:rPr lang="it-IT" b="1" dirty="0" smtClean="0"/>
              <a:t> </a:t>
            </a:r>
            <a:r>
              <a:rPr lang="it-IT" b="1" dirty="0" err="1" smtClean="0"/>
              <a:t>from</a:t>
            </a:r>
            <a:r>
              <a:rPr lang="it-IT" b="1" dirty="0" smtClean="0"/>
              <a:t> </a:t>
            </a:r>
            <a:r>
              <a:rPr lang="it-IT" b="1" dirty="0" smtClean="0">
                <a:latin typeface="Symbol" pitchFamily="18" charset="2"/>
              </a:rPr>
              <a:t>g</a:t>
            </a:r>
            <a:r>
              <a:rPr lang="it-IT" b="1" dirty="0" smtClean="0"/>
              <a:t> </a:t>
            </a:r>
            <a:r>
              <a:rPr lang="it-IT" b="1" dirty="0" err="1" smtClean="0"/>
              <a:t>conversions</a:t>
            </a:r>
            <a:r>
              <a:rPr lang="it-IT" b="1" dirty="0" smtClean="0"/>
              <a:t> and </a:t>
            </a:r>
            <a:r>
              <a:rPr lang="it-IT" b="1" dirty="0" err="1" smtClean="0"/>
              <a:t>from</a:t>
            </a:r>
            <a:r>
              <a:rPr lang="it-IT" b="1" dirty="0" smtClean="0"/>
              <a:t> </a:t>
            </a:r>
            <a:r>
              <a:rPr lang="it-IT" b="1" dirty="0" err="1" smtClean="0"/>
              <a:t>neutral</a:t>
            </a:r>
            <a:r>
              <a:rPr lang="it-IT" b="1" dirty="0" smtClean="0"/>
              <a:t> </a:t>
            </a:r>
            <a:r>
              <a:rPr lang="it-IT" b="1" dirty="0" err="1" smtClean="0"/>
              <a:t>kaons</a:t>
            </a:r>
            <a:r>
              <a:rPr lang="it-IT" b="1" dirty="0" smtClean="0"/>
              <a:t> </a:t>
            </a:r>
            <a:r>
              <a:rPr lang="it-IT" b="1" dirty="0" err="1" smtClean="0"/>
              <a:t>decays</a:t>
            </a:r>
            <a:r>
              <a:rPr lang="it-IT" b="1" dirty="0" smtClean="0"/>
              <a:t>:</a:t>
            </a:r>
          </a:p>
          <a:p>
            <a:r>
              <a:rPr lang="it-IT" b="1" dirty="0" err="1" smtClean="0"/>
              <a:t>beated</a:t>
            </a:r>
            <a:r>
              <a:rPr lang="it-IT" b="1" dirty="0" smtClean="0"/>
              <a:t> </a:t>
            </a:r>
            <a:r>
              <a:rPr lang="it-IT" b="1" dirty="0" err="1" smtClean="0"/>
              <a:t>by</a:t>
            </a:r>
            <a:r>
              <a:rPr lang="it-IT" b="1" dirty="0" smtClean="0"/>
              <a:t> </a:t>
            </a:r>
            <a:r>
              <a:rPr lang="it-IT" b="1" dirty="0" err="1" smtClean="0"/>
              <a:t>topological</a:t>
            </a:r>
            <a:r>
              <a:rPr lang="it-IT" b="1" dirty="0" smtClean="0"/>
              <a:t> and </a:t>
            </a:r>
            <a:r>
              <a:rPr lang="it-IT" b="1" dirty="0" err="1" smtClean="0"/>
              <a:t>tof</a:t>
            </a:r>
            <a:r>
              <a:rPr lang="it-IT" b="1" dirty="0" smtClean="0"/>
              <a:t> </a:t>
            </a:r>
            <a:r>
              <a:rPr lang="it-IT" b="1" dirty="0" err="1" smtClean="0"/>
              <a:t>cuts</a:t>
            </a:r>
            <a:r>
              <a:rPr lang="it-IT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good</a:t>
            </a:r>
            <a:r>
              <a:rPr lang="it-IT" b="1" dirty="0" smtClean="0">
                <a:solidFill>
                  <a:srgbClr val="0070C0"/>
                </a:solidFill>
              </a:rPr>
              <a:t> agreement </a:t>
            </a:r>
            <a:r>
              <a:rPr lang="it-IT" b="1" dirty="0" err="1" smtClean="0">
                <a:solidFill>
                  <a:srgbClr val="0070C0"/>
                </a:solidFill>
              </a:rPr>
              <a:t>with</a:t>
            </a:r>
            <a:r>
              <a:rPr lang="it-IT" b="1" dirty="0" smtClean="0">
                <a:solidFill>
                  <a:srgbClr val="0070C0"/>
                </a:solidFill>
              </a:rPr>
              <a:t> MC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M</a:t>
            </a:r>
            <a:r>
              <a:rPr lang="it-IT" b="1" baseline="-25000" dirty="0" err="1" smtClean="0">
                <a:solidFill>
                  <a:srgbClr val="00B050"/>
                </a:solidFill>
              </a:rPr>
              <a:t>ee</a:t>
            </a:r>
            <a:r>
              <a:rPr lang="it-IT" b="1" dirty="0" smtClean="0">
                <a:solidFill>
                  <a:srgbClr val="00B050"/>
                </a:solidFill>
              </a:rPr>
              <a:t> background </a:t>
            </a:r>
            <a:r>
              <a:rPr lang="it-IT" b="1" dirty="0" err="1" smtClean="0">
                <a:solidFill>
                  <a:srgbClr val="00B050"/>
                </a:solidFill>
              </a:rPr>
              <a:t>shape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fitted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r>
              <a:rPr lang="it-IT" b="1" dirty="0" err="1" smtClean="0">
                <a:solidFill>
                  <a:srgbClr val="00B050"/>
                </a:solidFill>
              </a:rPr>
              <a:t>from</a:t>
            </a:r>
            <a:r>
              <a:rPr lang="it-IT" b="1" dirty="0" smtClean="0">
                <a:solidFill>
                  <a:srgbClr val="00B050"/>
                </a:solidFill>
              </a:rPr>
              <a:t> data</a:t>
            </a: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use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CL</a:t>
            </a:r>
            <a:r>
              <a:rPr lang="it-IT" b="1" baseline="-25000" dirty="0" err="1" smtClean="0">
                <a:solidFill>
                  <a:srgbClr val="BF11AA"/>
                </a:solidFill>
              </a:rPr>
              <a:t>s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technique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to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exclude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signal</a:t>
            </a:r>
            <a:r>
              <a:rPr lang="it-IT" b="1" dirty="0" smtClean="0">
                <a:solidFill>
                  <a:srgbClr val="BF11AA"/>
                </a:solidFill>
              </a:rPr>
              <a:t> </a:t>
            </a:r>
            <a:r>
              <a:rPr lang="it-IT" b="1" dirty="0" err="1" smtClean="0">
                <a:solidFill>
                  <a:srgbClr val="BF11AA"/>
                </a:solidFill>
              </a:rPr>
              <a:t>regions</a:t>
            </a:r>
            <a:endParaRPr lang="it-IT" b="1" dirty="0">
              <a:solidFill>
                <a:srgbClr val="BF11AA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23388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4392488" cy="49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51520" y="188640"/>
            <a:ext cx="213302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2400" b="1" dirty="0" err="1" smtClean="0">
                <a:solidFill>
                  <a:srgbClr val="0000FF"/>
                </a:solidFill>
              </a:rPr>
              <a:t>Higgs</a:t>
            </a:r>
            <a:r>
              <a:rPr lang="it-IT" sz="2400" b="1" dirty="0" smtClean="0">
                <a:solidFill>
                  <a:srgbClr val="0000FF"/>
                </a:solidFill>
              </a:rPr>
              <a:t>’</a:t>
            </a:r>
            <a:r>
              <a:rPr lang="it-IT" sz="2400" b="1" dirty="0" err="1" smtClean="0">
                <a:solidFill>
                  <a:srgbClr val="0000FF"/>
                </a:solidFill>
              </a:rPr>
              <a:t>strahlung</a:t>
            </a:r>
            <a:endParaRPr lang="it-IT" sz="2400" b="1" dirty="0">
              <a:solidFill>
                <a:srgbClr val="0000FF"/>
              </a:solidFill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92696"/>
            <a:ext cx="3888432" cy="81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764704"/>
            <a:ext cx="2520280" cy="92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uppo 13"/>
          <p:cNvGrpSpPr/>
          <p:nvPr/>
        </p:nvGrpSpPr>
        <p:grpSpPr>
          <a:xfrm>
            <a:off x="4788024" y="2747557"/>
            <a:ext cx="4130214" cy="3849795"/>
            <a:chOff x="4572000" y="2027477"/>
            <a:chExt cx="4130214" cy="3849795"/>
          </a:xfrm>
        </p:grpSpPr>
        <p:pic>
          <p:nvPicPr>
            <p:cNvPr id="4813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4008" y="2060848"/>
              <a:ext cx="3998970" cy="3760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ttangolo 10"/>
            <p:cNvSpPr/>
            <p:nvPr/>
          </p:nvSpPr>
          <p:spPr>
            <a:xfrm>
              <a:off x="7786602" y="2027477"/>
              <a:ext cx="86409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8414182" y="2145735"/>
              <a:ext cx="28803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4572000" y="5589240"/>
              <a:ext cx="172819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4774772" y="2708920"/>
            <a:ext cx="4189716" cy="3528392"/>
            <a:chOff x="2627784" y="2663416"/>
            <a:chExt cx="4045700" cy="3430343"/>
          </a:xfrm>
        </p:grpSpPr>
        <p:pic>
          <p:nvPicPr>
            <p:cNvPr id="4813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27784" y="2708920"/>
              <a:ext cx="4032448" cy="3384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ttangolo 15"/>
            <p:cNvSpPr/>
            <p:nvPr/>
          </p:nvSpPr>
          <p:spPr>
            <a:xfrm>
              <a:off x="5652120" y="2663416"/>
              <a:ext cx="936104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6313444" y="2748676"/>
              <a:ext cx="360040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Freccia circolare a destra 18"/>
          <p:cNvSpPr/>
          <p:nvPr/>
        </p:nvSpPr>
        <p:spPr>
          <a:xfrm>
            <a:off x="3059832" y="1412776"/>
            <a:ext cx="288032" cy="648072"/>
          </a:xfrm>
          <a:prstGeom prst="curved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347864" y="1713582"/>
            <a:ext cx="484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lang="it-IT" b="1" baseline="-25000" dirty="0" err="1" smtClean="0">
                <a:solidFill>
                  <a:srgbClr val="0000FF"/>
                </a:solidFill>
              </a:rPr>
              <a:t>h</a:t>
            </a:r>
            <a:r>
              <a:rPr lang="it-IT" b="1" dirty="0" smtClean="0">
                <a:solidFill>
                  <a:srgbClr val="0000FF"/>
                </a:solidFill>
              </a:rPr>
              <a:t> &gt; 10 </a:t>
            </a:r>
            <a:r>
              <a:rPr lang="it-IT" b="1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it-IT" b="1" dirty="0" smtClean="0">
                <a:solidFill>
                  <a:srgbClr val="0000FF"/>
                </a:solidFill>
              </a:rPr>
              <a:t>s </a:t>
            </a:r>
            <a:r>
              <a:rPr lang="it-IT" b="1" dirty="0" err="1" smtClean="0">
                <a:solidFill>
                  <a:srgbClr val="0000FF"/>
                </a:solidFill>
              </a:rPr>
              <a:t>for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smtClean="0">
                <a:solidFill>
                  <a:srgbClr val="0000FF"/>
                </a:solidFill>
                <a:latin typeface="Symbol" pitchFamily="18" charset="2"/>
              </a:rPr>
              <a:t>e</a:t>
            </a:r>
            <a:r>
              <a:rPr lang="it-IT" b="1" dirty="0" smtClean="0">
                <a:solidFill>
                  <a:srgbClr val="0000FF"/>
                </a:solidFill>
              </a:rPr>
              <a:t>=10</a:t>
            </a:r>
            <a:r>
              <a:rPr lang="it-IT" b="1" baseline="30000" dirty="0" smtClean="0">
                <a:solidFill>
                  <a:srgbClr val="0000FF"/>
                </a:solidFill>
              </a:rPr>
              <a:t>-3</a:t>
            </a:r>
            <a:r>
              <a:rPr lang="it-IT" b="1" dirty="0" smtClean="0">
                <a:solidFill>
                  <a:srgbClr val="0000FF"/>
                </a:solidFill>
              </a:rPr>
              <a:t>, </a:t>
            </a:r>
            <a:r>
              <a:rPr lang="it-IT" b="1" dirty="0" err="1" smtClean="0">
                <a:solidFill>
                  <a:srgbClr val="0000FF"/>
                </a:solidFill>
              </a:rPr>
              <a:t>increasing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with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decreasing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smtClean="0">
                <a:solidFill>
                  <a:srgbClr val="0000FF"/>
                </a:solidFill>
                <a:latin typeface="Symbol" pitchFamily="18" charset="2"/>
              </a:rPr>
              <a:t>e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U→e</a:t>
            </a:r>
            <a:r>
              <a:rPr lang="it-IT" b="1" baseline="30000" dirty="0" smtClean="0">
                <a:solidFill>
                  <a:srgbClr val="0000FF"/>
                </a:solidFill>
              </a:rPr>
              <a:t>+</a:t>
            </a:r>
            <a:r>
              <a:rPr lang="it-IT" b="1" dirty="0" smtClean="0">
                <a:solidFill>
                  <a:srgbClr val="0000FF"/>
                </a:solidFill>
              </a:rPr>
              <a:t>e</a:t>
            </a:r>
            <a:r>
              <a:rPr lang="it-IT" b="1" baseline="30000" dirty="0" smtClean="0">
                <a:solidFill>
                  <a:srgbClr val="0000FF"/>
                </a:solidFill>
              </a:rPr>
              <a:t>-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not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selected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by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evt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classif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algorithm</a:t>
            </a:r>
            <a:endParaRPr lang="it-IT" b="1" dirty="0" smtClean="0">
              <a:solidFill>
                <a:srgbClr val="0000FF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look </a:t>
            </a:r>
            <a:r>
              <a:rPr lang="it-IT" b="1" dirty="0" err="1" smtClean="0">
                <a:solidFill>
                  <a:srgbClr val="FF0000"/>
                </a:solidFill>
              </a:rPr>
              <a:t>only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for</a:t>
            </a:r>
            <a:r>
              <a:rPr lang="it-IT" b="1" dirty="0" smtClean="0">
                <a:solidFill>
                  <a:srgbClr val="FF0000"/>
                </a:solidFill>
              </a:rPr>
              <a:t> U→</a:t>
            </a:r>
            <a:r>
              <a:rPr lang="it-IT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it-IT" b="1" baseline="30000" dirty="0" smtClean="0">
                <a:solidFill>
                  <a:srgbClr val="FF0000"/>
                </a:solidFill>
              </a:rPr>
              <a:t>+</a:t>
            </a:r>
            <a:r>
              <a:rPr lang="it-IT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it-IT" b="1" baseline="30000" dirty="0" smtClean="0">
                <a:solidFill>
                  <a:srgbClr val="FF0000"/>
                </a:solidFill>
              </a:rPr>
              <a:t>-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-36512" y="2708920"/>
            <a:ext cx="482888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r>
              <a:rPr lang="it-IT" sz="2000" b="1" dirty="0" err="1" smtClean="0">
                <a:solidFill>
                  <a:srgbClr val="7030A0"/>
                </a:solidFill>
              </a:rPr>
              <a:t>Backgrounds</a:t>
            </a: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r>
              <a:rPr lang="it-IT" sz="2000" b="1" dirty="0" err="1" smtClean="0">
                <a:solidFill>
                  <a:srgbClr val="7030A0"/>
                </a:solidFill>
              </a:rPr>
              <a:t>from</a:t>
            </a:r>
            <a:r>
              <a:rPr lang="it-IT" sz="2000" b="1" dirty="0" smtClean="0">
                <a:solidFill>
                  <a:srgbClr val="7030A0"/>
                </a:solidFill>
              </a:rPr>
              <a:t>:</a:t>
            </a:r>
          </a:p>
          <a:p>
            <a:r>
              <a:rPr lang="it-IT" sz="2000" b="1" dirty="0" smtClean="0">
                <a:solidFill>
                  <a:srgbClr val="7030A0"/>
                </a:solidFill>
              </a:rPr>
              <a:t>  K</a:t>
            </a:r>
            <a:r>
              <a:rPr lang="it-IT" sz="2000" b="1" baseline="30000" dirty="0" smtClean="0">
                <a:solidFill>
                  <a:srgbClr val="7030A0"/>
                </a:solidFill>
              </a:rPr>
              <a:t>+</a:t>
            </a:r>
            <a:r>
              <a:rPr lang="it-IT" sz="2000" b="1" dirty="0" smtClean="0">
                <a:solidFill>
                  <a:srgbClr val="7030A0"/>
                </a:solidFill>
              </a:rPr>
              <a:t>K</a:t>
            </a:r>
            <a:r>
              <a:rPr lang="it-IT" sz="2000" b="1" baseline="30000" dirty="0" smtClean="0">
                <a:solidFill>
                  <a:srgbClr val="7030A0"/>
                </a:solidFill>
              </a:rPr>
              <a:t>-</a:t>
            </a: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r>
              <a:rPr lang="it-IT" sz="2000" b="1" dirty="0" err="1" smtClean="0">
                <a:solidFill>
                  <a:srgbClr val="7030A0"/>
                </a:solidFill>
              </a:rPr>
              <a:t>early</a:t>
            </a:r>
            <a:r>
              <a:rPr lang="it-IT" sz="2000" b="1" dirty="0" smtClean="0">
                <a:solidFill>
                  <a:srgbClr val="7030A0"/>
                </a:solidFill>
              </a:rPr>
              <a:t> </a:t>
            </a:r>
            <a:r>
              <a:rPr lang="it-IT" sz="2000" b="1" dirty="0" err="1" smtClean="0">
                <a:solidFill>
                  <a:srgbClr val="7030A0"/>
                </a:solidFill>
              </a:rPr>
              <a:t>decays</a:t>
            </a:r>
            <a:r>
              <a:rPr lang="it-IT" sz="2000" b="1" dirty="0" smtClean="0">
                <a:solidFill>
                  <a:srgbClr val="7030A0"/>
                </a:solidFill>
              </a:rPr>
              <a:t>, </a:t>
            </a:r>
            <a:r>
              <a:rPr lang="it-IT" sz="2000" b="1" dirty="0" smtClean="0">
                <a:solidFill>
                  <a:srgbClr val="7030A0"/>
                </a:solidFill>
                <a:latin typeface="Symbol" pitchFamily="18" charset="2"/>
              </a:rPr>
              <a:t>f</a:t>
            </a:r>
            <a:r>
              <a:rPr lang="it-IT" sz="2000" b="1" dirty="0" smtClean="0">
                <a:solidFill>
                  <a:srgbClr val="7030A0"/>
                </a:solidFill>
              </a:rPr>
              <a:t>→</a:t>
            </a:r>
            <a:r>
              <a:rPr lang="it-IT" sz="2000" b="1" dirty="0" smtClean="0">
                <a:solidFill>
                  <a:srgbClr val="7030A0"/>
                </a:solidFill>
                <a:latin typeface="Symbol" pitchFamily="18" charset="2"/>
              </a:rPr>
              <a:t>p</a:t>
            </a:r>
            <a:r>
              <a:rPr lang="it-IT" sz="2000" b="1" baseline="30000" dirty="0" smtClean="0">
                <a:solidFill>
                  <a:srgbClr val="7030A0"/>
                </a:solidFill>
                <a:latin typeface="Symbol" pitchFamily="18" charset="2"/>
              </a:rPr>
              <a:t>+</a:t>
            </a:r>
            <a:r>
              <a:rPr lang="it-IT" sz="2000" b="1" dirty="0" smtClean="0">
                <a:solidFill>
                  <a:srgbClr val="7030A0"/>
                </a:solidFill>
                <a:latin typeface="Symbol" pitchFamily="18" charset="2"/>
              </a:rPr>
              <a:t>p</a:t>
            </a:r>
            <a:r>
              <a:rPr lang="it-IT" sz="2000" b="1" baseline="30000" dirty="0" smtClean="0">
                <a:solidFill>
                  <a:srgbClr val="7030A0"/>
                </a:solidFill>
                <a:latin typeface="Symbol" pitchFamily="18" charset="2"/>
              </a:rPr>
              <a:t>-</a:t>
            </a:r>
            <a:r>
              <a:rPr lang="it-IT" sz="2000" b="1" dirty="0" smtClean="0">
                <a:solidFill>
                  <a:srgbClr val="7030A0"/>
                </a:solidFill>
                <a:latin typeface="Symbol" pitchFamily="18" charset="2"/>
              </a:rPr>
              <a:t>p</a:t>
            </a:r>
            <a:r>
              <a:rPr lang="it-IT" sz="2000" b="1" baseline="30000" dirty="0" smtClean="0">
                <a:solidFill>
                  <a:srgbClr val="7030A0"/>
                </a:solidFill>
                <a:latin typeface="Symbol" pitchFamily="18" charset="2"/>
              </a:rPr>
              <a:t>0</a:t>
            </a:r>
            <a:r>
              <a:rPr lang="it-IT" sz="2000" b="1" dirty="0" smtClean="0">
                <a:solidFill>
                  <a:srgbClr val="7030A0"/>
                </a:solidFill>
                <a:latin typeface="Symbol" pitchFamily="18" charset="2"/>
              </a:rPr>
              <a:t>,  p</a:t>
            </a:r>
            <a:r>
              <a:rPr lang="it-IT" sz="2000" b="1" baseline="30000" dirty="0" smtClean="0">
                <a:solidFill>
                  <a:srgbClr val="7030A0"/>
                </a:solidFill>
                <a:latin typeface="Symbol" pitchFamily="18" charset="2"/>
              </a:rPr>
              <a:t>+</a:t>
            </a:r>
            <a:r>
              <a:rPr lang="it-IT" sz="2000" b="1" dirty="0" smtClean="0">
                <a:solidFill>
                  <a:srgbClr val="7030A0"/>
                </a:solidFill>
                <a:latin typeface="Symbol" pitchFamily="18" charset="2"/>
              </a:rPr>
              <a:t>p</a:t>
            </a:r>
            <a:r>
              <a:rPr lang="it-IT" sz="2000" b="1" baseline="30000" dirty="0" smtClean="0">
                <a:solidFill>
                  <a:srgbClr val="7030A0"/>
                </a:solidFill>
                <a:latin typeface="Symbol" pitchFamily="18" charset="2"/>
              </a:rPr>
              <a:t>-</a:t>
            </a:r>
            <a:r>
              <a:rPr lang="it-IT" sz="2000" b="1" dirty="0" smtClean="0">
                <a:solidFill>
                  <a:srgbClr val="7030A0"/>
                </a:solidFill>
                <a:latin typeface="Symbol" pitchFamily="18" charset="2"/>
              </a:rPr>
              <a:t>g, m</a:t>
            </a:r>
            <a:r>
              <a:rPr lang="it-IT" sz="2000" b="1" baseline="30000" dirty="0" smtClean="0">
                <a:solidFill>
                  <a:srgbClr val="7030A0"/>
                </a:solidFill>
                <a:latin typeface="Symbol" pitchFamily="18" charset="2"/>
              </a:rPr>
              <a:t>+</a:t>
            </a:r>
            <a:r>
              <a:rPr lang="it-IT" sz="2000" b="1" dirty="0" smtClean="0">
                <a:solidFill>
                  <a:srgbClr val="7030A0"/>
                </a:solidFill>
                <a:latin typeface="Symbol" pitchFamily="18" charset="2"/>
              </a:rPr>
              <a:t>m</a:t>
            </a:r>
            <a:r>
              <a:rPr lang="it-IT" sz="2000" b="1" baseline="30000" dirty="0" smtClean="0">
                <a:solidFill>
                  <a:srgbClr val="7030A0"/>
                </a:solidFill>
                <a:latin typeface="Symbol" pitchFamily="18" charset="2"/>
              </a:rPr>
              <a:t>-</a:t>
            </a:r>
            <a:r>
              <a:rPr lang="it-IT" sz="2000" b="1" dirty="0" smtClean="0">
                <a:solidFill>
                  <a:srgbClr val="7030A0"/>
                </a:solidFill>
                <a:latin typeface="Symbol" pitchFamily="18" charset="2"/>
              </a:rPr>
              <a:t>g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</a:rPr>
              <a:t>Signal</a:t>
            </a:r>
            <a:r>
              <a:rPr lang="it-IT" sz="2000" b="1" dirty="0" smtClean="0">
                <a:solidFill>
                  <a:srgbClr val="006600"/>
                </a:solidFill>
              </a:rPr>
              <a:t> </a:t>
            </a:r>
            <a:r>
              <a:rPr lang="it-IT" sz="2000" b="1" dirty="0" err="1" smtClean="0">
                <a:solidFill>
                  <a:srgbClr val="006600"/>
                </a:solidFill>
              </a:rPr>
              <a:t>selection</a:t>
            </a:r>
            <a:r>
              <a:rPr lang="it-IT" sz="2000" b="1" dirty="0" smtClean="0">
                <a:solidFill>
                  <a:srgbClr val="006600"/>
                </a:solidFill>
              </a:rPr>
              <a:t> via </a:t>
            </a:r>
            <a:r>
              <a:rPr lang="it-IT" sz="2000" b="1" dirty="0" err="1" smtClean="0">
                <a:solidFill>
                  <a:srgbClr val="006600"/>
                </a:solidFill>
              </a:rPr>
              <a:t>kinematics</a:t>
            </a:r>
            <a:r>
              <a:rPr lang="it-IT" sz="2000" b="1" dirty="0" smtClean="0">
                <a:solidFill>
                  <a:srgbClr val="006600"/>
                </a:solidFill>
              </a:rPr>
              <a:t> and PID</a:t>
            </a:r>
          </a:p>
          <a:p>
            <a:pPr>
              <a:buFont typeface="Arial" pitchFamily="34" charset="0"/>
              <a:buChar char="•"/>
            </a:pPr>
            <a:r>
              <a:rPr lang="it-IT" sz="2000" b="1" dirty="0" smtClean="0">
                <a:solidFill>
                  <a:srgbClr val="C09200"/>
                </a:solidFill>
              </a:rPr>
              <a:t> </a:t>
            </a:r>
            <a:r>
              <a:rPr lang="it-IT" sz="2000" b="1" dirty="0" err="1" smtClean="0">
                <a:solidFill>
                  <a:srgbClr val="C09200"/>
                </a:solidFill>
              </a:rPr>
              <a:t>Efficiency</a:t>
            </a:r>
            <a:r>
              <a:rPr lang="it-IT" sz="2000" b="1" dirty="0" smtClean="0">
                <a:solidFill>
                  <a:srgbClr val="C09200"/>
                </a:solidFill>
              </a:rPr>
              <a:t> 15÷40% </a:t>
            </a:r>
            <a:r>
              <a:rPr lang="it-IT" sz="2000" b="1" dirty="0" err="1" smtClean="0">
                <a:solidFill>
                  <a:srgbClr val="C09200"/>
                </a:solidFill>
              </a:rPr>
              <a:t>depending</a:t>
            </a:r>
            <a:r>
              <a:rPr lang="it-IT" sz="2000" b="1" dirty="0" smtClean="0">
                <a:solidFill>
                  <a:srgbClr val="C09200"/>
                </a:solidFill>
              </a:rPr>
              <a:t> on </a:t>
            </a:r>
            <a:r>
              <a:rPr lang="it-IT" sz="2000" b="1" dirty="0" err="1" smtClean="0">
                <a:solidFill>
                  <a:srgbClr val="C09200"/>
                </a:solidFill>
              </a:rPr>
              <a:t>m</a:t>
            </a:r>
            <a:r>
              <a:rPr lang="it-IT" sz="2000" b="1" baseline="-25000" dirty="0" err="1" smtClean="0">
                <a:solidFill>
                  <a:srgbClr val="C09200"/>
                </a:solidFill>
              </a:rPr>
              <a:t>h</a:t>
            </a:r>
            <a:r>
              <a:rPr lang="it-IT" sz="2000" b="1" dirty="0" smtClean="0">
                <a:solidFill>
                  <a:srgbClr val="C09200"/>
                </a:solidFill>
              </a:rPr>
              <a:t>, </a:t>
            </a:r>
            <a:r>
              <a:rPr lang="it-IT" sz="2000" b="1" dirty="0" err="1" smtClean="0">
                <a:solidFill>
                  <a:srgbClr val="C09200"/>
                </a:solidFill>
              </a:rPr>
              <a:t>m</a:t>
            </a:r>
            <a:r>
              <a:rPr lang="it-IT" sz="2000" b="1" baseline="-25000" dirty="0" err="1" smtClean="0">
                <a:solidFill>
                  <a:srgbClr val="C09200"/>
                </a:solidFill>
              </a:rPr>
              <a:t>U</a:t>
            </a:r>
            <a:r>
              <a:rPr lang="it-IT" sz="2000" b="1" dirty="0" smtClean="0">
                <a:solidFill>
                  <a:srgbClr val="C09200"/>
                </a:solidFill>
              </a:rPr>
              <a:t>  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79512" y="4077072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rgbClr val="FF0000"/>
                </a:solidFill>
              </a:rPr>
              <a:t>Signal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</a:rPr>
              <a:t>would</a:t>
            </a:r>
            <a:r>
              <a:rPr lang="it-IT" sz="2000" b="1" dirty="0" smtClean="0">
                <a:solidFill>
                  <a:srgbClr val="FF0000"/>
                </a:solidFill>
              </a:rPr>
              <a:t> show up </a:t>
            </a:r>
            <a:r>
              <a:rPr lang="it-IT" sz="2000" b="1" dirty="0" err="1" smtClean="0">
                <a:solidFill>
                  <a:srgbClr val="FF0000"/>
                </a:solidFill>
              </a:rPr>
              <a:t>as</a:t>
            </a:r>
            <a:r>
              <a:rPr lang="it-IT" sz="2000" b="1" dirty="0" smtClean="0">
                <a:solidFill>
                  <a:srgbClr val="FF0000"/>
                </a:solidFill>
              </a:rPr>
              <a:t> a </a:t>
            </a:r>
            <a:r>
              <a:rPr lang="it-IT" sz="2000" b="1" dirty="0" err="1" smtClean="0">
                <a:solidFill>
                  <a:srgbClr val="FF0000"/>
                </a:solidFill>
              </a:rPr>
              <a:t>sharp</a:t>
            </a:r>
            <a:r>
              <a:rPr lang="it-IT" sz="2000" b="1" dirty="0" smtClean="0">
                <a:solidFill>
                  <a:srgbClr val="FF0000"/>
                </a:solidFill>
              </a:rPr>
              <a:t> 2D </a:t>
            </a:r>
            <a:r>
              <a:rPr lang="it-IT" sz="2000" b="1" dirty="0" err="1" smtClean="0">
                <a:solidFill>
                  <a:srgbClr val="FF0000"/>
                </a:solidFill>
              </a:rPr>
              <a:t>peak</a:t>
            </a:r>
            <a:r>
              <a:rPr lang="it-IT" sz="2000" b="1" dirty="0" smtClean="0">
                <a:solidFill>
                  <a:srgbClr val="FF0000"/>
                </a:solidFill>
              </a:rPr>
              <a:t> (</a:t>
            </a:r>
            <a:r>
              <a:rPr lang="it-IT" sz="2000" b="1" dirty="0" smtClean="0">
                <a:solidFill>
                  <a:srgbClr val="FF0000"/>
                </a:solidFill>
                <a:latin typeface="Calibri"/>
              </a:rPr>
              <a:t>~10 </a:t>
            </a:r>
            <a:r>
              <a:rPr lang="it-IT" sz="2000" b="1" dirty="0" err="1" smtClean="0">
                <a:solidFill>
                  <a:srgbClr val="FF0000"/>
                </a:solidFill>
                <a:latin typeface="Calibri"/>
              </a:rPr>
              <a:t>evts</a:t>
            </a:r>
            <a:r>
              <a:rPr lang="it-IT" sz="2000" b="1" dirty="0" smtClean="0">
                <a:solidFill>
                  <a:srgbClr val="FF0000"/>
                </a:solidFill>
                <a:latin typeface="Calibri"/>
              </a:rPr>
              <a:t>) … </a:t>
            </a:r>
            <a:r>
              <a:rPr lang="it-IT" sz="2000" b="1" dirty="0" err="1" smtClean="0">
                <a:solidFill>
                  <a:srgbClr val="FF0000"/>
                </a:solidFill>
                <a:latin typeface="Calibri"/>
              </a:rPr>
              <a:t>not</a:t>
            </a:r>
            <a:r>
              <a:rPr lang="it-IT" sz="20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it-IT" sz="2000" b="1" dirty="0" err="1" smtClean="0">
                <a:solidFill>
                  <a:srgbClr val="FF0000"/>
                </a:solidFill>
                <a:latin typeface="Calibri"/>
              </a:rPr>
              <a:t>found</a:t>
            </a:r>
            <a:r>
              <a:rPr lang="it-IT" sz="2000" b="1" dirty="0" smtClean="0">
                <a:solidFill>
                  <a:srgbClr val="FF0000"/>
                </a:solidFill>
                <a:latin typeface="Calibri"/>
              </a:rPr>
              <a:t> (</a:t>
            </a:r>
            <a:r>
              <a:rPr lang="it-IT" sz="2000" b="1" dirty="0" err="1" smtClean="0">
                <a:solidFill>
                  <a:srgbClr val="FF0000"/>
                </a:solidFill>
                <a:latin typeface="Calibri"/>
              </a:rPr>
              <a:t>yet</a:t>
            </a:r>
            <a:r>
              <a:rPr lang="it-IT" sz="2000" b="1" dirty="0" smtClean="0">
                <a:solidFill>
                  <a:srgbClr val="FF0000"/>
                </a:solidFill>
                <a:latin typeface="Calibri"/>
              </a:rPr>
              <a:t>?)</a:t>
            </a:r>
          </a:p>
          <a:p>
            <a:r>
              <a:rPr lang="it-IT" sz="2000" b="1" dirty="0" err="1" smtClean="0">
                <a:solidFill>
                  <a:srgbClr val="0000FF"/>
                </a:solidFill>
              </a:rPr>
              <a:t>Quite</a:t>
            </a:r>
            <a:r>
              <a:rPr lang="it-IT" sz="2000" b="1" dirty="0" smtClean="0">
                <a:solidFill>
                  <a:srgbClr val="0000FF"/>
                </a:solidFill>
              </a:rPr>
              <a:t> bad K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+</a:t>
            </a:r>
            <a:r>
              <a:rPr lang="it-IT" sz="2000" b="1" dirty="0" smtClean="0">
                <a:solidFill>
                  <a:srgbClr val="0000FF"/>
                </a:solidFill>
              </a:rPr>
              <a:t>K</a:t>
            </a:r>
            <a:r>
              <a:rPr lang="it-IT" sz="2000" b="1" baseline="30000" dirty="0" smtClean="0">
                <a:solidFill>
                  <a:srgbClr val="0000FF"/>
                </a:solidFill>
              </a:rPr>
              <a:t>-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bckgr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disappears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running</a:t>
            </a:r>
            <a:r>
              <a:rPr lang="it-IT" sz="2000" b="1" dirty="0" smtClean="0">
                <a:solidFill>
                  <a:srgbClr val="0000FF"/>
                </a:solidFill>
              </a:rPr>
              <a:t> off </a:t>
            </a:r>
            <a:r>
              <a:rPr lang="it-IT" sz="2000" b="1" dirty="0" err="1" smtClean="0">
                <a:solidFill>
                  <a:srgbClr val="0000FF"/>
                </a:solidFill>
              </a:rPr>
              <a:t>peak</a:t>
            </a:r>
            <a:endParaRPr lang="it-IT" sz="2000" b="1" dirty="0" smtClean="0">
              <a:solidFill>
                <a:srgbClr val="0000FF"/>
              </a:solidFill>
            </a:endParaRPr>
          </a:p>
          <a:p>
            <a:endParaRPr lang="it-IT" sz="2000" b="1" dirty="0" smtClean="0">
              <a:solidFill>
                <a:srgbClr val="0000FF"/>
              </a:solidFill>
            </a:endParaRPr>
          </a:p>
          <a:p>
            <a:r>
              <a:rPr lang="it-IT" sz="2000" b="1" dirty="0" smtClean="0">
                <a:solidFill>
                  <a:srgbClr val="0000FF"/>
                </a:solidFill>
              </a:rPr>
              <a:t>KLOE-2 off </a:t>
            </a:r>
            <a:r>
              <a:rPr lang="it-IT" sz="2000" b="1" dirty="0" err="1" smtClean="0">
                <a:solidFill>
                  <a:srgbClr val="0000FF"/>
                </a:solidFill>
              </a:rPr>
              <a:t>peak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run</a:t>
            </a:r>
            <a:r>
              <a:rPr lang="it-IT" sz="2000" b="1" dirty="0" smtClean="0">
                <a:solidFill>
                  <a:srgbClr val="0000FF"/>
                </a:solidFill>
              </a:rPr>
              <a:t> under </a:t>
            </a:r>
            <a:r>
              <a:rPr lang="it-IT" sz="2000" b="1" dirty="0" err="1" smtClean="0">
                <a:solidFill>
                  <a:srgbClr val="0000FF"/>
                </a:solidFill>
              </a:rPr>
              <a:t>discussion</a:t>
            </a:r>
            <a:endParaRPr lang="it-IT" sz="2000" b="1" dirty="0" smtClean="0">
              <a:solidFill>
                <a:srgbClr val="0000FF"/>
              </a:solidFill>
            </a:endParaRPr>
          </a:p>
          <a:p>
            <a:r>
              <a:rPr lang="it-IT" sz="2000" b="1" dirty="0" err="1" smtClean="0"/>
              <a:t>Analysis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would</a:t>
            </a:r>
            <a:r>
              <a:rPr lang="it-IT" sz="2000" b="1" dirty="0" smtClean="0"/>
              <a:t> profit a </a:t>
            </a:r>
            <a:r>
              <a:rPr lang="it-IT" sz="2000" b="1" dirty="0" err="1" smtClean="0"/>
              <a:t>lot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from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improved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tracking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with</a:t>
            </a:r>
            <a:r>
              <a:rPr lang="it-IT" sz="2000" b="1" dirty="0" smtClean="0"/>
              <a:t> IT</a:t>
            </a:r>
            <a:endParaRPr lang="it-IT" sz="2000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6343953" y="3068960"/>
            <a:ext cx="197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off </a:t>
            </a:r>
            <a:r>
              <a:rPr lang="it-IT" b="1" dirty="0" err="1" smtClean="0"/>
              <a:t>peak</a:t>
            </a:r>
            <a:r>
              <a:rPr lang="it-IT" b="1" dirty="0" smtClean="0"/>
              <a:t> 2006 data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biod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effectLst>
            <a:innerShdw blurRad="114300">
              <a:prstClr val="black"/>
            </a:innerShdw>
            <a:softEdge rad="635000"/>
          </a:effectLst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275856" y="332656"/>
            <a:ext cx="246093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rgbClr val="0000FF"/>
                </a:solidFill>
              </a:rPr>
              <a:t>Conclusions</a:t>
            </a:r>
            <a:endParaRPr lang="it-IT" sz="3600" b="1" dirty="0">
              <a:solidFill>
                <a:srgbClr val="0000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51720" y="1772816"/>
            <a:ext cx="84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KLOE-2</a:t>
            </a:r>
            <a:endParaRPr lang="it-IT" dirty="0"/>
          </a:p>
        </p:txBody>
      </p:sp>
      <p:grpSp>
        <p:nvGrpSpPr>
          <p:cNvPr id="8" name="Gruppo 7"/>
          <p:cNvGrpSpPr/>
          <p:nvPr/>
        </p:nvGrpSpPr>
        <p:grpSpPr>
          <a:xfrm rot="21384004">
            <a:off x="7113865" y="1311897"/>
            <a:ext cx="1396989" cy="731456"/>
            <a:chOff x="4283968" y="2564904"/>
            <a:chExt cx="2160240" cy="1584176"/>
          </a:xfrm>
        </p:grpSpPr>
        <p:pic>
          <p:nvPicPr>
            <p:cNvPr id="9" name="Picture 3" descr="D:\fiore_folders\Documents\lavoro\logo_kloe2\k27_4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28326" y="2564904"/>
              <a:ext cx="1527850" cy="1008112"/>
            </a:xfrm>
            <a:prstGeom prst="rect">
              <a:avLst/>
            </a:prstGeom>
            <a:noFill/>
          </p:spPr>
        </p:pic>
        <p:sp>
          <p:nvSpPr>
            <p:cNvPr id="10" name="Operazione manuale 9"/>
            <p:cNvSpPr/>
            <p:nvPr/>
          </p:nvSpPr>
          <p:spPr>
            <a:xfrm>
              <a:off x="4283968" y="3789040"/>
              <a:ext cx="2160240" cy="360040"/>
            </a:xfrm>
            <a:prstGeom prst="flowChartManualOperati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5364088" y="3573016"/>
              <a:ext cx="72008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CasellaDiTesto 11"/>
          <p:cNvSpPr txBox="1"/>
          <p:nvPr/>
        </p:nvSpPr>
        <p:spPr>
          <a:xfrm>
            <a:off x="1907704" y="2262351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KLOE-2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has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rich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physics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program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which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can open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various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windows on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new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physics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processes</a:t>
            </a:r>
            <a:endParaRPr lang="it-IT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it-IT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KLOE-1 data are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still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providing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new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interesting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analyses</a:t>
            </a:r>
            <a:endParaRPr lang="it-IT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it-IT" sz="20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DAFNE collider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group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and KLOE-2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collaboration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are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making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best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effort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to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start a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new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stable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high </a:t>
            </a:r>
            <a:r>
              <a:rPr lang="it-IT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luminosity</a:t>
            </a:r>
            <a:r>
              <a:rPr lang="it-IT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data </a:t>
            </a:r>
            <a:r>
              <a:rPr lang="it-IT" sz="2000" b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taking</a:t>
            </a:r>
            <a:endParaRPr lang="it-IT" sz="2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 descr="bal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192984"/>
            <a:ext cx="9144000" cy="5661248"/>
          </a:xfrm>
          <a:prstGeom prst="rect">
            <a:avLst/>
          </a:prstGeom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260648"/>
            <a:ext cx="832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rgbClr val="0000FF"/>
                </a:solidFill>
              </a:rPr>
              <a:t>Shall</a:t>
            </a:r>
            <a:r>
              <a:rPr lang="it-IT" sz="3600" b="1" dirty="0" smtClean="0">
                <a:solidFill>
                  <a:srgbClr val="0000FF"/>
                </a:solidFill>
              </a:rPr>
              <a:t> </a:t>
            </a:r>
            <a:r>
              <a:rPr lang="it-IT" sz="3600" b="1" dirty="0" err="1" smtClean="0">
                <a:solidFill>
                  <a:srgbClr val="0000FF"/>
                </a:solidFill>
              </a:rPr>
              <a:t>we</a:t>
            </a:r>
            <a:r>
              <a:rPr lang="it-IT" sz="3600" b="1" dirty="0" smtClean="0">
                <a:solidFill>
                  <a:srgbClr val="0000FF"/>
                </a:solidFill>
              </a:rPr>
              <a:t> </a:t>
            </a:r>
            <a:r>
              <a:rPr lang="it-IT" sz="3600" b="1" dirty="0" err="1" smtClean="0">
                <a:solidFill>
                  <a:srgbClr val="0000FF"/>
                </a:solidFill>
              </a:rPr>
              <a:t>see</a:t>
            </a:r>
            <a:r>
              <a:rPr lang="it-IT" sz="3600" b="1" dirty="0" smtClean="0">
                <a:solidFill>
                  <a:srgbClr val="0000FF"/>
                </a:solidFill>
              </a:rPr>
              <a:t> some </a:t>
            </a:r>
            <a:r>
              <a:rPr lang="it-IT" sz="3600" b="1" dirty="0" err="1" smtClean="0">
                <a:solidFill>
                  <a:srgbClr val="0000FF"/>
                </a:solidFill>
              </a:rPr>
              <a:t>emerging</a:t>
            </a:r>
            <a:r>
              <a:rPr lang="it-IT" sz="3600" b="1" dirty="0" smtClean="0">
                <a:solidFill>
                  <a:srgbClr val="0000FF"/>
                </a:solidFill>
              </a:rPr>
              <a:t> </a:t>
            </a:r>
            <a:r>
              <a:rPr lang="it-IT" sz="3600" b="1" dirty="0" err="1" smtClean="0">
                <a:solidFill>
                  <a:srgbClr val="0000FF"/>
                </a:solidFill>
              </a:rPr>
              <a:t>new</a:t>
            </a:r>
            <a:r>
              <a:rPr lang="it-IT" sz="3600" b="1" dirty="0" smtClean="0">
                <a:solidFill>
                  <a:srgbClr val="0000FF"/>
                </a:solidFill>
              </a:rPr>
              <a:t> </a:t>
            </a:r>
            <a:r>
              <a:rPr lang="it-IT" sz="3600" b="1" dirty="0" err="1" smtClean="0">
                <a:solidFill>
                  <a:srgbClr val="0000FF"/>
                </a:solidFill>
              </a:rPr>
              <a:t>objects</a:t>
            </a:r>
            <a:r>
              <a:rPr lang="it-IT" sz="3600" b="1" dirty="0" smtClean="0">
                <a:solidFill>
                  <a:srgbClr val="0000FF"/>
                </a:solidFill>
              </a:rPr>
              <a:t> ?</a:t>
            </a:r>
            <a:endParaRPr lang="it-IT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87824" y="2420888"/>
            <a:ext cx="30064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 smtClean="0">
                <a:solidFill>
                  <a:srgbClr val="0000FF"/>
                </a:solidFill>
              </a:rPr>
              <a:t>SPARES</a:t>
            </a:r>
            <a:endParaRPr lang="it-IT" sz="7200" b="1" dirty="0">
              <a:solidFill>
                <a:srgbClr val="0000FF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Physics @KLOE-2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A9173-D2D4-43D4-9F78-4C7569EB6B5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6" name="Rectangle 22"/>
          <p:cNvSpPr txBox="1">
            <a:spLocks noChangeArrowheads="1"/>
          </p:cNvSpPr>
          <p:nvPr/>
        </p:nvSpPr>
        <p:spPr>
          <a:xfrm>
            <a:off x="214282" y="80963"/>
            <a:ext cx="8472518" cy="919162"/>
          </a:xfrm>
          <a:prstGeom prst="rect">
            <a:avLst/>
          </a:prstGeom>
        </p:spPr>
        <p:txBody>
          <a:bodyPr rIns="4572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defRPr/>
            </a:pPr>
            <a:r>
              <a:rPr lang="it-IT" sz="4500" b="1">
                <a:solidFill>
                  <a:srgbClr val="FFC800"/>
                </a:solidFill>
                <a:latin typeface="Bradley Hand ITC" pitchFamily="66" charset="0"/>
                <a:ea typeface="+mj-ea"/>
                <a:cs typeface="+mj-cs"/>
              </a:rPr>
              <a:t>To extract V</a:t>
            </a:r>
            <a:r>
              <a:rPr lang="it-IT" sz="4500" b="1" baseline="-25000">
                <a:solidFill>
                  <a:srgbClr val="FFC800"/>
                </a:solidFill>
                <a:latin typeface="Bradley Hand ITC" pitchFamily="66" charset="0"/>
                <a:ea typeface="+mj-ea"/>
                <a:cs typeface="+mj-cs"/>
              </a:rPr>
              <a:t>us </a:t>
            </a:r>
            <a:r>
              <a:rPr lang="it-IT" sz="4500" b="1">
                <a:solidFill>
                  <a:srgbClr val="FFC800"/>
                </a:solidFill>
                <a:latin typeface="Bradley Hand ITC" pitchFamily="66" charset="0"/>
                <a:ea typeface="+mj-ea"/>
                <a:cs typeface="+mj-cs"/>
              </a:rPr>
              <a:t> from K</a:t>
            </a:r>
            <a:r>
              <a:rPr lang="it-IT" sz="4500" b="1" baseline="-25000">
                <a:solidFill>
                  <a:srgbClr val="FFC800"/>
                </a:solidFill>
                <a:latin typeface="Bradley Hand ITC" pitchFamily="66" charset="0"/>
                <a:ea typeface="+mj-ea"/>
                <a:cs typeface="+mj-cs"/>
              </a:rPr>
              <a:t>L</a:t>
            </a:r>
            <a:r>
              <a:rPr lang="it-IT" sz="4500" b="1">
                <a:solidFill>
                  <a:srgbClr val="FFC800"/>
                </a:solidFill>
                <a:latin typeface="Bradley Hand ITC" pitchFamily="66" charset="0"/>
                <a:ea typeface="+mj-ea"/>
                <a:cs typeface="+mj-cs"/>
              </a:rPr>
              <a:t>,K</a:t>
            </a:r>
            <a:r>
              <a:rPr lang="it-IT" sz="4500" b="1" baseline="-25000">
                <a:solidFill>
                  <a:srgbClr val="FFC800"/>
                </a:solidFill>
                <a:latin typeface="Bradley Hand ITC" pitchFamily="66" charset="0"/>
                <a:ea typeface="+mj-ea"/>
                <a:cs typeface="+mj-cs"/>
              </a:rPr>
              <a:t>S</a:t>
            </a:r>
            <a:r>
              <a:rPr lang="it-IT" sz="4500" b="1">
                <a:solidFill>
                  <a:srgbClr val="FFC800"/>
                </a:solidFill>
                <a:latin typeface="Bradley Hand ITC" pitchFamily="66" charset="0"/>
                <a:ea typeface="+mj-ea"/>
                <a:cs typeface="+mj-cs"/>
              </a:rPr>
              <a:t> and K</a:t>
            </a:r>
            <a:r>
              <a:rPr lang="it-IT" sz="4500" b="1" baseline="30000">
                <a:solidFill>
                  <a:srgbClr val="FFC800"/>
                </a:solidFill>
                <a:latin typeface="Bradley Hand ITC" pitchFamily="66" charset="0"/>
                <a:ea typeface="+mj-ea"/>
                <a:cs typeface="+mj-cs"/>
              </a:rPr>
              <a:t>±</a:t>
            </a:r>
            <a:endParaRPr lang="it-IT" sz="4500" b="1" baseline="30000" dirty="0">
              <a:solidFill>
                <a:srgbClr val="FFC800"/>
              </a:solidFill>
              <a:latin typeface="Bradley Hand ITC" pitchFamily="66" charset="0"/>
              <a:ea typeface="+mj-ea"/>
              <a:cs typeface="+mj-cs"/>
            </a:endParaRP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468313" y="1503363"/>
            <a:ext cx="2490787" cy="769937"/>
          </a:xfrm>
          <a:prstGeom prst="rect">
            <a:avLst/>
          </a:prstGeom>
          <a:solidFill>
            <a:srgbClr val="D4D4D6">
              <a:lumMod val="90000"/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15" tIns="45706" rIns="91415" bIns="45706">
            <a:spAutoFit/>
          </a:bodyPr>
          <a:lstStyle/>
          <a:p>
            <a:pPr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19B0"/>
                </a:solidFill>
                <a:latin typeface="Calibri" pitchFamily="34" charset="0"/>
              </a:rPr>
              <a:t>BR</a:t>
            </a:r>
            <a:r>
              <a:rPr lang="en-US" sz="2000" b="1" kern="0" dirty="0">
                <a:solidFill>
                  <a:srgbClr val="0019B0"/>
                </a:solidFill>
                <a:latin typeface="Symbol" pitchFamily="18" charset="2"/>
              </a:rPr>
              <a:t>(</a:t>
            </a:r>
            <a:r>
              <a:rPr lang="en-US" sz="2000" b="1" i="1" kern="0" dirty="0">
                <a:solidFill>
                  <a:srgbClr val="0019B0"/>
                </a:solidFill>
                <a:latin typeface="Calibri" pitchFamily="34" charset="0"/>
              </a:rPr>
              <a:t>K</a:t>
            </a:r>
            <a:r>
              <a:rPr lang="en-US" sz="2000" b="1" i="1" kern="0" baseline="-25000" dirty="0">
                <a:solidFill>
                  <a:srgbClr val="0019B0"/>
                </a:solidFill>
                <a:latin typeface="Calibri" pitchFamily="34" charset="0"/>
              </a:rPr>
              <a:t>Le</a:t>
            </a:r>
            <a:r>
              <a:rPr lang="en-US" sz="2000" b="1" kern="0" baseline="-25000" dirty="0">
                <a:solidFill>
                  <a:srgbClr val="0019B0"/>
                </a:solidFill>
                <a:latin typeface="Symbol" pitchFamily="18" charset="2"/>
              </a:rPr>
              <a:t>3</a:t>
            </a:r>
            <a:r>
              <a:rPr lang="en-US" sz="2000" b="1" kern="0" dirty="0">
                <a:solidFill>
                  <a:srgbClr val="0019B0"/>
                </a:solidFill>
                <a:latin typeface="Symbol" pitchFamily="18" charset="2"/>
              </a:rPr>
              <a:t>) </a:t>
            </a:r>
            <a:r>
              <a:rPr lang="en-US" sz="2000" b="1" kern="0" dirty="0">
                <a:solidFill>
                  <a:srgbClr val="0019B0"/>
                </a:solidFill>
                <a:latin typeface="Calibri" pitchFamily="34" charset="0"/>
              </a:rPr>
              <a:t>= 0.4008(15)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19B0"/>
                </a:solidFill>
                <a:latin typeface="Calibri" pitchFamily="34" charset="0"/>
              </a:rPr>
              <a:t>BR</a:t>
            </a:r>
            <a:r>
              <a:rPr lang="en-US" sz="2000" b="1" kern="0" dirty="0">
                <a:solidFill>
                  <a:srgbClr val="0019B0"/>
                </a:solidFill>
                <a:latin typeface="Symbol" pitchFamily="18" charset="2"/>
              </a:rPr>
              <a:t>(</a:t>
            </a:r>
            <a:r>
              <a:rPr lang="en-US" sz="2000" b="1" i="1" kern="0" dirty="0">
                <a:solidFill>
                  <a:srgbClr val="0019B0"/>
                </a:solidFill>
                <a:latin typeface="Calibri" pitchFamily="34" charset="0"/>
              </a:rPr>
              <a:t>K</a:t>
            </a:r>
            <a:r>
              <a:rPr lang="en-US" sz="2000" b="1" i="1" kern="0" baseline="-25000" dirty="0">
                <a:solidFill>
                  <a:srgbClr val="0019B0"/>
                </a:solidFill>
                <a:latin typeface="Calibri" pitchFamily="34" charset="0"/>
              </a:rPr>
              <a:t>L</a:t>
            </a:r>
            <a:r>
              <a:rPr lang="en-US" sz="2000" b="1" kern="0" baseline="-25000" dirty="0">
                <a:solidFill>
                  <a:srgbClr val="0019B0"/>
                </a:solidFill>
                <a:latin typeface="Symbol" pitchFamily="18" charset="2"/>
              </a:rPr>
              <a:t>m3</a:t>
            </a:r>
            <a:r>
              <a:rPr lang="en-US" sz="2000" b="1" kern="0" dirty="0">
                <a:solidFill>
                  <a:srgbClr val="0019B0"/>
                </a:solidFill>
                <a:latin typeface="Symbol" pitchFamily="18" charset="2"/>
              </a:rPr>
              <a:t>) </a:t>
            </a:r>
            <a:r>
              <a:rPr lang="en-US" sz="2000" b="1" kern="0" dirty="0">
                <a:solidFill>
                  <a:srgbClr val="0019B0"/>
                </a:solidFill>
                <a:latin typeface="Calibri" pitchFamily="34" charset="0"/>
              </a:rPr>
              <a:t>= 0.2699(14)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228600" y="1282700"/>
            <a:ext cx="1679575" cy="350838"/>
          </a:xfrm>
          <a:prstGeom prst="rect">
            <a:avLst/>
          </a:prstGeom>
          <a:solidFill>
            <a:srgbClr val="0019B0"/>
          </a:solidFill>
          <a:ln w="9525">
            <a:noFill/>
            <a:miter lim="800000"/>
            <a:headEnd/>
            <a:tailEnd/>
          </a:ln>
        </p:spPr>
        <p:txBody>
          <a:bodyPr lIns="91415" tIns="45706" rIns="91415" bIns="45706">
            <a:spAutoFit/>
          </a:bodyPr>
          <a:lstStyle/>
          <a:p>
            <a:pPr eaLnBrk="0" hangingPunct="0"/>
            <a:r>
              <a:rPr lang="en-US" sz="1700" b="1">
                <a:solidFill>
                  <a:srgbClr val="FFFFFF"/>
                </a:solidFill>
                <a:latin typeface="Calibri" pitchFamily="34" charset="0"/>
              </a:rPr>
              <a:t>PLB 632 (2006)</a:t>
            </a: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612775" y="2574925"/>
            <a:ext cx="2084388" cy="457200"/>
          </a:xfrm>
          <a:prstGeom prst="rect">
            <a:avLst/>
          </a:prstGeom>
          <a:solidFill>
            <a:srgbClr val="D4D4D6">
              <a:lumMod val="90000"/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15" tIns="45706" rIns="91415" bIns="45706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 err="1">
                <a:solidFill>
                  <a:srgbClr val="0019B0"/>
                </a:solidFill>
                <a:latin typeface="Symbol" pitchFamily="18" charset="2"/>
              </a:rPr>
              <a:t>t</a:t>
            </a:r>
            <a:r>
              <a:rPr lang="en-US" sz="2400" b="1" kern="0" baseline="-25000" dirty="0" err="1">
                <a:solidFill>
                  <a:srgbClr val="0019B0"/>
                </a:solidFill>
                <a:latin typeface="Calibri" pitchFamily="34" charset="0"/>
              </a:rPr>
              <a:t>L</a:t>
            </a:r>
            <a:r>
              <a:rPr lang="en-US" sz="2000" b="1" kern="0" dirty="0">
                <a:solidFill>
                  <a:srgbClr val="0019B0"/>
                </a:solidFill>
                <a:latin typeface="Symbol" pitchFamily="18" charset="2"/>
              </a:rPr>
              <a:t>  </a:t>
            </a:r>
            <a:r>
              <a:rPr lang="en-US" sz="2000" b="1" kern="0" dirty="0">
                <a:solidFill>
                  <a:srgbClr val="0019B0"/>
                </a:solidFill>
                <a:latin typeface="Calibri" pitchFamily="34" charset="0"/>
              </a:rPr>
              <a:t>= 50.92(30) ns</a:t>
            </a:r>
          </a:p>
        </p:txBody>
      </p:sp>
      <p:sp>
        <p:nvSpPr>
          <p:cNvPr id="21512" name="Text Box 27"/>
          <p:cNvSpPr txBox="1">
            <a:spLocks noChangeArrowheads="1"/>
          </p:cNvSpPr>
          <p:nvPr/>
        </p:nvSpPr>
        <p:spPr bwMode="auto">
          <a:xfrm>
            <a:off x="252413" y="2357438"/>
            <a:ext cx="1655762" cy="350837"/>
          </a:xfrm>
          <a:prstGeom prst="rect">
            <a:avLst/>
          </a:prstGeom>
          <a:solidFill>
            <a:srgbClr val="0019B0"/>
          </a:solidFill>
          <a:ln w="9525">
            <a:noFill/>
            <a:miter lim="800000"/>
            <a:headEnd/>
            <a:tailEnd/>
          </a:ln>
        </p:spPr>
        <p:txBody>
          <a:bodyPr lIns="91415" tIns="45706" rIns="91415" bIns="45706">
            <a:spAutoFit/>
          </a:bodyPr>
          <a:lstStyle/>
          <a:p>
            <a:pPr eaLnBrk="0" hangingPunct="0"/>
            <a:r>
              <a:rPr lang="en-US" sz="1700" b="1">
                <a:solidFill>
                  <a:srgbClr val="FFFFFF"/>
                </a:solidFill>
                <a:latin typeface="Calibri" pitchFamily="34" charset="0"/>
              </a:rPr>
              <a:t>PLB 626 (2005)</a:t>
            </a:r>
          </a:p>
        </p:txBody>
      </p:sp>
      <p:sp>
        <p:nvSpPr>
          <p:cNvPr id="21513" name="Rectangle 61"/>
          <p:cNvSpPr>
            <a:spLocks noChangeArrowheads="1"/>
          </p:cNvSpPr>
          <p:nvPr/>
        </p:nvSpPr>
        <p:spPr bwMode="auto">
          <a:xfrm>
            <a:off x="71438" y="4892675"/>
            <a:ext cx="214312" cy="257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baseline="-250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i="1" baseline="30000">
              <a:solidFill>
                <a:srgbClr val="006600"/>
              </a:solidFill>
              <a:latin typeface="Calibri" pitchFamily="34" charset="0"/>
              <a:sym typeface="Symbol" pitchFamily="18" charset="2"/>
            </a:endParaRPr>
          </a:p>
        </p:txBody>
      </p:sp>
      <p:grpSp>
        <p:nvGrpSpPr>
          <p:cNvPr id="2" name="Gruppo 26"/>
          <p:cNvGrpSpPr>
            <a:grpSpLocks/>
          </p:cNvGrpSpPr>
          <p:nvPr/>
        </p:nvGrpSpPr>
        <p:grpSpPr bwMode="auto">
          <a:xfrm>
            <a:off x="82550" y="3929063"/>
            <a:ext cx="2917825" cy="1035050"/>
            <a:chOff x="250825" y="3857625"/>
            <a:chExt cx="2917825" cy="1035050"/>
          </a:xfrm>
        </p:grpSpPr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576263" y="4208469"/>
              <a:ext cx="2592387" cy="684213"/>
              <a:chOff x="1338" y="2931"/>
              <a:chExt cx="1633" cy="431"/>
            </a:xfrm>
          </p:grpSpPr>
          <p:pic>
            <p:nvPicPr>
              <p:cNvPr id="21537" name="Picture 6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471" t="10043" r="6558" b="873"/>
              <a:stretch>
                <a:fillRect/>
              </a:stretch>
            </p:blipFill>
            <p:spPr bwMode="auto">
              <a:xfrm>
                <a:off x="1338" y="2931"/>
                <a:ext cx="1633" cy="2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21538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471" t="20795" r="6557" b="31308"/>
              <a:stretch>
                <a:fillRect/>
              </a:stretch>
            </p:blipFill>
            <p:spPr bwMode="auto">
              <a:xfrm>
                <a:off x="1338" y="3157"/>
                <a:ext cx="1633" cy="20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sp>
          <p:nvSpPr>
            <p:cNvPr id="21536" name="Text Box 65"/>
            <p:cNvSpPr txBox="1">
              <a:spLocks noChangeArrowheads="1"/>
            </p:cNvSpPr>
            <p:nvPr/>
          </p:nvSpPr>
          <p:spPr bwMode="auto">
            <a:xfrm>
              <a:off x="250825" y="3857625"/>
              <a:ext cx="1655763" cy="350838"/>
            </a:xfrm>
            <a:prstGeom prst="rect">
              <a:avLst/>
            </a:prstGeom>
            <a:solidFill>
              <a:srgbClr val="0019B0"/>
            </a:solidFill>
            <a:ln w="9525">
              <a:noFill/>
              <a:miter lim="800000"/>
              <a:headEnd/>
              <a:tailEnd/>
            </a:ln>
          </p:spPr>
          <p:txBody>
            <a:bodyPr lIns="91415" tIns="45706" rIns="91415" bIns="45706">
              <a:spAutoFit/>
            </a:bodyPr>
            <a:lstStyle/>
            <a:p>
              <a:pPr eaLnBrk="0" hangingPunct="0"/>
              <a:r>
                <a:rPr lang="en-US" sz="1700" b="1">
                  <a:solidFill>
                    <a:srgbClr val="FFFFFF"/>
                  </a:solidFill>
                  <a:latin typeface="Calibri" pitchFamily="34" charset="0"/>
                </a:rPr>
                <a:t>PLB 636 (2006)</a:t>
              </a:r>
            </a:p>
          </p:txBody>
        </p:sp>
      </p:grpSp>
      <p:sp>
        <p:nvSpPr>
          <p:cNvPr id="21515" name="Rectangle 79"/>
          <p:cNvSpPr>
            <a:spLocks noChangeArrowheads="1"/>
          </p:cNvSpPr>
          <p:nvPr/>
        </p:nvSpPr>
        <p:spPr bwMode="auto">
          <a:xfrm>
            <a:off x="2916238" y="1571625"/>
            <a:ext cx="827087" cy="7096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 sz="2000" b="1">
                <a:solidFill>
                  <a:srgbClr val="001DCD"/>
                </a:solidFill>
                <a:latin typeface="Calibri" pitchFamily="34" charset="0"/>
              </a:rPr>
              <a:t>0.37%</a:t>
            </a:r>
          </a:p>
          <a:p>
            <a:pPr algn="r"/>
            <a:r>
              <a:rPr lang="en-US" sz="2000" b="1">
                <a:solidFill>
                  <a:srgbClr val="001DCD"/>
                </a:solidFill>
                <a:latin typeface="Calibri" pitchFamily="34" charset="0"/>
              </a:rPr>
              <a:t>0.52%</a:t>
            </a:r>
          </a:p>
        </p:txBody>
      </p:sp>
      <p:sp>
        <p:nvSpPr>
          <p:cNvPr id="21516" name="Rectangle 80"/>
          <p:cNvSpPr>
            <a:spLocks noChangeArrowheads="1"/>
          </p:cNvSpPr>
          <p:nvPr/>
        </p:nvSpPr>
        <p:spPr bwMode="auto">
          <a:xfrm>
            <a:off x="2752725" y="2611438"/>
            <a:ext cx="827088" cy="4016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 sz="2000" b="1">
                <a:solidFill>
                  <a:srgbClr val="001DCD"/>
                </a:solidFill>
                <a:latin typeface="Calibri" pitchFamily="34" charset="0"/>
              </a:rPr>
              <a:t>0.58%</a:t>
            </a:r>
          </a:p>
        </p:txBody>
      </p: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431800" y="3386138"/>
            <a:ext cx="3794125" cy="396875"/>
          </a:xfrm>
          <a:prstGeom prst="rect">
            <a:avLst/>
          </a:prstGeom>
          <a:solidFill>
            <a:srgbClr val="D4D4D6">
              <a:lumMod val="90000"/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15" tIns="45706" rIns="91415" bIns="45706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CC"/>
                </a:solidFill>
                <a:latin typeface="Calibri" pitchFamily="34" charset="0"/>
              </a:rPr>
              <a:t>BR</a:t>
            </a:r>
            <a:r>
              <a:rPr lang="en-US" sz="2000" b="1" kern="0" dirty="0">
                <a:solidFill>
                  <a:srgbClr val="0000CC"/>
                </a:solidFill>
                <a:latin typeface="Symbol" pitchFamily="18" charset="2"/>
              </a:rPr>
              <a:t>(</a:t>
            </a:r>
            <a:r>
              <a:rPr lang="en-US" sz="2000" b="1" i="1" kern="0" dirty="0">
                <a:solidFill>
                  <a:srgbClr val="0000CC"/>
                </a:solidFill>
                <a:latin typeface="Calibri" pitchFamily="34" charset="0"/>
              </a:rPr>
              <a:t>K</a:t>
            </a:r>
            <a:r>
              <a:rPr lang="en-US" sz="2000" b="1" kern="0" baseline="-25000" dirty="0">
                <a:solidFill>
                  <a:srgbClr val="0000CC"/>
                </a:solidFill>
                <a:latin typeface="Calibri" pitchFamily="34" charset="0"/>
              </a:rPr>
              <a:t>S</a:t>
            </a:r>
            <a:r>
              <a:rPr lang="en-US" sz="2000" b="1" i="1" kern="0" baseline="-250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000" b="1" kern="0" dirty="0">
                <a:solidFill>
                  <a:srgbClr val="0000CC"/>
                </a:solidFill>
                <a:latin typeface="Symbol" pitchFamily="18" charset="2"/>
                <a:sym typeface="Symbol" pitchFamily="18" charset="2"/>
              </a:rPr>
              <a:t> </a:t>
            </a:r>
            <a:r>
              <a:rPr lang="en-US" sz="2000" b="1" kern="0" dirty="0">
                <a:solidFill>
                  <a:srgbClr val="0000CC"/>
                </a:solidFill>
                <a:latin typeface="Symbol" pitchFamily="18" charset="2"/>
              </a:rPr>
              <a:t>p</a:t>
            </a:r>
            <a:r>
              <a:rPr lang="en-US" sz="2000" b="1" i="1" kern="0" dirty="0">
                <a:solidFill>
                  <a:srgbClr val="0000CC"/>
                </a:solidFill>
                <a:latin typeface="Calibri" pitchFamily="34" charset="0"/>
              </a:rPr>
              <a:t>e</a:t>
            </a:r>
            <a:r>
              <a:rPr lang="en-US" sz="2000" b="1" kern="0" dirty="0">
                <a:solidFill>
                  <a:srgbClr val="0000CC"/>
                </a:solidFill>
                <a:latin typeface="Symbol" pitchFamily="18" charset="2"/>
              </a:rPr>
              <a:t>n) </a:t>
            </a:r>
            <a:r>
              <a:rPr lang="en-US" sz="2000" b="1" kern="0" dirty="0">
                <a:solidFill>
                  <a:srgbClr val="0000CC"/>
                </a:solidFill>
                <a:latin typeface="Calibri" pitchFamily="34" charset="0"/>
              </a:rPr>
              <a:t>= 7.046(91) </a:t>
            </a:r>
            <a:r>
              <a:rPr lang="en-US" sz="2000" b="1" kern="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 10</a:t>
            </a:r>
            <a:r>
              <a:rPr lang="en-US" sz="2000" b="1" kern="0" baseline="30000" dirty="0">
                <a:solidFill>
                  <a:srgbClr val="0000CC"/>
                </a:solidFill>
                <a:latin typeface="Symbol" pitchFamily="18" charset="2"/>
                <a:sym typeface="Symbol" pitchFamily="18" charset="2"/>
              </a:rPr>
              <a:t>-</a:t>
            </a:r>
            <a:r>
              <a:rPr lang="en-US" sz="2000" b="1" kern="0" baseline="300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4</a:t>
            </a:r>
            <a:r>
              <a:rPr lang="en-US" sz="2000" b="1" kern="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  </a:t>
            </a:r>
            <a:endParaRPr lang="en-US" sz="2000" kern="0" baseline="30000" dirty="0">
              <a:solidFill>
                <a:srgbClr val="000099"/>
              </a:solidFill>
              <a:latin typeface="Calibri" pitchFamily="34" charset="0"/>
              <a:sym typeface="Symbol" pitchFamily="18" charset="2"/>
            </a:endParaRPr>
          </a:p>
        </p:txBody>
      </p:sp>
      <p:sp>
        <p:nvSpPr>
          <p:cNvPr id="21518" name="Text Box 39"/>
          <p:cNvSpPr txBox="1">
            <a:spLocks noChangeArrowheads="1"/>
          </p:cNvSpPr>
          <p:nvPr/>
        </p:nvSpPr>
        <p:spPr bwMode="auto">
          <a:xfrm>
            <a:off x="114300" y="3098800"/>
            <a:ext cx="1612900" cy="350838"/>
          </a:xfrm>
          <a:prstGeom prst="rect">
            <a:avLst/>
          </a:prstGeom>
          <a:solidFill>
            <a:srgbClr val="0019B0"/>
          </a:solidFill>
          <a:ln w="9525">
            <a:noFill/>
            <a:miter lim="800000"/>
            <a:headEnd/>
            <a:tailEnd/>
          </a:ln>
        </p:spPr>
        <p:txBody>
          <a:bodyPr lIns="91415" tIns="45706" rIns="91415" bIns="45706">
            <a:spAutoFit/>
          </a:bodyPr>
          <a:lstStyle/>
          <a:p>
            <a:pPr eaLnBrk="0" hangingPunct="0"/>
            <a:r>
              <a:rPr lang="en-US" sz="1700" b="1">
                <a:solidFill>
                  <a:srgbClr val="FFFFFF"/>
                </a:solidFill>
                <a:latin typeface="Calibri" pitchFamily="34" charset="0"/>
              </a:rPr>
              <a:t>PLB 636 (2006)</a:t>
            </a:r>
          </a:p>
        </p:txBody>
      </p:sp>
      <p:sp>
        <p:nvSpPr>
          <p:cNvPr id="21519" name="Rectangle 81"/>
          <p:cNvSpPr>
            <a:spLocks noChangeArrowheads="1"/>
          </p:cNvSpPr>
          <p:nvPr/>
        </p:nvSpPr>
        <p:spPr bwMode="auto">
          <a:xfrm>
            <a:off x="3587750" y="3670300"/>
            <a:ext cx="698500" cy="401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 sz="2000" b="1">
                <a:solidFill>
                  <a:srgbClr val="001DCD"/>
                </a:solidFill>
                <a:latin typeface="Calibri" pitchFamily="34" charset="0"/>
              </a:rPr>
              <a:t>1.3%</a:t>
            </a:r>
          </a:p>
        </p:txBody>
      </p:sp>
      <p:grpSp>
        <p:nvGrpSpPr>
          <p:cNvPr id="6" name="Gruppo 25"/>
          <p:cNvGrpSpPr>
            <a:grpSpLocks/>
          </p:cNvGrpSpPr>
          <p:nvPr/>
        </p:nvGrpSpPr>
        <p:grpSpPr bwMode="auto">
          <a:xfrm>
            <a:off x="220663" y="4999038"/>
            <a:ext cx="3922712" cy="1501775"/>
            <a:chOff x="180975" y="4929188"/>
            <a:chExt cx="3922713" cy="1502352"/>
          </a:xfrm>
        </p:grpSpPr>
        <p:sp>
          <p:nvSpPr>
            <p:cNvPr id="53" name="Rectangle 77"/>
            <p:cNvSpPr>
              <a:spLocks noChangeArrowheads="1"/>
            </p:cNvSpPr>
            <p:nvPr/>
          </p:nvSpPr>
          <p:spPr bwMode="auto">
            <a:xfrm>
              <a:off x="287337" y="5222988"/>
              <a:ext cx="3816351" cy="1208552"/>
            </a:xfrm>
            <a:prstGeom prst="rect">
              <a:avLst/>
            </a:prstGeom>
            <a:solidFill>
              <a:srgbClr val="D4D4D6">
                <a:lumMod val="90000"/>
                <a:alpha val="59999"/>
              </a:srgbClr>
            </a:solidFill>
            <a:ln w="25400" algn="ctr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000" b="1" i="1" kern="0" dirty="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r>
                <a:rPr lang="en-US" sz="2000" b="1" i="1" kern="0" baseline="-25000" dirty="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r>
                <a:rPr lang="en-US" sz="2000" b="1" i="1" kern="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</a:t>
              </a:r>
              <a:r>
                <a:rPr lang="en-US" sz="2200" b="1" kern="0" baseline="-25000" dirty="0">
                  <a:solidFill>
                    <a:srgbClr val="000000"/>
                  </a:solidFill>
                  <a:latin typeface="Calibri" pitchFamily="34" charset="0"/>
                </a:rPr>
                <a:t>  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</a:rPr>
                <a:t>= (25.6 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  <a:sym typeface="Symbol"/>
                </a:rPr>
                <a:t>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</a:rPr>
                <a:t> 1.5</a:t>
              </a:r>
              <a:r>
                <a:rPr lang="en-US" sz="2000" kern="0" baseline="-25000" dirty="0">
                  <a:solidFill>
                    <a:srgbClr val="000000"/>
                  </a:solidFill>
                  <a:latin typeface="Calibri" pitchFamily="34" charset="0"/>
                </a:rPr>
                <a:t>stat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  <a:sym typeface="Symbol"/>
                </a:rPr>
                <a:t>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</a:rPr>
                <a:t> 0.9</a:t>
              </a:r>
              <a:r>
                <a:rPr lang="en-US" sz="2000" kern="0" baseline="-25000" dirty="0">
                  <a:solidFill>
                    <a:srgbClr val="000000"/>
                  </a:solidFill>
                  <a:latin typeface="Calibri" pitchFamily="34" charset="0"/>
                </a:rPr>
                <a:t>syst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</a:rPr>
                <a:t> )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10</a:t>
              </a:r>
              <a:r>
                <a:rPr lang="en-US" sz="2000" kern="0" baseline="3000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-3</a:t>
              </a:r>
              <a:r>
                <a:rPr lang="en-US" sz="2200" b="1" kern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000" b="1" i="1" kern="0" dirty="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r>
                <a:rPr lang="en-US" sz="2000" b="1" i="1" kern="0" baseline="-25000" dirty="0">
                  <a:solidFill>
                    <a:srgbClr val="000000"/>
                  </a:solidFill>
                  <a:latin typeface="Calibri" pitchFamily="34" charset="0"/>
                </a:rPr>
                <a:t>+</a:t>
              </a:r>
              <a:r>
                <a:rPr lang="en-US" sz="2000" b="1" i="1" kern="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</a:t>
              </a:r>
              <a:r>
                <a:rPr lang="en-US" sz="2200" b="1" kern="0" baseline="-25000" dirty="0">
                  <a:solidFill>
                    <a:srgbClr val="000000"/>
                  </a:solidFill>
                  <a:latin typeface="Calibri" pitchFamily="34" charset="0"/>
                </a:rPr>
                <a:t>  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</a:rPr>
                <a:t>= (  1.5 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  <a:sym typeface="Symbol"/>
                </a:rPr>
                <a:t>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</a:rPr>
                <a:t> 0.7</a:t>
              </a:r>
              <a:r>
                <a:rPr lang="en-US" sz="2000" kern="0" baseline="-25000" dirty="0">
                  <a:solidFill>
                    <a:srgbClr val="000000"/>
                  </a:solidFill>
                  <a:latin typeface="Calibri" pitchFamily="34" charset="0"/>
                </a:rPr>
                <a:t>stat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  <a:sym typeface="Symbol"/>
                </a:rPr>
                <a:t> 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</a:rPr>
                <a:t>0.4</a:t>
              </a:r>
              <a:r>
                <a:rPr lang="en-US" sz="2000" kern="0" baseline="-25000" dirty="0">
                  <a:solidFill>
                    <a:srgbClr val="000000"/>
                  </a:solidFill>
                  <a:latin typeface="Calibri" pitchFamily="34" charset="0"/>
                </a:rPr>
                <a:t>syst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</a:rPr>
                <a:t> )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10</a:t>
              </a:r>
              <a:r>
                <a:rPr lang="en-US" sz="2000" kern="0" baseline="3000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-3</a:t>
              </a:r>
            </a:p>
            <a:p>
              <a:pPr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000" b="1" i="1" kern="0" dirty="0">
                  <a:solidFill>
                    <a:srgbClr val="000000"/>
                  </a:solidFill>
                  <a:latin typeface="Symbol" pitchFamily="18" charset="2"/>
                </a:rPr>
                <a:t>l</a:t>
              </a:r>
              <a:r>
                <a:rPr lang="en-US" sz="2000" b="1" i="1" kern="0" baseline="-25000" dirty="0">
                  <a:solidFill>
                    <a:srgbClr val="000000"/>
                  </a:solidFill>
                  <a:latin typeface="Symbol" pitchFamily="18" charset="2"/>
                </a:rPr>
                <a:t>0</a:t>
              </a:r>
              <a:r>
                <a:rPr lang="en-US" sz="2000" b="1" i="1" kern="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 </a:t>
              </a:r>
              <a:r>
                <a:rPr lang="en-US" sz="2000" i="1" kern="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  </a:t>
              </a:r>
              <a:r>
                <a:rPr lang="en-US" sz="2200" kern="0" dirty="0">
                  <a:solidFill>
                    <a:srgbClr val="000000"/>
                  </a:solidFill>
                  <a:latin typeface="Calibri" pitchFamily="34" charset="0"/>
                </a:rPr>
                <a:t>= 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</a:rPr>
                <a:t>( 15.4 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  <a:sym typeface="Symbol"/>
                </a:rPr>
                <a:t>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</a:rPr>
                <a:t> 1.8</a:t>
              </a:r>
              <a:r>
                <a:rPr lang="en-US" sz="2000" kern="0" baseline="-25000" dirty="0">
                  <a:solidFill>
                    <a:srgbClr val="000000"/>
                  </a:solidFill>
                  <a:latin typeface="Calibri" pitchFamily="34" charset="0"/>
                </a:rPr>
                <a:t>stat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  <a:sym typeface="Symbol"/>
                </a:rPr>
                <a:t> 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</a:rPr>
                <a:t>1.3</a:t>
              </a:r>
              <a:r>
                <a:rPr lang="en-US" sz="2000" kern="0" baseline="-25000" dirty="0">
                  <a:solidFill>
                    <a:srgbClr val="000000"/>
                  </a:solidFill>
                  <a:latin typeface="Calibri" pitchFamily="34" charset="0"/>
                </a:rPr>
                <a:t>syst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</a:rPr>
                <a:t> )</a:t>
              </a:r>
              <a:r>
                <a:rPr lang="en-US" sz="2000" kern="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10</a:t>
              </a:r>
              <a:r>
                <a:rPr lang="en-US" sz="2000" kern="0" baseline="30000" dirty="0">
                  <a:solidFill>
                    <a:srgbClr val="000000"/>
                  </a:solidFill>
                  <a:latin typeface="Calibri" pitchFamily="34" charset="0"/>
                  <a:sym typeface="Symbol" pitchFamily="18" charset="2"/>
                </a:rPr>
                <a:t>-3</a:t>
              </a:r>
              <a:r>
                <a:rPr lang="en-US" sz="2000" kern="0" dirty="0">
                  <a:solidFill>
                    <a:srgbClr val="0000CC"/>
                  </a:solidFill>
                  <a:latin typeface="Calibri" pitchFamily="34" charset="0"/>
                </a:rPr>
                <a:t>  </a:t>
              </a:r>
            </a:p>
          </p:txBody>
        </p:sp>
        <p:sp>
          <p:nvSpPr>
            <p:cNvPr id="54" name="Text Box 74"/>
            <p:cNvSpPr txBox="1">
              <a:spLocks noChangeArrowheads="1"/>
            </p:cNvSpPr>
            <p:nvPr/>
          </p:nvSpPr>
          <p:spPr bwMode="auto">
            <a:xfrm>
              <a:off x="180975" y="4929188"/>
              <a:ext cx="1584325" cy="350972"/>
            </a:xfrm>
            <a:prstGeom prst="rect">
              <a:avLst/>
            </a:prstGeom>
            <a:solidFill>
              <a:srgbClr val="0019B0"/>
            </a:solidFill>
            <a:ln w="9525">
              <a:noFill/>
              <a:miter lim="800000"/>
              <a:headEnd/>
              <a:tailEnd/>
            </a:ln>
          </p:spPr>
          <p:txBody>
            <a:bodyPr lIns="91415" tIns="45706" rIns="91415" bIns="45706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b="1" kern="0">
                  <a:solidFill>
                    <a:srgbClr val="FFFFFF"/>
                  </a:solidFill>
                  <a:latin typeface="Calibri" pitchFamily="34" charset="0"/>
                </a:rPr>
                <a:t>JHEP12(2007)</a:t>
              </a:r>
            </a:p>
          </p:txBody>
        </p:sp>
      </p:grpSp>
      <p:sp>
        <p:nvSpPr>
          <p:cNvPr id="55" name="Rectangle 13"/>
          <p:cNvSpPr>
            <a:spLocks noChangeArrowheads="1"/>
          </p:cNvSpPr>
          <p:nvPr/>
        </p:nvSpPr>
        <p:spPr bwMode="auto">
          <a:xfrm>
            <a:off x="4967288" y="1624013"/>
            <a:ext cx="3240087" cy="401637"/>
          </a:xfrm>
          <a:prstGeom prst="rect">
            <a:avLst/>
          </a:prstGeom>
          <a:solidFill>
            <a:srgbClr val="D4D4D6">
              <a:lumMod val="90000"/>
              <a:alpha val="59999"/>
            </a:srgbClr>
          </a:solidFill>
          <a:ln w="254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1DCD"/>
                </a:solidFill>
                <a:latin typeface="Calibri" pitchFamily="34" charset="0"/>
              </a:rPr>
              <a:t>BR(K</a:t>
            </a:r>
            <a:r>
              <a:rPr lang="en-US" sz="2000" b="1" kern="0" baseline="30000" dirty="0">
                <a:solidFill>
                  <a:srgbClr val="001DCD"/>
                </a:solidFill>
                <a:latin typeface="Calibri" pitchFamily="34" charset="0"/>
              </a:rPr>
              <a:t>+</a:t>
            </a:r>
            <a:r>
              <a:rPr lang="en-US" sz="2000" b="1" kern="0" dirty="0">
                <a:solidFill>
                  <a:srgbClr val="001DCD"/>
                </a:solidFill>
                <a:latin typeface="Calibri" pitchFamily="34" charset="0"/>
              </a:rPr>
              <a:t> </a:t>
            </a:r>
            <a:r>
              <a:rPr lang="en-US" sz="2000" b="1" kern="0" dirty="0">
                <a:solidFill>
                  <a:srgbClr val="001DCD"/>
                </a:solidFill>
                <a:latin typeface="Calibri" pitchFamily="34" charset="0"/>
                <a:sym typeface="Symbol" pitchFamily="18" charset="2"/>
              </a:rPr>
              <a:t> </a:t>
            </a:r>
            <a:r>
              <a:rPr lang="en-US" sz="2000" b="1" i="1" kern="0" dirty="0">
                <a:solidFill>
                  <a:srgbClr val="001DCD"/>
                </a:solidFill>
                <a:latin typeface="Symbol" pitchFamily="18" charset="2"/>
              </a:rPr>
              <a:t>m</a:t>
            </a:r>
            <a:r>
              <a:rPr lang="en-US" sz="2000" b="1" kern="0" dirty="0">
                <a:solidFill>
                  <a:srgbClr val="001DCD"/>
                </a:solidFill>
                <a:latin typeface="Calibri" pitchFamily="34" charset="0"/>
              </a:rPr>
              <a:t> </a:t>
            </a:r>
            <a:r>
              <a:rPr lang="en-US" sz="2000" b="1" kern="0" baseline="30000" dirty="0">
                <a:solidFill>
                  <a:srgbClr val="001DCD"/>
                </a:solidFill>
                <a:latin typeface="Calibri" pitchFamily="34" charset="0"/>
              </a:rPr>
              <a:t>+</a:t>
            </a:r>
            <a:r>
              <a:rPr lang="en-US" sz="2000" b="1" kern="0" dirty="0">
                <a:solidFill>
                  <a:srgbClr val="001DCD"/>
                </a:solidFill>
                <a:latin typeface="Symbol" pitchFamily="18" charset="2"/>
              </a:rPr>
              <a:t>n</a:t>
            </a:r>
            <a:r>
              <a:rPr lang="en-US" sz="2000" b="1" kern="0" dirty="0">
                <a:solidFill>
                  <a:srgbClr val="001DCD"/>
                </a:solidFill>
                <a:latin typeface="Calibri" pitchFamily="34" charset="0"/>
              </a:rPr>
              <a:t>) = 0.6366(17)                                   </a:t>
            </a:r>
          </a:p>
        </p:txBody>
      </p:sp>
      <p:sp>
        <p:nvSpPr>
          <p:cNvPr id="21522" name="Text Box 14"/>
          <p:cNvSpPr txBox="1">
            <a:spLocks noChangeArrowheads="1"/>
          </p:cNvSpPr>
          <p:nvPr/>
        </p:nvSpPr>
        <p:spPr bwMode="auto">
          <a:xfrm>
            <a:off x="4643438" y="1300163"/>
            <a:ext cx="1728787" cy="350837"/>
          </a:xfrm>
          <a:prstGeom prst="rect">
            <a:avLst/>
          </a:prstGeom>
          <a:solidFill>
            <a:srgbClr val="0019B0"/>
          </a:solidFill>
          <a:ln w="9525">
            <a:noFill/>
            <a:miter lim="800000"/>
            <a:headEnd/>
            <a:tailEnd/>
          </a:ln>
        </p:spPr>
        <p:txBody>
          <a:bodyPr lIns="91415" tIns="45706" rIns="91415" bIns="45706">
            <a:spAutoFit/>
          </a:bodyPr>
          <a:lstStyle/>
          <a:p>
            <a:pPr eaLnBrk="0" hangingPunct="0"/>
            <a:r>
              <a:rPr lang="en-US" sz="1700" b="1">
                <a:solidFill>
                  <a:srgbClr val="FFFFFF"/>
                </a:solidFill>
                <a:latin typeface="Calibri" pitchFamily="34" charset="0"/>
              </a:rPr>
              <a:t>PLB 632 (2006)</a:t>
            </a:r>
          </a:p>
        </p:txBody>
      </p:sp>
      <p:sp>
        <p:nvSpPr>
          <p:cNvPr id="57" name="Rectangle 22"/>
          <p:cNvSpPr>
            <a:spLocks noChangeArrowheads="1"/>
          </p:cNvSpPr>
          <p:nvPr/>
        </p:nvSpPr>
        <p:spPr bwMode="auto">
          <a:xfrm>
            <a:off x="5146675" y="2492375"/>
            <a:ext cx="2151063" cy="457200"/>
          </a:xfrm>
          <a:prstGeom prst="rect">
            <a:avLst/>
          </a:prstGeom>
          <a:solidFill>
            <a:srgbClr val="D4D4D6">
              <a:lumMod val="90000"/>
              <a:alpha val="58823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15" tIns="45706" rIns="91415" bIns="45706">
            <a:spAutoFit/>
          </a:bodyPr>
          <a:lstStyle/>
          <a:p>
            <a:pPr marL="458788" indent="-458788" eaLnBrk="0" fontAlgn="auto" hangingPunct="0"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en-US" sz="2400" b="1" kern="0" dirty="0">
                <a:solidFill>
                  <a:srgbClr val="0000FF"/>
                </a:solidFill>
                <a:latin typeface="Symbol" pitchFamily="18" charset="2"/>
              </a:rPr>
              <a:t>t</a:t>
            </a:r>
            <a:r>
              <a:rPr lang="en-US" sz="2400" b="1" kern="0" baseline="30000" dirty="0">
                <a:solidFill>
                  <a:srgbClr val="0000FF"/>
                </a:solidFill>
                <a:latin typeface="Calibri" pitchFamily="34" charset="0"/>
              </a:rPr>
              <a:t>± </a:t>
            </a:r>
            <a:r>
              <a:rPr lang="en-US" sz="2400" b="1" kern="0" dirty="0">
                <a:solidFill>
                  <a:srgbClr val="0000FF"/>
                </a:solidFill>
                <a:latin typeface="Calibri" pitchFamily="34" charset="0"/>
              </a:rPr>
              <a:t>= 12.347</a:t>
            </a:r>
            <a:r>
              <a:rPr lang="en-US" sz="2400" b="1" kern="0" dirty="0">
                <a:solidFill>
                  <a:srgbClr val="0000FF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en-US" sz="2400" b="1" kern="0" dirty="0">
                <a:solidFill>
                  <a:srgbClr val="0000FF"/>
                </a:solidFill>
                <a:latin typeface="Calibri" pitchFamily="34" charset="0"/>
              </a:rPr>
              <a:t>30)</a:t>
            </a:r>
            <a:r>
              <a:rPr lang="en-US" sz="2400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1524" name="Text Box 23"/>
          <p:cNvSpPr txBox="1">
            <a:spLocks noChangeArrowheads="1"/>
          </p:cNvSpPr>
          <p:nvPr/>
        </p:nvSpPr>
        <p:spPr bwMode="auto">
          <a:xfrm>
            <a:off x="4714875" y="2205038"/>
            <a:ext cx="1665288" cy="350837"/>
          </a:xfrm>
          <a:prstGeom prst="rect">
            <a:avLst/>
          </a:prstGeom>
          <a:solidFill>
            <a:srgbClr val="0019B0"/>
          </a:solidFill>
          <a:ln w="9525">
            <a:noFill/>
            <a:miter lim="800000"/>
            <a:headEnd/>
            <a:tailEnd/>
          </a:ln>
        </p:spPr>
        <p:txBody>
          <a:bodyPr lIns="91415" tIns="45706" rIns="91415" bIns="45706">
            <a:spAutoFit/>
          </a:bodyPr>
          <a:lstStyle/>
          <a:p>
            <a:pPr eaLnBrk="0" hangingPunct="0"/>
            <a:r>
              <a:rPr lang="en-US" sz="1700" b="1">
                <a:solidFill>
                  <a:srgbClr val="FFFFFF"/>
                </a:solidFill>
                <a:latin typeface="Calibri" pitchFamily="34" charset="0"/>
              </a:rPr>
              <a:t>JHEP 01 (2008)</a:t>
            </a:r>
          </a:p>
        </p:txBody>
      </p:sp>
      <p:sp>
        <p:nvSpPr>
          <p:cNvPr id="21525" name="Text Box 25"/>
          <p:cNvSpPr txBox="1">
            <a:spLocks noChangeArrowheads="1"/>
          </p:cNvSpPr>
          <p:nvPr/>
        </p:nvSpPr>
        <p:spPr bwMode="auto">
          <a:xfrm>
            <a:off x="4751388" y="4797425"/>
            <a:ext cx="2171700" cy="350838"/>
          </a:xfrm>
          <a:prstGeom prst="rect">
            <a:avLst/>
          </a:prstGeom>
          <a:solidFill>
            <a:srgbClr val="0019B0"/>
          </a:solidFill>
          <a:ln w="9525">
            <a:noFill/>
            <a:miter lim="800000"/>
            <a:headEnd/>
            <a:tailEnd/>
          </a:ln>
        </p:spPr>
        <p:txBody>
          <a:bodyPr lIns="91415" tIns="45706" rIns="91415" bIns="45706">
            <a:spAutoFit/>
          </a:bodyPr>
          <a:lstStyle/>
          <a:p>
            <a:pPr eaLnBrk="0" hangingPunct="0"/>
            <a:r>
              <a:rPr lang="en-US" sz="1700" b="1">
                <a:solidFill>
                  <a:srgbClr val="FFFFFF"/>
                </a:solidFill>
                <a:latin typeface="Calibri" pitchFamily="34" charset="0"/>
              </a:rPr>
              <a:t>PLB 666 (2008)</a:t>
            </a:r>
            <a:endParaRPr lang="en-US" sz="20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0" name="Rectangle 26"/>
          <p:cNvSpPr>
            <a:spLocks noChangeArrowheads="1"/>
          </p:cNvSpPr>
          <p:nvPr/>
        </p:nvSpPr>
        <p:spPr bwMode="auto">
          <a:xfrm>
            <a:off x="4992688" y="5157788"/>
            <a:ext cx="3421062" cy="400050"/>
          </a:xfrm>
          <a:prstGeom prst="rect">
            <a:avLst/>
          </a:prstGeom>
          <a:solidFill>
            <a:srgbClr val="D4D4D6">
              <a:lumMod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1415" tIns="45706" rIns="91415" bIns="45706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19B0"/>
                </a:solidFill>
                <a:latin typeface="Symbol" pitchFamily="18" charset="2"/>
              </a:rPr>
              <a:t> </a:t>
            </a:r>
            <a:r>
              <a:rPr lang="it-IT" sz="2000" kern="0" dirty="0">
                <a:solidFill>
                  <a:srgbClr val="0000CC"/>
                </a:solidFill>
                <a:latin typeface="Calibri" pitchFamily="34" charset="0"/>
              </a:rPr>
              <a:t>BR(</a:t>
            </a:r>
            <a:r>
              <a:rPr lang="it-IT" sz="2000" kern="0" dirty="0" err="1">
                <a:solidFill>
                  <a:srgbClr val="0000CC"/>
                </a:solidFill>
                <a:latin typeface="Calibri" pitchFamily="34" charset="0"/>
              </a:rPr>
              <a:t>K</a:t>
            </a:r>
            <a:r>
              <a:rPr lang="it-IT" sz="2000" kern="0" baseline="30000" dirty="0" err="1">
                <a:solidFill>
                  <a:srgbClr val="0000CC"/>
                </a:solidFill>
                <a:latin typeface="Calibri" pitchFamily="34" charset="0"/>
              </a:rPr>
              <a:t>+</a:t>
            </a:r>
            <a:r>
              <a:rPr lang="it-IT" sz="2000" kern="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it-IT" sz="2000" kern="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</a:t>
            </a:r>
            <a:r>
              <a:rPr lang="it-IT" sz="2000" kern="0" dirty="0">
                <a:solidFill>
                  <a:srgbClr val="0000CC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it-IT" sz="2000" kern="0" dirty="0" err="1">
                <a:solidFill>
                  <a:srgbClr val="0000CC"/>
                </a:solidFill>
                <a:latin typeface="Symbol" pitchFamily="18" charset="2"/>
                <a:sym typeface="Symbol" pitchFamily="18" charset="2"/>
              </a:rPr>
              <a:t>p</a:t>
            </a:r>
            <a:r>
              <a:rPr lang="it-IT" sz="2000" kern="0" baseline="30000" dirty="0" err="1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+</a:t>
            </a:r>
            <a:r>
              <a:rPr lang="it-IT" sz="2000" kern="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 </a:t>
            </a:r>
            <a:r>
              <a:rPr lang="it-IT" sz="2000" kern="0" dirty="0">
                <a:solidFill>
                  <a:srgbClr val="0000CC"/>
                </a:solidFill>
                <a:latin typeface="Symbol" pitchFamily="18" charset="2"/>
                <a:sym typeface="Symbol" pitchFamily="18" charset="2"/>
              </a:rPr>
              <a:t>p</a:t>
            </a:r>
            <a:r>
              <a:rPr lang="it-IT" sz="2000" kern="0" baseline="3000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0</a:t>
            </a:r>
            <a:r>
              <a:rPr lang="it-IT" sz="2000" kern="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 (</a:t>
            </a:r>
            <a:r>
              <a:rPr lang="it-IT" sz="2000" kern="0" dirty="0">
                <a:solidFill>
                  <a:srgbClr val="0000CC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it-IT" sz="2000" kern="0" dirty="0">
                <a:solidFill>
                  <a:srgbClr val="0000CC"/>
                </a:solidFill>
                <a:latin typeface="Calibri" pitchFamily="34" charset="0"/>
                <a:sym typeface="Symbol" pitchFamily="18" charset="2"/>
              </a:rPr>
              <a:t>)</a:t>
            </a:r>
            <a:r>
              <a:rPr lang="it-IT" sz="2000" kern="0" dirty="0">
                <a:solidFill>
                  <a:srgbClr val="0000CC"/>
                </a:solidFill>
                <a:latin typeface="Calibri" pitchFamily="34" charset="0"/>
              </a:rPr>
              <a:t>)</a:t>
            </a:r>
            <a:r>
              <a:rPr lang="en-US" sz="2000" b="1" kern="0" dirty="0">
                <a:solidFill>
                  <a:srgbClr val="0019B0"/>
                </a:solidFill>
                <a:latin typeface="Symbol" pitchFamily="18" charset="2"/>
              </a:rPr>
              <a:t> </a:t>
            </a:r>
            <a:r>
              <a:rPr lang="en-US" sz="2000" b="1" kern="0" dirty="0">
                <a:solidFill>
                  <a:srgbClr val="0019B0"/>
                </a:solidFill>
                <a:latin typeface="Calibri" pitchFamily="34" charset="0"/>
              </a:rPr>
              <a:t>= 0.2065(9)</a:t>
            </a:r>
          </a:p>
        </p:txBody>
      </p:sp>
      <p:sp>
        <p:nvSpPr>
          <p:cNvPr id="61" name="Rectangle 27"/>
          <p:cNvSpPr>
            <a:spLocks noChangeArrowheads="1"/>
          </p:cNvSpPr>
          <p:nvPr/>
        </p:nvSpPr>
        <p:spPr bwMode="auto">
          <a:xfrm>
            <a:off x="4897438" y="3713163"/>
            <a:ext cx="3489325" cy="701675"/>
          </a:xfrm>
          <a:prstGeom prst="rect">
            <a:avLst/>
          </a:prstGeom>
          <a:solidFill>
            <a:srgbClr val="D4D4D6">
              <a:lumMod val="90000"/>
              <a:alpha val="59999"/>
            </a:srgbClr>
          </a:solidFill>
          <a:ln w="25400">
            <a:noFill/>
            <a:miter lim="800000"/>
            <a:headEnd/>
            <a:tailEnd/>
          </a:ln>
        </p:spPr>
        <p:txBody>
          <a:bodyPr lIns="91427" tIns="45714" rIns="91427" bIns="4571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1DCD"/>
                </a:solidFill>
                <a:latin typeface="Calibri" pitchFamily="34" charset="0"/>
              </a:rPr>
              <a:t>BR(K</a:t>
            </a:r>
            <a:r>
              <a:rPr lang="en-US" sz="2000" b="1" kern="0" baseline="30000" dirty="0">
                <a:solidFill>
                  <a:srgbClr val="001DCD"/>
                </a:solidFill>
                <a:latin typeface="Calibri" pitchFamily="34" charset="0"/>
              </a:rPr>
              <a:t>±</a:t>
            </a:r>
            <a:r>
              <a:rPr lang="en-US" sz="2000" b="1" kern="0" dirty="0">
                <a:solidFill>
                  <a:srgbClr val="001DCD"/>
                </a:solidFill>
                <a:latin typeface="Calibri" pitchFamily="34" charset="0"/>
              </a:rPr>
              <a:t> </a:t>
            </a:r>
            <a:r>
              <a:rPr lang="en-US" sz="2000" b="1" kern="0" dirty="0">
                <a:solidFill>
                  <a:srgbClr val="001DCD"/>
                </a:solidFill>
                <a:latin typeface="Calibri" pitchFamily="34" charset="0"/>
                <a:sym typeface="Symbol" pitchFamily="18" charset="2"/>
              </a:rPr>
              <a:t> </a:t>
            </a:r>
            <a:r>
              <a:rPr lang="en-US" sz="2000" b="1" kern="0" dirty="0">
                <a:solidFill>
                  <a:srgbClr val="001DCD"/>
                </a:solidFill>
                <a:latin typeface="Symbol" pitchFamily="18" charset="2"/>
              </a:rPr>
              <a:t>p</a:t>
            </a:r>
            <a:r>
              <a:rPr lang="en-US" sz="2000" b="1" kern="0" baseline="30000" dirty="0">
                <a:solidFill>
                  <a:srgbClr val="001DCD"/>
                </a:solidFill>
                <a:latin typeface="Symbol" pitchFamily="18" charset="2"/>
              </a:rPr>
              <a:t>0</a:t>
            </a:r>
            <a:r>
              <a:rPr lang="en-US" sz="2000" b="1" i="1" kern="0" dirty="0">
                <a:solidFill>
                  <a:srgbClr val="001DCD"/>
                </a:solidFill>
                <a:latin typeface="Calibri" pitchFamily="34" charset="0"/>
              </a:rPr>
              <a:t>e</a:t>
            </a:r>
            <a:r>
              <a:rPr lang="en-US" sz="2000" b="1" kern="0" baseline="30000" dirty="0">
                <a:solidFill>
                  <a:srgbClr val="001DCD"/>
                </a:solidFill>
                <a:latin typeface="Calibri" pitchFamily="34" charset="0"/>
              </a:rPr>
              <a:t>±</a:t>
            </a:r>
            <a:r>
              <a:rPr lang="en-US" sz="2000" b="1" kern="0" dirty="0">
                <a:solidFill>
                  <a:srgbClr val="001DCD"/>
                </a:solidFill>
                <a:latin typeface="Symbol" pitchFamily="18" charset="2"/>
              </a:rPr>
              <a:t>n</a:t>
            </a:r>
            <a:r>
              <a:rPr lang="en-US" sz="2000" b="1" kern="0" dirty="0">
                <a:solidFill>
                  <a:srgbClr val="001DCD"/>
                </a:solidFill>
                <a:latin typeface="Calibri" pitchFamily="34" charset="0"/>
              </a:rPr>
              <a:t>) = 0.04965(53)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1DCD"/>
                </a:solidFill>
                <a:latin typeface="Calibri" pitchFamily="34" charset="0"/>
              </a:rPr>
              <a:t>BR(K</a:t>
            </a:r>
            <a:r>
              <a:rPr lang="en-US" sz="2000" b="1" kern="0" baseline="30000" dirty="0">
                <a:solidFill>
                  <a:srgbClr val="001DCD"/>
                </a:solidFill>
                <a:latin typeface="Calibri" pitchFamily="34" charset="0"/>
              </a:rPr>
              <a:t>±</a:t>
            </a:r>
            <a:r>
              <a:rPr lang="en-US" sz="2000" b="1" kern="0" dirty="0">
                <a:solidFill>
                  <a:srgbClr val="001DCD"/>
                </a:solidFill>
                <a:latin typeface="Calibri" pitchFamily="34" charset="0"/>
              </a:rPr>
              <a:t> </a:t>
            </a:r>
            <a:r>
              <a:rPr lang="en-US" sz="2000" b="1" kern="0" dirty="0">
                <a:solidFill>
                  <a:srgbClr val="001DCD"/>
                </a:solidFill>
                <a:latin typeface="Calibri" pitchFamily="34" charset="0"/>
                <a:sym typeface="Symbol" pitchFamily="18" charset="2"/>
              </a:rPr>
              <a:t> </a:t>
            </a:r>
            <a:r>
              <a:rPr lang="en-US" sz="2000" b="1" kern="0" dirty="0">
                <a:solidFill>
                  <a:srgbClr val="001DCD"/>
                </a:solidFill>
                <a:latin typeface="Symbol" pitchFamily="18" charset="2"/>
              </a:rPr>
              <a:t>p</a:t>
            </a:r>
            <a:r>
              <a:rPr lang="en-US" sz="2000" b="1" kern="0" baseline="30000" dirty="0">
                <a:solidFill>
                  <a:srgbClr val="001DCD"/>
                </a:solidFill>
                <a:latin typeface="Symbol" pitchFamily="18" charset="2"/>
              </a:rPr>
              <a:t>0</a:t>
            </a:r>
            <a:r>
              <a:rPr lang="en-US" sz="2000" b="1" i="1" kern="0" dirty="0">
                <a:solidFill>
                  <a:srgbClr val="001DCD"/>
                </a:solidFill>
                <a:latin typeface="Symbol" pitchFamily="18" charset="2"/>
              </a:rPr>
              <a:t>m</a:t>
            </a:r>
            <a:r>
              <a:rPr lang="en-US" sz="2000" b="1" kern="0" baseline="30000" dirty="0">
                <a:solidFill>
                  <a:srgbClr val="001DCD"/>
                </a:solidFill>
                <a:latin typeface="Calibri" pitchFamily="34" charset="0"/>
              </a:rPr>
              <a:t>±</a:t>
            </a:r>
            <a:r>
              <a:rPr lang="en-US" sz="2000" b="1" kern="0" dirty="0">
                <a:solidFill>
                  <a:srgbClr val="001DCD"/>
                </a:solidFill>
                <a:latin typeface="Symbol" pitchFamily="18" charset="2"/>
              </a:rPr>
              <a:t>n</a:t>
            </a:r>
            <a:r>
              <a:rPr lang="en-US" sz="2000" b="1" kern="0" dirty="0">
                <a:solidFill>
                  <a:srgbClr val="001DCD"/>
                </a:solidFill>
                <a:latin typeface="Calibri" pitchFamily="34" charset="0"/>
              </a:rPr>
              <a:t>) = 0.03233(39)   </a:t>
            </a:r>
          </a:p>
        </p:txBody>
      </p:sp>
      <p:sp>
        <p:nvSpPr>
          <p:cNvPr id="21528" name="Text Box 28"/>
          <p:cNvSpPr txBox="1">
            <a:spLocks noChangeArrowheads="1"/>
          </p:cNvSpPr>
          <p:nvPr/>
        </p:nvSpPr>
        <p:spPr bwMode="auto">
          <a:xfrm>
            <a:off x="4751388" y="3394075"/>
            <a:ext cx="1655762" cy="350838"/>
          </a:xfrm>
          <a:prstGeom prst="rect">
            <a:avLst/>
          </a:prstGeom>
          <a:solidFill>
            <a:srgbClr val="0019B0"/>
          </a:solidFill>
          <a:ln w="9525">
            <a:noFill/>
            <a:miter lim="800000"/>
            <a:headEnd/>
            <a:tailEnd/>
          </a:ln>
        </p:spPr>
        <p:txBody>
          <a:bodyPr lIns="91415" tIns="45706" rIns="91415" bIns="45706">
            <a:spAutoFit/>
          </a:bodyPr>
          <a:lstStyle/>
          <a:p>
            <a:pPr eaLnBrk="0" hangingPunct="0"/>
            <a:r>
              <a:rPr lang="en-US" sz="1700" b="1">
                <a:solidFill>
                  <a:srgbClr val="FFFFFF"/>
                </a:solidFill>
                <a:latin typeface="Calibri" pitchFamily="34" charset="0"/>
              </a:rPr>
              <a:t>JHEP 02 (2008)</a:t>
            </a:r>
          </a:p>
        </p:txBody>
      </p:sp>
      <p:sp>
        <p:nvSpPr>
          <p:cNvPr id="21529" name="Rectangle 37"/>
          <p:cNvSpPr>
            <a:spLocks noChangeArrowheads="1"/>
          </p:cNvSpPr>
          <p:nvPr/>
        </p:nvSpPr>
        <p:spPr bwMode="auto">
          <a:xfrm>
            <a:off x="7323138" y="1947863"/>
            <a:ext cx="827087" cy="4016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 sz="2000" b="1">
                <a:solidFill>
                  <a:srgbClr val="001DCD"/>
                </a:solidFill>
                <a:latin typeface="Calibri" pitchFamily="34" charset="0"/>
              </a:rPr>
              <a:t>0.27%</a:t>
            </a:r>
          </a:p>
        </p:txBody>
      </p:sp>
      <p:sp>
        <p:nvSpPr>
          <p:cNvPr id="21530" name="Rectangle 39"/>
          <p:cNvSpPr>
            <a:spLocks noChangeArrowheads="1"/>
          </p:cNvSpPr>
          <p:nvPr/>
        </p:nvSpPr>
        <p:spPr bwMode="auto">
          <a:xfrm>
            <a:off x="7343775" y="2565400"/>
            <a:ext cx="827088" cy="401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 sz="2000" b="1">
                <a:solidFill>
                  <a:srgbClr val="001DCD"/>
                </a:solidFill>
                <a:latin typeface="Calibri" pitchFamily="34" charset="0"/>
              </a:rPr>
              <a:t>0.24%</a:t>
            </a:r>
          </a:p>
        </p:txBody>
      </p:sp>
      <p:sp>
        <p:nvSpPr>
          <p:cNvPr id="21531" name="Rectangle 41"/>
          <p:cNvSpPr>
            <a:spLocks noChangeArrowheads="1"/>
          </p:cNvSpPr>
          <p:nvPr/>
        </p:nvSpPr>
        <p:spPr bwMode="auto">
          <a:xfrm>
            <a:off x="8358188" y="3789363"/>
            <a:ext cx="698500" cy="7096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 sz="2000" b="1">
                <a:solidFill>
                  <a:srgbClr val="001DCD"/>
                </a:solidFill>
                <a:latin typeface="Calibri" pitchFamily="34" charset="0"/>
              </a:rPr>
              <a:t>1% </a:t>
            </a:r>
          </a:p>
          <a:p>
            <a:pPr algn="r"/>
            <a:r>
              <a:rPr lang="en-US" sz="2000" b="1">
                <a:solidFill>
                  <a:srgbClr val="001DCD"/>
                </a:solidFill>
                <a:latin typeface="Calibri" pitchFamily="34" charset="0"/>
              </a:rPr>
              <a:t>1.2%</a:t>
            </a:r>
          </a:p>
        </p:txBody>
      </p:sp>
      <p:sp>
        <p:nvSpPr>
          <p:cNvPr id="21532" name="Rectangle 43"/>
          <p:cNvSpPr>
            <a:spLocks noChangeArrowheads="1"/>
          </p:cNvSpPr>
          <p:nvPr/>
        </p:nvSpPr>
        <p:spPr bwMode="auto">
          <a:xfrm>
            <a:off x="8388350" y="5099050"/>
            <a:ext cx="827088" cy="4016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 sz="2000" b="1">
                <a:solidFill>
                  <a:srgbClr val="001DCD"/>
                </a:solidFill>
                <a:latin typeface="Calibri" pitchFamily="34" charset="0"/>
              </a:rPr>
              <a:t>0.43%</a:t>
            </a:r>
          </a:p>
        </p:txBody>
      </p:sp>
      <p:sp>
        <p:nvSpPr>
          <p:cNvPr id="35" name="Segnaposto data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 </a:t>
            </a:r>
            <a:r>
              <a:rPr lang="it-IT" b="1"/>
              <a:t>A . Passeri </a:t>
            </a:r>
          </a:p>
          <a:p>
            <a:r>
              <a:rPr lang="it-IT" b="1"/>
              <a:t>28th may 2004</a:t>
            </a:r>
          </a:p>
        </p:txBody>
      </p:sp>
      <p:sp>
        <p:nvSpPr>
          <p:cNvPr id="2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 </a:t>
            </a:r>
            <a:r>
              <a:rPr lang="it-IT" b="1" i="1"/>
              <a:t>KLOE Recent Results</a:t>
            </a:r>
          </a:p>
        </p:txBody>
      </p:sp>
      <p:sp>
        <p:nvSpPr>
          <p:cNvPr id="29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D4A08-31F0-4313-826D-EBC8B10C3850}" type="slidenum">
              <a:rPr lang="it-IT"/>
              <a:pPr/>
              <a:t>38</a:t>
            </a:fld>
            <a:endParaRPr lang="it-IT" dirty="0"/>
          </a:p>
        </p:txBody>
      </p:sp>
      <p:sp>
        <p:nvSpPr>
          <p:cNvPr id="97306" name="Rectangle 26"/>
          <p:cNvSpPr>
            <a:spLocks noChangeArrowheads="1"/>
          </p:cNvSpPr>
          <p:nvPr/>
        </p:nvSpPr>
        <p:spPr bwMode="auto">
          <a:xfrm>
            <a:off x="381000" y="2667000"/>
            <a:ext cx="5791200" cy="1447800"/>
          </a:xfrm>
          <a:prstGeom prst="rect">
            <a:avLst/>
          </a:prstGeom>
          <a:solidFill>
            <a:srgbClr val="F8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188913"/>
            <a:ext cx="6059487" cy="633412"/>
          </a:xfrm>
          <a:solidFill>
            <a:srgbClr val="FFFF00"/>
          </a:solidFill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3200">
                <a:solidFill>
                  <a:srgbClr val="0000FF"/>
                </a:solidFill>
              </a:rPr>
              <a:t>K</a:t>
            </a:r>
            <a:r>
              <a:rPr lang="en-US" sz="3200" baseline="-25000">
                <a:solidFill>
                  <a:srgbClr val="0000FF"/>
                </a:solidFill>
              </a:rPr>
              <a:t>S</a:t>
            </a:r>
            <a:r>
              <a:rPr lang="en-US" sz="320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sz="3200">
                <a:solidFill>
                  <a:srgbClr val="0000FF"/>
                </a:solidFill>
              </a:rPr>
              <a:t>e</a:t>
            </a:r>
            <a:r>
              <a:rPr lang="en-US" sz="3200">
                <a:solidFill>
                  <a:srgbClr val="0000FF"/>
                </a:solidFill>
                <a:latin typeface="Symbol" pitchFamily="18" charset="2"/>
              </a:rPr>
              <a:t>n</a:t>
            </a:r>
            <a:r>
              <a:rPr lang="en-US" sz="3200">
                <a:solidFill>
                  <a:srgbClr val="0000FF"/>
                </a:solidFill>
              </a:rPr>
              <a:t> decay – Test of CPT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-52388" y="941388"/>
            <a:ext cx="91201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60000"/>
              </a:spcBef>
              <a:buFontTx/>
              <a:buNone/>
            </a:pPr>
            <a:r>
              <a:rPr lang="en-US" sz="22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600" b="1">
                <a:solidFill>
                  <a:srgbClr val="0000FF"/>
                </a:solidFill>
                <a:latin typeface="Times New Roman" pitchFamily="18" charset="0"/>
              </a:rPr>
              <a:t>Sensitivity to CPT violating effects through charge asymmetry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220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1295400"/>
            <a:ext cx="5022851" cy="1141413"/>
            <a:chOff x="664" y="880"/>
            <a:chExt cx="3164" cy="71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68" y="880"/>
              <a:ext cx="2660" cy="719"/>
              <a:chOff x="2928" y="2835"/>
              <a:chExt cx="2660" cy="719"/>
            </a:xfrm>
          </p:grpSpPr>
          <p:sp>
            <p:nvSpPr>
              <p:cNvPr id="97286" name="Rectangle 6"/>
              <p:cNvSpPr>
                <a:spLocks noChangeArrowheads="1"/>
              </p:cNvSpPr>
              <p:nvPr/>
            </p:nvSpPr>
            <p:spPr bwMode="auto">
              <a:xfrm>
                <a:off x="2928" y="2973"/>
                <a:ext cx="261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200" dirty="0">
                    <a:solidFill>
                      <a:schemeClr val="tx1"/>
                    </a:solidFill>
                  </a:rPr>
                  <a:t>G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</a:rPr>
                  <a:t>(K</a:t>
                </a:r>
                <a:r>
                  <a:rPr lang="en-US" sz="2200" baseline="-25000" dirty="0">
                    <a:solidFill>
                      <a:schemeClr val="tx1"/>
                    </a:solidFill>
                    <a:latin typeface="Times New Roman" pitchFamily="18" charset="0"/>
                  </a:rPr>
                  <a:t>S,L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latin typeface="Symbol" pitchFamily="18" charset="2"/>
                  </a:rPr>
                  <a:t> p</a:t>
                </a:r>
                <a:r>
                  <a:rPr lang="en-US" sz="2200" baseline="30000" dirty="0">
                    <a:solidFill>
                      <a:schemeClr val="tx1"/>
                    </a:solidFill>
                    <a:latin typeface="Symbol" pitchFamily="18" charset="2"/>
                  </a:rPr>
                  <a:t>-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200" baseline="30000" dirty="0" err="1">
                    <a:solidFill>
                      <a:schemeClr val="tx1"/>
                    </a:solidFill>
                    <a:latin typeface="Symbol" pitchFamily="18" charset="2"/>
                  </a:rPr>
                  <a:t>+</a:t>
                </a:r>
                <a:r>
                  <a:rPr lang="en-US" sz="2200" dirty="0" err="1">
                    <a:solidFill>
                      <a:schemeClr val="tx1"/>
                    </a:solidFill>
                    <a:latin typeface="Symbol" pitchFamily="18" charset="2"/>
                  </a:rPr>
                  <a:t>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</a:rPr>
                  <a:t>) </a:t>
                </a:r>
                <a:r>
                  <a:rPr lang="en-US" sz="2200" dirty="0">
                    <a:solidFill>
                      <a:schemeClr val="tx1"/>
                    </a:solidFill>
                  </a:rPr>
                  <a:t>- G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</a:rPr>
                  <a:t>(K</a:t>
                </a:r>
                <a:r>
                  <a:rPr lang="en-US" sz="2200" baseline="-25000" dirty="0">
                    <a:solidFill>
                      <a:schemeClr val="tx1"/>
                    </a:solidFill>
                    <a:latin typeface="Times New Roman" pitchFamily="18" charset="0"/>
                  </a:rPr>
                  <a:t>S,L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latin typeface="Symbol" pitchFamily="18" charset="2"/>
                  </a:rPr>
                  <a:t> </a:t>
                </a:r>
                <a:r>
                  <a:rPr lang="en-US" sz="2200" dirty="0" err="1">
                    <a:solidFill>
                      <a:schemeClr val="tx1"/>
                    </a:solidFill>
                    <a:latin typeface="Symbol" pitchFamily="18" charset="2"/>
                  </a:rPr>
                  <a:t>p</a:t>
                </a:r>
                <a:r>
                  <a:rPr lang="en-US" sz="2200" baseline="30000" dirty="0" err="1">
                    <a:solidFill>
                      <a:schemeClr val="tx1"/>
                    </a:solidFill>
                    <a:latin typeface="Symbol" pitchFamily="18" charset="2"/>
                  </a:rPr>
                  <a:t>+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200" baseline="30000" dirty="0">
                    <a:solidFill>
                      <a:schemeClr val="tx1"/>
                    </a:solidFill>
                    <a:latin typeface="Symbol" pitchFamily="18" charset="2"/>
                  </a:rPr>
                  <a:t>-</a:t>
                </a:r>
                <a:r>
                  <a:rPr lang="en-US" sz="2200" dirty="0">
                    <a:solidFill>
                      <a:schemeClr val="tx1"/>
                    </a:solidFill>
                    <a:latin typeface="Symbol" pitchFamily="18" charset="2"/>
                  </a:rPr>
                  <a:t>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</a:rPr>
                  <a:t>)</a:t>
                </a:r>
                <a:endParaRPr lang="en-GB" sz="22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287" name="Rectangle 7"/>
              <p:cNvSpPr>
                <a:spLocks noChangeArrowheads="1"/>
              </p:cNvSpPr>
              <p:nvPr/>
            </p:nvSpPr>
            <p:spPr bwMode="auto">
              <a:xfrm>
                <a:off x="2928" y="3283"/>
                <a:ext cx="2660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200" dirty="0">
                    <a:solidFill>
                      <a:schemeClr val="tx1"/>
                    </a:solidFill>
                  </a:rPr>
                  <a:t>G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</a:rPr>
                  <a:t>(K</a:t>
                </a:r>
                <a:r>
                  <a:rPr lang="en-US" sz="2200" baseline="-25000" dirty="0">
                    <a:solidFill>
                      <a:schemeClr val="tx1"/>
                    </a:solidFill>
                    <a:latin typeface="Times New Roman" pitchFamily="18" charset="0"/>
                  </a:rPr>
                  <a:t>S,L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latin typeface="Symbol" pitchFamily="18" charset="2"/>
                  </a:rPr>
                  <a:t> p</a:t>
                </a:r>
                <a:r>
                  <a:rPr lang="en-US" sz="2200" baseline="30000" dirty="0">
                    <a:solidFill>
                      <a:schemeClr val="tx1"/>
                    </a:solidFill>
                    <a:latin typeface="Symbol" pitchFamily="18" charset="2"/>
                  </a:rPr>
                  <a:t>-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200" baseline="30000" dirty="0" err="1">
                    <a:solidFill>
                      <a:schemeClr val="tx1"/>
                    </a:solidFill>
                    <a:latin typeface="Symbol" pitchFamily="18" charset="2"/>
                  </a:rPr>
                  <a:t>+</a:t>
                </a:r>
                <a:r>
                  <a:rPr lang="en-US" sz="2200" dirty="0" err="1">
                    <a:solidFill>
                      <a:schemeClr val="tx1"/>
                    </a:solidFill>
                    <a:latin typeface="Symbol" pitchFamily="18" charset="2"/>
                  </a:rPr>
                  <a:t>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</a:rPr>
                  <a:t>) </a:t>
                </a:r>
                <a:r>
                  <a:rPr lang="en-US" sz="2200" dirty="0">
                    <a:solidFill>
                      <a:schemeClr val="tx1"/>
                    </a:solidFill>
                  </a:rPr>
                  <a:t>+ G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</a:rPr>
                  <a:t>(K</a:t>
                </a:r>
                <a:r>
                  <a:rPr lang="en-US" sz="2200" baseline="-25000" dirty="0">
                    <a:solidFill>
                      <a:schemeClr val="tx1"/>
                    </a:solidFill>
                    <a:latin typeface="Times New Roman" pitchFamily="18" charset="0"/>
                  </a:rPr>
                  <a:t>S,L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latin typeface="Symbol" pitchFamily="18" charset="2"/>
                  </a:rPr>
                  <a:t> </a:t>
                </a:r>
                <a:r>
                  <a:rPr lang="en-US" sz="2200" dirty="0" err="1">
                    <a:solidFill>
                      <a:schemeClr val="tx1"/>
                    </a:solidFill>
                    <a:latin typeface="Symbol" pitchFamily="18" charset="2"/>
                  </a:rPr>
                  <a:t>p</a:t>
                </a:r>
                <a:r>
                  <a:rPr lang="en-US" sz="2200" baseline="30000" dirty="0" err="1">
                    <a:solidFill>
                      <a:schemeClr val="tx1"/>
                    </a:solidFill>
                    <a:latin typeface="Symbol" pitchFamily="18" charset="2"/>
                  </a:rPr>
                  <a:t>+</a:t>
                </a:r>
                <a:r>
                  <a:rPr lang="en-US" sz="22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200" baseline="30000" dirty="0">
                    <a:solidFill>
                      <a:schemeClr val="tx1"/>
                    </a:solidFill>
                    <a:latin typeface="Symbol" pitchFamily="18" charset="2"/>
                  </a:rPr>
                  <a:t>-</a:t>
                </a:r>
                <a:r>
                  <a:rPr lang="en-US" sz="2200" dirty="0">
                    <a:solidFill>
                      <a:schemeClr val="tx1"/>
                    </a:solidFill>
                    <a:latin typeface="Symbol" pitchFamily="18" charset="2"/>
                  </a:rPr>
                  <a:t>n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itchFamily="18" charset="0"/>
                  </a:rPr>
                  <a:t>)</a:t>
                </a:r>
                <a:endParaRPr lang="en-GB" sz="22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288" name="Line 8"/>
              <p:cNvSpPr>
                <a:spLocks noChangeShapeType="1"/>
              </p:cNvSpPr>
              <p:nvPr/>
            </p:nvSpPr>
            <p:spPr bwMode="auto">
              <a:xfrm>
                <a:off x="2976" y="3264"/>
                <a:ext cx="25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97289" name="Rectangle 9"/>
              <p:cNvSpPr>
                <a:spLocks noChangeArrowheads="1"/>
              </p:cNvSpPr>
              <p:nvPr/>
            </p:nvSpPr>
            <p:spPr bwMode="auto">
              <a:xfrm>
                <a:off x="5260" y="2835"/>
                <a:ext cx="20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200" b="1">
                    <a:solidFill>
                      <a:schemeClr val="tx1"/>
                    </a:solidFill>
                    <a:latin typeface="Times New Roman" pitchFamily="18" charset="0"/>
                  </a:rPr>
                  <a:t>_</a:t>
                </a:r>
                <a:endParaRPr lang="en-GB" sz="22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290" name="Rectangle 10"/>
              <p:cNvSpPr>
                <a:spLocks noChangeArrowheads="1"/>
              </p:cNvSpPr>
              <p:nvPr/>
            </p:nvSpPr>
            <p:spPr bwMode="auto">
              <a:xfrm>
                <a:off x="5272" y="3147"/>
                <a:ext cx="204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buFontTx/>
                  <a:buNone/>
                </a:pPr>
                <a:r>
                  <a:rPr lang="en-US" sz="2200" b="1">
                    <a:solidFill>
                      <a:schemeClr val="tx1"/>
                    </a:solidFill>
                    <a:latin typeface="Times New Roman" pitchFamily="18" charset="0"/>
                  </a:rPr>
                  <a:t>_</a:t>
                </a:r>
                <a:endParaRPr lang="en-GB" sz="22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7291" name="Rectangle 11"/>
            <p:cNvSpPr>
              <a:spLocks noChangeArrowheads="1"/>
            </p:cNvSpPr>
            <p:nvPr/>
          </p:nvSpPr>
          <p:spPr bwMode="auto">
            <a:xfrm>
              <a:off x="664" y="1148"/>
              <a:ext cx="59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 sz="2600" b="1" i="1">
                  <a:latin typeface="Times New Roman" pitchFamily="18" charset="0"/>
                </a:rPr>
                <a:t>A</a:t>
              </a:r>
              <a:r>
                <a:rPr lang="en-US" sz="2600" b="1" i="1" baseline="-25000">
                  <a:latin typeface="Times New Roman" pitchFamily="18" charset="0"/>
                </a:rPr>
                <a:t>S,L</a:t>
              </a:r>
              <a:r>
                <a:rPr lang="en-US" sz="2200">
                  <a:solidFill>
                    <a:schemeClr val="tx1"/>
                  </a:solidFill>
                  <a:latin typeface="Times New Roman" pitchFamily="18" charset="0"/>
                </a:rPr>
                <a:t> =</a:t>
              </a:r>
              <a:endParaRPr lang="en-GB" sz="2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381000" y="2590800"/>
            <a:ext cx="34290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</a:t>
            </a:r>
            <a:r>
              <a:rPr lang="en-US" baseline="30000" dirty="0">
                <a:solidFill>
                  <a:schemeClr val="tx1"/>
                </a:solidFill>
                <a:latin typeface="Symbol" pitchFamily="18" charset="2"/>
              </a:rPr>
              <a:t>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  <a:sym typeface="SymbolProp BT" pitchFamily="2" charset="2"/>
              </a:rPr>
              <a:t>e</a:t>
            </a:r>
            <a:r>
              <a:rPr lang="en-US" baseline="30000" dirty="0">
                <a:solidFill>
                  <a:schemeClr val="tx1"/>
                </a:solidFill>
                <a:latin typeface="Symbol" pitchFamily="18" charset="2"/>
              </a:rPr>
              <a:t>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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  <a:sym typeface="SymbolProp BT" pitchFamily="2" charset="2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Prop BT" pitchFamily="2" charset="2"/>
              </a:rPr>
              <a:t>W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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  <a:sym typeface="SymbolProp BT" pitchFamily="2" charset="2"/>
              </a:rPr>
              <a:t>K</a:t>
            </a:r>
            <a:r>
              <a:rPr lang="en-US" baseline="30000" dirty="0">
                <a:solidFill>
                  <a:schemeClr val="tx1"/>
                </a:solidFill>
                <a:latin typeface="Symbol" pitchFamily="18" charset="2"/>
              </a:rPr>
              <a:t>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 =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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</a:t>
            </a:r>
            <a:r>
              <a:rPr lang="en-US" baseline="30000" dirty="0">
                <a:solidFill>
                  <a:schemeClr val="tx1"/>
                </a:solidFill>
                <a:latin typeface="Symbol" pitchFamily="18" charset="2"/>
              </a:rPr>
              <a:t>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  <a:sym typeface="SymbolProp BT" pitchFamily="2" charset="2"/>
              </a:rPr>
              <a:t>e</a:t>
            </a:r>
            <a:r>
              <a:rPr lang="en-US" baseline="30000" dirty="0">
                <a:solidFill>
                  <a:schemeClr val="tx1"/>
                </a:solidFill>
                <a:latin typeface="Symbol" pitchFamily="18" charset="2"/>
              </a:rPr>
              <a:t>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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  <a:sym typeface="SymbolProp BT" pitchFamily="2" charset="2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Prop BT" pitchFamily="2" charset="2"/>
              </a:rPr>
              <a:t>W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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  <a:sym typeface="SymbolProp BT" pitchFamily="2" charset="2"/>
              </a:rPr>
              <a:t>K</a:t>
            </a:r>
            <a:r>
              <a:rPr lang="en-US" baseline="30000" dirty="0">
                <a:solidFill>
                  <a:schemeClr val="tx1"/>
                </a:solidFill>
                <a:latin typeface="Symbol" pitchFamily="18" charset="2"/>
              </a:rPr>
              <a:t>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 =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30000" dirty="0">
                <a:solidFill>
                  <a:schemeClr val="tx1"/>
                </a:solidFill>
                <a:latin typeface="Symbol" pitchFamily="18" charset="2"/>
              </a:rPr>
              <a:t>*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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i="1" baseline="30000" dirty="0">
                <a:solidFill>
                  <a:schemeClr val="tx1"/>
                </a:solidFill>
                <a:latin typeface="Symbol" pitchFamily="18" charset="2"/>
              </a:rPr>
              <a:t>*</a:t>
            </a:r>
            <a:endParaRPr lang="en-US" dirty="0">
              <a:solidFill>
                <a:schemeClr val="tx1"/>
              </a:solidFill>
              <a:latin typeface="Symbol" pitchFamily="18" charset="2"/>
            </a:endParaRPr>
          </a:p>
          <a:p>
            <a:pPr algn="l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</a:t>
            </a:r>
            <a:r>
              <a:rPr lang="en-US" baseline="30000" dirty="0">
                <a:solidFill>
                  <a:schemeClr val="tx1"/>
                </a:solidFill>
                <a:latin typeface="Symbol" pitchFamily="18" charset="2"/>
              </a:rPr>
              <a:t>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  <a:sym typeface="SymbolProp BT" pitchFamily="2" charset="2"/>
              </a:rPr>
              <a:t>e</a:t>
            </a:r>
            <a:r>
              <a:rPr lang="en-US" baseline="30000" dirty="0">
                <a:solidFill>
                  <a:schemeClr val="tx1"/>
                </a:solidFill>
                <a:latin typeface="Symbol" pitchFamily="18" charset="2"/>
              </a:rPr>
              <a:t>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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  <a:sym typeface="SymbolProp BT" pitchFamily="2" charset="2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Prop BT" pitchFamily="2" charset="2"/>
              </a:rPr>
              <a:t>W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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  <a:sym typeface="SymbolProp BT" pitchFamily="2" charset="2"/>
              </a:rPr>
              <a:t>K</a:t>
            </a:r>
            <a:r>
              <a:rPr lang="en-US" baseline="30000" dirty="0">
                <a:solidFill>
                  <a:schemeClr val="tx1"/>
                </a:solidFill>
                <a:latin typeface="Symbol" pitchFamily="18" charset="2"/>
              </a:rPr>
              <a:t>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 =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 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algn="l">
              <a:buFontTx/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</a:t>
            </a:r>
            <a:r>
              <a:rPr lang="en-US" baseline="30000" dirty="0">
                <a:solidFill>
                  <a:schemeClr val="tx1"/>
                </a:solidFill>
                <a:latin typeface="Symbol" pitchFamily="18" charset="2"/>
              </a:rPr>
              <a:t>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  <a:sym typeface="SymbolProp BT" pitchFamily="2" charset="2"/>
              </a:rPr>
              <a:t>e</a:t>
            </a:r>
            <a:r>
              <a:rPr lang="en-US" baseline="30000" dirty="0">
                <a:solidFill>
                  <a:schemeClr val="tx1"/>
                </a:solidFill>
                <a:latin typeface="Symbol" pitchFamily="18" charset="2"/>
              </a:rPr>
              <a:t>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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  <a:sym typeface="SymbolProp BT" pitchFamily="2" charset="2"/>
              </a:rPr>
              <a:t>H</a:t>
            </a:r>
            <a:r>
              <a:rPr lang="en-US" i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Prop BT" pitchFamily="2" charset="2"/>
              </a:rPr>
              <a:t>W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</a:t>
            </a:r>
            <a:r>
              <a:rPr lang="en-US" i="1" dirty="0">
                <a:solidFill>
                  <a:schemeClr val="tx1"/>
                </a:solidFill>
                <a:latin typeface="Symbol" pitchFamily="18" charset="2"/>
                <a:sym typeface="SymbolProp BT" pitchFamily="2" charset="2"/>
              </a:rPr>
              <a:t>K</a:t>
            </a:r>
            <a:r>
              <a:rPr lang="en-US" baseline="30000" dirty="0">
                <a:solidFill>
                  <a:schemeClr val="tx1"/>
                </a:solidFill>
                <a:latin typeface="Symbol" pitchFamily="18" charset="2"/>
              </a:rPr>
              <a:t>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 =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30000" dirty="0">
                <a:solidFill>
                  <a:schemeClr val="tx1"/>
                </a:solidFill>
                <a:latin typeface="Symbol" pitchFamily="18" charset="2"/>
              </a:rPr>
              <a:t>*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 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30000" dirty="0">
                <a:solidFill>
                  <a:schemeClr val="tx1"/>
                </a:solidFill>
                <a:latin typeface="Symbol" pitchFamily="18" charset="2"/>
              </a:rPr>
              <a:t>*</a:t>
            </a:r>
            <a:endParaRPr lang="en-US" sz="2800" dirty="0">
              <a:solidFill>
                <a:srgbClr val="010000"/>
              </a:solidFill>
              <a:latin typeface="Symbol" pitchFamily="18" charset="2"/>
            </a:endParaRPr>
          </a:p>
        </p:txBody>
      </p:sp>
      <p:sp>
        <p:nvSpPr>
          <p:cNvPr id="97293" name="Text Box 13"/>
          <p:cNvSpPr txBox="1">
            <a:spLocks noChangeArrowheads="1"/>
          </p:cNvSpPr>
          <p:nvPr/>
        </p:nvSpPr>
        <p:spPr bwMode="auto">
          <a:xfrm>
            <a:off x="3276600" y="2819400"/>
            <a:ext cx="5562600" cy="103663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it-IT" sz="2000" dirty="0">
                <a:solidFill>
                  <a:schemeClr val="tx1"/>
                </a:solidFill>
                <a:latin typeface="Times New Roman" pitchFamily="18" charset="0"/>
              </a:rPr>
              <a:t>b=d=0 </a:t>
            </a:r>
            <a:r>
              <a:rPr lang="it-IT" sz="2000" dirty="0" err="1">
                <a:solidFill>
                  <a:schemeClr val="tx1"/>
                </a:solidFill>
                <a:latin typeface="Times New Roman" pitchFamily="18" charset="0"/>
              </a:rPr>
              <a:t>if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</a:rPr>
              <a:t>CPT</a:t>
            </a:r>
            <a:r>
              <a:rPr lang="it-I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imes New Roman" pitchFamily="18" charset="0"/>
              </a:rPr>
              <a:t>holds</a:t>
            </a:r>
            <a:endParaRPr lang="it-IT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buFontTx/>
              <a:buNone/>
            </a:pP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                                               K </a:t>
            </a:r>
            <a:r>
              <a:rPr lang="en-US" sz="2200" dirty="0">
                <a:solidFill>
                  <a:schemeClr val="tx1"/>
                </a:solidFill>
                <a:latin typeface="Symbol" pitchFamily="18" charset="2"/>
              </a:rPr>
              <a:t> p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dirty="0">
                <a:solidFill>
                  <a:schemeClr val="tx1"/>
                </a:solidFill>
                <a:latin typeface="Symbol" pitchFamily="18" charset="2"/>
              </a:rPr>
              <a:t>n </a:t>
            </a:r>
            <a:r>
              <a:rPr lang="en-US" sz="2200" dirty="0">
                <a:solidFill>
                  <a:schemeClr val="tx1"/>
                </a:solidFill>
                <a:latin typeface="Times New Roman" pitchFamily="18" charset="0"/>
              </a:rPr>
              <a:t>amplitudes</a:t>
            </a:r>
            <a:endParaRPr lang="en-GB" sz="2000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buFontTx/>
              <a:buNone/>
            </a:pPr>
            <a:r>
              <a:rPr lang="en-GB" sz="2000" dirty="0">
                <a:solidFill>
                  <a:schemeClr val="tx1"/>
                </a:solidFill>
                <a:latin typeface="Times New Roman" pitchFamily="18" charset="0"/>
              </a:rPr>
              <a:t>c=d=0 by </a:t>
            </a:r>
            <a:r>
              <a:rPr lang="it-IT" sz="2000" b="1" dirty="0">
                <a:solidFill>
                  <a:schemeClr val="tx1"/>
                </a:solidFill>
                <a:latin typeface="Symbol" pitchFamily="18" charset="2"/>
              </a:rPr>
              <a:t></a:t>
            </a:r>
            <a:r>
              <a:rPr lang="it-IT" sz="2000" b="1" dirty="0" err="1">
                <a:solidFill>
                  <a:schemeClr val="tx1"/>
                </a:solidFill>
                <a:latin typeface="Times New Roman" pitchFamily="18" charset="0"/>
              </a:rPr>
              <a:t>S=</a:t>
            </a:r>
            <a:r>
              <a:rPr lang="it-IT" sz="2000" b="1" dirty="0">
                <a:solidFill>
                  <a:schemeClr val="tx1"/>
                </a:solidFill>
                <a:latin typeface="Symbol" pitchFamily="18" charset="2"/>
              </a:rPr>
              <a:t></a:t>
            </a:r>
            <a:r>
              <a:rPr lang="it-IT" sz="2000" b="1" dirty="0">
                <a:solidFill>
                  <a:schemeClr val="tx1"/>
                </a:solidFill>
                <a:latin typeface="Times New Roman" pitchFamily="18" charset="0"/>
              </a:rPr>
              <a:t>Q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Times New Roman" pitchFamily="18" charset="0"/>
              </a:rPr>
              <a:t>rule</a:t>
            </a:r>
            <a:r>
              <a:rPr lang="it-IT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n-GB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7086600" y="4267200"/>
            <a:ext cx="1905000" cy="1392238"/>
          </a:xfrm>
          <a:prstGeom prst="rect">
            <a:avLst/>
          </a:prstGeom>
          <a:solidFill>
            <a:srgbClr val="99FF99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sym typeface="SymbolProp BT" pitchFamily="2" charset="2"/>
              </a:rPr>
              <a:t>A</a:t>
            </a:r>
            <a:r>
              <a:rPr lang="en-US" sz="2800" b="1" i="1" baseline="-25000" dirty="0">
                <a:solidFill>
                  <a:srgbClr val="FF0000"/>
                </a:solidFill>
                <a:latin typeface="Times New Roman" pitchFamily="18" charset="0"/>
                <a:sym typeface="SymbolProp BT" pitchFamily="2" charset="2"/>
              </a:rPr>
              <a:t>S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</a:rPr>
              <a:t>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sym typeface="SymbolProp BT" pitchFamily="2" charset="2"/>
              </a:rPr>
              <a:t> A</a:t>
            </a:r>
            <a:r>
              <a:rPr lang="en-US" sz="2800" b="1" i="1" baseline="-25000" dirty="0">
                <a:solidFill>
                  <a:srgbClr val="FF0000"/>
                </a:solidFill>
                <a:latin typeface="Times New Roman" pitchFamily="18" charset="0"/>
                <a:sym typeface="SymbolProp BT" pitchFamily="2" charset="2"/>
              </a:rPr>
              <a:t>L </a:t>
            </a:r>
            <a:r>
              <a:rPr lang="en-US" sz="2800" b="1" dirty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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SymbolProp BT" pitchFamily="2" charset="2"/>
              </a:rPr>
              <a:t> 0 </a:t>
            </a:r>
          </a:p>
          <a:p>
            <a:pPr algn="l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sym typeface="SymbolProp BT" pitchFamily="2" charset="2"/>
              </a:rPr>
              <a:t>    implies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sym typeface="SymbolProp BT" pitchFamily="2" charset="2"/>
              </a:rPr>
              <a:t>           </a:t>
            </a:r>
          </a:p>
          <a:p>
            <a:pPr algn="l">
              <a:buFontTx/>
              <a:buNone/>
            </a:pP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sym typeface="SymbolProp BT" pitchFamily="2" charset="2"/>
              </a:rPr>
              <a:t>      CPT</a:t>
            </a:r>
            <a:r>
              <a:rPr lang="en-US" sz="2300" b="1" i="1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 </a:t>
            </a:r>
            <a:endParaRPr lang="it-IT" sz="2300" b="1" i="1" dirty="0">
              <a:solidFill>
                <a:schemeClr val="tx1"/>
              </a:solidFill>
              <a:latin typeface="Times New Roman" pitchFamily="18" charset="0"/>
              <a:sym typeface="SymbolProp BT" pitchFamily="2" charset="2"/>
            </a:endParaRPr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 flipH="1">
            <a:off x="7759700" y="5257800"/>
            <a:ext cx="622300" cy="2778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0" y="4354513"/>
            <a:ext cx="70866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40000"/>
              </a:spcBef>
              <a:buFontTx/>
              <a:buNone/>
            </a:pPr>
            <a:r>
              <a:rPr lang="en-US" sz="2300" b="1" i="1" dirty="0">
                <a:solidFill>
                  <a:srgbClr val="FF0000"/>
                </a:solidFill>
                <a:latin typeface="Times New Roman" pitchFamily="18" charset="0"/>
                <a:sym typeface="SymbolProp BT" pitchFamily="2" charset="2"/>
              </a:rPr>
              <a:t>   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sym typeface="SymbolProp BT" pitchFamily="2" charset="2"/>
              </a:rPr>
              <a:t>A</a:t>
            </a:r>
            <a:r>
              <a:rPr lang="en-US" sz="2800" b="1" i="1" baseline="-25000" dirty="0">
                <a:solidFill>
                  <a:srgbClr val="FF0000"/>
                </a:solidFill>
                <a:latin typeface="Times New Roman" pitchFamily="18" charset="0"/>
                <a:sym typeface="SymbolProp BT" pitchFamily="2" charset="2"/>
              </a:rPr>
              <a:t>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sym typeface="SymbolProp BT" pitchFamily="2" charset="2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= 2(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Re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Symbol" pitchFamily="18" charset="2"/>
              </a:rPr>
              <a:t></a:t>
            </a:r>
            <a:r>
              <a:rPr lang="en-US" sz="2800" i="1" baseline="-25000" dirty="0">
                <a:solidFill>
                  <a:schemeClr val="tx1"/>
                </a:solidFill>
                <a:latin typeface="Symbol" pitchFamily="18" charset="2"/>
                <a:sym typeface="SymbolProp BT" pitchFamily="2" charset="2"/>
              </a:rPr>
              <a:t>K    </a:t>
            </a:r>
            <a:r>
              <a:rPr lang="en-US" sz="2800" dirty="0">
                <a:solidFill>
                  <a:schemeClr val="tx1"/>
                </a:solidFill>
                <a:latin typeface="Symbol" pitchFamily="18" charset="2"/>
              </a:rPr>
              <a:t>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Re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Symbol" pitchFamily="18" charset="2"/>
              </a:rPr>
              <a:t></a:t>
            </a:r>
            <a:r>
              <a:rPr lang="en-US" sz="2800" i="1" baseline="-25000" dirty="0">
                <a:solidFill>
                  <a:schemeClr val="tx1"/>
                </a:solidFill>
                <a:latin typeface="Symbol" pitchFamily="18" charset="2"/>
                <a:sym typeface="SymbolProp BT" pitchFamily="2" charset="2"/>
              </a:rPr>
              <a:t>K  </a:t>
            </a:r>
            <a:r>
              <a:rPr lang="en-US" sz="2800" dirty="0">
                <a:solidFill>
                  <a:schemeClr val="tx1"/>
                </a:solidFill>
                <a:latin typeface="Symbol" pitchFamily="18" charset="2"/>
              </a:rPr>
              <a:t>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Re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 b/a  </a:t>
            </a:r>
            <a:r>
              <a:rPr lang="en-US" sz="2800" dirty="0">
                <a:solidFill>
                  <a:schemeClr val="tx1"/>
                </a:solidFill>
                <a:latin typeface="Symbol" pitchFamily="18" charset="2"/>
              </a:rPr>
              <a:t>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Re 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d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*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/a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)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en-US" sz="2800" b="1" i="1" dirty="0">
                <a:latin typeface="Times New Roman" pitchFamily="18" charset="0"/>
                <a:sym typeface="SymbolProp BT" pitchFamily="2" charset="2"/>
              </a:rPr>
              <a:t>    A</a:t>
            </a:r>
            <a:r>
              <a:rPr lang="en-US" sz="2800" b="1" i="1" baseline="-25000" dirty="0">
                <a:latin typeface="Times New Roman" pitchFamily="18" charset="0"/>
                <a:sym typeface="SymbolProp BT" pitchFamily="2" charset="2"/>
              </a:rPr>
              <a:t>L 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= 2(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Re </a:t>
            </a:r>
            <a:r>
              <a:rPr lang="en-US" sz="2800" dirty="0">
                <a:solidFill>
                  <a:schemeClr val="tx1"/>
                </a:solidFill>
                <a:latin typeface="Symbol" pitchFamily="18" charset="2"/>
              </a:rPr>
              <a:t></a:t>
            </a:r>
            <a:r>
              <a:rPr lang="en-US" sz="2800" i="1" baseline="-25000" dirty="0">
                <a:solidFill>
                  <a:schemeClr val="tx1"/>
                </a:solidFill>
                <a:latin typeface="Symbol" pitchFamily="18" charset="2"/>
                <a:sym typeface="SymbolProp BT" pitchFamily="2" charset="2"/>
              </a:rPr>
              <a:t>K    </a:t>
            </a:r>
            <a:r>
              <a:rPr lang="en-US" sz="2800" dirty="0">
                <a:solidFill>
                  <a:schemeClr val="tx1"/>
                </a:solidFill>
                <a:latin typeface="Symbol" pitchFamily="18" charset="2"/>
              </a:rPr>
              <a:t>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</a:rPr>
              <a:t>Re </a:t>
            </a:r>
            <a:r>
              <a:rPr lang="en-US" sz="2800" dirty="0">
                <a:solidFill>
                  <a:schemeClr val="tx1"/>
                </a:solidFill>
                <a:latin typeface="Symbol" pitchFamily="18" charset="2"/>
              </a:rPr>
              <a:t></a:t>
            </a:r>
            <a:r>
              <a:rPr lang="en-US" sz="2800" i="1" baseline="-25000" dirty="0">
                <a:solidFill>
                  <a:schemeClr val="tx1"/>
                </a:solidFill>
                <a:latin typeface="Symbol" pitchFamily="18" charset="2"/>
                <a:sym typeface="SymbolProp BT" pitchFamily="2" charset="2"/>
              </a:rPr>
              <a:t>K   </a:t>
            </a:r>
            <a:r>
              <a:rPr lang="en-US" sz="2800" dirty="0">
                <a:solidFill>
                  <a:schemeClr val="tx1"/>
                </a:solidFill>
                <a:latin typeface="Symbol" pitchFamily="18" charset="2"/>
              </a:rPr>
              <a:t>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Re 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b/a  </a:t>
            </a:r>
            <a:r>
              <a:rPr lang="en-US" sz="2800" dirty="0">
                <a:solidFill>
                  <a:schemeClr val="tx1"/>
                </a:solidFill>
                <a:latin typeface="Symbol" pitchFamily="18" charset="2"/>
              </a:rPr>
              <a:t>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Re 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d</a:t>
            </a:r>
            <a:r>
              <a:rPr lang="en-US" sz="2800" baseline="30000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*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/a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sym typeface="SymbolProp BT" pitchFamily="2" charset="2"/>
              </a:rPr>
              <a:t>)</a:t>
            </a:r>
            <a:endParaRPr lang="it-IT" sz="2800" dirty="0">
              <a:solidFill>
                <a:schemeClr val="tx1"/>
              </a:solidFill>
              <a:latin typeface="Times New Roman" pitchFamily="18" charset="0"/>
              <a:sym typeface="SymbolProp BT" pitchFamily="2" charset="2"/>
            </a:endParaRP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4359275" y="5470525"/>
            <a:ext cx="974725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it-IT" sz="2000" i="1">
                <a:solidFill>
                  <a:schemeClr val="tx1"/>
                </a:solidFill>
                <a:latin typeface="Times New Roman" pitchFamily="18" charset="0"/>
              </a:rPr>
              <a:t>CPT  in</a:t>
            </a:r>
          </a:p>
          <a:p>
            <a:pPr algn="l">
              <a:buFontTx/>
              <a:buNone/>
            </a:pPr>
            <a:r>
              <a:rPr lang="it-IT" sz="2000" i="1">
                <a:solidFill>
                  <a:schemeClr val="tx1"/>
                </a:solidFill>
                <a:latin typeface="Times New Roman" pitchFamily="18" charset="0"/>
              </a:rPr>
              <a:t>decay</a:t>
            </a:r>
            <a:endParaRPr lang="it-IT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2906713" y="5470525"/>
            <a:ext cx="974725" cy="7016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it-IT" sz="2000" i="1">
                <a:solidFill>
                  <a:schemeClr val="tx1"/>
                </a:solidFill>
                <a:latin typeface="Times New Roman" pitchFamily="18" charset="0"/>
              </a:rPr>
              <a:t>CPT  in</a:t>
            </a:r>
          </a:p>
          <a:p>
            <a:pPr algn="l">
              <a:buFontTx/>
              <a:buNone/>
            </a:pPr>
            <a:r>
              <a:rPr lang="it-IT" sz="2000" i="1">
                <a:solidFill>
                  <a:schemeClr val="tx1"/>
                </a:solidFill>
                <a:latin typeface="Times New Roman" pitchFamily="18" charset="0"/>
              </a:rPr>
              <a:t>mixing</a:t>
            </a:r>
            <a:endParaRPr lang="it-IT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7299" name="Text Box 19"/>
          <p:cNvSpPr txBox="1">
            <a:spLocks noChangeArrowheads="1"/>
          </p:cNvSpPr>
          <p:nvPr/>
        </p:nvSpPr>
        <p:spPr bwMode="auto">
          <a:xfrm>
            <a:off x="1905000" y="5497513"/>
            <a:ext cx="685800" cy="3968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it-IT" sz="2000" i="1">
                <a:solidFill>
                  <a:schemeClr val="tx1"/>
                </a:solidFill>
                <a:latin typeface="Times New Roman" pitchFamily="18" charset="0"/>
              </a:rPr>
              <a:t>CP</a:t>
            </a:r>
            <a:endParaRPr lang="it-IT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 flipV="1">
            <a:off x="2057400" y="5573713"/>
            <a:ext cx="269875" cy="196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5610225" y="5470525"/>
            <a:ext cx="1104790" cy="707886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it-IT" sz="2000" i="1" dirty="0">
                <a:solidFill>
                  <a:schemeClr val="tx1"/>
                </a:solidFill>
                <a:latin typeface="Symbol" pitchFamily="18" charset="2"/>
              </a:rPr>
              <a:t></a:t>
            </a:r>
            <a:r>
              <a:rPr lang="it-IT" sz="2000" i="1" dirty="0">
                <a:solidFill>
                  <a:schemeClr val="tx1"/>
                </a:solidFill>
                <a:latin typeface="Times New Roman" pitchFamily="18" charset="0"/>
              </a:rPr>
              <a:t>S</a:t>
            </a:r>
            <a:r>
              <a:rPr lang="it-IT" sz="2000" i="1" dirty="0">
                <a:solidFill>
                  <a:schemeClr val="tx1"/>
                </a:solidFill>
                <a:latin typeface="Symbol" pitchFamily="18" charset="2"/>
              </a:rPr>
              <a:t></a:t>
            </a:r>
            <a:r>
              <a:rPr lang="it-IT" sz="2000" i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it-IT" sz="2000" i="1" dirty="0">
                <a:solidFill>
                  <a:schemeClr val="tx1"/>
                </a:solidFill>
                <a:latin typeface="Symbol" pitchFamily="18" charset="2"/>
              </a:rPr>
              <a:t></a:t>
            </a:r>
            <a:r>
              <a:rPr lang="it-IT" sz="2000" i="1" dirty="0">
                <a:solidFill>
                  <a:schemeClr val="tx1"/>
                </a:solidFill>
                <a:latin typeface="Times New Roman" pitchFamily="18" charset="0"/>
              </a:rPr>
              <a:t>Q </a:t>
            </a:r>
          </a:p>
          <a:p>
            <a:pPr algn="l">
              <a:buFontTx/>
              <a:buNone/>
            </a:pPr>
            <a:r>
              <a:rPr lang="it-IT" sz="2000" i="1" dirty="0">
                <a:solidFill>
                  <a:schemeClr val="tx1"/>
                </a:solidFill>
                <a:latin typeface="Times New Roman" pitchFamily="18" charset="0"/>
              </a:rPr>
              <a:t>and CPT</a:t>
            </a:r>
            <a:endParaRPr lang="it-IT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V="1">
            <a:off x="6162675" y="5846763"/>
            <a:ext cx="466725" cy="249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 flipV="1">
            <a:off x="4486275" y="5541963"/>
            <a:ext cx="466725" cy="249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 flipV="1">
            <a:off x="2971800" y="5541963"/>
            <a:ext cx="466725" cy="249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2209800" y="2819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39</a:t>
            </a:fld>
            <a:endParaRPr lang="it-IT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48" y="260649"/>
            <a:ext cx="8783140" cy="5906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74AEB-B8FB-4546-AE9E-60CC83328375}" type="slidenum">
              <a:rPr lang="en-US"/>
              <a:pPr/>
              <a:t>4</a:t>
            </a:fld>
            <a:endParaRPr lang="en-US"/>
          </a:p>
        </p:txBody>
      </p:sp>
      <p:sp>
        <p:nvSpPr>
          <p:cNvPr id="852995" name="Text Box 3"/>
          <p:cNvSpPr txBox="1">
            <a:spLocks noChangeArrowheads="1"/>
          </p:cNvSpPr>
          <p:nvPr/>
        </p:nvSpPr>
        <p:spPr bwMode="auto">
          <a:xfrm>
            <a:off x="107950" y="806450"/>
            <a:ext cx="899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Minimal detector upgrade for first KLOE-2 run (</a:t>
            </a:r>
            <a:r>
              <a:rPr lang="en-US">
                <a:cs typeface="Times New Roman" pitchFamily="18" charset="0"/>
              </a:rPr>
              <a:t>≈5 fb</a:t>
            </a:r>
            <a:r>
              <a:rPr lang="en-US" baseline="30000">
                <a:latin typeface="Symbol" pitchFamily="18" charset="2"/>
                <a:cs typeface="Times New Roman" pitchFamily="18" charset="0"/>
              </a:rPr>
              <a:t>-1</a:t>
            </a:r>
            <a:r>
              <a:rPr lang="en-US">
                <a:cs typeface="Times New Roman" pitchFamily="18" charset="0"/>
              </a:rPr>
              <a:t> in 1 year</a:t>
            </a:r>
            <a:r>
              <a:rPr lang="en-US"/>
              <a:t>): </a:t>
            </a:r>
          </a:p>
          <a:p>
            <a:r>
              <a:rPr lang="en-US"/>
              <a:t>taggers to detect momentum of leptons in </a:t>
            </a:r>
            <a:r>
              <a:rPr lang="en-US" i="1"/>
              <a:t>e</a:t>
            </a:r>
            <a:r>
              <a:rPr lang="en-US" baseline="30000"/>
              <a:t>+</a:t>
            </a:r>
            <a:r>
              <a:rPr lang="en-US" i="1"/>
              <a:t>e</a:t>
            </a:r>
            <a:r>
              <a:rPr lang="en-US" baseline="30000">
                <a:latin typeface="Symbol" pitchFamily="18" charset="2"/>
              </a:rPr>
              <a:t>-</a:t>
            </a:r>
            <a:r>
              <a:rPr lang="en-US">
                <a:latin typeface="" charset="0"/>
              </a:rPr>
              <a:t>→</a:t>
            </a:r>
            <a:r>
              <a:rPr lang="en-US" i="1"/>
              <a:t>e</a:t>
            </a:r>
            <a:r>
              <a:rPr lang="en-US" baseline="30000"/>
              <a:t>+</a:t>
            </a:r>
            <a:r>
              <a:rPr lang="en-US" i="1"/>
              <a:t>e</a:t>
            </a:r>
            <a:r>
              <a:rPr lang="en-US" baseline="30000">
                <a:latin typeface="Symbol" pitchFamily="18" charset="2"/>
              </a:rPr>
              <a:t>-</a:t>
            </a:r>
            <a:r>
              <a:rPr lang="en-US">
                <a:latin typeface="SymbolProp BT"/>
              </a:rPr>
              <a:t>g</a:t>
            </a:r>
            <a:r>
              <a:rPr lang="en-US" baseline="30000">
                <a:latin typeface="SymbolProp BT"/>
              </a:rPr>
              <a:t>*</a:t>
            </a:r>
            <a:r>
              <a:rPr lang="en-US">
                <a:latin typeface="SymbolProp BT"/>
              </a:rPr>
              <a:t>g</a:t>
            </a:r>
            <a:r>
              <a:rPr lang="en-US" baseline="30000">
                <a:latin typeface="SymbolProp BT"/>
              </a:rPr>
              <a:t>*</a:t>
            </a:r>
            <a:r>
              <a:rPr lang="en-US">
                <a:latin typeface="" charset="0"/>
              </a:rPr>
              <a:t>→</a:t>
            </a:r>
            <a:r>
              <a:rPr lang="en-US" i="1"/>
              <a:t>e</a:t>
            </a:r>
            <a:r>
              <a:rPr lang="en-US" baseline="30000"/>
              <a:t>+</a:t>
            </a:r>
            <a:r>
              <a:rPr lang="en-US" i="1"/>
              <a:t>e</a:t>
            </a:r>
            <a:r>
              <a:rPr lang="en-US" baseline="30000">
                <a:latin typeface="Symbol" pitchFamily="18" charset="2"/>
              </a:rPr>
              <a:t>-</a:t>
            </a:r>
            <a:r>
              <a:rPr lang="en-US"/>
              <a:t>X</a:t>
            </a:r>
          </a:p>
        </p:txBody>
      </p:sp>
      <p:sp>
        <p:nvSpPr>
          <p:cNvPr id="852997" name="Text Box 5"/>
          <p:cNvSpPr txBox="1">
            <a:spLocks noChangeArrowheads="1"/>
          </p:cNvSpPr>
          <p:nvPr/>
        </p:nvSpPr>
        <p:spPr bwMode="auto">
          <a:xfrm>
            <a:off x="5897563" y="1844675"/>
            <a:ext cx="3082925" cy="457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LET: E=160-230 MeV</a:t>
            </a:r>
          </a:p>
        </p:txBody>
      </p:sp>
      <p:sp>
        <p:nvSpPr>
          <p:cNvPr id="852998" name="Text Box 6"/>
          <p:cNvSpPr txBox="1">
            <a:spLocks noChangeArrowheads="1"/>
          </p:cNvSpPr>
          <p:nvPr/>
        </p:nvSpPr>
        <p:spPr bwMode="auto">
          <a:xfrm>
            <a:off x="5580063" y="2393950"/>
            <a:ext cx="3145926" cy="14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 dirty="0"/>
              <a:t> Inside KLOE detector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err="1"/>
              <a:t>LYSO+SiPM</a:t>
            </a:r>
            <a:endParaRPr lang="en-US" sz="2200" dirty="0"/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 dirty="0">
                <a:latin typeface="SymbolProp BT"/>
              </a:rPr>
              <a:t> </a:t>
            </a:r>
            <a:r>
              <a:rPr lang="en-US" sz="2200" dirty="0" err="1">
                <a:latin typeface="Symbol" pitchFamily="18" charset="2"/>
              </a:rPr>
              <a:t>s</a:t>
            </a:r>
            <a:r>
              <a:rPr lang="en-US" sz="2200" baseline="-25000" dirty="0" err="1"/>
              <a:t>E</a:t>
            </a:r>
            <a:r>
              <a:rPr lang="en-US" sz="2200" dirty="0"/>
              <a:t>&lt;10% for E&gt;150 </a:t>
            </a:r>
            <a:r>
              <a:rPr lang="en-US" sz="2200" dirty="0" err="1"/>
              <a:t>MeV</a:t>
            </a:r>
            <a:endParaRPr lang="en-US" sz="2200" dirty="0"/>
          </a:p>
        </p:txBody>
      </p:sp>
      <p:sp>
        <p:nvSpPr>
          <p:cNvPr id="853000" name="Text Box 8"/>
          <p:cNvSpPr txBox="1">
            <a:spLocks noChangeArrowheads="1"/>
          </p:cNvSpPr>
          <p:nvPr/>
        </p:nvSpPr>
        <p:spPr bwMode="auto">
          <a:xfrm>
            <a:off x="5897563" y="4051300"/>
            <a:ext cx="2709862" cy="457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HET: E &gt; 400 MeV</a:t>
            </a:r>
          </a:p>
        </p:txBody>
      </p:sp>
      <p:sp>
        <p:nvSpPr>
          <p:cNvPr id="853001" name="Text Box 9"/>
          <p:cNvSpPr txBox="1">
            <a:spLocks noChangeArrowheads="1"/>
          </p:cNvSpPr>
          <p:nvPr/>
        </p:nvSpPr>
        <p:spPr bwMode="auto">
          <a:xfrm>
            <a:off x="5580063" y="4549775"/>
            <a:ext cx="2677080" cy="18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 dirty="0"/>
              <a:t> 11 m from IP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err="1"/>
              <a:t>Scintillators</a:t>
            </a:r>
            <a:r>
              <a:rPr lang="en-US" sz="2200" dirty="0"/>
              <a:t> + PMTs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 dirty="0">
                <a:latin typeface="SymbolProp BT"/>
              </a:rPr>
              <a:t> </a:t>
            </a:r>
            <a:r>
              <a:rPr lang="en-US" sz="2200" dirty="0" err="1">
                <a:latin typeface="Symbol" pitchFamily="18" charset="2"/>
              </a:rPr>
              <a:t>s</a:t>
            </a:r>
            <a:r>
              <a:rPr lang="en-US" sz="2200" baseline="-25000" dirty="0" err="1">
                <a:latin typeface="SymbolProp BT"/>
              </a:rPr>
              <a:t>E</a:t>
            </a:r>
            <a:r>
              <a:rPr lang="en-US" sz="2200" dirty="0">
                <a:latin typeface="SymbolProp BT"/>
              </a:rPr>
              <a:t> </a:t>
            </a:r>
            <a:r>
              <a:rPr lang="en-US" sz="2200" dirty="0">
                <a:cs typeface="Times New Roman" pitchFamily="18" charset="0"/>
              </a:rPr>
              <a:t>~ </a:t>
            </a:r>
            <a:r>
              <a:rPr lang="en-US" sz="2200" dirty="0">
                <a:latin typeface="SymbolProp BT"/>
              </a:rPr>
              <a:t>2.5</a:t>
            </a:r>
            <a:r>
              <a:rPr lang="en-US" sz="2200" dirty="0"/>
              <a:t> </a:t>
            </a:r>
            <a:r>
              <a:rPr lang="en-US" sz="2200" dirty="0" err="1"/>
              <a:t>MeV</a:t>
            </a:r>
            <a:endParaRPr lang="en-US" sz="2200" dirty="0"/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err="1">
                <a:latin typeface="Symbol" pitchFamily="18" charset="2"/>
              </a:rPr>
              <a:t>s</a:t>
            </a:r>
            <a:r>
              <a:rPr lang="en-US" sz="2200" baseline="-25000" dirty="0" err="1"/>
              <a:t>T</a:t>
            </a:r>
            <a:r>
              <a:rPr lang="en-US" sz="2200" dirty="0"/>
              <a:t> </a:t>
            </a:r>
            <a:r>
              <a:rPr lang="en-US" sz="2200" dirty="0">
                <a:cs typeface="Times New Roman" pitchFamily="18" charset="0"/>
              </a:rPr>
              <a:t>~ </a:t>
            </a:r>
            <a:r>
              <a:rPr lang="en-US" sz="2200" dirty="0"/>
              <a:t>200 </a:t>
            </a:r>
            <a:r>
              <a:rPr lang="en-US" sz="2200" dirty="0" err="1"/>
              <a:t>ps</a:t>
            </a:r>
            <a:endParaRPr lang="en-US" sz="2200" dirty="0"/>
          </a:p>
        </p:txBody>
      </p:sp>
      <p:pic>
        <p:nvPicPr>
          <p:cNvPr id="8530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1800"/>
            <a:ext cx="5257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2051720" y="188640"/>
            <a:ext cx="503439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0000FF"/>
                </a:solidFill>
              </a:rPr>
              <a:t>KLOE-2 Step-0 upgrade</a:t>
            </a:r>
            <a:endParaRPr lang="it-IT" sz="4000" b="1" dirty="0">
              <a:solidFill>
                <a:srgbClr val="0000FF"/>
              </a:solidFill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400800"/>
            <a:ext cx="2133600" cy="244475"/>
          </a:xfrm>
        </p:spPr>
        <p:txBody>
          <a:bodyPr/>
          <a:lstStyle/>
          <a:p>
            <a:pPr>
              <a:defRPr/>
            </a:pPr>
            <a:r>
              <a:rPr lang="it-IT" dirty="0">
                <a:cs typeface="Arial" charset="0"/>
              </a:rPr>
              <a:t>      A. Passeri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cs typeface="Arial" charset="0"/>
              </a:rPr>
              <a:t>KLOE-2</a:t>
            </a: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8E9FC-B85A-4483-B7D3-A52441672485}" type="slidenum">
              <a:rPr lang="it-IT"/>
              <a:pPr>
                <a:defRPr/>
              </a:pPr>
              <a:t>40</a:t>
            </a:fld>
            <a:endParaRPr lang="it-IT"/>
          </a:p>
        </p:txBody>
      </p:sp>
      <p:graphicFrame>
        <p:nvGraphicFramePr>
          <p:cNvPr id="4098" name="Object 14"/>
          <p:cNvGraphicFramePr>
            <a:graphicFrameLocks noChangeAspect="1"/>
          </p:cNvGraphicFramePr>
          <p:nvPr/>
        </p:nvGraphicFramePr>
        <p:xfrm>
          <a:off x="6267450" y="998538"/>
          <a:ext cx="2768600" cy="2214562"/>
        </p:xfrm>
        <a:graphic>
          <a:graphicData uri="http://schemas.openxmlformats.org/presentationml/2006/ole">
            <p:oleObj spid="_x0000_s48130" name="Acrobat Document" r:id="rId4" imgW="5398560" imgH="4318920" progId="AcroExch.Document.7">
              <p:embed/>
            </p:oleObj>
          </a:graphicData>
        </a:graphic>
      </p:graphicFrame>
      <p:sp>
        <p:nvSpPr>
          <p:cNvPr id="4104" name="Rectangle 6"/>
          <p:cNvSpPr txBox="1">
            <a:spLocks noGrp="1" noChangeArrowheads="1"/>
          </p:cNvSpPr>
          <p:nvPr/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8B66451-DA5C-4548-9EC8-DD1D7C4D8167}" type="slidenum">
              <a:rPr lang="it-IT" sz="1200" b="0">
                <a:solidFill>
                  <a:schemeClr val="hlink"/>
                </a:solidFill>
              </a:rPr>
              <a:pPr algn="r"/>
              <a:t>40</a:t>
            </a:fld>
            <a:endParaRPr lang="it-IT" sz="1200" b="0">
              <a:solidFill>
                <a:schemeClr val="hlink"/>
              </a:solidFill>
            </a:endParaRPr>
          </a:p>
        </p:txBody>
      </p:sp>
      <p:sp>
        <p:nvSpPr>
          <p:cNvPr id="4105" name="Rectangle 4"/>
          <p:cNvSpPr txBox="1">
            <a:spLocks noGrp="1" noChangeArrowheads="1"/>
          </p:cNvSpPr>
          <p:nvPr/>
        </p:nvSpPr>
        <p:spPr bwMode="auto">
          <a:xfrm>
            <a:off x="457200" y="6381750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sz="1200" b="0">
              <a:solidFill>
                <a:schemeClr val="hlink"/>
              </a:solidFill>
            </a:endParaRPr>
          </a:p>
        </p:txBody>
      </p:sp>
      <p:sp>
        <p:nvSpPr>
          <p:cNvPr id="4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152400"/>
            <a:ext cx="4724400" cy="730250"/>
          </a:xfrm>
          <a:solidFill>
            <a:srgbClr val="FFFF00"/>
          </a:solidFill>
        </p:spPr>
        <p:txBody>
          <a:bodyPr/>
          <a:lstStyle/>
          <a:p>
            <a:r>
              <a:rPr lang="en-US" sz="3600" b="1" smtClean="0">
                <a:solidFill>
                  <a:srgbClr val="0000FF"/>
                </a:solidFill>
                <a:sym typeface="Symbol" pitchFamily="18" charset="2"/>
              </a:rPr>
              <a:t></a:t>
            </a:r>
            <a:r>
              <a:rPr lang="en-US" sz="3600" b="1" baseline="30000" smtClean="0">
                <a:solidFill>
                  <a:srgbClr val="0000FF"/>
                </a:solidFill>
                <a:sym typeface="Symbol" pitchFamily="18" charset="2"/>
              </a:rPr>
              <a:t>+</a:t>
            </a:r>
            <a:r>
              <a:rPr lang="en-US" sz="3600" b="1" smtClean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sz="3600" b="1" baseline="3000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─</a:t>
            </a:r>
            <a:r>
              <a:rPr lang="en-US" sz="3600" b="1" i="1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en-US" sz="3600" b="1" baseline="3000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+</a:t>
            </a:r>
            <a:r>
              <a:rPr lang="en-US" sz="3600" b="1" i="1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e</a:t>
            </a:r>
            <a:r>
              <a:rPr lang="en-US" sz="3600" b="1" baseline="3000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─</a:t>
            </a: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052513"/>
            <a:ext cx="7059612" cy="1081087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en-US" sz="2000" b="1" smtClean="0">
                <a:sym typeface="Symbol" pitchFamily="18" charset="2"/>
              </a:rPr>
              <a:t>Plane asymmetry  test of CP violation 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smtClean="0">
                <a:cs typeface="Arial" pitchFamily="34" charset="0"/>
              </a:rPr>
              <a:t>Constraints from Br(</a:t>
            </a:r>
            <a:r>
              <a:rPr lang="en-US" sz="2000" b="1" smtClean="0">
                <a:cs typeface="Arial" pitchFamily="34" charset="0"/>
                <a:sym typeface="Symbol" pitchFamily="18" charset="2"/>
              </a:rPr>
              <a:t></a:t>
            </a:r>
            <a:r>
              <a:rPr lang="en-US" sz="2000" b="1" baseline="30000" smtClean="0">
                <a:cs typeface="Arial" pitchFamily="34" charset="0"/>
                <a:sym typeface="Symbol" pitchFamily="18" charset="2"/>
              </a:rPr>
              <a:t>+</a:t>
            </a:r>
            <a:r>
              <a:rPr lang="en-US" sz="2000" b="1" smtClean="0">
                <a:cs typeface="Arial" pitchFamily="34" charset="0"/>
                <a:sym typeface="Symbol" pitchFamily="18" charset="2"/>
              </a:rPr>
              <a:t></a:t>
            </a:r>
            <a:r>
              <a:rPr lang="en-US" sz="2000" b="1" baseline="30000" smtClean="0">
                <a:cs typeface="Arial" pitchFamily="34" charset="0"/>
                <a:sym typeface="Symbol" pitchFamily="18" charset="2"/>
              </a:rPr>
              <a:t>─</a:t>
            </a:r>
            <a:r>
              <a:rPr lang="en-US" sz="2000" b="1" smtClean="0">
                <a:cs typeface="Arial" pitchFamily="34" charset="0"/>
                <a:sym typeface="Symbol" pitchFamily="18" charset="2"/>
              </a:rPr>
              <a:t>):  </a:t>
            </a:r>
            <a:r>
              <a:rPr lang="en-US" sz="2000" b="1" smtClean="0">
                <a:cs typeface="Times New Roman" pitchFamily="18" charset="0"/>
                <a:sym typeface="Symbol" pitchFamily="18" charset="2"/>
              </a:rPr>
              <a:t>expt.  A</a:t>
            </a:r>
            <a:r>
              <a:rPr lang="en-US" sz="2000" b="1" baseline="-25000" smtClean="0">
                <a:cs typeface="Times New Roman" pitchFamily="18" charset="0"/>
                <a:sym typeface="Symbol" pitchFamily="18" charset="2"/>
              </a:rPr>
              <a:t>CP </a:t>
            </a:r>
            <a:r>
              <a:rPr lang="en-US" sz="2000" b="1" smtClean="0">
                <a:cs typeface="Times New Roman" pitchFamily="18" charset="0"/>
                <a:sym typeface="Symbol" pitchFamily="18" charset="2"/>
              </a:rPr>
              <a:t>&lt; 10</a:t>
            </a:r>
            <a:r>
              <a:rPr lang="en-US" sz="2000" b="1" baseline="30000" smtClean="0">
                <a:cs typeface="Times New Roman" pitchFamily="18" charset="0"/>
                <a:sym typeface="Symbol" pitchFamily="18" charset="2"/>
              </a:rPr>
              <a:t>-4</a:t>
            </a:r>
          </a:p>
          <a:p>
            <a:pPr lvl="1"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en-US" sz="1800" b="1" smtClean="0">
                <a:cs typeface="Times New Roman" pitchFamily="18" charset="0"/>
                <a:sym typeface="Symbol" pitchFamily="18" charset="2"/>
              </a:rPr>
              <a:t>                                                     </a:t>
            </a:r>
            <a:r>
              <a:rPr lang="en-US" sz="2000" b="1" smtClean="0">
                <a:cs typeface="Times New Roman" pitchFamily="18" charset="0"/>
                <a:sym typeface="Symbol" pitchFamily="18" charset="2"/>
              </a:rPr>
              <a:t>th. (SM) A</a:t>
            </a:r>
            <a:r>
              <a:rPr lang="en-US" sz="2000" b="1" baseline="-25000" smtClean="0">
                <a:cs typeface="Times New Roman" pitchFamily="18" charset="0"/>
                <a:sym typeface="Symbol" pitchFamily="18" charset="2"/>
              </a:rPr>
              <a:t>CP </a:t>
            </a:r>
            <a:r>
              <a:rPr lang="en-US" sz="2000" b="1" smtClean="0">
                <a:cs typeface="Times New Roman" pitchFamily="18" charset="0"/>
                <a:sym typeface="Symbol" pitchFamily="18" charset="2"/>
              </a:rPr>
              <a:t>&lt; 10</a:t>
            </a:r>
            <a:r>
              <a:rPr lang="en-US" sz="2000" b="1" baseline="30000" smtClean="0">
                <a:cs typeface="Times New Roman" pitchFamily="18" charset="0"/>
                <a:sym typeface="Symbol" pitchFamily="18" charset="2"/>
              </a:rPr>
              <a:t>-15</a:t>
            </a:r>
          </a:p>
          <a:p>
            <a:pPr eaLnBrk="1" hangingPunct="1"/>
            <a:endParaRPr lang="en-US" smtClean="0"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smtClean="0">
                <a:sym typeface="Symbol" pitchFamily="18" charset="2"/>
              </a:rPr>
              <a:t>            </a:t>
            </a:r>
          </a:p>
          <a:p>
            <a:endParaRPr lang="en-US" smtClean="0"/>
          </a:p>
        </p:txBody>
      </p:sp>
      <p:graphicFrame>
        <p:nvGraphicFramePr>
          <p:cNvPr id="4099" name="Object 2"/>
          <p:cNvGraphicFramePr>
            <a:graphicFrameLocks noChangeAspect="1"/>
          </p:cNvGraphicFramePr>
          <p:nvPr/>
        </p:nvGraphicFramePr>
        <p:xfrm>
          <a:off x="827088" y="2133600"/>
          <a:ext cx="3492500" cy="542925"/>
        </p:xfrm>
        <a:graphic>
          <a:graphicData uri="http://schemas.openxmlformats.org/presentationml/2006/ole">
            <p:oleObj spid="_x0000_s48131" name="Equation" r:id="rId5" imgW="2692080" imgH="419040" progId="Equation.3">
              <p:embed/>
            </p:oleObj>
          </a:graphicData>
        </a:graphic>
      </p:graphicFrame>
      <p:graphicFrame>
        <p:nvGraphicFramePr>
          <p:cNvPr id="4100" name="Object 8"/>
          <p:cNvGraphicFramePr>
            <a:graphicFrameLocks noChangeAspect="1"/>
          </p:cNvGraphicFramePr>
          <p:nvPr/>
        </p:nvGraphicFramePr>
        <p:xfrm>
          <a:off x="5751513" y="3411538"/>
          <a:ext cx="3357562" cy="3041650"/>
        </p:xfrm>
        <a:graphic>
          <a:graphicData uri="http://schemas.openxmlformats.org/presentationml/2006/ole">
            <p:oleObj spid="_x0000_s48132" name="Acrobat Document" r:id="rId6" imgW="7557840" imgH="6846840" progId="AcroExch.Document.7">
              <p:embed/>
            </p:oleObj>
          </a:graphicData>
        </a:graphic>
      </p:graphicFrame>
      <p:sp>
        <p:nvSpPr>
          <p:cNvPr id="4108" name="Text Box 15"/>
          <p:cNvSpPr txBox="1">
            <a:spLocks noChangeArrowheads="1"/>
          </p:cNvSpPr>
          <p:nvPr/>
        </p:nvSpPr>
        <p:spPr bwMode="auto">
          <a:xfrm>
            <a:off x="3810000" y="3886200"/>
            <a:ext cx="20510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hlink"/>
                </a:solidFill>
              </a:rPr>
              <a:t>[PLB675(2009)283]</a:t>
            </a:r>
          </a:p>
        </p:txBody>
      </p:sp>
      <p:sp>
        <p:nvSpPr>
          <p:cNvPr id="4109" name="Text Box 9"/>
          <p:cNvSpPr txBox="1">
            <a:spLocks noChangeArrowheads="1"/>
          </p:cNvSpPr>
          <p:nvPr/>
        </p:nvSpPr>
        <p:spPr bwMode="auto">
          <a:xfrm>
            <a:off x="381000" y="3886200"/>
            <a:ext cx="3216275" cy="419100"/>
          </a:xfrm>
          <a:prstGeom prst="rect">
            <a:avLst/>
          </a:prstGeom>
          <a:solidFill>
            <a:srgbClr val="CCFFFF"/>
          </a:solidFill>
          <a:ln w="222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aseline="-25000">
                <a:solidFill>
                  <a:srgbClr val="FF0000"/>
                </a:solidFill>
              </a:rPr>
              <a:t>CP</a:t>
            </a:r>
            <a:r>
              <a:rPr lang="en-US">
                <a:solidFill>
                  <a:srgbClr val="FF0000"/>
                </a:solidFill>
              </a:rPr>
              <a:t> = (-0.6 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 2.5 1.8)  10</a:t>
            </a:r>
            <a:r>
              <a:rPr lang="en-US" baseline="30000">
                <a:solidFill>
                  <a:srgbClr val="FF0000"/>
                </a:solidFill>
                <a:sym typeface="Symbol" pitchFamily="18" charset="2"/>
              </a:rPr>
              <a:t>-2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250825" y="2781300"/>
            <a:ext cx="51228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>
                <a:sym typeface="Symbol" pitchFamily="18" charset="2"/>
              </a:rPr>
              <a:t>  Non conventional CP violation  mechanism 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   (non CKM) proposed  </a:t>
            </a:r>
            <a:r>
              <a:rPr lang="en-US">
                <a:cs typeface="Times New Roman" pitchFamily="18" charset="0"/>
                <a:sym typeface="Symbol" pitchFamily="18" charset="2"/>
              </a:rPr>
              <a:t>A</a:t>
            </a:r>
            <a:r>
              <a:rPr lang="en-US" baseline="-25000">
                <a:cs typeface="Times New Roman" pitchFamily="18" charset="0"/>
                <a:sym typeface="Symbol" pitchFamily="18" charset="2"/>
              </a:rPr>
              <a:t>CP </a:t>
            </a:r>
            <a:r>
              <a:rPr lang="en-US">
                <a:cs typeface="Times New Roman" pitchFamily="18" charset="0"/>
                <a:sym typeface="Symbol" pitchFamily="18" charset="2"/>
              </a:rPr>
              <a:t>up to 210</a:t>
            </a:r>
            <a:r>
              <a:rPr lang="en-US" baseline="30000">
                <a:cs typeface="Times New Roman" pitchFamily="18" charset="0"/>
                <a:sym typeface="Symbol" pitchFamily="18" charset="2"/>
              </a:rPr>
              <a:t>-2</a:t>
            </a: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    </a:t>
            </a:r>
            <a:r>
              <a:rPr lang="en-US" b="0">
                <a:solidFill>
                  <a:schemeClr val="hlink"/>
                </a:solidFill>
                <a:sym typeface="Symbol" pitchFamily="18" charset="2"/>
              </a:rPr>
              <a:t>[D.N.Gao MPLA17(2002)]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0" y="4419600"/>
            <a:ext cx="5410200" cy="1938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 sz="2400">
                <a:solidFill>
                  <a:srgbClr val="C00000"/>
                </a:solidFill>
              </a:rPr>
              <a:t>KLOE-2</a:t>
            </a:r>
          </a:p>
          <a:p>
            <a:pPr>
              <a:buFont typeface="Times New Roman" pitchFamily="18" charset="0"/>
              <a:buChar char="─"/>
            </a:pPr>
            <a:r>
              <a:rPr lang="en-US" sz="2400">
                <a:solidFill>
                  <a:srgbClr val="C00000"/>
                </a:solidFill>
              </a:rPr>
              <a:t> with </a:t>
            </a:r>
            <a:r>
              <a:rPr lang="en-US" sz="2400" i="1">
                <a:solidFill>
                  <a:srgbClr val="C00000"/>
                </a:solidFill>
              </a:rPr>
              <a:t>O</a:t>
            </a:r>
            <a:r>
              <a:rPr lang="en-US" sz="2400">
                <a:solidFill>
                  <a:srgbClr val="C00000"/>
                </a:solidFill>
              </a:rPr>
              <a:t>(10 fb</a:t>
            </a:r>
            <a:r>
              <a:rPr lang="en-US" sz="2400" baseline="30000">
                <a:solidFill>
                  <a:srgbClr val="C00000"/>
                </a:solidFill>
              </a:rPr>
              <a:t>-1</a:t>
            </a:r>
            <a:r>
              <a:rPr lang="en-US" sz="2400">
                <a:solidFill>
                  <a:srgbClr val="C00000"/>
                </a:solidFill>
              </a:rPr>
              <a:t>) </a:t>
            </a:r>
            <a:r>
              <a:rPr lang="en-US" sz="2400">
                <a:solidFill>
                  <a:srgbClr val="C00000"/>
                </a:solidFill>
                <a:sym typeface="Symbol" pitchFamily="18" charset="2"/>
              </a:rPr>
              <a:t> Br  1.4%   (stat.)</a:t>
            </a:r>
            <a:endParaRPr lang="en-US" sz="2400">
              <a:solidFill>
                <a:srgbClr val="C00000"/>
              </a:solidFill>
            </a:endParaRPr>
          </a:p>
          <a:p>
            <a:r>
              <a:rPr lang="en-US" sz="2400">
                <a:solidFill>
                  <a:srgbClr val="C00000"/>
                </a:solidFill>
                <a:sym typeface="Symbol" pitchFamily="18" charset="2"/>
              </a:rPr>
              <a:t>                                 </a:t>
            </a:r>
            <a:r>
              <a:rPr lang="en-US" sz="2400">
                <a:solidFill>
                  <a:srgbClr val="C00000"/>
                </a:solidFill>
              </a:rPr>
              <a:t>A</a:t>
            </a:r>
            <a:r>
              <a:rPr lang="en-US" sz="2400" baseline="-25000">
                <a:solidFill>
                  <a:srgbClr val="C00000"/>
                </a:solidFill>
              </a:rPr>
              <a:t>CP  </a:t>
            </a:r>
            <a:r>
              <a:rPr lang="en-US" sz="2400">
                <a:solidFill>
                  <a:srgbClr val="C00000"/>
                </a:solidFill>
                <a:sym typeface="Symbol" pitchFamily="18" charset="2"/>
              </a:rPr>
              <a:t> 1.2 %  (  “ )</a:t>
            </a:r>
            <a:endParaRPr lang="en-US" sz="2400" baseline="-25000">
              <a:solidFill>
                <a:srgbClr val="C00000"/>
              </a:solidFill>
            </a:endParaRPr>
          </a:p>
          <a:p>
            <a:pPr>
              <a:buFont typeface="Times New Roman" pitchFamily="18" charset="0"/>
              <a:buChar char="─"/>
            </a:pPr>
            <a:r>
              <a:rPr lang="en-US" sz="2400" baseline="-25000">
                <a:solidFill>
                  <a:srgbClr val="C00000"/>
                </a:solidFill>
              </a:rPr>
              <a:t> </a:t>
            </a:r>
            <a:r>
              <a:rPr lang="en-US" sz="2400">
                <a:solidFill>
                  <a:srgbClr val="C00000"/>
                </a:solidFill>
              </a:rPr>
              <a:t>reduce systematics</a:t>
            </a:r>
          </a:p>
          <a:p>
            <a:pPr>
              <a:buFont typeface="Times New Roman" pitchFamily="18" charset="0"/>
              <a:buChar char="─"/>
            </a:pPr>
            <a:r>
              <a:rPr lang="en-US" sz="2400">
                <a:solidFill>
                  <a:srgbClr val="C00000"/>
                </a:solidFill>
              </a:rPr>
              <a:t> </a:t>
            </a:r>
            <a:r>
              <a:rPr lang="en-US" sz="2400" i="1">
                <a:solidFill>
                  <a:srgbClr val="C00000"/>
                </a:solidFill>
              </a:rPr>
              <a:t>O</a:t>
            </a:r>
            <a:r>
              <a:rPr lang="en-US" sz="2400">
                <a:solidFill>
                  <a:srgbClr val="C00000"/>
                </a:solidFill>
              </a:rPr>
              <a:t>(20 fb</a:t>
            </a:r>
            <a:r>
              <a:rPr lang="en-US" sz="2400" baseline="30000">
                <a:solidFill>
                  <a:srgbClr val="C00000"/>
                </a:solidFill>
              </a:rPr>
              <a:t>-1</a:t>
            </a:r>
            <a:r>
              <a:rPr lang="en-US" sz="2400">
                <a:solidFill>
                  <a:srgbClr val="C00000"/>
                </a:solidFill>
              </a:rPr>
              <a:t>)  with IT </a:t>
            </a:r>
            <a:r>
              <a:rPr lang="en-US" sz="2400">
                <a:solidFill>
                  <a:srgbClr val="C00000"/>
                </a:solidFill>
                <a:sym typeface="Symbol" pitchFamily="18" charset="2"/>
              </a:rPr>
              <a:t> </a:t>
            </a:r>
            <a:r>
              <a:rPr lang="en-US" sz="2400">
                <a:solidFill>
                  <a:srgbClr val="C00000"/>
                </a:solidFill>
              </a:rPr>
              <a:t>A</a:t>
            </a:r>
            <a:r>
              <a:rPr lang="en-US" sz="2400" baseline="-25000">
                <a:solidFill>
                  <a:srgbClr val="C00000"/>
                </a:solidFill>
              </a:rPr>
              <a:t>CP  </a:t>
            </a:r>
            <a:r>
              <a:rPr lang="en-US" sz="2400">
                <a:solidFill>
                  <a:srgbClr val="C00000"/>
                </a:solidFill>
                <a:sym typeface="Symbol" pitchFamily="18" charset="2"/>
              </a:rPr>
              <a:t> &lt; 1%</a:t>
            </a:r>
            <a:r>
              <a:rPr lang="en-US" sz="2400">
                <a:solidFill>
                  <a:srgbClr val="C000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Physics @KLOE-2</a:t>
            </a:r>
            <a:endParaRPr lang="en-US"/>
          </a:p>
        </p:txBody>
      </p:sp>
      <p:sp>
        <p:nvSpPr>
          <p:cNvPr id="1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05F9-47B7-40FA-90FD-1AA85FDF9CC3}" type="slidenum">
              <a:rPr lang="en-US"/>
              <a:pPr/>
              <a:t>5</a:t>
            </a:fld>
            <a:endParaRPr lang="en-US"/>
          </a:p>
        </p:txBody>
      </p:sp>
      <p:sp>
        <p:nvSpPr>
          <p:cNvPr id="857091" name="Text Box 3"/>
          <p:cNvSpPr txBox="1">
            <a:spLocks noChangeArrowheads="1"/>
          </p:cNvSpPr>
          <p:nvPr/>
        </p:nvSpPr>
        <p:spPr bwMode="auto">
          <a:xfrm>
            <a:off x="107950" y="836613"/>
            <a:ext cx="5485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Major detector upgrades </a:t>
            </a:r>
            <a:r>
              <a:rPr lang="en-US" dirty="0" smtClean="0"/>
              <a:t> </a:t>
            </a:r>
            <a:r>
              <a:rPr lang="en-US" dirty="0"/>
              <a:t>for second KLOE-2 </a:t>
            </a:r>
            <a:r>
              <a:rPr lang="en-US" dirty="0" smtClean="0"/>
              <a:t>run  (2012):</a:t>
            </a:r>
            <a:endParaRPr lang="en-US" dirty="0"/>
          </a:p>
        </p:txBody>
      </p:sp>
      <p:pic>
        <p:nvPicPr>
          <p:cNvPr id="857092" name="Picture 4" descr="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338" y="1268413"/>
            <a:ext cx="37242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 noChangeAspect="1"/>
          </p:cNvGrpSpPr>
          <p:nvPr/>
        </p:nvGrpSpPr>
        <p:grpSpPr bwMode="auto">
          <a:xfrm>
            <a:off x="5254625" y="3429000"/>
            <a:ext cx="3709988" cy="2370138"/>
            <a:chOff x="4038600" y="762000"/>
            <a:chExt cx="5080000" cy="3244977"/>
          </a:xfrm>
        </p:grpSpPr>
        <p:pic>
          <p:nvPicPr>
            <p:cNvPr id="857094" name="Picture 7" descr="Integration3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8600" y="762000"/>
              <a:ext cx="5080000" cy="324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7095" name="Picture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8600" y="2819400"/>
              <a:ext cx="2243852" cy="1187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7096" name="Text Box 8"/>
          <p:cNvSpPr txBox="1">
            <a:spLocks noChangeArrowheads="1"/>
          </p:cNvSpPr>
          <p:nvPr/>
        </p:nvSpPr>
        <p:spPr bwMode="auto">
          <a:xfrm>
            <a:off x="217488" y="1412875"/>
            <a:ext cx="2770187" cy="457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INNER TRACKER</a:t>
            </a:r>
          </a:p>
        </p:txBody>
      </p:sp>
      <p:sp>
        <p:nvSpPr>
          <p:cNvPr id="857097" name="Text Box 9"/>
          <p:cNvSpPr txBox="1">
            <a:spLocks noChangeArrowheads="1"/>
          </p:cNvSpPr>
          <p:nvPr/>
        </p:nvSpPr>
        <p:spPr bwMode="auto">
          <a:xfrm>
            <a:off x="179388" y="1989138"/>
            <a:ext cx="4805362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/>
              <a:t> 4 layers of cylindrical triple GEM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/>
              <a:t> Better vertex reconstruction near IP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>
                <a:latin typeface="SymbolProp BT"/>
              </a:rPr>
              <a:t> </a:t>
            </a:r>
            <a:r>
              <a:rPr lang="en-US" sz="2200"/>
              <a:t>Larger acceptance for low p</a:t>
            </a:r>
            <a:r>
              <a:rPr lang="en-US" sz="2200" baseline="-25000"/>
              <a:t>t</a:t>
            </a:r>
            <a:r>
              <a:rPr lang="en-US" sz="2200"/>
              <a:t> tracks</a:t>
            </a:r>
          </a:p>
        </p:txBody>
      </p:sp>
      <p:sp>
        <p:nvSpPr>
          <p:cNvPr id="857098" name="Text Box 10"/>
          <p:cNvSpPr txBox="1">
            <a:spLocks noChangeArrowheads="1"/>
          </p:cNvSpPr>
          <p:nvPr/>
        </p:nvSpPr>
        <p:spPr bwMode="auto">
          <a:xfrm>
            <a:off x="250825" y="3529013"/>
            <a:ext cx="1268413" cy="457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QCALT</a:t>
            </a:r>
          </a:p>
        </p:txBody>
      </p:sp>
      <p:sp>
        <p:nvSpPr>
          <p:cNvPr id="857099" name="Text Box 11"/>
          <p:cNvSpPr txBox="1">
            <a:spLocks noChangeArrowheads="1"/>
          </p:cNvSpPr>
          <p:nvPr/>
        </p:nvSpPr>
        <p:spPr bwMode="auto">
          <a:xfrm>
            <a:off x="179388" y="3979863"/>
            <a:ext cx="45593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/>
              <a:t> W + scintillator tiles + SiPM/WLS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/>
              <a:t> QUADS coverage for K</a:t>
            </a:r>
            <a:r>
              <a:rPr lang="en-US" sz="2200" baseline="-25000"/>
              <a:t>L </a:t>
            </a:r>
            <a:r>
              <a:rPr lang="en-US" sz="2200"/>
              <a:t>decays</a:t>
            </a:r>
          </a:p>
        </p:txBody>
      </p:sp>
      <p:sp>
        <p:nvSpPr>
          <p:cNvPr id="857100" name="Text Box 12"/>
          <p:cNvSpPr txBox="1">
            <a:spLocks noChangeArrowheads="1"/>
          </p:cNvSpPr>
          <p:nvPr/>
        </p:nvSpPr>
        <p:spPr bwMode="auto">
          <a:xfrm>
            <a:off x="250825" y="5084763"/>
            <a:ext cx="1049338" cy="457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CCAL</a:t>
            </a:r>
          </a:p>
        </p:txBody>
      </p:sp>
      <p:sp>
        <p:nvSpPr>
          <p:cNvPr id="857101" name="Text Box 13"/>
          <p:cNvSpPr txBox="1">
            <a:spLocks noChangeArrowheads="1"/>
          </p:cNvSpPr>
          <p:nvPr/>
        </p:nvSpPr>
        <p:spPr bwMode="auto">
          <a:xfrm>
            <a:off x="179388" y="5588000"/>
            <a:ext cx="5733429" cy="97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 dirty="0"/>
              <a:t> LYSO + APD</a:t>
            </a:r>
          </a:p>
          <a:p>
            <a:pPr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200" dirty="0"/>
              <a:t> Increase acceptance for </a:t>
            </a:r>
            <a:r>
              <a:rPr lang="en-US" sz="2200" dirty="0">
                <a:latin typeface="Symbol" pitchFamily="18" charset="2"/>
              </a:rPr>
              <a:t>g</a:t>
            </a:r>
            <a:r>
              <a:rPr lang="en-US" sz="2200" dirty="0"/>
              <a:t>’s from IP (21</a:t>
            </a:r>
            <a:r>
              <a:rPr lang="en-US" sz="2200" dirty="0">
                <a:cs typeface="Times New Roman" pitchFamily="18" charset="0"/>
              </a:rPr>
              <a:t>°</a:t>
            </a:r>
            <a:r>
              <a:rPr lang="en-US" sz="2200" dirty="0">
                <a:latin typeface="" charset="0"/>
                <a:cs typeface="Times New Roman" pitchFamily="18" charset="0"/>
              </a:rPr>
              <a:t>→</a:t>
            </a:r>
            <a:r>
              <a:rPr lang="en-US" sz="2200" dirty="0">
                <a:cs typeface="Times New Roman" pitchFamily="18" charset="0"/>
              </a:rPr>
              <a:t>10°</a:t>
            </a:r>
            <a:r>
              <a:rPr lang="en-US" sz="2200" dirty="0"/>
              <a:t>)</a:t>
            </a:r>
          </a:p>
        </p:txBody>
      </p:sp>
      <p:sp>
        <p:nvSpPr>
          <p:cNvPr id="857102" name="Line 14"/>
          <p:cNvSpPr>
            <a:spLocks noChangeShapeType="1"/>
          </p:cNvSpPr>
          <p:nvPr/>
        </p:nvSpPr>
        <p:spPr bwMode="auto">
          <a:xfrm>
            <a:off x="1619250" y="3789363"/>
            <a:ext cx="5113338" cy="5762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857103" name="Line 15"/>
          <p:cNvSpPr>
            <a:spLocks noChangeShapeType="1"/>
          </p:cNvSpPr>
          <p:nvPr/>
        </p:nvSpPr>
        <p:spPr bwMode="auto">
          <a:xfrm flipV="1">
            <a:off x="1403350" y="5084763"/>
            <a:ext cx="3889375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2987824" y="188640"/>
            <a:ext cx="352186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KLOE-2 full upgrade</a:t>
            </a:r>
            <a:endParaRPr lang="it-IT" sz="3200" b="1" dirty="0">
              <a:solidFill>
                <a:srgbClr val="0000FF"/>
              </a:solidFill>
            </a:endParaRPr>
          </a:p>
        </p:txBody>
      </p:sp>
      <p:sp>
        <p:nvSpPr>
          <p:cNvPr id="18" name="Segnaposto dat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55776" y="188640"/>
            <a:ext cx="273299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0000FF"/>
                </a:solidFill>
              </a:rPr>
              <a:t>KLOE-2 </a:t>
            </a:r>
            <a:r>
              <a:rPr lang="it-IT" sz="4000" b="1" dirty="0" err="1" smtClean="0">
                <a:solidFill>
                  <a:srgbClr val="0000FF"/>
                </a:solidFill>
              </a:rPr>
              <a:t>now</a:t>
            </a:r>
            <a:endParaRPr lang="it-IT" sz="4000" b="1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868144" y="0"/>
            <a:ext cx="152378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BF11AA"/>
                </a:solidFill>
              </a:rPr>
              <a:t>i.e.  “A </a:t>
            </a:r>
            <a:r>
              <a:rPr lang="it-IT" sz="2000" b="1" dirty="0" err="1" smtClean="0">
                <a:solidFill>
                  <a:srgbClr val="BF11AA"/>
                </a:solidFill>
              </a:rPr>
              <a:t>Series</a:t>
            </a:r>
            <a:r>
              <a:rPr lang="it-IT" sz="2000" b="1" dirty="0" smtClean="0">
                <a:solidFill>
                  <a:srgbClr val="BF11AA"/>
                </a:solidFill>
              </a:rPr>
              <a:t> </a:t>
            </a:r>
            <a:r>
              <a:rPr lang="it-IT" sz="2000" b="1" dirty="0" err="1" smtClean="0">
                <a:solidFill>
                  <a:srgbClr val="BF11AA"/>
                </a:solidFill>
              </a:rPr>
              <a:t>of</a:t>
            </a:r>
            <a:r>
              <a:rPr lang="it-IT" sz="2000" b="1" dirty="0" smtClean="0">
                <a:solidFill>
                  <a:srgbClr val="BF11AA"/>
                </a:solidFill>
              </a:rPr>
              <a:t> </a:t>
            </a:r>
            <a:r>
              <a:rPr lang="it-IT" sz="2000" b="1" dirty="0" err="1" smtClean="0">
                <a:solidFill>
                  <a:srgbClr val="BF11AA"/>
                </a:solidFill>
              </a:rPr>
              <a:t>Unfortunate</a:t>
            </a:r>
            <a:r>
              <a:rPr lang="it-IT" sz="2000" b="1" dirty="0" smtClean="0">
                <a:solidFill>
                  <a:srgbClr val="BF11AA"/>
                </a:solidFill>
              </a:rPr>
              <a:t> </a:t>
            </a:r>
            <a:r>
              <a:rPr lang="it-IT" sz="2000" b="1" dirty="0" err="1" smtClean="0">
                <a:solidFill>
                  <a:srgbClr val="BF11AA"/>
                </a:solidFill>
              </a:rPr>
              <a:t>Events</a:t>
            </a:r>
            <a:r>
              <a:rPr lang="it-IT" sz="2000" b="1" dirty="0" smtClean="0">
                <a:solidFill>
                  <a:srgbClr val="BF11AA"/>
                </a:solidFill>
              </a:rPr>
              <a:t>” ?</a:t>
            </a:r>
            <a:endParaRPr lang="it-IT" sz="2000" b="1" dirty="0">
              <a:solidFill>
                <a:srgbClr val="BF11AA"/>
              </a:solidFill>
            </a:endParaRPr>
          </a:p>
        </p:txBody>
      </p:sp>
      <p:pic>
        <p:nvPicPr>
          <p:cNvPr id="7" name="Immagine 6" descr="unfort_ev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0"/>
            <a:ext cx="1763689" cy="261809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51520" y="1340768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00FF"/>
                </a:solidFill>
              </a:rPr>
              <a:t> KLOE-2 detector </a:t>
            </a:r>
            <a:r>
              <a:rPr lang="it-IT" b="1" dirty="0" err="1" smtClean="0">
                <a:solidFill>
                  <a:srgbClr val="0000FF"/>
                </a:solidFill>
              </a:rPr>
              <a:t>is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ready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for</a:t>
            </a:r>
            <a:r>
              <a:rPr lang="it-IT" b="1" dirty="0" smtClean="0">
                <a:solidFill>
                  <a:srgbClr val="0000FF"/>
                </a:solidFill>
              </a:rPr>
              <a:t> data </a:t>
            </a:r>
            <a:r>
              <a:rPr lang="it-IT" b="1" dirty="0" err="1" smtClean="0">
                <a:solidFill>
                  <a:srgbClr val="0000FF"/>
                </a:solidFill>
              </a:rPr>
              <a:t>taking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since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september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smtClean="0">
                <a:solidFill>
                  <a:srgbClr val="0000FF"/>
                </a:solidFill>
              </a:rPr>
              <a:t>2010</a:t>
            </a:r>
          </a:p>
          <a:p>
            <a:pPr>
              <a:buFont typeface="Arial" pitchFamily="34" charset="0"/>
              <a:buChar char="•"/>
            </a:pPr>
            <a:endParaRPr lang="it-IT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After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curing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serious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cryogenics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problems</a:t>
            </a:r>
            <a:r>
              <a:rPr lang="it-IT" b="1" dirty="0" smtClean="0">
                <a:solidFill>
                  <a:srgbClr val="0000FF"/>
                </a:solidFill>
              </a:rPr>
              <a:t>, KLOE </a:t>
            </a:r>
            <a:r>
              <a:rPr lang="it-IT" b="1" dirty="0" err="1" smtClean="0">
                <a:solidFill>
                  <a:srgbClr val="0000FF"/>
                </a:solidFill>
              </a:rPr>
              <a:t>solenoid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was</a:t>
            </a:r>
            <a:r>
              <a:rPr lang="it-IT" b="1" dirty="0" smtClean="0">
                <a:solidFill>
                  <a:srgbClr val="0000FF"/>
                </a:solidFill>
              </a:rPr>
              <a:t>  </a:t>
            </a:r>
            <a:r>
              <a:rPr lang="it-IT" b="1" dirty="0" err="1" smtClean="0">
                <a:solidFill>
                  <a:srgbClr val="0000FF"/>
                </a:solidFill>
              </a:rPr>
              <a:t>switched</a:t>
            </a:r>
            <a:endParaRPr lang="it-IT" b="1" dirty="0" smtClean="0">
              <a:solidFill>
                <a:srgbClr val="0000FF"/>
              </a:solidFill>
            </a:endParaRPr>
          </a:p>
          <a:p>
            <a:r>
              <a:rPr lang="it-IT" b="1" dirty="0" smtClean="0">
                <a:solidFill>
                  <a:srgbClr val="0000FF"/>
                </a:solidFill>
              </a:rPr>
              <a:t> on </a:t>
            </a:r>
            <a:r>
              <a:rPr lang="it-IT" b="1" dirty="0" err="1" smtClean="0">
                <a:solidFill>
                  <a:srgbClr val="0000FF"/>
                </a:solidFill>
              </a:rPr>
              <a:t>nov</a:t>
            </a:r>
            <a:r>
              <a:rPr lang="it-IT" b="1" dirty="0" smtClean="0">
                <a:solidFill>
                  <a:srgbClr val="0000FF"/>
                </a:solidFill>
              </a:rPr>
              <a:t> 15 </a:t>
            </a:r>
            <a:r>
              <a:rPr lang="it-IT" b="1" dirty="0" err="1" smtClean="0">
                <a:solidFill>
                  <a:srgbClr val="0000FF"/>
                </a:solidFill>
              </a:rPr>
              <a:t>th</a:t>
            </a:r>
            <a:r>
              <a:rPr lang="it-IT" b="1" dirty="0" smtClean="0">
                <a:solidFill>
                  <a:srgbClr val="0000FF"/>
                </a:solidFill>
              </a:rPr>
              <a:t>.</a:t>
            </a:r>
          </a:p>
          <a:p>
            <a:endParaRPr lang="it-IT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December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spent</a:t>
            </a:r>
            <a:r>
              <a:rPr lang="it-IT" b="1" dirty="0" smtClean="0">
                <a:solidFill>
                  <a:srgbClr val="0000FF"/>
                </a:solidFill>
              </a:rPr>
              <a:t> in </a:t>
            </a:r>
            <a:r>
              <a:rPr lang="it-IT" b="1" dirty="0" err="1" smtClean="0">
                <a:solidFill>
                  <a:srgbClr val="0000FF"/>
                </a:solidFill>
              </a:rPr>
              <a:t>trying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to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get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collisions</a:t>
            </a:r>
            <a:r>
              <a:rPr lang="it-IT" b="1" dirty="0" smtClean="0">
                <a:solidFill>
                  <a:srgbClr val="0000FF"/>
                </a:solidFill>
              </a:rPr>
              <a:t> and </a:t>
            </a:r>
            <a:r>
              <a:rPr lang="it-IT" b="1" dirty="0" err="1" smtClean="0">
                <a:solidFill>
                  <a:srgbClr val="0000FF"/>
                </a:solidFill>
              </a:rPr>
              <a:t>minimizing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machine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bckgr</a:t>
            </a:r>
            <a:r>
              <a:rPr lang="it-IT" b="1" dirty="0" smtClean="0">
                <a:solidFill>
                  <a:srgbClr val="0000FF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it-IT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00FF"/>
                </a:solidFill>
              </a:rPr>
              <a:t> in </a:t>
            </a:r>
            <a:r>
              <a:rPr lang="it-IT" b="1" dirty="0" err="1" smtClean="0">
                <a:solidFill>
                  <a:srgbClr val="0000FF"/>
                </a:solidFill>
              </a:rPr>
              <a:t>january</a:t>
            </a:r>
            <a:r>
              <a:rPr lang="it-IT" b="1" dirty="0" smtClean="0">
                <a:solidFill>
                  <a:srgbClr val="0000FF"/>
                </a:solidFill>
              </a:rPr>
              <a:t> a </a:t>
            </a:r>
            <a:r>
              <a:rPr lang="it-IT" b="1" dirty="0" err="1" smtClean="0">
                <a:solidFill>
                  <a:srgbClr val="0000FF"/>
                </a:solidFill>
              </a:rPr>
              <a:t>sever</a:t>
            </a:r>
            <a:r>
              <a:rPr lang="it-IT" b="1" dirty="0" smtClean="0">
                <a:solidFill>
                  <a:srgbClr val="0000FF"/>
                </a:solidFill>
              </a:rPr>
              <a:t> fault in </a:t>
            </a:r>
            <a:r>
              <a:rPr lang="it-IT" b="1" dirty="0" err="1" smtClean="0">
                <a:solidFill>
                  <a:srgbClr val="0000FF"/>
                </a:solidFill>
              </a:rPr>
              <a:t>e+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septum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prevented</a:t>
            </a:r>
            <a:r>
              <a:rPr lang="it-IT" b="1" dirty="0" smtClean="0">
                <a:solidFill>
                  <a:srgbClr val="0000FF"/>
                </a:solidFill>
              </a:rPr>
              <a:t> DAFNE </a:t>
            </a:r>
            <a:r>
              <a:rPr lang="it-IT" b="1" dirty="0" err="1" smtClean="0">
                <a:solidFill>
                  <a:srgbClr val="0000FF"/>
                </a:solidFill>
              </a:rPr>
              <a:t>to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deliver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positrons</a:t>
            </a:r>
            <a:r>
              <a:rPr lang="it-IT" b="1" dirty="0" smtClean="0">
                <a:solidFill>
                  <a:srgbClr val="0000FF"/>
                </a:solidFill>
              </a:rPr>
              <a:t>. New </a:t>
            </a:r>
            <a:r>
              <a:rPr lang="it-IT" b="1" dirty="0" err="1" smtClean="0">
                <a:solidFill>
                  <a:srgbClr val="0000FF"/>
                </a:solidFill>
              </a:rPr>
              <a:t>septum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installed</a:t>
            </a:r>
            <a:r>
              <a:rPr lang="it-IT" b="1" dirty="0" smtClean="0">
                <a:solidFill>
                  <a:srgbClr val="0000FF"/>
                </a:solidFill>
              </a:rPr>
              <a:t> in march.</a:t>
            </a:r>
          </a:p>
          <a:p>
            <a:pPr>
              <a:buFont typeface="Arial" pitchFamily="34" charset="0"/>
              <a:buChar char="•"/>
            </a:pPr>
            <a:endParaRPr lang="it-IT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00FF"/>
                </a:solidFill>
              </a:rPr>
              <a:t> electron </a:t>
            </a:r>
            <a:r>
              <a:rPr lang="it-IT" b="1" dirty="0" err="1" smtClean="0">
                <a:solidFill>
                  <a:srgbClr val="0000FF"/>
                </a:solidFill>
              </a:rPr>
              <a:t>beam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used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anyhow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to</a:t>
            </a:r>
            <a:r>
              <a:rPr lang="it-IT" b="1" dirty="0" smtClean="0">
                <a:solidFill>
                  <a:srgbClr val="0000FF"/>
                </a:solidFill>
              </a:rPr>
              <a:t> complete e </a:t>
            </a:r>
            <a:r>
              <a:rPr lang="it-IT" b="1" dirty="0" err="1" smtClean="0">
                <a:solidFill>
                  <a:srgbClr val="0000FF"/>
                </a:solidFill>
              </a:rPr>
              <a:t>detailed</a:t>
            </a:r>
            <a:r>
              <a:rPr lang="it-IT" b="1" dirty="0" smtClean="0">
                <a:solidFill>
                  <a:srgbClr val="0000FF"/>
                </a:solidFill>
              </a:rPr>
              <a:t> background </a:t>
            </a:r>
            <a:r>
              <a:rPr lang="it-IT" b="1" dirty="0" err="1" smtClean="0">
                <a:solidFill>
                  <a:srgbClr val="0000FF"/>
                </a:solidFill>
              </a:rPr>
              <a:t>study</a:t>
            </a:r>
            <a:r>
              <a:rPr lang="it-IT" b="1" dirty="0" smtClean="0">
                <a:solidFill>
                  <a:srgbClr val="0000FF"/>
                </a:solidFill>
              </a:rPr>
              <a:t>. New </a:t>
            </a:r>
            <a:r>
              <a:rPr lang="it-IT" b="1" dirty="0" err="1" smtClean="0">
                <a:solidFill>
                  <a:srgbClr val="0000FF"/>
                </a:solidFill>
              </a:rPr>
              <a:t>shielding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inserted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around</a:t>
            </a:r>
            <a:r>
              <a:rPr lang="it-IT" b="1" dirty="0" smtClean="0">
                <a:solidFill>
                  <a:srgbClr val="0000FF"/>
                </a:solidFill>
              </a:rPr>
              <a:t> KLOE IR</a:t>
            </a:r>
          </a:p>
          <a:p>
            <a:pPr>
              <a:buFont typeface="Arial" pitchFamily="34" charset="0"/>
              <a:buChar char="•"/>
            </a:pPr>
            <a:endParaRPr lang="it-IT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00FF"/>
                </a:solidFill>
              </a:rPr>
              <a:t> in march </a:t>
            </a:r>
            <a:r>
              <a:rPr lang="it-IT" b="1" dirty="0" err="1" smtClean="0">
                <a:solidFill>
                  <a:srgbClr val="0000FF"/>
                </a:solidFill>
              </a:rPr>
              <a:t>linac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gun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cathode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died</a:t>
            </a:r>
            <a:r>
              <a:rPr lang="it-IT" b="1" dirty="0" smtClean="0">
                <a:solidFill>
                  <a:srgbClr val="0000FF"/>
                </a:solidFill>
              </a:rPr>
              <a:t>. DAFNE </a:t>
            </a:r>
            <a:r>
              <a:rPr lang="it-IT" b="1" dirty="0" err="1" smtClean="0">
                <a:solidFill>
                  <a:srgbClr val="0000FF"/>
                </a:solidFill>
              </a:rPr>
              <a:t>borrowed</a:t>
            </a:r>
            <a:r>
              <a:rPr lang="it-IT" b="1" dirty="0" smtClean="0">
                <a:solidFill>
                  <a:srgbClr val="0000FF"/>
                </a:solidFill>
              </a:rPr>
              <a:t> a </a:t>
            </a:r>
            <a:r>
              <a:rPr lang="it-IT" b="1" dirty="0" err="1" smtClean="0">
                <a:solidFill>
                  <a:srgbClr val="0000FF"/>
                </a:solidFill>
              </a:rPr>
              <a:t>gun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from</a:t>
            </a:r>
            <a:r>
              <a:rPr lang="it-IT" b="1" dirty="0" smtClean="0">
                <a:solidFill>
                  <a:srgbClr val="0000FF"/>
                </a:solidFill>
              </a:rPr>
              <a:t> SLAC, </a:t>
            </a:r>
            <a:r>
              <a:rPr lang="it-IT" b="1" dirty="0" err="1" smtClean="0">
                <a:solidFill>
                  <a:srgbClr val="0000FF"/>
                </a:solidFill>
              </a:rPr>
              <a:t>which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allowed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to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have</a:t>
            </a:r>
            <a:r>
              <a:rPr lang="it-IT" b="1" dirty="0" smtClean="0">
                <a:solidFill>
                  <a:srgbClr val="0000FF"/>
                </a:solidFill>
              </a:rPr>
              <a:t> some more </a:t>
            </a:r>
            <a:r>
              <a:rPr lang="it-IT" b="1" dirty="0" err="1" smtClean="0">
                <a:solidFill>
                  <a:srgbClr val="0000FF"/>
                </a:solidFill>
              </a:rPr>
              <a:t>beam</a:t>
            </a:r>
            <a:r>
              <a:rPr lang="it-IT" b="1" dirty="0" smtClean="0">
                <a:solidFill>
                  <a:srgbClr val="0000FF"/>
                </a:solidFill>
              </a:rPr>
              <a:t> in </a:t>
            </a:r>
            <a:r>
              <a:rPr lang="it-IT" b="1" dirty="0" err="1" smtClean="0">
                <a:solidFill>
                  <a:srgbClr val="0000FF"/>
                </a:solidFill>
              </a:rPr>
              <a:t>april</a:t>
            </a:r>
            <a:r>
              <a:rPr lang="it-IT" b="1" dirty="0" smtClean="0">
                <a:solidFill>
                  <a:srgbClr val="0000FF"/>
                </a:solidFill>
              </a:rPr>
              <a:t>: </a:t>
            </a:r>
            <a:r>
              <a:rPr lang="it-IT" b="1" dirty="0" err="1" smtClean="0">
                <a:solidFill>
                  <a:srgbClr val="0000FF"/>
                </a:solidFill>
              </a:rPr>
              <a:t>bckgr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conditions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much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improved</a:t>
            </a:r>
            <a:r>
              <a:rPr lang="it-IT" b="1" dirty="0" smtClean="0">
                <a:solidFill>
                  <a:srgbClr val="0000FF"/>
                </a:solidFill>
              </a:rPr>
              <a:t>, detector </a:t>
            </a:r>
            <a:r>
              <a:rPr lang="it-IT" b="1" dirty="0" err="1" smtClean="0">
                <a:solidFill>
                  <a:srgbClr val="0000FF"/>
                </a:solidFill>
              </a:rPr>
              <a:t>fully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calibrated</a:t>
            </a:r>
            <a:r>
              <a:rPr lang="it-IT" b="1" dirty="0" smtClean="0">
                <a:solidFill>
                  <a:srgbClr val="0000FF"/>
                </a:solidFill>
              </a:rPr>
              <a:t>, </a:t>
            </a:r>
            <a:r>
              <a:rPr lang="it-IT" b="1" dirty="0" err="1" smtClean="0">
                <a:solidFill>
                  <a:srgbClr val="0000FF"/>
                </a:solidFill>
              </a:rPr>
              <a:t>tracking</a:t>
            </a:r>
            <a:r>
              <a:rPr lang="it-IT" b="1" dirty="0" smtClean="0">
                <a:solidFill>
                  <a:srgbClr val="0000FF"/>
                </a:solidFill>
              </a:rPr>
              <a:t> ok.</a:t>
            </a:r>
          </a:p>
          <a:p>
            <a:pPr>
              <a:buFont typeface="Arial" pitchFamily="34" charset="0"/>
              <a:buChar char="•"/>
            </a:pPr>
            <a:endParaRPr lang="it-IT" b="1" dirty="0" smtClean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repeated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linac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gun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faults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finally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stopped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beams</a:t>
            </a:r>
            <a:r>
              <a:rPr lang="it-IT" b="1" dirty="0" smtClean="0">
                <a:solidFill>
                  <a:srgbClr val="0000FF"/>
                </a:solidFill>
              </a:rPr>
              <a:t> end </a:t>
            </a:r>
            <a:r>
              <a:rPr lang="it-IT" b="1" dirty="0" err="1" smtClean="0">
                <a:solidFill>
                  <a:srgbClr val="0000FF"/>
                </a:solidFill>
              </a:rPr>
              <a:t>of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may</a:t>
            </a:r>
            <a:r>
              <a:rPr lang="it-IT" b="1" dirty="0" smtClean="0">
                <a:solidFill>
                  <a:srgbClr val="0000FF"/>
                </a:solidFill>
              </a:rPr>
              <a:t>. KLOE </a:t>
            </a:r>
            <a:r>
              <a:rPr lang="it-IT" b="1" dirty="0" err="1" smtClean="0">
                <a:solidFill>
                  <a:srgbClr val="0000FF"/>
                </a:solidFill>
              </a:rPr>
              <a:t>is</a:t>
            </a:r>
            <a:r>
              <a:rPr lang="it-IT" b="1" dirty="0" smtClean="0">
                <a:solidFill>
                  <a:srgbClr val="0000FF"/>
                </a:solidFill>
              </a:rPr>
              <a:t> (</a:t>
            </a:r>
            <a:r>
              <a:rPr lang="it-IT" b="1" dirty="0" err="1" smtClean="0">
                <a:solidFill>
                  <a:srgbClr val="0000FF"/>
                </a:solidFill>
              </a:rPr>
              <a:t>actively</a:t>
            </a:r>
            <a:r>
              <a:rPr lang="it-IT" b="1" dirty="0" smtClean="0">
                <a:solidFill>
                  <a:srgbClr val="0000FF"/>
                </a:solidFill>
              </a:rPr>
              <a:t>) </a:t>
            </a:r>
            <a:r>
              <a:rPr lang="it-IT" b="1" dirty="0" err="1" smtClean="0">
                <a:solidFill>
                  <a:srgbClr val="0000FF"/>
                </a:solidFill>
              </a:rPr>
              <a:t>waiting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for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new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gun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asap</a:t>
            </a:r>
            <a:r>
              <a:rPr lang="it-IT" b="1" dirty="0" smtClean="0">
                <a:solidFill>
                  <a:srgbClr val="0000FF"/>
                </a:solidFill>
              </a:rPr>
              <a:t> !</a:t>
            </a:r>
            <a:endParaRPr lang="it-IT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87"/>
          <p:cNvGraphicFramePr>
            <a:graphicFrameLocks noGrp="1"/>
          </p:cNvGraphicFramePr>
          <p:nvPr/>
        </p:nvGraphicFramePr>
        <p:xfrm>
          <a:off x="28575" y="2286000"/>
          <a:ext cx="5060950" cy="3657600"/>
        </p:xfrm>
        <a:graphic>
          <a:graphicData uri="http://schemas.openxmlformats.org/drawingml/2006/table">
            <a:tbl>
              <a:tblPr/>
              <a:tblGrid>
                <a:gridCol w="2343349"/>
                <a:gridCol w="2717601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Decay channel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Events (5 fb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─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7.4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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5.0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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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π</a:t>
                      </a: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+ 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π</a:t>
                      </a:r>
                      <a:r>
                        <a:rPr kumimoji="0" lang="it-I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+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π</a:t>
                      </a:r>
                      <a:r>
                        <a:rPr kumimoji="0" lang="el-GR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─</a:t>
                      </a: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π</a:t>
                      </a:r>
                      <a:r>
                        <a:rPr kumimoji="0" lang="it-IT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0</a:t>
                      </a:r>
                      <a:endParaRPr kumimoji="0" lang="el-GR" sz="1800" b="1" i="0" u="none" strike="noStrike" cap="none" normalizeH="0" baseline="3000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2.2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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h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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1.9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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π</a:t>
                      </a:r>
                      <a:r>
                        <a:rPr kumimoji="0" lang="it-IT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0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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1.9 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h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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9.2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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ππ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4.4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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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π</a:t>
                      </a:r>
                      <a:r>
                        <a:rPr kumimoji="0" lang="it-IT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0</a:t>
                      </a: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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1.0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  <a:sym typeface="Symbol" pitchFamily="18" charset="2"/>
                        </a:rPr>
                        <a:t>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5000"/>
          <a:stretch>
            <a:fillRect/>
          </a:stretch>
        </p:blipFill>
        <p:spPr bwMode="auto">
          <a:xfrm>
            <a:off x="5137720" y="1981200"/>
            <a:ext cx="4114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A.Passeri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Physics @KLOE-2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979712" y="620688"/>
            <a:ext cx="509280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KLOE / KLOE-2 </a:t>
            </a:r>
            <a:r>
              <a:rPr lang="it-IT" sz="3200" b="1" dirty="0" err="1" smtClean="0">
                <a:solidFill>
                  <a:srgbClr val="0000FF"/>
                </a:solidFill>
              </a:rPr>
              <a:t>particle</a:t>
            </a:r>
            <a:r>
              <a:rPr lang="it-IT" sz="3200" b="1" dirty="0" smtClean="0">
                <a:solidFill>
                  <a:srgbClr val="0000FF"/>
                </a:solidFill>
              </a:rPr>
              <a:t> </a:t>
            </a:r>
            <a:r>
              <a:rPr lang="it-IT" sz="3200" b="1" dirty="0" err="1" smtClean="0">
                <a:solidFill>
                  <a:srgbClr val="0000FF"/>
                </a:solidFill>
              </a:rPr>
              <a:t>fluxes</a:t>
            </a:r>
            <a:endParaRPr lang="it-IT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cs typeface="Arial" charset="0"/>
              </a:rPr>
              <a:t>A.Passeri</a:t>
            </a:r>
            <a:endParaRPr lang="it-IT">
              <a:cs typeface="Arial" charset="0"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cs typeface="Arial" charset="0"/>
              </a:rPr>
              <a:t>Physics @KLOE-2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9D827-011C-4ED6-861E-CF5E83028A8A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34925" y="764704"/>
            <a:ext cx="9109075" cy="68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b="1" dirty="0"/>
              <a:t>Goal: </a:t>
            </a:r>
            <a:r>
              <a:rPr lang="en-US" b="1" dirty="0">
                <a:cs typeface="Times New Roman" pitchFamily="18" charset="0"/>
              </a:rPr>
              <a:t>~20 fb</a:t>
            </a:r>
            <a:r>
              <a:rPr lang="en-US" b="1" baseline="30000" dirty="0">
                <a:cs typeface="Times New Roman" pitchFamily="18" charset="0"/>
              </a:rPr>
              <a:t>-1</a:t>
            </a:r>
            <a:r>
              <a:rPr lang="en-US" b="1" dirty="0">
                <a:cs typeface="Times New Roman" pitchFamily="18" charset="0"/>
              </a:rPr>
              <a:t> in the next 3 ─ 4 years to extend the KLOE physics program at </a:t>
            </a:r>
          </a:p>
          <a:p>
            <a:pPr eaLnBrk="0" hangingPunct="0">
              <a:lnSpc>
                <a:spcPct val="110000"/>
              </a:lnSpc>
            </a:pPr>
            <a:r>
              <a:rPr lang="en-US" b="1" dirty="0">
                <a:cs typeface="Times New Roman" pitchFamily="18" charset="0"/>
              </a:rPr>
              <a:t>DA</a:t>
            </a:r>
            <a:r>
              <a:rPr lang="en-US" b="1" dirty="0">
                <a:cs typeface="Times New Roman" pitchFamily="18" charset="0"/>
                <a:sym typeface="Symbol" pitchFamily="18" charset="2"/>
              </a:rPr>
              <a:t></a:t>
            </a:r>
            <a:r>
              <a:rPr lang="en-US" b="1" dirty="0">
                <a:cs typeface="Times New Roman" pitchFamily="18" charset="0"/>
              </a:rPr>
              <a:t>NE upgraded in luminosity (approved) and energy up to 2.4 </a:t>
            </a:r>
            <a:r>
              <a:rPr lang="en-US" b="1" dirty="0" err="1">
                <a:cs typeface="Times New Roman" pitchFamily="18" charset="0"/>
              </a:rPr>
              <a:t>GeV</a:t>
            </a:r>
            <a:r>
              <a:rPr lang="en-US" b="1" dirty="0">
                <a:cs typeface="Times New Roman" pitchFamily="18" charset="0"/>
              </a:rPr>
              <a:t> (under discussion):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467544" y="1916832"/>
            <a:ext cx="8141873" cy="3416320"/>
            <a:chOff x="965615" y="2414588"/>
            <a:chExt cx="8141873" cy="3416320"/>
          </a:xfrm>
        </p:grpSpPr>
        <p:sp>
          <p:nvSpPr>
            <p:cNvPr id="34822" name="Text Box 9"/>
            <p:cNvSpPr txBox="1">
              <a:spLocks noChangeArrowheads="1"/>
            </p:cNvSpPr>
            <p:nvPr/>
          </p:nvSpPr>
          <p:spPr bwMode="auto">
            <a:xfrm>
              <a:off x="965615" y="2414588"/>
              <a:ext cx="2814297" cy="3416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Clr>
                  <a:schemeClr val="tx1"/>
                </a:buClr>
                <a:buFontTx/>
                <a:buChar char="•"/>
              </a:pPr>
              <a:r>
                <a:rPr lang="en-US" dirty="0"/>
                <a:t> </a:t>
              </a:r>
              <a:r>
                <a:rPr lang="en-US" b="1" dirty="0" err="1">
                  <a:latin typeface="Symbol" pitchFamily="18" charset="2"/>
                </a:rPr>
                <a:t>gg</a:t>
              </a:r>
              <a:r>
                <a:rPr lang="en-US" b="1" dirty="0"/>
                <a:t> physics</a:t>
              </a:r>
            </a:p>
            <a:p>
              <a:pPr eaLnBrk="0" hangingPunct="0"/>
              <a:endParaRPr lang="en-US" b="1" dirty="0" smtClean="0"/>
            </a:p>
            <a:p>
              <a:pPr eaLnBrk="0" hangingPunct="0"/>
              <a:endParaRPr lang="en-US" b="1" dirty="0"/>
            </a:p>
            <a:p>
              <a:pPr eaLnBrk="0" hangingPunct="0">
                <a:buFontTx/>
                <a:buChar char="•"/>
              </a:pPr>
              <a:r>
                <a:rPr lang="en-US" b="1" dirty="0"/>
                <a:t> Light meson spectroscopy</a:t>
              </a:r>
            </a:p>
            <a:p>
              <a:pPr eaLnBrk="0" hangingPunct="0">
                <a:buFontTx/>
                <a:buChar char="•"/>
              </a:pPr>
              <a:endParaRPr lang="en-US" b="1" dirty="0"/>
            </a:p>
            <a:p>
              <a:pPr eaLnBrk="0" hangingPunct="0"/>
              <a:endParaRPr lang="en-US" b="1" dirty="0"/>
            </a:p>
            <a:p>
              <a:pPr eaLnBrk="0" hangingPunct="0">
                <a:buFontTx/>
                <a:buChar char="•"/>
              </a:pPr>
              <a:r>
                <a:rPr lang="en-US" b="1" dirty="0"/>
                <a:t> </a:t>
              </a:r>
              <a:r>
                <a:rPr lang="en-US" b="1" dirty="0" err="1"/>
                <a:t>Kaon</a:t>
              </a:r>
              <a:r>
                <a:rPr lang="en-US" b="1" dirty="0"/>
                <a:t> physics</a:t>
              </a:r>
            </a:p>
            <a:p>
              <a:pPr eaLnBrk="0" hangingPunct="0">
                <a:buFontTx/>
                <a:buChar char="•"/>
              </a:pPr>
              <a:endParaRPr lang="en-US" b="1" dirty="0"/>
            </a:p>
            <a:p>
              <a:pPr eaLnBrk="0" hangingPunct="0">
                <a:buFontTx/>
                <a:buChar char="•"/>
              </a:pPr>
              <a:endParaRPr lang="en-US" b="1" dirty="0"/>
            </a:p>
            <a:p>
              <a:pPr eaLnBrk="0" hangingPunct="0"/>
              <a:endParaRPr lang="en-US" b="1" dirty="0"/>
            </a:p>
            <a:p>
              <a:pPr eaLnBrk="0" hangingPunct="0">
                <a:buFontTx/>
                <a:buChar char="•"/>
              </a:pPr>
              <a:r>
                <a:rPr lang="en-US" b="1" dirty="0"/>
                <a:t> Dark </a:t>
              </a:r>
              <a:r>
                <a:rPr lang="en-US" b="1" dirty="0" smtClean="0"/>
                <a:t>forces searches</a:t>
              </a:r>
              <a:endParaRPr lang="en-US" b="1" dirty="0"/>
            </a:p>
            <a:p>
              <a:pPr eaLnBrk="0" hangingPunct="0">
                <a:buFontTx/>
                <a:buChar char="•"/>
              </a:pPr>
              <a:r>
                <a:rPr lang="en-US" b="1" dirty="0"/>
                <a:t> </a:t>
              </a:r>
              <a:r>
                <a:rPr lang="en-US" b="1" dirty="0" err="1"/>
                <a:t>Hadronic</a:t>
              </a:r>
              <a:r>
                <a:rPr lang="en-US" b="1" dirty="0"/>
                <a:t> cross section</a:t>
              </a:r>
            </a:p>
          </p:txBody>
        </p:sp>
        <p:sp>
          <p:nvSpPr>
            <p:cNvPr id="34823" name="Rectangle 10"/>
            <p:cNvSpPr>
              <a:spLocks noChangeArrowheads="1"/>
            </p:cNvSpPr>
            <p:nvPr/>
          </p:nvSpPr>
          <p:spPr bwMode="auto">
            <a:xfrm>
              <a:off x="3365500" y="4032275"/>
              <a:ext cx="5741988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eaLnBrk="0" hangingPunct="0">
                <a:buFontTx/>
                <a:buChar char="•"/>
              </a:pPr>
              <a:r>
                <a:rPr lang="en-US" dirty="0">
                  <a:solidFill>
                    <a:srgbClr val="0033CC"/>
                  </a:solidFill>
                </a:rPr>
                <a:t> </a:t>
              </a:r>
              <a:r>
                <a:rPr lang="en-US" b="1" dirty="0">
                  <a:solidFill>
                    <a:srgbClr val="0033CC"/>
                  </a:solidFill>
                </a:rPr>
                <a:t>Test of CPT (and QM) in correlated </a:t>
              </a:r>
              <a:r>
                <a:rPr lang="en-US" b="1" dirty="0" err="1">
                  <a:solidFill>
                    <a:srgbClr val="0033CC"/>
                  </a:solidFill>
                </a:rPr>
                <a:t>kaon</a:t>
              </a:r>
              <a:r>
                <a:rPr lang="en-US" b="1" dirty="0">
                  <a:solidFill>
                    <a:srgbClr val="0033CC"/>
                  </a:solidFill>
                </a:rPr>
                <a:t> decays</a:t>
              </a:r>
            </a:p>
            <a:p>
              <a:pPr lvl="1" eaLnBrk="0" hangingPunct="0">
                <a:buFontTx/>
                <a:buChar char="•"/>
              </a:pPr>
              <a:r>
                <a:rPr lang="en-US" b="1" dirty="0">
                  <a:solidFill>
                    <a:srgbClr val="0033CC"/>
                  </a:solidFill>
                </a:rPr>
                <a:t> Test of CPT in K</a:t>
              </a:r>
              <a:r>
                <a:rPr lang="en-US" b="1" baseline="-25000" dirty="0">
                  <a:solidFill>
                    <a:srgbClr val="0033CC"/>
                  </a:solidFill>
                </a:rPr>
                <a:t>S</a:t>
              </a:r>
              <a:r>
                <a:rPr lang="en-US" b="1" dirty="0">
                  <a:solidFill>
                    <a:srgbClr val="0033CC"/>
                  </a:solidFill>
                </a:rPr>
                <a:t> </a:t>
              </a:r>
              <a:r>
                <a:rPr lang="en-US" b="1" dirty="0" err="1">
                  <a:solidFill>
                    <a:srgbClr val="0033CC"/>
                  </a:solidFill>
                </a:rPr>
                <a:t>semileptonic</a:t>
              </a:r>
              <a:r>
                <a:rPr lang="en-US" b="1" dirty="0">
                  <a:solidFill>
                    <a:srgbClr val="0033CC"/>
                  </a:solidFill>
                </a:rPr>
                <a:t> decays</a:t>
              </a:r>
            </a:p>
            <a:p>
              <a:pPr lvl="1" eaLnBrk="0" hangingPunct="0">
                <a:buFontTx/>
                <a:buChar char="•"/>
              </a:pPr>
              <a:r>
                <a:rPr lang="en-US" b="1" dirty="0">
                  <a:solidFill>
                    <a:srgbClr val="0033CC"/>
                  </a:solidFill>
                </a:rPr>
                <a:t> Test of SM (CKM </a:t>
              </a:r>
              <a:r>
                <a:rPr lang="en-US" b="1" dirty="0" err="1">
                  <a:solidFill>
                    <a:srgbClr val="0033CC"/>
                  </a:solidFill>
                </a:rPr>
                <a:t>unitarity</a:t>
              </a:r>
              <a:r>
                <a:rPr lang="en-US" b="1" dirty="0">
                  <a:solidFill>
                    <a:srgbClr val="0033CC"/>
                  </a:solidFill>
                </a:rPr>
                <a:t>, lepton universality)</a:t>
              </a:r>
            </a:p>
            <a:p>
              <a:pPr lvl="1" eaLnBrk="0" hangingPunct="0">
                <a:buFontTx/>
                <a:buChar char="•"/>
              </a:pPr>
              <a:r>
                <a:rPr lang="en-US" b="1" dirty="0">
                  <a:solidFill>
                    <a:srgbClr val="0033CC"/>
                  </a:solidFill>
                </a:rPr>
                <a:t> Test of </a:t>
              </a:r>
              <a:r>
                <a:rPr lang="en-US" b="1" dirty="0">
                  <a:solidFill>
                    <a:srgbClr val="0033CC"/>
                  </a:solidFill>
                  <a:sym typeface="Symbol" pitchFamily="18" charset="2"/>
                </a:rPr>
                <a:t></a:t>
              </a:r>
              <a:r>
                <a:rPr lang="en-US" b="1" dirty="0">
                  <a:solidFill>
                    <a:srgbClr val="0033CC"/>
                  </a:solidFill>
                </a:rPr>
                <a:t>PT (K</a:t>
              </a:r>
              <a:r>
                <a:rPr lang="en-US" b="1" baseline="-25000" dirty="0">
                  <a:solidFill>
                    <a:srgbClr val="0033CC"/>
                  </a:solidFill>
                </a:rPr>
                <a:t>S</a:t>
              </a:r>
              <a:r>
                <a:rPr lang="en-US" b="1" dirty="0">
                  <a:solidFill>
                    <a:srgbClr val="0033CC"/>
                  </a:solidFill>
                </a:rPr>
                <a:t> decays)</a:t>
              </a:r>
            </a:p>
          </p:txBody>
        </p:sp>
        <p:sp>
          <p:nvSpPr>
            <p:cNvPr id="34824" name="Rectangle 11"/>
            <p:cNvSpPr>
              <a:spLocks noChangeArrowheads="1"/>
            </p:cNvSpPr>
            <p:nvPr/>
          </p:nvSpPr>
          <p:spPr bwMode="auto">
            <a:xfrm>
              <a:off x="3391209" y="5438924"/>
              <a:ext cx="2579104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1" eaLnBrk="0" hangingPunct="0">
                <a:buFontTx/>
                <a:buChar char="•"/>
              </a:pPr>
              <a:r>
                <a:rPr lang="en-US" dirty="0">
                  <a:solidFill>
                    <a:srgbClr val="CC3300"/>
                  </a:solidFill>
                </a:rPr>
                <a:t> </a:t>
              </a:r>
              <a:r>
                <a:rPr lang="en-US" b="1" dirty="0" err="1">
                  <a:solidFill>
                    <a:srgbClr val="CC3300"/>
                  </a:solidFill>
                  <a:latin typeface="Symbol" pitchFamily="18" charset="2"/>
                </a:rPr>
                <a:t>a</a:t>
              </a:r>
              <a:r>
                <a:rPr lang="en-US" b="1" baseline="-25000" dirty="0" err="1">
                  <a:solidFill>
                    <a:srgbClr val="CC3300"/>
                  </a:solidFill>
                </a:rPr>
                <a:t>em</a:t>
              </a:r>
              <a:r>
                <a:rPr lang="en-US" b="1" dirty="0">
                  <a:solidFill>
                    <a:srgbClr val="CC3300"/>
                  </a:solidFill>
                </a:rPr>
                <a:t>(M</a:t>
              </a:r>
              <a:r>
                <a:rPr lang="en-US" b="1" baseline="-25000" dirty="0">
                  <a:solidFill>
                    <a:srgbClr val="CC3300"/>
                  </a:solidFill>
                </a:rPr>
                <a:t>Z</a:t>
              </a:r>
              <a:r>
                <a:rPr lang="en-US" b="1" dirty="0">
                  <a:solidFill>
                    <a:srgbClr val="CC3300"/>
                  </a:solidFill>
                </a:rPr>
                <a:t>) and (g</a:t>
              </a:r>
              <a:r>
                <a:rPr lang="en-US" b="1" baseline="-25000" dirty="0">
                  <a:solidFill>
                    <a:srgbClr val="CC3300"/>
                  </a:solidFill>
                  <a:sym typeface="Symbol" pitchFamily="18" charset="2"/>
                </a:rPr>
                <a:t></a:t>
              </a:r>
              <a:r>
                <a:rPr lang="en-US" b="1" dirty="0">
                  <a:solidFill>
                    <a:srgbClr val="CC3300"/>
                  </a:solidFill>
                </a:rPr>
                <a:t>-2)</a:t>
              </a:r>
            </a:p>
          </p:txBody>
        </p:sp>
        <p:sp>
          <p:nvSpPr>
            <p:cNvPr id="34825" name="Rectangle 12"/>
            <p:cNvSpPr>
              <a:spLocks noChangeArrowheads="1"/>
            </p:cNvSpPr>
            <p:nvPr/>
          </p:nvSpPr>
          <p:spPr bwMode="auto">
            <a:xfrm>
              <a:off x="3373438" y="5150892"/>
              <a:ext cx="31897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1" eaLnBrk="0" hangingPunct="0">
                <a:buFontTx/>
                <a:buChar char="•"/>
              </a:pPr>
              <a:r>
                <a:rPr lang="en-US" b="1" dirty="0">
                  <a:solidFill>
                    <a:srgbClr val="FF9900"/>
                  </a:solidFill>
                </a:rPr>
                <a:t> Light bosons @ O(1 </a:t>
              </a:r>
              <a:r>
                <a:rPr lang="en-US" b="1" dirty="0" err="1">
                  <a:solidFill>
                    <a:srgbClr val="FF9900"/>
                  </a:solidFill>
                </a:rPr>
                <a:t>GeV</a:t>
              </a:r>
              <a:r>
                <a:rPr lang="en-US" b="1" dirty="0">
                  <a:solidFill>
                    <a:srgbClr val="FF9900"/>
                  </a:solidFill>
                </a:rPr>
                <a:t>)</a:t>
              </a:r>
            </a:p>
          </p:txBody>
        </p:sp>
        <p:sp>
          <p:nvSpPr>
            <p:cNvPr id="34826" name="Rectangle 13"/>
            <p:cNvSpPr>
              <a:spLocks noChangeArrowheads="1"/>
            </p:cNvSpPr>
            <p:nvPr/>
          </p:nvSpPr>
          <p:spPr bwMode="auto">
            <a:xfrm>
              <a:off x="3365500" y="3206676"/>
              <a:ext cx="5741988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eaLnBrk="0" hangingPunct="0">
                <a:buFontTx/>
                <a:buChar char="•"/>
              </a:pPr>
              <a:r>
                <a:rPr lang="en-US" dirty="0">
                  <a:solidFill>
                    <a:srgbClr val="009900"/>
                  </a:solidFill>
                </a:rPr>
                <a:t> </a:t>
              </a:r>
              <a:r>
                <a:rPr lang="en-US" b="1" dirty="0">
                  <a:solidFill>
                    <a:srgbClr val="009900"/>
                  </a:solidFill>
                </a:rPr>
                <a:t>Properties of scalar/vector mesons </a:t>
              </a:r>
            </a:p>
            <a:p>
              <a:pPr lvl="1" eaLnBrk="0" hangingPunct="0">
                <a:buFontTx/>
                <a:buChar char="•"/>
              </a:pPr>
              <a:r>
                <a:rPr lang="en-US" b="1" dirty="0">
                  <a:solidFill>
                    <a:srgbClr val="009900"/>
                  </a:solidFill>
                </a:rPr>
                <a:t> Rare </a:t>
              </a:r>
              <a:r>
                <a:rPr lang="en-US" b="1" dirty="0">
                  <a:solidFill>
                    <a:srgbClr val="009900"/>
                  </a:solidFill>
                  <a:latin typeface="Symbol" pitchFamily="18" charset="2"/>
                </a:rPr>
                <a:t>h</a:t>
              </a:r>
              <a:r>
                <a:rPr lang="en-US" b="1" dirty="0">
                  <a:solidFill>
                    <a:srgbClr val="009900"/>
                  </a:solidFill>
                </a:rPr>
                <a:t> decays</a:t>
              </a:r>
            </a:p>
            <a:p>
              <a:pPr lvl="1" eaLnBrk="0" hangingPunct="0">
                <a:buFontTx/>
                <a:buChar char="•"/>
              </a:pPr>
              <a:r>
                <a:rPr lang="en-US" b="1" dirty="0">
                  <a:solidFill>
                    <a:srgbClr val="009900"/>
                  </a:solidFill>
                </a:rPr>
                <a:t> </a:t>
              </a:r>
              <a:r>
                <a:rPr lang="en-US" b="1" dirty="0">
                  <a:solidFill>
                    <a:srgbClr val="009900"/>
                  </a:solidFill>
                  <a:latin typeface="Symbol" pitchFamily="18" charset="2"/>
                </a:rPr>
                <a:t>h</a:t>
              </a:r>
              <a:r>
                <a:rPr lang="en-US" b="1" dirty="0">
                  <a:solidFill>
                    <a:srgbClr val="009900"/>
                  </a:solidFill>
                  <a:sym typeface="Symbol" pitchFamily="18" charset="2"/>
                </a:rPr>
                <a:t></a:t>
              </a:r>
              <a:r>
                <a:rPr lang="en-US" b="1" dirty="0">
                  <a:solidFill>
                    <a:srgbClr val="009900"/>
                  </a:solidFill>
                </a:rPr>
                <a:t> physics</a:t>
              </a:r>
            </a:p>
          </p:txBody>
        </p:sp>
        <p:sp>
          <p:nvSpPr>
            <p:cNvPr id="34827" name="Rectangle 14"/>
            <p:cNvSpPr>
              <a:spLocks noChangeArrowheads="1"/>
            </p:cNvSpPr>
            <p:nvPr/>
          </p:nvSpPr>
          <p:spPr bwMode="auto">
            <a:xfrm>
              <a:off x="3365500" y="2414588"/>
              <a:ext cx="5741988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eaLnBrk="0" hangingPunct="0">
                <a:buFontTx/>
                <a:buChar char="•"/>
              </a:pP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b="1" dirty="0">
                  <a:solidFill>
                    <a:srgbClr val="FF0000"/>
                  </a:solidFill>
                </a:rPr>
                <a:t>Existence (and properties) of </a:t>
              </a:r>
              <a:r>
                <a:rPr lang="en-US" b="1" dirty="0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en-US" b="1" dirty="0">
                  <a:solidFill>
                    <a:srgbClr val="FF0000"/>
                  </a:solidFill>
                </a:rPr>
                <a:t>(600)</a:t>
              </a:r>
            </a:p>
            <a:p>
              <a:pPr lvl="1" eaLnBrk="0" hangingPunct="0">
                <a:buFontTx/>
                <a:buChar char="•"/>
              </a:pPr>
              <a:r>
                <a:rPr lang="en-US" b="1" dirty="0">
                  <a:solidFill>
                    <a:srgbClr val="FF0000"/>
                  </a:solidFill>
                </a:rPr>
                <a:t> Study of </a:t>
              </a:r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G</a:t>
              </a:r>
              <a:r>
                <a:rPr lang="en-US" b="1" dirty="0" smtClean="0">
                  <a:solidFill>
                    <a:srgbClr val="FF0000"/>
                  </a:solidFill>
                </a:rPr>
                <a:t>(S/</a:t>
              </a:r>
              <a:r>
                <a:rPr lang="en-US" b="1" dirty="0" err="1" smtClean="0">
                  <a:solidFill>
                    <a:srgbClr val="FF0000"/>
                  </a:solidFill>
                </a:rPr>
                <a:t>PS→</a:t>
              </a:r>
              <a:r>
                <a:rPr lang="en-US" b="1" dirty="0" err="1">
                  <a:solidFill>
                    <a:srgbClr val="FF0000"/>
                  </a:solidFill>
                  <a:latin typeface="Symbol" pitchFamily="18" charset="2"/>
                </a:rPr>
                <a:t>gg</a:t>
              </a:r>
              <a:r>
                <a:rPr lang="en-US" b="1" dirty="0">
                  <a:solidFill>
                    <a:srgbClr val="FF0000"/>
                  </a:solidFill>
                </a:rPr>
                <a:t>)</a:t>
              </a:r>
            </a:p>
            <a:p>
              <a:pPr lvl="1" eaLnBrk="0" hangingPunct="0">
                <a:buFontTx/>
                <a:buChar char="•"/>
              </a:pPr>
              <a:r>
                <a:rPr lang="en-US" b="1" dirty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rgbClr val="FF0000"/>
                  </a:solidFill>
                </a:rPr>
                <a:t>PS </a:t>
              </a:r>
              <a:r>
                <a:rPr lang="en-US" b="1" dirty="0">
                  <a:solidFill>
                    <a:srgbClr val="FF0000"/>
                  </a:solidFill>
                </a:rPr>
                <a:t>transition form factor</a:t>
              </a:r>
            </a:p>
          </p:txBody>
        </p:sp>
      </p:grpSp>
      <p:sp>
        <p:nvSpPr>
          <p:cNvPr id="34828" name="Rectangle 15"/>
          <p:cNvSpPr>
            <a:spLocks noChangeArrowheads="1"/>
          </p:cNvSpPr>
          <p:nvPr/>
        </p:nvSpPr>
        <p:spPr bwMode="auto">
          <a:xfrm>
            <a:off x="3145854" y="1412776"/>
            <a:ext cx="5962650" cy="369887"/>
          </a:xfrm>
          <a:prstGeom prst="rect">
            <a:avLst/>
          </a:prstGeom>
          <a:noFill/>
          <a:ln w="22225">
            <a:solidFill>
              <a:srgbClr val="0099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>
                <a:solidFill>
                  <a:schemeClr val="hlink"/>
                </a:solidFill>
                <a:sym typeface="Symbol" pitchFamily="18" charset="2"/>
              </a:rPr>
              <a:t>G.Amelino-Camelia et al., Eur.Phys.J. C (2010) 68:619-681</a:t>
            </a:r>
          </a:p>
        </p:txBody>
      </p:sp>
      <p:sp>
        <p:nvSpPr>
          <p:cNvPr id="34829" name="CasellaDiTesto 14"/>
          <p:cNvSpPr txBox="1">
            <a:spLocks noChangeArrowheads="1"/>
          </p:cNvSpPr>
          <p:nvPr/>
        </p:nvSpPr>
        <p:spPr bwMode="auto">
          <a:xfrm>
            <a:off x="2198181" y="118373"/>
            <a:ext cx="4750083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rgbClr val="0000FF"/>
                </a:solidFill>
              </a:rPr>
              <a:t>KLOE-2 </a:t>
            </a:r>
            <a:r>
              <a:rPr lang="it-IT" sz="3600" b="1" dirty="0" err="1">
                <a:solidFill>
                  <a:srgbClr val="0000FF"/>
                </a:solidFill>
              </a:rPr>
              <a:t>Physics</a:t>
            </a:r>
            <a:r>
              <a:rPr lang="it-IT" sz="3600" b="1" dirty="0">
                <a:solidFill>
                  <a:srgbClr val="0000FF"/>
                </a:solidFill>
              </a:rPr>
              <a:t> </a:t>
            </a:r>
            <a:r>
              <a:rPr lang="it-IT" sz="3600" b="1" dirty="0" err="1">
                <a:solidFill>
                  <a:srgbClr val="0000FF"/>
                </a:solidFill>
              </a:rPr>
              <a:t>Program</a:t>
            </a:r>
            <a:endParaRPr lang="it-IT" sz="3600" b="1" dirty="0">
              <a:solidFill>
                <a:srgbClr val="0000FF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10881" y="1412776"/>
            <a:ext cx="232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6600"/>
                </a:solidFill>
              </a:rPr>
              <a:t>KLOE-2 </a:t>
            </a:r>
            <a:r>
              <a:rPr lang="it-IT" b="1" dirty="0" err="1" smtClean="0">
                <a:solidFill>
                  <a:srgbClr val="006600"/>
                </a:solidFill>
              </a:rPr>
              <a:t>physics</a:t>
            </a:r>
            <a:r>
              <a:rPr lang="it-IT" b="1" dirty="0" smtClean="0">
                <a:solidFill>
                  <a:srgbClr val="006600"/>
                </a:solidFill>
              </a:rPr>
              <a:t> </a:t>
            </a:r>
            <a:r>
              <a:rPr lang="it-IT" b="1" dirty="0" err="1" smtClean="0">
                <a:solidFill>
                  <a:srgbClr val="006600"/>
                </a:solidFill>
              </a:rPr>
              <a:t>paper</a:t>
            </a:r>
            <a:r>
              <a:rPr lang="it-IT" b="1" dirty="0" smtClean="0">
                <a:solidFill>
                  <a:srgbClr val="006600"/>
                </a:solidFill>
              </a:rPr>
              <a:t> :</a:t>
            </a:r>
            <a:endParaRPr lang="it-IT" b="1" dirty="0">
              <a:solidFill>
                <a:srgbClr val="0066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979174" y="5445224"/>
            <a:ext cx="7097712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I </a:t>
            </a:r>
            <a:r>
              <a:rPr lang="it-IT" sz="2800" b="1" dirty="0" err="1" smtClean="0">
                <a:solidFill>
                  <a:srgbClr val="FF0000"/>
                </a:solidFill>
              </a:rPr>
              <a:t>will</a:t>
            </a:r>
            <a:r>
              <a:rPr lang="it-IT" sz="2800" b="1" dirty="0" smtClean="0">
                <a:solidFill>
                  <a:srgbClr val="FF0000"/>
                </a:solidFill>
              </a:rPr>
              <a:t> focus </a:t>
            </a:r>
            <a:r>
              <a:rPr lang="it-IT" sz="2800" b="1" dirty="0" err="1" smtClean="0">
                <a:solidFill>
                  <a:srgbClr val="FF0000"/>
                </a:solidFill>
              </a:rPr>
              <a:t>only</a:t>
            </a:r>
            <a:r>
              <a:rPr lang="it-IT" sz="2800" b="1" dirty="0" smtClean="0">
                <a:solidFill>
                  <a:srgbClr val="FF0000"/>
                </a:solidFill>
              </a:rPr>
              <a:t> on </a:t>
            </a:r>
            <a:r>
              <a:rPr lang="it-IT" sz="2800" b="1" dirty="0" err="1" smtClean="0">
                <a:solidFill>
                  <a:srgbClr val="FF0000"/>
                </a:solidFill>
              </a:rPr>
              <a:t>few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items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strongly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pointing</a:t>
            </a:r>
            <a:endParaRPr lang="it-IT" sz="2800" b="1" dirty="0" smtClean="0">
              <a:solidFill>
                <a:srgbClr val="FF00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towards</a:t>
            </a:r>
            <a:r>
              <a:rPr lang="it-IT" sz="2800" b="1" dirty="0" smtClean="0">
                <a:solidFill>
                  <a:srgbClr val="FF0000"/>
                </a:solidFill>
              </a:rPr>
              <a:t> New </a:t>
            </a:r>
            <a:r>
              <a:rPr lang="it-IT" sz="2800" b="1" dirty="0" err="1" smtClean="0">
                <a:solidFill>
                  <a:srgbClr val="FF0000"/>
                </a:solidFill>
              </a:rPr>
              <a:t>Physics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l="10905" t="10562" r="13496" b="77943"/>
          <a:stretch>
            <a:fillRect/>
          </a:stretch>
        </p:blipFill>
        <p:spPr bwMode="auto">
          <a:xfrm>
            <a:off x="1281387" y="3356993"/>
            <a:ext cx="631494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92289" y="1484227"/>
            <a:ext cx="4068143" cy="136870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Precise determination of</a:t>
            </a:r>
            <a:r>
              <a:rPr lang="en-US" sz="1800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V</a:t>
            </a:r>
            <a:r>
              <a:rPr lang="en-US" sz="1800" baseline="-25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us</a:t>
            </a:r>
            <a:endParaRPr lang="en-US" sz="1800" baseline="-25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charset="0"/>
            </a:endParaRPr>
          </a:p>
          <a:p>
            <a:pPr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Test of</a:t>
            </a:r>
            <a:r>
              <a:rPr lang="en-US" sz="1800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Lepton universality</a:t>
            </a:r>
            <a:r>
              <a:rPr lang="en-US" sz="1800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Ke3 </a:t>
            </a:r>
            <a:r>
              <a:rPr lang="en-US" sz="18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vs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K</a:t>
            </a:r>
            <a:r>
              <a:rPr lang="en-US" sz="1800" dirty="0">
                <a:solidFill>
                  <a:srgbClr val="000000"/>
                </a:solidFill>
                <a:latin typeface="Symbol" pitchFamily="18" charset="2"/>
                <a:cs typeface="Arial" charset="0"/>
              </a:rPr>
              <a:t>m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3</a:t>
            </a:r>
            <a:r>
              <a:rPr lang="en-US" sz="1800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>
              <a:lnSpc>
                <a:spcPct val="120000"/>
              </a:lnSpc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sz="1800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Most precise test of</a:t>
            </a:r>
            <a:r>
              <a:rPr lang="en-US" sz="1800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CKM </a:t>
            </a:r>
            <a:r>
              <a:rPr lang="en-US" sz="1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unitarity</a:t>
            </a:r>
            <a:endParaRPr lang="en-US" sz="18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  <a:p>
            <a:pPr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en-US" sz="1800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rPr>
              <a:t>Lepton-Quark universality of weak int.</a:t>
            </a:r>
          </a:p>
        </p:txBody>
      </p:sp>
      <p:pic>
        <p:nvPicPr>
          <p:cNvPr id="1032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8" t="41176" r="58855" b="13664"/>
          <a:stretch>
            <a:fillRect/>
          </a:stretch>
        </p:blipFill>
        <p:spPr bwMode="auto">
          <a:xfrm>
            <a:off x="813663" y="1285627"/>
            <a:ext cx="2622550" cy="17113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1035" name="Picture 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148" t="41176" r="1482" b="13983"/>
          <a:stretch>
            <a:fillRect/>
          </a:stretch>
        </p:blipFill>
        <p:spPr bwMode="auto">
          <a:xfrm>
            <a:off x="642640" y="3991546"/>
            <a:ext cx="2489200" cy="17417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036" name="Text Box 26"/>
          <p:cNvSpPr txBox="1">
            <a:spLocks noChangeArrowheads="1"/>
          </p:cNvSpPr>
          <p:nvPr/>
        </p:nvSpPr>
        <p:spPr bwMode="auto">
          <a:xfrm>
            <a:off x="0" y="5680553"/>
            <a:ext cx="4067944" cy="34073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 err="1">
                <a:solidFill>
                  <a:srgbClr val="006600"/>
                </a:solidFill>
                <a:latin typeface="Calibri" pitchFamily="34" charset="0"/>
              </a:rPr>
              <a:t>Helicity</a:t>
            </a:r>
            <a:r>
              <a:rPr lang="en-US" sz="1600" dirty="0">
                <a:solidFill>
                  <a:srgbClr val="006600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</a:rPr>
              <a:t>suppressed: enhanced sensitivity </a:t>
            </a:r>
            <a:r>
              <a:rPr lang="en-US" sz="1600" dirty="0">
                <a:solidFill>
                  <a:srgbClr val="006600"/>
                </a:solidFill>
                <a:latin typeface="Calibri" pitchFamily="34" charset="0"/>
              </a:rPr>
              <a:t>to </a:t>
            </a:r>
            <a:r>
              <a:rPr lang="en-US" sz="1600" dirty="0" smtClean="0">
                <a:solidFill>
                  <a:srgbClr val="006600"/>
                </a:solidFill>
                <a:latin typeface="Calibri" pitchFamily="34" charset="0"/>
              </a:rPr>
              <a:t>NP</a:t>
            </a:r>
            <a:endParaRPr lang="en-US" sz="1600" dirty="0">
              <a:solidFill>
                <a:srgbClr val="006600"/>
              </a:solidFill>
              <a:latin typeface="Calibri" pitchFamily="34" charset="0"/>
            </a:endParaRPr>
          </a:p>
        </p:txBody>
      </p:sp>
      <p:grpSp>
        <p:nvGrpSpPr>
          <p:cNvPr id="29" name="Gruppo 28"/>
          <p:cNvGrpSpPr/>
          <p:nvPr/>
        </p:nvGrpSpPr>
        <p:grpSpPr>
          <a:xfrm>
            <a:off x="3818483" y="3914378"/>
            <a:ext cx="5218013" cy="3043014"/>
            <a:chOff x="3746475" y="3501008"/>
            <a:chExt cx="5218013" cy="3043014"/>
          </a:xfrm>
        </p:grpSpPr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3746475" y="3501008"/>
              <a:ext cx="4694468" cy="304301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en-US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pPr>
                <a:buClr>
                  <a:srgbClr val="006600"/>
                </a:buClr>
                <a:buFont typeface="Wingdings" pitchFamily="2" charset="2"/>
                <a:buChar char="v"/>
                <a:defRPr/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Precise determination of </a:t>
              </a:r>
              <a:r>
                <a:rPr lang="en-US" sz="18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V</a:t>
              </a:r>
              <a:r>
                <a:rPr lang="en-US" sz="1800" baseline="-250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us</a:t>
              </a:r>
              <a:r>
                <a:rPr lang="en-US" sz="18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/</a:t>
              </a:r>
              <a:r>
                <a:rPr lang="en-US" sz="18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V</a:t>
              </a:r>
              <a:r>
                <a:rPr lang="en-US" sz="1800" baseline="-25000" dirty="0" err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ud</a:t>
              </a:r>
              <a:endParaRPr lang="en-US" sz="1800" baseline="-25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endParaRPr>
            </a:p>
            <a:p>
              <a:pPr>
                <a:lnSpc>
                  <a:spcPct val="120000"/>
                </a:lnSpc>
                <a:buClr>
                  <a:srgbClr val="006600"/>
                </a:buClr>
                <a:buFont typeface="Wingdings" pitchFamily="2" charset="2"/>
                <a:buChar char="v"/>
                <a:defRPr/>
              </a:pPr>
              <a:r>
                <a:rPr lang="en-US" sz="1800" dirty="0">
                  <a:solidFill>
                    <a:srgbClr val="0066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8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Test of Physics beyond the SM</a:t>
              </a:r>
            </a:p>
            <a:p>
              <a:pPr lvl="1">
                <a:buFontTx/>
                <a:buChar char="•"/>
                <a:defRPr/>
              </a:pPr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right-handed contributions to </a:t>
              </a:r>
            </a:p>
            <a:p>
              <a:pPr lvl="1">
                <a:defRPr/>
              </a:pPr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  charged weak currents</a:t>
              </a:r>
            </a:p>
            <a:p>
              <a:pPr lvl="1">
                <a:buFontTx/>
                <a:buChar char="•"/>
                <a:defRPr/>
              </a:pPr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charged Higgs exchange </a:t>
              </a:r>
            </a:p>
            <a:p>
              <a:pPr lvl="1">
                <a:defRPr/>
              </a:pPr>
              <a:r>
                <a:rPr lang="en-US" sz="18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  (2 Higgs doublet scenarios</a:t>
              </a:r>
              <a:r>
                <a:rPr lang="en-US" sz="18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)</a:t>
              </a:r>
              <a:endParaRPr lang="en-US" sz="1800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  <a:p>
              <a:pPr>
                <a:buFont typeface="Wingdings" pitchFamily="2" charset="2"/>
                <a:buChar char="v"/>
                <a:defRPr/>
              </a:pPr>
              <a:r>
                <a:rPr lang="en-US" sz="1800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Lepton </a:t>
              </a:r>
              <a:r>
                <a:rPr lang="en-US" sz="18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Flavor Violation test with </a:t>
              </a:r>
              <a:r>
                <a:rPr lang="en-US" sz="18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Arial" charset="0"/>
                </a:rPr>
                <a:t>G</a:t>
              </a:r>
              <a:r>
                <a:rPr lang="en-US" sz="18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(K</a:t>
              </a:r>
              <a:r>
                <a:rPr lang="en-US" sz="1800" baseline="-250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e2</a:t>
              </a:r>
              <a:r>
                <a:rPr lang="en-US" sz="18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)/</a:t>
              </a:r>
              <a:r>
                <a:rPr lang="en-US" sz="18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Arial" charset="0"/>
                </a:rPr>
                <a:t>G</a:t>
              </a:r>
              <a:r>
                <a:rPr lang="en-US" sz="18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(K</a:t>
              </a:r>
              <a:r>
                <a:rPr lang="en-US" sz="1800" baseline="-250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Arial" charset="0"/>
                </a:rPr>
                <a:t>m</a:t>
              </a:r>
              <a:r>
                <a:rPr lang="en-US" sz="1800" baseline="-250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2</a:t>
              </a:r>
              <a:r>
                <a:rPr lang="en-US" sz="1800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)</a:t>
              </a:r>
            </a:p>
            <a:p>
              <a:pPr>
                <a:buFont typeface="Wingdings" pitchFamily="2" charset="2"/>
                <a:buChar char="v"/>
                <a:defRPr/>
              </a:pPr>
              <a:endParaRPr lang="en-US" sz="1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Arial" charset="0"/>
              </a:endParaRPr>
            </a:p>
            <a:p>
              <a:pPr>
                <a:defRPr/>
              </a:pPr>
              <a:endParaRPr lang="en-US" sz="1800" dirty="0">
                <a:solidFill>
                  <a:srgbClr val="00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17" name="Rectangle 32"/>
            <p:cNvSpPr>
              <a:spLocks noChangeArrowheads="1"/>
            </p:cNvSpPr>
            <p:nvPr/>
          </p:nvSpPr>
          <p:spPr bwMode="auto">
            <a:xfrm>
              <a:off x="7418263" y="4490566"/>
              <a:ext cx="1546225" cy="43656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en-US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Arial" charset="0"/>
                </a:rPr>
                <a:t>G</a:t>
              </a:r>
              <a:r>
                <a:rPr lang="en-US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(K</a:t>
              </a:r>
              <a:r>
                <a:rPr lang="en-US" baseline="-25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Arial" charset="0"/>
                </a:rPr>
                <a:t>m</a:t>
              </a:r>
              <a:r>
                <a:rPr lang="en-US" baseline="-25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2</a:t>
              </a:r>
              <a:r>
                <a:rPr lang="en-US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)/</a:t>
              </a:r>
              <a:r>
                <a:rPr lang="en-US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Arial" charset="0"/>
                </a:rPr>
                <a:t>G</a:t>
              </a:r>
              <a:r>
                <a:rPr lang="en-US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Arial" charset="0"/>
                </a:rPr>
                <a:t>p</a:t>
              </a:r>
              <a:r>
                <a:rPr lang="en-US" baseline="-25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  <a:cs typeface="Arial" charset="0"/>
                </a:rPr>
                <a:t>m</a:t>
              </a:r>
              <a:r>
                <a:rPr lang="en-US" baseline="-25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2</a:t>
              </a:r>
              <a:r>
                <a:rPr lang="en-US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cs typeface="Arial" charset="0"/>
                </a:rPr>
                <a:t>)</a:t>
              </a:r>
            </a:p>
          </p:txBody>
        </p:sp>
        <p:sp>
          <p:nvSpPr>
            <p:cNvPr id="1040" name="AutoShape 33"/>
            <p:cNvSpPr>
              <a:spLocks/>
            </p:cNvSpPr>
            <p:nvPr/>
          </p:nvSpPr>
          <p:spPr bwMode="auto">
            <a:xfrm>
              <a:off x="7179121" y="3986510"/>
              <a:ext cx="311150" cy="1620000"/>
            </a:xfrm>
            <a:prstGeom prst="rightBrace">
              <a:avLst>
                <a:gd name="adj1" fmla="val 61783"/>
                <a:gd name="adj2" fmla="val 50000"/>
              </a:avLst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r"/>
              <a:endParaRPr lang="en-US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1041" name="Straight Connector 18"/>
          <p:cNvCxnSpPr>
            <a:cxnSpLocks noChangeShapeType="1"/>
          </p:cNvCxnSpPr>
          <p:nvPr/>
        </p:nvCxnSpPr>
        <p:spPr bwMode="auto">
          <a:xfrm>
            <a:off x="888627" y="3140968"/>
            <a:ext cx="7643813" cy="0"/>
          </a:xfrm>
          <a:prstGeom prst="line">
            <a:avLst/>
          </a:prstGeom>
          <a:noFill/>
          <a:ln w="28575" algn="ctr">
            <a:solidFill>
              <a:srgbClr val="990099"/>
            </a:solidFill>
            <a:round/>
            <a:headEnd/>
            <a:tailEnd/>
          </a:ln>
        </p:spPr>
      </p:cxn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611560" y="836712"/>
            <a:ext cx="8208444" cy="594110"/>
            <a:chOff x="24" y="622"/>
            <a:chExt cx="4892" cy="214"/>
          </a:xfrm>
        </p:grpSpPr>
        <p:sp>
          <p:nvSpPr>
            <p:cNvPr id="19" name="Text Box 68"/>
            <p:cNvSpPr txBox="1">
              <a:spLocks noChangeArrowheads="1"/>
            </p:cNvSpPr>
            <p:nvPr/>
          </p:nvSpPr>
          <p:spPr bwMode="auto">
            <a:xfrm>
              <a:off x="24" y="656"/>
              <a:ext cx="1071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34" tIns="45716" rIns="91434" bIns="45716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solidFill>
                    <a:srgbClr val="296713"/>
                  </a:solidFill>
                  <a:latin typeface="Symbol" pitchFamily="18" charset="2"/>
                  <a:cs typeface="+mn-cs"/>
                </a:rPr>
                <a:t>G(</a:t>
              </a:r>
              <a:r>
                <a:rPr lang="en-US" sz="1800" b="1" i="1" kern="0" dirty="0">
                  <a:solidFill>
                    <a:srgbClr val="296713"/>
                  </a:solidFill>
                  <a:latin typeface="Times New Roman" pitchFamily="18" charset="0"/>
                  <a:cs typeface="+mn-cs"/>
                </a:rPr>
                <a:t>K </a:t>
              </a:r>
              <a:r>
                <a:rPr lang="en-US" sz="1800" b="1" i="1" kern="0" baseline="-25000" dirty="0">
                  <a:solidFill>
                    <a:srgbClr val="296713"/>
                  </a:solidFill>
                  <a:latin typeface="Times New Roman" pitchFamily="18" charset="0"/>
                  <a:cs typeface="+mn-cs"/>
                </a:rPr>
                <a:t>l3</a:t>
              </a:r>
              <a:r>
                <a:rPr lang="en-US" sz="1800" b="1" kern="0" baseline="-25000" dirty="0">
                  <a:solidFill>
                    <a:srgbClr val="296713"/>
                  </a:solidFill>
                  <a:latin typeface="Times New Roman" pitchFamily="18" charset="0"/>
                  <a:cs typeface="+mn-cs"/>
                </a:rPr>
                <a:t>(</a:t>
              </a:r>
              <a:r>
                <a:rPr lang="en-US" sz="1800" b="1" kern="0" baseline="-25000" dirty="0">
                  <a:solidFill>
                    <a:srgbClr val="296713"/>
                  </a:solidFill>
                  <a:latin typeface="Symbol" pitchFamily="18" charset="2"/>
                  <a:cs typeface="+mn-cs"/>
                </a:rPr>
                <a:t>g</a:t>
              </a:r>
              <a:r>
                <a:rPr lang="en-US" sz="1800" b="1" kern="0" baseline="-25000" dirty="0">
                  <a:solidFill>
                    <a:srgbClr val="296713"/>
                  </a:solidFill>
                  <a:latin typeface="Times New Roman" pitchFamily="18" charset="0"/>
                  <a:cs typeface="+mn-cs"/>
                </a:rPr>
                <a:t>)</a:t>
              </a:r>
              <a:r>
                <a:rPr lang="en-US" sz="1800" b="1" kern="0" dirty="0">
                  <a:solidFill>
                    <a:srgbClr val="296713"/>
                  </a:solidFill>
                  <a:latin typeface="Symbol" pitchFamily="18" charset="2"/>
                  <a:cs typeface="+mn-cs"/>
                </a:rPr>
                <a:t>)</a:t>
              </a:r>
              <a:r>
                <a:rPr lang="en-US" sz="1800" kern="0" dirty="0">
                  <a:solidFill>
                    <a:srgbClr val="296713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1800" kern="0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=</a:t>
              </a:r>
            </a:p>
          </p:txBody>
        </p:sp>
        <p:sp>
          <p:nvSpPr>
            <p:cNvPr id="20" name="Rectangle 69"/>
            <p:cNvSpPr>
              <a:spLocks noChangeArrowheads="1"/>
            </p:cNvSpPr>
            <p:nvPr/>
          </p:nvSpPr>
          <p:spPr bwMode="auto">
            <a:xfrm>
              <a:off x="668" y="622"/>
              <a:ext cx="87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34" tIns="45716" rIns="91434" bIns="45716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i="1" kern="0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C</a:t>
              </a:r>
              <a:r>
                <a:rPr lang="en-US" sz="1800" b="1" i="1" kern="0" baseline="-25000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K</a:t>
              </a:r>
              <a:r>
                <a:rPr lang="en-US" sz="1800" b="1" i="1" kern="0" baseline="30000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2 </a:t>
              </a:r>
              <a:r>
                <a:rPr lang="en-US" sz="1800" b="1" i="1" kern="0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G</a:t>
              </a:r>
              <a:r>
                <a:rPr lang="en-US" sz="1800" b="1" i="1" kern="0" baseline="-25000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F</a:t>
              </a:r>
              <a:r>
                <a:rPr lang="en-US" sz="1800" b="1" i="1" kern="0" baseline="30000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2</a:t>
              </a:r>
              <a:r>
                <a:rPr lang="en-US" sz="1800" b="1" i="1" kern="0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M</a:t>
              </a:r>
              <a:r>
                <a:rPr lang="en-US" sz="1800" b="1" i="1" kern="0" baseline="-25000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K</a:t>
              </a:r>
              <a:r>
                <a:rPr lang="en-US" sz="1800" b="1" i="1" kern="0" baseline="30000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5</a:t>
              </a:r>
              <a:endParaRPr lang="en-US" sz="1800" b="1" kern="0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1" name="Rectangle 70"/>
            <p:cNvSpPr>
              <a:spLocks noChangeArrowheads="1"/>
            </p:cNvSpPr>
            <p:nvPr/>
          </p:nvSpPr>
          <p:spPr bwMode="auto">
            <a:xfrm>
              <a:off x="839" y="703"/>
              <a:ext cx="49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34" tIns="45716" rIns="91434" bIns="45716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192</a:t>
              </a:r>
              <a:r>
                <a:rPr lang="en-US" sz="1800" kern="0" dirty="0">
                  <a:solidFill>
                    <a:srgbClr val="000000"/>
                  </a:solidFill>
                  <a:latin typeface="Symbol" pitchFamily="18" charset="2"/>
                  <a:cs typeface="+mn-cs"/>
                </a:rPr>
                <a:t>p</a:t>
              </a:r>
              <a:r>
                <a:rPr lang="en-US" sz="1800" kern="0" baseline="30000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3</a:t>
              </a:r>
              <a:endParaRPr lang="en-US" sz="1800" kern="0" dirty="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2" name="Rectangle 71"/>
            <p:cNvSpPr>
              <a:spLocks noChangeArrowheads="1"/>
            </p:cNvSpPr>
            <p:nvPr/>
          </p:nvSpPr>
          <p:spPr bwMode="auto">
            <a:xfrm>
              <a:off x="1397" y="626"/>
              <a:ext cx="3519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34" tIns="45716" rIns="91434" bIns="45716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i="1" kern="0" dirty="0">
                  <a:solidFill>
                    <a:srgbClr val="DC1C10"/>
                  </a:solidFill>
                  <a:latin typeface="Times New Roman" pitchFamily="18" charset="0"/>
                  <a:cs typeface="+mn-cs"/>
                </a:rPr>
                <a:t>S</a:t>
              </a:r>
              <a:r>
                <a:rPr lang="en-US" sz="1800" b="1" i="1" kern="0" baseline="-25000" dirty="0">
                  <a:solidFill>
                    <a:srgbClr val="DC1C10"/>
                  </a:solidFill>
                  <a:latin typeface="Times New Roman" pitchFamily="18" charset="0"/>
                  <a:cs typeface="+mn-cs"/>
                </a:rPr>
                <a:t>EW</a:t>
              </a:r>
              <a:r>
                <a:rPr lang="en-US" sz="1800" kern="0" dirty="0">
                  <a:solidFill>
                    <a:srgbClr val="000000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2400" b="1" kern="0" dirty="0">
                  <a:solidFill>
                    <a:srgbClr val="000099"/>
                  </a:solidFill>
                  <a:latin typeface="Symbol" pitchFamily="18" charset="2"/>
                  <a:cs typeface="+mn-cs"/>
                </a:rPr>
                <a:t>|</a:t>
              </a:r>
              <a:r>
                <a:rPr lang="en-US" sz="2400" b="1" i="1" kern="0" dirty="0">
                  <a:solidFill>
                    <a:srgbClr val="000099"/>
                  </a:solidFill>
                  <a:latin typeface="Times New Roman" pitchFamily="18" charset="0"/>
                  <a:cs typeface="+mn-cs"/>
                </a:rPr>
                <a:t>V</a:t>
              </a:r>
              <a:r>
                <a:rPr lang="en-US" sz="2400" b="1" i="1" kern="0" baseline="-25000" dirty="0">
                  <a:solidFill>
                    <a:srgbClr val="000099"/>
                  </a:solidFill>
                  <a:latin typeface="Times New Roman" pitchFamily="18" charset="0"/>
                  <a:cs typeface="+mn-cs"/>
                </a:rPr>
                <a:t>us</a:t>
              </a:r>
              <a:r>
                <a:rPr lang="en-US" sz="2400" b="1" kern="0" dirty="0">
                  <a:solidFill>
                    <a:srgbClr val="000099"/>
                  </a:solidFill>
                  <a:latin typeface="Symbol" pitchFamily="18" charset="2"/>
                  <a:cs typeface="+mn-cs"/>
                </a:rPr>
                <a:t>|</a:t>
              </a:r>
              <a:r>
                <a:rPr lang="en-US" sz="2400" b="1" kern="0" baseline="30000" dirty="0">
                  <a:solidFill>
                    <a:srgbClr val="000099"/>
                  </a:solidFill>
                  <a:latin typeface="Times New Roman" pitchFamily="18" charset="0"/>
                  <a:cs typeface="+mn-cs"/>
                </a:rPr>
                <a:t>2</a:t>
              </a:r>
              <a:r>
                <a:rPr lang="en-US" sz="1800" kern="0" dirty="0">
                  <a:solidFill>
                    <a:srgbClr val="000099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sz="1800" b="1" kern="0" dirty="0">
                  <a:solidFill>
                    <a:srgbClr val="000099"/>
                  </a:solidFill>
                  <a:latin typeface="Symbol" pitchFamily="18" charset="2"/>
                  <a:cs typeface="+mn-cs"/>
                </a:rPr>
                <a:t>| </a:t>
              </a:r>
              <a:r>
                <a:rPr lang="en-US" sz="1800" b="1" i="1" kern="0" dirty="0">
                  <a:solidFill>
                    <a:srgbClr val="000099"/>
                  </a:solidFill>
                  <a:latin typeface="Times New Roman" pitchFamily="18" charset="0"/>
                  <a:cs typeface="+mn-cs"/>
                </a:rPr>
                <a:t>f</a:t>
              </a:r>
              <a:r>
                <a:rPr lang="en-US" sz="1800" b="1" kern="0" baseline="-25000" dirty="0">
                  <a:solidFill>
                    <a:srgbClr val="000099"/>
                  </a:solidFill>
                  <a:latin typeface="Times New Roman" pitchFamily="18" charset="0"/>
                  <a:cs typeface="+mn-cs"/>
                </a:rPr>
                <a:t>+     </a:t>
              </a:r>
              <a:r>
                <a:rPr lang="en-US" sz="1800" b="1" kern="0" baseline="-25000" dirty="0" smtClean="0">
                  <a:solidFill>
                    <a:srgbClr val="000099"/>
                  </a:solidFill>
                  <a:latin typeface="Times New Roman" pitchFamily="18" charset="0"/>
                  <a:cs typeface="+mn-cs"/>
                </a:rPr>
                <a:t>   </a:t>
              </a:r>
              <a:r>
                <a:rPr lang="en-US" sz="1800" b="1" kern="0" dirty="0">
                  <a:solidFill>
                    <a:srgbClr val="000099"/>
                  </a:solidFill>
                  <a:latin typeface="Times New Roman" pitchFamily="18" charset="0"/>
                  <a:cs typeface="+mn-cs"/>
                </a:rPr>
                <a:t>(0)</a:t>
              </a:r>
              <a:r>
                <a:rPr lang="en-US" sz="1800" b="1" kern="0" dirty="0">
                  <a:solidFill>
                    <a:srgbClr val="000099"/>
                  </a:solidFill>
                  <a:latin typeface="Symbol" pitchFamily="18" charset="2"/>
                  <a:cs typeface="+mn-cs"/>
                </a:rPr>
                <a:t>|</a:t>
              </a:r>
              <a:r>
                <a:rPr lang="en-US" sz="1800" b="1" kern="0" baseline="30000" dirty="0">
                  <a:solidFill>
                    <a:srgbClr val="000099"/>
                  </a:solidFill>
                  <a:latin typeface="Times New Roman" pitchFamily="18" charset="0"/>
                  <a:cs typeface="+mn-cs"/>
                </a:rPr>
                <a:t>2</a:t>
              </a:r>
              <a:r>
                <a:rPr lang="en-US" sz="1800" kern="0" dirty="0">
                  <a:solidFill>
                    <a:srgbClr val="000099"/>
                  </a:solidFill>
                  <a:latin typeface="Times New Roman" pitchFamily="18" charset="0"/>
                  <a:cs typeface="+mn-cs"/>
                </a:rPr>
                <a:t> </a:t>
              </a:r>
              <a:r>
                <a:rPr lang="en-US" b="1" i="1" kern="0" dirty="0" err="1">
                  <a:solidFill>
                    <a:srgbClr val="296713"/>
                  </a:solidFill>
                  <a:latin typeface="Times New Roman" pitchFamily="18" charset="0"/>
                  <a:cs typeface="+mn-cs"/>
                  <a:sym typeface="Symbol" pitchFamily="18" charset="2"/>
                </a:rPr>
                <a:t>I</a:t>
              </a:r>
              <a:r>
                <a:rPr lang="en-US" b="1" i="1" kern="0" baseline="-25000" dirty="0" err="1">
                  <a:solidFill>
                    <a:srgbClr val="296713"/>
                  </a:solidFill>
                  <a:latin typeface="Times New Roman" pitchFamily="18" charset="0"/>
                  <a:cs typeface="+mn-cs"/>
                  <a:sym typeface="Symbol" pitchFamily="18" charset="2"/>
                </a:rPr>
                <a:t>K</a:t>
              </a:r>
              <a:r>
                <a:rPr lang="en-US" b="1" i="1" kern="0" baseline="-25000" dirty="0" err="1">
                  <a:solidFill>
                    <a:srgbClr val="296713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ℓ</a:t>
              </a:r>
              <a:r>
                <a:rPr lang="en-US" b="1" kern="0" dirty="0">
                  <a:solidFill>
                    <a:srgbClr val="296713"/>
                  </a:solidFill>
                  <a:latin typeface="Symbol" pitchFamily="18" charset="2"/>
                  <a:cs typeface="+mn-cs"/>
                  <a:sym typeface="Symbol" pitchFamily="18" charset="2"/>
                </a:rPr>
                <a:t>(l</a:t>
              </a:r>
              <a:r>
                <a:rPr lang="en-US" b="1" kern="0" baseline="-25000" dirty="0">
                  <a:solidFill>
                    <a:srgbClr val="296713"/>
                  </a:solidFill>
                  <a:latin typeface="Symbol" pitchFamily="18" charset="2"/>
                  <a:cs typeface="+mn-cs"/>
                  <a:sym typeface="Symbol" pitchFamily="18" charset="2"/>
                </a:rPr>
                <a:t>+,0</a:t>
              </a:r>
              <a:r>
                <a:rPr lang="en-US" b="1" kern="0" dirty="0">
                  <a:solidFill>
                    <a:srgbClr val="296713"/>
                  </a:solidFill>
                  <a:latin typeface="Symbol" pitchFamily="18" charset="2"/>
                  <a:cs typeface="+mn-cs"/>
                  <a:sym typeface="Symbol" pitchFamily="18" charset="2"/>
                </a:rPr>
                <a:t>)</a:t>
              </a:r>
              <a:r>
                <a:rPr lang="en-US" sz="1800" kern="0" dirty="0">
                  <a:solidFill>
                    <a:srgbClr val="000000"/>
                  </a:solidFill>
                  <a:latin typeface="Symbol" pitchFamily="18" charset="2"/>
                  <a:cs typeface="+mn-cs"/>
                  <a:sym typeface="Symbol" pitchFamily="18" charset="2"/>
                </a:rPr>
                <a:t> (</a:t>
              </a:r>
              <a:r>
                <a:rPr lang="en-US" sz="1800" kern="0" dirty="0">
                  <a:solidFill>
                    <a:srgbClr val="000000"/>
                  </a:solidFill>
                  <a:latin typeface="Times New Roman" pitchFamily="18" charset="0"/>
                  <a:cs typeface="+mn-cs"/>
                  <a:sym typeface="Symbol" pitchFamily="18" charset="2"/>
                </a:rPr>
                <a:t>1</a:t>
              </a:r>
              <a:r>
                <a:rPr lang="en-US" sz="1800" kern="0" dirty="0">
                  <a:solidFill>
                    <a:srgbClr val="000000"/>
                  </a:solidFill>
                  <a:latin typeface="Symbol" pitchFamily="18" charset="2"/>
                  <a:cs typeface="+mn-cs"/>
                  <a:sym typeface="Symbol" pitchFamily="18" charset="2"/>
                </a:rPr>
                <a:t>+</a:t>
              </a:r>
              <a:r>
                <a:rPr lang="en-US" sz="1800" b="1" kern="0" dirty="0">
                  <a:solidFill>
                    <a:srgbClr val="DC1C10"/>
                  </a:solidFill>
                  <a:latin typeface="Symbol" pitchFamily="18" charset="2"/>
                  <a:cs typeface="+mn-cs"/>
                  <a:sym typeface="Symbol" pitchFamily="18" charset="2"/>
                </a:rPr>
                <a:t>d</a:t>
              </a:r>
              <a:r>
                <a:rPr lang="en-US" sz="1800" b="1" i="1" kern="0" baseline="30000" dirty="0">
                  <a:solidFill>
                    <a:srgbClr val="DC1C10"/>
                  </a:solidFill>
                  <a:latin typeface="Times New Roman" pitchFamily="18" charset="0"/>
                  <a:cs typeface="+mn-cs"/>
                  <a:sym typeface="Symbol" pitchFamily="18" charset="2"/>
                </a:rPr>
                <a:t>K</a:t>
              </a:r>
              <a:r>
                <a:rPr lang="en-US" sz="1800" b="1" i="1" kern="0" baseline="-25000" dirty="0">
                  <a:solidFill>
                    <a:srgbClr val="DC1C10"/>
                  </a:solidFill>
                  <a:latin typeface="Times New Roman" pitchFamily="18" charset="0"/>
                  <a:cs typeface="+mn-cs"/>
                  <a:sym typeface="Symbol" pitchFamily="18" charset="2"/>
                </a:rPr>
                <a:t>SU</a:t>
              </a:r>
              <a:r>
                <a:rPr lang="en-US" sz="1800" b="1" kern="0" baseline="-25000" dirty="0">
                  <a:solidFill>
                    <a:srgbClr val="DC1C10"/>
                  </a:solidFill>
                  <a:latin typeface="Times New Roman" pitchFamily="18" charset="0"/>
                  <a:cs typeface="+mn-cs"/>
                  <a:sym typeface="Symbol" pitchFamily="18" charset="2"/>
                </a:rPr>
                <a:t>(2)</a:t>
              </a:r>
              <a:r>
                <a:rPr lang="en-US" sz="1800" kern="0" dirty="0">
                  <a:solidFill>
                    <a:srgbClr val="000000"/>
                  </a:solidFill>
                  <a:latin typeface="Symbol" pitchFamily="18" charset="2"/>
                  <a:cs typeface="+mn-cs"/>
                  <a:sym typeface="Symbol" pitchFamily="18" charset="2"/>
                </a:rPr>
                <a:t>+</a:t>
              </a:r>
              <a:r>
                <a:rPr lang="en-US" sz="1800" b="1" kern="0" dirty="0" err="1">
                  <a:solidFill>
                    <a:srgbClr val="DC1C10"/>
                  </a:solidFill>
                  <a:latin typeface="Symbol" pitchFamily="18" charset="2"/>
                  <a:cs typeface="+mn-cs"/>
                  <a:sym typeface="Symbol" pitchFamily="18" charset="2"/>
                </a:rPr>
                <a:t>d</a:t>
              </a:r>
              <a:r>
                <a:rPr lang="en-US" sz="1800" b="1" i="1" kern="0" baseline="30000" dirty="0" err="1">
                  <a:solidFill>
                    <a:srgbClr val="DC1C10"/>
                  </a:solidFill>
                  <a:latin typeface="Times New Roman" pitchFamily="18" charset="0"/>
                  <a:cs typeface="+mn-cs"/>
                  <a:sym typeface="Symbol" pitchFamily="18" charset="2"/>
                </a:rPr>
                <a:t>K</a:t>
              </a:r>
              <a:r>
                <a:rPr lang="en-US" sz="1800" b="1" i="1" kern="0" baseline="30000" dirty="0" err="1">
                  <a:solidFill>
                    <a:srgbClr val="DC1C1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ℓ</a:t>
              </a:r>
              <a:r>
                <a:rPr lang="en-US" sz="1800" b="1" i="1" kern="0" baseline="-25000" dirty="0" err="1">
                  <a:solidFill>
                    <a:srgbClr val="DC1C10"/>
                  </a:solidFill>
                  <a:latin typeface="Times New Roman" pitchFamily="18" charset="0"/>
                  <a:cs typeface="+mn-cs"/>
                  <a:sym typeface="Symbol" pitchFamily="18" charset="2"/>
                </a:rPr>
                <a:t>em</a:t>
              </a:r>
              <a:r>
                <a:rPr lang="en-US" sz="1800" kern="0" dirty="0">
                  <a:solidFill>
                    <a:srgbClr val="000000"/>
                  </a:solidFill>
                  <a:latin typeface="Symbol" pitchFamily="18" charset="2"/>
                  <a:cs typeface="+mn-cs"/>
                  <a:sym typeface="Symbol" pitchFamily="18" charset="2"/>
                </a:rPr>
                <a:t>)</a:t>
              </a:r>
              <a:r>
                <a:rPr lang="en-US" sz="1800" kern="0" baseline="30000" dirty="0">
                  <a:solidFill>
                    <a:srgbClr val="000000"/>
                  </a:solidFill>
                  <a:latin typeface="Symbol" pitchFamily="18" charset="2"/>
                  <a:cs typeface="+mn-cs"/>
                  <a:sym typeface="Symbol" pitchFamily="18" charset="2"/>
                </a:rPr>
                <a:t>2</a:t>
              </a:r>
            </a:p>
          </p:txBody>
        </p:sp>
        <p:sp>
          <p:nvSpPr>
            <p:cNvPr id="23" name="Line 72"/>
            <p:cNvSpPr>
              <a:spLocks noChangeShapeType="1"/>
            </p:cNvSpPr>
            <p:nvPr/>
          </p:nvSpPr>
          <p:spPr bwMode="auto">
            <a:xfrm>
              <a:off x="668" y="729"/>
              <a:ext cx="7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Rectangle 73"/>
            <p:cNvSpPr>
              <a:spLocks noChangeArrowheads="1"/>
            </p:cNvSpPr>
            <p:nvPr/>
          </p:nvSpPr>
          <p:spPr bwMode="auto">
            <a:xfrm>
              <a:off x="2213" y="630"/>
              <a:ext cx="286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4" tIns="45716" rIns="91434" bIns="45716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i="1" kern="0" dirty="0">
                  <a:solidFill>
                    <a:srgbClr val="000099"/>
                  </a:solidFill>
                  <a:latin typeface="Times New Roman" pitchFamily="18" charset="0"/>
                  <a:cs typeface="+mn-cs"/>
                </a:rPr>
                <a:t>K</a:t>
              </a:r>
              <a:r>
                <a:rPr lang="en-US" sz="1200" b="1" kern="0" baseline="30000" dirty="0">
                  <a:solidFill>
                    <a:srgbClr val="000099"/>
                  </a:solidFill>
                  <a:latin typeface="Symbol" pitchFamily="18" charset="2"/>
                  <a:cs typeface="+mn-cs"/>
                </a:rPr>
                <a:t>0</a:t>
              </a:r>
              <a:r>
                <a:rPr lang="en-US" sz="1200" b="1" kern="0" dirty="0">
                  <a:solidFill>
                    <a:srgbClr val="000099"/>
                  </a:solidFill>
                  <a:latin typeface="Symbol" pitchFamily="18" charset="2"/>
                  <a:cs typeface="+mn-cs"/>
                </a:rPr>
                <a:t>p</a:t>
              </a:r>
              <a:r>
                <a:rPr lang="en-US" sz="1200" b="1" kern="0" baseline="30000" dirty="0">
                  <a:solidFill>
                    <a:srgbClr val="000099"/>
                  </a:solidFill>
                  <a:latin typeface="Symbol" pitchFamily="18" charset="2"/>
                  <a:cs typeface="+mn-cs"/>
                </a:rPr>
                <a:t>-</a:t>
              </a:r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2271919" y="44624"/>
            <a:ext cx="4937762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KLOE-1 </a:t>
            </a:r>
            <a:r>
              <a:rPr lang="it-IT" sz="3200" b="1" dirty="0" err="1" smtClean="0">
                <a:solidFill>
                  <a:srgbClr val="0000FF"/>
                </a:solidFill>
              </a:rPr>
              <a:t>core</a:t>
            </a:r>
            <a:r>
              <a:rPr lang="it-IT" sz="3200" b="1" dirty="0" smtClean="0">
                <a:solidFill>
                  <a:srgbClr val="0000FF"/>
                </a:solidFill>
              </a:rPr>
              <a:t> </a:t>
            </a:r>
            <a:r>
              <a:rPr lang="it-IT" sz="3200" b="1" dirty="0" err="1" smtClean="0">
                <a:solidFill>
                  <a:srgbClr val="0000FF"/>
                </a:solidFill>
              </a:rPr>
              <a:t>bussiness</a:t>
            </a:r>
            <a:r>
              <a:rPr lang="it-IT" sz="3200" b="1" dirty="0" smtClean="0">
                <a:solidFill>
                  <a:srgbClr val="0000FF"/>
                </a:solidFill>
              </a:rPr>
              <a:t> :  </a:t>
            </a:r>
            <a:r>
              <a:rPr lang="it-IT" sz="3200" b="1" dirty="0" err="1" smtClean="0">
                <a:solidFill>
                  <a:srgbClr val="0000FF"/>
                </a:solidFill>
              </a:rPr>
              <a:t>V</a:t>
            </a:r>
            <a:r>
              <a:rPr lang="it-IT" sz="3200" b="1" baseline="-25000" dirty="0" err="1" smtClean="0">
                <a:solidFill>
                  <a:srgbClr val="0000FF"/>
                </a:solidFill>
              </a:rPr>
              <a:t>us</a:t>
            </a:r>
            <a:endParaRPr lang="it-IT" sz="3200" b="1" baseline="-25000" dirty="0">
              <a:solidFill>
                <a:srgbClr val="0000FF"/>
              </a:solidFill>
            </a:endParaRPr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z="1400" b="1" dirty="0" err="1" smtClean="0">
                <a:solidFill>
                  <a:schemeClr val="tx1"/>
                </a:solidFill>
              </a:rPr>
              <a:t>A.Passeri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32" name="Segnaposto piè di pagina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1400" b="1" dirty="0" err="1" smtClean="0">
                <a:solidFill>
                  <a:schemeClr val="tx1"/>
                </a:solidFill>
              </a:rPr>
              <a:t>Physics</a:t>
            </a:r>
            <a:r>
              <a:rPr lang="it-IT" sz="1400" b="1" dirty="0" smtClean="0">
                <a:solidFill>
                  <a:schemeClr val="tx1"/>
                </a:solidFill>
              </a:rPr>
              <a:t> @KLOE-2</a:t>
            </a:r>
            <a:endParaRPr lang="it-IT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3504</Words>
  <Application>Microsoft Office PowerPoint</Application>
  <PresentationFormat>Presentazione su schermo (4:3)</PresentationFormat>
  <Paragraphs>680</Paragraphs>
  <Slides>40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40</vt:i4>
      </vt:variant>
    </vt:vector>
  </HeadingPairs>
  <TitlesOfParts>
    <vt:vector size="44" baseType="lpstr">
      <vt:lpstr>Tema di Office</vt:lpstr>
      <vt:lpstr>Equazione</vt:lpstr>
      <vt:lpstr>Equation</vt:lpstr>
      <vt:lpstr>Acrobat Document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KS pen decay – Test of CPT</vt:lpstr>
      <vt:lpstr>Diapositiva 39</vt:lpstr>
      <vt:lpstr>+─e+e─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 </cp:lastModifiedBy>
  <cp:revision>80</cp:revision>
  <dcterms:modified xsi:type="dcterms:W3CDTF">2011-06-01T05:42:11Z</dcterms:modified>
</cp:coreProperties>
</file>