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290307029377689"/>
                  <c:y val="-4.9026459522515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Triggered by DC </a:t>
                    </a:r>
                    <a:r>
                      <a:rPr lang="en-US" sz="1600" dirty="0"/>
                      <a:t>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119049992168688"/>
                  <c:y val="-0.261298587524290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Triggered by EMC</a:t>
                    </a:r>
                    <a:r>
                      <a:rPr lang="en-US" sz="160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38173189090106"/>
                  <c:y val="7.877423341850904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600" dirty="0"/>
                      <a:t>Both
40%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Foglio1!$A$1:$C$1</c:f>
              <c:strCache>
                <c:ptCount val="3"/>
                <c:pt idx="0">
                  <c:v>DC Trigger </c:v>
                </c:pt>
                <c:pt idx="1">
                  <c:v>EMC Trigger</c:v>
                </c:pt>
                <c:pt idx="2">
                  <c:v>Both</c:v>
                </c:pt>
              </c:strCache>
            </c:strRef>
          </c:cat>
          <c:val>
            <c:numRef>
              <c:f>Foglio1!$A$2:$C$2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B6355-7528-4273-8539-8A1FF35640E9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E461F-7CFE-4965-B52D-7C8885825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6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2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8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9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9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33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17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31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0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59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7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6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62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26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9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8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1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1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CA2B-CA01-481F-9405-3F6691AB38F1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5077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Immagine 6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52500" cy="933450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9" name="Segnaposto piè di pagina 16"/>
          <p:cNvSpPr txBox="1">
            <a:spLocks/>
          </p:cNvSpPr>
          <p:nvPr userDrawn="1"/>
        </p:nvSpPr>
        <p:spPr>
          <a:xfrm>
            <a:off x="35496" y="6448251"/>
            <a:ext cx="6696744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>
              <a:defRPr/>
            </a:pP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P.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Branchini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- INFN Roma3 - </a:t>
            </a:r>
            <a:r>
              <a:rPr lang="it-IT" sz="1000" dirty="0" err="1" smtClean="0">
                <a:solidFill>
                  <a:srgbClr val="EEECE1">
                    <a:shade val="50000"/>
                  </a:srgbClr>
                </a:solidFill>
              </a:rPr>
              <a:t>SuperB</a:t>
            </a:r>
            <a:r>
              <a:rPr lang="it-IT" sz="1000" dirty="0" smtClean="0">
                <a:solidFill>
                  <a:srgbClr val="EEECE1">
                    <a:shade val="50000"/>
                  </a:srgbClr>
                </a:solidFill>
              </a:rPr>
              <a:t> Workshop (ELBA)  </a:t>
            </a:r>
            <a:r>
              <a:rPr lang="en-US" sz="1000" dirty="0" smtClean="0">
                <a:solidFill>
                  <a:srgbClr val="EEECE1">
                    <a:shade val="50000"/>
                  </a:srgbClr>
                </a:solidFill>
              </a:rPr>
              <a:t>28 May 2 June 2011</a:t>
            </a:r>
            <a:endParaRPr lang="it-IT" sz="1000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0" name="Segnaposto numero diapositiva 15"/>
          <p:cNvSpPr txBox="1">
            <a:spLocks/>
          </p:cNvSpPr>
          <p:nvPr userDrawn="1"/>
        </p:nvSpPr>
        <p:spPr>
          <a:xfrm>
            <a:off x="8172400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E7A41E1B-4F70-4964-A407-84C68BE8251C}" type="slidenum">
              <a:rPr lang="it-IT" sz="1000" smtClean="0">
                <a:solidFill>
                  <a:srgbClr val="EEECE1">
                    <a:shade val="50000"/>
                  </a:srgbClr>
                </a:solidFill>
              </a:rPr>
              <a:pPr algn="r">
                <a:defRPr/>
              </a:pPr>
              <a:t>‹N›</a:t>
            </a:fld>
            <a:endParaRPr lang="it-IT" sz="1000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8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0" name="Immagine 9" descr="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119286"/>
            <a:ext cx="95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549-FBB6-4248-8561-3AD2D970F864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DA9-48D1-4259-9BB8-45CE2E0B006B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7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69E4-0205-418F-9617-DE817DF9A42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2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92E-88A5-4C87-B11F-7D977C4154A7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7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497D-8E5A-48F0-A8B8-9D530C9EDCAA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2E429E-4DFB-419E-8023-E9563F022CE3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B315-AA57-4BE3-8455-33BF360572CD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0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F6A-E726-40B6-ACCE-4D393BE0103C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13B6-2D09-49AC-94FD-491F283FB7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1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3833-428A-48EA-A0CC-FC2C717B6B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F0B7-9ED3-4184-8122-499AC4B753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5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D66A-DDD8-4148-A445-6278A8CBF4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1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042F-131A-419D-913C-9B6481429D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5BBD-1516-4127-A75F-7D26011841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1C53-ED7B-45BA-AA74-31C6376B2A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D761-CC6B-48DE-8AB9-1442290E86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970F-E43A-43B2-86DB-C226248EDF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6F1E-F266-4EC2-9417-C72952D881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7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3FE7-AD82-4985-8650-95A0D6E77C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4E8BB-6FCB-4B2D-9E28-B1B0EED035D2}" type="datetime1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30/05/2011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EEECE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7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Arial" charset="0"/>
              </a:rPr>
              <a:t>05/28/10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786063" y="6219825"/>
            <a:ext cx="35845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Arial" charset="0"/>
              </a:rPr>
              <a:t>ETD/Online - SuperB Elba Workshop – May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EC0237A-AAF1-442B-8BB7-270D40EF94E3}" type="slidenum">
              <a:rPr lang="en-US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20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96752"/>
            <a:ext cx="7198568" cy="1826363"/>
          </a:xfrm>
        </p:spPr>
        <p:txBody>
          <a:bodyPr>
            <a:noAutofit/>
          </a:bodyPr>
          <a:lstStyle/>
          <a:p>
            <a:r>
              <a:rPr lang="en-US" sz="6600" dirty="0" smtClean="0"/>
              <a:t>Preliminary Trigger </a:t>
            </a:r>
            <a:br>
              <a:rPr lang="en-US" sz="6600" dirty="0" smtClean="0"/>
            </a:br>
            <a:r>
              <a:rPr lang="en-US" sz="6600" dirty="0" smtClean="0"/>
              <a:t>view</a:t>
            </a:r>
            <a:endParaRPr lang="en-US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>
          <a:xfrm>
            <a:off x="467544" y="3501008"/>
            <a:ext cx="8424936" cy="2448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50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endParaRPr lang="en-US" sz="9600" dirty="0" smtClean="0"/>
          </a:p>
          <a:p>
            <a:pPr marL="514350" indent="-514350"/>
            <a:r>
              <a:rPr lang="en-US" sz="12800" dirty="0" smtClean="0"/>
              <a:t>P. </a:t>
            </a:r>
            <a:r>
              <a:rPr lang="en-US" sz="12800" dirty="0" err="1" smtClean="0"/>
              <a:t>Branchini</a:t>
            </a:r>
            <a:r>
              <a:rPr lang="en-US" sz="12800" dirty="0" smtClean="0"/>
              <a:t> (INFN Roma 3)</a:t>
            </a:r>
          </a:p>
          <a:p>
            <a:pPr marL="514350" indent="-514350"/>
            <a:endParaRPr lang="en-US" sz="9600" dirty="0" smtClean="0"/>
          </a:p>
          <a:p>
            <a:pPr marL="0" indent="0">
              <a:buNone/>
            </a:pPr>
            <a:r>
              <a:rPr lang="en-US" sz="8000" dirty="0" smtClean="0"/>
              <a:t>Involved Group:</a:t>
            </a:r>
          </a:p>
          <a:p>
            <a:pPr marL="0" indent="0">
              <a:buNone/>
            </a:pPr>
            <a:r>
              <a:rPr lang="en-US" sz="8000" dirty="0" smtClean="0"/>
              <a:t>INFN-LNF G. </a:t>
            </a:r>
            <a:r>
              <a:rPr lang="en-US" sz="8000" dirty="0" err="1" smtClean="0"/>
              <a:t>Felici</a:t>
            </a:r>
            <a:r>
              <a:rPr lang="en-US" sz="8000" dirty="0" smtClean="0"/>
              <a:t>,</a:t>
            </a:r>
          </a:p>
          <a:p>
            <a:pPr marL="0" indent="0">
              <a:buNone/>
            </a:pPr>
            <a:r>
              <a:rPr lang="en-US" sz="8000" dirty="0" smtClean="0"/>
              <a:t>INFN-NA A. </a:t>
            </a:r>
            <a:r>
              <a:rPr lang="en-US" sz="8000" dirty="0" err="1" smtClean="0"/>
              <a:t>Aloisio</a:t>
            </a:r>
            <a:r>
              <a:rPr lang="en-US" sz="8000" dirty="0" smtClean="0"/>
              <a:t>, </a:t>
            </a:r>
          </a:p>
          <a:p>
            <a:pPr marL="0" indent="0">
              <a:buNone/>
            </a:pPr>
            <a:r>
              <a:rPr lang="en-US" sz="8000" dirty="0" smtClean="0"/>
              <a:t>INFN-Roma1 V. </a:t>
            </a:r>
            <a:r>
              <a:rPr lang="en-US" sz="8000" dirty="0" err="1" smtClean="0"/>
              <a:t>Bocci</a:t>
            </a:r>
            <a:r>
              <a:rPr lang="en-US" sz="8000" dirty="0" smtClean="0"/>
              <a:t>, </a:t>
            </a:r>
          </a:p>
          <a:p>
            <a:pPr marL="0" indent="0">
              <a:buNone/>
            </a:pPr>
            <a:r>
              <a:rPr lang="en-US" sz="8000" dirty="0" smtClean="0"/>
              <a:t>INFN-Roma3</a:t>
            </a:r>
          </a:p>
          <a:p>
            <a:pPr marL="0" indent="0">
              <a:buNone/>
            </a:pPr>
            <a:r>
              <a:rPr lang="en-US" sz="9600" dirty="0" smtClean="0"/>
              <a:t>  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28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979613" y="256540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779838" y="1484313"/>
            <a:ext cx="1296987" cy="86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Double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576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268538" y="2420938"/>
            <a:ext cx="574675" cy="3603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1200" kern="0" smtClean="0">
                <a:solidFill>
                  <a:sysClr val="windowText" lastClr="000000"/>
                </a:solidFill>
              </a:rPr>
              <a:t>CSP</a:t>
            </a:r>
            <a:endParaRPr lang="en-US" sz="1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427538" y="4724400"/>
            <a:ext cx="838200" cy="86518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800" kern="0" smtClean="0">
                <a:solidFill>
                  <a:sysClr val="windowText" lastClr="000000"/>
                </a:solidFill>
                <a:latin typeface="Symbol" pitchFamily="18" charset="2"/>
                <a:ea typeface="MS PGothic" pitchFamily="34" charset="-128"/>
              </a:rPr>
              <a:t>S</a:t>
            </a:r>
            <a:endParaRPr lang="en-US" sz="2800" kern="0" smtClean="0">
              <a:solidFill>
                <a:sysClr val="windowText" lastClr="000000"/>
              </a:solidFill>
              <a:latin typeface="Symbol" pitchFamily="18" charset="2"/>
              <a:ea typeface="MS PGothic" pitchFamily="34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431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843213" y="2563813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132138" y="1987550"/>
            <a:ext cx="0" cy="2881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211638" y="48688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211638" y="501332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4211638" y="515778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211638" y="53006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211638" y="544512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AutoShape 25"/>
          <p:cNvSpPr>
            <a:spLocks/>
          </p:cNvSpPr>
          <p:nvPr/>
        </p:nvSpPr>
        <p:spPr bwMode="auto">
          <a:xfrm>
            <a:off x="3995738" y="4797425"/>
            <a:ext cx="144462" cy="719138"/>
          </a:xfrm>
          <a:prstGeom prst="leftBrace">
            <a:avLst>
              <a:gd name="adj1" fmla="val 414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651500" y="4868863"/>
            <a:ext cx="1081088" cy="647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kern="0" dirty="0" err="1" smtClean="0">
                <a:solidFill>
                  <a:sysClr val="windowText" lastClr="000000"/>
                </a:solidFill>
              </a:rPr>
              <a:t>Pulse</a:t>
            </a:r>
            <a:endParaRPr lang="it-IT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it-IT" kern="0" dirty="0" smtClean="0">
                <a:solidFill>
                  <a:sysClr val="windowText" lastClr="000000"/>
                </a:solidFill>
              </a:rPr>
              <a:t>Encoder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291138" y="5229225"/>
            <a:ext cx="360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731000" y="5229225"/>
            <a:ext cx="1728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883525" y="5229225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000" kern="0" smtClean="0">
                <a:solidFill>
                  <a:srgbClr val="000000"/>
                </a:solidFill>
              </a:rPr>
              <a:t>LVDS</a:t>
            </a:r>
            <a:endParaRPr lang="en-US" sz="1000" kern="0" smtClean="0">
              <a:solidFill>
                <a:srgbClr val="000000"/>
              </a:solidFill>
            </a:endParaRPr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91363" y="4724400"/>
            <a:ext cx="1331912" cy="304800"/>
            <a:chOff x="4128" y="2880"/>
            <a:chExt cx="480" cy="192"/>
          </a:xfrm>
        </p:grpSpPr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4128" y="307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 flipV="1">
              <a:off x="4272" y="288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>
              <a:off x="4272" y="2880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4464" y="288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4464" y="307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7486650" y="4589463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5" name="Object 3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9530327"/>
              </p:ext>
            </p:extLst>
          </p:nvPr>
        </p:nvGraphicFramePr>
        <p:xfrm>
          <a:off x="7526338" y="4084638"/>
          <a:ext cx="9699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6" imgW="1066680" imgH="457200" progId="Equation.3">
                  <p:embed/>
                </p:oleObj>
              </mc:Choice>
              <mc:Fallback>
                <p:oleObj name="Equation" r:id="rId6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4084638"/>
                        <a:ext cx="969962" cy="415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67798213"/>
              </p:ext>
            </p:extLst>
          </p:nvPr>
        </p:nvGraphicFramePr>
        <p:xfrm>
          <a:off x="7664772" y="5805488"/>
          <a:ext cx="1155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772" y="5805488"/>
                        <a:ext cx="1155700" cy="241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70344575"/>
              </p:ext>
            </p:extLst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41"/>
          <p:cNvSpPr>
            <a:spLocks noChangeShapeType="1"/>
          </p:cNvSpPr>
          <p:nvPr/>
        </p:nvSpPr>
        <p:spPr bwMode="auto">
          <a:xfrm flipH="1" flipV="1">
            <a:off x="7489825" y="4970463"/>
            <a:ext cx="6350" cy="10620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3419475" y="4508500"/>
            <a:ext cx="3529013" cy="1657350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6011863" y="45085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Analog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 flipV="1">
            <a:off x="3132138" y="1844675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3132138" y="1844675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5076825" y="2060575"/>
            <a:ext cx="719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5292725" y="2132013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(0,1)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 flipV="1">
            <a:off x="5076825" y="1771650"/>
            <a:ext cx="7191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auto">
          <a:xfrm>
            <a:off x="6011863" y="1268413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7" name="Object 5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2898217"/>
              </p:ext>
            </p:extLst>
          </p:nvPr>
        </p:nvGraphicFramePr>
        <p:xfrm>
          <a:off x="5803900" y="1003300"/>
          <a:ext cx="18367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zione" r:id="rId12" imgW="2070000" imgH="253800" progId="Equation.3">
                  <p:embed/>
                </p:oleObj>
              </mc:Choice>
              <mc:Fallback>
                <p:oleObj name="Equazione" r:id="rId12" imgW="2070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003300"/>
                        <a:ext cx="1836738" cy="225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63"/>
          <p:cNvSpPr>
            <a:spLocks noChangeArrowheads="1"/>
          </p:cNvSpPr>
          <p:nvPr/>
        </p:nvSpPr>
        <p:spPr bwMode="auto">
          <a:xfrm>
            <a:off x="2124075" y="1268413"/>
            <a:ext cx="3095625" cy="280828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2195513" y="1412875"/>
            <a:ext cx="2952750" cy="151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>
            <a:off x="3132138" y="4868863"/>
            <a:ext cx="1079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3635375" y="4941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srgbClr val="000000"/>
                </a:solidFill>
              </a:rPr>
              <a:t>n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grpSp>
        <p:nvGrpSpPr>
          <p:cNvPr id="42" name="Group 95"/>
          <p:cNvGrpSpPr>
            <a:grpSpLocks/>
          </p:cNvGrpSpPr>
          <p:nvPr/>
        </p:nvGrpSpPr>
        <p:grpSpPr bwMode="auto">
          <a:xfrm>
            <a:off x="539750" y="1484313"/>
            <a:ext cx="762000" cy="762000"/>
            <a:chOff x="336" y="1872"/>
            <a:chExt cx="480" cy="480"/>
          </a:xfrm>
        </p:grpSpPr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336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336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72"/>
            <p:cNvSpPr>
              <a:spLocks noChangeArrowheads="1"/>
            </p:cNvSpPr>
            <p:nvPr/>
          </p:nvSpPr>
          <p:spPr bwMode="auto">
            <a:xfrm>
              <a:off x="336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73"/>
            <p:cNvSpPr>
              <a:spLocks noChangeArrowheads="1"/>
            </p:cNvSpPr>
            <p:nvPr/>
          </p:nvSpPr>
          <p:spPr bwMode="auto">
            <a:xfrm>
              <a:off x="336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74"/>
            <p:cNvSpPr>
              <a:spLocks noChangeArrowheads="1"/>
            </p:cNvSpPr>
            <p:nvPr/>
          </p:nvSpPr>
          <p:spPr bwMode="auto">
            <a:xfrm>
              <a:off x="336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ctangle 75"/>
            <p:cNvSpPr>
              <a:spLocks noChangeArrowheads="1"/>
            </p:cNvSpPr>
            <p:nvPr/>
          </p:nvSpPr>
          <p:spPr bwMode="auto">
            <a:xfrm>
              <a:off x="432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432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432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432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>
              <a:off x="432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528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528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83"/>
            <p:cNvSpPr>
              <a:spLocks noChangeArrowheads="1"/>
            </p:cNvSpPr>
            <p:nvPr/>
          </p:nvSpPr>
          <p:spPr bwMode="auto">
            <a:xfrm>
              <a:off x="528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528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>
              <a:off x="624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24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auto">
            <a:xfrm>
              <a:off x="624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Rectangle 88"/>
            <p:cNvSpPr>
              <a:spLocks noChangeArrowheads="1"/>
            </p:cNvSpPr>
            <p:nvPr/>
          </p:nvSpPr>
          <p:spPr bwMode="auto">
            <a:xfrm>
              <a:off x="624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89"/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Rectangle 90"/>
            <p:cNvSpPr>
              <a:spLocks noChangeArrowheads="1"/>
            </p:cNvSpPr>
            <p:nvPr/>
          </p:nvSpPr>
          <p:spPr bwMode="auto">
            <a:xfrm>
              <a:off x="720" y="1872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Rectangle 91"/>
            <p:cNvSpPr>
              <a:spLocks noChangeArrowheads="1"/>
            </p:cNvSpPr>
            <p:nvPr/>
          </p:nvSpPr>
          <p:spPr bwMode="auto">
            <a:xfrm>
              <a:off x="720" y="1968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Rectangle 92"/>
            <p:cNvSpPr>
              <a:spLocks noChangeArrowheads="1"/>
            </p:cNvSpPr>
            <p:nvPr/>
          </p:nvSpPr>
          <p:spPr bwMode="auto">
            <a:xfrm>
              <a:off x="720" y="2064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93"/>
            <p:cNvSpPr>
              <a:spLocks noChangeArrowheads="1"/>
            </p:cNvSpPr>
            <p:nvPr/>
          </p:nvSpPr>
          <p:spPr bwMode="auto">
            <a:xfrm>
              <a:off x="720" y="2160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94"/>
            <p:cNvSpPr>
              <a:spLocks noChangeArrowheads="1"/>
            </p:cNvSpPr>
            <p:nvPr/>
          </p:nvSpPr>
          <p:spPr bwMode="auto">
            <a:xfrm>
              <a:off x="720" y="2256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Group 109"/>
          <p:cNvGrpSpPr>
            <a:grpSpLocks/>
          </p:cNvGrpSpPr>
          <p:nvPr/>
        </p:nvGrpSpPr>
        <p:grpSpPr bwMode="auto">
          <a:xfrm>
            <a:off x="611188" y="3644900"/>
            <a:ext cx="609600" cy="457200"/>
            <a:chOff x="420" y="437"/>
            <a:chExt cx="384" cy="288"/>
          </a:xfrm>
        </p:grpSpPr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420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98"/>
            <p:cNvSpPr>
              <a:spLocks noChangeArrowheads="1"/>
            </p:cNvSpPr>
            <p:nvPr/>
          </p:nvSpPr>
          <p:spPr bwMode="auto">
            <a:xfrm>
              <a:off x="420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99"/>
            <p:cNvSpPr>
              <a:spLocks noChangeArrowheads="1"/>
            </p:cNvSpPr>
            <p:nvPr/>
          </p:nvSpPr>
          <p:spPr bwMode="auto">
            <a:xfrm>
              <a:off x="420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100"/>
            <p:cNvSpPr>
              <a:spLocks noChangeArrowheads="1"/>
            </p:cNvSpPr>
            <p:nvPr/>
          </p:nvSpPr>
          <p:spPr bwMode="auto">
            <a:xfrm>
              <a:off x="516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101"/>
            <p:cNvSpPr>
              <a:spLocks noChangeArrowheads="1"/>
            </p:cNvSpPr>
            <p:nvPr/>
          </p:nvSpPr>
          <p:spPr bwMode="auto">
            <a:xfrm>
              <a:off x="516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102"/>
            <p:cNvSpPr>
              <a:spLocks noChangeArrowheads="1"/>
            </p:cNvSpPr>
            <p:nvPr/>
          </p:nvSpPr>
          <p:spPr bwMode="auto">
            <a:xfrm>
              <a:off x="516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103"/>
            <p:cNvSpPr>
              <a:spLocks noChangeArrowheads="1"/>
            </p:cNvSpPr>
            <p:nvPr/>
          </p:nvSpPr>
          <p:spPr bwMode="auto">
            <a:xfrm>
              <a:off x="612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104"/>
            <p:cNvSpPr>
              <a:spLocks noChangeArrowheads="1"/>
            </p:cNvSpPr>
            <p:nvPr/>
          </p:nvSpPr>
          <p:spPr bwMode="auto">
            <a:xfrm>
              <a:off x="612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612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106"/>
            <p:cNvSpPr>
              <a:spLocks noChangeArrowheads="1"/>
            </p:cNvSpPr>
            <p:nvPr/>
          </p:nvSpPr>
          <p:spPr bwMode="auto">
            <a:xfrm>
              <a:off x="708" y="437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107"/>
            <p:cNvSpPr>
              <a:spLocks noChangeArrowheads="1"/>
            </p:cNvSpPr>
            <p:nvPr/>
          </p:nvSpPr>
          <p:spPr bwMode="auto">
            <a:xfrm>
              <a:off x="708" y="533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108"/>
            <p:cNvSpPr>
              <a:spLocks noChangeArrowheads="1"/>
            </p:cNvSpPr>
            <p:nvPr/>
          </p:nvSpPr>
          <p:spPr bwMode="auto">
            <a:xfrm>
              <a:off x="708" y="629"/>
              <a:ext cx="96" cy="9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44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70528"/>
              </p:ext>
            </p:extLst>
          </p:nvPr>
        </p:nvGraphicFramePr>
        <p:xfrm>
          <a:off x="1547813" y="2349500"/>
          <a:ext cx="546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14" imgW="545760" imgH="228600" progId="Equation.3">
                  <p:embed/>
                </p:oleObj>
              </mc:Choice>
              <mc:Fallback>
                <p:oleObj name="Equation" r:id="rId14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546100" cy="228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13116"/>
              </p:ext>
            </p:extLst>
          </p:nvPr>
        </p:nvGraphicFramePr>
        <p:xfrm>
          <a:off x="468313" y="765175"/>
          <a:ext cx="81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16" imgW="812520" imgH="685800" progId="Equation.3">
                  <p:embed/>
                </p:oleObj>
              </mc:Choice>
              <mc:Fallback>
                <p:oleObj name="Equation" r:id="rId16" imgW="8125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128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15203"/>
              </p:ext>
            </p:extLst>
          </p:nvPr>
        </p:nvGraphicFramePr>
        <p:xfrm>
          <a:off x="533400" y="285273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8" imgW="825480" imgH="685800" progId="Equation.3">
                  <p:embed/>
                </p:oleObj>
              </mc:Choice>
              <mc:Fallback>
                <p:oleObj name="Equation" r:id="rId18" imgW="825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52738"/>
                        <a:ext cx="8255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5"/>
          <p:cNvSpPr txBox="1">
            <a:spLocks noChangeArrowheads="1"/>
          </p:cNvSpPr>
          <p:nvPr/>
        </p:nvSpPr>
        <p:spPr bwMode="auto">
          <a:xfrm>
            <a:off x="4932363" y="4149725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Trigger Fast </a:t>
            </a:r>
            <a:r>
              <a:rPr lang="it-IT" kern="0" dirty="0" err="1" smtClean="0">
                <a:solidFill>
                  <a:prstClr val="white"/>
                </a:solidFill>
              </a:rPr>
              <a:t>Path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49" name="Text Box 117"/>
          <p:cNvSpPr txBox="1">
            <a:spLocks noChangeArrowheads="1"/>
          </p:cNvSpPr>
          <p:nvPr/>
        </p:nvSpPr>
        <p:spPr bwMode="auto">
          <a:xfrm>
            <a:off x="4211638" y="2492375"/>
            <a:ext cx="887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X </a:t>
            </a:r>
            <a:r>
              <a:rPr lang="it-IT" kern="0" dirty="0" err="1" smtClean="0">
                <a:solidFill>
                  <a:prstClr val="white"/>
                </a:solidFill>
              </a:rPr>
              <a:t>N</a:t>
            </a:r>
            <a:r>
              <a:rPr lang="it-IT" kern="0" baseline="-25000" dirty="0" err="1" smtClean="0">
                <a:solidFill>
                  <a:prstClr val="white"/>
                </a:solidFill>
              </a:rPr>
              <a:t>cryst</a:t>
            </a:r>
            <a:endParaRPr lang="en-US" kern="0" baseline="-25000" dirty="0" smtClean="0">
              <a:solidFill>
                <a:prstClr val="white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971600" y="188640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prstClr val="white"/>
                </a:solidFill>
              </a:rPr>
              <a:t>EMC fast trigger </a:t>
            </a:r>
            <a:r>
              <a:rPr lang="it-IT" sz="3200" dirty="0" err="1" smtClean="0">
                <a:solidFill>
                  <a:prstClr val="white"/>
                </a:solidFill>
              </a:rPr>
              <a:t>path</a:t>
            </a:r>
            <a:r>
              <a:rPr lang="it-IT" sz="3200" dirty="0">
                <a:solidFill>
                  <a:prstClr val="white"/>
                </a:solidFill>
              </a:rPr>
              <a:t> </a:t>
            </a:r>
            <a:r>
              <a:rPr lang="it-IT" sz="3200" dirty="0" smtClean="0">
                <a:solidFill>
                  <a:prstClr val="white"/>
                </a:solidFill>
              </a:rPr>
              <a:t>and </a:t>
            </a:r>
            <a:r>
              <a:rPr lang="it-IT" sz="3200" dirty="0" err="1" smtClean="0">
                <a:solidFill>
                  <a:prstClr val="white"/>
                </a:solidFill>
              </a:rPr>
              <a:t>energy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one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1835696" y="836712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Energy accurate </a:t>
            </a:r>
            <a:r>
              <a:rPr lang="it-IT" dirty="0" err="1" smtClean="0">
                <a:solidFill>
                  <a:prstClr val="white"/>
                </a:solidFill>
              </a:rPr>
              <a:t>measurement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path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539750" y="1597363"/>
            <a:ext cx="1905000" cy="1669408"/>
            <a:chOff x="0" y="1392"/>
            <a:chExt cx="1200" cy="1090"/>
          </a:xfrm>
        </p:grpSpPr>
        <p:pic>
          <p:nvPicPr>
            <p:cNvPr id="6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1200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Line 91"/>
            <p:cNvSpPr>
              <a:spLocks noChangeShapeType="1"/>
            </p:cNvSpPr>
            <p:nvPr/>
          </p:nvSpPr>
          <p:spPr bwMode="auto">
            <a:xfrm flipH="1">
              <a:off x="876" y="1750"/>
              <a:ext cx="14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 flipH="1">
              <a:off x="941" y="1727"/>
              <a:ext cx="15" cy="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 flipV="1">
              <a:off x="876" y="2196"/>
              <a:ext cx="6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 flipV="1">
              <a:off x="890" y="1730"/>
              <a:ext cx="6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 flipV="1">
              <a:off x="888" y="1824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 flipV="1">
              <a:off x="884" y="1917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 flipV="1">
              <a:off x="885" y="2010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 flipV="1">
              <a:off x="879" y="2102"/>
              <a:ext cx="6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1979613" y="2222242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6299200" y="1180776"/>
            <a:ext cx="1296988" cy="8347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Double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972483"/>
            <a:ext cx="576262" cy="4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268538" y="2082869"/>
            <a:ext cx="574675" cy="34766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1200" kern="0" smtClean="0">
                <a:solidFill>
                  <a:sysClr val="windowText" lastClr="000000"/>
                </a:solidFill>
              </a:rPr>
              <a:t>CSP</a:t>
            </a:r>
            <a:endParaRPr lang="en-US" sz="12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4427538" y="4861132"/>
            <a:ext cx="838200" cy="8347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800" kern="0" smtClean="0">
                <a:solidFill>
                  <a:sysClr val="windowText" lastClr="000000"/>
                </a:solidFill>
                <a:latin typeface="Symbol" pitchFamily="18" charset="2"/>
                <a:ea typeface="MS PGothic" pitchFamily="34" charset="-128"/>
              </a:rPr>
              <a:t>S</a:t>
            </a:r>
            <a:endParaRPr lang="en-US" sz="2800" kern="0" smtClean="0">
              <a:solidFill>
                <a:sysClr val="windowText" lastClr="000000"/>
              </a:solidFill>
              <a:latin typeface="Symbol" pitchFamily="18" charset="2"/>
              <a:ea typeface="MS PGothic" pitchFamily="34" charset="-128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51790"/>
            <a:ext cx="431800" cy="1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2843213" y="222071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3132138" y="2220710"/>
            <a:ext cx="0" cy="9725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4211638" y="500050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4211638" y="513987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4211638" y="5279251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4211638" y="5417092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4211638" y="5556464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AutoShape 47"/>
          <p:cNvSpPr>
            <a:spLocks/>
          </p:cNvSpPr>
          <p:nvPr/>
        </p:nvSpPr>
        <p:spPr bwMode="auto">
          <a:xfrm>
            <a:off x="3995738" y="4931584"/>
            <a:ext cx="144462" cy="693800"/>
          </a:xfrm>
          <a:prstGeom prst="leftBrace">
            <a:avLst>
              <a:gd name="adj1" fmla="val 414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3345362" y="5208799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5 </a:t>
            </a:r>
          </a:p>
          <a:p>
            <a:pPr algn="ctr"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input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5651500" y="5000505"/>
            <a:ext cx="1081088" cy="62487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kern="0" smtClean="0">
                <a:solidFill>
                  <a:sysClr val="windowText" lastClr="000000"/>
                </a:solidFill>
              </a:rPr>
              <a:t>Pulse</a:t>
            </a:r>
          </a:p>
          <a:p>
            <a:pPr algn="ctr">
              <a:defRPr/>
            </a:pPr>
            <a:r>
              <a:rPr lang="it-IT" kern="0" smtClean="0">
                <a:solidFill>
                  <a:sysClr val="windowText" lastClr="000000"/>
                </a:solidFill>
              </a:rPr>
              <a:t>Encoder</a:t>
            </a: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>
            <a:off x="5291138" y="5348171"/>
            <a:ext cx="360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6731000" y="5348171"/>
            <a:ext cx="1728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7883525" y="5348171"/>
            <a:ext cx="514350" cy="23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000" kern="0" smtClean="0">
                <a:solidFill>
                  <a:srgbClr val="000000"/>
                </a:solidFill>
              </a:rPr>
              <a:t>LVDS</a:t>
            </a:r>
            <a:endParaRPr lang="en-US" sz="1000" kern="0" smtClean="0">
              <a:solidFill>
                <a:srgbClr val="000000"/>
              </a:solidFill>
            </a:endParaRPr>
          </a:p>
        </p:txBody>
      </p:sp>
      <p:grpSp>
        <p:nvGrpSpPr>
          <p:cNvPr id="25" name="Group 59"/>
          <p:cNvGrpSpPr>
            <a:grpSpLocks/>
          </p:cNvGrpSpPr>
          <p:nvPr/>
        </p:nvGrpSpPr>
        <p:grpSpPr bwMode="auto">
          <a:xfrm>
            <a:off x="7091363" y="4861132"/>
            <a:ext cx="1331912" cy="294061"/>
            <a:chOff x="4128" y="2880"/>
            <a:chExt cx="480" cy="192"/>
          </a:xfrm>
        </p:grpSpPr>
        <p:sp>
          <p:nvSpPr>
            <p:cNvPr id="63" name="Line 54"/>
            <p:cNvSpPr>
              <a:spLocks noChangeShapeType="1"/>
            </p:cNvSpPr>
            <p:nvPr/>
          </p:nvSpPr>
          <p:spPr bwMode="auto">
            <a:xfrm>
              <a:off x="4128" y="307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 flipV="1">
              <a:off x="4272" y="288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4272" y="2880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V="1">
              <a:off x="4464" y="288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4464" y="307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Line 60"/>
          <p:cNvSpPr>
            <a:spLocks noChangeShapeType="1"/>
          </p:cNvSpPr>
          <p:nvPr/>
        </p:nvSpPr>
        <p:spPr bwMode="auto">
          <a:xfrm>
            <a:off x="7486650" y="4730950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7" name="Object 6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28946544"/>
              </p:ext>
            </p:extLst>
          </p:nvPr>
        </p:nvGraphicFramePr>
        <p:xfrm>
          <a:off x="7596188" y="5904130"/>
          <a:ext cx="1155700" cy="23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7" imgW="1155600" imgH="241200" progId="Equation.3">
                  <p:embed/>
                </p:oleObj>
              </mc:Choice>
              <mc:Fallback>
                <p:oleObj name="Equation" r:id="rId7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904130"/>
                        <a:ext cx="1155700" cy="2327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57724163"/>
              </p:ext>
            </p:extLst>
          </p:nvPr>
        </p:nvGraphicFramePr>
        <p:xfrm>
          <a:off x="1835150" y="4861132"/>
          <a:ext cx="114300" cy="20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61132"/>
                        <a:ext cx="114300" cy="20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63"/>
          <p:cNvSpPr>
            <a:spLocks noChangeShapeType="1"/>
          </p:cNvSpPr>
          <p:nvPr/>
        </p:nvSpPr>
        <p:spPr bwMode="auto">
          <a:xfrm flipH="1" flipV="1">
            <a:off x="7489825" y="5098526"/>
            <a:ext cx="6350" cy="102461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419475" y="4652839"/>
            <a:ext cx="3529013" cy="1598956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1" name="Text Box 72"/>
          <p:cNvSpPr txBox="1">
            <a:spLocks noChangeArrowheads="1"/>
          </p:cNvSpPr>
          <p:nvPr/>
        </p:nvSpPr>
        <p:spPr bwMode="auto">
          <a:xfrm>
            <a:off x="3419475" y="6251795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Trigger </a:t>
            </a:r>
            <a:r>
              <a:rPr lang="it-IT" kern="0" dirty="0" err="1" smtClean="0">
                <a:solidFill>
                  <a:prstClr val="white"/>
                </a:solidFill>
              </a:rPr>
              <a:t>Tower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  <a:r>
              <a:rPr lang="it-IT" kern="0" dirty="0" err="1" smtClean="0">
                <a:solidFill>
                  <a:prstClr val="white"/>
                </a:solidFill>
              </a:rPr>
              <a:t>module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6011863" y="4652839"/>
            <a:ext cx="895350" cy="3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Analog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3" name="Line 78"/>
          <p:cNvSpPr>
            <a:spLocks noChangeShapeType="1"/>
          </p:cNvSpPr>
          <p:nvPr/>
        </p:nvSpPr>
        <p:spPr bwMode="auto">
          <a:xfrm flipV="1">
            <a:off x="3132138" y="1526911"/>
            <a:ext cx="0" cy="693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Line 79"/>
          <p:cNvSpPr>
            <a:spLocks noChangeShapeType="1"/>
          </p:cNvSpPr>
          <p:nvPr/>
        </p:nvSpPr>
        <p:spPr bwMode="auto">
          <a:xfrm>
            <a:off x="3132138" y="1526911"/>
            <a:ext cx="309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Line 81"/>
          <p:cNvSpPr>
            <a:spLocks noChangeShapeType="1"/>
          </p:cNvSpPr>
          <p:nvPr/>
        </p:nvSpPr>
        <p:spPr bwMode="auto">
          <a:xfrm>
            <a:off x="7596188" y="1736735"/>
            <a:ext cx="7191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7812088" y="1805656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7" name="Line 83"/>
          <p:cNvSpPr>
            <a:spLocks noChangeShapeType="1"/>
          </p:cNvSpPr>
          <p:nvPr/>
        </p:nvSpPr>
        <p:spPr bwMode="auto">
          <a:xfrm flipV="1">
            <a:off x="7596188" y="1457990"/>
            <a:ext cx="719137" cy="15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8531225" y="972483"/>
            <a:ext cx="0" cy="3476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99"/>
          <p:cNvSpPr>
            <a:spLocks noChangeArrowheads="1"/>
          </p:cNvSpPr>
          <p:nvPr/>
        </p:nvSpPr>
        <p:spPr bwMode="auto">
          <a:xfrm>
            <a:off x="3319463" y="3124335"/>
            <a:ext cx="436562" cy="4165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Line 100"/>
          <p:cNvSpPr>
            <a:spLocks noChangeShapeType="1"/>
          </p:cNvSpPr>
          <p:nvPr/>
        </p:nvSpPr>
        <p:spPr bwMode="auto">
          <a:xfrm>
            <a:off x="3132138" y="3193256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Line 101"/>
          <p:cNvSpPr>
            <a:spLocks noChangeShapeType="1"/>
          </p:cNvSpPr>
          <p:nvPr/>
        </p:nvSpPr>
        <p:spPr bwMode="auto">
          <a:xfrm>
            <a:off x="3132138" y="3263708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Line 102"/>
          <p:cNvSpPr>
            <a:spLocks noChangeShapeType="1"/>
          </p:cNvSpPr>
          <p:nvPr/>
        </p:nvSpPr>
        <p:spPr bwMode="auto">
          <a:xfrm>
            <a:off x="3132138" y="3331097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" name="Line 103"/>
          <p:cNvSpPr>
            <a:spLocks noChangeShapeType="1"/>
          </p:cNvSpPr>
          <p:nvPr/>
        </p:nvSpPr>
        <p:spPr bwMode="auto">
          <a:xfrm>
            <a:off x="3132138" y="3401549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" name="Line 104"/>
          <p:cNvSpPr>
            <a:spLocks noChangeShapeType="1"/>
          </p:cNvSpPr>
          <p:nvPr/>
        </p:nvSpPr>
        <p:spPr bwMode="auto">
          <a:xfrm>
            <a:off x="3132138" y="3472001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Rectangle 105"/>
          <p:cNvSpPr>
            <a:spLocks noChangeArrowheads="1"/>
          </p:cNvSpPr>
          <p:nvPr/>
        </p:nvSpPr>
        <p:spPr bwMode="auto">
          <a:xfrm>
            <a:off x="3381375" y="3124335"/>
            <a:ext cx="319088" cy="3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kern="0" smtClean="0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endParaRPr lang="en-US" kern="0" smtClean="0">
              <a:solidFill>
                <a:sysClr val="windowText" lastClr="000000"/>
              </a:solidFill>
              <a:latin typeface="Symbol" pitchFamily="18" charset="2"/>
            </a:endParaRPr>
          </a:p>
        </p:txBody>
      </p:sp>
      <p:sp>
        <p:nvSpPr>
          <p:cNvPr id="46" name="Line 153"/>
          <p:cNvSpPr>
            <a:spLocks noChangeShapeType="1"/>
          </p:cNvSpPr>
          <p:nvPr/>
        </p:nvSpPr>
        <p:spPr bwMode="auto">
          <a:xfrm>
            <a:off x="3756025" y="3332628"/>
            <a:ext cx="455613" cy="15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Line 160"/>
          <p:cNvSpPr>
            <a:spLocks noChangeShapeType="1"/>
          </p:cNvSpPr>
          <p:nvPr/>
        </p:nvSpPr>
        <p:spPr bwMode="auto">
          <a:xfrm flipV="1">
            <a:off x="4211638" y="3334160"/>
            <a:ext cx="0" cy="1666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2124075" y="762658"/>
            <a:ext cx="2663825" cy="31259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2195513" y="902031"/>
            <a:ext cx="1584325" cy="19450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Text Box 164"/>
          <p:cNvSpPr txBox="1">
            <a:spLocks noChangeArrowheads="1"/>
          </p:cNvSpPr>
          <p:nvPr/>
        </p:nvSpPr>
        <p:spPr bwMode="auto">
          <a:xfrm>
            <a:off x="3276600" y="2499455"/>
            <a:ext cx="463550" cy="3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X5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51" name="AutoShape 170"/>
          <p:cNvSpPr>
            <a:spLocks/>
          </p:cNvSpPr>
          <p:nvPr/>
        </p:nvSpPr>
        <p:spPr bwMode="auto">
          <a:xfrm>
            <a:off x="2916238" y="3194787"/>
            <a:ext cx="144462" cy="347666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Text Box 171"/>
          <p:cNvSpPr txBox="1">
            <a:spLocks noChangeArrowheads="1"/>
          </p:cNvSpPr>
          <p:nvPr/>
        </p:nvSpPr>
        <p:spPr bwMode="auto">
          <a:xfrm>
            <a:off x="2389188" y="3233077"/>
            <a:ext cx="431800" cy="3522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900" kern="0" dirty="0" smtClean="0">
                <a:solidFill>
                  <a:srgbClr val="000000"/>
                </a:solidFill>
              </a:rPr>
              <a:t>5 </a:t>
            </a:r>
          </a:p>
          <a:p>
            <a:pPr algn="ctr" eaLnBrk="1" hangingPunct="1">
              <a:defRPr/>
            </a:pPr>
            <a:r>
              <a:rPr lang="it-IT" sz="900" kern="0" smtClean="0">
                <a:solidFill>
                  <a:srgbClr val="000000"/>
                </a:solidFill>
              </a:rPr>
              <a:t>input</a:t>
            </a:r>
            <a:endParaRPr lang="en-US" sz="900" kern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172"/>
          <p:cNvSpPr txBox="1">
            <a:spLocks noChangeArrowheads="1"/>
          </p:cNvSpPr>
          <p:nvPr/>
        </p:nvSpPr>
        <p:spPr bwMode="auto">
          <a:xfrm>
            <a:off x="4140200" y="3542453"/>
            <a:ext cx="628650" cy="3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VFE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54" name="Rectangle 173"/>
          <p:cNvSpPr>
            <a:spLocks noChangeArrowheads="1"/>
          </p:cNvSpPr>
          <p:nvPr/>
        </p:nvSpPr>
        <p:spPr bwMode="auto">
          <a:xfrm>
            <a:off x="6011863" y="693738"/>
            <a:ext cx="1873250" cy="319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174"/>
          <p:cNvSpPr txBox="1">
            <a:spLocks noChangeArrowheads="1"/>
          </p:cNvSpPr>
          <p:nvPr/>
        </p:nvSpPr>
        <p:spPr bwMode="auto">
          <a:xfrm>
            <a:off x="6372225" y="3263708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VME </a:t>
            </a:r>
            <a:r>
              <a:rPr lang="it-IT" kern="0" dirty="0" err="1" smtClean="0">
                <a:solidFill>
                  <a:prstClr val="white"/>
                </a:solidFill>
              </a:rPr>
              <a:t>Range</a:t>
            </a:r>
            <a:r>
              <a:rPr lang="it-IT" kern="0" dirty="0" smtClean="0">
                <a:solidFill>
                  <a:prstClr val="white"/>
                </a:solidFill>
              </a:rPr>
              <a:t> </a:t>
            </a:r>
          </a:p>
          <a:p>
            <a:pPr eaLnBrk="1" hangingPunct="1">
              <a:defRPr/>
            </a:pPr>
            <a:r>
              <a:rPr lang="it-IT" kern="0" dirty="0" err="1" smtClean="0">
                <a:solidFill>
                  <a:prstClr val="white"/>
                </a:solidFill>
              </a:rPr>
              <a:t>Shaper</a:t>
            </a: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6" name="Rectangle 177"/>
          <p:cNvSpPr>
            <a:spLocks noChangeArrowheads="1"/>
          </p:cNvSpPr>
          <p:nvPr/>
        </p:nvSpPr>
        <p:spPr bwMode="auto">
          <a:xfrm>
            <a:off x="6156325" y="970951"/>
            <a:ext cx="1655763" cy="15285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178"/>
          <p:cNvSpPr txBox="1">
            <a:spLocks noChangeArrowheads="1"/>
          </p:cNvSpPr>
          <p:nvPr/>
        </p:nvSpPr>
        <p:spPr bwMode="auto">
          <a:xfrm>
            <a:off x="7380288" y="2151790"/>
            <a:ext cx="463550" cy="3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X5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58" name="Text Box 179"/>
          <p:cNvSpPr txBox="1">
            <a:spLocks noChangeArrowheads="1"/>
          </p:cNvSpPr>
          <p:nvPr/>
        </p:nvSpPr>
        <p:spPr bwMode="auto">
          <a:xfrm>
            <a:off x="5076825" y="1597363"/>
            <a:ext cx="463550" cy="3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smtClean="0">
                <a:solidFill>
                  <a:srgbClr val="000000"/>
                </a:solidFill>
              </a:rPr>
              <a:t>X5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59" name="Rectangle 182"/>
          <p:cNvSpPr>
            <a:spLocks noChangeArrowheads="1"/>
          </p:cNvSpPr>
          <p:nvPr/>
        </p:nvSpPr>
        <p:spPr bwMode="auto">
          <a:xfrm>
            <a:off x="3059113" y="4444546"/>
            <a:ext cx="5905500" cy="21533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Oval 183"/>
          <p:cNvSpPr>
            <a:spLocks noChangeArrowheads="1"/>
          </p:cNvSpPr>
          <p:nvPr/>
        </p:nvSpPr>
        <p:spPr bwMode="auto">
          <a:xfrm>
            <a:off x="2771775" y="2986494"/>
            <a:ext cx="1152525" cy="83317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" name="Line 184"/>
          <p:cNvSpPr>
            <a:spLocks noChangeShapeType="1"/>
          </p:cNvSpPr>
          <p:nvPr/>
        </p:nvSpPr>
        <p:spPr bwMode="auto">
          <a:xfrm flipV="1">
            <a:off x="2124075" y="3819666"/>
            <a:ext cx="792163" cy="695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" name="Text Box 185"/>
          <p:cNvSpPr txBox="1">
            <a:spLocks noChangeArrowheads="1"/>
          </p:cNvSpPr>
          <p:nvPr/>
        </p:nvSpPr>
        <p:spPr bwMode="auto">
          <a:xfrm>
            <a:off x="179388" y="4514998"/>
            <a:ext cx="2749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New Circuit </a:t>
            </a:r>
            <a:r>
              <a:rPr lang="it-IT" kern="0" dirty="0" err="1" smtClean="0">
                <a:solidFill>
                  <a:prstClr val="white"/>
                </a:solidFill>
              </a:rPr>
              <a:t>Analog</a:t>
            </a:r>
            <a:r>
              <a:rPr lang="it-IT" kern="0" dirty="0" smtClean="0">
                <a:solidFill>
                  <a:prstClr val="white"/>
                </a:solidFill>
              </a:rPr>
              <a:t> Sum </a:t>
            </a:r>
          </a:p>
          <a:p>
            <a:pPr eaLnBrk="1" hangingPunct="1">
              <a:defRPr/>
            </a:pPr>
            <a:r>
              <a:rPr lang="it-IT" kern="0" dirty="0" smtClean="0">
                <a:solidFill>
                  <a:prstClr val="white"/>
                </a:solidFill>
              </a:rPr>
              <a:t>over 5 input</a:t>
            </a:r>
            <a:r>
              <a:rPr lang="it-IT" kern="0" dirty="0" smtClean="0">
                <a:solidFill>
                  <a:srgbClr val="000000"/>
                </a:solidFill>
              </a:rPr>
              <a:t>.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681882" y="188640"/>
            <a:ext cx="713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prstClr val="white"/>
                </a:solidFill>
              </a:rPr>
              <a:t>EMC </a:t>
            </a:r>
            <a:r>
              <a:rPr lang="it-IT" sz="3200" dirty="0" err="1" smtClean="0">
                <a:solidFill>
                  <a:prstClr val="white"/>
                </a:solidFill>
              </a:rPr>
              <a:t>forward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tentative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implementation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28" y="-171400"/>
            <a:ext cx="8619728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Barrel </a:t>
            </a:r>
            <a:r>
              <a:rPr lang="en-US" sz="4800" dirty="0" err="1" smtClean="0"/>
              <a:t>CsI</a:t>
            </a:r>
            <a:r>
              <a:rPr lang="en-US" sz="4800" dirty="0" smtClean="0"/>
              <a:t> (</a:t>
            </a:r>
            <a:r>
              <a:rPr lang="en-US" sz="4800" dirty="0" err="1" smtClean="0"/>
              <a:t>Tl</a:t>
            </a:r>
            <a:r>
              <a:rPr lang="en-US" sz="4800" dirty="0" smtClean="0"/>
              <a:t> doped) original </a:t>
            </a:r>
            <a:r>
              <a:rPr lang="en-US" sz="4800" dirty="0" err="1" smtClean="0"/>
              <a:t>BaBar</a:t>
            </a:r>
            <a:endParaRPr lang="en-US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07504" y="1772816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127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20072" y="921494"/>
            <a:ext cx="227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3 thresholds applied to the signal of the tower.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558924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 FIR Filter with 8 parameters was applied to the signal. Its zero crossing occurred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at roughly a fixed time distance from the start of the signal, it was used to gate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the threshold information. Due to this mechanism the time resolution was about </a:t>
            </a:r>
            <a:r>
              <a:rPr lang="en-US" b="1" dirty="0" smtClean="0">
                <a:solidFill>
                  <a:prstClr val="white"/>
                </a:solidFill>
              </a:rPr>
              <a:t>100 ns</a:t>
            </a:r>
            <a:r>
              <a:rPr lang="en-US" dirty="0" smtClean="0">
                <a:solidFill>
                  <a:prstClr val="white"/>
                </a:solidFill>
              </a:rPr>
              <a:t>.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07504" y="2060848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07504" y="2348880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07504" y="692696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P. D. </a:t>
            </a:r>
            <a:r>
              <a:rPr lang="en-US" sz="1000" dirty="0" err="1" smtClean="0">
                <a:solidFill>
                  <a:prstClr val="white"/>
                </a:solidFill>
              </a:rPr>
              <a:t>Dauncey</a:t>
            </a:r>
            <a:r>
              <a:rPr lang="en-US" sz="1000" dirty="0" smtClean="0">
                <a:solidFill>
                  <a:prstClr val="white"/>
                </a:solidFill>
              </a:rPr>
              <a:t> et Al., “Design and performance of the level 1 calorimeter trigger for the BABAR detector” (2001) </a:t>
            </a:r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4573728" cy="43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8277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V="1">
            <a:off x="2411760" y="3573016"/>
            <a:ext cx="324036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220072" y="452189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The plot shows the difference between the EMC trigger time and the DC trigger time.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0072" y="530294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it-IT" dirty="0" smtClean="0">
                <a:solidFill>
                  <a:prstClr val="white"/>
                </a:solidFill>
              </a:rPr>
              <a:t>+</a:t>
            </a:r>
            <a:r>
              <a:rPr lang="it-IT" dirty="0" smtClean="0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it-IT" dirty="0" smtClean="0">
                <a:solidFill>
                  <a:prstClr val="white"/>
                </a:solidFill>
              </a:rPr>
              <a:t>- </a:t>
            </a:r>
            <a:r>
              <a:rPr lang="it-IT" dirty="0" err="1" smtClean="0">
                <a:solidFill>
                  <a:prstClr val="white"/>
                </a:solidFill>
              </a:rPr>
              <a:t>events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used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to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select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good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resolution</a:t>
            </a:r>
            <a:r>
              <a:rPr lang="it-IT" dirty="0" smtClean="0">
                <a:solidFill>
                  <a:prstClr val="white"/>
                </a:solidFill>
              </a:rPr>
              <a:t> in </a:t>
            </a:r>
            <a:r>
              <a:rPr lang="it-IT" dirty="0" err="1" smtClean="0">
                <a:solidFill>
                  <a:prstClr val="white"/>
                </a:solidFill>
              </a:rPr>
              <a:t>DC</a:t>
            </a:r>
            <a:r>
              <a:rPr lang="it-IT" dirty="0" smtClean="0">
                <a:solidFill>
                  <a:prstClr val="white"/>
                </a:solidFill>
              </a:rPr>
              <a:t>.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it-IT" dirty="0" err="1" smtClean="0"/>
              <a:t>Comments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afore</a:t>
            </a:r>
            <a:r>
              <a:rPr lang="it-IT" dirty="0" smtClean="0"/>
              <a:t> </a:t>
            </a:r>
            <a:r>
              <a:rPr lang="it-IT" dirty="0" err="1" smtClean="0"/>
              <a:t>mentioned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worked</a:t>
            </a:r>
            <a:r>
              <a:rPr lang="it-IT" dirty="0" smtClean="0"/>
              <a:t> fine for </a:t>
            </a:r>
            <a:r>
              <a:rPr lang="it-IT" dirty="0" err="1" smtClean="0"/>
              <a:t>BaBar</a:t>
            </a:r>
            <a:r>
              <a:rPr lang="it-IT" dirty="0" smtClean="0"/>
              <a:t>.</a:t>
            </a:r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Unfortunately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dominated</a:t>
            </a:r>
            <a:r>
              <a:rPr lang="it-IT" dirty="0" smtClean="0"/>
              <a:t> by </a:t>
            </a:r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adc</a:t>
            </a:r>
            <a:r>
              <a:rPr lang="it-IT" dirty="0" smtClean="0"/>
              <a:t> </a:t>
            </a:r>
            <a:r>
              <a:rPr lang="it-IT" dirty="0" err="1" smtClean="0"/>
              <a:t>conversion</a:t>
            </a:r>
            <a:r>
              <a:rPr lang="it-IT" dirty="0" smtClean="0"/>
              <a:t> and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finding</a:t>
            </a:r>
            <a:r>
              <a:rPr lang="it-IT" dirty="0" smtClean="0"/>
              <a:t>.</a:t>
            </a:r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finding</a:t>
            </a:r>
            <a:r>
              <a:rPr lang="it-IT" dirty="0" smtClean="0"/>
              <a:t> </a:t>
            </a:r>
            <a:r>
              <a:rPr lang="it-IT" dirty="0" err="1" smtClean="0"/>
              <a:t>determined</a:t>
            </a:r>
            <a:r>
              <a:rPr lang="it-IT" dirty="0" smtClean="0"/>
              <a:t> time </a:t>
            </a:r>
            <a:r>
              <a:rPr lang="it-IT" dirty="0" err="1" smtClean="0"/>
              <a:t>jiitter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.</a:t>
            </a:r>
          </a:p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part.</a:t>
            </a:r>
          </a:p>
        </p:txBody>
      </p:sp>
    </p:spTree>
    <p:extLst>
      <p:ext uri="{BB962C8B-B14F-4D97-AF65-F5344CB8AC3E}">
        <p14:creationId xmlns:p14="http://schemas.microsoft.com/office/powerpoint/2010/main" val="7280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Comments</a:t>
            </a:r>
            <a:r>
              <a:rPr lang="it-IT" dirty="0" smtClean="0"/>
              <a:t>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4958011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At the moment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immagine to </a:t>
            </a:r>
            <a:r>
              <a:rPr lang="it-IT" sz="3200" dirty="0" err="1" smtClean="0"/>
              <a:t>assert</a:t>
            </a:r>
            <a:r>
              <a:rPr lang="it-IT" sz="3200" dirty="0" smtClean="0"/>
              <a:t> a trigger </a:t>
            </a:r>
            <a:r>
              <a:rPr lang="it-IT" sz="3200" dirty="0" err="1" smtClean="0"/>
              <a:t>signal</a:t>
            </a:r>
            <a:r>
              <a:rPr lang="it-IT" sz="3200" dirty="0" smtClean="0"/>
              <a:t> </a:t>
            </a:r>
            <a:r>
              <a:rPr lang="it-IT" sz="3200" dirty="0" err="1" smtClean="0"/>
              <a:t>using</a:t>
            </a:r>
            <a:r>
              <a:rPr lang="it-IT" sz="3200" dirty="0" smtClean="0"/>
              <a:t> </a:t>
            </a:r>
            <a:r>
              <a:rPr lang="it-IT" sz="3200" dirty="0" err="1" smtClean="0"/>
              <a:t>only</a:t>
            </a:r>
            <a:r>
              <a:rPr lang="it-IT" sz="3200" dirty="0" smtClean="0"/>
              <a:t> a part of the </a:t>
            </a:r>
            <a:r>
              <a:rPr lang="it-IT" sz="3200" dirty="0" err="1" smtClean="0"/>
              <a:t>energy</a:t>
            </a:r>
            <a:r>
              <a:rPr lang="it-IT" sz="3200" dirty="0" smtClean="0"/>
              <a:t> </a:t>
            </a:r>
            <a:r>
              <a:rPr lang="it-IT" sz="3200" dirty="0" err="1" smtClean="0"/>
              <a:t>deposit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CsI</a:t>
            </a:r>
            <a:r>
              <a:rPr lang="it-IT" sz="3200" dirty="0" smtClean="0"/>
              <a:t>.</a:t>
            </a:r>
          </a:p>
          <a:p>
            <a:pPr marL="36576" indent="0">
              <a:buNone/>
            </a:pPr>
            <a:r>
              <a:rPr lang="it-IT" sz="3200" dirty="0"/>
              <a:t> </a:t>
            </a:r>
            <a:r>
              <a:rPr lang="it-IT" sz="3200" dirty="0" smtClean="0"/>
              <a:t>   </a:t>
            </a:r>
            <a:r>
              <a:rPr lang="it-IT" sz="3200" dirty="0" err="1" smtClean="0"/>
              <a:t>Resolution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be </a:t>
            </a:r>
            <a:r>
              <a:rPr lang="it-IT" sz="3200" dirty="0" err="1" smtClean="0"/>
              <a:t>worse</a:t>
            </a:r>
            <a:r>
              <a:rPr lang="it-IT" sz="3200" dirty="0" smtClean="0"/>
              <a:t> by the</a:t>
            </a:r>
          </a:p>
          <a:p>
            <a:pPr marL="36576" indent="0">
              <a:buNone/>
            </a:pPr>
            <a:r>
              <a:rPr lang="it-IT" sz="3200" dirty="0"/>
              <a:t> </a:t>
            </a:r>
            <a:r>
              <a:rPr lang="it-IT" sz="3200" dirty="0" smtClean="0"/>
              <a:t>    </a:t>
            </a:r>
            <a:r>
              <a:rPr lang="it-IT" sz="3200" dirty="0" err="1" smtClean="0"/>
              <a:t>sqrt</a:t>
            </a:r>
            <a:r>
              <a:rPr lang="it-IT" sz="3200" dirty="0" smtClean="0"/>
              <a:t>(</a:t>
            </a:r>
            <a:r>
              <a:rPr lang="it-IT" sz="3200" dirty="0" err="1" smtClean="0"/>
              <a:t>energy</a:t>
            </a:r>
            <a:r>
              <a:rPr lang="it-IT" sz="3200" dirty="0" smtClean="0"/>
              <a:t> </a:t>
            </a:r>
            <a:r>
              <a:rPr lang="it-IT" sz="3200" dirty="0" err="1" smtClean="0"/>
              <a:t>fraction</a:t>
            </a:r>
            <a:r>
              <a:rPr lang="it-IT" sz="3200" dirty="0" smtClean="0"/>
              <a:t> </a:t>
            </a:r>
            <a:r>
              <a:rPr lang="it-IT" sz="3200" dirty="0" err="1" smtClean="0"/>
              <a:t>collected</a:t>
            </a:r>
            <a:r>
              <a:rPr lang="it-IT" sz="3200" dirty="0" smtClean="0"/>
              <a:t>).</a:t>
            </a:r>
            <a:endParaRPr lang="it-IT" sz="3200" dirty="0" smtClean="0"/>
          </a:p>
          <a:p>
            <a:pPr marL="36576" indent="0">
              <a:buNone/>
            </a:pPr>
            <a:r>
              <a:rPr lang="it-IT" sz="3200" dirty="0"/>
              <a:t> </a:t>
            </a:r>
            <a:r>
              <a:rPr lang="it-IT" sz="3200" dirty="0" smtClean="0"/>
              <a:t>    </a:t>
            </a:r>
            <a:r>
              <a:rPr lang="it-IT" sz="3200" dirty="0" err="1" smtClean="0"/>
              <a:t>But</a:t>
            </a:r>
            <a:r>
              <a:rPr lang="it-IT" sz="3200" dirty="0" smtClean="0"/>
              <a:t> </a:t>
            </a:r>
            <a:r>
              <a:rPr lang="it-IT" sz="3200" dirty="0" err="1" smtClean="0"/>
              <a:t>we</a:t>
            </a:r>
            <a:r>
              <a:rPr lang="it-IT" sz="3200" dirty="0" smtClean="0"/>
              <a:t> do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</a:t>
            </a:r>
            <a:r>
              <a:rPr lang="it-IT" sz="3200" dirty="0" err="1" smtClean="0"/>
              <a:t>any</a:t>
            </a:r>
            <a:r>
              <a:rPr lang="it-IT" sz="3200" dirty="0" smtClean="0"/>
              <a:t> </a:t>
            </a:r>
            <a:r>
              <a:rPr lang="it-IT" sz="3200" dirty="0" err="1" smtClean="0"/>
              <a:t>crystal</a:t>
            </a:r>
            <a:r>
              <a:rPr lang="it-IT" sz="3200" dirty="0" smtClean="0"/>
              <a:t> to play </a:t>
            </a:r>
            <a:r>
              <a:rPr lang="it-IT" sz="3200" dirty="0" smtClean="0"/>
              <a:t>   with</a:t>
            </a:r>
            <a:r>
              <a:rPr lang="it-IT" sz="3200" dirty="0" smtClean="0"/>
              <a:t>.</a:t>
            </a:r>
          </a:p>
          <a:p>
            <a:pPr marL="36576" indent="0">
              <a:buNone/>
            </a:pPr>
            <a:r>
              <a:rPr lang="it-IT" sz="2400" dirty="0" smtClean="0"/>
              <a:t>  </a:t>
            </a:r>
          </a:p>
          <a:p>
            <a:pPr marL="36576" indent="0">
              <a:buNone/>
            </a:pPr>
            <a:endParaRPr lang="it-IT" sz="2400" dirty="0" smtClean="0"/>
          </a:p>
          <a:p>
            <a:pPr marL="36576" indent="0">
              <a:buNone/>
            </a:pP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are </a:t>
            </a:r>
            <a:r>
              <a:rPr lang="it-IT" sz="2400" dirty="0" err="1" smtClean="0"/>
              <a:t>waiting</a:t>
            </a:r>
            <a:r>
              <a:rPr lang="it-IT" sz="2400" dirty="0" smtClean="0"/>
              <a:t> for a small sample of </a:t>
            </a:r>
            <a:r>
              <a:rPr lang="it-IT" sz="2400" dirty="0" err="1" smtClean="0"/>
              <a:t>BaBar</a:t>
            </a:r>
            <a:r>
              <a:rPr lang="it-IT" sz="2400" dirty="0" smtClean="0"/>
              <a:t> </a:t>
            </a:r>
            <a:r>
              <a:rPr lang="it-IT" sz="2400" dirty="0" err="1" smtClean="0"/>
              <a:t>crystals</a:t>
            </a:r>
            <a:endParaRPr lang="it-IT" sz="2400" dirty="0"/>
          </a:p>
          <a:p>
            <a:pPr marL="36576" indent="0">
              <a:buNone/>
            </a:pPr>
            <a:r>
              <a:rPr lang="it-IT" sz="2400" dirty="0" smtClean="0"/>
              <a:t>From Bill</a:t>
            </a:r>
            <a:endParaRPr lang="it-IT" sz="2400" dirty="0"/>
          </a:p>
          <a:p>
            <a:pPr marL="36576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07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sellaDiTesto 50"/>
          <p:cNvSpPr txBox="1"/>
          <p:nvPr/>
        </p:nvSpPr>
        <p:spPr>
          <a:xfrm>
            <a:off x="2478820" y="188640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prstClr val="white"/>
                </a:solidFill>
              </a:rPr>
              <a:t>SuperB</a:t>
            </a:r>
            <a:r>
              <a:rPr lang="it-IT" sz="3200" dirty="0" smtClean="0">
                <a:solidFill>
                  <a:prstClr val="white"/>
                </a:solidFill>
              </a:rPr>
              <a:t> DC trigger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Following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BaBar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strategy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we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would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like</a:t>
            </a:r>
            <a:r>
              <a:rPr lang="it-IT" dirty="0" smtClean="0">
                <a:solidFill>
                  <a:prstClr val="white"/>
                </a:solidFill>
              </a:rPr>
              <a:t> to </a:t>
            </a:r>
            <a:r>
              <a:rPr lang="it-IT" dirty="0" err="1" smtClean="0">
                <a:solidFill>
                  <a:prstClr val="white"/>
                </a:solidFill>
              </a:rPr>
              <a:t>implement</a:t>
            </a:r>
            <a:r>
              <a:rPr lang="it-IT" dirty="0" smtClean="0">
                <a:solidFill>
                  <a:prstClr val="white"/>
                </a:solidFill>
              </a:rPr>
              <a:t> fast </a:t>
            </a:r>
            <a:r>
              <a:rPr lang="it-IT" dirty="0" err="1" smtClean="0">
                <a:solidFill>
                  <a:prstClr val="white"/>
                </a:solidFill>
              </a:rPr>
              <a:t>tracking</a:t>
            </a:r>
            <a:r>
              <a:rPr lang="it-IT" dirty="0" smtClean="0">
                <a:solidFill>
                  <a:prstClr val="white"/>
                </a:solidFill>
              </a:rPr>
              <a:t>  </a:t>
            </a:r>
            <a:r>
              <a:rPr lang="it-IT" dirty="0" err="1" smtClean="0">
                <a:solidFill>
                  <a:prstClr val="white"/>
                </a:solidFill>
              </a:rPr>
              <a:t>but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why</a:t>
            </a:r>
            <a:r>
              <a:rPr lang="it-IT" dirty="0" smtClean="0">
                <a:solidFill>
                  <a:prstClr val="white"/>
                </a:solidFill>
              </a:rPr>
              <a:t>?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7976" y="1772816"/>
            <a:ext cx="8382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kern="0" dirty="0" smtClean="0">
                <a:solidFill>
                  <a:prstClr val="white"/>
                </a:solidFill>
                <a:latin typeface="Tahoma" pitchFamily="34" charset="0"/>
              </a:rPr>
              <a:t>For background reduction in L3 trigger(see picture below)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zh-CN" sz="2000" kern="0" dirty="0" smtClean="0">
                <a:solidFill>
                  <a:prstClr val="white"/>
                </a:solidFill>
                <a:latin typeface="Tahoma" pitchFamily="34" charset="0"/>
              </a:rPr>
              <a:t> For event classification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zh-CN" sz="2000" kern="0" dirty="0" smtClean="0">
                <a:solidFill>
                  <a:prstClr val="white"/>
                </a:solidFill>
                <a:latin typeface="Tahoma" pitchFamily="34" charset="0"/>
              </a:rPr>
              <a:t> Real time data quality check and detector monitoring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zh-CN" sz="2000" kern="0" dirty="0" smtClean="0">
                <a:solidFill>
                  <a:prstClr val="white"/>
                </a:solidFill>
                <a:latin typeface="Tahoma" pitchFamily="34" charset="0"/>
              </a:rPr>
              <a:t> ………….. </a:t>
            </a:r>
            <a:endParaRPr lang="en-US" altLang="zh-CN" kern="0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444208" y="4244895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Z0 </a:t>
            </a:r>
            <a:r>
              <a:rPr lang="en-US" dirty="0" err="1">
                <a:solidFill>
                  <a:prstClr val="white"/>
                </a:solidFill>
              </a:rPr>
              <a:t>distrib</a:t>
            </a:r>
            <a:r>
              <a:rPr lang="en-US" dirty="0">
                <a:solidFill>
                  <a:prstClr val="white"/>
                </a:solidFill>
              </a:rPr>
              <a:t>. of triggered events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before zed measurement upgrade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0670"/>
            <a:ext cx="4896544" cy="272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" y="-25963"/>
            <a:ext cx="5355528" cy="46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46767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12" y="620688"/>
            <a:ext cx="43338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finder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628800"/>
            <a:ext cx="5048035" cy="38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DC </a:t>
            </a:r>
            <a:r>
              <a:rPr lang="it-IT" sz="4800" dirty="0" err="1" smtClean="0"/>
              <a:t>track</a:t>
            </a:r>
            <a:r>
              <a:rPr lang="it-IT" sz="4800" dirty="0" smtClean="0"/>
              <a:t>  </a:t>
            </a:r>
            <a:r>
              <a:rPr lang="it-IT" sz="4800" dirty="0" err="1" smtClean="0"/>
              <a:t>finder</a:t>
            </a:r>
            <a:r>
              <a:rPr lang="it-IT" sz="4800" dirty="0" smtClean="0"/>
              <a:t> </a:t>
            </a:r>
            <a:r>
              <a:rPr lang="it-IT" sz="4800" dirty="0" err="1" smtClean="0"/>
              <a:t>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9" y="1340768"/>
            <a:ext cx="82581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5301208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Faster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sampling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means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better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precision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dirty="0" smtClean="0">
                <a:solidFill>
                  <a:prstClr val="white"/>
                </a:solidFill>
              </a:rPr>
              <a:t>(</a:t>
            </a:r>
            <a:r>
              <a:rPr lang="it-IT" dirty="0" err="1" smtClean="0">
                <a:solidFill>
                  <a:prstClr val="white"/>
                </a:solidFill>
              </a:rPr>
              <a:t>i</a:t>
            </a:r>
            <a:r>
              <a:rPr lang="it-IT" dirty="0" err="1" smtClean="0">
                <a:solidFill>
                  <a:srgbClr val="FFC000"/>
                </a:solidFill>
              </a:rPr>
              <a:t>f</a:t>
            </a:r>
            <a:r>
              <a:rPr lang="it-IT" dirty="0" smtClean="0">
                <a:solidFill>
                  <a:srgbClr val="FFC000"/>
                </a:solidFill>
              </a:rPr>
              <a:t> the gas </a:t>
            </a:r>
            <a:r>
              <a:rPr lang="it-IT" dirty="0" err="1" smtClean="0">
                <a:solidFill>
                  <a:srgbClr val="FFC000"/>
                </a:solidFill>
              </a:rPr>
              <a:t>mixture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is</a:t>
            </a:r>
            <a:r>
              <a:rPr lang="it-IT" dirty="0" smtClean="0">
                <a:solidFill>
                  <a:srgbClr val="FFC000"/>
                </a:solidFill>
              </a:rPr>
              <a:t> the </a:t>
            </a:r>
            <a:r>
              <a:rPr lang="it-IT" dirty="0" err="1" smtClean="0">
                <a:solidFill>
                  <a:srgbClr val="FFC000"/>
                </a:solidFill>
              </a:rPr>
              <a:t>same</a:t>
            </a:r>
            <a:r>
              <a:rPr lang="it-IT" dirty="0" smtClean="0">
                <a:solidFill>
                  <a:prstClr val="white"/>
                </a:solidFill>
              </a:rPr>
              <a:t>) do </a:t>
            </a:r>
            <a:r>
              <a:rPr lang="it-IT" dirty="0" err="1" smtClean="0">
                <a:solidFill>
                  <a:prstClr val="white"/>
                </a:solidFill>
              </a:rPr>
              <a:t>we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need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it</a:t>
            </a:r>
            <a:r>
              <a:rPr lang="it-IT" dirty="0" smtClean="0">
                <a:solidFill>
                  <a:prstClr val="white"/>
                </a:solidFill>
              </a:rPr>
              <a:t>?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22088" y="602128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Chai</a:t>
            </a:r>
            <a:r>
              <a:rPr lang="it-IT" dirty="0" smtClean="0">
                <a:solidFill>
                  <a:prstClr val="white"/>
                </a:solidFill>
              </a:rPr>
              <a:t> 2004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63638"/>
            <a:ext cx="8072437" cy="514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47677" y="3244334"/>
            <a:ext cx="324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prstClr val="white"/>
                </a:solidFill>
              </a:rPr>
              <a:t>Zed@IP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track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finder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algorithm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332656"/>
            <a:ext cx="562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prstClr val="white"/>
                </a:solidFill>
              </a:rPr>
              <a:t>Zed@IP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track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finder</a:t>
            </a:r>
            <a:r>
              <a:rPr lang="it-IT" sz="3200" dirty="0" smtClean="0">
                <a:solidFill>
                  <a:prstClr val="white"/>
                </a:solidFill>
              </a:rPr>
              <a:t> </a:t>
            </a:r>
            <a:r>
              <a:rPr lang="it-IT" sz="3200" dirty="0" err="1" smtClean="0">
                <a:solidFill>
                  <a:prstClr val="white"/>
                </a:solidFill>
              </a:rPr>
              <a:t>algorithm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590" y="4221088"/>
            <a:ext cx="3774906" cy="2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496" y="44624"/>
            <a:ext cx="8424936" cy="7829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remember</a:t>
            </a:r>
            <a:r>
              <a:rPr lang="it-IT" dirty="0" smtClean="0"/>
              <a:t> the </a:t>
            </a:r>
            <a:r>
              <a:rPr lang="it-IT" dirty="0" err="1" smtClean="0"/>
              <a:t>specs</a:t>
            </a:r>
            <a:r>
              <a:rPr lang="it-IT" dirty="0" smtClean="0"/>
              <a:t> in </a:t>
            </a:r>
            <a:r>
              <a:rPr lang="it-IT" dirty="0" err="1" smtClean="0"/>
              <a:t>SuperB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6512" y="764704"/>
            <a:ext cx="5400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Baseline: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re-implement </a:t>
            </a:r>
            <a:r>
              <a:rPr lang="en-US" sz="1700" dirty="0" err="1" smtClean="0">
                <a:solidFill>
                  <a:prstClr val="white"/>
                </a:solidFill>
              </a:rPr>
              <a:t>BaBar</a:t>
            </a:r>
            <a:r>
              <a:rPr lang="en-US" sz="1700" dirty="0" smtClean="0">
                <a:solidFill>
                  <a:prstClr val="white"/>
                </a:solidFill>
              </a:rPr>
              <a:t> L1 trigger with some improvements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Shorter latency (~6us instead of 12us)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Higher sampling frequencies (DCH and EMC) </a:t>
            </a:r>
          </a:p>
          <a:p>
            <a:pPr marL="798513" lvl="1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2-d map for calorimeter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Possible additions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SVT trigger 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C000"/>
                </a:solidFill>
              </a:rPr>
              <a:t>What about the TOF ? (in DELPHI we used it in the trigger) 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err="1" smtClean="0">
                <a:solidFill>
                  <a:prstClr val="white"/>
                </a:solidFill>
              </a:rPr>
              <a:t>Bhabha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  <a:r>
              <a:rPr lang="en-US" sz="1700" dirty="0" smtClean="0">
                <a:solidFill>
                  <a:prstClr val="white"/>
                </a:solidFill>
              </a:rPr>
              <a:t>Veto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C000"/>
                </a:solidFill>
              </a:rPr>
              <a:t>Do we need an absolute time stamp at the trigger level?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Challenge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To keep the event loss due to dead time below 1% =&gt; a maximum of ~70ns “per-event dead time” is allowed in trigger and FCTS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prstClr val="white"/>
                </a:solidFill>
              </a:rPr>
              <a:t>Other considerations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prstClr val="white"/>
                </a:solidFill>
              </a:rPr>
              <a:t>What goes in L1, what in L3, what’s the optimum?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63720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Luitz</a:t>
            </a:r>
            <a:r>
              <a:rPr lang="it-IT" dirty="0" smtClean="0">
                <a:solidFill>
                  <a:prstClr val="white"/>
                </a:solidFill>
              </a:rPr>
              <a:t> 2010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903" y="1196752"/>
            <a:ext cx="37925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1913" y="2346325"/>
            <a:ext cx="2177497" cy="43306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150kHz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Exponential Inter-arrival time </a:t>
            </a:r>
            <a:r>
              <a:rPr lang="en-US" sz="1100" b="1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28642" y="3222675"/>
            <a:ext cx="3363838" cy="998413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06962" y="3150667"/>
            <a:ext cx="145157" cy="1142429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it-IT" sz="4800" dirty="0" err="1" smtClean="0"/>
              <a:t>What</a:t>
            </a:r>
            <a:r>
              <a:rPr lang="it-IT" sz="4800" dirty="0" smtClean="0"/>
              <a:t> </a:t>
            </a:r>
            <a:r>
              <a:rPr lang="it-IT" sz="4800" dirty="0" err="1" smtClean="0"/>
              <a:t>we</a:t>
            </a:r>
            <a:r>
              <a:rPr lang="it-IT" sz="4800" dirty="0" smtClean="0"/>
              <a:t> </a:t>
            </a:r>
            <a:r>
              <a:rPr lang="it-IT" sz="4800" dirty="0" err="1" smtClean="0"/>
              <a:t>get</a:t>
            </a:r>
            <a:r>
              <a:rPr lang="it-IT" sz="4800" dirty="0" smtClean="0"/>
              <a:t>  in the B-&gt; </a:t>
            </a:r>
            <a:r>
              <a:rPr lang="it-IT" sz="4800" dirty="0" err="1" smtClean="0"/>
              <a:t>D*</a:t>
            </a:r>
            <a:r>
              <a:rPr lang="it-IT" sz="4800" dirty="0" smtClean="0"/>
              <a:t> K sample </a:t>
            </a:r>
            <a:r>
              <a:rPr lang="it-IT" sz="4800" dirty="0" smtClean="0">
                <a:solidFill>
                  <a:srgbClr val="000000"/>
                </a:solidFill>
              </a:rPr>
              <a:t/>
            </a:r>
            <a:br>
              <a:rPr lang="it-IT" sz="4800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25021" y="1412776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Zed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resolution</a:t>
            </a:r>
            <a:r>
              <a:rPr lang="it-IT" dirty="0" smtClean="0">
                <a:solidFill>
                  <a:prstClr val="white"/>
                </a:solidFill>
              </a:rPr>
              <a:t> RMS=6.5 cm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R </a:t>
            </a:r>
            <a:r>
              <a:rPr lang="it-IT" dirty="0" err="1" smtClean="0">
                <a:solidFill>
                  <a:prstClr val="white"/>
                </a:solidFill>
              </a:rPr>
              <a:t>resolution</a:t>
            </a:r>
            <a:r>
              <a:rPr lang="it-IT" dirty="0" smtClean="0">
                <a:solidFill>
                  <a:prstClr val="white"/>
                </a:solidFill>
              </a:rPr>
              <a:t> RMS = 2.4 cm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1712" y="5879013"/>
            <a:ext cx="886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white"/>
                </a:solidFill>
              </a:rPr>
              <a:t>Hypothesis</a:t>
            </a:r>
            <a:r>
              <a:rPr lang="it-IT" dirty="0" smtClean="0">
                <a:solidFill>
                  <a:prstClr val="white"/>
                </a:solidFill>
              </a:rPr>
              <a:t>:    </a:t>
            </a:r>
            <a:r>
              <a:rPr lang="it-IT" dirty="0" err="1" smtClean="0">
                <a:solidFill>
                  <a:prstClr val="white"/>
                </a:solidFill>
              </a:rPr>
              <a:t>error</a:t>
            </a:r>
            <a:r>
              <a:rPr lang="it-IT" dirty="0" smtClean="0">
                <a:solidFill>
                  <a:prstClr val="white"/>
                </a:solidFill>
              </a:rPr>
              <a:t> on x coordinate = </a:t>
            </a:r>
            <a:r>
              <a:rPr lang="it-IT" dirty="0" err="1" smtClean="0">
                <a:solidFill>
                  <a:prstClr val="white"/>
                </a:solidFill>
              </a:rPr>
              <a:t>error</a:t>
            </a:r>
            <a:r>
              <a:rPr lang="it-IT" dirty="0" smtClean="0">
                <a:solidFill>
                  <a:prstClr val="white"/>
                </a:solidFill>
              </a:rPr>
              <a:t> on y coordinate : </a:t>
            </a:r>
            <a:r>
              <a:rPr lang="it-IT" dirty="0" err="1" smtClean="0">
                <a:solidFill>
                  <a:prstClr val="white"/>
                </a:solidFill>
              </a:rPr>
              <a:t>gaussian</a:t>
            </a:r>
            <a:r>
              <a:rPr lang="it-IT" dirty="0" smtClean="0">
                <a:solidFill>
                  <a:prstClr val="white"/>
                </a:solidFill>
              </a:rPr>
              <a:t>, sigma 0.8 mm</a:t>
            </a:r>
          </a:p>
          <a:p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                      </a:t>
            </a:r>
            <a:r>
              <a:rPr lang="it-IT" dirty="0" err="1" smtClean="0">
                <a:solidFill>
                  <a:prstClr val="white"/>
                </a:solidFill>
              </a:rPr>
              <a:t>error</a:t>
            </a:r>
            <a:r>
              <a:rPr lang="it-IT" dirty="0" smtClean="0">
                <a:solidFill>
                  <a:prstClr val="white"/>
                </a:solidFill>
              </a:rPr>
              <a:t> on z coordinate : </a:t>
            </a:r>
            <a:r>
              <a:rPr lang="it-IT" dirty="0" err="1" smtClean="0">
                <a:solidFill>
                  <a:prstClr val="white"/>
                </a:solidFill>
              </a:rPr>
              <a:t>gaussian</a:t>
            </a:r>
            <a:r>
              <a:rPr lang="it-IT" dirty="0" smtClean="0">
                <a:solidFill>
                  <a:prstClr val="white"/>
                </a:solidFill>
              </a:rPr>
              <a:t>, sigma = 1.5 cm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40324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4557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5776" y="260648"/>
            <a:ext cx="165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it-IT" sz="3200" dirty="0" smtClean="0">
                <a:solidFill>
                  <a:srgbClr val="FFFFFF"/>
                </a:solidFill>
              </a:rPr>
              <a:t> sample</a:t>
            </a:r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5616" y="6381328"/>
            <a:ext cx="3497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Red</a:t>
            </a:r>
            <a:r>
              <a:rPr lang="it-IT" dirty="0" smtClean="0">
                <a:solidFill>
                  <a:srgbClr val="000000"/>
                </a:solidFill>
              </a:rPr>
              <a:t>: fast </a:t>
            </a:r>
            <a:r>
              <a:rPr lang="it-IT" dirty="0" err="1" smtClean="0">
                <a:solidFill>
                  <a:srgbClr val="000000"/>
                </a:solidFill>
              </a:rPr>
              <a:t>reconstruction</a:t>
            </a:r>
            <a:r>
              <a:rPr lang="it-IT" dirty="0" smtClean="0">
                <a:solidFill>
                  <a:srgbClr val="000000"/>
                </a:solidFill>
              </a:rPr>
              <a:t> , green MC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260648"/>
            <a:ext cx="50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FFFFFF"/>
                </a:solidFill>
              </a:rPr>
              <a:t>What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we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get</a:t>
            </a:r>
            <a:r>
              <a:rPr lang="it-IT" sz="3200" dirty="0">
                <a:solidFill>
                  <a:srgbClr val="FFFFFF"/>
                </a:solidFill>
              </a:rPr>
              <a:t>  in the </a:t>
            </a:r>
            <a:r>
              <a:rPr lang="it-IT" sz="3200" dirty="0" smtClean="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it-IT" sz="3200" dirty="0" smtClean="0">
                <a:solidFill>
                  <a:srgbClr val="FFFFFF"/>
                </a:solidFill>
              </a:rPr>
              <a:t> sample</a:t>
            </a:r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47251" cy="28803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4" y="2050501"/>
            <a:ext cx="4065404" cy="275699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27584" y="1340768"/>
            <a:ext cx="275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Zed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resolution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smtClean="0">
                <a:solidFill>
                  <a:srgbClr val="FFFFFF"/>
                </a:solidFill>
              </a:rPr>
              <a:t>RMS=1.4 </a:t>
            </a:r>
            <a:r>
              <a:rPr lang="it-IT" dirty="0">
                <a:solidFill>
                  <a:srgbClr val="FFFFFF"/>
                </a:solidFill>
              </a:rPr>
              <a:t>cm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40503" y="1340768"/>
            <a:ext cx="264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 resolution RMS = </a:t>
            </a:r>
            <a:r>
              <a:rPr lang="en-US" dirty="0" smtClean="0">
                <a:solidFill>
                  <a:srgbClr val="FFFFFF"/>
                </a:solidFill>
              </a:rPr>
              <a:t>1.2 </a:t>
            </a:r>
            <a:r>
              <a:rPr lang="en-US" dirty="0">
                <a:solidFill>
                  <a:srgbClr val="FFFFFF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607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How?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5445224"/>
            <a:ext cx="677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     A </a:t>
            </a:r>
            <a:r>
              <a:rPr lang="it-IT" dirty="0" err="1" smtClean="0">
                <a:solidFill>
                  <a:prstClr val="white"/>
                </a:solidFill>
              </a:rPr>
              <a:t>dedicated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path</a:t>
            </a:r>
            <a:r>
              <a:rPr lang="it-IT" dirty="0" smtClean="0">
                <a:solidFill>
                  <a:prstClr val="white"/>
                </a:solidFill>
              </a:rPr>
              <a:t> for the trigger </a:t>
            </a:r>
            <a:r>
              <a:rPr lang="it-IT" dirty="0" err="1" smtClean="0">
                <a:solidFill>
                  <a:prstClr val="white"/>
                </a:solidFill>
              </a:rPr>
              <a:t>is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already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foreseen</a:t>
            </a:r>
            <a:r>
              <a:rPr lang="it-IT" dirty="0" smtClean="0">
                <a:solidFill>
                  <a:prstClr val="white"/>
                </a:solidFill>
              </a:rPr>
              <a:t> for the DC.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2136"/>
            <a:ext cx="7974013" cy="34810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089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Trigger </a:t>
            </a:r>
            <a:r>
              <a:rPr lang="it-IT" dirty="0" err="1" smtClean="0"/>
              <a:t>Path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Thr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55576" y="1628800"/>
            <a:ext cx="4284476" cy="1512169"/>
            <a:chOff x="755576" y="2780928"/>
            <a:chExt cx="4284476" cy="1512169"/>
          </a:xfrm>
        </p:grpSpPr>
        <p:cxnSp>
          <p:nvCxnSpPr>
            <p:cNvPr id="5" name="Connettore 2 4"/>
            <p:cNvCxnSpPr/>
            <p:nvPr/>
          </p:nvCxnSpPr>
          <p:spPr>
            <a:xfrm>
              <a:off x="755576" y="3284984"/>
              <a:ext cx="10081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riangolo isoscele 6"/>
            <p:cNvSpPr/>
            <p:nvPr/>
          </p:nvSpPr>
          <p:spPr>
            <a:xfrm rot="5400000">
              <a:off x="1655676" y="2960948"/>
              <a:ext cx="1152128" cy="93610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1259632" y="3789040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2699792" y="3429000"/>
              <a:ext cx="144016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4139952" y="2780928"/>
              <a:ext cx="900100" cy="151216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861048"/>
              <a:ext cx="242320" cy="296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3621861" y="386104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prstClr val="white"/>
                  </a:solidFill>
                </a:rPr>
                <a:t>Clk</a:t>
              </a:r>
              <a:endParaRPr lang="it-IT" dirty="0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5" y="4473475"/>
            <a:ext cx="42973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1 16"/>
          <p:cNvCxnSpPr/>
          <p:nvPr/>
        </p:nvCxnSpPr>
        <p:spPr>
          <a:xfrm>
            <a:off x="2987824" y="2384884"/>
            <a:ext cx="0" cy="25562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6084168" y="1628800"/>
            <a:ext cx="1080120" cy="4392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LUT</a:t>
            </a:r>
            <a:endParaRPr lang="it-IT" sz="2000" dirty="0">
              <a:solidFill>
                <a:prstClr val="black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5040052" y="2132856"/>
            <a:ext cx="1044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44492"/>
            <a:ext cx="10493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96" y="2452539"/>
            <a:ext cx="127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err="1" smtClean="0"/>
              <a:t>dedicated</a:t>
            </a:r>
            <a:r>
              <a:rPr lang="it-IT" dirty="0" smtClean="0"/>
              <a:t> trigger </a:t>
            </a:r>
            <a:r>
              <a:rPr lang="it-IT" dirty="0" err="1" smtClean="0"/>
              <a:t>path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352928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it-IT" dirty="0" smtClean="0"/>
              <a:t>    The information from the fast </a:t>
            </a:r>
            <a:r>
              <a:rPr lang="it-IT" dirty="0" err="1" smtClean="0"/>
              <a:t>path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feeds</a:t>
            </a:r>
            <a:r>
              <a:rPr lang="it-IT" dirty="0" smtClean="0"/>
              <a:t> a 1 bit flash </a:t>
            </a:r>
            <a:r>
              <a:rPr lang="it-IT" dirty="0" err="1" smtClean="0"/>
              <a:t>adc</a:t>
            </a:r>
            <a:r>
              <a:rPr lang="it-IT" dirty="0" smtClean="0"/>
              <a:t> (a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drawn</a:t>
            </a:r>
            <a:r>
              <a:rPr lang="it-IT" dirty="0" smtClean="0"/>
              <a:t> by Roma3).</a:t>
            </a:r>
          </a:p>
          <a:p>
            <a:pPr marL="36576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optimised</a:t>
            </a:r>
            <a:endParaRPr lang="it-IT" dirty="0" smtClean="0"/>
          </a:p>
          <a:p>
            <a:pPr marL="36576" indent="0">
              <a:buNone/>
            </a:pP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smtClean="0"/>
              <a:t>range</a:t>
            </a:r>
            <a:r>
              <a:rPr lang="it-IT" dirty="0" smtClean="0"/>
              <a:t>:(from 3.5 to 56  MHz).</a:t>
            </a:r>
          </a:p>
          <a:p>
            <a:pPr marL="36576" indent="0">
              <a:buNone/>
            </a:pPr>
            <a:r>
              <a:rPr lang="it-IT" dirty="0" smtClean="0"/>
              <a:t>In the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to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vary</a:t>
            </a:r>
            <a:r>
              <a:rPr lang="it-IT" dirty="0" smtClean="0"/>
              <a:t> the</a:t>
            </a:r>
          </a:p>
          <a:p>
            <a:pPr marL="36576" indent="0">
              <a:buNone/>
            </a:pPr>
            <a:r>
              <a:rPr lang="it-IT" dirty="0" err="1"/>
              <a:t>s</a:t>
            </a:r>
            <a:r>
              <a:rPr lang="it-IT" dirty="0" err="1" smtClean="0"/>
              <a:t>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.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err="1" smtClean="0">
                <a:solidFill>
                  <a:prstClr val="white"/>
                </a:solidFill>
              </a:rPr>
              <a:t>We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would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like</a:t>
            </a:r>
            <a:r>
              <a:rPr lang="it-IT" dirty="0" smtClean="0">
                <a:solidFill>
                  <a:prstClr val="white"/>
                </a:solidFill>
              </a:rPr>
              <a:t> to test  </a:t>
            </a:r>
            <a:r>
              <a:rPr lang="it-IT" dirty="0" err="1" smtClean="0">
                <a:solidFill>
                  <a:prstClr val="white"/>
                </a:solidFill>
              </a:rPr>
              <a:t>prototype</a:t>
            </a:r>
            <a:r>
              <a:rPr lang="it-IT" dirty="0" smtClean="0">
                <a:solidFill>
                  <a:prstClr val="white"/>
                </a:solidFill>
              </a:rPr>
              <a:t> and </a:t>
            </a:r>
            <a:r>
              <a:rPr lang="it-IT" dirty="0" err="1" smtClean="0">
                <a:solidFill>
                  <a:prstClr val="white"/>
                </a:solidFill>
              </a:rPr>
              <a:t>strategy</a:t>
            </a:r>
            <a:r>
              <a:rPr lang="it-IT" dirty="0" smtClean="0">
                <a:solidFill>
                  <a:prstClr val="white"/>
                </a:solidFill>
              </a:rPr>
              <a:t>  on the LNF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DC </a:t>
            </a:r>
            <a:r>
              <a:rPr lang="it-IT" dirty="0" err="1" smtClean="0">
                <a:solidFill>
                  <a:prstClr val="white"/>
                </a:solidFill>
              </a:rPr>
              <a:t>prototype</a:t>
            </a:r>
            <a:r>
              <a:rPr lang="it-IT" dirty="0" smtClean="0">
                <a:solidFill>
                  <a:prstClr val="white"/>
                </a:solidFill>
              </a:rPr>
              <a:t>. </a:t>
            </a:r>
            <a:endParaRPr lang="it-IT" i="1" dirty="0" smtClean="0"/>
          </a:p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bits (</a:t>
            </a:r>
            <a:r>
              <a:rPr lang="it-IT" dirty="0" err="1" smtClean="0"/>
              <a:t>one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wire</a:t>
            </a:r>
            <a:r>
              <a:rPr lang="it-IT" dirty="0" smtClean="0"/>
              <a:t>) are </a:t>
            </a:r>
            <a:r>
              <a:rPr lang="it-IT" dirty="0" err="1" smtClean="0"/>
              <a:t>delivered</a:t>
            </a:r>
            <a:r>
              <a:rPr lang="it-IT" dirty="0" smtClean="0"/>
              <a:t> to a </a:t>
            </a:r>
            <a:r>
              <a:rPr lang="it-IT" dirty="0" err="1" smtClean="0"/>
              <a:t>FPGAs</a:t>
            </a:r>
            <a:r>
              <a:rPr lang="it-IT" dirty="0" smtClean="0"/>
              <a:t> via LVDS </a:t>
            </a:r>
            <a:r>
              <a:rPr lang="it-IT" dirty="0" err="1" smtClean="0"/>
              <a:t>links</a:t>
            </a:r>
            <a:r>
              <a:rPr lang="it-IT" dirty="0" smtClean="0"/>
              <a:t> (EMC </a:t>
            </a:r>
            <a:r>
              <a:rPr lang="it-IT" dirty="0" err="1" smtClean="0"/>
              <a:t>like</a:t>
            </a:r>
            <a:r>
              <a:rPr lang="it-IT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018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 possible sketch of trigger system in </a:t>
            </a:r>
            <a:r>
              <a:rPr lang="en-US" sz="4800" dirty="0" err="1" smtClean="0"/>
              <a:t>SuperB</a:t>
            </a:r>
            <a:endParaRPr lang="en-US" dirty="0"/>
          </a:p>
        </p:txBody>
      </p:sp>
      <p:pic>
        <p:nvPicPr>
          <p:cNvPr id="5" name="Immagine 4" descr="Crate_D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556792"/>
            <a:ext cx="8676456" cy="42502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8032" y="6021288"/>
            <a:ext cx="8721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To be </a:t>
            </a:r>
            <a:r>
              <a:rPr lang="it-IT" dirty="0" err="1" smtClean="0">
                <a:solidFill>
                  <a:prstClr val="white"/>
                </a:solidFill>
              </a:rPr>
              <a:t>noticed</a:t>
            </a:r>
            <a:r>
              <a:rPr lang="it-IT" dirty="0" smtClean="0">
                <a:solidFill>
                  <a:prstClr val="white"/>
                </a:solidFill>
              </a:rPr>
              <a:t>: in </a:t>
            </a:r>
            <a:r>
              <a:rPr lang="it-IT" dirty="0" err="1" smtClean="0">
                <a:solidFill>
                  <a:prstClr val="white"/>
                </a:solidFill>
              </a:rPr>
              <a:t>this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err="1" smtClean="0">
                <a:solidFill>
                  <a:prstClr val="white"/>
                </a:solidFill>
              </a:rPr>
              <a:t>scheme</a:t>
            </a:r>
            <a:r>
              <a:rPr lang="it-IT" dirty="0" smtClean="0">
                <a:solidFill>
                  <a:prstClr val="white"/>
                </a:solidFill>
              </a:rPr>
              <a:t> input </a:t>
            </a:r>
            <a:r>
              <a:rPr lang="it-IT" dirty="0" err="1" smtClean="0">
                <a:solidFill>
                  <a:prstClr val="white"/>
                </a:solidFill>
              </a:rPr>
              <a:t>links</a:t>
            </a:r>
            <a:r>
              <a:rPr lang="it-IT" dirty="0" smtClean="0">
                <a:solidFill>
                  <a:prstClr val="white"/>
                </a:solidFill>
              </a:rPr>
              <a:t> to DC0-DC9 ad EMC0-EMC9 </a:t>
            </a:r>
            <a:r>
              <a:rPr lang="it-IT" dirty="0" smtClean="0">
                <a:solidFill>
                  <a:prstClr val="white"/>
                </a:solidFill>
              </a:rPr>
              <a:t>can be</a:t>
            </a:r>
            <a:r>
              <a:rPr lang="it-IT" dirty="0" smtClean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LVDS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rad</a:t>
            </a:r>
            <a:r>
              <a:rPr lang="it-IT" dirty="0" smtClean="0"/>
              <a:t> hard </a:t>
            </a:r>
            <a:r>
              <a:rPr lang="it-IT" dirty="0" err="1" smtClean="0"/>
              <a:t>equipment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it-IT"/>
              <a:t> </a:t>
            </a:r>
            <a:r>
              <a:rPr lang="it-IT" smtClean="0"/>
              <a:t> I’m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completely</a:t>
            </a:r>
            <a:r>
              <a:rPr lang="it-IT" dirty="0" smtClean="0"/>
              <a:t> </a:t>
            </a:r>
            <a:r>
              <a:rPr lang="it-IT" dirty="0" err="1" smtClean="0"/>
              <a:t>convinced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36576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9552" y="423560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Moreover we </a:t>
            </a:r>
            <a:r>
              <a:rPr lang="en-US" sz="2400" dirty="0">
                <a:solidFill>
                  <a:prstClr val="white"/>
                </a:solidFill>
              </a:rPr>
              <a:t>could </a:t>
            </a:r>
            <a:r>
              <a:rPr lang="en-US" sz="2400" dirty="0" smtClean="0">
                <a:solidFill>
                  <a:prstClr val="white"/>
                </a:solidFill>
              </a:rPr>
              <a:t>also think to house </a:t>
            </a:r>
            <a:r>
              <a:rPr lang="en-US" sz="2400" dirty="0">
                <a:solidFill>
                  <a:prstClr val="white"/>
                </a:solidFill>
              </a:rPr>
              <a:t>the </a:t>
            </a:r>
            <a:r>
              <a:rPr lang="en-US" sz="2400" dirty="0" smtClean="0">
                <a:solidFill>
                  <a:prstClr val="white"/>
                </a:solidFill>
              </a:rPr>
              <a:t>most critical part of the radiation </a:t>
            </a:r>
            <a:r>
              <a:rPr lang="en-US" sz="2400" dirty="0">
                <a:solidFill>
                  <a:prstClr val="white"/>
                </a:solidFill>
              </a:rPr>
              <a:t>sensitive hardware in a shielded </a:t>
            </a:r>
            <a:r>
              <a:rPr lang="en-US" sz="2400" dirty="0" smtClean="0">
                <a:solidFill>
                  <a:prstClr val="white"/>
                </a:solidFill>
              </a:rPr>
              <a:t>zone.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4434" y="2670011"/>
            <a:ext cx="8342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could</a:t>
            </a:r>
            <a:r>
              <a:rPr lang="it-IT" sz="2400" dirty="0" smtClean="0"/>
              <a:t> </a:t>
            </a:r>
            <a:r>
              <a:rPr lang="it-IT" sz="2400" dirty="0" err="1" smtClean="0"/>
              <a:t>extensively</a:t>
            </a:r>
            <a:r>
              <a:rPr lang="it-IT" sz="2400" dirty="0" smtClean="0"/>
              <a:t> </a:t>
            </a:r>
            <a:r>
              <a:rPr lang="it-IT" sz="2400" dirty="0" err="1" smtClean="0"/>
              <a:t>make</a:t>
            </a:r>
            <a:r>
              <a:rPr lang="it-IT" sz="2400" dirty="0" smtClean="0"/>
              <a:t> use of </a:t>
            </a:r>
            <a:r>
              <a:rPr lang="it-IT" sz="2400" dirty="0" err="1" smtClean="0"/>
              <a:t>protocol</a:t>
            </a:r>
            <a:r>
              <a:rPr lang="it-IT" sz="2400" dirty="0" smtClean="0"/>
              <a:t> </a:t>
            </a:r>
            <a:r>
              <a:rPr lang="it-IT" sz="2400" dirty="0" err="1" smtClean="0"/>
              <a:t>correction</a:t>
            </a:r>
            <a:r>
              <a:rPr lang="it-IT" sz="2400" dirty="0" smtClean="0"/>
              <a:t> </a:t>
            </a:r>
            <a:r>
              <a:rPr lang="it-IT" sz="2400" dirty="0" err="1" smtClean="0"/>
              <a:t>error</a:t>
            </a:r>
            <a:r>
              <a:rPr lang="it-IT" sz="2400" dirty="0" smtClean="0"/>
              <a:t>, </a:t>
            </a:r>
          </a:p>
          <a:p>
            <a:r>
              <a:rPr lang="it-IT" sz="2400" dirty="0" err="1"/>
              <a:t>t</a:t>
            </a:r>
            <a:r>
              <a:rPr lang="it-IT" sz="2400" dirty="0" err="1" smtClean="0"/>
              <a:t>hus</a:t>
            </a:r>
            <a:r>
              <a:rPr lang="it-IT" sz="2400" dirty="0" smtClean="0"/>
              <a:t> </a:t>
            </a:r>
            <a:r>
              <a:rPr lang="it-IT" sz="2400" dirty="0" err="1" smtClean="0"/>
              <a:t>avoiding</a:t>
            </a:r>
            <a:r>
              <a:rPr lang="it-IT" sz="2400" dirty="0" smtClean="0"/>
              <a:t> to use </a:t>
            </a:r>
            <a:r>
              <a:rPr lang="it-IT" sz="2400" dirty="0" err="1" smtClean="0"/>
              <a:t>real</a:t>
            </a:r>
            <a:r>
              <a:rPr lang="it-IT" sz="2400" dirty="0" smtClean="0"/>
              <a:t> </a:t>
            </a:r>
            <a:r>
              <a:rPr lang="it-IT" sz="2400" dirty="0" err="1" smtClean="0"/>
              <a:t>rad</a:t>
            </a:r>
            <a:r>
              <a:rPr lang="it-IT" sz="2400" dirty="0" smtClean="0"/>
              <a:t> </a:t>
            </a:r>
            <a:r>
              <a:rPr lang="it-IT" sz="2400" dirty="0" smtClean="0"/>
              <a:t>hard </a:t>
            </a:r>
            <a:r>
              <a:rPr lang="it-IT" sz="2400" dirty="0" err="1" smtClean="0"/>
              <a:t>equipment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strictly</a:t>
            </a:r>
            <a:r>
              <a:rPr lang="it-IT" sz="2400" dirty="0" smtClean="0"/>
              <a:t> </a:t>
            </a:r>
            <a:r>
              <a:rPr lang="it-IT" sz="2400" dirty="0" err="1" smtClean="0"/>
              <a:t>necessary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07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 instance…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28" y="764704"/>
            <a:ext cx="6423088" cy="46805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9512" y="1340768"/>
            <a:ext cx="1333856" cy="616857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-540568" y="2060848"/>
            <a:ext cx="2736306" cy="1296146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163" y="3598617"/>
            <a:ext cx="4288333" cy="321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6"/>
          <p:cNvCxnSpPr/>
          <p:nvPr/>
        </p:nvCxnSpPr>
        <p:spPr>
          <a:xfrm>
            <a:off x="179512" y="1340768"/>
            <a:ext cx="5904656" cy="3672408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564904"/>
            <a:ext cx="7467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Thank you for your kind attention 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68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8736" y="-90264"/>
            <a:ext cx="7467600" cy="854968"/>
          </a:xfrm>
        </p:spPr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: Trigger Layout</a:t>
            </a:r>
            <a:endParaRPr lang="en-US" dirty="0"/>
          </a:p>
        </p:txBody>
      </p:sp>
      <p:pic>
        <p:nvPicPr>
          <p:cNvPr id="13" name="Immagine 12" descr="BaBar_trigg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5820"/>
            <a:ext cx="7944293" cy="3453300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16" y="2780928"/>
            <a:ext cx="6788380" cy="3744416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35496" y="692696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J. C. </a:t>
            </a:r>
            <a:r>
              <a:rPr lang="en-US" sz="1100" dirty="0" err="1" smtClean="0">
                <a:solidFill>
                  <a:prstClr val="white"/>
                </a:solidFill>
              </a:rPr>
              <a:t>Andress</a:t>
            </a:r>
            <a:r>
              <a:rPr lang="en-US" sz="1100" dirty="0" smtClean="0">
                <a:solidFill>
                  <a:prstClr val="white"/>
                </a:solidFill>
              </a:rPr>
              <a:t> et Al., “</a:t>
            </a:r>
            <a:r>
              <a:rPr lang="en-US" sz="1100" dirty="0" err="1" smtClean="0">
                <a:solidFill>
                  <a:prstClr val="white"/>
                </a:solidFill>
              </a:rPr>
              <a:t>BaBar</a:t>
            </a:r>
            <a:r>
              <a:rPr lang="en-US" sz="1100" dirty="0" smtClean="0">
                <a:solidFill>
                  <a:prstClr val="white"/>
                </a:solidFill>
              </a:rPr>
              <a:t> Calorimeter Level 1 Trigger Design” , </a:t>
            </a:r>
            <a:r>
              <a:rPr lang="en-US" sz="1100" dirty="0" err="1" smtClean="0">
                <a:solidFill>
                  <a:prstClr val="white"/>
                </a:solidFill>
              </a:rPr>
              <a:t>BaBar</a:t>
            </a:r>
            <a:r>
              <a:rPr lang="en-US" sz="1100" dirty="0" smtClean="0">
                <a:solidFill>
                  <a:prstClr val="white"/>
                </a:solidFill>
              </a:rPr>
              <a:t> Note (1998) 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9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467600" cy="1143000"/>
          </a:xfrm>
        </p:spPr>
        <p:txBody>
          <a:bodyPr/>
          <a:lstStyle/>
          <a:p>
            <a:r>
              <a:rPr lang="en-US" dirty="0" smtClean="0"/>
              <a:t>Latency in the EMC Barrel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1052736"/>
            <a:ext cx="59721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>
            <a:off x="4644008" y="4149080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6606266" y="3729806"/>
            <a:ext cx="171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Depends 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Shaping, can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it be changed?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99992" y="6207695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Can we improve latency here?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58666" y="1700808"/>
            <a:ext cx="208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ADC </a:t>
            </a:r>
            <a:r>
              <a:rPr lang="en-US" smtClean="0">
                <a:solidFill>
                  <a:prstClr val="white"/>
                </a:solidFill>
              </a:rPr>
              <a:t>conversion time.</a:t>
            </a:r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4796408" y="2060848"/>
            <a:ext cx="1872208" cy="158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107504" y="5877272"/>
            <a:ext cx="7992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J. C. </a:t>
            </a:r>
            <a:r>
              <a:rPr lang="en-US" sz="1100" dirty="0" err="1" smtClean="0">
                <a:solidFill>
                  <a:prstClr val="white"/>
                </a:solidFill>
              </a:rPr>
              <a:t>Andress</a:t>
            </a:r>
            <a:r>
              <a:rPr lang="en-US" sz="1100" dirty="0" smtClean="0">
                <a:solidFill>
                  <a:prstClr val="white"/>
                </a:solidFill>
              </a:rPr>
              <a:t> et Al., “Babar Calorimeter Level 1 Trigger Design” , </a:t>
            </a:r>
            <a:r>
              <a:rPr lang="en-US" sz="1100" dirty="0" err="1" smtClean="0">
                <a:solidFill>
                  <a:prstClr val="white"/>
                </a:solidFill>
              </a:rPr>
              <a:t>BaBar</a:t>
            </a:r>
            <a:r>
              <a:rPr lang="en-US" sz="1100" dirty="0" smtClean="0">
                <a:solidFill>
                  <a:prstClr val="white"/>
                </a:solidFill>
              </a:rPr>
              <a:t> Note (1998) 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-99392"/>
            <a:ext cx="7467600" cy="854968"/>
          </a:xfrm>
        </p:spPr>
        <p:txBody>
          <a:bodyPr/>
          <a:lstStyle/>
          <a:p>
            <a:r>
              <a:rPr lang="en-US" dirty="0" smtClean="0"/>
              <a:t>Latency in DC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886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Latency in </a:t>
            </a:r>
            <a:r>
              <a:rPr lang="en-US" sz="3200" dirty="0" err="1" smtClean="0"/>
              <a:t>BaBar</a:t>
            </a:r>
            <a:r>
              <a:rPr lang="en-US" sz="3200" dirty="0" smtClean="0"/>
              <a:t> :</a:t>
            </a:r>
          </a:p>
          <a:p>
            <a:pPr lvl="1"/>
            <a:r>
              <a:rPr lang="en-US" sz="2800" dirty="0" smtClean="0"/>
              <a:t>DC event processing about		6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 + </a:t>
            </a:r>
          </a:p>
          <a:p>
            <a:pPr lvl="1"/>
            <a:r>
              <a:rPr lang="en-US" sz="2800" dirty="0" smtClean="0"/>
              <a:t>GLT event processing            	3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 +</a:t>
            </a:r>
          </a:p>
          <a:p>
            <a:pPr lvl="1"/>
            <a:r>
              <a:rPr lang="en-US" sz="2800" dirty="0" smtClean="0"/>
              <a:t>trigger data movement        		3,8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					   Total: 12.8 </a:t>
            </a:r>
            <a:r>
              <a:rPr lang="en-US" sz="2800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rgbClr val="FFC000"/>
                </a:solidFill>
              </a:rPr>
              <a:t>s</a:t>
            </a: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en-US" sz="3200" dirty="0" smtClean="0"/>
          </a:p>
          <a:p>
            <a:r>
              <a:rPr lang="en-US" sz="3200" dirty="0" smtClean="0"/>
              <a:t>How to reach about 6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s ?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Latency of the system is dominated by DC processing. It depends on how fast data processing is. </a:t>
            </a:r>
          </a:p>
          <a:p>
            <a:r>
              <a:rPr lang="en-US" sz="3200" dirty="0" smtClean="0"/>
              <a:t>We should be able to be faster with new FPGAs.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24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768" y="44624"/>
            <a:ext cx="7467600" cy="7109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Triggered event apple pie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5496" y="4149948"/>
            <a:ext cx="9108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prstClr val="white"/>
                </a:solidFill>
              </a:rPr>
              <a:t>The original </a:t>
            </a:r>
            <a:r>
              <a:rPr lang="en-US" sz="2300" dirty="0" err="1" smtClean="0">
                <a:solidFill>
                  <a:prstClr val="white"/>
                </a:solidFill>
              </a:rPr>
              <a:t>BaBar</a:t>
            </a:r>
            <a:r>
              <a:rPr lang="en-US" sz="2300" dirty="0" smtClean="0">
                <a:solidFill>
                  <a:prstClr val="white"/>
                </a:solidFill>
              </a:rPr>
              <a:t> trigger time resolution was about 100 ns. </a:t>
            </a:r>
          </a:p>
          <a:p>
            <a:r>
              <a:rPr lang="en-US" sz="2300" dirty="0" smtClean="0">
                <a:solidFill>
                  <a:prstClr val="white"/>
                </a:solidFill>
              </a:rPr>
              <a:t>Can we improve it?</a:t>
            </a:r>
          </a:p>
          <a:p>
            <a:endParaRPr lang="en-US" sz="2300" dirty="0" smtClean="0">
              <a:solidFill>
                <a:prstClr val="white"/>
              </a:solidFill>
            </a:endParaRPr>
          </a:p>
          <a:p>
            <a:r>
              <a:rPr lang="en-US" sz="2300" dirty="0" smtClean="0">
                <a:solidFill>
                  <a:prstClr val="white"/>
                </a:solidFill>
              </a:rPr>
              <a:t>100 ns good for </a:t>
            </a:r>
            <a:r>
              <a:rPr lang="en-US" sz="2300" dirty="0" err="1" smtClean="0">
                <a:solidFill>
                  <a:prstClr val="white"/>
                </a:solidFill>
              </a:rPr>
              <a:t>BaBar</a:t>
            </a:r>
            <a:r>
              <a:rPr lang="en-US" sz="2300" dirty="0" smtClean="0">
                <a:solidFill>
                  <a:prstClr val="white"/>
                </a:solidFill>
              </a:rPr>
              <a:t> </a:t>
            </a:r>
            <a:r>
              <a:rPr lang="en-US" sz="2300" dirty="0" smtClean="0">
                <a:solidFill>
                  <a:srgbClr val="FFC000"/>
                </a:solidFill>
              </a:rPr>
              <a:t>running@2.2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en-US" sz="2300" dirty="0" smtClean="0">
                <a:solidFill>
                  <a:prstClr val="white"/>
                </a:solidFill>
              </a:rPr>
              <a:t>s dead time.</a:t>
            </a:r>
          </a:p>
          <a:p>
            <a:r>
              <a:rPr lang="en-US" sz="2300" dirty="0" smtClean="0">
                <a:solidFill>
                  <a:srgbClr val="FFC000"/>
                </a:solidFill>
              </a:rPr>
              <a:t>We should aim at 30 ns since </a:t>
            </a:r>
            <a:r>
              <a:rPr lang="en-US" sz="2300" dirty="0" err="1" smtClean="0">
                <a:solidFill>
                  <a:srgbClr val="FFC000"/>
                </a:solidFill>
              </a:rPr>
              <a:t>SuperB</a:t>
            </a:r>
            <a:r>
              <a:rPr lang="en-US" sz="2300" dirty="0" smtClean="0">
                <a:solidFill>
                  <a:srgbClr val="FFC000"/>
                </a:solidFill>
              </a:rPr>
              <a:t> dead time is estimated to be 70 ns.</a:t>
            </a:r>
          </a:p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6423139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P. D. </a:t>
            </a:r>
            <a:r>
              <a:rPr lang="en-US" sz="1000" dirty="0" err="1" smtClean="0">
                <a:solidFill>
                  <a:prstClr val="white"/>
                </a:solidFill>
              </a:rPr>
              <a:t>Dauncey</a:t>
            </a:r>
            <a:r>
              <a:rPr lang="en-US" sz="1000" dirty="0" smtClean="0">
                <a:solidFill>
                  <a:prstClr val="white"/>
                </a:solidFill>
              </a:rPr>
              <a:t> et Al., “Design and performance of the level 1 calorimeter trigger for the BABAR detector” (2001) </a:t>
            </a:r>
            <a:endParaRPr lang="en-US" sz="1000" dirty="0">
              <a:solidFill>
                <a:prstClr val="white"/>
              </a:solidFill>
            </a:endParaRPr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3584573774"/>
              </p:ext>
            </p:extLst>
          </p:nvPr>
        </p:nvGraphicFramePr>
        <p:xfrm>
          <a:off x="1763688" y="476672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Systems under </a:t>
            </a:r>
            <a:r>
              <a:rPr lang="it-IT" dirty="0" err="1" smtClean="0"/>
              <a:t>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EMC </a:t>
            </a:r>
            <a:r>
              <a:rPr lang="it-IT" dirty="0" err="1" smtClean="0"/>
              <a:t>Forward</a:t>
            </a:r>
            <a:endParaRPr lang="it-IT" dirty="0" smtClean="0"/>
          </a:p>
          <a:p>
            <a:r>
              <a:rPr lang="it-IT" dirty="0" smtClean="0"/>
              <a:t> EMC </a:t>
            </a:r>
            <a:r>
              <a:rPr lang="it-IT" dirty="0" err="1" smtClean="0"/>
              <a:t>Barrel</a:t>
            </a:r>
            <a:endParaRPr lang="it-IT" dirty="0" smtClean="0"/>
          </a:p>
          <a:p>
            <a:r>
              <a:rPr lang="it-IT" dirty="0" smtClean="0"/>
              <a:t>DC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31775" y="1547813"/>
            <a:ext cx="8534400" cy="3825875"/>
            <a:chOff x="231775" y="1547813"/>
            <a:chExt cx="8534400" cy="382587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1547813"/>
              <a:ext cx="853440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908175" y="4076700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b="1" kern="0" dirty="0" smtClean="0">
                  <a:solidFill>
                    <a:srgbClr val="FF0000"/>
                  </a:solidFill>
                </a:rPr>
                <a:t>EMC Barrel :</a:t>
              </a:r>
            </a:p>
            <a:p>
              <a:pPr marL="0" lvl="1">
                <a:defRPr/>
              </a:pPr>
              <a:r>
                <a:rPr lang="en-US" b="1" kern="0" dirty="0" smtClean="0">
                  <a:solidFill>
                    <a:srgbClr val="FF0000"/>
                  </a:solidFill>
                </a:rPr>
                <a:t>5760 </a:t>
              </a:r>
              <a:r>
                <a:rPr lang="en-US" b="1" kern="0" dirty="0" err="1" smtClean="0">
                  <a:solidFill>
                    <a:srgbClr val="FF0000"/>
                  </a:solidFill>
                </a:rPr>
                <a:t>CsI</a:t>
              </a:r>
              <a:r>
                <a:rPr lang="en-US" b="1" kern="0" dirty="0" smtClean="0">
                  <a:solidFill>
                    <a:srgbClr val="FF0000"/>
                  </a:solidFill>
                </a:rPr>
                <a:t>(</a:t>
              </a:r>
              <a:r>
                <a:rPr lang="en-US" b="1" kern="0" dirty="0" err="1" smtClean="0">
                  <a:solidFill>
                    <a:srgbClr val="FF0000"/>
                  </a:solidFill>
                </a:rPr>
                <a:t>Tl</a:t>
              </a:r>
              <a:r>
                <a:rPr lang="en-US" b="1" kern="0" dirty="0" smtClean="0">
                  <a:solidFill>
                    <a:srgbClr val="FF0000"/>
                  </a:solidFill>
                </a:rPr>
                <a:t>) Crystals</a:t>
              </a:r>
              <a:endParaRPr lang="it-IT" b="1" kern="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7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1628775"/>
              <a:ext cx="2232025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5076825" y="2133600"/>
              <a:ext cx="790575" cy="1366838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V="1">
              <a:off x="5867400" y="2708275"/>
              <a:ext cx="576263" cy="2159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5940425" y="4149725"/>
              <a:ext cx="23812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kern="0" smtClean="0">
                  <a:solidFill>
                    <a:srgbClr val="FF0000"/>
                  </a:solidFill>
                </a:rPr>
                <a:t>EMC Forward </a:t>
              </a:r>
              <a:r>
                <a:rPr lang="it-IT" b="1" kern="0" smtClean="0">
                  <a:solidFill>
                    <a:srgbClr val="FF0000"/>
                  </a:solidFill>
                </a:rPr>
                <a:t>=</a:t>
              </a:r>
            </a:p>
            <a:p>
              <a:pPr>
                <a:defRPr/>
              </a:pPr>
              <a:r>
                <a:rPr lang="it-IT" b="1" kern="0" smtClean="0">
                  <a:solidFill>
                    <a:srgbClr val="FF0000"/>
                  </a:solidFill>
                </a:rPr>
                <a:t> 4400 Lyso Crystals </a:t>
              </a:r>
            </a:p>
            <a:p>
              <a:pPr>
                <a:defRPr/>
              </a:pPr>
              <a:r>
                <a:rPr lang="it-IT" b="1" kern="0" smtClean="0">
                  <a:solidFill>
                    <a:srgbClr val="FF0000"/>
                  </a:solidFill>
                </a:rPr>
                <a:t>(176 modules)</a:t>
              </a:r>
              <a:endParaRPr lang="en-US" b="1" kern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3395663"/>
              <a:ext cx="504825" cy="458787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38"/>
            <p:cNvGrpSpPr>
              <a:grpSpLocks/>
            </p:cNvGrpSpPr>
            <p:nvPr/>
          </p:nvGrpSpPr>
          <p:grpSpPr bwMode="auto">
            <a:xfrm rot="17844923">
              <a:off x="6642100" y="2438401"/>
              <a:ext cx="179387" cy="144462"/>
              <a:chOff x="336" y="336"/>
              <a:chExt cx="480" cy="480"/>
            </a:xfrm>
          </p:grpSpPr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40"/>
              <p:cNvSpPr>
                <a:spLocks noChangeArrowheads="1"/>
              </p:cNvSpPr>
              <p:nvPr/>
            </p:nvSpPr>
            <p:spPr bwMode="auto">
              <a:xfrm>
                <a:off x="336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41"/>
              <p:cNvSpPr>
                <a:spLocks noChangeArrowheads="1"/>
              </p:cNvSpPr>
              <p:nvPr/>
            </p:nvSpPr>
            <p:spPr bwMode="auto">
              <a:xfrm>
                <a:off x="336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Rectangle 42"/>
              <p:cNvSpPr>
                <a:spLocks noChangeArrowheads="1"/>
              </p:cNvSpPr>
              <p:nvPr/>
            </p:nvSpPr>
            <p:spPr bwMode="auto">
              <a:xfrm>
                <a:off x="336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Rectangle 43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44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45"/>
              <p:cNvSpPr>
                <a:spLocks noChangeArrowheads="1"/>
              </p:cNvSpPr>
              <p:nvPr/>
            </p:nvSpPr>
            <p:spPr bwMode="auto">
              <a:xfrm>
                <a:off x="432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Rectangle 46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Rectangle 47"/>
              <p:cNvSpPr>
                <a:spLocks noChangeArrowheads="1"/>
              </p:cNvSpPr>
              <p:nvPr/>
            </p:nvSpPr>
            <p:spPr bwMode="auto">
              <a:xfrm>
                <a:off x="432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432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528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528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51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Rectangle 52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528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54"/>
              <p:cNvSpPr>
                <a:spLocks noChangeArrowheads="1"/>
              </p:cNvSpPr>
              <p:nvPr/>
            </p:nvSpPr>
            <p:spPr bwMode="auto">
              <a:xfrm>
                <a:off x="624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624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624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720" y="432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720" y="528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/>
            </p:nvSpPr>
            <p:spPr bwMode="auto">
              <a:xfrm>
                <a:off x="720" y="624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96" cy="96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flipH="1" flipV="1">
              <a:off x="6529388" y="2492375"/>
              <a:ext cx="85725" cy="6032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H="1" flipV="1">
              <a:off x="6621463" y="2344738"/>
              <a:ext cx="87312" cy="5238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6526213" y="2349500"/>
              <a:ext cx="74612" cy="147638"/>
            </a:xfrm>
            <a:custGeom>
              <a:avLst/>
              <a:gdLst>
                <a:gd name="T0" fmla="*/ 0 w 58"/>
                <a:gd name="T1" fmla="*/ 91 h 91"/>
                <a:gd name="T2" fmla="*/ 9 w 58"/>
                <a:gd name="T3" fmla="*/ 72 h 91"/>
                <a:gd name="T4" fmla="*/ 22 w 58"/>
                <a:gd name="T5" fmla="*/ 52 h 91"/>
                <a:gd name="T6" fmla="*/ 34 w 58"/>
                <a:gd name="T7" fmla="*/ 36 h 91"/>
                <a:gd name="T8" fmla="*/ 52 w 58"/>
                <a:gd name="T9" fmla="*/ 9 h 91"/>
                <a:gd name="T10" fmla="*/ 58 w 58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1"/>
                <a:gd name="T20" fmla="*/ 58 w 58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1">
                  <a:moveTo>
                    <a:pt x="0" y="91"/>
                  </a:moveTo>
                  <a:cubicBezTo>
                    <a:pt x="7" y="74"/>
                    <a:pt x="3" y="80"/>
                    <a:pt x="9" y="72"/>
                  </a:cubicBezTo>
                  <a:cubicBezTo>
                    <a:pt x="10" y="65"/>
                    <a:pt x="16" y="56"/>
                    <a:pt x="22" y="52"/>
                  </a:cubicBezTo>
                  <a:cubicBezTo>
                    <a:pt x="25" y="46"/>
                    <a:pt x="28" y="40"/>
                    <a:pt x="34" y="36"/>
                  </a:cubicBezTo>
                  <a:cubicBezTo>
                    <a:pt x="39" y="27"/>
                    <a:pt x="45" y="16"/>
                    <a:pt x="52" y="9"/>
                  </a:cubicBezTo>
                  <a:cubicBezTo>
                    <a:pt x="53" y="7"/>
                    <a:pt x="58" y="1"/>
                    <a:pt x="58" y="0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6537325" y="2457450"/>
              <a:ext cx="103188" cy="6826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>
              <a:off x="6561138" y="2438400"/>
              <a:ext cx="95250" cy="5238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>
              <a:off x="6572250" y="2411413"/>
              <a:ext cx="98425" cy="508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 flipH="1" flipV="1">
              <a:off x="6592888" y="2371725"/>
              <a:ext cx="100012" cy="5715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auto">
            <a:xfrm>
              <a:off x="6443663" y="2276475"/>
              <a:ext cx="504825" cy="431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>
              <a:off x="6877050" y="2636838"/>
              <a:ext cx="935038" cy="792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2" name="Picture 74" descr="crystal_schemati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076700"/>
              <a:ext cx="414337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5"/>
            <p:cNvSpPr>
              <a:spLocks noChangeArrowheads="1"/>
            </p:cNvSpPr>
            <p:nvPr/>
          </p:nvSpPr>
          <p:spPr bwMode="auto">
            <a:xfrm rot="2634792">
              <a:off x="684213" y="2420938"/>
              <a:ext cx="431800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Line 77"/>
            <p:cNvSpPr>
              <a:spLocks noChangeShapeType="1"/>
            </p:cNvSpPr>
            <p:nvPr/>
          </p:nvSpPr>
          <p:spPr bwMode="auto">
            <a:xfrm>
              <a:off x="1042988" y="2636838"/>
              <a:ext cx="288925" cy="136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auto">
            <a:xfrm>
              <a:off x="5327650" y="4005263"/>
              <a:ext cx="3132138" cy="13684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3218186" y="188640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prstClr val="white"/>
                </a:solidFill>
              </a:rPr>
              <a:t>SuperB</a:t>
            </a:r>
            <a:r>
              <a:rPr lang="it-IT" sz="3200" dirty="0" smtClean="0">
                <a:solidFill>
                  <a:prstClr val="white"/>
                </a:solidFill>
              </a:rPr>
              <a:t> EMC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 err="1" smtClean="0"/>
              <a:t>Lyso</a:t>
            </a:r>
            <a:r>
              <a:rPr lang="en-US" dirty="0" smtClean="0"/>
              <a:t> signal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1" y="1412776"/>
            <a:ext cx="83343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5579948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 err="1" smtClean="0">
                <a:solidFill>
                  <a:prstClr val="white"/>
                </a:solidFill>
              </a:rPr>
              <a:t>Lyso</a:t>
            </a:r>
            <a:r>
              <a:rPr lang="en-US" dirty="0" smtClean="0">
                <a:solidFill>
                  <a:prstClr val="white"/>
                </a:solidFill>
              </a:rPr>
              <a:t> has been read out by a PMT (signal lasts 150 ns)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we should not have problems </a:t>
            </a:r>
            <a:r>
              <a:rPr lang="en-US" dirty="0" smtClean="0">
                <a:solidFill>
                  <a:prstClr val="white"/>
                </a:solidFill>
              </a:rPr>
              <a:t>here. Moreover a resolution on 1 ns has been reached</a:t>
            </a:r>
          </a:p>
          <a:p>
            <a:r>
              <a:rPr lang="en-US" dirty="0">
                <a:solidFill>
                  <a:prstClr val="white"/>
                </a:solidFill>
              </a:rPr>
              <a:t>o</a:t>
            </a:r>
            <a:r>
              <a:rPr lang="en-US" dirty="0" smtClean="0">
                <a:solidFill>
                  <a:prstClr val="white"/>
                </a:solidFill>
              </a:rPr>
              <a:t>n the peak charge distribution at CERN test beam.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1078</Words>
  <Application>Microsoft Office PowerPoint</Application>
  <PresentationFormat>Presentazione su schermo (4:3)</PresentationFormat>
  <Paragraphs>231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Tema di Office</vt:lpstr>
      <vt:lpstr>Tecnologia</vt:lpstr>
      <vt:lpstr>Thème Office</vt:lpstr>
      <vt:lpstr>Equation</vt:lpstr>
      <vt:lpstr>Equazione</vt:lpstr>
      <vt:lpstr>Preliminary Trigger  view</vt:lpstr>
      <vt:lpstr>Let’s remember the specs in SuperB</vt:lpstr>
      <vt:lpstr>BaBar: Trigger Layout</vt:lpstr>
      <vt:lpstr>Latency in the EMC Barrel</vt:lpstr>
      <vt:lpstr>Latency in DC</vt:lpstr>
      <vt:lpstr>Triggered event apple pie </vt:lpstr>
      <vt:lpstr>   Systems under study</vt:lpstr>
      <vt:lpstr>Presentazione standard di PowerPoint</vt:lpstr>
      <vt:lpstr>Forward Lyso signal</vt:lpstr>
      <vt:lpstr>Presentazione standard di PowerPoint</vt:lpstr>
      <vt:lpstr>Presentazione standard di PowerPoint</vt:lpstr>
      <vt:lpstr>Barrel CsI (Tl doped) original BaBar</vt:lpstr>
      <vt:lpstr>Comments I</vt:lpstr>
      <vt:lpstr>Comments II</vt:lpstr>
      <vt:lpstr>Presentazione standard di PowerPoint</vt:lpstr>
      <vt:lpstr>Presentazione standard di PowerPoint</vt:lpstr>
      <vt:lpstr>Track finder</vt:lpstr>
      <vt:lpstr>DC track  finder algorithm</vt:lpstr>
      <vt:lpstr>Presentazione standard di PowerPoint</vt:lpstr>
      <vt:lpstr>What we get  in the B-&gt; D* K sample  </vt:lpstr>
      <vt:lpstr>Presentazione standard di PowerPoint</vt:lpstr>
      <vt:lpstr>Presentazione standard di PowerPoint</vt:lpstr>
      <vt:lpstr>                    How?</vt:lpstr>
      <vt:lpstr>             Trigger Path</vt:lpstr>
      <vt:lpstr>       dedicated trigger path</vt:lpstr>
      <vt:lpstr>A possible sketch of trigger system in SuperB</vt:lpstr>
      <vt:lpstr>Do we need rad hard equipment?</vt:lpstr>
      <vt:lpstr>For instance…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Trigger  view</dc:title>
  <dc:creator>Paolo</dc:creator>
  <cp:lastModifiedBy>Paolo</cp:lastModifiedBy>
  <cp:revision>13</cp:revision>
  <dcterms:created xsi:type="dcterms:W3CDTF">2011-05-29T21:45:45Z</dcterms:created>
  <dcterms:modified xsi:type="dcterms:W3CDTF">2011-05-30T05:31:39Z</dcterms:modified>
</cp:coreProperties>
</file>