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sldIdLst>
    <p:sldId id="259" r:id="rId2"/>
    <p:sldId id="285" r:id="rId3"/>
    <p:sldId id="286" r:id="rId4"/>
    <p:sldId id="287" r:id="rId5"/>
    <p:sldId id="288" r:id="rId6"/>
    <p:sldId id="289" r:id="rId7"/>
    <p:sldId id="291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292" r:id="rId19"/>
    <p:sldId id="271" r:id="rId20"/>
    <p:sldId id="272" r:id="rId21"/>
    <p:sldId id="273" r:id="rId22"/>
    <p:sldId id="275" r:id="rId23"/>
    <p:sldId id="276" r:id="rId24"/>
    <p:sldId id="279" r:id="rId25"/>
    <p:sldId id="277" r:id="rId26"/>
    <p:sldId id="282" r:id="rId27"/>
    <p:sldId id="278" r:id="rId28"/>
    <p:sldId id="284" r:id="rId29"/>
    <p:sldId id="280" r:id="rId30"/>
    <p:sldId id="281" r:id="rId31"/>
    <p:sldId id="283" r:id="rId3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EEF03"/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711" autoAdjust="0"/>
  </p:normalViewPr>
  <p:slideViewPr>
    <p:cSldViewPr>
      <p:cViewPr>
        <p:scale>
          <a:sx n="70" d="100"/>
          <a:sy n="70" d="100"/>
        </p:scale>
        <p:origin x="-149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2019B8-1720-441D-B416-BD2843801B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84868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FC2FF-0FA1-4DBF-8183-E14427F66C52}" type="slidenum">
              <a:rPr lang="de-DE"/>
              <a:pPr/>
              <a:t>8</a:t>
            </a:fld>
            <a:endParaRPr lang="de-DE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2D4B0-91D9-46A5-8545-8A9CF6C4E72F}" type="slidenum">
              <a:rPr lang="de-DE"/>
              <a:pPr/>
              <a:t>9</a:t>
            </a:fld>
            <a:endParaRPr lang="de-DE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AA9AB-4415-4287-9853-C234CD8611F7}" type="slidenum">
              <a:rPr lang="de-DE"/>
              <a:pPr/>
              <a:t>10</a:t>
            </a:fld>
            <a:endParaRPr lang="de-DE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Can we even do more with RWGs than reflecting light at a certain angle and wavelength?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99F87-D9BA-4D42-BEA5-395C938F7F78}" type="slidenum">
              <a:rPr lang="de-DE"/>
              <a:pPr/>
              <a:t>12</a:t>
            </a:fld>
            <a:endParaRPr lang="de-DE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Achtung: double ist twin-konfiguration und nicht das vorher gezeigte!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5ECB8-FDA3-4B64-ABCB-856C8A3E0C8B}" type="slidenum">
              <a:rPr lang="de-DE"/>
              <a:pPr/>
              <a:t>13</a:t>
            </a:fld>
            <a:endParaRPr lang="de-DE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50AC3-627E-44D7-A31B-1933260B994C}" type="slidenum">
              <a:rPr lang="de-DE"/>
              <a:pPr/>
              <a:t>15</a:t>
            </a:fld>
            <a:endParaRPr lang="de-DE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A6EC3-77E8-405B-9E0A-60064BE6A5EB}" type="slidenum">
              <a:rPr lang="de-DE"/>
              <a:pPr/>
              <a:t>16</a:t>
            </a:fld>
            <a:endParaRPr lang="de-DE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0F71F-39AF-49CA-93BB-B250DCB21ABC}" type="slidenum">
              <a:rPr lang="de-DE"/>
              <a:pPr/>
              <a:t>17</a:t>
            </a:fld>
            <a:endParaRPr lang="de-DE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2019B8-1720-441D-B416-BD2843801B0B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5284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33788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8720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772400" cy="555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268413"/>
            <a:ext cx="4279900" cy="4827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1268413"/>
            <a:ext cx="4281488" cy="4827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6881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772400" cy="555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4279900" cy="4827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3125" y="1268413"/>
            <a:ext cx="4281488" cy="2336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3125" y="3757613"/>
            <a:ext cx="4281488" cy="23383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21437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772400" cy="555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4279900" cy="4827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3125" y="1268413"/>
            <a:ext cx="4281488" cy="4827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2103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07950" y="115888"/>
            <a:ext cx="7772400" cy="555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50825" y="1268413"/>
            <a:ext cx="4279900" cy="2336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3125" y="1268413"/>
            <a:ext cx="4281488" cy="2336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50825" y="3757613"/>
            <a:ext cx="4279900" cy="23383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83125" y="3757613"/>
            <a:ext cx="4281488" cy="23383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4907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6564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876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1728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77358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242271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7377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51638" y="115888"/>
            <a:ext cx="2212975" cy="5980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491288" cy="5980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3830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07950" y="115888"/>
            <a:ext cx="8856663" cy="59801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6602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772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68413"/>
            <a:ext cx="8713788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jpe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jpe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4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1470025"/>
          </a:xfrm>
        </p:spPr>
        <p:txBody>
          <a:bodyPr/>
          <a:lstStyle/>
          <a:p>
            <a:pPr algn="ctr"/>
            <a:r>
              <a:rPr lang="en-US" sz="3200" dirty="0" smtClean="0"/>
              <a:t>Materials 2</a:t>
            </a:r>
            <a:endParaRPr lang="de-DE" sz="3200" dirty="0" smtClean="0"/>
          </a:p>
        </p:txBody>
      </p:sp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85750"/>
            <a:ext cx="11096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7" name="Object 5"/>
          <p:cNvGraphicFramePr>
            <a:graphicFrameLocks noChangeAspect="1"/>
          </p:cNvGraphicFramePr>
          <p:nvPr/>
        </p:nvGraphicFramePr>
        <p:xfrm>
          <a:off x="1214438" y="142875"/>
          <a:ext cx="714375" cy="839788"/>
        </p:xfrm>
        <a:graphic>
          <a:graphicData uri="http://schemas.openxmlformats.org/presentationml/2006/ole">
            <p:oleObj spid="_x0000_s15454" name="Photo Editor Photo" r:id="rId4" imgW="2390476" imgH="2809524" progId="">
              <p:embed/>
            </p:oleObj>
          </a:graphicData>
        </a:graphic>
      </p:graphicFrame>
      <p:pic>
        <p:nvPicPr>
          <p:cNvPr id="15368" name="Picture 8" descr="hanfrie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7858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 descr="pingu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42875"/>
            <a:ext cx="78581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8" descr="logo_cryoq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3870"/>
            <a:ext cx="8397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0" y="6276975"/>
            <a:ext cx="1714500" cy="571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G. Cole (Vienna) – </a:t>
            </a:r>
            <a:r>
              <a:rPr lang="de-DE" dirty="0" err="1" smtClean="0"/>
              <a:t>Crystalline</a:t>
            </a:r>
            <a:r>
              <a:rPr lang="de-DE" dirty="0" smtClean="0"/>
              <a:t> </a:t>
            </a:r>
            <a:r>
              <a:rPr lang="de-DE" dirty="0" err="1" smtClean="0"/>
              <a:t>Coatings</a:t>
            </a:r>
            <a:endParaRPr lang="de-DE" dirty="0" smtClean="0"/>
          </a:p>
          <a:p>
            <a:r>
              <a:rPr lang="de-DE" dirty="0" smtClean="0"/>
              <a:t>S. Koker (Jena) – </a:t>
            </a:r>
            <a:r>
              <a:rPr lang="de-DE" dirty="0" err="1" smtClean="0"/>
              <a:t>Waveguide</a:t>
            </a:r>
            <a:r>
              <a:rPr lang="de-DE" dirty="0" smtClean="0"/>
              <a:t> </a:t>
            </a:r>
            <a:r>
              <a:rPr lang="de-DE" dirty="0" err="1" smtClean="0"/>
              <a:t>Coatings</a:t>
            </a:r>
            <a:endParaRPr lang="de-DE" dirty="0" smtClean="0"/>
          </a:p>
          <a:p>
            <a:r>
              <a:rPr lang="de-DE" dirty="0" smtClean="0"/>
              <a:t>R. Nawrodt (Jena) – Silicon </a:t>
            </a:r>
            <a:r>
              <a:rPr lang="de-DE" dirty="0" err="1" smtClean="0"/>
              <a:t>research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318851" y="5445224"/>
            <a:ext cx="450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GWADW 2011 – La </a:t>
            </a:r>
            <a:r>
              <a:rPr lang="de-DE" dirty="0" err="1" smtClean="0"/>
              <a:t>Biodola</a:t>
            </a:r>
            <a:r>
              <a:rPr lang="de-DE" dirty="0" smtClean="0"/>
              <a:t>, Isola </a:t>
            </a:r>
            <a:r>
              <a:rPr lang="de-DE" dirty="0" err="1" smtClean="0"/>
              <a:t>d‘Elba</a:t>
            </a:r>
            <a:endParaRPr lang="de-DE" dirty="0"/>
          </a:p>
        </p:txBody>
      </p:sp>
      <p:pic>
        <p:nvPicPr>
          <p:cNvPr id="15" name="Grafik 12" descr="SFBTR7_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03" b="4314"/>
          <a:stretch>
            <a:fillRect/>
          </a:stretch>
        </p:blipFill>
        <p:spPr bwMode="auto">
          <a:xfrm>
            <a:off x="5591174" y="188640"/>
            <a:ext cx="105346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06" t="57489" r="1141" b="10567"/>
          <a:stretch>
            <a:fillRect/>
          </a:stretch>
        </p:blipFill>
        <p:spPr bwMode="auto">
          <a:xfrm>
            <a:off x="5148064" y="6222943"/>
            <a:ext cx="3803030" cy="36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58606" t="57489" r="1141" b="105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52" name="Picture 92" descr="Logo Universität Wi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690" y="6075730"/>
            <a:ext cx="2371772" cy="6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275" y="1268413"/>
            <a:ext cx="261620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0" y="5589588"/>
            <a:ext cx="4932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400" i="1"/>
              <a:t>Brückner et al., PRL, 2010</a:t>
            </a:r>
          </a:p>
          <a:p>
            <a:r>
              <a:rPr lang="de-DE" sz="1400" i="1"/>
              <a:t>Liu et al., Mat. Sc. Eng., 2004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395288" y="620713"/>
            <a:ext cx="712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Starting point: Monolithic T-shaped mirror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3708400" y="1412875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i="1">
                <a:latin typeface="Times New Roman" pitchFamily="18" charset="0"/>
              </a:rPr>
              <a:t>R=99.8% @ 1550 nm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3635375" y="2492375"/>
            <a:ext cx="5508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Highest resonant reflectivity ever realized!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250825" y="3500438"/>
            <a:ext cx="518477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Questions: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>
                <a:latin typeface="Verdana" pitchFamily="34" charset="0"/>
              </a:rPr>
              <a:t>further improvement of reflectivity?</a:t>
            </a:r>
          </a:p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- &gt; what reflectivities can be principally  achieved with T-shaped gratings?</a:t>
            </a:r>
          </a:p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2. use RWGs for other things</a:t>
            </a:r>
            <a:endParaRPr lang="en-US"/>
          </a:p>
        </p:txBody>
      </p:sp>
      <p:sp>
        <p:nvSpPr>
          <p:cNvPr id="134155" name="AutoShape 11"/>
          <p:cNvSpPr>
            <a:spLocks/>
          </p:cNvSpPr>
          <p:nvPr/>
        </p:nvSpPr>
        <p:spPr bwMode="auto">
          <a:xfrm>
            <a:off x="5867400" y="3789363"/>
            <a:ext cx="504825" cy="1584325"/>
          </a:xfrm>
          <a:prstGeom prst="rightBrace">
            <a:avLst>
              <a:gd name="adj1" fmla="val 26153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6443663" y="4292600"/>
            <a:ext cx="27368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monolithic (silicon)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non-monolithic (silicon-diamond, silicon-SiO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064250"/>
            <a:ext cx="9144000" cy="820738"/>
          </a:xfrm>
          <a:prstGeom prst="rect">
            <a:avLst/>
          </a:prstGeom>
          <a:solidFill>
            <a:srgbClr val="99AD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06" t="57489" r="1141" b="10567"/>
          <a:stretch>
            <a:fillRect/>
          </a:stretch>
        </p:blipFill>
        <p:spPr bwMode="auto">
          <a:xfrm>
            <a:off x="3217863" y="6237288"/>
            <a:ext cx="48831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58606" t="57489" r="1141" b="105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8316913" y="6091238"/>
          <a:ext cx="841375" cy="766762"/>
        </p:xfrm>
        <a:graphic>
          <a:graphicData uri="http://schemas.openxmlformats.org/presentationml/2006/ole">
            <p:oleObj spid="_x0000_s40985" r:id="rId6" imgW="1036320" imgH="975360" progId="Word.Document.8">
              <p:embed/>
            </p:oleObj>
          </a:graphicData>
        </a:graphic>
      </p:graphicFrame>
      <p:pic>
        <p:nvPicPr>
          <p:cNvPr id="13" name="Grafik 12" descr="SFBTR7_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9" b="4242"/>
          <a:stretch>
            <a:fillRect/>
          </a:stretch>
        </p:blipFill>
        <p:spPr bwMode="auto">
          <a:xfrm>
            <a:off x="0" y="6073775"/>
            <a:ext cx="151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59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712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The answer: stack of RWG’s</a:t>
            </a:r>
          </a:p>
        </p:txBody>
      </p:sp>
      <p:grpSp>
        <p:nvGrpSpPr>
          <p:cNvPr id="159751" name="Group 7"/>
          <p:cNvGrpSpPr>
            <a:grpSpLocks noChangeAspect="1"/>
          </p:cNvGrpSpPr>
          <p:nvPr/>
        </p:nvGrpSpPr>
        <p:grpSpPr bwMode="auto">
          <a:xfrm>
            <a:off x="1085850" y="2709863"/>
            <a:ext cx="876300" cy="1703387"/>
            <a:chOff x="3627" y="1809"/>
            <a:chExt cx="680" cy="1322"/>
          </a:xfrm>
        </p:grpSpPr>
        <p:sp>
          <p:nvSpPr>
            <p:cNvPr id="159752" name="Rectangle 8"/>
            <p:cNvSpPr>
              <a:spLocks noChangeAspect="1" noChangeArrowheads="1"/>
            </p:cNvSpPr>
            <p:nvPr/>
          </p:nvSpPr>
          <p:spPr bwMode="auto">
            <a:xfrm>
              <a:off x="3855" y="2219"/>
              <a:ext cx="227" cy="75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9753" name="Rectangle 9"/>
            <p:cNvSpPr>
              <a:spLocks noChangeAspect="1" noChangeArrowheads="1"/>
            </p:cNvSpPr>
            <p:nvPr/>
          </p:nvSpPr>
          <p:spPr bwMode="auto">
            <a:xfrm>
              <a:off x="3742" y="1809"/>
              <a:ext cx="453" cy="413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9754" name="Rectangle 10"/>
            <p:cNvSpPr>
              <a:spLocks noChangeAspect="1" noChangeArrowheads="1"/>
            </p:cNvSpPr>
            <p:nvPr/>
          </p:nvSpPr>
          <p:spPr bwMode="auto">
            <a:xfrm>
              <a:off x="3627" y="2968"/>
              <a:ext cx="680" cy="163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9773" name="Group 29"/>
          <p:cNvGrpSpPr>
            <a:grpSpLocks/>
          </p:cNvGrpSpPr>
          <p:nvPr/>
        </p:nvGrpSpPr>
        <p:grpSpPr bwMode="auto">
          <a:xfrm>
            <a:off x="5148263" y="2492375"/>
            <a:ext cx="3995737" cy="2117725"/>
            <a:chOff x="3243" y="1706"/>
            <a:chExt cx="2517" cy="1334"/>
          </a:xfrm>
        </p:grpSpPr>
        <p:grpSp>
          <p:nvGrpSpPr>
            <p:cNvPr id="159774" name="Group 30"/>
            <p:cNvGrpSpPr>
              <a:grpSpLocks noChangeAspect="1"/>
            </p:cNvGrpSpPr>
            <p:nvPr/>
          </p:nvGrpSpPr>
          <p:grpSpPr bwMode="auto">
            <a:xfrm>
              <a:off x="3243" y="1706"/>
              <a:ext cx="1494" cy="1334"/>
              <a:chOff x="3606" y="1929"/>
              <a:chExt cx="1243" cy="1110"/>
            </a:xfrm>
          </p:grpSpPr>
          <p:grpSp>
            <p:nvGrpSpPr>
              <p:cNvPr id="159775" name="Group 31"/>
              <p:cNvGrpSpPr>
                <a:grpSpLocks noChangeAspect="1"/>
              </p:cNvGrpSpPr>
              <p:nvPr/>
            </p:nvGrpSpPr>
            <p:grpSpPr bwMode="auto">
              <a:xfrm>
                <a:off x="3606" y="2432"/>
                <a:ext cx="1243" cy="607"/>
                <a:chOff x="1843" y="2840"/>
                <a:chExt cx="1243" cy="607"/>
              </a:xfrm>
            </p:grpSpPr>
            <p:sp>
              <p:nvSpPr>
                <p:cNvPr id="159776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906" y="3004"/>
                  <a:ext cx="102" cy="339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800000">
                        <a:gamma/>
                        <a:tint val="63922"/>
                        <a:invGamma/>
                      </a:srgbClr>
                    </a:gs>
                    <a:gs pos="100000">
                      <a:srgbClr val="8000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9777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247" y="3004"/>
                  <a:ext cx="102" cy="339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800000">
                        <a:gamma/>
                        <a:tint val="63922"/>
                        <a:invGamma/>
                      </a:srgbClr>
                    </a:gs>
                    <a:gs pos="100000">
                      <a:srgbClr val="8000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9778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586" y="3004"/>
                  <a:ext cx="103" cy="339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800000">
                        <a:gamma/>
                        <a:tint val="63922"/>
                        <a:invGamma/>
                      </a:srgbClr>
                    </a:gs>
                    <a:gs pos="100000">
                      <a:srgbClr val="8000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9779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927" y="3004"/>
                  <a:ext cx="102" cy="339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800000">
                        <a:gamma/>
                        <a:tint val="63922"/>
                        <a:invGamma/>
                      </a:srgbClr>
                    </a:gs>
                    <a:gs pos="100000">
                      <a:srgbClr val="8000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9780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2840"/>
                  <a:ext cx="221" cy="17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6078"/>
                        <a:invGamma/>
                      </a:srgbClr>
                    </a:gs>
                    <a:gs pos="50000">
                      <a:srgbClr val="C0C0C0"/>
                    </a:gs>
                    <a:gs pos="100000">
                      <a:srgbClr val="C0C0C0">
                        <a:gamma/>
                        <a:shade val="76078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9781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2185" y="2840"/>
                  <a:ext cx="221" cy="17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6078"/>
                        <a:invGamma/>
                      </a:srgbClr>
                    </a:gs>
                    <a:gs pos="50000">
                      <a:srgbClr val="C0C0C0"/>
                    </a:gs>
                    <a:gs pos="100000">
                      <a:srgbClr val="C0C0C0">
                        <a:gamma/>
                        <a:shade val="76078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9782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523" y="2840"/>
                  <a:ext cx="221" cy="17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6078"/>
                        <a:invGamma/>
                      </a:srgbClr>
                    </a:gs>
                    <a:gs pos="50000">
                      <a:srgbClr val="C0C0C0"/>
                    </a:gs>
                    <a:gs pos="100000">
                      <a:srgbClr val="C0C0C0">
                        <a:gamma/>
                        <a:shade val="76078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9783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865" y="2840"/>
                  <a:ext cx="221" cy="17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6078"/>
                        <a:invGamma/>
                      </a:srgbClr>
                    </a:gs>
                    <a:gs pos="50000">
                      <a:srgbClr val="C0C0C0"/>
                    </a:gs>
                    <a:gs pos="100000">
                      <a:srgbClr val="C0C0C0">
                        <a:gamma/>
                        <a:shade val="76078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9784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1852" y="3311"/>
                  <a:ext cx="1224" cy="136"/>
                </a:xfrm>
                <a:prstGeom prst="rect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6078"/>
                        <a:invGamma/>
                      </a:srgbClr>
                    </a:gs>
                    <a:gs pos="50000">
                      <a:srgbClr val="C0C0C0"/>
                    </a:gs>
                    <a:gs pos="100000">
                      <a:srgbClr val="C0C0C0">
                        <a:gamma/>
                        <a:shade val="76078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159785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669" y="2093"/>
                <a:ext cx="102" cy="339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800000">
                      <a:gamma/>
                      <a:tint val="63922"/>
                      <a:invGamma/>
                    </a:srgbClr>
                  </a:gs>
                  <a:gs pos="100000">
                    <a:srgbClr val="80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786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010" y="2093"/>
                <a:ext cx="102" cy="339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800000">
                      <a:gamma/>
                      <a:tint val="63922"/>
                      <a:invGamma/>
                    </a:srgbClr>
                  </a:gs>
                  <a:gs pos="100000">
                    <a:srgbClr val="80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787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349" y="2093"/>
                <a:ext cx="103" cy="339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800000">
                      <a:gamma/>
                      <a:tint val="63922"/>
                      <a:invGamma/>
                    </a:srgbClr>
                  </a:gs>
                  <a:gs pos="100000">
                    <a:srgbClr val="80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788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690" y="2093"/>
                <a:ext cx="102" cy="339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800000">
                      <a:gamma/>
                      <a:tint val="63922"/>
                      <a:invGamma/>
                    </a:srgbClr>
                  </a:gs>
                  <a:gs pos="100000">
                    <a:srgbClr val="80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789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3606" y="1929"/>
                <a:ext cx="221" cy="170"/>
              </a:xfrm>
              <a:prstGeom prst="rect">
                <a:avLst/>
              </a:prstGeom>
              <a:gradFill rotWithShape="1">
                <a:gsLst>
                  <a:gs pos="0">
                    <a:srgbClr val="C0C0C0">
                      <a:gamma/>
                      <a:shade val="76078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76078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790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3948" y="1929"/>
                <a:ext cx="221" cy="170"/>
              </a:xfrm>
              <a:prstGeom prst="rect">
                <a:avLst/>
              </a:prstGeom>
              <a:gradFill rotWithShape="1">
                <a:gsLst>
                  <a:gs pos="0">
                    <a:srgbClr val="C0C0C0">
                      <a:gamma/>
                      <a:shade val="76078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76078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791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286" y="1929"/>
                <a:ext cx="221" cy="170"/>
              </a:xfrm>
              <a:prstGeom prst="rect">
                <a:avLst/>
              </a:prstGeom>
              <a:gradFill rotWithShape="1">
                <a:gsLst>
                  <a:gs pos="0">
                    <a:srgbClr val="C0C0C0">
                      <a:gamma/>
                      <a:shade val="76078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76078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792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628" y="1929"/>
                <a:ext cx="221" cy="170"/>
              </a:xfrm>
              <a:prstGeom prst="rect">
                <a:avLst/>
              </a:prstGeom>
              <a:gradFill rotWithShape="1">
                <a:gsLst>
                  <a:gs pos="0">
                    <a:srgbClr val="C0C0C0">
                      <a:gamma/>
                      <a:shade val="76078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76078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9793" name="AutoShape 49"/>
            <p:cNvSpPr>
              <a:spLocks/>
            </p:cNvSpPr>
            <p:nvPr/>
          </p:nvSpPr>
          <p:spPr bwMode="auto">
            <a:xfrm>
              <a:off x="4876" y="1706"/>
              <a:ext cx="182" cy="590"/>
            </a:xfrm>
            <a:prstGeom prst="rightBrace">
              <a:avLst>
                <a:gd name="adj1" fmla="val 2701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9794" name="AutoShape 50"/>
            <p:cNvSpPr>
              <a:spLocks/>
            </p:cNvSpPr>
            <p:nvPr/>
          </p:nvSpPr>
          <p:spPr bwMode="auto">
            <a:xfrm>
              <a:off x="4876" y="2296"/>
              <a:ext cx="182" cy="590"/>
            </a:xfrm>
            <a:prstGeom prst="rightBrace">
              <a:avLst>
                <a:gd name="adj1" fmla="val 2701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9795" name="Text Box 51"/>
            <p:cNvSpPr txBox="1">
              <a:spLocks noChangeArrowheads="1"/>
            </p:cNvSpPr>
            <p:nvPr/>
          </p:nvSpPr>
          <p:spPr bwMode="auto">
            <a:xfrm>
              <a:off x="5066" y="1807"/>
              <a:ext cx="61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/>
                <a:t>RWG 2</a:t>
              </a:r>
            </a:p>
            <a:p>
              <a:endParaRPr lang="de-DE"/>
            </a:p>
          </p:txBody>
        </p:sp>
        <p:sp>
          <p:nvSpPr>
            <p:cNvPr id="159796" name="Text Box 52"/>
            <p:cNvSpPr txBox="1">
              <a:spLocks noChangeArrowheads="1"/>
            </p:cNvSpPr>
            <p:nvPr/>
          </p:nvSpPr>
          <p:spPr bwMode="auto">
            <a:xfrm>
              <a:off x="5057" y="2482"/>
              <a:ext cx="7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/>
                <a:t>RWG 1</a:t>
              </a:r>
            </a:p>
            <a:p>
              <a:endParaRPr lang="de-DE"/>
            </a:p>
          </p:txBody>
        </p:sp>
      </p:grpSp>
      <p:sp>
        <p:nvSpPr>
          <p:cNvPr id="159797" name="Line 53"/>
          <p:cNvSpPr>
            <a:spLocks noChangeShapeType="1"/>
          </p:cNvSpPr>
          <p:nvPr/>
        </p:nvSpPr>
        <p:spPr bwMode="auto">
          <a:xfrm rot="5400000">
            <a:off x="3634582" y="3123406"/>
            <a:ext cx="0" cy="90011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0" y="6064250"/>
            <a:ext cx="9144000" cy="820738"/>
          </a:xfrm>
          <a:prstGeom prst="rect">
            <a:avLst/>
          </a:prstGeom>
          <a:solidFill>
            <a:srgbClr val="99AD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06" t="57489" r="1141" b="10567"/>
          <a:stretch>
            <a:fillRect/>
          </a:stretch>
        </p:blipFill>
        <p:spPr bwMode="auto">
          <a:xfrm>
            <a:off x="3217863" y="6237288"/>
            <a:ext cx="48831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58606" t="57489" r="1141" b="105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4" name="Object 15"/>
          <p:cNvGraphicFramePr>
            <a:graphicFrameLocks noChangeAspect="1"/>
          </p:cNvGraphicFramePr>
          <p:nvPr/>
        </p:nvGraphicFramePr>
        <p:xfrm>
          <a:off x="8316913" y="6091238"/>
          <a:ext cx="841375" cy="766762"/>
        </p:xfrm>
        <a:graphic>
          <a:graphicData uri="http://schemas.openxmlformats.org/presentationml/2006/ole">
            <p:oleObj spid="_x0000_s42009" r:id="rId4" imgW="1036320" imgH="975360" progId="Word.Document.8">
              <p:embed/>
            </p:oleObj>
          </a:graphicData>
        </a:graphic>
      </p:graphicFrame>
      <p:pic>
        <p:nvPicPr>
          <p:cNvPr id="35" name="Grafik 12" descr="SFBTR7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9" b="4242"/>
          <a:stretch>
            <a:fillRect/>
          </a:stretch>
        </p:blipFill>
        <p:spPr bwMode="auto">
          <a:xfrm>
            <a:off x="0" y="6073775"/>
            <a:ext cx="151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2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466725" y="981075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Feature I: Wavelength dependence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5364163" y="2273300"/>
            <a:ext cx="2676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Higher bandwidth for</a:t>
            </a:r>
            <a:r>
              <a:rPr lang="de-DE">
                <a:latin typeface="Arial" charset="0"/>
              </a:rPr>
              <a:t> 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5364163" y="3214688"/>
            <a:ext cx="32400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less critical to meet design wavelength (larger fabrication tolerances)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5183188" y="5438775"/>
            <a:ext cx="3960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Enhancement of reflectivity!</a:t>
            </a:r>
          </a:p>
        </p:txBody>
      </p:sp>
      <p:graphicFrame>
        <p:nvGraphicFramePr>
          <p:cNvPr id="160774" name="Object 6"/>
          <p:cNvGraphicFramePr>
            <a:graphicFrameLocks noChangeAspect="1"/>
          </p:cNvGraphicFramePr>
          <p:nvPr/>
        </p:nvGraphicFramePr>
        <p:xfrm>
          <a:off x="5435600" y="2782888"/>
          <a:ext cx="1473200" cy="279400"/>
        </p:xfrm>
        <a:graphic>
          <a:graphicData uri="http://schemas.openxmlformats.org/presentationml/2006/ole">
            <p:oleObj spid="_x0000_s43079" name="Equation" r:id="rId4" imgW="1473200" imgH="279400" progId="">
              <p:embed/>
            </p:oleObj>
          </a:graphicData>
        </a:graphic>
      </p:graphicFrame>
      <p:graphicFrame>
        <p:nvGraphicFramePr>
          <p:cNvPr id="160775" name="Object 7"/>
          <p:cNvGraphicFramePr>
            <a:graphicFrameLocks noChangeAspect="1"/>
          </p:cNvGraphicFramePr>
          <p:nvPr/>
        </p:nvGraphicFramePr>
        <p:xfrm>
          <a:off x="23813" y="1584325"/>
          <a:ext cx="5640387" cy="4230688"/>
        </p:xfrm>
        <a:graphic>
          <a:graphicData uri="http://schemas.openxmlformats.org/presentationml/2006/ole">
            <p:oleObj spid="_x0000_s43080" name="Graph" r:id="rId5" imgW="4094074" imgH="3071165" progId="Origin50.Graph">
              <p:embed/>
            </p:oleObj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064250"/>
            <a:ext cx="9144000" cy="820738"/>
          </a:xfrm>
          <a:prstGeom prst="rect">
            <a:avLst/>
          </a:prstGeom>
          <a:solidFill>
            <a:srgbClr val="99AD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06" t="57489" r="1141" b="10567"/>
          <a:stretch>
            <a:fillRect/>
          </a:stretch>
        </p:blipFill>
        <p:spPr bwMode="auto">
          <a:xfrm>
            <a:off x="3217863" y="6237288"/>
            <a:ext cx="48831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58606" t="57489" r="1141" b="105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316913" y="6091238"/>
          <a:ext cx="841375" cy="766762"/>
        </p:xfrm>
        <a:graphic>
          <a:graphicData uri="http://schemas.openxmlformats.org/presentationml/2006/ole">
            <p:oleObj spid="_x0000_s43081" r:id="rId7" imgW="1036320" imgH="975360" progId="Word.Document.8">
              <p:embed/>
            </p:oleObj>
          </a:graphicData>
        </a:graphic>
      </p:graphicFrame>
      <p:pic>
        <p:nvPicPr>
          <p:cNvPr id="11" name="Grafik 12" descr="SFBTR7_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9" b="4242"/>
          <a:stretch>
            <a:fillRect/>
          </a:stretch>
        </p:blipFill>
        <p:spPr bwMode="auto">
          <a:xfrm>
            <a:off x="0" y="6073775"/>
            <a:ext cx="151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84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466725" y="981075"/>
            <a:ext cx="6265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Feature II: Angular Dependence @ 1550 nm</a:t>
            </a:r>
          </a:p>
        </p:txBody>
      </p:sp>
      <p:grpSp>
        <p:nvGrpSpPr>
          <p:cNvPr id="162819" name="Group 3"/>
          <p:cNvGrpSpPr>
            <a:grpSpLocks noChangeAspect="1"/>
          </p:cNvGrpSpPr>
          <p:nvPr/>
        </p:nvGrpSpPr>
        <p:grpSpPr bwMode="auto">
          <a:xfrm>
            <a:off x="6646863" y="1795463"/>
            <a:ext cx="1957387" cy="2857500"/>
            <a:chOff x="3975" y="750"/>
            <a:chExt cx="1711" cy="2499"/>
          </a:xfrm>
        </p:grpSpPr>
        <p:sp>
          <p:nvSpPr>
            <p:cNvPr id="162820" name="Rectangle 4"/>
            <p:cNvSpPr>
              <a:spLocks noChangeAspect="1" noChangeArrowheads="1"/>
            </p:cNvSpPr>
            <p:nvPr/>
          </p:nvSpPr>
          <p:spPr bwMode="auto">
            <a:xfrm>
              <a:off x="4195" y="1176"/>
              <a:ext cx="227" cy="75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62821" name="Group 5"/>
            <p:cNvGrpSpPr>
              <a:grpSpLocks noChangeAspect="1"/>
            </p:cNvGrpSpPr>
            <p:nvPr/>
          </p:nvGrpSpPr>
          <p:grpSpPr bwMode="auto">
            <a:xfrm>
              <a:off x="3975" y="1927"/>
              <a:ext cx="680" cy="1322"/>
              <a:chOff x="3627" y="1809"/>
              <a:chExt cx="680" cy="1322"/>
            </a:xfrm>
          </p:grpSpPr>
          <p:sp>
            <p:nvSpPr>
              <p:cNvPr id="162822" name="Rectangle 6"/>
              <p:cNvSpPr>
                <a:spLocks noChangeAspect="1" noChangeArrowheads="1"/>
              </p:cNvSpPr>
              <p:nvPr/>
            </p:nvSpPr>
            <p:spPr bwMode="auto">
              <a:xfrm>
                <a:off x="3855" y="2219"/>
                <a:ext cx="227" cy="757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800000">
                      <a:gamma/>
                      <a:tint val="63922"/>
                      <a:invGamma/>
                    </a:srgbClr>
                  </a:gs>
                  <a:gs pos="100000">
                    <a:srgbClr val="80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823" name="Rectangle 7"/>
              <p:cNvSpPr>
                <a:spLocks noChangeAspect="1" noChangeArrowheads="1"/>
              </p:cNvSpPr>
              <p:nvPr/>
            </p:nvSpPr>
            <p:spPr bwMode="auto">
              <a:xfrm>
                <a:off x="3742" y="1809"/>
                <a:ext cx="453" cy="413"/>
              </a:xfrm>
              <a:prstGeom prst="rect">
                <a:avLst/>
              </a:prstGeom>
              <a:gradFill rotWithShape="1">
                <a:gsLst>
                  <a:gs pos="0">
                    <a:srgbClr val="C0C0C0">
                      <a:gamma/>
                      <a:shade val="76078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76078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824" name="Rectangle 8"/>
              <p:cNvSpPr>
                <a:spLocks noChangeAspect="1" noChangeArrowheads="1"/>
              </p:cNvSpPr>
              <p:nvPr/>
            </p:nvSpPr>
            <p:spPr bwMode="auto">
              <a:xfrm>
                <a:off x="3627" y="2968"/>
                <a:ext cx="680" cy="163"/>
              </a:xfrm>
              <a:prstGeom prst="rect">
                <a:avLst/>
              </a:prstGeom>
              <a:gradFill rotWithShape="1">
                <a:gsLst>
                  <a:gs pos="0">
                    <a:srgbClr val="B2B2B2">
                      <a:gamma/>
                      <a:shade val="76078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76078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62825" name="Line 9"/>
            <p:cNvSpPr>
              <a:spLocks noChangeAspect="1" noChangeShapeType="1"/>
            </p:cNvSpPr>
            <p:nvPr/>
          </p:nvSpPr>
          <p:spPr bwMode="auto">
            <a:xfrm>
              <a:off x="4558" y="2336"/>
              <a:ext cx="2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826" name="Line 10"/>
            <p:cNvSpPr>
              <a:spLocks noChangeAspect="1" noChangeShapeType="1"/>
            </p:cNvSpPr>
            <p:nvPr/>
          </p:nvSpPr>
          <p:spPr bwMode="auto">
            <a:xfrm>
              <a:off x="4558" y="1933"/>
              <a:ext cx="2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162827" name="Object 11"/>
            <p:cNvGraphicFramePr>
              <a:graphicFrameLocks noChangeAspect="1"/>
            </p:cNvGraphicFramePr>
            <p:nvPr/>
          </p:nvGraphicFramePr>
          <p:xfrm>
            <a:off x="4830" y="2008"/>
            <a:ext cx="840" cy="240"/>
          </p:xfrm>
          <a:graphic>
            <a:graphicData uri="http://schemas.openxmlformats.org/presentationml/2006/ole">
              <p:oleObj spid="_x0000_s44126" name="Equation" r:id="rId4" imgW="1333500" imgH="381000" progId="">
                <p:embed/>
              </p:oleObj>
            </a:graphicData>
          </a:graphic>
        </p:graphicFrame>
        <p:sp>
          <p:nvSpPr>
            <p:cNvPr id="162828" name="Line 12"/>
            <p:cNvSpPr>
              <a:spLocks noChangeAspect="1" noChangeShapeType="1"/>
            </p:cNvSpPr>
            <p:nvPr/>
          </p:nvSpPr>
          <p:spPr bwMode="auto">
            <a:xfrm flipV="1">
              <a:off x="4672" y="1933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829" name="Line 13"/>
            <p:cNvSpPr>
              <a:spLocks noChangeAspect="1" noChangeShapeType="1"/>
            </p:cNvSpPr>
            <p:nvPr/>
          </p:nvSpPr>
          <p:spPr bwMode="auto">
            <a:xfrm flipV="1">
              <a:off x="4672" y="2160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830" name="Rectangle 14"/>
            <p:cNvSpPr>
              <a:spLocks noChangeAspect="1" noChangeArrowheads="1"/>
            </p:cNvSpPr>
            <p:nvPr/>
          </p:nvSpPr>
          <p:spPr bwMode="auto">
            <a:xfrm>
              <a:off x="4085" y="912"/>
              <a:ext cx="453" cy="295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831" name="Line 15"/>
            <p:cNvSpPr>
              <a:spLocks noChangeAspect="1" noChangeShapeType="1"/>
            </p:cNvSpPr>
            <p:nvPr/>
          </p:nvSpPr>
          <p:spPr bwMode="auto">
            <a:xfrm>
              <a:off x="4558" y="1202"/>
              <a:ext cx="2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832" name="Line 16"/>
            <p:cNvSpPr>
              <a:spLocks noChangeAspect="1" noChangeShapeType="1"/>
            </p:cNvSpPr>
            <p:nvPr/>
          </p:nvSpPr>
          <p:spPr bwMode="auto">
            <a:xfrm>
              <a:off x="4558" y="929"/>
              <a:ext cx="2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162833" name="Object 17"/>
            <p:cNvGraphicFramePr>
              <a:graphicFrameLocks noChangeAspect="1"/>
            </p:cNvGraphicFramePr>
            <p:nvPr/>
          </p:nvGraphicFramePr>
          <p:xfrm>
            <a:off x="4830" y="967"/>
            <a:ext cx="856" cy="240"/>
          </p:xfrm>
          <a:graphic>
            <a:graphicData uri="http://schemas.openxmlformats.org/presentationml/2006/ole">
              <p:oleObj spid="_x0000_s44127" name="Equation" r:id="rId5" imgW="1358310" imgH="380835" progId="">
                <p:embed/>
              </p:oleObj>
            </a:graphicData>
          </a:graphic>
        </p:graphicFrame>
        <p:sp>
          <p:nvSpPr>
            <p:cNvPr id="162834" name="Line 18"/>
            <p:cNvSpPr>
              <a:spLocks noChangeAspect="1" noChangeShapeType="1"/>
            </p:cNvSpPr>
            <p:nvPr/>
          </p:nvSpPr>
          <p:spPr bwMode="auto">
            <a:xfrm flipV="1">
              <a:off x="4672" y="1208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835" name="Line 19"/>
            <p:cNvSpPr>
              <a:spLocks noChangeAspect="1" noChangeShapeType="1"/>
            </p:cNvSpPr>
            <p:nvPr/>
          </p:nvSpPr>
          <p:spPr bwMode="auto">
            <a:xfrm flipV="1">
              <a:off x="4672" y="750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162836" name="Object 20"/>
          <p:cNvGraphicFramePr>
            <a:graphicFrameLocks/>
          </p:cNvGraphicFramePr>
          <p:nvPr/>
        </p:nvGraphicFramePr>
        <p:xfrm>
          <a:off x="53975" y="1527175"/>
          <a:ext cx="4751388" cy="3695700"/>
        </p:xfrm>
        <a:graphic>
          <a:graphicData uri="http://schemas.openxmlformats.org/presentationml/2006/ole">
            <p:oleObj spid="_x0000_s44128" name="Graph" r:id="rId6" imgW="3924605" imgH="3071165" progId="Origin50.Graph">
              <p:embed/>
            </p:oleObj>
          </a:graphicData>
        </a:graphic>
      </p:graphicFrame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6064250"/>
            <a:ext cx="9144000" cy="820738"/>
          </a:xfrm>
          <a:prstGeom prst="rect">
            <a:avLst/>
          </a:prstGeom>
          <a:solidFill>
            <a:srgbClr val="99AD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06" t="57489" r="1141" b="10567"/>
          <a:stretch>
            <a:fillRect/>
          </a:stretch>
        </p:blipFill>
        <p:spPr bwMode="auto">
          <a:xfrm>
            <a:off x="3217863" y="6237288"/>
            <a:ext cx="48831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58606" t="57489" r="1141" b="105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8316913" y="6091238"/>
          <a:ext cx="841375" cy="766762"/>
        </p:xfrm>
        <a:graphic>
          <a:graphicData uri="http://schemas.openxmlformats.org/presentationml/2006/ole">
            <p:oleObj spid="_x0000_s44129" r:id="rId8" imgW="1036320" imgH="975360" progId="Word.Document.8">
              <p:embed/>
            </p:oleObj>
          </a:graphicData>
        </a:graphic>
      </p:graphicFrame>
      <p:pic>
        <p:nvPicPr>
          <p:cNvPr id="28" name="Grafik 12" descr="SFBTR7_Log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9" b="4242"/>
          <a:stretch>
            <a:fillRect/>
          </a:stretch>
        </p:blipFill>
        <p:spPr bwMode="auto">
          <a:xfrm>
            <a:off x="0" y="6073775"/>
            <a:ext cx="151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07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466725" y="981075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 use of it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592138" y="1544638"/>
            <a:ext cx="6967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/>
              <a:t> built all-reflective diffractive components based on RWGs</a:t>
            </a:r>
          </a:p>
          <a:p>
            <a:pPr>
              <a:buFontTx/>
              <a:buChar char="-"/>
            </a:pPr>
            <a:r>
              <a:rPr lang="en-US"/>
              <a:t> high angular acceptance helps to limit transmission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1687513" y="2363788"/>
            <a:ext cx="702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superpose larger period to subwavelength structures to get</a:t>
            </a:r>
          </a:p>
          <a:p>
            <a:r>
              <a:rPr lang="en-US"/>
              <a:t>diffraction orders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539750" y="3508375"/>
            <a:ext cx="40322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Possibilities for superposition: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 - depth modulation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-  width/period modulation</a:t>
            </a:r>
            <a:r>
              <a:rPr lang="en-US"/>
              <a:t> </a:t>
            </a:r>
          </a:p>
        </p:txBody>
      </p:sp>
      <p:grpSp>
        <p:nvGrpSpPr>
          <p:cNvPr id="171016" name="Group 8"/>
          <p:cNvGrpSpPr>
            <a:grpSpLocks noChangeAspect="1"/>
          </p:cNvGrpSpPr>
          <p:nvPr/>
        </p:nvGrpSpPr>
        <p:grpSpPr bwMode="auto">
          <a:xfrm>
            <a:off x="5076825" y="3500438"/>
            <a:ext cx="1712913" cy="909637"/>
            <a:chOff x="488" y="2622"/>
            <a:chExt cx="1349" cy="717"/>
          </a:xfrm>
        </p:grpSpPr>
        <p:sp>
          <p:nvSpPr>
            <p:cNvPr id="171017" name="Rectangle 9"/>
            <p:cNvSpPr>
              <a:spLocks noChangeAspect="1" noChangeArrowheads="1"/>
            </p:cNvSpPr>
            <p:nvPr/>
          </p:nvSpPr>
          <p:spPr bwMode="auto">
            <a:xfrm>
              <a:off x="581" y="3095"/>
              <a:ext cx="66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18" name="Rectangle 10"/>
            <p:cNvSpPr>
              <a:spLocks noChangeAspect="1" noChangeArrowheads="1"/>
            </p:cNvSpPr>
            <p:nvPr/>
          </p:nvSpPr>
          <p:spPr bwMode="auto">
            <a:xfrm>
              <a:off x="803" y="3095"/>
              <a:ext cx="67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19" name="Rectangle 11"/>
            <p:cNvSpPr>
              <a:spLocks noChangeAspect="1" noChangeArrowheads="1"/>
            </p:cNvSpPr>
            <p:nvPr/>
          </p:nvSpPr>
          <p:spPr bwMode="auto">
            <a:xfrm>
              <a:off x="1024" y="3095"/>
              <a:ext cx="67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20" name="Rectangle 12"/>
            <p:cNvSpPr>
              <a:spLocks noChangeAspect="1" noChangeArrowheads="1"/>
            </p:cNvSpPr>
            <p:nvPr/>
          </p:nvSpPr>
          <p:spPr bwMode="auto">
            <a:xfrm>
              <a:off x="1246" y="3095"/>
              <a:ext cx="66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21" name="Rectangle 13"/>
            <p:cNvSpPr>
              <a:spLocks noChangeAspect="1" noChangeArrowheads="1"/>
            </p:cNvSpPr>
            <p:nvPr/>
          </p:nvSpPr>
          <p:spPr bwMode="auto">
            <a:xfrm>
              <a:off x="540" y="3004"/>
              <a:ext cx="144" cy="94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22" name="Rectangle 14"/>
            <p:cNvSpPr>
              <a:spLocks noChangeAspect="1" noChangeArrowheads="1"/>
            </p:cNvSpPr>
            <p:nvPr/>
          </p:nvSpPr>
          <p:spPr bwMode="auto">
            <a:xfrm>
              <a:off x="763" y="3004"/>
              <a:ext cx="144" cy="94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23" name="Rectangle 15"/>
            <p:cNvSpPr>
              <a:spLocks noChangeAspect="1" noChangeArrowheads="1"/>
            </p:cNvSpPr>
            <p:nvPr/>
          </p:nvSpPr>
          <p:spPr bwMode="auto">
            <a:xfrm>
              <a:off x="983" y="3004"/>
              <a:ext cx="143" cy="94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24" name="Rectangle 16"/>
            <p:cNvSpPr>
              <a:spLocks noChangeAspect="1" noChangeArrowheads="1"/>
            </p:cNvSpPr>
            <p:nvPr/>
          </p:nvSpPr>
          <p:spPr bwMode="auto">
            <a:xfrm>
              <a:off x="1206" y="3004"/>
              <a:ext cx="143" cy="94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25" name="Rectangle 17"/>
            <p:cNvSpPr>
              <a:spLocks noChangeAspect="1" noChangeArrowheads="1"/>
            </p:cNvSpPr>
            <p:nvPr/>
          </p:nvSpPr>
          <p:spPr bwMode="auto">
            <a:xfrm>
              <a:off x="581" y="2817"/>
              <a:ext cx="66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26" name="Rectangle 18"/>
            <p:cNvSpPr>
              <a:spLocks noChangeAspect="1" noChangeArrowheads="1"/>
            </p:cNvSpPr>
            <p:nvPr/>
          </p:nvSpPr>
          <p:spPr bwMode="auto">
            <a:xfrm>
              <a:off x="803" y="2817"/>
              <a:ext cx="67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27" name="Rectangle 19"/>
            <p:cNvSpPr>
              <a:spLocks noChangeAspect="1" noChangeArrowheads="1"/>
            </p:cNvSpPr>
            <p:nvPr/>
          </p:nvSpPr>
          <p:spPr bwMode="auto">
            <a:xfrm>
              <a:off x="1024" y="2817"/>
              <a:ext cx="67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28" name="Rectangle 20"/>
            <p:cNvSpPr>
              <a:spLocks noChangeAspect="1" noChangeArrowheads="1"/>
            </p:cNvSpPr>
            <p:nvPr/>
          </p:nvSpPr>
          <p:spPr bwMode="auto">
            <a:xfrm>
              <a:off x="1246" y="2817"/>
              <a:ext cx="66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29" name="Rectangle 21"/>
            <p:cNvSpPr>
              <a:spLocks noChangeAspect="1" noChangeArrowheads="1"/>
            </p:cNvSpPr>
            <p:nvPr/>
          </p:nvSpPr>
          <p:spPr bwMode="auto">
            <a:xfrm>
              <a:off x="540" y="2713"/>
              <a:ext cx="144" cy="110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30" name="Rectangle 22"/>
            <p:cNvSpPr>
              <a:spLocks noChangeAspect="1" noChangeArrowheads="1"/>
            </p:cNvSpPr>
            <p:nvPr/>
          </p:nvSpPr>
          <p:spPr bwMode="auto">
            <a:xfrm>
              <a:off x="763" y="2713"/>
              <a:ext cx="144" cy="110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31" name="Rectangle 23"/>
            <p:cNvSpPr>
              <a:spLocks noChangeAspect="1" noChangeArrowheads="1"/>
            </p:cNvSpPr>
            <p:nvPr/>
          </p:nvSpPr>
          <p:spPr bwMode="auto">
            <a:xfrm>
              <a:off x="983" y="2792"/>
              <a:ext cx="144" cy="34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32" name="Rectangle 24"/>
            <p:cNvSpPr>
              <a:spLocks noChangeAspect="1" noChangeArrowheads="1"/>
            </p:cNvSpPr>
            <p:nvPr/>
          </p:nvSpPr>
          <p:spPr bwMode="auto">
            <a:xfrm>
              <a:off x="1205" y="2713"/>
              <a:ext cx="144" cy="110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33" name="Rectangle 25"/>
            <p:cNvSpPr>
              <a:spLocks noChangeAspect="1" noChangeArrowheads="1"/>
            </p:cNvSpPr>
            <p:nvPr/>
          </p:nvSpPr>
          <p:spPr bwMode="auto">
            <a:xfrm>
              <a:off x="1483" y="3095"/>
              <a:ext cx="66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34" name="Rectangle 26"/>
            <p:cNvSpPr>
              <a:spLocks noChangeAspect="1" noChangeArrowheads="1"/>
            </p:cNvSpPr>
            <p:nvPr/>
          </p:nvSpPr>
          <p:spPr bwMode="auto">
            <a:xfrm>
              <a:off x="1705" y="3095"/>
              <a:ext cx="66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35" name="Rectangle 27"/>
            <p:cNvSpPr>
              <a:spLocks noChangeAspect="1" noChangeArrowheads="1"/>
            </p:cNvSpPr>
            <p:nvPr/>
          </p:nvSpPr>
          <p:spPr bwMode="auto">
            <a:xfrm>
              <a:off x="1442" y="3004"/>
              <a:ext cx="143" cy="94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36" name="Rectangle 28"/>
            <p:cNvSpPr>
              <a:spLocks noChangeAspect="1" noChangeArrowheads="1"/>
            </p:cNvSpPr>
            <p:nvPr/>
          </p:nvSpPr>
          <p:spPr bwMode="auto">
            <a:xfrm>
              <a:off x="1665" y="3004"/>
              <a:ext cx="143" cy="94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37" name="Rectangle 29"/>
            <p:cNvSpPr>
              <a:spLocks noChangeAspect="1" noChangeArrowheads="1"/>
            </p:cNvSpPr>
            <p:nvPr/>
          </p:nvSpPr>
          <p:spPr bwMode="auto">
            <a:xfrm>
              <a:off x="1483" y="2817"/>
              <a:ext cx="67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38" name="Rectangle 30"/>
            <p:cNvSpPr>
              <a:spLocks noChangeAspect="1" noChangeArrowheads="1"/>
            </p:cNvSpPr>
            <p:nvPr/>
          </p:nvSpPr>
          <p:spPr bwMode="auto">
            <a:xfrm>
              <a:off x="1705" y="2817"/>
              <a:ext cx="66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39" name="Rectangle 31"/>
            <p:cNvSpPr>
              <a:spLocks noChangeAspect="1" noChangeArrowheads="1"/>
            </p:cNvSpPr>
            <p:nvPr/>
          </p:nvSpPr>
          <p:spPr bwMode="auto">
            <a:xfrm>
              <a:off x="1442" y="2713"/>
              <a:ext cx="144" cy="110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40" name="Rectangle 32"/>
            <p:cNvSpPr>
              <a:spLocks noChangeAspect="1" noChangeArrowheads="1"/>
            </p:cNvSpPr>
            <p:nvPr/>
          </p:nvSpPr>
          <p:spPr bwMode="auto">
            <a:xfrm>
              <a:off x="1664" y="2792"/>
              <a:ext cx="144" cy="34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041" name="Rectangle 33"/>
            <p:cNvSpPr>
              <a:spLocks noChangeAspect="1" noChangeArrowheads="1"/>
            </p:cNvSpPr>
            <p:nvPr/>
          </p:nvSpPr>
          <p:spPr bwMode="auto">
            <a:xfrm>
              <a:off x="511" y="3264"/>
              <a:ext cx="1326" cy="75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71042" name="Group 34"/>
            <p:cNvGrpSpPr>
              <a:grpSpLocks noChangeAspect="1"/>
            </p:cNvGrpSpPr>
            <p:nvPr/>
          </p:nvGrpSpPr>
          <p:grpSpPr bwMode="auto">
            <a:xfrm>
              <a:off x="488" y="2622"/>
              <a:ext cx="1338" cy="79"/>
              <a:chOff x="295" y="1480"/>
              <a:chExt cx="2676" cy="158"/>
            </a:xfrm>
          </p:grpSpPr>
          <p:sp>
            <p:nvSpPr>
              <p:cNvPr id="171043" name="Line 35"/>
              <p:cNvSpPr>
                <a:spLocks noChangeAspect="1" noChangeShapeType="1"/>
              </p:cNvSpPr>
              <p:nvPr/>
            </p:nvSpPr>
            <p:spPr bwMode="auto">
              <a:xfrm>
                <a:off x="295" y="1483"/>
                <a:ext cx="90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044" name="Line 36"/>
              <p:cNvSpPr>
                <a:spLocks noChangeAspect="1" noChangeShapeType="1"/>
              </p:cNvSpPr>
              <p:nvPr/>
            </p:nvSpPr>
            <p:spPr bwMode="auto">
              <a:xfrm>
                <a:off x="1687" y="1483"/>
                <a:ext cx="8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045" name="Line 37"/>
              <p:cNvSpPr>
                <a:spLocks noChangeAspect="1" noChangeShapeType="1"/>
              </p:cNvSpPr>
              <p:nvPr/>
            </p:nvSpPr>
            <p:spPr bwMode="auto">
              <a:xfrm>
                <a:off x="1202" y="1483"/>
                <a:ext cx="0" cy="15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046" name="Line 38"/>
              <p:cNvSpPr>
                <a:spLocks noChangeAspect="1" noChangeShapeType="1"/>
              </p:cNvSpPr>
              <p:nvPr/>
            </p:nvSpPr>
            <p:spPr bwMode="auto">
              <a:xfrm>
                <a:off x="1696" y="1483"/>
                <a:ext cx="0" cy="15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047" name="Line 39"/>
              <p:cNvSpPr>
                <a:spLocks noChangeAspect="1" noChangeShapeType="1"/>
              </p:cNvSpPr>
              <p:nvPr/>
            </p:nvSpPr>
            <p:spPr bwMode="auto">
              <a:xfrm>
                <a:off x="2546" y="1480"/>
                <a:ext cx="0" cy="15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048" name="Line 40"/>
              <p:cNvSpPr>
                <a:spLocks noChangeAspect="1" noChangeShapeType="1"/>
              </p:cNvSpPr>
              <p:nvPr/>
            </p:nvSpPr>
            <p:spPr bwMode="auto">
              <a:xfrm>
                <a:off x="1194" y="1638"/>
                <a:ext cx="51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049" name="Line 41"/>
              <p:cNvSpPr>
                <a:spLocks noChangeAspect="1" noChangeShapeType="1"/>
              </p:cNvSpPr>
              <p:nvPr/>
            </p:nvSpPr>
            <p:spPr bwMode="auto">
              <a:xfrm>
                <a:off x="2540" y="1638"/>
                <a:ext cx="43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71099" name="Line 91"/>
          <p:cNvSpPr>
            <a:spLocks noChangeShapeType="1"/>
          </p:cNvSpPr>
          <p:nvPr/>
        </p:nvSpPr>
        <p:spPr bwMode="auto">
          <a:xfrm rot="5400000">
            <a:off x="1169194" y="2115344"/>
            <a:ext cx="0" cy="90011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1136" name="Group 128"/>
          <p:cNvGrpSpPr>
            <a:grpSpLocks/>
          </p:cNvGrpSpPr>
          <p:nvPr/>
        </p:nvGrpSpPr>
        <p:grpSpPr bwMode="auto">
          <a:xfrm>
            <a:off x="5076825" y="4797425"/>
            <a:ext cx="1712913" cy="1008063"/>
            <a:chOff x="3424" y="3022"/>
            <a:chExt cx="1079" cy="635"/>
          </a:xfrm>
        </p:grpSpPr>
        <p:sp>
          <p:nvSpPr>
            <p:cNvPr id="171101" name="Rectangle 93"/>
            <p:cNvSpPr>
              <a:spLocks noChangeAspect="1" noChangeArrowheads="1"/>
            </p:cNvSpPr>
            <p:nvPr/>
          </p:nvSpPr>
          <p:spPr bwMode="auto">
            <a:xfrm>
              <a:off x="3498" y="3462"/>
              <a:ext cx="53" cy="149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02" name="Rectangle 94"/>
            <p:cNvSpPr>
              <a:spLocks noChangeAspect="1" noChangeArrowheads="1"/>
            </p:cNvSpPr>
            <p:nvPr/>
          </p:nvSpPr>
          <p:spPr bwMode="auto">
            <a:xfrm>
              <a:off x="3676" y="3462"/>
              <a:ext cx="54" cy="149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03" name="Rectangle 95"/>
            <p:cNvSpPr>
              <a:spLocks noChangeArrowheads="1"/>
            </p:cNvSpPr>
            <p:nvPr/>
          </p:nvSpPr>
          <p:spPr bwMode="auto">
            <a:xfrm>
              <a:off x="3853" y="3462"/>
              <a:ext cx="23" cy="149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04" name="Rectangle 96"/>
            <p:cNvSpPr>
              <a:spLocks noChangeAspect="1" noChangeArrowheads="1"/>
            </p:cNvSpPr>
            <p:nvPr/>
          </p:nvSpPr>
          <p:spPr bwMode="auto">
            <a:xfrm>
              <a:off x="4030" y="3462"/>
              <a:ext cx="53" cy="149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05" name="Rectangle 97"/>
            <p:cNvSpPr>
              <a:spLocks noChangeAspect="1" noChangeArrowheads="1"/>
            </p:cNvSpPr>
            <p:nvPr/>
          </p:nvSpPr>
          <p:spPr bwMode="auto">
            <a:xfrm>
              <a:off x="3466" y="3389"/>
              <a:ext cx="115" cy="75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06" name="Rectangle 98"/>
            <p:cNvSpPr>
              <a:spLocks noChangeAspect="1" noChangeArrowheads="1"/>
            </p:cNvSpPr>
            <p:nvPr/>
          </p:nvSpPr>
          <p:spPr bwMode="auto">
            <a:xfrm>
              <a:off x="3644" y="3389"/>
              <a:ext cx="115" cy="75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07" name="Rectangle 99"/>
            <p:cNvSpPr>
              <a:spLocks noChangeArrowheads="1"/>
            </p:cNvSpPr>
            <p:nvPr/>
          </p:nvSpPr>
          <p:spPr bwMode="auto">
            <a:xfrm>
              <a:off x="3824" y="3389"/>
              <a:ext cx="70" cy="75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08" name="Rectangle 100"/>
            <p:cNvSpPr>
              <a:spLocks noChangeAspect="1" noChangeArrowheads="1"/>
            </p:cNvSpPr>
            <p:nvPr/>
          </p:nvSpPr>
          <p:spPr bwMode="auto">
            <a:xfrm>
              <a:off x="3998" y="3389"/>
              <a:ext cx="115" cy="75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09" name="Rectangle 101"/>
            <p:cNvSpPr>
              <a:spLocks noChangeAspect="1" noChangeArrowheads="1"/>
            </p:cNvSpPr>
            <p:nvPr/>
          </p:nvSpPr>
          <p:spPr bwMode="auto">
            <a:xfrm>
              <a:off x="3498" y="3240"/>
              <a:ext cx="53" cy="149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10" name="Rectangle 102"/>
            <p:cNvSpPr>
              <a:spLocks noChangeAspect="1" noChangeArrowheads="1"/>
            </p:cNvSpPr>
            <p:nvPr/>
          </p:nvSpPr>
          <p:spPr bwMode="auto">
            <a:xfrm>
              <a:off x="3676" y="3240"/>
              <a:ext cx="54" cy="149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11" name="Rectangle 103"/>
            <p:cNvSpPr>
              <a:spLocks noChangeArrowheads="1"/>
            </p:cNvSpPr>
            <p:nvPr/>
          </p:nvSpPr>
          <p:spPr bwMode="auto">
            <a:xfrm>
              <a:off x="3853" y="3240"/>
              <a:ext cx="23" cy="149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12" name="Rectangle 104"/>
            <p:cNvSpPr>
              <a:spLocks noChangeAspect="1" noChangeArrowheads="1"/>
            </p:cNvSpPr>
            <p:nvPr/>
          </p:nvSpPr>
          <p:spPr bwMode="auto">
            <a:xfrm>
              <a:off x="4030" y="3240"/>
              <a:ext cx="53" cy="149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13" name="Rectangle 105"/>
            <p:cNvSpPr>
              <a:spLocks noChangeAspect="1" noChangeArrowheads="1"/>
            </p:cNvSpPr>
            <p:nvPr/>
          </p:nvSpPr>
          <p:spPr bwMode="auto">
            <a:xfrm>
              <a:off x="3466" y="3157"/>
              <a:ext cx="115" cy="88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14" name="Rectangle 106"/>
            <p:cNvSpPr>
              <a:spLocks noChangeAspect="1" noChangeArrowheads="1"/>
            </p:cNvSpPr>
            <p:nvPr/>
          </p:nvSpPr>
          <p:spPr bwMode="auto">
            <a:xfrm>
              <a:off x="3644" y="3157"/>
              <a:ext cx="115" cy="88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16" name="Rectangle 108"/>
            <p:cNvSpPr>
              <a:spLocks noChangeAspect="1" noChangeArrowheads="1"/>
            </p:cNvSpPr>
            <p:nvPr/>
          </p:nvSpPr>
          <p:spPr bwMode="auto">
            <a:xfrm>
              <a:off x="3997" y="3157"/>
              <a:ext cx="116" cy="88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17" name="Rectangle 109"/>
            <p:cNvSpPr>
              <a:spLocks noChangeAspect="1" noChangeArrowheads="1"/>
            </p:cNvSpPr>
            <p:nvPr/>
          </p:nvSpPr>
          <p:spPr bwMode="auto">
            <a:xfrm>
              <a:off x="4220" y="3462"/>
              <a:ext cx="53" cy="149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18" name="Rectangle 110"/>
            <p:cNvSpPr>
              <a:spLocks noChangeArrowheads="1"/>
            </p:cNvSpPr>
            <p:nvPr/>
          </p:nvSpPr>
          <p:spPr bwMode="auto">
            <a:xfrm>
              <a:off x="4397" y="3462"/>
              <a:ext cx="23" cy="149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19" name="Rectangle 111"/>
            <p:cNvSpPr>
              <a:spLocks noChangeAspect="1" noChangeArrowheads="1"/>
            </p:cNvSpPr>
            <p:nvPr/>
          </p:nvSpPr>
          <p:spPr bwMode="auto">
            <a:xfrm>
              <a:off x="4187" y="3389"/>
              <a:ext cx="114" cy="75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20" name="Rectangle 112"/>
            <p:cNvSpPr>
              <a:spLocks noChangeArrowheads="1"/>
            </p:cNvSpPr>
            <p:nvPr/>
          </p:nvSpPr>
          <p:spPr bwMode="auto">
            <a:xfrm>
              <a:off x="4373" y="3389"/>
              <a:ext cx="70" cy="75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21" name="Rectangle 113"/>
            <p:cNvSpPr>
              <a:spLocks noChangeAspect="1" noChangeArrowheads="1"/>
            </p:cNvSpPr>
            <p:nvPr/>
          </p:nvSpPr>
          <p:spPr bwMode="auto">
            <a:xfrm>
              <a:off x="4220" y="3240"/>
              <a:ext cx="53" cy="149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22" name="Rectangle 114"/>
            <p:cNvSpPr>
              <a:spLocks noChangeArrowheads="1"/>
            </p:cNvSpPr>
            <p:nvPr/>
          </p:nvSpPr>
          <p:spPr bwMode="auto">
            <a:xfrm>
              <a:off x="4397" y="3240"/>
              <a:ext cx="23" cy="149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23" name="Rectangle 115"/>
            <p:cNvSpPr>
              <a:spLocks noChangeAspect="1" noChangeArrowheads="1"/>
            </p:cNvSpPr>
            <p:nvPr/>
          </p:nvSpPr>
          <p:spPr bwMode="auto">
            <a:xfrm>
              <a:off x="4187" y="3157"/>
              <a:ext cx="115" cy="88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25" name="Rectangle 117"/>
            <p:cNvSpPr>
              <a:spLocks noChangeAspect="1" noChangeArrowheads="1"/>
            </p:cNvSpPr>
            <p:nvPr/>
          </p:nvSpPr>
          <p:spPr bwMode="auto">
            <a:xfrm>
              <a:off x="3442" y="3597"/>
              <a:ext cx="1061" cy="60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71126" name="Group 118"/>
            <p:cNvGrpSpPr>
              <a:grpSpLocks noChangeAspect="1"/>
            </p:cNvGrpSpPr>
            <p:nvPr/>
          </p:nvGrpSpPr>
          <p:grpSpPr bwMode="auto">
            <a:xfrm>
              <a:off x="3424" y="3022"/>
              <a:ext cx="1070" cy="63"/>
              <a:chOff x="295" y="1480"/>
              <a:chExt cx="2676" cy="158"/>
            </a:xfrm>
          </p:grpSpPr>
          <p:sp>
            <p:nvSpPr>
              <p:cNvPr id="171127" name="Line 119"/>
              <p:cNvSpPr>
                <a:spLocks noChangeAspect="1" noChangeShapeType="1"/>
              </p:cNvSpPr>
              <p:nvPr/>
            </p:nvSpPr>
            <p:spPr bwMode="auto">
              <a:xfrm>
                <a:off x="295" y="1483"/>
                <a:ext cx="90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128" name="Line 120"/>
              <p:cNvSpPr>
                <a:spLocks noChangeAspect="1" noChangeShapeType="1"/>
              </p:cNvSpPr>
              <p:nvPr/>
            </p:nvSpPr>
            <p:spPr bwMode="auto">
              <a:xfrm>
                <a:off x="1687" y="1483"/>
                <a:ext cx="8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129" name="Line 121"/>
              <p:cNvSpPr>
                <a:spLocks noChangeAspect="1" noChangeShapeType="1"/>
              </p:cNvSpPr>
              <p:nvPr/>
            </p:nvSpPr>
            <p:spPr bwMode="auto">
              <a:xfrm>
                <a:off x="1202" y="1483"/>
                <a:ext cx="0" cy="15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130" name="Line 122"/>
              <p:cNvSpPr>
                <a:spLocks noChangeAspect="1" noChangeShapeType="1"/>
              </p:cNvSpPr>
              <p:nvPr/>
            </p:nvSpPr>
            <p:spPr bwMode="auto">
              <a:xfrm>
                <a:off x="1696" y="1483"/>
                <a:ext cx="0" cy="15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131" name="Line 123"/>
              <p:cNvSpPr>
                <a:spLocks noChangeAspect="1" noChangeShapeType="1"/>
              </p:cNvSpPr>
              <p:nvPr/>
            </p:nvSpPr>
            <p:spPr bwMode="auto">
              <a:xfrm>
                <a:off x="2546" y="1480"/>
                <a:ext cx="0" cy="15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132" name="Line 124"/>
              <p:cNvSpPr>
                <a:spLocks noChangeAspect="1" noChangeShapeType="1"/>
              </p:cNvSpPr>
              <p:nvPr/>
            </p:nvSpPr>
            <p:spPr bwMode="auto">
              <a:xfrm>
                <a:off x="1194" y="1638"/>
                <a:ext cx="51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133" name="Line 125"/>
              <p:cNvSpPr>
                <a:spLocks noChangeAspect="1" noChangeShapeType="1"/>
              </p:cNvSpPr>
              <p:nvPr/>
            </p:nvSpPr>
            <p:spPr bwMode="auto">
              <a:xfrm>
                <a:off x="2540" y="1638"/>
                <a:ext cx="43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1134" name="Rectangle 126"/>
            <p:cNvSpPr>
              <a:spLocks noChangeArrowheads="1"/>
            </p:cNvSpPr>
            <p:nvPr/>
          </p:nvSpPr>
          <p:spPr bwMode="auto">
            <a:xfrm>
              <a:off x="3824" y="3158"/>
              <a:ext cx="70" cy="88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135" name="Rectangle 127"/>
            <p:cNvSpPr>
              <a:spLocks noChangeArrowheads="1"/>
            </p:cNvSpPr>
            <p:nvPr/>
          </p:nvSpPr>
          <p:spPr bwMode="auto">
            <a:xfrm>
              <a:off x="4373" y="3158"/>
              <a:ext cx="70" cy="88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1140" name="AutoShape 132"/>
          <p:cNvSpPr>
            <a:spLocks noChangeArrowheads="1"/>
          </p:cNvSpPr>
          <p:nvPr/>
        </p:nvSpPr>
        <p:spPr bwMode="auto">
          <a:xfrm>
            <a:off x="7308850" y="3716338"/>
            <a:ext cx="1544638" cy="172878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171141" name="Text Box 133"/>
          <p:cNvSpPr txBox="1">
            <a:spLocks noChangeArrowheads="1"/>
          </p:cNvSpPr>
          <p:nvPr/>
        </p:nvSpPr>
        <p:spPr bwMode="auto">
          <a:xfrm>
            <a:off x="7308850" y="3933825"/>
            <a:ext cx="154463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Effective</a:t>
            </a:r>
          </a:p>
          <a:p>
            <a:pPr algn="ctr"/>
            <a:r>
              <a:rPr lang="en-US" b="1">
                <a:solidFill>
                  <a:srgbClr val="FF3300"/>
                </a:solidFill>
              </a:rPr>
              <a:t>layer</a:t>
            </a:r>
          </a:p>
          <a:p>
            <a:pPr algn="ctr"/>
            <a:r>
              <a:rPr lang="en-US" b="1">
                <a:solidFill>
                  <a:srgbClr val="FF3300"/>
                </a:solidFill>
              </a:rPr>
              <a:t>thickness</a:t>
            </a:r>
          </a:p>
          <a:p>
            <a:pPr algn="ctr"/>
            <a:r>
              <a:rPr lang="en-US" b="1">
                <a:solidFill>
                  <a:srgbClr val="FF3300"/>
                </a:solidFill>
              </a:rPr>
              <a:t> &lt; 1.5 µm</a:t>
            </a:r>
          </a:p>
          <a:p>
            <a:endParaRPr lang="en-US">
              <a:solidFill>
                <a:srgbClr val="FF3300"/>
              </a:solidFill>
            </a:endParaRPr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auto">
          <a:xfrm>
            <a:off x="0" y="6064250"/>
            <a:ext cx="9144000" cy="820738"/>
          </a:xfrm>
          <a:prstGeom prst="rect">
            <a:avLst/>
          </a:prstGeom>
          <a:solidFill>
            <a:srgbClr val="99AD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06" t="57489" r="1141" b="10567"/>
          <a:stretch>
            <a:fillRect/>
          </a:stretch>
        </p:blipFill>
        <p:spPr bwMode="auto">
          <a:xfrm>
            <a:off x="3217863" y="6237288"/>
            <a:ext cx="48831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58606" t="57489" r="1141" b="105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79" name="Object 15"/>
          <p:cNvGraphicFramePr>
            <a:graphicFrameLocks noChangeAspect="1"/>
          </p:cNvGraphicFramePr>
          <p:nvPr/>
        </p:nvGraphicFramePr>
        <p:xfrm>
          <a:off x="8316913" y="6091238"/>
          <a:ext cx="841375" cy="766762"/>
        </p:xfrm>
        <a:graphic>
          <a:graphicData uri="http://schemas.openxmlformats.org/presentationml/2006/ole">
            <p:oleObj spid="_x0000_s45081" r:id="rId4" imgW="1036320" imgH="975360" progId="Word.Document.8">
              <p:embed/>
            </p:oleObj>
          </a:graphicData>
        </a:graphic>
      </p:graphicFrame>
      <p:pic>
        <p:nvPicPr>
          <p:cNvPr id="80" name="Grafik 12" descr="SFBTR7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9" b="4242"/>
          <a:stretch>
            <a:fillRect/>
          </a:stretch>
        </p:blipFill>
        <p:spPr bwMode="auto">
          <a:xfrm>
            <a:off x="0" y="6073775"/>
            <a:ext cx="151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67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439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Si-SiO</a:t>
            </a:r>
            <a:r>
              <a:rPr lang="de-DE" sz="2000" baseline="-25000"/>
              <a:t>2</a:t>
            </a:r>
            <a:r>
              <a:rPr lang="de-DE" sz="2000"/>
              <a:t> double </a:t>
            </a:r>
            <a:r>
              <a:rPr lang="en-US" sz="2000"/>
              <a:t>T structures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539750" y="1989138"/>
            <a:ext cx="496728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anisotropic etching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selective isotropic  etching by means of HF</a:t>
            </a:r>
          </a:p>
        </p:txBody>
      </p:sp>
      <p:pic>
        <p:nvPicPr>
          <p:cNvPr id="172036" name="Picture 4" descr="SKR001a_2_Doppel-T_SiO2-Si_RIE-3564_ICP-4286+4288_HF_150_neue_Bruchkante_q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08275"/>
            <a:ext cx="3178175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2037" name="Object 5"/>
          <p:cNvGraphicFramePr>
            <a:graphicFrameLocks noChangeAspect="1"/>
          </p:cNvGraphicFramePr>
          <p:nvPr/>
        </p:nvGraphicFramePr>
        <p:xfrm>
          <a:off x="1403350" y="3716338"/>
          <a:ext cx="1570038" cy="565150"/>
        </p:xfrm>
        <a:graphic>
          <a:graphicData uri="http://schemas.openxmlformats.org/presentationml/2006/ole">
            <p:oleObj spid="_x0000_s46128" name="Equation" r:id="rId5" imgW="1054100" imgH="381000" progId="">
              <p:embed/>
            </p:oleObj>
          </a:graphicData>
        </a:graphic>
      </p:graphicFrame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684213" y="4437063"/>
            <a:ext cx="35274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layers too thin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Arial" charset="0"/>
              </a:rPr>
              <a:t> silicon duty cycle too low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Arial" charset="0"/>
              </a:rPr>
              <a:t> exact refractive index unkown      (design for bulk values)</a:t>
            </a: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455613" y="401638"/>
            <a:ext cx="4945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solidFill>
                  <a:srgbClr val="0000FF"/>
                </a:solidFill>
                <a:latin typeface="Arial Rounded MT Bold" pitchFamily="34" charset="0"/>
              </a:rPr>
              <a:t>First </a:t>
            </a:r>
            <a:r>
              <a:rPr lang="en-US" sz="3200">
                <a:solidFill>
                  <a:srgbClr val="0000FF"/>
                </a:solidFill>
                <a:latin typeface="Arial Rounded MT Bold" pitchFamily="34" charset="0"/>
              </a:rPr>
              <a:t>experimental steps</a:t>
            </a:r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611188" y="3141663"/>
            <a:ext cx="368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Despite wrong grating parameters</a:t>
            </a:r>
            <a:r>
              <a:rPr lang="de-DE">
                <a:latin typeface="Arial" charset="0"/>
              </a:rPr>
              <a:t>:</a:t>
            </a:r>
          </a:p>
        </p:txBody>
      </p:sp>
      <p:sp>
        <p:nvSpPr>
          <p:cNvPr id="172043" name="Text Box 11"/>
          <p:cNvSpPr txBox="1">
            <a:spLocks noChangeArrowheads="1"/>
          </p:cNvSpPr>
          <p:nvPr/>
        </p:nvSpPr>
        <p:spPr bwMode="auto">
          <a:xfrm>
            <a:off x="4633913" y="5510213"/>
            <a:ext cx="4402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 from FIRST processed wafer!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6064250"/>
            <a:ext cx="9144000" cy="820738"/>
          </a:xfrm>
          <a:prstGeom prst="rect">
            <a:avLst/>
          </a:prstGeom>
          <a:solidFill>
            <a:srgbClr val="99AD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06" t="57489" r="1141" b="10567"/>
          <a:stretch>
            <a:fillRect/>
          </a:stretch>
        </p:blipFill>
        <p:spPr bwMode="auto">
          <a:xfrm>
            <a:off x="3217863" y="6237288"/>
            <a:ext cx="48831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58606" t="57489" r="1141" b="105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8316913" y="6091238"/>
          <a:ext cx="841375" cy="766762"/>
        </p:xfrm>
        <a:graphic>
          <a:graphicData uri="http://schemas.openxmlformats.org/presentationml/2006/ole">
            <p:oleObj spid="_x0000_s46129" r:id="rId7" imgW="1036320" imgH="975360" progId="Word.Document.8">
              <p:embed/>
            </p:oleObj>
          </a:graphicData>
        </a:graphic>
      </p:graphicFrame>
      <p:pic>
        <p:nvPicPr>
          <p:cNvPr id="15" name="Grafik 12" descr="SFBTR7_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9" b="4242"/>
          <a:stretch>
            <a:fillRect/>
          </a:stretch>
        </p:blipFill>
        <p:spPr bwMode="auto">
          <a:xfrm>
            <a:off x="0" y="6073775"/>
            <a:ext cx="151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07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73100" y="401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sz="3200">
                <a:solidFill>
                  <a:srgbClr val="0000FF"/>
                </a:solidFill>
                <a:latin typeface="Arial Rounded MT Bold" pitchFamily="34" charset="0"/>
              </a:rPr>
              <a:t>Summary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07950" y="4614863"/>
            <a:ext cx="31686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Increase reflectivity of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resonant reflectors: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400">
                <a:latin typeface="Verdana" pitchFamily="34" charset="0"/>
              </a:rPr>
              <a:t>improve technology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400">
                <a:latin typeface="Verdana" pitchFamily="34" charset="0"/>
              </a:rPr>
              <a:t>use double-T-shape gratings</a:t>
            </a:r>
            <a:r>
              <a:rPr lang="de-DE" sz="1400">
                <a:latin typeface="Verdana" pitchFamily="34" charset="0"/>
              </a:rPr>
              <a:t> 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419475" y="4614863"/>
            <a:ext cx="3313113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Realization of resonant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diffractive components: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400">
                <a:latin typeface="Verdana" pitchFamily="34" charset="0"/>
              </a:rPr>
              <a:t>depth modulation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400">
                <a:latin typeface="Verdana" pitchFamily="34" charset="0"/>
              </a:rPr>
              <a:t>width modulation</a:t>
            </a:r>
          </a:p>
        </p:txBody>
      </p:sp>
      <p:sp>
        <p:nvSpPr>
          <p:cNvPr id="142375" name="Text Box 39"/>
          <p:cNvSpPr txBox="1">
            <a:spLocks noChangeArrowheads="1"/>
          </p:cNvSpPr>
          <p:nvPr/>
        </p:nvSpPr>
        <p:spPr bwMode="auto">
          <a:xfrm>
            <a:off x="6227763" y="4614863"/>
            <a:ext cx="3241675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Verdana" pitchFamily="34" charset="0"/>
              </a:rPr>
              <a:t>First experiment:</a:t>
            </a:r>
          </a:p>
          <a:p>
            <a:pPr>
              <a:spcBef>
                <a:spcPct val="50000"/>
              </a:spcBef>
            </a:pPr>
            <a:endParaRPr lang="en-US" sz="1400" dirty="0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400" dirty="0">
                <a:latin typeface="Verdana" pitchFamily="34" charset="0"/>
              </a:rPr>
              <a:t>double T‘s feasible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R=87</a:t>
            </a:r>
            <a:r>
              <a:rPr lang="en-US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%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2376" name="Picture 40" descr="SKR001a_2_Doppel-T_SiO2-Si_RIE-3564_ICP-4286+4288_HF_150_neue_Bruchkante_q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125663"/>
            <a:ext cx="1843087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2377" name="Object 41"/>
          <p:cNvGraphicFramePr>
            <a:graphicFrameLocks noChangeAspect="1"/>
          </p:cNvGraphicFramePr>
          <p:nvPr/>
        </p:nvGraphicFramePr>
        <p:xfrm>
          <a:off x="242888" y="1758950"/>
          <a:ext cx="2889250" cy="2030413"/>
        </p:xfrm>
        <a:graphic>
          <a:graphicData uri="http://schemas.openxmlformats.org/presentationml/2006/ole">
            <p:oleObj spid="_x0000_s47152" name="Graph" r:id="rId5" imgW="4131869" imgH="2901696" progId="Origin50.Graph">
              <p:embed/>
            </p:oleObj>
          </a:graphicData>
        </a:graphic>
      </p:graphicFrame>
      <p:sp>
        <p:nvSpPr>
          <p:cNvPr id="142379" name="AutoShape 43"/>
          <p:cNvSpPr>
            <a:spLocks noChangeArrowheads="1"/>
          </p:cNvSpPr>
          <p:nvPr/>
        </p:nvSpPr>
        <p:spPr bwMode="auto">
          <a:xfrm>
            <a:off x="179388" y="1628775"/>
            <a:ext cx="8713787" cy="2447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grpSp>
        <p:nvGrpSpPr>
          <p:cNvPr id="142384" name="Group 48"/>
          <p:cNvGrpSpPr>
            <a:grpSpLocks noChangeAspect="1"/>
          </p:cNvGrpSpPr>
          <p:nvPr/>
        </p:nvGrpSpPr>
        <p:grpSpPr bwMode="auto">
          <a:xfrm>
            <a:off x="3795713" y="2374900"/>
            <a:ext cx="1712912" cy="909638"/>
            <a:chOff x="488" y="2622"/>
            <a:chExt cx="1349" cy="717"/>
          </a:xfrm>
        </p:grpSpPr>
        <p:sp>
          <p:nvSpPr>
            <p:cNvPr id="142385" name="Rectangle 49"/>
            <p:cNvSpPr>
              <a:spLocks noChangeAspect="1" noChangeArrowheads="1"/>
            </p:cNvSpPr>
            <p:nvPr/>
          </p:nvSpPr>
          <p:spPr bwMode="auto">
            <a:xfrm>
              <a:off x="581" y="3095"/>
              <a:ext cx="66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386" name="Rectangle 50"/>
            <p:cNvSpPr>
              <a:spLocks noChangeAspect="1" noChangeArrowheads="1"/>
            </p:cNvSpPr>
            <p:nvPr/>
          </p:nvSpPr>
          <p:spPr bwMode="auto">
            <a:xfrm>
              <a:off x="803" y="3095"/>
              <a:ext cx="67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387" name="Rectangle 51"/>
            <p:cNvSpPr>
              <a:spLocks noChangeAspect="1" noChangeArrowheads="1"/>
            </p:cNvSpPr>
            <p:nvPr/>
          </p:nvSpPr>
          <p:spPr bwMode="auto">
            <a:xfrm>
              <a:off x="1024" y="3095"/>
              <a:ext cx="67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388" name="Rectangle 52"/>
            <p:cNvSpPr>
              <a:spLocks noChangeAspect="1" noChangeArrowheads="1"/>
            </p:cNvSpPr>
            <p:nvPr/>
          </p:nvSpPr>
          <p:spPr bwMode="auto">
            <a:xfrm>
              <a:off x="1246" y="3095"/>
              <a:ext cx="66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389" name="Rectangle 53"/>
            <p:cNvSpPr>
              <a:spLocks noChangeAspect="1" noChangeArrowheads="1"/>
            </p:cNvSpPr>
            <p:nvPr/>
          </p:nvSpPr>
          <p:spPr bwMode="auto">
            <a:xfrm>
              <a:off x="540" y="3004"/>
              <a:ext cx="144" cy="94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390" name="Rectangle 54"/>
            <p:cNvSpPr>
              <a:spLocks noChangeAspect="1" noChangeArrowheads="1"/>
            </p:cNvSpPr>
            <p:nvPr/>
          </p:nvSpPr>
          <p:spPr bwMode="auto">
            <a:xfrm>
              <a:off x="763" y="3004"/>
              <a:ext cx="144" cy="94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391" name="Rectangle 55"/>
            <p:cNvSpPr>
              <a:spLocks noChangeAspect="1" noChangeArrowheads="1"/>
            </p:cNvSpPr>
            <p:nvPr/>
          </p:nvSpPr>
          <p:spPr bwMode="auto">
            <a:xfrm>
              <a:off x="983" y="3004"/>
              <a:ext cx="143" cy="94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392" name="Rectangle 56"/>
            <p:cNvSpPr>
              <a:spLocks noChangeAspect="1" noChangeArrowheads="1"/>
            </p:cNvSpPr>
            <p:nvPr/>
          </p:nvSpPr>
          <p:spPr bwMode="auto">
            <a:xfrm>
              <a:off x="1206" y="3004"/>
              <a:ext cx="143" cy="94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393" name="Rectangle 57"/>
            <p:cNvSpPr>
              <a:spLocks noChangeAspect="1" noChangeArrowheads="1"/>
            </p:cNvSpPr>
            <p:nvPr/>
          </p:nvSpPr>
          <p:spPr bwMode="auto">
            <a:xfrm>
              <a:off x="581" y="2817"/>
              <a:ext cx="66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394" name="Rectangle 58"/>
            <p:cNvSpPr>
              <a:spLocks noChangeAspect="1" noChangeArrowheads="1"/>
            </p:cNvSpPr>
            <p:nvPr/>
          </p:nvSpPr>
          <p:spPr bwMode="auto">
            <a:xfrm>
              <a:off x="803" y="2817"/>
              <a:ext cx="67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395" name="Rectangle 59"/>
            <p:cNvSpPr>
              <a:spLocks noChangeAspect="1" noChangeArrowheads="1"/>
            </p:cNvSpPr>
            <p:nvPr/>
          </p:nvSpPr>
          <p:spPr bwMode="auto">
            <a:xfrm>
              <a:off x="1024" y="2817"/>
              <a:ext cx="67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396" name="Rectangle 60"/>
            <p:cNvSpPr>
              <a:spLocks noChangeAspect="1" noChangeArrowheads="1"/>
            </p:cNvSpPr>
            <p:nvPr/>
          </p:nvSpPr>
          <p:spPr bwMode="auto">
            <a:xfrm>
              <a:off x="1246" y="2817"/>
              <a:ext cx="66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397" name="Rectangle 61"/>
            <p:cNvSpPr>
              <a:spLocks noChangeAspect="1" noChangeArrowheads="1"/>
            </p:cNvSpPr>
            <p:nvPr/>
          </p:nvSpPr>
          <p:spPr bwMode="auto">
            <a:xfrm>
              <a:off x="540" y="2713"/>
              <a:ext cx="144" cy="110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398" name="Rectangle 62"/>
            <p:cNvSpPr>
              <a:spLocks noChangeAspect="1" noChangeArrowheads="1"/>
            </p:cNvSpPr>
            <p:nvPr/>
          </p:nvSpPr>
          <p:spPr bwMode="auto">
            <a:xfrm>
              <a:off x="763" y="2713"/>
              <a:ext cx="144" cy="110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399" name="Rectangle 63"/>
            <p:cNvSpPr>
              <a:spLocks noChangeAspect="1" noChangeArrowheads="1"/>
            </p:cNvSpPr>
            <p:nvPr/>
          </p:nvSpPr>
          <p:spPr bwMode="auto">
            <a:xfrm>
              <a:off x="983" y="2792"/>
              <a:ext cx="144" cy="34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400" name="Rectangle 64"/>
            <p:cNvSpPr>
              <a:spLocks noChangeAspect="1" noChangeArrowheads="1"/>
            </p:cNvSpPr>
            <p:nvPr/>
          </p:nvSpPr>
          <p:spPr bwMode="auto">
            <a:xfrm>
              <a:off x="1205" y="2713"/>
              <a:ext cx="144" cy="110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401" name="Rectangle 65"/>
            <p:cNvSpPr>
              <a:spLocks noChangeAspect="1" noChangeArrowheads="1"/>
            </p:cNvSpPr>
            <p:nvPr/>
          </p:nvSpPr>
          <p:spPr bwMode="auto">
            <a:xfrm>
              <a:off x="1483" y="3095"/>
              <a:ext cx="66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402" name="Rectangle 66"/>
            <p:cNvSpPr>
              <a:spLocks noChangeAspect="1" noChangeArrowheads="1"/>
            </p:cNvSpPr>
            <p:nvPr/>
          </p:nvSpPr>
          <p:spPr bwMode="auto">
            <a:xfrm>
              <a:off x="1705" y="3095"/>
              <a:ext cx="66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403" name="Rectangle 67"/>
            <p:cNvSpPr>
              <a:spLocks noChangeAspect="1" noChangeArrowheads="1"/>
            </p:cNvSpPr>
            <p:nvPr/>
          </p:nvSpPr>
          <p:spPr bwMode="auto">
            <a:xfrm>
              <a:off x="1442" y="3004"/>
              <a:ext cx="143" cy="94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404" name="Rectangle 68"/>
            <p:cNvSpPr>
              <a:spLocks noChangeAspect="1" noChangeArrowheads="1"/>
            </p:cNvSpPr>
            <p:nvPr/>
          </p:nvSpPr>
          <p:spPr bwMode="auto">
            <a:xfrm>
              <a:off x="1665" y="3004"/>
              <a:ext cx="143" cy="94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405" name="Rectangle 69"/>
            <p:cNvSpPr>
              <a:spLocks noChangeAspect="1" noChangeArrowheads="1"/>
            </p:cNvSpPr>
            <p:nvPr/>
          </p:nvSpPr>
          <p:spPr bwMode="auto">
            <a:xfrm>
              <a:off x="1483" y="2817"/>
              <a:ext cx="67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406" name="Rectangle 70"/>
            <p:cNvSpPr>
              <a:spLocks noChangeAspect="1" noChangeArrowheads="1"/>
            </p:cNvSpPr>
            <p:nvPr/>
          </p:nvSpPr>
          <p:spPr bwMode="auto">
            <a:xfrm>
              <a:off x="1705" y="2817"/>
              <a:ext cx="66" cy="187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800000">
                    <a:gamma/>
                    <a:tint val="63922"/>
                    <a:invGamma/>
                  </a:srgbClr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407" name="Rectangle 71"/>
            <p:cNvSpPr>
              <a:spLocks noChangeAspect="1" noChangeArrowheads="1"/>
            </p:cNvSpPr>
            <p:nvPr/>
          </p:nvSpPr>
          <p:spPr bwMode="auto">
            <a:xfrm>
              <a:off x="1442" y="2713"/>
              <a:ext cx="144" cy="110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408" name="Rectangle 72"/>
            <p:cNvSpPr>
              <a:spLocks noChangeAspect="1" noChangeArrowheads="1"/>
            </p:cNvSpPr>
            <p:nvPr/>
          </p:nvSpPr>
          <p:spPr bwMode="auto">
            <a:xfrm>
              <a:off x="1664" y="2792"/>
              <a:ext cx="144" cy="34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409" name="Rectangle 73"/>
            <p:cNvSpPr>
              <a:spLocks noChangeAspect="1" noChangeArrowheads="1"/>
            </p:cNvSpPr>
            <p:nvPr/>
          </p:nvSpPr>
          <p:spPr bwMode="auto">
            <a:xfrm>
              <a:off x="511" y="3264"/>
              <a:ext cx="1326" cy="75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42410" name="Group 74"/>
            <p:cNvGrpSpPr>
              <a:grpSpLocks noChangeAspect="1"/>
            </p:cNvGrpSpPr>
            <p:nvPr/>
          </p:nvGrpSpPr>
          <p:grpSpPr bwMode="auto">
            <a:xfrm>
              <a:off x="488" y="2622"/>
              <a:ext cx="1338" cy="79"/>
              <a:chOff x="295" y="1480"/>
              <a:chExt cx="2676" cy="158"/>
            </a:xfrm>
          </p:grpSpPr>
          <p:sp>
            <p:nvSpPr>
              <p:cNvPr id="142411" name="Line 75"/>
              <p:cNvSpPr>
                <a:spLocks noChangeAspect="1" noChangeShapeType="1"/>
              </p:cNvSpPr>
              <p:nvPr/>
            </p:nvSpPr>
            <p:spPr bwMode="auto">
              <a:xfrm>
                <a:off x="295" y="1483"/>
                <a:ext cx="90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2412" name="Line 76"/>
              <p:cNvSpPr>
                <a:spLocks noChangeAspect="1" noChangeShapeType="1"/>
              </p:cNvSpPr>
              <p:nvPr/>
            </p:nvSpPr>
            <p:spPr bwMode="auto">
              <a:xfrm>
                <a:off x="1687" y="1483"/>
                <a:ext cx="8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2413" name="Line 77"/>
              <p:cNvSpPr>
                <a:spLocks noChangeAspect="1" noChangeShapeType="1"/>
              </p:cNvSpPr>
              <p:nvPr/>
            </p:nvSpPr>
            <p:spPr bwMode="auto">
              <a:xfrm>
                <a:off x="1202" y="1483"/>
                <a:ext cx="0" cy="15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2414" name="Line 78"/>
              <p:cNvSpPr>
                <a:spLocks noChangeAspect="1" noChangeShapeType="1"/>
              </p:cNvSpPr>
              <p:nvPr/>
            </p:nvSpPr>
            <p:spPr bwMode="auto">
              <a:xfrm>
                <a:off x="1696" y="1483"/>
                <a:ext cx="0" cy="15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2415" name="Line 79"/>
              <p:cNvSpPr>
                <a:spLocks noChangeAspect="1" noChangeShapeType="1"/>
              </p:cNvSpPr>
              <p:nvPr/>
            </p:nvSpPr>
            <p:spPr bwMode="auto">
              <a:xfrm>
                <a:off x="2546" y="1480"/>
                <a:ext cx="0" cy="15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2416" name="Line 80"/>
              <p:cNvSpPr>
                <a:spLocks noChangeAspect="1" noChangeShapeType="1"/>
              </p:cNvSpPr>
              <p:nvPr/>
            </p:nvSpPr>
            <p:spPr bwMode="auto">
              <a:xfrm>
                <a:off x="1194" y="1638"/>
                <a:ext cx="51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2417" name="Line 81"/>
              <p:cNvSpPr>
                <a:spLocks noChangeAspect="1" noChangeShapeType="1"/>
              </p:cNvSpPr>
              <p:nvPr/>
            </p:nvSpPr>
            <p:spPr bwMode="auto">
              <a:xfrm>
                <a:off x="2540" y="1638"/>
                <a:ext cx="43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0" y="6064250"/>
            <a:ext cx="9144000" cy="820738"/>
          </a:xfrm>
          <a:prstGeom prst="rect">
            <a:avLst/>
          </a:prstGeom>
          <a:solidFill>
            <a:srgbClr val="99AD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4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06" t="57489" r="1141" b="10567"/>
          <a:stretch>
            <a:fillRect/>
          </a:stretch>
        </p:blipFill>
        <p:spPr bwMode="auto">
          <a:xfrm>
            <a:off x="3217863" y="6237288"/>
            <a:ext cx="48831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58606" t="57489" r="1141" b="105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5" name="Object 15"/>
          <p:cNvGraphicFramePr>
            <a:graphicFrameLocks noChangeAspect="1"/>
          </p:cNvGraphicFramePr>
          <p:nvPr/>
        </p:nvGraphicFramePr>
        <p:xfrm>
          <a:off x="8316913" y="6091238"/>
          <a:ext cx="841375" cy="766762"/>
        </p:xfrm>
        <a:graphic>
          <a:graphicData uri="http://schemas.openxmlformats.org/presentationml/2006/ole">
            <p:oleObj spid="_x0000_s47153" r:id="rId7" imgW="1036320" imgH="975360" progId="Word.Document.8">
              <p:embed/>
            </p:oleObj>
          </a:graphicData>
        </a:graphic>
      </p:graphicFrame>
      <p:pic>
        <p:nvPicPr>
          <p:cNvPr id="46" name="Grafik 12" descr="SFBTR7_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9" b="4242"/>
          <a:stretch>
            <a:fillRect/>
          </a:stretch>
        </p:blipFill>
        <p:spPr bwMode="auto">
          <a:xfrm>
            <a:off x="0" y="6073775"/>
            <a:ext cx="151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568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  <p:bldP spid="142340" grpId="0"/>
      <p:bldP spid="1423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403350" y="5084763"/>
            <a:ext cx="587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solidFill>
                  <a:srgbClr val="0000FF"/>
                </a:solidFill>
                <a:latin typeface="Arial Rounded MT Bold" pitchFamily="34" charset="0"/>
              </a:rPr>
              <a:t>Thank you for your attention!</a:t>
            </a:r>
          </a:p>
        </p:txBody>
      </p:sp>
      <p:pic>
        <p:nvPicPr>
          <p:cNvPr id="40050" name="Picture 114" descr="SKR001a_2_Doppel-T_SiO2-Si_RIE-3564_ICP-4286+4288_HF_150_neue_Bruchkante_q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00213"/>
            <a:ext cx="2763837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6064250"/>
            <a:ext cx="9144000" cy="820738"/>
          </a:xfrm>
          <a:prstGeom prst="rect">
            <a:avLst/>
          </a:prstGeom>
          <a:solidFill>
            <a:srgbClr val="99AD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06" t="57489" r="1141" b="10567"/>
          <a:stretch>
            <a:fillRect/>
          </a:stretch>
        </p:blipFill>
        <p:spPr bwMode="auto">
          <a:xfrm>
            <a:off x="3217863" y="6237288"/>
            <a:ext cx="48831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58606" t="57489" r="1141" b="105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8316913" y="6091238"/>
          <a:ext cx="841375" cy="766762"/>
        </p:xfrm>
        <a:graphic>
          <a:graphicData uri="http://schemas.openxmlformats.org/presentationml/2006/ole">
            <p:oleObj spid="_x0000_s48153" r:id="rId6" imgW="1036320" imgH="975360" progId="Word.Document.8">
              <p:embed/>
            </p:oleObj>
          </a:graphicData>
        </a:graphic>
      </p:graphicFrame>
      <p:pic>
        <p:nvPicPr>
          <p:cNvPr id="7" name="Grafik 12" descr="SFBTR7_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9" b="4242"/>
          <a:stretch>
            <a:fillRect/>
          </a:stretch>
        </p:blipFill>
        <p:spPr bwMode="auto">
          <a:xfrm>
            <a:off x="0" y="6073775"/>
            <a:ext cx="151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630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361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de-DE" sz="3200" dirty="0" smtClean="0"/>
              <a:t>Silicon </a:t>
            </a:r>
            <a:r>
              <a:rPr lang="de-DE" sz="3200" dirty="0" err="1" smtClean="0"/>
              <a:t>as</a:t>
            </a:r>
            <a:r>
              <a:rPr lang="de-DE" sz="3200" dirty="0" smtClean="0"/>
              <a:t> a </a:t>
            </a:r>
            <a:r>
              <a:rPr lang="de-DE" sz="3200" dirty="0" err="1" smtClean="0"/>
              <a:t>test</a:t>
            </a:r>
            <a:r>
              <a:rPr lang="de-DE" sz="3200" dirty="0" smtClean="0"/>
              <a:t> </a:t>
            </a:r>
            <a:r>
              <a:rPr lang="de-DE" sz="3200" dirty="0" err="1" smtClean="0"/>
              <a:t>mass</a:t>
            </a:r>
            <a:r>
              <a:rPr lang="de-DE" sz="3200" dirty="0" smtClean="0"/>
              <a:t> material</a:t>
            </a:r>
            <a:endParaRPr lang="de-DE" sz="32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7992888" cy="3135572"/>
          </a:xfrm>
        </p:spPr>
        <p:txBody>
          <a:bodyPr/>
          <a:lstStyle/>
          <a:p>
            <a:r>
              <a:rPr lang="de-DE" dirty="0" smtClean="0"/>
              <a:t>R. Nawrodt</a:t>
            </a:r>
            <a:r>
              <a:rPr lang="de-DE" baseline="30000" dirty="0" smtClean="0"/>
              <a:t>1</a:t>
            </a:r>
            <a:r>
              <a:rPr lang="de-DE" dirty="0" smtClean="0"/>
              <a:t>, N</a:t>
            </a:r>
            <a:r>
              <a:rPr lang="de-DE" dirty="0"/>
              <a:t>. </a:t>
            </a:r>
            <a:r>
              <a:rPr lang="de-DE" dirty="0" smtClean="0"/>
              <a:t>Beveridge</a:t>
            </a:r>
            <a:r>
              <a:rPr lang="de-DE" baseline="30000" dirty="0" smtClean="0"/>
              <a:t>2 </a:t>
            </a:r>
            <a:r>
              <a:rPr lang="de-DE" dirty="0" smtClean="0"/>
              <a:t>, </a:t>
            </a:r>
            <a:r>
              <a:rPr lang="de-DE" dirty="0"/>
              <a:t>G. </a:t>
            </a:r>
            <a:r>
              <a:rPr lang="de-DE" dirty="0" smtClean="0"/>
              <a:t>Hammond</a:t>
            </a:r>
            <a:r>
              <a:rPr lang="de-DE" baseline="30000" dirty="0" smtClean="0"/>
              <a:t>2</a:t>
            </a:r>
            <a:r>
              <a:rPr lang="de-DE" dirty="0" smtClean="0"/>
              <a:t>, K</a:t>
            </a:r>
            <a:r>
              <a:rPr lang="de-DE" dirty="0"/>
              <a:t>. </a:t>
            </a:r>
            <a:r>
              <a:rPr lang="de-DE" dirty="0" smtClean="0"/>
              <a:t>Haughian</a:t>
            </a:r>
            <a:r>
              <a:rPr lang="de-DE" baseline="30000" dirty="0" smtClean="0"/>
              <a:t>2 </a:t>
            </a:r>
            <a:r>
              <a:rPr lang="de-DE" dirty="0" smtClean="0"/>
              <a:t>, G</a:t>
            </a:r>
            <a:r>
              <a:rPr lang="de-DE" dirty="0"/>
              <a:t>. </a:t>
            </a:r>
            <a:r>
              <a:rPr lang="de-DE" dirty="0" smtClean="0"/>
              <a:t>Hofmann</a:t>
            </a:r>
            <a:r>
              <a:rPr lang="de-DE" baseline="30000" dirty="0" smtClean="0"/>
              <a:t>1</a:t>
            </a:r>
            <a:r>
              <a:rPr lang="de-DE" dirty="0" smtClean="0"/>
              <a:t>, </a:t>
            </a:r>
            <a:r>
              <a:rPr lang="de-DE" dirty="0"/>
              <a:t>J. </a:t>
            </a:r>
            <a:r>
              <a:rPr lang="de-DE" dirty="0" smtClean="0"/>
              <a:t>Hough</a:t>
            </a:r>
            <a:r>
              <a:rPr lang="de-DE" baseline="30000" dirty="0" smtClean="0"/>
              <a:t>2</a:t>
            </a:r>
            <a:r>
              <a:rPr lang="de-DE" dirty="0" smtClean="0"/>
              <a:t>, </a:t>
            </a:r>
            <a:r>
              <a:rPr lang="de-DE" dirty="0"/>
              <a:t>B. </a:t>
            </a:r>
            <a:r>
              <a:rPr lang="de-DE" dirty="0" smtClean="0"/>
              <a:t>Kley</a:t>
            </a:r>
            <a:r>
              <a:rPr lang="de-DE" baseline="30000" dirty="0" smtClean="0"/>
              <a:t>3</a:t>
            </a:r>
            <a:r>
              <a:rPr lang="de-DE" dirty="0" smtClean="0"/>
              <a:t>, </a:t>
            </a:r>
            <a:r>
              <a:rPr lang="de-DE" dirty="0"/>
              <a:t>J. </a:t>
            </a:r>
            <a:r>
              <a:rPr lang="de-DE" dirty="0" smtClean="0"/>
              <a:t>Komma</a:t>
            </a:r>
            <a:r>
              <a:rPr lang="de-DE" baseline="30000" dirty="0" smtClean="0"/>
              <a:t>1</a:t>
            </a:r>
            <a:r>
              <a:rPr lang="de-DE" dirty="0" smtClean="0"/>
              <a:t>, </a:t>
            </a:r>
            <a:r>
              <a:rPr lang="de-DE" dirty="0"/>
              <a:t>S. </a:t>
            </a:r>
            <a:r>
              <a:rPr lang="de-DE" dirty="0" smtClean="0"/>
              <a:t>Kroker</a:t>
            </a:r>
            <a:r>
              <a:rPr lang="de-DE" baseline="30000" dirty="0" smtClean="0"/>
              <a:t>3</a:t>
            </a:r>
            <a:r>
              <a:rPr lang="de-DE" dirty="0" smtClean="0"/>
              <a:t>, </a:t>
            </a:r>
            <a:r>
              <a:rPr lang="de-DE" dirty="0"/>
              <a:t>I. </a:t>
            </a:r>
            <a:r>
              <a:rPr lang="de-DE" dirty="0" smtClean="0"/>
              <a:t>Martin</a:t>
            </a:r>
            <a:r>
              <a:rPr lang="de-DE" baseline="30000" dirty="0" smtClean="0"/>
              <a:t>2</a:t>
            </a:r>
            <a:r>
              <a:rPr lang="de-DE" dirty="0" smtClean="0"/>
              <a:t>, </a:t>
            </a:r>
            <a:r>
              <a:rPr lang="de-DE" dirty="0"/>
              <a:t>P. </a:t>
            </a:r>
            <a:r>
              <a:rPr lang="de-DE" dirty="0" smtClean="0"/>
              <a:t>Murray</a:t>
            </a:r>
            <a:r>
              <a:rPr lang="de-DE" baseline="30000" dirty="0" smtClean="0"/>
              <a:t>2</a:t>
            </a:r>
            <a:r>
              <a:rPr lang="de-DE" dirty="0" smtClean="0"/>
              <a:t>, </a:t>
            </a:r>
            <a:r>
              <a:rPr lang="de-DE" dirty="0"/>
              <a:t>S. </a:t>
            </a:r>
            <a:r>
              <a:rPr lang="de-DE" dirty="0" smtClean="0"/>
              <a:t>Reid</a:t>
            </a:r>
            <a:r>
              <a:rPr lang="de-DE" baseline="30000" dirty="0" smtClean="0"/>
              <a:t>2</a:t>
            </a:r>
            <a:r>
              <a:rPr lang="de-DE" dirty="0" smtClean="0"/>
              <a:t>, S</a:t>
            </a:r>
            <a:r>
              <a:rPr lang="de-DE" dirty="0"/>
              <a:t>. </a:t>
            </a:r>
            <a:r>
              <a:rPr lang="de-DE" dirty="0" smtClean="0"/>
              <a:t>Rowan</a:t>
            </a:r>
            <a:r>
              <a:rPr lang="de-DE" baseline="30000" dirty="0" smtClean="0"/>
              <a:t>2</a:t>
            </a:r>
            <a:r>
              <a:rPr lang="de-DE" dirty="0" smtClean="0"/>
              <a:t>, </a:t>
            </a:r>
            <a:r>
              <a:rPr lang="de-DE" dirty="0"/>
              <a:t>R. </a:t>
            </a:r>
            <a:r>
              <a:rPr lang="de-DE" dirty="0" smtClean="0"/>
              <a:t>Schnabel</a:t>
            </a:r>
            <a:r>
              <a:rPr lang="de-DE" baseline="30000" dirty="0" smtClean="0"/>
              <a:t>4</a:t>
            </a:r>
            <a:r>
              <a:rPr lang="de-DE" dirty="0" smtClean="0"/>
              <a:t>,</a:t>
            </a:r>
            <a:endParaRPr lang="de-DE" dirty="0"/>
          </a:p>
          <a:p>
            <a:r>
              <a:rPr lang="de-DE" dirty="0" smtClean="0"/>
              <a:t>P</a:t>
            </a:r>
            <a:r>
              <a:rPr lang="de-DE" dirty="0"/>
              <a:t>. </a:t>
            </a:r>
            <a:r>
              <a:rPr lang="de-DE" dirty="0" smtClean="0"/>
              <a:t>Seidel</a:t>
            </a:r>
            <a:r>
              <a:rPr lang="de-DE" baseline="30000" dirty="0" smtClean="0"/>
              <a:t>1</a:t>
            </a:r>
            <a:r>
              <a:rPr lang="de-DE" dirty="0" smtClean="0"/>
              <a:t>, </a:t>
            </a:r>
            <a:r>
              <a:rPr lang="de-DE" dirty="0"/>
              <a:t>C. </a:t>
            </a:r>
            <a:r>
              <a:rPr lang="de-DE" dirty="0" smtClean="0"/>
              <a:t>Schwarz</a:t>
            </a:r>
            <a:r>
              <a:rPr lang="de-DE" baseline="30000" dirty="0" smtClean="0"/>
              <a:t>1</a:t>
            </a:r>
            <a:r>
              <a:rPr lang="de-DE" dirty="0" smtClean="0"/>
              <a:t>, </a:t>
            </a:r>
            <a:r>
              <a:rPr lang="de-DE" dirty="0"/>
              <a:t>J. Steinlechner</a:t>
            </a:r>
            <a:r>
              <a:rPr lang="de-DE" baseline="30000" dirty="0"/>
              <a:t>4</a:t>
            </a:r>
            <a:r>
              <a:rPr lang="de-DE" dirty="0"/>
              <a:t>, A. </a:t>
            </a:r>
            <a:r>
              <a:rPr lang="de-DE" dirty="0" smtClean="0"/>
              <a:t>Tünnermann</a:t>
            </a:r>
            <a:r>
              <a:rPr lang="de-DE" baseline="30000" dirty="0" smtClean="0"/>
              <a:t>3</a:t>
            </a:r>
            <a:endParaRPr lang="de-DE" dirty="0" smtClean="0"/>
          </a:p>
          <a:p>
            <a:endParaRPr lang="de-DE" sz="1600" dirty="0" smtClean="0"/>
          </a:p>
          <a:p>
            <a:endParaRPr lang="de-DE" sz="1600" dirty="0"/>
          </a:p>
          <a:p>
            <a:r>
              <a:rPr lang="de-DE" sz="1600" baseline="30000" dirty="0" smtClean="0"/>
              <a:t>1</a:t>
            </a:r>
            <a:r>
              <a:rPr lang="de-DE" sz="1600" dirty="0" smtClean="0"/>
              <a:t> Friedrich-Schiller-Universität Jena, Institute </a:t>
            </a:r>
            <a:r>
              <a:rPr lang="de-DE" sz="1600" dirty="0" err="1" smtClean="0"/>
              <a:t>for</a:t>
            </a:r>
            <a:r>
              <a:rPr lang="de-DE" sz="1600" dirty="0" smtClean="0"/>
              <a:t> Solid State </a:t>
            </a:r>
            <a:r>
              <a:rPr lang="de-DE" sz="1600" dirty="0" err="1" smtClean="0"/>
              <a:t>Physics</a:t>
            </a:r>
            <a:endParaRPr lang="de-DE" sz="1600" dirty="0" smtClean="0"/>
          </a:p>
          <a:p>
            <a:r>
              <a:rPr lang="de-DE" sz="1600" baseline="30000" dirty="0" smtClean="0"/>
              <a:t>2 </a:t>
            </a:r>
            <a:r>
              <a:rPr lang="de-DE" sz="1600" dirty="0" smtClean="0"/>
              <a:t>SUPA University </a:t>
            </a:r>
            <a:r>
              <a:rPr lang="de-DE" sz="1600" dirty="0" err="1" smtClean="0"/>
              <a:t>of</a:t>
            </a:r>
            <a:r>
              <a:rPr lang="de-DE" sz="1600" dirty="0" smtClean="0"/>
              <a:t> Glasgow, Institute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Gravitational</a:t>
            </a:r>
            <a:r>
              <a:rPr lang="de-DE" sz="1600" dirty="0" smtClean="0"/>
              <a:t> Research</a:t>
            </a:r>
          </a:p>
          <a:p>
            <a:r>
              <a:rPr lang="de-DE" sz="1600" baseline="30000" dirty="0" smtClean="0"/>
              <a:t>3</a:t>
            </a:r>
            <a:r>
              <a:rPr lang="de-DE" sz="1600" dirty="0" smtClean="0"/>
              <a:t> </a:t>
            </a:r>
            <a:r>
              <a:rPr lang="de-DE" sz="1600" dirty="0"/>
              <a:t>Friedrich-Schiller-Universität Jena, Institute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smtClean="0"/>
              <a:t>Applied </a:t>
            </a:r>
            <a:r>
              <a:rPr lang="de-DE" sz="1600" dirty="0" err="1" smtClean="0"/>
              <a:t>Physics</a:t>
            </a:r>
            <a:endParaRPr lang="de-DE" sz="1600" dirty="0"/>
          </a:p>
          <a:p>
            <a:r>
              <a:rPr lang="de-DE" sz="1600" baseline="30000" dirty="0" smtClean="0"/>
              <a:t>4 </a:t>
            </a:r>
            <a:r>
              <a:rPr lang="de-DE" sz="1600" dirty="0" smtClean="0"/>
              <a:t>Albert-Einstein-Institut Hannover</a:t>
            </a:r>
            <a:endParaRPr lang="de-DE" sz="1600" dirty="0"/>
          </a:p>
          <a:p>
            <a:endParaRPr lang="de-DE" sz="1600" dirty="0" smtClean="0"/>
          </a:p>
          <a:p>
            <a:endParaRPr lang="de-DE" sz="1600" baseline="30000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3420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0" y="152400"/>
            <a:ext cx="7772400" cy="838200"/>
          </a:xfrm>
          <a:prstGeom prst="rect">
            <a:avLst/>
          </a:prstGeom>
          <a:solidFill>
            <a:srgbClr val="275EA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137160" bIns="137160" anchor="ctr"/>
          <a:lstStyle/>
          <a:p>
            <a:r>
              <a:rPr lang="en-US" sz="3200">
                <a:solidFill>
                  <a:schemeClr val="bg1"/>
                </a:solidFill>
                <a:latin typeface="Tahoma" pitchFamily="34" charset="0"/>
                <a:ea typeface="ＭＳ Ｐゴシック" charset="-128"/>
              </a:rPr>
              <a:t>Garrett Cole, University of Vienna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15950" y="1295400"/>
            <a:ext cx="80708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r>
              <a:rPr lang="en-US" sz="2400">
                <a:latin typeface="Tahoma" pitchFamily="34" charset="0"/>
                <a:ea typeface="ＭＳ Ｐゴシック" charset="-128"/>
              </a:rPr>
              <a:t>PhD in Materials Science, UC Santa Barbara, 2005</a:t>
            </a:r>
            <a:endParaRPr lang="en-US" sz="2000">
              <a:latin typeface="Tahoma" pitchFamily="34" charset="0"/>
              <a:ea typeface="ＭＳ Ｐゴシック" charset="-128"/>
            </a:endParaRP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r>
              <a:rPr lang="en-US" sz="2000">
                <a:latin typeface="Tahoma" pitchFamily="34" charset="0"/>
                <a:ea typeface="ＭＳ Ｐゴシック" charset="-128"/>
              </a:rPr>
              <a:t>Dissertation: micromechanically tunable laser-amplifiers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r>
              <a:rPr lang="en-US" sz="2000">
                <a:latin typeface="Tahoma" pitchFamily="34" charset="0"/>
                <a:ea typeface="ＭＳ Ｐゴシック" charset="-128"/>
              </a:rPr>
              <a:t>subsequent positions in industry (Aerius Photonics, LLC) and at Lawrence Livermore Nat. Lab. continued this path of research</a:t>
            </a:r>
            <a:endParaRPr lang="en-US" sz="800">
              <a:latin typeface="Tahoma" pitchFamily="34" charset="0"/>
              <a:ea typeface="ＭＳ Ｐゴシック" charset="-128"/>
            </a:endParaRPr>
          </a:p>
        </p:txBody>
      </p:sp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403225" y="3214688"/>
            <a:ext cx="8378825" cy="3109912"/>
            <a:chOff x="254" y="2025"/>
            <a:chExt cx="5278" cy="1959"/>
          </a:xfrm>
        </p:grpSpPr>
        <p:pic>
          <p:nvPicPr>
            <p:cNvPr id="19460" name="Picture 4" descr="QD_cavity_wirebond_auto"/>
            <p:cNvPicPr>
              <a:picLocks noChangeAspect="1" noChangeArrowheads="1"/>
            </p:cNvPicPr>
            <p:nvPr/>
          </p:nvPicPr>
          <p:blipFill>
            <a:blip r:embed="rId2" cstate="print">
              <a:lum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" y="2064"/>
              <a:ext cx="1906" cy="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1" name="Picture 335" descr="process_figu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025"/>
              <a:ext cx="3276" cy="1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615950" y="1295400"/>
            <a:ext cx="8070850" cy="172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r>
              <a:rPr lang="en-US" sz="2400">
                <a:latin typeface="Tahoma" pitchFamily="34" charset="0"/>
                <a:ea typeface="ＭＳ Ｐゴシック" charset="-128"/>
              </a:rPr>
              <a:t>Current focus: resonators for radiation-pressure cooling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r>
              <a:rPr lang="en-US" sz="2000">
                <a:latin typeface="Tahoma" pitchFamily="34" charset="0"/>
                <a:ea typeface="ＭＳ Ｐゴシック" charset="-128"/>
              </a:rPr>
              <a:t>extension of tunable laser work—simply a suspended mirror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r>
              <a:rPr lang="en-US" sz="2000">
                <a:latin typeface="Tahoma" pitchFamily="34" charset="0"/>
                <a:ea typeface="ＭＳ Ｐゴシック" charset="-128"/>
              </a:rPr>
              <a:t>design and fab. of high R, 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  <a:ea typeface="ＭＳ Ｐゴシック" charset="-128"/>
              </a:rPr>
              <a:t>high Q</a:t>
            </a:r>
            <a:r>
              <a:rPr lang="en-US" sz="2000">
                <a:latin typeface="Tahoma" pitchFamily="34" charset="0"/>
                <a:ea typeface="ＭＳ Ｐゴシック" charset="-128"/>
              </a:rPr>
              <a:t> optomechanical resonators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r>
              <a:rPr lang="en-US" sz="2000">
                <a:latin typeface="Tahoma" pitchFamily="34" charset="0"/>
                <a:ea typeface="ＭＳ Ｐゴシック" charset="-128"/>
              </a:rPr>
              <a:t>studies of fundamental damping mechanisms</a:t>
            </a:r>
          </a:p>
        </p:txBody>
      </p:sp>
    </p:spTree>
    <p:extLst>
      <p:ext uri="{BB962C8B-B14F-4D97-AF65-F5344CB8AC3E}">
        <p14:creationId xmlns:p14="http://schemas.microsoft.com/office/powerpoint/2010/main" xmlns="" val="9032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Surface</a:t>
            </a:r>
            <a:r>
              <a:rPr lang="de-DE" dirty="0" smtClean="0"/>
              <a:t> Loss </a:t>
            </a:r>
            <a:r>
              <a:rPr lang="de-DE" dirty="0" err="1" smtClean="0"/>
              <a:t>of</a:t>
            </a:r>
            <a:r>
              <a:rPr lang="de-DE" dirty="0" smtClean="0"/>
              <a:t> Silicon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last GWADW: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in Si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1246399" y="1570760"/>
            <a:ext cx="7189762" cy="2829790"/>
            <a:chOff x="1488778" y="3651377"/>
            <a:chExt cx="7189762" cy="2829790"/>
          </a:xfrm>
        </p:grpSpPr>
        <p:pic>
          <p:nvPicPr>
            <p:cNvPr id="14" name="Picture 7" descr="F:\Arbeit\IGR\Si flexures\Data\cantilevers\12012010\iap_etched_side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738" y="5157192"/>
              <a:ext cx="17653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933056"/>
              <a:ext cx="3746500" cy="2447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 descr="F:\Arbeit\IGR\Si flexures\Data\cantilevers\wet_front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778" y="4468440"/>
              <a:ext cx="1643062" cy="123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F:\Arbeit\IGR\Si flexures\Data\cantilevers\12012010\knt_etched_side.b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874" y="3651377"/>
              <a:ext cx="1839913" cy="137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3"/>
            <p:cNvCxnSpPr>
              <a:cxnSpLocks noChangeShapeType="1"/>
            </p:cNvCxnSpPr>
            <p:nvPr/>
          </p:nvCxnSpPr>
          <p:spPr bwMode="auto">
            <a:xfrm flipH="1" flipV="1">
              <a:off x="4572000" y="4653136"/>
              <a:ext cx="1146498" cy="68407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Straight Connector 17"/>
            <p:cNvCxnSpPr>
              <a:cxnSpLocks noChangeShapeType="1"/>
            </p:cNvCxnSpPr>
            <p:nvPr/>
          </p:nvCxnSpPr>
          <p:spPr bwMode="auto">
            <a:xfrm flipH="1">
              <a:off x="4355976" y="5733256"/>
              <a:ext cx="1552898" cy="43204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Straight Connector 15"/>
            <p:cNvCxnSpPr>
              <a:cxnSpLocks noChangeShapeType="1"/>
            </p:cNvCxnSpPr>
            <p:nvPr/>
          </p:nvCxnSpPr>
          <p:spPr bwMode="auto">
            <a:xfrm flipH="1" flipV="1">
              <a:off x="3131841" y="5085184"/>
              <a:ext cx="2448271" cy="50405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7" name="Gruppieren 6"/>
          <p:cNvGrpSpPr/>
          <p:nvPr/>
        </p:nvGrpSpPr>
        <p:grpSpPr>
          <a:xfrm>
            <a:off x="0" y="4224875"/>
            <a:ext cx="3824288" cy="2457450"/>
            <a:chOff x="7596336" y="999874"/>
            <a:chExt cx="3824288" cy="245745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999874"/>
              <a:ext cx="3824288" cy="245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16"/>
            <p:cNvSpPr txBox="1">
              <a:spLocks noChangeArrowheads="1"/>
            </p:cNvSpPr>
            <p:nvPr/>
          </p:nvSpPr>
          <p:spPr bwMode="auto">
            <a:xfrm>
              <a:off x="8270105" y="2640840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dirty="0" err="1">
                  <a:latin typeface="Symbol" pitchFamily="18" charset="2"/>
                </a:rPr>
                <a:t>a</a:t>
              </a:r>
              <a:r>
                <a:rPr lang="de-DE" baseline="-25000" dirty="0" err="1"/>
                <a:t>s</a:t>
              </a:r>
              <a:r>
                <a:rPr lang="de-DE" dirty="0"/>
                <a:t> = 0.5 </a:t>
              </a:r>
              <a:r>
                <a:rPr lang="de-DE" dirty="0" err="1"/>
                <a:t>pm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430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Surface</a:t>
            </a:r>
            <a:r>
              <a:rPr lang="de-DE" dirty="0" smtClean="0"/>
              <a:t> Loss </a:t>
            </a:r>
            <a:r>
              <a:rPr lang="de-DE" dirty="0" err="1" smtClean="0"/>
              <a:t>of</a:t>
            </a:r>
            <a:r>
              <a:rPr lang="de-DE" dirty="0" smtClean="0"/>
              <a:t> Silicon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experimental </a:t>
            </a:r>
            <a:r>
              <a:rPr lang="de-DE" dirty="0" err="1" smtClean="0"/>
              <a:t>observation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sz="400" dirty="0" smtClean="0"/>
          </a:p>
          <a:p>
            <a:pPr marL="0" indent="0">
              <a:buNone/>
            </a:pPr>
            <a:r>
              <a:rPr lang="de-DE" dirty="0" smtClean="0"/>
              <a:t>     </a:t>
            </a: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decreases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grating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etched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cantilever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smtClean="0">
                <a:sym typeface="Symbol"/>
              </a:rPr>
              <a:t> </a:t>
            </a:r>
            <a:r>
              <a:rPr lang="de-DE" dirty="0" err="1" smtClean="0">
                <a:sym typeface="Symbol"/>
              </a:rPr>
              <a:t>etching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removed</a:t>
            </a:r>
            <a:r>
              <a:rPr lang="de-DE" dirty="0" smtClean="0">
                <a:sym typeface="Symbol"/>
              </a:rPr>
              <a:t> „</a:t>
            </a:r>
            <a:r>
              <a:rPr lang="de-DE" dirty="0" err="1" smtClean="0">
                <a:sym typeface="Symbol"/>
              </a:rPr>
              <a:t>bad</a:t>
            </a:r>
            <a:r>
              <a:rPr lang="de-DE" dirty="0" smtClean="0">
                <a:sym typeface="Symbol"/>
              </a:rPr>
              <a:t>“ </a:t>
            </a:r>
            <a:r>
              <a:rPr lang="de-DE" dirty="0" err="1" smtClean="0">
                <a:sym typeface="Symbol"/>
              </a:rPr>
              <a:t>surface</a:t>
            </a:r>
            <a:endParaRPr lang="de-DE" dirty="0" smtClean="0">
              <a:sym typeface="Symbol"/>
            </a:endParaRPr>
          </a:p>
          <a:p>
            <a:pPr marL="0" indent="0">
              <a:buNone/>
            </a:pPr>
            <a:endParaRPr lang="de-DE" dirty="0">
              <a:sym typeface="Symbol"/>
            </a:endParaRPr>
          </a:p>
          <a:p>
            <a:pPr marL="0" indent="0">
              <a:buNone/>
            </a:pPr>
            <a:r>
              <a:rPr lang="de-DE" dirty="0">
                <a:sym typeface="Symbol"/>
              </a:rPr>
              <a:t> </a:t>
            </a:r>
            <a:r>
              <a:rPr lang="de-DE" dirty="0" smtClean="0">
                <a:sym typeface="Symbol"/>
              </a:rPr>
              <a:t>    so </a:t>
            </a:r>
            <a:r>
              <a:rPr lang="de-DE" dirty="0" err="1" smtClean="0">
                <a:sym typeface="Symbol"/>
              </a:rPr>
              <a:t>far</a:t>
            </a:r>
            <a:r>
              <a:rPr lang="de-DE" dirty="0" smtClean="0">
                <a:sym typeface="Symbol"/>
              </a:rPr>
              <a:t>: </a:t>
            </a:r>
            <a:r>
              <a:rPr lang="de-DE" dirty="0" err="1" smtClean="0">
                <a:sym typeface="Symbol"/>
              </a:rPr>
              <a:t>impossible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to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attribute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any</a:t>
            </a:r>
            <a:endParaRPr lang="de-DE" dirty="0" smtClean="0">
              <a:sym typeface="Symbol"/>
            </a:endParaRPr>
          </a:p>
          <a:p>
            <a:pPr marL="0" indent="0">
              <a:buNone/>
            </a:pPr>
            <a:r>
              <a:rPr lang="de-DE" dirty="0">
                <a:sym typeface="Symbol"/>
              </a:rPr>
              <a:t>	</a:t>
            </a:r>
            <a:r>
              <a:rPr lang="de-DE" dirty="0" smtClean="0">
                <a:sym typeface="Symbol"/>
              </a:rPr>
              <a:t>	</a:t>
            </a:r>
            <a:r>
              <a:rPr lang="de-DE" dirty="0" err="1" smtClean="0">
                <a:sym typeface="Symbol"/>
              </a:rPr>
              <a:t>measured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loss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directly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to</a:t>
            </a:r>
            <a:endParaRPr lang="de-DE" dirty="0" smtClean="0">
              <a:sym typeface="Symbol"/>
            </a:endParaRPr>
          </a:p>
          <a:p>
            <a:pPr marL="0" indent="0">
              <a:buNone/>
            </a:pPr>
            <a:r>
              <a:rPr lang="de-DE" dirty="0">
                <a:sym typeface="Symbol"/>
              </a:rPr>
              <a:t>	</a:t>
            </a:r>
            <a:r>
              <a:rPr lang="de-DE" dirty="0" smtClean="0">
                <a:sym typeface="Symbol"/>
              </a:rPr>
              <a:t>	      </a:t>
            </a:r>
            <a:r>
              <a:rPr lang="de-DE" dirty="0" err="1" smtClean="0">
                <a:sym typeface="Symbol"/>
              </a:rPr>
              <a:t>the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grating</a:t>
            </a:r>
            <a:endParaRPr lang="de-DE" dirty="0" smtClean="0">
              <a:sym typeface="Symbol"/>
            </a:endParaRPr>
          </a:p>
          <a:p>
            <a:pPr marL="0" indent="0">
              <a:buNone/>
            </a:pPr>
            <a:endParaRPr lang="de-DE" dirty="0">
              <a:sym typeface="Symbol"/>
            </a:endParaRPr>
          </a:p>
          <a:p>
            <a:r>
              <a:rPr lang="de-DE" dirty="0" err="1" smtClean="0">
                <a:sym typeface="Symbol"/>
              </a:rPr>
              <a:t>detailed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study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surface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losses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needed</a:t>
            </a:r>
            <a:endParaRPr lang="de-DE" dirty="0" smtClean="0">
              <a:sym typeface="Symbol"/>
            </a:endParaRPr>
          </a:p>
          <a:p>
            <a:pPr marL="0" indent="0">
              <a:buNone/>
            </a:pPr>
            <a:r>
              <a:rPr lang="de-DE" dirty="0">
                <a:sym typeface="Symbol"/>
              </a:rPr>
              <a:t> </a:t>
            </a:r>
            <a:r>
              <a:rPr lang="de-DE" dirty="0" smtClean="0">
                <a:sym typeface="Symbol"/>
              </a:rPr>
              <a:t>    </a:t>
            </a:r>
          </a:p>
          <a:p>
            <a:pPr marL="0" indent="0">
              <a:buNone/>
            </a:pPr>
            <a:r>
              <a:rPr lang="de-DE" dirty="0">
                <a:sym typeface="Symbol"/>
              </a:rPr>
              <a:t> </a:t>
            </a:r>
            <a:r>
              <a:rPr lang="de-DE" dirty="0" smtClean="0">
                <a:sym typeface="Symbol"/>
              </a:rPr>
              <a:t>    </a:t>
            </a:r>
            <a:r>
              <a:rPr lang="de-DE" dirty="0" err="1" smtClean="0">
                <a:sym typeface="Symbol"/>
              </a:rPr>
              <a:t>understanding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the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origin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losses</a:t>
            </a:r>
            <a:endParaRPr lang="de-DE" dirty="0" smtClean="0">
              <a:sym typeface="Symbol"/>
            </a:endParaRPr>
          </a:p>
          <a:p>
            <a:pPr marL="0" indent="0">
              <a:buNone/>
            </a:pPr>
            <a:r>
              <a:rPr lang="de-DE" dirty="0">
                <a:sym typeface="Symbol"/>
              </a:rPr>
              <a:t> </a:t>
            </a:r>
            <a:r>
              <a:rPr lang="de-DE" dirty="0" smtClean="0">
                <a:sym typeface="Symbol"/>
              </a:rPr>
              <a:t>    find </a:t>
            </a:r>
            <a:r>
              <a:rPr lang="de-DE" dirty="0" err="1" smtClean="0">
                <a:sym typeface="Symbol"/>
              </a:rPr>
              <a:t>ways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to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passivate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surfaces</a:t>
            </a:r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6558195" y="5141034"/>
            <a:ext cx="2005677" cy="1151558"/>
            <a:chOff x="6122223" y="2646774"/>
            <a:chExt cx="2005677" cy="1151558"/>
          </a:xfrm>
        </p:grpSpPr>
        <p:pic>
          <p:nvPicPr>
            <p:cNvPr id="6" name="Bild 4" descr="D:\Christian\Uni\vorträge\Kyoto_2010\surface_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3150" b="95"/>
            <a:stretch>
              <a:fillRect/>
            </a:stretch>
          </p:blipFill>
          <p:spPr bwMode="auto">
            <a:xfrm>
              <a:off x="6432074" y="2646774"/>
              <a:ext cx="1359454" cy="78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6122223" y="3429000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terminating</a:t>
              </a:r>
              <a:r>
                <a:rPr lang="de-DE" dirty="0" smtClean="0"/>
                <a:t> </a:t>
              </a:r>
              <a:r>
                <a:rPr lang="de-DE" dirty="0" err="1" smtClean="0"/>
                <a:t>layers</a:t>
              </a:r>
              <a:endParaRPr lang="de-DE" dirty="0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6751116" y="3038282"/>
            <a:ext cx="1492647" cy="1478129"/>
            <a:chOff x="7328971" y="3972249"/>
            <a:chExt cx="1492647" cy="1478129"/>
          </a:xfrm>
        </p:grpSpPr>
        <p:pic>
          <p:nvPicPr>
            <p:cNvPr id="14" name="Picture 2" descr="F:\Arbeit\SFB\Projektverlaengerung\SFB Antrag 2010\project_descriptions\figures_C4\surfac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595" t="24138" r="49559"/>
            <a:stretch/>
          </p:blipFill>
          <p:spPr bwMode="auto">
            <a:xfrm>
              <a:off x="7328971" y="3972249"/>
              <a:ext cx="1492647" cy="110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hteck 15"/>
            <p:cNvSpPr/>
            <p:nvPr/>
          </p:nvSpPr>
          <p:spPr>
            <a:xfrm>
              <a:off x="7380232" y="5081046"/>
              <a:ext cx="1390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open </a:t>
              </a:r>
              <a:r>
                <a:rPr lang="de-DE" dirty="0" err="1" smtClean="0"/>
                <a:t>bonds</a:t>
              </a:r>
              <a:endParaRPr lang="de-DE" dirty="0"/>
            </a:p>
          </p:txBody>
        </p:sp>
      </p:grpSp>
      <p:pic>
        <p:nvPicPr>
          <p:cNvPr id="49154" name="Picture 2" descr="IMG_0011-ed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7440" y="188640"/>
            <a:ext cx="1402804" cy="140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01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492896"/>
            <a:ext cx="5392873" cy="37845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Bulk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Silicon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ET-LF: end </a:t>
            </a:r>
            <a:r>
              <a:rPr lang="de-DE" dirty="0" err="1" smtClean="0"/>
              <a:t>mirror</a:t>
            </a:r>
            <a:r>
              <a:rPr lang="de-DE" dirty="0" smtClean="0"/>
              <a:t> Si(111), </a:t>
            </a:r>
            <a:r>
              <a:rPr lang="de-DE" dirty="0" err="1" smtClean="0"/>
              <a:t>dia</a:t>
            </a:r>
            <a:r>
              <a:rPr lang="de-DE" dirty="0" smtClean="0"/>
              <a:t>. &gt;45 cm</a:t>
            </a:r>
          </a:p>
          <a:p>
            <a:r>
              <a:rPr lang="de-DE" dirty="0" err="1" smtClean="0"/>
              <a:t>lowest</a:t>
            </a:r>
            <a:r>
              <a:rPr lang="de-DE" dirty="0" smtClean="0"/>
              <a:t> </a:t>
            </a:r>
            <a:r>
              <a:rPr lang="de-DE" dirty="0" err="1" smtClean="0"/>
              <a:t>impurities</a:t>
            </a:r>
            <a:r>
              <a:rPr lang="de-DE" dirty="0" smtClean="0"/>
              <a:t> in FZ </a:t>
            </a:r>
            <a:r>
              <a:rPr lang="de-DE" dirty="0" err="1" smtClean="0"/>
              <a:t>silicon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 </a:t>
            </a:r>
            <a:r>
              <a:rPr lang="de-DE" dirty="0" err="1" smtClean="0">
                <a:sym typeface="Symbol"/>
              </a:rPr>
              <a:t>currently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available</a:t>
            </a:r>
            <a:r>
              <a:rPr lang="de-DE" dirty="0" smtClean="0">
                <a:sym typeface="Symbol"/>
              </a:rPr>
              <a:t> in </a:t>
            </a:r>
            <a:r>
              <a:rPr lang="de-DE" dirty="0" err="1" smtClean="0">
                <a:sym typeface="Symbol"/>
              </a:rPr>
              <a:t>smaller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diameters</a:t>
            </a:r>
            <a:r>
              <a:rPr lang="de-DE" dirty="0" smtClean="0">
                <a:sym typeface="Symbol"/>
              </a:rPr>
              <a:t>  </a:t>
            </a:r>
            <a:r>
              <a:rPr lang="de-DE" dirty="0" err="1" smtClean="0">
                <a:sym typeface="Symbol"/>
              </a:rPr>
              <a:t>impact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impurities</a:t>
            </a:r>
            <a:r>
              <a:rPr lang="de-DE" dirty="0" smtClean="0">
                <a:sym typeface="Symbol"/>
              </a:rPr>
              <a:t> on </a:t>
            </a:r>
            <a:r>
              <a:rPr lang="de-DE" dirty="0" err="1" smtClean="0">
                <a:sym typeface="Symbol"/>
              </a:rPr>
              <a:t>the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mechanical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loss</a:t>
            </a:r>
            <a:r>
              <a:rPr lang="de-DE" dirty="0" smtClean="0">
                <a:sym typeface="Symbol"/>
              </a:rPr>
              <a:t>?</a:t>
            </a:r>
          </a:p>
          <a:p>
            <a:endParaRPr lang="de-DE" dirty="0">
              <a:sym typeface="Symbol"/>
            </a:endParaRPr>
          </a:p>
          <a:p>
            <a:endParaRPr lang="de-DE" dirty="0" smtClean="0">
              <a:sym typeface="Symbol"/>
            </a:endParaRPr>
          </a:p>
          <a:p>
            <a:pPr marL="0" indent="0">
              <a:buNone/>
            </a:pPr>
            <a:r>
              <a:rPr lang="de-DE" dirty="0">
                <a:sym typeface="Symbol"/>
              </a:rPr>
              <a:t>	</a:t>
            </a:r>
            <a:r>
              <a:rPr lang="de-DE" dirty="0" smtClean="0">
                <a:sym typeface="Symbol"/>
              </a:rPr>
              <a:t>				</a:t>
            </a:r>
            <a:r>
              <a:rPr lang="de-DE" dirty="0" err="1" smtClean="0">
                <a:sym typeface="Symbol"/>
              </a:rPr>
              <a:t>understanding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loss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peaks</a:t>
            </a:r>
            <a:endParaRPr lang="de-DE" dirty="0" smtClean="0">
              <a:sym typeface="Symbol"/>
            </a:endParaRPr>
          </a:p>
          <a:p>
            <a:pPr marL="0" indent="0">
              <a:buNone/>
            </a:pPr>
            <a:r>
              <a:rPr lang="de-DE" dirty="0">
                <a:sym typeface="Symbol"/>
              </a:rPr>
              <a:t>	</a:t>
            </a:r>
            <a:r>
              <a:rPr lang="de-DE" dirty="0" smtClean="0">
                <a:sym typeface="Symbol"/>
              </a:rPr>
              <a:t>				</a:t>
            </a:r>
            <a:r>
              <a:rPr lang="de-DE" dirty="0" err="1" smtClean="0">
                <a:sym typeface="Symbol"/>
              </a:rPr>
              <a:t>correlate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them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with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impurities</a:t>
            </a:r>
            <a:endParaRPr lang="de-DE" dirty="0" smtClean="0">
              <a:sym typeface="Symbol"/>
            </a:endParaRPr>
          </a:p>
          <a:p>
            <a:pPr marL="0" indent="0">
              <a:buNone/>
            </a:pPr>
            <a:endParaRPr lang="de-DE" dirty="0">
              <a:sym typeface="Symbol"/>
            </a:endParaRPr>
          </a:p>
          <a:p>
            <a:pPr marL="0" indent="0">
              <a:buNone/>
            </a:pPr>
            <a:r>
              <a:rPr lang="de-DE" dirty="0" smtClean="0">
                <a:sym typeface="Symbol"/>
              </a:rPr>
              <a:t>					</a:t>
            </a:r>
            <a:r>
              <a:rPr lang="de-DE" dirty="0" err="1" smtClean="0">
                <a:sym typeface="Symbol"/>
              </a:rPr>
              <a:t>main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impurity</a:t>
            </a:r>
            <a:r>
              <a:rPr lang="de-DE" dirty="0" smtClean="0">
                <a:sym typeface="Symbol"/>
              </a:rPr>
              <a:t>: </a:t>
            </a:r>
          </a:p>
          <a:p>
            <a:pPr marL="0" indent="0">
              <a:buNone/>
            </a:pPr>
            <a:r>
              <a:rPr lang="de-DE" dirty="0">
                <a:sym typeface="Symbol"/>
              </a:rPr>
              <a:t>	</a:t>
            </a:r>
            <a:r>
              <a:rPr lang="de-DE" dirty="0" smtClean="0">
                <a:sym typeface="Symbol"/>
              </a:rPr>
              <a:t>				   </a:t>
            </a:r>
            <a:r>
              <a:rPr lang="de-DE" dirty="0" err="1" smtClean="0">
                <a:sym typeface="Symbol"/>
              </a:rPr>
              <a:t>oxygen</a:t>
            </a:r>
            <a:endParaRPr lang="de-DE" dirty="0" smtClean="0">
              <a:sym typeface="Symbol"/>
            </a:endParaRPr>
          </a:p>
          <a:p>
            <a:pPr marL="0" indent="0">
              <a:buNone/>
            </a:pPr>
            <a:r>
              <a:rPr lang="de-DE" dirty="0">
                <a:sym typeface="Symbol"/>
              </a:rPr>
              <a:t>	</a:t>
            </a:r>
            <a:r>
              <a:rPr lang="de-DE" dirty="0" smtClean="0">
                <a:sym typeface="Symbol"/>
              </a:rPr>
              <a:t>				     (</a:t>
            </a:r>
            <a:r>
              <a:rPr lang="de-DE" dirty="0" err="1" smtClean="0">
                <a:sym typeface="Symbol"/>
              </a:rPr>
              <a:t>electronically</a:t>
            </a:r>
            <a:r>
              <a:rPr lang="de-DE" dirty="0" smtClean="0">
                <a:sym typeface="Symbol"/>
              </a:rPr>
              <a:t> not </a:t>
            </a:r>
            <a:r>
              <a:rPr lang="de-DE" dirty="0" err="1" smtClean="0">
                <a:sym typeface="Symbol"/>
              </a:rPr>
              <a:t>active</a:t>
            </a:r>
            <a:r>
              <a:rPr lang="de-DE" dirty="0" smtClean="0">
                <a:sym typeface="Symbol"/>
              </a:rPr>
              <a:t>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99592" y="6290582"/>
            <a:ext cx="3920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[Si(111), CZ </a:t>
            </a:r>
            <a:r>
              <a:rPr lang="de-DE" sz="1200" dirty="0" err="1" smtClean="0"/>
              <a:t>grown</a:t>
            </a:r>
            <a:r>
              <a:rPr lang="de-DE" sz="1200" dirty="0" smtClean="0"/>
              <a:t>, </a:t>
            </a:r>
            <a:r>
              <a:rPr lang="de-DE" sz="1200" dirty="0" err="1" smtClean="0"/>
              <a:t>dia</a:t>
            </a:r>
            <a:r>
              <a:rPr lang="de-DE" sz="1200" dirty="0" smtClean="0"/>
              <a:t>. 65 mm, </a:t>
            </a:r>
            <a:r>
              <a:rPr lang="de-DE" sz="1200" dirty="0" err="1" smtClean="0"/>
              <a:t>length</a:t>
            </a:r>
            <a:r>
              <a:rPr lang="de-DE" sz="1200" dirty="0" smtClean="0"/>
              <a:t> 50 mm, 68 kHz]</a:t>
            </a:r>
            <a:endParaRPr lang="de-DE" sz="1200" dirty="0"/>
          </a:p>
        </p:txBody>
      </p:sp>
      <p:pic>
        <p:nvPicPr>
          <p:cNvPr id="8" name="Picture 2" descr="I:\Elba 2011\IMG_60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0" t="17421" r="4343" b="14834"/>
          <a:stretch/>
        </p:blipFill>
        <p:spPr bwMode="auto">
          <a:xfrm>
            <a:off x="7592298" y="44624"/>
            <a:ext cx="1403380" cy="15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52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1105023"/>
            <a:ext cx="5166371" cy="36256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Bulk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Silicon</a:t>
            </a:r>
            <a:endParaRPr lang="de-DE" dirty="0"/>
          </a:p>
        </p:txBody>
      </p:sp>
      <p:pic>
        <p:nvPicPr>
          <p:cNvPr id="34820" name="Picture 4" descr="D:\Matlab\GWADW2011\Ahrrenius Cleaned 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99540"/>
            <a:ext cx="5166371" cy="362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thermally</a:t>
            </a:r>
            <a:r>
              <a:rPr lang="de-DE" dirty="0" smtClean="0"/>
              <a:t> </a:t>
            </a:r>
            <a:r>
              <a:rPr lang="de-DE" dirty="0" err="1" smtClean="0"/>
              <a:t>activated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 </a:t>
            </a:r>
            <a:r>
              <a:rPr lang="de-DE" dirty="0" err="1" smtClean="0">
                <a:sym typeface="Symbol"/>
              </a:rPr>
              <a:t>transition</a:t>
            </a:r>
            <a:r>
              <a:rPr lang="de-DE" dirty="0" smtClean="0">
                <a:sym typeface="Symbol"/>
              </a:rPr>
              <a:t> in an </a:t>
            </a:r>
            <a:r>
              <a:rPr lang="de-DE" dirty="0" err="1" smtClean="0">
                <a:sym typeface="Symbol"/>
              </a:rPr>
              <a:t>energy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level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system</a:t>
            </a:r>
            <a:endParaRPr lang="de-DE" dirty="0" smtClean="0">
              <a:sym typeface="Symbol"/>
            </a:endParaRPr>
          </a:p>
          <a:p>
            <a:r>
              <a:rPr lang="de-DE" dirty="0" err="1" smtClean="0">
                <a:sym typeface="Symbol"/>
              </a:rPr>
              <a:t>activation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energy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around</a:t>
            </a:r>
            <a:r>
              <a:rPr lang="de-DE" dirty="0" smtClean="0">
                <a:sym typeface="Symbol"/>
              </a:rPr>
              <a:t> 169 </a:t>
            </a:r>
            <a:r>
              <a:rPr lang="de-DE" dirty="0" err="1" smtClean="0">
                <a:sym typeface="Symbol"/>
              </a:rPr>
              <a:t>meV</a:t>
            </a:r>
            <a:r>
              <a:rPr lang="de-DE" dirty="0" smtClean="0">
                <a:sym typeface="Symbol"/>
              </a:rPr>
              <a:t>  </a:t>
            </a:r>
            <a:r>
              <a:rPr lang="de-DE" dirty="0" err="1" smtClean="0">
                <a:sym typeface="Symbol"/>
              </a:rPr>
              <a:t>oxygen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impurity</a:t>
            </a:r>
            <a:r>
              <a:rPr lang="de-DE" dirty="0" smtClean="0">
                <a:sym typeface="Symbol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664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Bulk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Silicon</a:t>
            </a:r>
            <a:endParaRPr lang="de-DE" dirty="0"/>
          </a:p>
        </p:txBody>
      </p:sp>
      <p:pic>
        <p:nvPicPr>
          <p:cNvPr id="35842" name="Picture 2" descr="I:\Elba 2011\Sauerstoff Dip in Si\SiOcomple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1446" y="980728"/>
            <a:ext cx="2305050" cy="3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oxygen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bound</a:t>
            </a:r>
            <a:r>
              <a:rPr lang="de-DE" dirty="0" smtClean="0"/>
              <a:t> in a </a:t>
            </a:r>
            <a:r>
              <a:rPr lang="de-DE" dirty="0" err="1" smtClean="0"/>
              <a:t>siloxane-complex</a:t>
            </a:r>
            <a:r>
              <a:rPr lang="de-DE" dirty="0" smtClean="0"/>
              <a:t> in Si</a:t>
            </a:r>
          </a:p>
          <a:p>
            <a:r>
              <a:rPr lang="de-DE" dirty="0" smtClean="0"/>
              <a:t>Si-O-Si </a:t>
            </a: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molecule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>
                <a:sym typeface="Symbol"/>
              </a:rPr>
              <a:t> different </a:t>
            </a:r>
            <a:r>
              <a:rPr lang="de-DE" dirty="0" err="1" smtClean="0">
                <a:sym typeface="Symbol"/>
              </a:rPr>
              <a:t>energy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levels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and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transitions</a:t>
            </a:r>
            <a:endParaRPr lang="de-DE" dirty="0" smtClean="0">
              <a:sym typeface="Symbol"/>
            </a:endParaRPr>
          </a:p>
          <a:p>
            <a:pPr marL="0" indent="0">
              <a:buNone/>
            </a:pPr>
            <a:endParaRPr lang="de-DE" dirty="0">
              <a:sym typeface="Symbol"/>
            </a:endParaRPr>
          </a:p>
          <a:p>
            <a:r>
              <a:rPr lang="de-DE" dirty="0" err="1" smtClean="0">
                <a:sym typeface="Symbol"/>
              </a:rPr>
              <a:t>mechanical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loss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should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be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dependent</a:t>
            </a:r>
            <a:r>
              <a:rPr lang="de-DE" dirty="0" smtClean="0">
                <a:sym typeface="Symbol"/>
              </a:rPr>
              <a:t> on</a:t>
            </a:r>
          </a:p>
          <a:p>
            <a:pPr marL="0" indent="0">
              <a:buNone/>
            </a:pPr>
            <a:r>
              <a:rPr lang="de-DE" dirty="0">
                <a:sym typeface="Symbol"/>
              </a:rPr>
              <a:t>	</a:t>
            </a:r>
            <a:r>
              <a:rPr lang="de-DE" dirty="0" err="1" smtClean="0">
                <a:sym typeface="Symbol"/>
              </a:rPr>
              <a:t>direction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stress/</a:t>
            </a:r>
            <a:r>
              <a:rPr lang="de-DE" dirty="0" err="1" smtClean="0">
                <a:sym typeface="Symbol"/>
              </a:rPr>
              <a:t>strain</a:t>
            </a:r>
            <a:r>
              <a:rPr lang="de-DE" dirty="0" smtClean="0">
                <a:sym typeface="Symbol"/>
              </a:rPr>
              <a:t>  </a:t>
            </a:r>
            <a:r>
              <a:rPr lang="de-DE" dirty="0" err="1" smtClean="0">
                <a:sym typeface="Symbol"/>
              </a:rPr>
              <a:t>mode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dependent</a:t>
            </a:r>
            <a:endParaRPr lang="de-DE" dirty="0" smtClean="0">
              <a:sym typeface="Symbol"/>
            </a:endParaRPr>
          </a:p>
          <a:p>
            <a:pPr marL="0" indent="0">
              <a:buNone/>
            </a:pPr>
            <a:endParaRPr lang="de-DE" dirty="0">
              <a:sym typeface="Symbol"/>
            </a:endParaRPr>
          </a:p>
          <a:p>
            <a:pPr marL="0" indent="0">
              <a:buNone/>
            </a:pPr>
            <a:r>
              <a:rPr lang="de-DE" dirty="0" smtClean="0">
                <a:sym typeface="Symbol"/>
              </a:rPr>
              <a:t>	drum </a:t>
            </a:r>
            <a:r>
              <a:rPr lang="de-DE" dirty="0" err="1" smtClean="0">
                <a:sym typeface="Symbol"/>
              </a:rPr>
              <a:t>modes</a:t>
            </a:r>
            <a:r>
              <a:rPr lang="de-DE" dirty="0" smtClean="0">
                <a:sym typeface="Symbol"/>
              </a:rPr>
              <a:t>: large </a:t>
            </a:r>
            <a:r>
              <a:rPr lang="de-DE" dirty="0" err="1" smtClean="0">
                <a:sym typeface="Symbol"/>
              </a:rPr>
              <a:t>effect</a:t>
            </a:r>
            <a:r>
              <a:rPr lang="de-DE" dirty="0" smtClean="0">
                <a:sym typeface="Symbol"/>
              </a:rPr>
              <a:t> in Si(111)</a:t>
            </a:r>
          </a:p>
          <a:p>
            <a:pPr marL="0" indent="0">
              <a:buNone/>
            </a:pPr>
            <a:r>
              <a:rPr lang="de-DE" dirty="0">
                <a:sym typeface="Symbol"/>
              </a:rPr>
              <a:t>	</a:t>
            </a:r>
            <a:r>
              <a:rPr lang="de-DE" dirty="0" smtClean="0">
                <a:sym typeface="Symbol"/>
              </a:rPr>
              <a:t>		</a:t>
            </a:r>
            <a:r>
              <a:rPr lang="de-DE" dirty="0" err="1" smtClean="0">
                <a:sym typeface="Symbol"/>
              </a:rPr>
              <a:t>no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effect</a:t>
            </a:r>
            <a:r>
              <a:rPr lang="de-DE" dirty="0" smtClean="0">
                <a:sym typeface="Symbol"/>
              </a:rPr>
              <a:t> in Si(100)</a:t>
            </a:r>
          </a:p>
          <a:p>
            <a:pPr marL="0" indent="0">
              <a:buNone/>
            </a:pPr>
            <a:endParaRPr lang="de-DE" dirty="0">
              <a:sym typeface="Symbol"/>
            </a:endParaRPr>
          </a:p>
          <a:p>
            <a:pPr marL="0" indent="0">
              <a:buNone/>
            </a:pPr>
            <a:r>
              <a:rPr lang="de-DE" dirty="0" smtClean="0">
                <a:sym typeface="Symbol"/>
              </a:rPr>
              <a:t>	 </a:t>
            </a:r>
            <a:r>
              <a:rPr lang="de-DE" dirty="0" err="1" smtClean="0">
                <a:sym typeface="Symbol"/>
              </a:rPr>
              <a:t>anisotropic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loss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effects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107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Optical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silicon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bad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1550 </a:t>
            </a:r>
            <a:r>
              <a:rPr lang="de-DE" dirty="0" err="1" smtClean="0"/>
              <a:t>nm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temperatures</a:t>
            </a:r>
            <a:endParaRPr lang="de-DE" dirty="0" smtClean="0"/>
          </a:p>
          <a:p>
            <a:endParaRPr lang="de-DE" sz="400" dirty="0"/>
          </a:p>
          <a:p>
            <a:endParaRPr lang="de-DE" dirty="0" smtClean="0"/>
          </a:p>
          <a:p>
            <a:r>
              <a:rPr lang="de-DE" dirty="0" err="1" smtClean="0"/>
              <a:t>focus</a:t>
            </a:r>
            <a:r>
              <a:rPr lang="de-DE" dirty="0" smtClean="0"/>
              <a:t> on:</a:t>
            </a:r>
            <a:endParaRPr lang="de-DE" dirty="0"/>
          </a:p>
          <a:p>
            <a:endParaRPr lang="de-DE" dirty="0" smtClean="0"/>
          </a:p>
          <a:p>
            <a:pPr lvl="1"/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absorption</a:t>
            </a:r>
            <a:r>
              <a:rPr lang="de-DE" dirty="0" smtClean="0"/>
              <a:t> (</a:t>
            </a:r>
            <a:r>
              <a:rPr lang="de-DE" dirty="0" err="1" smtClean="0"/>
              <a:t>heating</a:t>
            </a:r>
            <a:r>
              <a:rPr lang="de-DE" dirty="0" smtClean="0"/>
              <a:t>) </a:t>
            </a:r>
          </a:p>
          <a:p>
            <a:pPr lvl="1"/>
            <a:r>
              <a:rPr lang="de-DE" dirty="0" smtClean="0"/>
              <a:t>thermo-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coefficient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dn</a:t>
            </a:r>
            <a:r>
              <a:rPr lang="de-DE" dirty="0" smtClean="0">
                <a:solidFill>
                  <a:srgbClr val="FF0000"/>
                </a:solidFill>
              </a:rPr>
              <a:t>/</a:t>
            </a:r>
            <a:r>
              <a:rPr lang="de-DE" dirty="0" err="1" smtClean="0">
                <a:solidFill>
                  <a:srgbClr val="FF0000"/>
                </a:solidFill>
              </a:rPr>
              <a:t>dT</a:t>
            </a:r>
            <a:r>
              <a:rPr lang="de-DE" dirty="0" smtClean="0"/>
              <a:t> (thermo-</a:t>
            </a:r>
            <a:r>
              <a:rPr lang="de-DE" dirty="0" err="1" smtClean="0"/>
              <a:t>refractive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r>
              <a:rPr lang="de-DE" dirty="0" smtClean="0"/>
              <a:t> in </a:t>
            </a:r>
            <a:r>
              <a:rPr lang="de-DE" dirty="0" err="1" smtClean="0"/>
              <a:t>transmittive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071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Optical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silicon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initial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endParaRPr lang="de-DE" dirty="0"/>
          </a:p>
          <a:p>
            <a:pPr lvl="1"/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err="1" smtClean="0"/>
              <a:t>between</a:t>
            </a:r>
            <a:r>
              <a:rPr lang="de-DE" dirty="0" smtClean="0"/>
              <a:t> 2 </a:t>
            </a:r>
            <a:r>
              <a:rPr lang="de-DE" dirty="0" err="1" smtClean="0"/>
              <a:t>and</a:t>
            </a:r>
            <a:r>
              <a:rPr lang="de-DE" dirty="0" smtClean="0"/>
              <a:t> 400 K</a:t>
            </a:r>
          </a:p>
          <a:p>
            <a:pPr lvl="1"/>
            <a:r>
              <a:rPr lang="de-DE" dirty="0" smtClean="0"/>
              <a:t>simple </a:t>
            </a:r>
            <a:r>
              <a:rPr lang="de-DE" dirty="0" err="1" smtClean="0"/>
              <a:t>transmission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obtain</a:t>
            </a:r>
            <a:r>
              <a:rPr lang="de-DE" dirty="0" smtClean="0"/>
              <a:t> </a:t>
            </a:r>
            <a:r>
              <a:rPr lang="de-DE" dirty="0" err="1" smtClean="0"/>
              <a:t>dn</a:t>
            </a:r>
            <a:r>
              <a:rPr lang="de-DE" dirty="0" smtClean="0"/>
              <a:t>/</a:t>
            </a:r>
            <a:r>
              <a:rPr lang="de-DE" dirty="0" err="1" smtClean="0"/>
              <a:t>dT</a:t>
            </a:r>
            <a:endParaRPr lang="de-DE" dirty="0" smtClean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		</a:t>
            </a:r>
            <a:r>
              <a:rPr lang="de-DE" dirty="0" err="1" smtClean="0"/>
              <a:t>change</a:t>
            </a:r>
            <a:r>
              <a:rPr lang="de-DE" dirty="0" smtClean="0"/>
              <a:t> in T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5780088" y="4293096"/>
            <a:ext cx="2694440" cy="2035969"/>
            <a:chOff x="5780088" y="4293096"/>
            <a:chExt cx="2694440" cy="2035969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80088" y="4293096"/>
              <a:ext cx="2694440" cy="1797171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6472237" y="6021288"/>
              <a:ext cx="1913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sample </a:t>
              </a:r>
              <a:r>
                <a:rPr lang="de-DE" sz="1400" dirty="0" err="1" smtClean="0"/>
                <a:t>thickness</a:t>
              </a:r>
              <a:r>
                <a:rPr lang="de-DE" sz="1400" dirty="0" smtClean="0"/>
                <a:t>: 2 mm</a:t>
              </a:r>
              <a:endParaRPr lang="de-DE" sz="1400" dirty="0"/>
            </a:p>
          </p:txBody>
        </p:sp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0272" y="548680"/>
            <a:ext cx="2304256" cy="3456384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>
            <a:off x="1561265" y="3789040"/>
            <a:ext cx="792088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3419872" y="3753036"/>
            <a:ext cx="661841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719572" y="4536252"/>
            <a:ext cx="163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endParaRPr lang="de-DE" dirty="0" smtClean="0"/>
          </a:p>
          <a:p>
            <a:pPr algn="ctr"/>
            <a:r>
              <a:rPr lang="de-DE" dirty="0" err="1" smtClean="0"/>
              <a:t>through</a:t>
            </a:r>
            <a:r>
              <a:rPr lang="de-DE" dirty="0" smtClean="0"/>
              <a:t> CTE</a:t>
            </a:r>
          </a:p>
          <a:p>
            <a:pPr algn="ctr"/>
            <a:r>
              <a:rPr lang="de-DE" dirty="0" smtClean="0"/>
              <a:t>(</a:t>
            </a:r>
            <a:r>
              <a:rPr lang="de-DE" dirty="0" err="1" smtClean="0"/>
              <a:t>known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2886518" y="4536252"/>
            <a:ext cx="2390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change</a:t>
            </a:r>
            <a:r>
              <a:rPr lang="de-DE" dirty="0" smtClean="0"/>
              <a:t> in </a:t>
            </a:r>
            <a:r>
              <a:rPr lang="de-DE" dirty="0" err="1" smtClean="0"/>
              <a:t>optical</a:t>
            </a:r>
            <a:endParaRPr lang="de-DE" dirty="0" smtClean="0"/>
          </a:p>
          <a:p>
            <a:pPr algn="ctr"/>
            <a:r>
              <a:rPr lang="de-DE" dirty="0" err="1" smtClean="0"/>
              <a:t>pathlength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endParaRPr lang="de-DE" dirty="0" smtClean="0"/>
          </a:p>
          <a:p>
            <a:pPr algn="ctr"/>
            <a:r>
              <a:rPr lang="de-DE" dirty="0" err="1" smtClean="0"/>
              <a:t>change</a:t>
            </a:r>
            <a:r>
              <a:rPr lang="de-DE" dirty="0" smtClean="0"/>
              <a:t> in n via </a:t>
            </a:r>
            <a:r>
              <a:rPr lang="de-DE" dirty="0" err="1" smtClean="0"/>
              <a:t>dn</a:t>
            </a:r>
            <a:r>
              <a:rPr lang="de-DE" dirty="0" smtClean="0"/>
              <a:t>/</a:t>
            </a:r>
            <a:r>
              <a:rPr lang="de-DE" dirty="0" err="1" smtClean="0"/>
              <a:t>dT</a:t>
            </a:r>
            <a:endParaRPr lang="de-DE" dirty="0" smtClean="0"/>
          </a:p>
          <a:p>
            <a:pPr algn="ctr"/>
            <a:r>
              <a:rPr lang="de-DE" dirty="0" smtClean="0"/>
              <a:t>(</a:t>
            </a:r>
            <a:r>
              <a:rPr lang="de-DE" dirty="0" err="1" smtClean="0"/>
              <a:t>unknown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9138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Optical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silicon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1907704" y="1412776"/>
            <a:ext cx="5337175" cy="4010025"/>
            <a:chOff x="442913" y="2335213"/>
            <a:chExt cx="5337175" cy="4010025"/>
          </a:xfrm>
        </p:grpSpPr>
        <p:pic>
          <p:nvPicPr>
            <p:cNvPr id="32771" name="Picture 3" descr="D:\Matlab\GWADW2011\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2335213"/>
              <a:ext cx="5337175" cy="401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2" name="Picture 4" descr="D:\Matlab\GWADW2011\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110" y="3861048"/>
              <a:ext cx="2012632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Ellipse 5"/>
            <p:cNvSpPr/>
            <p:nvPr/>
          </p:nvSpPr>
          <p:spPr>
            <a:xfrm>
              <a:off x="3111500" y="3232376"/>
              <a:ext cx="404242" cy="34064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" name="Gerade Verbindung 9"/>
            <p:cNvCxnSpPr/>
            <p:nvPr/>
          </p:nvCxnSpPr>
          <p:spPr>
            <a:xfrm flipH="1">
              <a:off x="1835696" y="3402696"/>
              <a:ext cx="1275804" cy="458352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>
              <a:stCxn id="6" idx="5"/>
            </p:cNvCxnSpPr>
            <p:nvPr/>
          </p:nvCxnSpPr>
          <p:spPr>
            <a:xfrm flipH="1">
              <a:off x="3313622" y="3523130"/>
              <a:ext cx="142920" cy="49031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Gerade Verbindung mit Pfeil 16"/>
          <p:cNvCxnSpPr/>
          <p:nvPr/>
        </p:nvCxnSpPr>
        <p:spPr>
          <a:xfrm flipH="1">
            <a:off x="5460727" y="2480259"/>
            <a:ext cx="1575105" cy="610752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7035832" y="1741595"/>
            <a:ext cx="19351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strong </a:t>
            </a:r>
            <a:r>
              <a:rPr lang="de-DE" sz="1400" dirty="0" err="1" smtClean="0"/>
              <a:t>temperature</a:t>
            </a:r>
            <a:r>
              <a:rPr lang="de-DE" sz="1400" dirty="0" smtClean="0"/>
              <a:t> </a:t>
            </a:r>
          </a:p>
          <a:p>
            <a:r>
              <a:rPr lang="de-DE" sz="1400" dirty="0" err="1" smtClean="0"/>
              <a:t>dependence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optical</a:t>
            </a:r>
            <a:endParaRPr lang="de-DE" sz="1400" dirty="0" smtClean="0"/>
          </a:p>
          <a:p>
            <a:r>
              <a:rPr lang="de-DE" sz="1400" dirty="0" err="1" smtClean="0"/>
              <a:t>absorption</a:t>
            </a:r>
            <a:endParaRPr lang="de-DE" sz="1400" dirty="0"/>
          </a:p>
        </p:txBody>
      </p:sp>
      <p:sp>
        <p:nvSpPr>
          <p:cNvPr id="23" name="Textfeld 22"/>
          <p:cNvSpPr txBox="1"/>
          <p:nvPr/>
        </p:nvSpPr>
        <p:spPr>
          <a:xfrm>
            <a:off x="5194761" y="44507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1064 </a:t>
            </a:r>
            <a:r>
              <a:rPr lang="de-DE" b="1" dirty="0" err="1" smtClean="0"/>
              <a:t>nm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xmlns="" val="5036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Optical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silicon</a:t>
            </a:r>
            <a:r>
              <a:rPr lang="de-DE" dirty="0" smtClean="0"/>
              <a:t> –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absorption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549275" y="1652027"/>
            <a:ext cx="4449763" cy="3860800"/>
            <a:chOff x="549275" y="2055813"/>
            <a:chExt cx="4449763" cy="3860800"/>
          </a:xfrm>
        </p:grpSpPr>
        <p:pic>
          <p:nvPicPr>
            <p:cNvPr id="5" name="Picture 4" descr="F:\si_ab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75" y="2055813"/>
              <a:ext cx="4449763" cy="346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1306513" y="4670425"/>
              <a:ext cx="837565" cy="39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2000" dirty="0">
                  <a:solidFill>
                    <a:srgbClr val="FF0000"/>
                  </a:solidFill>
                  <a:cs typeface="Arial" pitchFamily="34" charset="0"/>
                </a:rPr>
                <a:t>300 K</a:t>
              </a: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2220913" y="2503488"/>
              <a:ext cx="864817" cy="283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1300" dirty="0">
                  <a:cs typeface="Arial" pitchFamily="34" charset="0"/>
                </a:rPr>
                <a:t>1 </a:t>
              </a:r>
              <a:r>
                <a:rPr lang="de-DE" sz="1300" dirty="0" err="1" smtClean="0">
                  <a:cs typeface="Arial" pitchFamily="34" charset="0"/>
                </a:rPr>
                <a:t>phonon</a:t>
              </a:r>
              <a:endParaRPr lang="de-DE" sz="1300" dirty="0">
                <a:cs typeface="Arial" pitchFamily="34" charset="0"/>
              </a:endParaRPr>
            </a:p>
          </p:txBody>
        </p:sp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2759075" y="3101975"/>
              <a:ext cx="948173" cy="283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1300" dirty="0">
                  <a:cs typeface="Arial" pitchFamily="34" charset="0"/>
                </a:rPr>
                <a:t>2 </a:t>
              </a:r>
              <a:r>
                <a:rPr lang="de-DE" sz="1300" dirty="0" err="1" smtClean="0">
                  <a:cs typeface="Arial" pitchFamily="34" charset="0"/>
                </a:rPr>
                <a:t>phonons</a:t>
              </a:r>
              <a:endParaRPr lang="de-DE" sz="1300" dirty="0">
                <a:cs typeface="Arial" pitchFamily="34" charset="0"/>
              </a:endParaRPr>
            </a:p>
          </p:txBody>
        </p:sp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3297238" y="3700463"/>
              <a:ext cx="948173" cy="283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1300" dirty="0">
                  <a:cs typeface="Arial" pitchFamily="34" charset="0"/>
                </a:rPr>
                <a:t>3 </a:t>
              </a:r>
              <a:r>
                <a:rPr lang="de-DE" sz="1300" dirty="0" err="1" smtClean="0">
                  <a:cs typeface="Arial" pitchFamily="34" charset="0"/>
                </a:rPr>
                <a:t>phonons</a:t>
              </a:r>
              <a:endParaRPr lang="de-DE" sz="1300" dirty="0">
                <a:cs typeface="Arial" pitchFamily="34" charset="0"/>
              </a:endParaRPr>
            </a:p>
          </p:txBody>
        </p:sp>
        <p:cxnSp>
          <p:nvCxnSpPr>
            <p:cNvPr id="10" name="Straight Arrow Connector 7"/>
            <p:cNvCxnSpPr>
              <a:cxnSpLocks noChangeShapeType="1"/>
              <a:stCxn id="7" idx="2"/>
            </p:cNvCxnSpPr>
            <p:nvPr/>
          </p:nvCxnSpPr>
          <p:spPr bwMode="auto">
            <a:xfrm flipH="1">
              <a:off x="2416179" y="2787299"/>
              <a:ext cx="237143" cy="24958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2874963" y="3381375"/>
              <a:ext cx="188912" cy="1793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3397250" y="3979863"/>
              <a:ext cx="128588" cy="1682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TextBox 31"/>
            <p:cNvSpPr txBox="1">
              <a:spLocks noChangeArrowheads="1"/>
            </p:cNvSpPr>
            <p:nvPr/>
          </p:nvSpPr>
          <p:spPr bwMode="auto">
            <a:xfrm>
              <a:off x="1046163" y="5632450"/>
              <a:ext cx="2328862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1300">
                  <a:cs typeface="Arial" pitchFamily="34" charset="0"/>
                </a:rPr>
                <a:t>[Keeves et al., J. Appl. Phys.]</a:t>
              </a:r>
            </a:p>
          </p:txBody>
        </p:sp>
      </p:grpSp>
      <p:sp>
        <p:nvSpPr>
          <p:cNvPr id="14" name="Rectangle 14"/>
          <p:cNvSpPr/>
          <p:nvPr/>
        </p:nvSpPr>
        <p:spPr bwMode="auto">
          <a:xfrm>
            <a:off x="5618163" y="1850464"/>
            <a:ext cx="2676525" cy="73818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 anchor="ctr"/>
          <a:lstStyle/>
          <a:p>
            <a:pPr algn="ctr" defTabSz="414726" hangingPunct="0">
              <a:lnSpc>
                <a:spcPct val="97000"/>
              </a:lnSpc>
              <a:buClr>
                <a:srgbClr val="000000"/>
              </a:buClr>
              <a:buSzPct val="45000"/>
              <a:defRPr/>
            </a:pPr>
            <a:r>
              <a:rPr lang="de-DE" sz="1600" dirty="0" err="1" smtClean="0">
                <a:latin typeface="Bitstream Vera Sans" pitchFamily="16" charset="0"/>
              </a:rPr>
              <a:t>conduction</a:t>
            </a:r>
            <a:r>
              <a:rPr lang="de-DE" sz="1600" dirty="0" smtClean="0">
                <a:latin typeface="Bitstream Vera Sans" pitchFamily="16" charset="0"/>
              </a:rPr>
              <a:t> band</a:t>
            </a:r>
            <a:endParaRPr lang="de-DE" sz="1600" dirty="0">
              <a:latin typeface="Bitstream Vera Sans" pitchFamily="16" charset="0"/>
            </a:endParaRPr>
          </a:p>
        </p:txBody>
      </p:sp>
      <p:sp>
        <p:nvSpPr>
          <p:cNvPr id="15" name="Rectangle 18"/>
          <p:cNvSpPr/>
          <p:nvPr/>
        </p:nvSpPr>
        <p:spPr bwMode="auto">
          <a:xfrm>
            <a:off x="5618163" y="3984064"/>
            <a:ext cx="2676525" cy="73977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 anchor="ctr"/>
          <a:lstStyle/>
          <a:p>
            <a:pPr algn="ctr" defTabSz="414726" hangingPunct="0">
              <a:lnSpc>
                <a:spcPct val="97000"/>
              </a:lnSpc>
              <a:buClr>
                <a:srgbClr val="000000"/>
              </a:buClr>
              <a:buSzPct val="45000"/>
              <a:defRPr/>
            </a:pPr>
            <a:r>
              <a:rPr lang="de-DE" sz="1600" dirty="0" err="1" smtClean="0">
                <a:latin typeface="Bitstream Vera Sans" pitchFamily="16" charset="0"/>
              </a:rPr>
              <a:t>valence</a:t>
            </a:r>
            <a:r>
              <a:rPr lang="de-DE" sz="1600" dirty="0" smtClean="0">
                <a:latin typeface="Bitstream Vera Sans" pitchFamily="16" charset="0"/>
              </a:rPr>
              <a:t> band</a:t>
            </a:r>
            <a:endParaRPr lang="de-DE" sz="1600" dirty="0">
              <a:latin typeface="Bitstream Vera Sans" pitchFamily="16" charset="0"/>
            </a:endParaRPr>
          </a:p>
        </p:txBody>
      </p:sp>
      <p:cxnSp>
        <p:nvCxnSpPr>
          <p:cNvPr id="16" name="Straight Arrow Connector 16"/>
          <p:cNvCxnSpPr>
            <a:cxnSpLocks noChangeShapeType="1"/>
          </p:cNvCxnSpPr>
          <p:nvPr/>
        </p:nvCxnSpPr>
        <p:spPr bwMode="auto">
          <a:xfrm flipV="1">
            <a:off x="5943600" y="2588652"/>
            <a:ext cx="0" cy="13954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Straight Arrow Connector 21"/>
          <p:cNvCxnSpPr>
            <a:cxnSpLocks noChangeShapeType="1"/>
          </p:cNvCxnSpPr>
          <p:nvPr/>
        </p:nvCxnSpPr>
        <p:spPr bwMode="auto">
          <a:xfrm flipV="1">
            <a:off x="6465888" y="2977589"/>
            <a:ext cx="0" cy="10271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Straight Arrow Connector 23"/>
          <p:cNvCxnSpPr>
            <a:cxnSpLocks noChangeShapeType="1"/>
          </p:cNvCxnSpPr>
          <p:nvPr/>
        </p:nvCxnSpPr>
        <p:spPr bwMode="auto">
          <a:xfrm flipV="1">
            <a:off x="6465888" y="2588652"/>
            <a:ext cx="0" cy="388937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Straight Arrow Connector 26"/>
          <p:cNvCxnSpPr>
            <a:cxnSpLocks noChangeShapeType="1"/>
          </p:cNvCxnSpPr>
          <p:nvPr/>
        </p:nvCxnSpPr>
        <p:spPr bwMode="auto">
          <a:xfrm flipV="1">
            <a:off x="6988175" y="2568014"/>
            <a:ext cx="0" cy="388938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Straight Arrow Connector 27"/>
          <p:cNvCxnSpPr>
            <a:cxnSpLocks noChangeShapeType="1"/>
          </p:cNvCxnSpPr>
          <p:nvPr/>
        </p:nvCxnSpPr>
        <p:spPr bwMode="auto">
          <a:xfrm flipV="1">
            <a:off x="6988175" y="2961714"/>
            <a:ext cx="0" cy="390525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Straight Arrow Connector 28"/>
          <p:cNvCxnSpPr>
            <a:cxnSpLocks noChangeShapeType="1"/>
          </p:cNvCxnSpPr>
          <p:nvPr/>
        </p:nvCxnSpPr>
        <p:spPr bwMode="auto">
          <a:xfrm flipV="1">
            <a:off x="6988175" y="3352239"/>
            <a:ext cx="0" cy="6318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7250113" y="3504639"/>
            <a:ext cx="951379" cy="39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dirty="0" err="1" smtClean="0">
                <a:solidFill>
                  <a:srgbClr val="FF0000"/>
                </a:solidFill>
                <a:cs typeface="Arial" pitchFamily="34" charset="0"/>
              </a:rPr>
              <a:t>photon</a:t>
            </a:r>
            <a:endParaRPr lang="de-DE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3" name="TextBox 34"/>
          <p:cNvSpPr txBox="1">
            <a:spLocks noChangeArrowheads="1"/>
          </p:cNvSpPr>
          <p:nvPr/>
        </p:nvSpPr>
        <p:spPr bwMode="auto">
          <a:xfrm>
            <a:off x="7250113" y="2793439"/>
            <a:ext cx="1023514" cy="39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dirty="0" err="1" smtClean="0">
                <a:solidFill>
                  <a:srgbClr val="92D050"/>
                </a:solidFill>
                <a:cs typeface="Arial" pitchFamily="34" charset="0"/>
              </a:rPr>
              <a:t>phonon</a:t>
            </a:r>
            <a:endParaRPr lang="de-DE" sz="2000" dirty="0">
              <a:solidFill>
                <a:srgbClr val="92D050"/>
              </a:solidFill>
              <a:cs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84918" y="5684475"/>
            <a:ext cx="811953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phonon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strongly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dependent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 </a:t>
            </a:r>
            <a:r>
              <a:rPr lang="de-DE" dirty="0" err="1" smtClean="0">
                <a:sym typeface="Symbol"/>
              </a:rPr>
              <a:t>optical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absorption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strongly</a:t>
            </a:r>
            <a:endParaRPr lang="de-DE" dirty="0" smtClean="0">
              <a:sym typeface="Symbol"/>
            </a:endParaRPr>
          </a:p>
          <a:p>
            <a:r>
              <a:rPr lang="de-DE" dirty="0" smtClean="0">
                <a:sym typeface="Symbol"/>
              </a:rPr>
              <a:t>						</a:t>
            </a:r>
            <a:r>
              <a:rPr lang="de-DE" dirty="0" err="1" smtClean="0">
                <a:sym typeface="Symbol"/>
              </a:rPr>
              <a:t>temperature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dependen</a:t>
            </a:r>
            <a:endParaRPr lang="de-DE" dirty="0" smtClean="0">
              <a:sym typeface="Symbol"/>
            </a:endParaRPr>
          </a:p>
          <a:p>
            <a:endParaRPr lang="de-DE" sz="400" dirty="0">
              <a:sym typeface="Symbol"/>
            </a:endParaRPr>
          </a:p>
          <a:p>
            <a:r>
              <a:rPr lang="de-DE" dirty="0" err="1" smtClean="0">
                <a:sym typeface="Symbol"/>
              </a:rPr>
              <a:t>remaining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process</a:t>
            </a:r>
            <a:r>
              <a:rPr lang="de-DE" dirty="0" smtClean="0">
                <a:sym typeface="Symbol"/>
              </a:rPr>
              <a:t>: </a:t>
            </a:r>
            <a:r>
              <a:rPr lang="de-DE" dirty="0" err="1" smtClean="0">
                <a:sym typeface="Symbol"/>
              </a:rPr>
              <a:t>free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carrier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absorption</a:t>
            </a:r>
            <a:r>
              <a:rPr lang="de-DE" dirty="0" smtClean="0">
                <a:sym typeface="Symbol"/>
              </a:rPr>
              <a:t> (</a:t>
            </a:r>
            <a:r>
              <a:rPr lang="de-DE" dirty="0" err="1" smtClean="0">
                <a:sym typeface="Symbol"/>
              </a:rPr>
              <a:t>freeze</a:t>
            </a:r>
            <a:r>
              <a:rPr lang="de-DE" dirty="0" smtClean="0">
                <a:sym typeface="Symbol"/>
              </a:rPr>
              <a:t> out in Si – </a:t>
            </a:r>
            <a:r>
              <a:rPr lang="de-DE" dirty="0" err="1" smtClean="0">
                <a:sym typeface="Symbol"/>
              </a:rPr>
              <a:t>doping</a:t>
            </a:r>
            <a:r>
              <a:rPr lang="de-DE" dirty="0" smtClean="0">
                <a:sym typeface="Symbol"/>
              </a:rPr>
              <a:t>!)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484918" y="980728"/>
            <a:ext cx="7587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 = 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 smtClean="0"/>
              <a:t>semiconductor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 </a:t>
            </a:r>
            <a:r>
              <a:rPr lang="de-DE" dirty="0" err="1" smtClean="0">
                <a:sym typeface="Symbol"/>
              </a:rPr>
              <a:t>absorption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needs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phonons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to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be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involved</a:t>
            </a:r>
            <a:r>
              <a:rPr lang="de-DE" dirty="0" smtClean="0">
                <a:sym typeface="Symbol"/>
              </a:rPr>
              <a:t> </a:t>
            </a:r>
          </a:p>
          <a:p>
            <a:r>
              <a:rPr lang="de-DE" dirty="0" smtClean="0">
                <a:sym typeface="Symbol"/>
              </a:rPr>
              <a:t>(</a:t>
            </a:r>
            <a:r>
              <a:rPr lang="de-DE" dirty="0" err="1" smtClean="0">
                <a:sym typeface="Symbol"/>
              </a:rPr>
              <a:t>conservation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momentum</a:t>
            </a:r>
            <a:r>
              <a:rPr lang="de-DE" dirty="0" smtClean="0">
                <a:sym typeface="Symbol"/>
              </a:rPr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396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Optical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silicon</a:t>
            </a:r>
            <a:endParaRPr lang="de-DE" dirty="0"/>
          </a:p>
        </p:txBody>
      </p:sp>
      <p:pic>
        <p:nvPicPr>
          <p:cNvPr id="36867" name="Picture 3" descr="D:\Matlab\GWADW2011\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337176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/>
        </p:nvCxnSpPr>
        <p:spPr>
          <a:xfrm>
            <a:off x="2668169" y="2333089"/>
            <a:ext cx="4617096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8" name="Picture 4" descr="D:\Matlab\GWADW2011\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4233" y="2863998"/>
            <a:ext cx="2088232" cy="156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Gerade Verbindung mit Pfeil 21"/>
          <p:cNvCxnSpPr/>
          <p:nvPr/>
        </p:nvCxnSpPr>
        <p:spPr>
          <a:xfrm flipV="1">
            <a:off x="5188449" y="2985740"/>
            <a:ext cx="1368152" cy="4432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948265" y="267121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already</a:t>
            </a:r>
            <a:r>
              <a:rPr lang="de-DE" dirty="0" smtClean="0"/>
              <a:t> high </a:t>
            </a:r>
            <a:r>
              <a:rPr lang="de-DE" dirty="0" err="1" smtClean="0"/>
              <a:t>transmission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300 K</a:t>
            </a:r>
          </a:p>
          <a:p>
            <a:r>
              <a:rPr lang="de-DE" dirty="0" err="1" smtClean="0"/>
              <a:t>and</a:t>
            </a:r>
            <a:r>
              <a:rPr lang="de-DE" dirty="0" smtClean="0"/>
              <a:t> 1550 </a:t>
            </a:r>
            <a:r>
              <a:rPr lang="de-DE" dirty="0" err="1" smtClean="0"/>
              <a:t>nm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884193" y="14549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1550 </a:t>
            </a:r>
            <a:r>
              <a:rPr lang="de-DE" b="1" dirty="0" err="1" smtClean="0"/>
              <a:t>nm</a:t>
            </a:r>
            <a:endParaRPr lang="de-DE" b="1" dirty="0"/>
          </a:p>
        </p:txBody>
      </p:sp>
      <p:cxnSp>
        <p:nvCxnSpPr>
          <p:cNvPr id="27" name="Gerade Verbindung mit Pfeil 26"/>
          <p:cNvCxnSpPr/>
          <p:nvPr/>
        </p:nvCxnSpPr>
        <p:spPr>
          <a:xfrm flipV="1">
            <a:off x="2884193" y="2471588"/>
            <a:ext cx="0" cy="290162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2164113" y="5660413"/>
            <a:ext cx="3947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dn</a:t>
            </a:r>
            <a:r>
              <a:rPr lang="de-DE" dirty="0" smtClean="0"/>
              <a:t>/</a:t>
            </a:r>
            <a:r>
              <a:rPr lang="de-DE" dirty="0" err="1" smtClean="0"/>
              <a:t>dT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 larger </a:t>
            </a:r>
            <a:r>
              <a:rPr lang="de-DE" dirty="0" err="1" smtClean="0">
                <a:sym typeface="Symbol"/>
              </a:rPr>
              <a:t>interaction</a:t>
            </a:r>
            <a:endParaRPr lang="de-DE" dirty="0" smtClean="0">
              <a:sym typeface="Symbol"/>
            </a:endParaRPr>
          </a:p>
          <a:p>
            <a:r>
              <a:rPr lang="de-DE" dirty="0" err="1" smtClean="0">
                <a:sym typeface="Symbol"/>
              </a:rPr>
              <a:t>length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light </a:t>
            </a:r>
            <a:r>
              <a:rPr lang="de-DE" dirty="0" err="1" smtClean="0">
                <a:sym typeface="Symbol"/>
              </a:rPr>
              <a:t>and</a:t>
            </a:r>
            <a:r>
              <a:rPr lang="de-DE" dirty="0" smtClean="0">
                <a:sym typeface="Symbol"/>
              </a:rPr>
              <a:t> matter </a:t>
            </a:r>
            <a:r>
              <a:rPr lang="de-DE" dirty="0" err="1" smtClean="0">
                <a:sym typeface="Symbol"/>
              </a:rPr>
              <a:t>needed</a:t>
            </a:r>
            <a:endParaRPr lang="de-DE" dirty="0"/>
          </a:p>
        </p:txBody>
      </p:sp>
      <p:pic>
        <p:nvPicPr>
          <p:cNvPr id="37" name="Picture 2" descr="I:\Elba 2011\Si-Balken\_MG_0560_cu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0616" y="5159768"/>
            <a:ext cx="2314589" cy="13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feld 37"/>
          <p:cNvSpPr txBox="1"/>
          <p:nvPr/>
        </p:nvSpPr>
        <p:spPr>
          <a:xfrm>
            <a:off x="6372200" y="6562437"/>
            <a:ext cx="1639321" cy="178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/>
              <a:t>new</a:t>
            </a:r>
            <a:r>
              <a:rPr lang="de-DE" sz="1000" dirty="0" smtClean="0"/>
              <a:t> </a:t>
            </a:r>
            <a:r>
              <a:rPr lang="de-DE" sz="1000" dirty="0" err="1" smtClean="0"/>
              <a:t>samples</a:t>
            </a:r>
            <a:r>
              <a:rPr lang="de-DE" sz="1000" dirty="0" smtClean="0"/>
              <a:t>: CZ </a:t>
            </a:r>
            <a:r>
              <a:rPr lang="de-DE" sz="1000" dirty="0" err="1" smtClean="0"/>
              <a:t>samples</a:t>
            </a:r>
            <a:r>
              <a:rPr lang="de-DE" sz="1000" dirty="0" smtClean="0"/>
              <a:t>, </a:t>
            </a:r>
            <a:r>
              <a:rPr lang="de-DE" sz="1000" dirty="0" err="1" smtClean="0"/>
              <a:t>length</a:t>
            </a:r>
            <a:r>
              <a:rPr lang="de-DE" sz="1000" dirty="0" smtClean="0"/>
              <a:t>  6 – 70 mm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xmlns="" val="13183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"/>
          <p:cNvSpPr>
            <a:spLocks noChangeArrowheads="1"/>
          </p:cNvSpPr>
          <p:nvPr/>
        </p:nvSpPr>
        <p:spPr bwMode="auto">
          <a:xfrm>
            <a:off x="0" y="152400"/>
            <a:ext cx="7772400" cy="838200"/>
          </a:xfrm>
          <a:prstGeom prst="rect">
            <a:avLst/>
          </a:prstGeom>
          <a:solidFill>
            <a:srgbClr val="275EA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137160" bIns="137160" anchor="ctr"/>
          <a:lstStyle/>
          <a:p>
            <a:r>
              <a:rPr lang="en-US" sz="3200">
                <a:solidFill>
                  <a:schemeClr val="bg1"/>
                </a:solidFill>
                <a:latin typeface="Tahoma" pitchFamily="34" charset="0"/>
                <a:ea typeface="ＭＳ Ｐゴシック" charset="-128"/>
              </a:rPr>
              <a:t>Monocrystalline Optomechanics</a:t>
            </a:r>
          </a:p>
        </p:txBody>
      </p:sp>
      <p:pic>
        <p:nvPicPr>
          <p:cNvPr id="2051" name="Picture 32" descr="AlGaAs_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" y="1041400"/>
            <a:ext cx="32766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33"/>
          <p:cNvSpPr txBox="1">
            <a:spLocks noChangeArrowheads="1"/>
          </p:cNvSpPr>
          <p:nvPr/>
        </p:nvSpPr>
        <p:spPr bwMode="auto">
          <a:xfrm>
            <a:off x="393700" y="1089025"/>
            <a:ext cx="3155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  <a:t>fabricated at Lawrence Livermore National Lab.</a:t>
            </a:r>
          </a:p>
        </p:txBody>
      </p:sp>
      <p:pic>
        <p:nvPicPr>
          <p:cNvPr id="2053" name="Picture 2" descr="mirror_design_plot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6338" y="1042988"/>
            <a:ext cx="5167312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16"/>
          <p:cNvSpPr>
            <a:spLocks noChangeArrowheads="1"/>
          </p:cNvSpPr>
          <p:nvPr/>
        </p:nvSpPr>
        <p:spPr bwMode="auto">
          <a:xfrm>
            <a:off x="0" y="6376988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1600">
                <a:solidFill>
                  <a:srgbClr val="275EA7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  <a:t>G. D. Cole, S. Gröblacher, K. Gugler, S. Gigan, M. Aspelmeyer, Applied Physics Letters (2008)</a:t>
            </a:r>
          </a:p>
        </p:txBody>
      </p:sp>
      <p:sp>
        <p:nvSpPr>
          <p:cNvPr id="654338" name="Rectangle 2"/>
          <p:cNvSpPr>
            <a:spLocks noChangeArrowheads="1"/>
          </p:cNvSpPr>
          <p:nvPr/>
        </p:nvSpPr>
        <p:spPr bwMode="auto">
          <a:xfrm>
            <a:off x="206375" y="4491038"/>
            <a:ext cx="8686800" cy="1728787"/>
          </a:xfrm>
          <a:prstGeom prst="rect">
            <a:avLst/>
          </a:prstGeom>
          <a:solidFill>
            <a:schemeClr val="bg1"/>
          </a:solidFill>
          <a:ln w="50800">
            <a:solidFill>
              <a:srgbClr val="275EA7"/>
            </a:solidFill>
            <a:miter lim="800000"/>
            <a:headEnd/>
            <a:tailEnd/>
          </a:ln>
          <a:effectLst>
            <a:outerShdw blurRad="254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225425" indent="-225425" eaLnBrk="0" hangingPunct="0">
              <a:buFont typeface="Arial" charset="0"/>
              <a:buChar char="•"/>
              <a:defRPr/>
            </a:pPr>
            <a:r>
              <a:rPr lang="de-DE" sz="2000" dirty="0">
                <a:latin typeface="Tahoma" pitchFamily="34" charset="0"/>
                <a:ea typeface="ＭＳ Ｐゴシック" charset="-128"/>
                <a:cs typeface="Tahoma" pitchFamily="34" charset="0"/>
              </a:rPr>
              <a:t>32.5 period undoped Al</a:t>
            </a:r>
            <a:r>
              <a:rPr lang="de-DE" sz="2000" baseline="-25000" dirty="0">
                <a:latin typeface="Tahoma" pitchFamily="34" charset="0"/>
                <a:ea typeface="ＭＳ Ｐゴシック" charset="-128"/>
                <a:cs typeface="Tahoma" pitchFamily="34" charset="0"/>
              </a:rPr>
              <a:t>x</a:t>
            </a:r>
            <a:r>
              <a:rPr lang="de-DE" sz="2000" dirty="0">
                <a:latin typeface="Tahoma" pitchFamily="34" charset="0"/>
                <a:ea typeface="ＭＳ Ｐゴシック" charset="-128"/>
                <a:cs typeface="Tahoma" pitchFamily="34" charset="0"/>
              </a:rPr>
              <a:t>Ga</a:t>
            </a:r>
            <a:r>
              <a:rPr lang="de-DE" sz="2000" baseline="-25000" dirty="0">
                <a:latin typeface="Tahoma" pitchFamily="34" charset="0"/>
                <a:ea typeface="ＭＳ Ｐゴシック" charset="-128"/>
                <a:cs typeface="Tahoma" pitchFamily="34" charset="0"/>
              </a:rPr>
              <a:t>1-x</a:t>
            </a:r>
            <a:r>
              <a:rPr lang="de-DE" sz="2000" dirty="0">
                <a:latin typeface="Tahoma" pitchFamily="34" charset="0"/>
                <a:ea typeface="ＭＳ Ｐゴシック" charset="-128"/>
                <a:cs typeface="Tahoma" pitchFamily="34" charset="0"/>
              </a:rPr>
              <a:t>As distributed Bragg reflector (MBE)</a:t>
            </a:r>
            <a:endParaRPr lang="de-AT" sz="2000" dirty="0">
              <a:latin typeface="Tahoma" pitchFamily="34" charset="0"/>
              <a:ea typeface="ＭＳ Ｐゴシック" charset="-128"/>
              <a:cs typeface="Tahoma" pitchFamily="34" charset="0"/>
            </a:endParaRPr>
          </a:p>
          <a:p>
            <a:pPr marL="682625" lvl="1" indent="-225425" eaLnBrk="0" hangingPunct="0">
              <a:buFont typeface="Arial" charset="0"/>
              <a:buChar char="•"/>
              <a:defRPr/>
            </a:pPr>
            <a:r>
              <a:rPr lang="de-DE" dirty="0">
                <a:latin typeface="Tahoma" pitchFamily="34" charset="0"/>
                <a:ea typeface="ＭＳ Ｐゴシック" charset="-128"/>
                <a:cs typeface="Tahoma" pitchFamily="34" charset="0"/>
              </a:rPr>
              <a:t>high index layers contain 12% Al for substrate etch selectivity</a:t>
            </a:r>
          </a:p>
          <a:p>
            <a:pPr marL="682625" lvl="1" indent="-225425" eaLnBrk="0" hangingPunct="0">
              <a:buFont typeface="Arial" charset="0"/>
              <a:buChar char="•"/>
              <a:defRPr/>
            </a:pPr>
            <a:r>
              <a:rPr lang="de-DE" dirty="0">
                <a:latin typeface="Tahoma" pitchFamily="34" charset="0"/>
                <a:ea typeface="ＭＳ Ｐゴシック" charset="-128"/>
                <a:cs typeface="Tahoma" pitchFamily="34" charset="0"/>
              </a:rPr>
              <a:t>8% Ga incorporated in low index film to slow oxidation in ambient</a:t>
            </a:r>
            <a:endParaRPr lang="de-AT" dirty="0">
              <a:latin typeface="Tahoma" pitchFamily="34" charset="0"/>
              <a:ea typeface="ＭＳ Ｐゴシック" charset="-128"/>
              <a:cs typeface="Tahoma" pitchFamily="34" charset="0"/>
            </a:endParaRPr>
          </a:p>
          <a:p>
            <a:pPr marL="225425" indent="-225425" eaLnBrk="0" hangingPunct="0">
              <a:buFont typeface="Arial" charset="0"/>
              <a:buChar char="•"/>
              <a:defRPr/>
            </a:pPr>
            <a:r>
              <a:rPr lang="de-AT" sz="2000" dirty="0">
                <a:latin typeface="Tahoma" pitchFamily="34" charset="0"/>
                <a:ea typeface="ＭＳ Ｐゴシック" charset="-128"/>
                <a:cs typeface="Tahoma" pitchFamily="34" charset="0"/>
              </a:rPr>
              <a:t>Single- and doubly-clamped beams, dimensions: 100s x 50 x 5.5 </a:t>
            </a:r>
            <a:r>
              <a:rPr lang="el-GR" sz="2000" dirty="0">
                <a:latin typeface="Tahoma" pitchFamily="34" charset="0"/>
                <a:ea typeface="ＭＳ Ｐゴシック" charset="-128"/>
                <a:cs typeface="Tahoma" pitchFamily="34" charset="0"/>
              </a:rPr>
              <a:t>μ</a:t>
            </a:r>
            <a:r>
              <a:rPr lang="en-US" sz="2000" dirty="0">
                <a:latin typeface="Tahoma" pitchFamily="34" charset="0"/>
                <a:ea typeface="ＭＳ Ｐゴシック" charset="-128"/>
                <a:cs typeface="Tahoma" pitchFamily="34" charset="0"/>
              </a:rPr>
              <a:t>m</a:t>
            </a:r>
            <a:r>
              <a:rPr lang="en-US" sz="2000" baseline="30000" dirty="0">
                <a:latin typeface="Tahoma" pitchFamily="34" charset="0"/>
                <a:ea typeface="ＭＳ Ｐゴシック" charset="-128"/>
                <a:cs typeface="Tahoma" pitchFamily="34" charset="0"/>
              </a:rPr>
              <a:t>3</a:t>
            </a:r>
          </a:p>
          <a:p>
            <a:pPr marL="682625" lvl="1" indent="-225425" eaLnBrk="0" hangingPunct="0">
              <a:buFont typeface="Arial" charset="0"/>
              <a:buChar char="•"/>
              <a:defRPr/>
            </a:pPr>
            <a:r>
              <a:rPr lang="en-US" dirty="0">
                <a:latin typeface="Tahoma" pitchFamily="34" charset="0"/>
                <a:ea typeface="ＭＳ Ｐゴシック" charset="-128"/>
                <a:cs typeface="Tahoma" pitchFamily="34" charset="0"/>
              </a:rPr>
              <a:t>eigenfrequencies up to 2 MHz (sideband resolved </a:t>
            </a:r>
            <a:r>
              <a:rPr lang="el-GR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κ</a:t>
            </a:r>
            <a:r>
              <a:rPr lang="en-US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/</a:t>
            </a:r>
            <a:r>
              <a:rPr lang="el-GR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ω</a:t>
            </a:r>
            <a:r>
              <a:rPr lang="en-US" i="1" baseline="-250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m</a:t>
            </a:r>
            <a:r>
              <a:rPr lang="en-US" dirty="0">
                <a:latin typeface="Tahoma" pitchFamily="34" charset="0"/>
                <a:ea typeface="ＭＳ Ｐゴシック" charset="-128"/>
                <a:cs typeface="Tahoma" pitchFamily="34" charset="0"/>
              </a:rPr>
              <a:t>~0.2), </a:t>
            </a:r>
            <a:r>
              <a:rPr lang="en-US" sz="19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Q</a:t>
            </a:r>
            <a:r>
              <a:rPr lang="en-US" dirty="0">
                <a:latin typeface="Tahoma" pitchFamily="34" charset="0"/>
                <a:ea typeface="ＭＳ Ｐゴシック" charset="-128"/>
                <a:cs typeface="Tahoma" pitchFamily="34" charset="0"/>
              </a:rPr>
              <a:t>~10</a:t>
            </a:r>
            <a:r>
              <a:rPr lang="en-US" baseline="30000" dirty="0">
                <a:latin typeface="Tahoma" pitchFamily="34" charset="0"/>
                <a:ea typeface="ＭＳ Ｐゴシック" charset="-128"/>
                <a:cs typeface="Tahoma" pitchFamily="34" charset="0"/>
              </a:rPr>
              <a:t>4</a:t>
            </a:r>
            <a:r>
              <a:rPr lang="en-US" dirty="0">
                <a:latin typeface="Tahoma" pitchFamily="34" charset="0"/>
                <a:ea typeface="ＭＳ Ｐゴシック" charset="-128"/>
                <a:cs typeface="Tahoma" pitchFamily="34" charset="0"/>
              </a:rPr>
              <a:t> </a:t>
            </a:r>
            <a:endParaRPr lang="de-DE" dirty="0">
              <a:latin typeface="Tahoma" pitchFamily="34" charset="0"/>
              <a:ea typeface="ＭＳ Ｐゴシック" charset="-128"/>
              <a:cs typeface="Tahoma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657600" y="990600"/>
            <a:ext cx="5334000" cy="3429000"/>
            <a:chOff x="2304" y="624"/>
            <a:chExt cx="3360" cy="2160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2304" y="624"/>
              <a:ext cx="3360" cy="2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2058" name="Picture 8" descr="res_freq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672"/>
              <a:ext cx="2832" cy="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122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Optical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silicon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907704" y="1412776"/>
            <a:ext cx="5337175" cy="4010025"/>
            <a:chOff x="251520" y="764704"/>
            <a:chExt cx="5337175" cy="4010025"/>
          </a:xfrm>
        </p:grpSpPr>
        <p:pic>
          <p:nvPicPr>
            <p:cNvPr id="37890" name="Picture 2" descr="D:\Matlab\GWADW2011\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764704"/>
              <a:ext cx="5337175" cy="401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Ellipse 4"/>
            <p:cNvSpPr/>
            <p:nvPr/>
          </p:nvSpPr>
          <p:spPr>
            <a:xfrm>
              <a:off x="1430944" y="393305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187624" y="1268760"/>
              <a:ext cx="1417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/>
                <a:t>1550 </a:t>
              </a:r>
              <a:r>
                <a:rPr lang="de-DE" sz="2400" b="1" dirty="0" err="1" smtClean="0"/>
                <a:t>nm</a:t>
              </a:r>
              <a:endParaRPr lang="de-DE" sz="2400" b="1" dirty="0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1419016" y="5764614"/>
            <a:ext cx="7353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obtained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thin</a:t>
            </a:r>
            <a:r>
              <a:rPr lang="de-DE" dirty="0" smtClean="0"/>
              <a:t> sample (0.5 mm) </a:t>
            </a:r>
            <a:r>
              <a:rPr lang="de-DE" dirty="0" err="1" smtClean="0"/>
              <a:t>agree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literature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endParaRPr lang="de-DE" dirty="0" smtClean="0"/>
          </a:p>
          <a:p>
            <a:r>
              <a:rPr lang="de-DE" sz="1200" dirty="0" smtClean="0"/>
              <a:t>(</a:t>
            </a:r>
            <a:r>
              <a:rPr lang="de-DE" sz="1200" dirty="0" err="1" smtClean="0"/>
              <a:t>only</a:t>
            </a:r>
            <a:r>
              <a:rPr lang="de-DE" sz="1200" dirty="0" smtClean="0"/>
              <a:t> 1 </a:t>
            </a:r>
            <a:r>
              <a:rPr lang="de-DE" sz="1200" dirty="0" err="1" smtClean="0"/>
              <a:t>reference</a:t>
            </a:r>
            <a:r>
              <a:rPr lang="de-DE" sz="1200" dirty="0" smtClean="0"/>
              <a:t> </a:t>
            </a:r>
            <a:r>
              <a:rPr lang="de-DE" sz="1200" dirty="0" err="1" smtClean="0"/>
              <a:t>available</a:t>
            </a:r>
            <a:r>
              <a:rPr lang="de-DE" sz="1200" dirty="0"/>
              <a:t>)</a:t>
            </a:r>
            <a:endParaRPr lang="de-DE" sz="1200" dirty="0" smtClean="0"/>
          </a:p>
          <a:p>
            <a:endParaRPr lang="de-DE" sz="1200" dirty="0"/>
          </a:p>
          <a:p>
            <a:r>
              <a:rPr lang="en-US" sz="1200" dirty="0" smtClean="0"/>
              <a:t>[Frey </a:t>
            </a:r>
            <a:r>
              <a:rPr lang="en-US" sz="1200" dirty="0"/>
              <a:t>- Temperature-dependent refractive index of silicon and </a:t>
            </a:r>
            <a:r>
              <a:rPr lang="en-US" sz="1200" dirty="0" smtClean="0"/>
              <a:t>germanium]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xmlns="" val="111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devices</a:t>
            </a:r>
            <a:r>
              <a:rPr lang="de-DE" dirty="0" smtClean="0"/>
              <a:t> (</a:t>
            </a:r>
            <a:r>
              <a:rPr lang="de-DE" dirty="0" err="1" smtClean="0"/>
              <a:t>suspension</a:t>
            </a:r>
            <a:r>
              <a:rPr lang="de-DE" dirty="0" smtClean="0"/>
              <a:t>, MEMs)</a:t>
            </a:r>
          </a:p>
          <a:p>
            <a:r>
              <a:rPr lang="de-DE" dirty="0" err="1" smtClean="0"/>
              <a:t>passivation</a:t>
            </a:r>
            <a:r>
              <a:rPr lang="de-DE" dirty="0" smtClean="0"/>
              <a:t> </a:t>
            </a:r>
            <a:r>
              <a:rPr lang="de-DE" dirty="0" err="1" smtClean="0"/>
              <a:t>technique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obtain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devices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oxygen</a:t>
            </a:r>
            <a:r>
              <a:rPr lang="de-DE" dirty="0" smtClean="0"/>
              <a:t> </a:t>
            </a:r>
            <a:r>
              <a:rPr lang="de-DE" dirty="0" err="1" smtClean="0"/>
              <a:t>causes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endParaRPr lang="de-DE" dirty="0" smtClean="0"/>
          </a:p>
          <a:p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oxygen</a:t>
            </a:r>
            <a:r>
              <a:rPr lang="de-DE" dirty="0" smtClean="0"/>
              <a:t> </a:t>
            </a:r>
            <a:r>
              <a:rPr lang="de-DE" dirty="0" err="1" smtClean="0"/>
              <a:t>induced</a:t>
            </a:r>
            <a:r>
              <a:rPr lang="de-DE" dirty="0" smtClean="0"/>
              <a:t> </a:t>
            </a:r>
            <a:r>
              <a:rPr lang="de-DE" dirty="0" err="1" smtClean="0"/>
              <a:t>losses</a:t>
            </a:r>
            <a:r>
              <a:rPr lang="de-DE" dirty="0" smtClean="0"/>
              <a:t> 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limits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O-</a:t>
            </a:r>
            <a:r>
              <a:rPr lang="de-DE" dirty="0" err="1" smtClean="0"/>
              <a:t>concentration</a:t>
            </a:r>
            <a:r>
              <a:rPr lang="de-DE" dirty="0" smtClean="0"/>
              <a:t> in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masses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endParaRPr lang="de-DE" dirty="0"/>
          </a:p>
          <a:p>
            <a:pPr lvl="1"/>
            <a:r>
              <a:rPr lang="de-DE" dirty="0" err="1" smtClean="0"/>
              <a:t>dn</a:t>
            </a:r>
            <a:r>
              <a:rPr lang="de-DE" dirty="0" smtClean="0"/>
              <a:t>/</a:t>
            </a:r>
            <a:r>
              <a:rPr lang="de-DE" dirty="0" err="1" smtClean="0"/>
              <a:t>dT</a:t>
            </a:r>
            <a:endParaRPr lang="de-DE" dirty="0" smtClean="0"/>
          </a:p>
          <a:p>
            <a:pPr lvl="1"/>
            <a:r>
              <a:rPr lang="de-DE" dirty="0" err="1" smtClean="0"/>
              <a:t>aim</a:t>
            </a:r>
            <a:r>
              <a:rPr lang="de-DE" dirty="0" smtClean="0"/>
              <a:t>: </a:t>
            </a:r>
            <a:r>
              <a:rPr lang="de-DE" dirty="0" err="1" smtClean="0"/>
              <a:t>absorption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on high </a:t>
            </a:r>
            <a:r>
              <a:rPr lang="de-DE" dirty="0" err="1" smtClean="0"/>
              <a:t>purity</a:t>
            </a:r>
            <a:r>
              <a:rPr lang="de-DE" dirty="0" smtClean="0"/>
              <a:t> </a:t>
            </a:r>
            <a:r>
              <a:rPr lang="de-DE" dirty="0" err="1" smtClean="0"/>
              <a:t>silicon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temperatures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xmlns="" val="22811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0" y="152400"/>
            <a:ext cx="7772400" cy="838200"/>
          </a:xfrm>
          <a:prstGeom prst="rect">
            <a:avLst/>
          </a:prstGeom>
          <a:solidFill>
            <a:srgbClr val="275EA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137160" bIns="137160" anchor="ctr"/>
          <a:lstStyle/>
          <a:p>
            <a:r>
              <a:rPr lang="en-US" sz="3200">
                <a:solidFill>
                  <a:schemeClr val="bg1"/>
                </a:solidFill>
                <a:latin typeface="Tahoma" pitchFamily="34" charset="0"/>
                <a:ea typeface="ＭＳ Ｐゴシック" charset="-128"/>
              </a:rPr>
              <a:t>Monocrystalline Optomechanics</a:t>
            </a:r>
          </a:p>
        </p:txBody>
      </p:sp>
      <p:pic>
        <p:nvPicPr>
          <p:cNvPr id="3075" name="Picture 89" descr="DBR_design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09675"/>
            <a:ext cx="43878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7" descr="100x50_dev_D_bottom"/>
          <p:cNvPicPr>
            <a:picLocks noChangeAspect="1" noChangeArrowheads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75" y="1225550"/>
            <a:ext cx="402272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elba_f-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25550"/>
            <a:ext cx="46482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4338" name="Rectangle 2"/>
          <p:cNvSpPr>
            <a:spLocks noChangeArrowheads="1"/>
          </p:cNvSpPr>
          <p:nvPr/>
        </p:nvSpPr>
        <p:spPr bwMode="auto">
          <a:xfrm>
            <a:off x="206375" y="4491038"/>
            <a:ext cx="8686800" cy="1728787"/>
          </a:xfrm>
          <a:prstGeom prst="rect">
            <a:avLst/>
          </a:prstGeom>
          <a:solidFill>
            <a:schemeClr val="bg1"/>
          </a:solidFill>
          <a:ln w="50800">
            <a:solidFill>
              <a:srgbClr val="275EA7"/>
            </a:solidFill>
            <a:miter lim="800000"/>
            <a:headEnd/>
            <a:tailEnd/>
          </a:ln>
          <a:effectLst>
            <a:outerShdw blurRad="254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225425" indent="-225425" eaLnBrk="0" hangingPunct="0">
              <a:buFont typeface="Arial" charset="0"/>
              <a:buChar char="•"/>
              <a:defRPr/>
            </a:pPr>
            <a:r>
              <a:rPr lang="de-DE" sz="2000" dirty="0">
                <a:latin typeface="Tahoma" pitchFamily="34" charset="0"/>
                <a:ea typeface="ＭＳ Ｐゴシック" charset="-128"/>
                <a:cs typeface="Tahoma" pitchFamily="34" charset="0"/>
              </a:rPr>
              <a:t>40.5 period undoped Al</a:t>
            </a:r>
            <a:r>
              <a:rPr lang="de-DE" sz="2000" baseline="-25000" dirty="0">
                <a:latin typeface="Tahoma" pitchFamily="34" charset="0"/>
                <a:ea typeface="ＭＳ Ｐゴシック" charset="-128"/>
                <a:cs typeface="Tahoma" pitchFamily="34" charset="0"/>
              </a:rPr>
              <a:t>x</a:t>
            </a:r>
            <a:r>
              <a:rPr lang="de-DE" sz="2000" dirty="0">
                <a:latin typeface="Tahoma" pitchFamily="34" charset="0"/>
                <a:ea typeface="ＭＳ Ｐゴシック" charset="-128"/>
                <a:cs typeface="Tahoma" pitchFamily="34" charset="0"/>
              </a:rPr>
              <a:t>Ga</a:t>
            </a:r>
            <a:r>
              <a:rPr lang="de-DE" sz="2000" baseline="-25000" dirty="0">
                <a:latin typeface="Tahoma" pitchFamily="34" charset="0"/>
                <a:ea typeface="ＭＳ Ｐゴシック" charset="-128"/>
                <a:cs typeface="Tahoma" pitchFamily="34" charset="0"/>
              </a:rPr>
              <a:t>1-x</a:t>
            </a:r>
            <a:r>
              <a:rPr lang="de-DE" sz="2000" dirty="0">
                <a:latin typeface="Tahoma" pitchFamily="34" charset="0"/>
                <a:ea typeface="ＭＳ Ｐゴシック" charset="-128"/>
                <a:cs typeface="Tahoma" pitchFamily="34" charset="0"/>
              </a:rPr>
              <a:t>As distributed Bragg reflector (MOCVD)</a:t>
            </a:r>
            <a:endParaRPr lang="de-AT" sz="2000" dirty="0">
              <a:latin typeface="Tahoma" pitchFamily="34" charset="0"/>
              <a:ea typeface="ＭＳ Ｐゴシック" charset="-128"/>
              <a:cs typeface="Tahoma" pitchFamily="34" charset="0"/>
            </a:endParaRPr>
          </a:p>
          <a:p>
            <a:pPr marL="682625" lvl="1" indent="-225425" eaLnBrk="0" hangingPunct="0">
              <a:buFont typeface="Arial" charset="0"/>
              <a:buChar char="•"/>
              <a:defRPr/>
            </a:pPr>
            <a:r>
              <a:rPr lang="de-DE" dirty="0">
                <a:latin typeface="Tahoma" pitchFamily="34" charset="0"/>
                <a:ea typeface="ＭＳ Ｐゴシック" charset="-128"/>
                <a:cs typeface="Tahoma" pitchFamily="34" charset="0"/>
              </a:rPr>
              <a:t>nominally identical to previous structure, more layer pairs to boost </a:t>
            </a:r>
            <a:r>
              <a:rPr lang="de-DE" i="1" dirty="0">
                <a:latin typeface="Tahoma" pitchFamily="34" charset="0"/>
                <a:ea typeface="ＭＳ Ｐゴシック" charset="-128"/>
                <a:cs typeface="Tahoma" pitchFamily="34" charset="0"/>
              </a:rPr>
              <a:t>R</a:t>
            </a:r>
            <a:endParaRPr lang="de-AT" dirty="0">
              <a:latin typeface="Tahoma" pitchFamily="34" charset="0"/>
              <a:ea typeface="ＭＳ Ｐゴシック" charset="-128"/>
              <a:cs typeface="Tahoma" pitchFamily="34" charset="0"/>
            </a:endParaRPr>
          </a:p>
          <a:p>
            <a:pPr marL="225425" indent="-225425" eaLnBrk="0" hangingPunct="0">
              <a:buFont typeface="Arial" charset="0"/>
              <a:buChar char="•"/>
              <a:defRPr/>
            </a:pPr>
            <a:r>
              <a:rPr lang="de-AT" sz="2000" dirty="0">
                <a:latin typeface="Tahoma" pitchFamily="34" charset="0"/>
                <a:ea typeface="ＭＳ Ｐゴシック" charset="-128"/>
                <a:cs typeface="Tahoma" pitchFamily="34" charset="0"/>
              </a:rPr>
              <a:t>Support-induced losses were found to limit quality factor in cantilevers</a:t>
            </a:r>
            <a:endParaRPr lang="en-US" sz="2000" baseline="30000" dirty="0">
              <a:latin typeface="Tahoma" pitchFamily="34" charset="0"/>
              <a:ea typeface="ＭＳ Ｐゴシック" charset="-128"/>
              <a:cs typeface="Tahoma" pitchFamily="34" charset="0"/>
            </a:endParaRPr>
          </a:p>
          <a:p>
            <a:pPr marL="682625" lvl="1" indent="-225425" eaLnBrk="0" hangingPunct="0">
              <a:buFont typeface="Arial" charset="0"/>
              <a:buChar char="•"/>
              <a:defRPr/>
            </a:pPr>
            <a:r>
              <a:rPr lang="de-AT" dirty="0">
                <a:latin typeface="Tahoma" pitchFamily="34" charset="0"/>
                <a:ea typeface="ＭＳ Ｐゴシック" charset="-128"/>
                <a:cs typeface="Tahoma" pitchFamily="34" charset="0"/>
              </a:rPr>
              <a:t>free-free design employed to minimize phonon-tunneling loss </a:t>
            </a:r>
            <a:endParaRPr lang="en-US" dirty="0">
              <a:latin typeface="Tahoma" pitchFamily="34" charset="0"/>
              <a:ea typeface="ＭＳ Ｐゴシック" charset="-128"/>
              <a:cs typeface="Tahoma" pitchFamily="34" charset="0"/>
            </a:endParaRPr>
          </a:p>
          <a:p>
            <a:pPr marL="682625" lvl="1" indent="-225425" eaLnBrk="0" hangingPunct="0">
              <a:buFont typeface="Arial" charset="0"/>
              <a:buChar char="•"/>
              <a:defRPr/>
            </a:pPr>
            <a:r>
              <a:rPr lang="en-US" dirty="0">
                <a:latin typeface="Tahoma" pitchFamily="34" charset="0"/>
                <a:ea typeface="ＭＳ Ｐゴシック" charset="-128"/>
                <a:cs typeface="Tahoma" pitchFamily="34" charset="0"/>
              </a:rPr>
              <a:t>eigenfrequencies from 1-4 MHz with </a:t>
            </a:r>
            <a:r>
              <a:rPr lang="en-US" sz="1900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Q</a:t>
            </a:r>
            <a:r>
              <a:rPr lang="en-US" dirty="0">
                <a:latin typeface="Tahoma" pitchFamily="34" charset="0"/>
                <a:ea typeface="ＭＳ Ｐゴシック" charset="-128"/>
                <a:cs typeface="Tahoma" pitchFamily="34" charset="0"/>
              </a:rPr>
              <a:t>~10</a:t>
            </a:r>
            <a:r>
              <a:rPr lang="en-US" baseline="30000" dirty="0">
                <a:latin typeface="Tahoma" pitchFamily="34" charset="0"/>
                <a:ea typeface="ＭＳ Ｐゴシック" charset="-128"/>
                <a:cs typeface="Tahoma" pitchFamily="34" charset="0"/>
              </a:rPr>
              <a:t>5</a:t>
            </a:r>
            <a:r>
              <a:rPr lang="en-US" dirty="0">
                <a:latin typeface="Tahoma" pitchFamily="34" charset="0"/>
                <a:ea typeface="ＭＳ Ｐゴシック" charset="-128"/>
                <a:cs typeface="Tahoma" pitchFamily="34" charset="0"/>
              </a:rPr>
              <a:t> at cryogenic temperatures </a:t>
            </a:r>
            <a:endParaRPr lang="de-DE" dirty="0">
              <a:latin typeface="Tahoma" pitchFamily="34" charset="0"/>
              <a:ea typeface="ＭＳ Ｐゴシック" charset="-128"/>
              <a:cs typeface="Tahoma" pitchFamily="34" charset="0"/>
            </a:endParaRPr>
          </a:p>
        </p:txBody>
      </p:sp>
      <p:sp>
        <p:nvSpPr>
          <p:cNvPr id="3079" name="Rectangle 16"/>
          <p:cNvSpPr>
            <a:spLocks noChangeArrowheads="1"/>
          </p:cNvSpPr>
          <p:nvPr/>
        </p:nvSpPr>
        <p:spPr bwMode="auto">
          <a:xfrm>
            <a:off x="0" y="6376988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de-DE" sz="1600">
                <a:solidFill>
                  <a:srgbClr val="275EA7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  <a:t>G. D. Cole, et al., IEEE MEMS Conf. (2010) | G. D. Cole, et al., Nature Communications (2010)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2400" y="1143000"/>
            <a:ext cx="4191000" cy="3200400"/>
            <a:chOff x="96" y="720"/>
            <a:chExt cx="2640" cy="2016"/>
          </a:xfrm>
        </p:grpSpPr>
        <p:sp>
          <p:nvSpPr>
            <p:cNvPr id="3081" name="Rectangle 15"/>
            <p:cNvSpPr>
              <a:spLocks noChangeArrowheads="1"/>
            </p:cNvSpPr>
            <p:nvPr/>
          </p:nvSpPr>
          <p:spPr bwMode="auto">
            <a:xfrm>
              <a:off x="96" y="720"/>
              <a:ext cx="2640" cy="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3082" name="Picture 35" descr="FEM_fi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008"/>
              <a:ext cx="2208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945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0" y="152400"/>
            <a:ext cx="7772400" cy="838200"/>
          </a:xfrm>
          <a:prstGeom prst="rect">
            <a:avLst/>
          </a:prstGeom>
          <a:solidFill>
            <a:srgbClr val="275EA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137160" bIns="137160" anchor="ctr"/>
          <a:lstStyle/>
          <a:p>
            <a:r>
              <a:rPr lang="en-US" sz="3200">
                <a:solidFill>
                  <a:schemeClr val="bg1"/>
                </a:solidFill>
                <a:latin typeface="Tahoma" pitchFamily="34" charset="0"/>
                <a:ea typeface="ＭＳ Ｐゴシック" charset="-128"/>
              </a:rPr>
              <a:t>Crystal Growth Techniques</a:t>
            </a:r>
          </a:p>
        </p:txBody>
      </p:sp>
      <p:grpSp>
        <p:nvGrpSpPr>
          <p:cNvPr id="4099" name="Group 11"/>
          <p:cNvGrpSpPr>
            <a:grpSpLocks/>
          </p:cNvGrpSpPr>
          <p:nvPr/>
        </p:nvGrpSpPr>
        <p:grpSpPr bwMode="auto">
          <a:xfrm>
            <a:off x="828675" y="1374775"/>
            <a:ext cx="3248025" cy="2968625"/>
            <a:chOff x="657225" y="1043735"/>
            <a:chExt cx="3247535" cy="2969465"/>
          </a:xfrm>
        </p:grpSpPr>
        <p:pic>
          <p:nvPicPr>
            <p:cNvPr id="4137" name="Picture 1517" descr="MBE_sche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170474"/>
              <a:ext cx="2514619" cy="284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8" name="Text Box 1435"/>
            <p:cNvSpPr txBox="1">
              <a:spLocks noChangeArrowheads="1"/>
            </p:cNvSpPr>
            <p:nvPr/>
          </p:nvSpPr>
          <p:spPr bwMode="auto">
            <a:xfrm>
              <a:off x="1063693" y="2612391"/>
              <a:ext cx="1085858" cy="27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200" b="1" i="1">
                  <a:solidFill>
                    <a:srgbClr val="275EA7"/>
                  </a:solidFill>
                  <a:ea typeface="ＭＳ Ｐゴシック" charset="-128"/>
                </a:rPr>
                <a:t>cryopanels</a:t>
              </a:r>
              <a:endParaRPr lang="en-US" sz="1200">
                <a:latin typeface="OfficinaSansITCPro Book" pitchFamily="50" charset="0"/>
                <a:ea typeface="ＭＳ Ｐゴシック" charset="-128"/>
              </a:endParaRPr>
            </a:p>
          </p:txBody>
        </p:sp>
        <p:sp>
          <p:nvSpPr>
            <p:cNvPr id="4139" name="Text Box 1436"/>
            <p:cNvSpPr txBox="1">
              <a:spLocks noChangeArrowheads="1"/>
            </p:cNvSpPr>
            <p:nvPr/>
          </p:nvSpPr>
          <p:spPr bwMode="auto">
            <a:xfrm>
              <a:off x="1343030" y="2034232"/>
              <a:ext cx="1085858" cy="27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200" b="1" i="1">
                  <a:solidFill>
                    <a:srgbClr val="275EA7"/>
                  </a:solidFill>
                  <a:ea typeface="ＭＳ Ｐゴシック" charset="-128"/>
                </a:rPr>
                <a:t>sample</a:t>
              </a:r>
              <a:endParaRPr lang="en-US" sz="1200">
                <a:latin typeface="OfficinaSansITCPro Book" pitchFamily="50" charset="0"/>
                <a:ea typeface="ＭＳ Ｐゴシック" charset="-128"/>
              </a:endParaRPr>
            </a:p>
          </p:txBody>
        </p:sp>
        <p:sp>
          <p:nvSpPr>
            <p:cNvPr id="4140" name="Text Box 1437"/>
            <p:cNvSpPr txBox="1">
              <a:spLocks noChangeArrowheads="1"/>
            </p:cNvSpPr>
            <p:nvPr/>
          </p:nvSpPr>
          <p:spPr bwMode="auto">
            <a:xfrm>
              <a:off x="2592096" y="1043735"/>
              <a:ext cx="1085686" cy="45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200" b="1" i="1">
                  <a:solidFill>
                    <a:srgbClr val="275EA7"/>
                  </a:solidFill>
                  <a:ea typeface="ＭＳ Ｐゴシック" charset="-128"/>
                </a:rPr>
                <a:t>effusion cells</a:t>
              </a:r>
              <a:endParaRPr lang="en-US" sz="1200">
                <a:latin typeface="OfficinaSansITCPro Book" pitchFamily="50" charset="0"/>
                <a:ea typeface="ＭＳ Ｐゴシック" charset="-128"/>
              </a:endParaRPr>
            </a:p>
          </p:txBody>
        </p:sp>
        <p:sp>
          <p:nvSpPr>
            <p:cNvPr id="4141" name="Text Box 1438"/>
            <p:cNvSpPr txBox="1">
              <a:spLocks noChangeArrowheads="1"/>
            </p:cNvSpPr>
            <p:nvPr/>
          </p:nvSpPr>
          <p:spPr bwMode="auto">
            <a:xfrm>
              <a:off x="902502" y="2979439"/>
              <a:ext cx="1922129" cy="27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200" b="1" i="1">
                  <a:solidFill>
                    <a:srgbClr val="275EA7"/>
                  </a:solidFill>
                  <a:ea typeface="ＭＳ Ｐゴシック" charset="-128"/>
                </a:rPr>
                <a:t> vacuum chamber</a:t>
              </a:r>
              <a:endParaRPr lang="en-US" sz="1200">
                <a:latin typeface="OfficinaSansITCPro Book" pitchFamily="50" charset="0"/>
                <a:ea typeface="ＭＳ Ｐゴシック" charset="-128"/>
              </a:endParaRPr>
            </a:p>
          </p:txBody>
        </p:sp>
        <p:sp>
          <p:nvSpPr>
            <p:cNvPr id="4142" name="Text Box 1439"/>
            <p:cNvSpPr txBox="1">
              <a:spLocks noChangeArrowheads="1"/>
            </p:cNvSpPr>
            <p:nvPr/>
          </p:nvSpPr>
          <p:spPr bwMode="auto">
            <a:xfrm>
              <a:off x="3139669" y="2394311"/>
              <a:ext cx="765091" cy="27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200" b="1" i="1">
                  <a:solidFill>
                    <a:srgbClr val="275EA7"/>
                  </a:solidFill>
                  <a:ea typeface="ＭＳ Ｐゴシック" charset="-128"/>
                </a:rPr>
                <a:t>RHEED</a:t>
              </a:r>
              <a:endParaRPr lang="en-US" sz="1200">
                <a:latin typeface="OfficinaSansITCPro Book" pitchFamily="50" charset="0"/>
                <a:ea typeface="ＭＳ Ｐゴシック" charset="-128"/>
              </a:endParaRPr>
            </a:p>
          </p:txBody>
        </p:sp>
      </p:grpSp>
      <p:pic>
        <p:nvPicPr>
          <p:cNvPr id="4100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524000"/>
            <a:ext cx="4173537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1313" y="4724400"/>
          <a:ext cx="8505825" cy="1752701"/>
        </p:xfrm>
        <a:graphic>
          <a:graphicData uri="http://schemas.openxmlformats.org/drawingml/2006/table">
            <a:tbl>
              <a:tblPr/>
              <a:tblGrid>
                <a:gridCol w="1079500"/>
                <a:gridCol w="1395412"/>
                <a:gridCol w="1260475"/>
                <a:gridCol w="1125538"/>
                <a:gridCol w="1123950"/>
                <a:gridCol w="1216025"/>
                <a:gridCol w="1304925"/>
              </a:tblGrid>
              <a:tr h="639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Material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Crystal structure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Lattice const. (A)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Modulus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(GPa)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Density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(kg/m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CTE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(x10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Refractive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GaAs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zinc blende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5.6455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85.3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5320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5.73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3.4804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</a:tr>
              <a:tr h="369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AlAs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zinc blende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5.6533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83.5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3760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5.20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2.9383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hexagonal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4.785 (a)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345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3980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5.50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1.76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35" name="Text Box 46"/>
          <p:cNvSpPr txBox="1">
            <a:spLocks noChangeArrowheads="1"/>
          </p:cNvSpPr>
          <p:nvPr/>
        </p:nvSpPr>
        <p:spPr bwMode="auto">
          <a:xfrm>
            <a:off x="609600" y="10668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</a:rPr>
              <a:t>molecular beam epitaxy</a:t>
            </a:r>
          </a:p>
        </p:txBody>
      </p:sp>
      <p:sp>
        <p:nvSpPr>
          <p:cNvPr id="4136" name="Text Box 47"/>
          <p:cNvSpPr txBox="1">
            <a:spLocks noChangeArrowheads="1"/>
          </p:cNvSpPr>
          <p:nvPr/>
        </p:nvSpPr>
        <p:spPr bwMode="auto">
          <a:xfrm>
            <a:off x="4191000" y="10668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</a:rPr>
              <a:t>metal organic chemical vapor deposition</a:t>
            </a:r>
          </a:p>
        </p:txBody>
      </p:sp>
    </p:spTree>
    <p:extLst>
      <p:ext uri="{BB962C8B-B14F-4D97-AF65-F5344CB8AC3E}">
        <p14:creationId xmlns:p14="http://schemas.microsoft.com/office/powerpoint/2010/main" xmlns="" val="393304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152400"/>
            <a:ext cx="7772400" cy="838200"/>
          </a:xfrm>
          <a:prstGeom prst="rect">
            <a:avLst/>
          </a:prstGeom>
          <a:solidFill>
            <a:srgbClr val="275EA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137160" bIns="137160" anchor="ctr"/>
          <a:lstStyle/>
          <a:p>
            <a:r>
              <a:rPr lang="en-US" sz="3200">
                <a:solidFill>
                  <a:schemeClr val="bg1"/>
                </a:solidFill>
                <a:latin typeface="Tahoma" pitchFamily="34" charset="0"/>
                <a:ea typeface="ＭＳ Ｐゴシック" charset="-128"/>
              </a:rPr>
              <a:t>Summary of AlGaAs DBR Properties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15950" y="1243013"/>
            <a:ext cx="807085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r>
              <a:rPr lang="en-US" sz="2400">
                <a:latin typeface="Tahoma" pitchFamily="34" charset="0"/>
                <a:ea typeface="ＭＳ Ｐゴシック" charset="-128"/>
              </a:rPr>
              <a:t>MBE grown 32 period mirror showed the best surface quality with an AFM-measured </a:t>
            </a:r>
            <a:r>
              <a:rPr lang="en-US" sz="2400">
                <a:solidFill>
                  <a:srgbClr val="FF0000"/>
                </a:solidFill>
                <a:latin typeface="Tahoma" pitchFamily="34" charset="0"/>
                <a:ea typeface="ＭＳ Ｐゴシック" charset="-128"/>
              </a:rPr>
              <a:t>roughness of 2 Å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r>
              <a:rPr lang="en-US" sz="2000">
                <a:latin typeface="Tahoma" pitchFamily="34" charset="0"/>
                <a:ea typeface="ＭＳ Ｐゴシック" charset="-128"/>
              </a:rPr>
              <a:t>current best MOCVD samples exhibit roughness of 5-6 Å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endParaRPr lang="en-US" sz="800">
              <a:latin typeface="Tahoma" pitchFamily="34" charset="0"/>
              <a:ea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r>
              <a:rPr lang="en-US" sz="2400">
                <a:latin typeface="Tahoma" pitchFamily="34" charset="0"/>
                <a:ea typeface="ＭＳ Ｐゴシック" charset="-128"/>
              </a:rPr>
              <a:t>Absorption has been measured for both MOCVD and MBE grown DBR structures at 1064 nm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r>
              <a:rPr lang="en-US" sz="2000">
                <a:latin typeface="Tahoma" pitchFamily="34" charset="0"/>
                <a:ea typeface="ＭＳ Ｐゴシック" charset="-128"/>
              </a:rPr>
              <a:t>MOCVD: ~70 ppm (</a:t>
            </a:r>
            <a:r>
              <a:rPr lang="el-GR" sz="2000">
                <a:latin typeface="Tahoma" pitchFamily="34" charset="0"/>
                <a:ea typeface="ＭＳ Ｐゴシック" charset="-128"/>
              </a:rPr>
              <a:t>α</a:t>
            </a:r>
            <a:r>
              <a:rPr lang="en-US" sz="2000">
                <a:latin typeface="Tahoma" pitchFamily="34" charset="0"/>
                <a:ea typeface="ＭＳ Ｐゴシック" charset="-128"/>
              </a:rPr>
              <a:t>=2 cm</a:t>
            </a:r>
            <a:r>
              <a:rPr lang="en-US" sz="2000" baseline="30000">
                <a:latin typeface="Tahoma" pitchFamily="34" charset="0"/>
                <a:ea typeface="ＭＳ Ｐゴシック" charset="-128"/>
              </a:rPr>
              <a:t>-1</a:t>
            </a:r>
            <a:r>
              <a:rPr lang="en-US" sz="2000">
                <a:latin typeface="Tahoma" pitchFamily="34" charset="0"/>
                <a:ea typeface="ＭＳ Ｐゴシック" charset="-128"/>
              </a:rPr>
              <a:t>), 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  <a:ea typeface="ＭＳ Ｐゴシック" charset="-128"/>
              </a:rPr>
              <a:t>MBE: &lt;10 ppm (</a:t>
            </a:r>
            <a:r>
              <a:rPr lang="el-GR" sz="2000">
                <a:solidFill>
                  <a:srgbClr val="FF0000"/>
                </a:solidFill>
                <a:latin typeface="Tahoma" pitchFamily="34" charset="0"/>
                <a:ea typeface="ＭＳ Ｐゴシック" charset="-128"/>
              </a:rPr>
              <a:t>α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  <a:ea typeface="ＭＳ Ｐゴシック" charset="-128"/>
              </a:rPr>
              <a:t>=0.2 cm</a:t>
            </a:r>
            <a:r>
              <a:rPr lang="en-US" sz="2000" baseline="30000">
                <a:solidFill>
                  <a:srgbClr val="FF0000"/>
                </a:solidFill>
                <a:latin typeface="Tahoma" pitchFamily="34" charset="0"/>
                <a:ea typeface="ＭＳ Ｐゴシック" charset="-128"/>
              </a:rPr>
              <a:t>-1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  <a:ea typeface="ＭＳ Ｐゴシック" charset="-128"/>
              </a:rPr>
              <a:t>)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r>
              <a:rPr lang="en-US" sz="2000">
                <a:latin typeface="Tahoma" pitchFamily="34" charset="0"/>
                <a:ea typeface="ＭＳ Ｐゴシック" charset="-128"/>
              </a:rPr>
              <a:t>best results from literature yield </a:t>
            </a:r>
            <a:r>
              <a:rPr lang="el-GR" sz="2000">
                <a:latin typeface="Tahoma" pitchFamily="34" charset="0"/>
                <a:ea typeface="ＭＳ Ｐゴシック" charset="-128"/>
              </a:rPr>
              <a:t>α</a:t>
            </a:r>
            <a:r>
              <a:rPr lang="en-US" sz="2000">
                <a:latin typeface="Tahoma" pitchFamily="34" charset="0"/>
                <a:ea typeface="ＭＳ Ｐゴシック" charset="-128"/>
              </a:rPr>
              <a:t>=0.15 cm</a:t>
            </a:r>
            <a:r>
              <a:rPr lang="en-US" sz="2000" baseline="30000">
                <a:latin typeface="Tahoma" pitchFamily="34" charset="0"/>
                <a:ea typeface="ＭＳ Ｐゴシック" charset="-128"/>
              </a:rPr>
              <a:t>-1</a:t>
            </a:r>
            <a:endParaRPr lang="en-US" sz="2000">
              <a:latin typeface="Tahoma" pitchFamily="34" charset="0"/>
              <a:ea typeface="ＭＳ Ｐゴシック" charset="-128"/>
            </a:endParaRP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endParaRPr lang="en-US" sz="800">
              <a:latin typeface="Tahoma" pitchFamily="34" charset="0"/>
              <a:ea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r>
              <a:rPr lang="en-US" sz="2400">
                <a:latin typeface="Tahoma" pitchFamily="34" charset="0"/>
                <a:ea typeface="ＭＳ Ｐゴシック" charset="-128"/>
              </a:rPr>
              <a:t>Reflectivity &gt;99.99% measured on wafer (40.5 pairs)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r>
              <a:rPr lang="en-US" sz="2000">
                <a:latin typeface="Tahoma" pitchFamily="34" charset="0"/>
                <a:ea typeface="ＭＳ Ｐゴシック" charset="-128"/>
              </a:rPr>
              <a:t>allows for an impedance matched 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  <a:ea typeface="ＭＳ Ｐゴシック" charset="-128"/>
              </a:rPr>
              <a:t>finesse of 1.75×10</a:t>
            </a:r>
            <a:r>
              <a:rPr lang="en-US" sz="2000" baseline="30000">
                <a:solidFill>
                  <a:srgbClr val="FF0000"/>
                </a:solidFill>
                <a:latin typeface="Tahoma" pitchFamily="34" charset="0"/>
                <a:ea typeface="ＭＳ Ｐゴシック" charset="-128"/>
              </a:rPr>
              <a:t>4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endParaRPr lang="en-US" sz="800" baseline="30000">
              <a:latin typeface="Tahoma" pitchFamily="34" charset="0"/>
              <a:ea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r>
              <a:rPr lang="en-US" sz="2400">
                <a:latin typeface="Tahoma" pitchFamily="34" charset="0"/>
                <a:ea typeface="ＭＳ Ｐゴシック" charset="-128"/>
              </a:rPr>
              <a:t>Q-values exceeding 90k at 2.4 MHz (&gt;2×10</a:t>
            </a:r>
            <a:r>
              <a:rPr lang="en-US" sz="2400" baseline="30000">
                <a:latin typeface="Tahoma" pitchFamily="34" charset="0"/>
                <a:ea typeface="ＭＳ Ｐゴシック" charset="-128"/>
              </a:rPr>
              <a:t>5</a:t>
            </a:r>
            <a:r>
              <a:rPr lang="en-US" sz="2400">
                <a:latin typeface="Tahoma" pitchFamily="34" charset="0"/>
                <a:ea typeface="ＭＳ Ｐゴシック" charset="-128"/>
              </a:rPr>
              <a:t> at 300 Hz)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r>
              <a:rPr lang="en-US" sz="2000">
                <a:latin typeface="Tahoma" pitchFamily="34" charset="0"/>
                <a:ea typeface="ＭＳ Ｐゴシック" charset="-128"/>
              </a:rPr>
              <a:t>maximum </a:t>
            </a:r>
            <a:r>
              <a:rPr lang="en-US" sz="2000" i="1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Q</a:t>
            </a:r>
            <a:r>
              <a:rPr lang="en-US" sz="2000">
                <a:latin typeface="Tahoma" pitchFamily="34" charset="0"/>
                <a:ea typeface="ＭＳ Ｐゴシック" charset="-128"/>
                <a:cs typeface="Tahoma" pitchFamily="34" charset="0"/>
              </a:rPr>
              <a:t>∙</a:t>
            </a:r>
            <a:r>
              <a:rPr lang="en-US" sz="2000" i="1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f</a:t>
            </a:r>
            <a:r>
              <a:rPr lang="en-US" sz="2000">
                <a:latin typeface="Tahoma" pitchFamily="34" charset="0"/>
                <a:ea typeface="ＭＳ Ｐゴシック" charset="-128"/>
              </a:rPr>
              <a:t> product of 3.2×10</a:t>
            </a:r>
            <a:r>
              <a:rPr lang="en-US" sz="2000" baseline="30000">
                <a:latin typeface="Tahoma" pitchFamily="34" charset="0"/>
                <a:ea typeface="ＭＳ Ｐゴシック" charset="-128"/>
              </a:rPr>
              <a:t>11</a:t>
            </a:r>
            <a:r>
              <a:rPr lang="en-US" sz="2000">
                <a:latin typeface="Tahoma" pitchFamily="34" charset="0"/>
                <a:ea typeface="ＭＳ Ｐゴシック" charset="-128"/>
              </a:rPr>
              <a:t> Hz (84k @ 3.84 MHz)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Tahoma" pitchFamily="34" charset="0"/>
              <a:buChar char="•"/>
            </a:pPr>
            <a:r>
              <a:rPr lang="en-US" sz="2000">
                <a:latin typeface="Tahoma" pitchFamily="34" charset="0"/>
                <a:ea typeface="ＭＳ Ｐゴシック" charset="-128"/>
              </a:rPr>
              <a:t>literature: 4 MHz shear res. </a:t>
            </a:r>
            <a:r>
              <a:rPr lang="en-US" sz="2000" i="1">
                <a:latin typeface="Times New Roman" pitchFamily="18" charset="0"/>
                <a:ea typeface="ＭＳ Ｐゴシック" charset="-128"/>
              </a:rPr>
              <a:t>Q</a:t>
            </a:r>
            <a:r>
              <a:rPr lang="en-US" sz="2000">
                <a:latin typeface="Tahoma" pitchFamily="34" charset="0"/>
                <a:ea typeface="ＭＳ Ｐゴシック" charset="-128"/>
              </a:rPr>
              <a:t>∙</a:t>
            </a:r>
            <a:r>
              <a:rPr lang="en-US" sz="2000" i="1">
                <a:latin typeface="Times New Roman" pitchFamily="18" charset="0"/>
                <a:ea typeface="ＭＳ Ｐゴシック" charset="-128"/>
              </a:rPr>
              <a:t>f = </a:t>
            </a:r>
            <a:r>
              <a:rPr lang="en-US" sz="2000">
                <a:latin typeface="Tahoma" pitchFamily="34" charset="0"/>
                <a:ea typeface="ＭＳ Ｐゴシック" charset="-128"/>
              </a:rPr>
              <a:t>2.3×10</a:t>
            </a:r>
            <a:r>
              <a:rPr lang="en-US" sz="2000" baseline="30000">
                <a:latin typeface="Tahoma" pitchFamily="34" charset="0"/>
                <a:ea typeface="ＭＳ Ｐゴシック" charset="-128"/>
              </a:rPr>
              <a:t>12</a:t>
            </a:r>
            <a:r>
              <a:rPr lang="en-US" sz="2000">
                <a:latin typeface="Tahoma" pitchFamily="34" charset="0"/>
                <a:ea typeface="ＭＳ Ｐゴシック" charset="-128"/>
              </a:rPr>
              <a:t> Hz (300 K in air)</a:t>
            </a:r>
          </a:p>
        </p:txBody>
      </p:sp>
    </p:spTree>
    <p:extLst>
      <p:ext uri="{BB962C8B-B14F-4D97-AF65-F5344CB8AC3E}">
        <p14:creationId xmlns:p14="http://schemas.microsoft.com/office/powerpoint/2010/main" xmlns="" val="1783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6792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4213" y="1268413"/>
            <a:ext cx="76327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Arial Rounded MT Bold" pitchFamily="34" charset="0"/>
              </a:rPr>
              <a:t>Optical components based on resonant </a:t>
            </a:r>
          </a:p>
          <a:p>
            <a:r>
              <a:rPr lang="en-US" sz="2400" b="1">
                <a:solidFill>
                  <a:srgbClr val="3333FF"/>
                </a:solidFill>
                <a:latin typeface="Arial Rounded MT Bold" pitchFamily="34" charset="0"/>
              </a:rPr>
              <a:t>waveguide gratings</a:t>
            </a:r>
          </a:p>
          <a:p>
            <a:r>
              <a:rPr lang="en-US" sz="2000">
                <a:solidFill>
                  <a:srgbClr val="0000FF"/>
                </a:solidFill>
                <a:latin typeface="Arial Rounded MT Bold" pitchFamily="34" charset="0"/>
              </a:rPr>
              <a:t/>
            </a:r>
            <a:br>
              <a:rPr lang="en-US" sz="2000">
                <a:solidFill>
                  <a:srgbClr val="0000FF"/>
                </a:solidFill>
                <a:latin typeface="Arial Rounded MT Bold" pitchFamily="34" charset="0"/>
              </a:rPr>
            </a:br>
            <a:endParaRPr lang="en-US" sz="2000">
              <a:solidFill>
                <a:srgbClr val="0000FF"/>
              </a:solidFill>
              <a:latin typeface="Arial Rounded MT Bold" pitchFamily="34" charset="0"/>
            </a:endParaRPr>
          </a:p>
          <a:p>
            <a:r>
              <a:rPr lang="en-US" sz="2000">
                <a:latin typeface="Arial Rounded MT Bold" pitchFamily="34" charset="0"/>
              </a:rPr>
              <a:t>Introduction – Enhanced bandwidth of RWGs – Experimental tests</a:t>
            </a:r>
          </a:p>
          <a:p>
            <a:endParaRPr lang="en-US" sz="2000">
              <a:latin typeface="Arial Rounded MT Bold" pitchFamily="34" charset="0"/>
            </a:endParaRPr>
          </a:p>
          <a:p>
            <a:endParaRPr lang="en-US" sz="2000">
              <a:solidFill>
                <a:srgbClr val="0000FF"/>
              </a:solidFill>
              <a:latin typeface="Arial Rounded MT Bold" pitchFamily="34" charset="0"/>
            </a:endParaRPr>
          </a:p>
          <a:p>
            <a:r>
              <a:rPr lang="de-DE" sz="2400">
                <a:solidFill>
                  <a:srgbClr val="FF0000"/>
                </a:solidFill>
                <a:latin typeface="Arial Rounded MT Bold" pitchFamily="34" charset="0"/>
              </a:rPr>
              <a:t>S. Kroker, T. Käsebier, E.-B. Kley, A. Tünnermann</a:t>
            </a:r>
          </a:p>
          <a:p>
            <a:endParaRPr lang="de-DE" sz="240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de-DE" sz="2400">
                <a:solidFill>
                  <a:srgbClr val="FF0000"/>
                </a:solidFill>
                <a:latin typeface="Arial Rounded MT Bold" pitchFamily="34" charset="0"/>
              </a:rPr>
              <a:t>Institute of </a:t>
            </a:r>
            <a:r>
              <a:rPr lang="en-US" sz="2400">
                <a:solidFill>
                  <a:srgbClr val="FF0000"/>
                </a:solidFill>
                <a:latin typeface="Arial Rounded MT Bold" pitchFamily="34" charset="0"/>
              </a:rPr>
              <a:t>Applied Physics</a:t>
            </a:r>
            <a:r>
              <a:rPr lang="de-DE" sz="2400">
                <a:solidFill>
                  <a:srgbClr val="FF0000"/>
                </a:solidFill>
                <a:latin typeface="Arial Rounded MT Bold" pitchFamily="34" charset="0"/>
              </a:rPr>
              <a:t>, FSU Jena</a:t>
            </a:r>
            <a:r>
              <a:rPr lang="de-DE" sz="2400">
                <a:solidFill>
                  <a:srgbClr val="0000CC"/>
                </a:solidFill>
                <a:latin typeface="Arial Rounded MT Bold" pitchFamily="34" charset="0"/>
              </a:rPr>
              <a:t/>
            </a:r>
            <a:br>
              <a:rPr lang="de-DE" sz="2400">
                <a:solidFill>
                  <a:srgbClr val="0000CC"/>
                </a:solidFill>
                <a:latin typeface="Arial Rounded MT Bold" pitchFamily="34" charset="0"/>
              </a:rPr>
            </a:br>
            <a:endParaRPr lang="de-DE" sz="2400">
              <a:solidFill>
                <a:srgbClr val="0000CC"/>
              </a:solidFill>
              <a:latin typeface="Arial Rounded MT Bold" pitchFamily="34" charset="0"/>
            </a:endParaRPr>
          </a:p>
          <a:p>
            <a:r>
              <a:rPr lang="de-DE" sz="1600">
                <a:solidFill>
                  <a:srgbClr val="007E00"/>
                </a:solidFill>
                <a:latin typeface="Arial Rounded MT Bold" pitchFamily="34" charset="0"/>
              </a:rPr>
              <a:t>GWADW 26/05/2011</a:t>
            </a:r>
            <a:r>
              <a:rPr lang="de-DE">
                <a:solidFill>
                  <a:srgbClr val="007E00"/>
                </a:solidFill>
                <a:latin typeface="Arial" charset="0"/>
              </a:rPr>
              <a:t/>
            </a:r>
            <a:br>
              <a:rPr lang="de-DE">
                <a:solidFill>
                  <a:srgbClr val="007E00"/>
                </a:solidFill>
                <a:latin typeface="Arial" charset="0"/>
              </a:rPr>
            </a:br>
            <a:r>
              <a:rPr lang="de-DE">
                <a:solidFill>
                  <a:srgbClr val="008000"/>
                </a:solidFill>
                <a:latin typeface="Arial" charset="0"/>
              </a:rPr>
              <a:t/>
            </a:r>
            <a:br>
              <a:rPr lang="de-DE">
                <a:solidFill>
                  <a:srgbClr val="008000"/>
                </a:solidFill>
                <a:latin typeface="Arial" charset="0"/>
              </a:rPr>
            </a:br>
            <a:endParaRPr lang="de-DE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6064250"/>
            <a:ext cx="9144000" cy="820738"/>
          </a:xfrm>
          <a:prstGeom prst="rect">
            <a:avLst/>
          </a:prstGeom>
          <a:solidFill>
            <a:srgbClr val="99AD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06" t="57489" r="1141" b="10567"/>
          <a:stretch>
            <a:fillRect/>
          </a:stretch>
        </p:blipFill>
        <p:spPr bwMode="auto">
          <a:xfrm>
            <a:off x="3217863" y="6237288"/>
            <a:ext cx="48831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58606" t="57489" r="1141" b="105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8316913" y="6091238"/>
          <a:ext cx="841375" cy="766762"/>
        </p:xfrm>
        <a:graphic>
          <a:graphicData uri="http://schemas.openxmlformats.org/presentationml/2006/ole">
            <p:oleObj spid="_x0000_s38937" r:id="rId5" imgW="1036320" imgH="975360" progId="Word.Document.8">
              <p:embed/>
            </p:oleObj>
          </a:graphicData>
        </a:graphic>
      </p:graphicFrame>
      <p:pic>
        <p:nvPicPr>
          <p:cNvPr id="6" name="Grafik 12" descr="SFBTR7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9" b="4242"/>
          <a:stretch>
            <a:fillRect/>
          </a:stretch>
        </p:blipFill>
        <p:spPr bwMode="auto">
          <a:xfrm>
            <a:off x="0" y="6073775"/>
            <a:ext cx="151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55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" name="AutoShape 102"/>
          <p:cNvSpPr>
            <a:spLocks noChangeArrowheads="1"/>
          </p:cNvSpPr>
          <p:nvPr/>
        </p:nvSpPr>
        <p:spPr bwMode="auto">
          <a:xfrm>
            <a:off x="2124075" y="1844675"/>
            <a:ext cx="6696075" cy="2520950"/>
          </a:xfrm>
          <a:prstGeom prst="roundRect">
            <a:avLst>
              <a:gd name="adj" fmla="val 16667"/>
            </a:avLst>
          </a:prstGeom>
          <a:solidFill>
            <a:srgbClr val="D7EB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7317" name="AutoShape 101"/>
          <p:cNvSpPr>
            <a:spLocks noChangeArrowheads="1"/>
          </p:cNvSpPr>
          <p:nvPr/>
        </p:nvSpPr>
        <p:spPr bwMode="auto">
          <a:xfrm>
            <a:off x="323850" y="1844675"/>
            <a:ext cx="1800225" cy="2520950"/>
          </a:xfrm>
          <a:prstGeom prst="roundRect">
            <a:avLst>
              <a:gd name="adj" fmla="val 16667"/>
            </a:avLst>
          </a:prstGeom>
          <a:solidFill>
            <a:srgbClr val="FFFF5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0" y="5362575"/>
            <a:ext cx="49323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400" i="1"/>
              <a:t>Bunkowski et al., CQG, 2006</a:t>
            </a:r>
          </a:p>
          <a:p>
            <a:r>
              <a:rPr lang="de-DE" sz="1400" i="1"/>
              <a:t>Brückner et al., Opt. Express, 2008</a:t>
            </a:r>
          </a:p>
          <a:p>
            <a:r>
              <a:rPr lang="de-DE" sz="1400" i="1"/>
              <a:t>Brückner et al., PRL, 2010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2916238" y="4516438"/>
            <a:ext cx="3960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reduce effective layer thickness  reduce coating thermal noise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4140200" y="3435350"/>
            <a:ext cx="1223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high index</a:t>
            </a:r>
            <a:endParaRPr lang="en-US" sz="1400" baseline="-25000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4140200" y="3795713"/>
            <a:ext cx="107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low index</a:t>
            </a:r>
            <a:endParaRPr lang="en-US" sz="1400" baseline="-25000"/>
          </a:p>
        </p:txBody>
      </p:sp>
      <p:sp>
        <p:nvSpPr>
          <p:cNvPr id="137235" name="Line 19"/>
          <p:cNvSpPr>
            <a:spLocks noChangeShapeType="1"/>
          </p:cNvSpPr>
          <p:nvPr/>
        </p:nvSpPr>
        <p:spPr bwMode="auto">
          <a:xfrm>
            <a:off x="5364163" y="35988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>
            <a:off x="5364163" y="394017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>
            <a:off x="3779838" y="394017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455613" y="401638"/>
            <a:ext cx="8293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3333FF"/>
                </a:solidFill>
                <a:latin typeface="Arial Rounded MT Bold" pitchFamily="34" charset="0"/>
              </a:rPr>
              <a:t>Introduction</a:t>
            </a:r>
          </a:p>
        </p:txBody>
      </p:sp>
      <p:sp>
        <p:nvSpPr>
          <p:cNvPr id="137246" name="Text Box 30"/>
          <p:cNvSpPr txBox="1">
            <a:spLocks noChangeArrowheads="1"/>
          </p:cNvSpPr>
          <p:nvPr/>
        </p:nvSpPr>
        <p:spPr bwMode="auto">
          <a:xfrm>
            <a:off x="7235825" y="2932113"/>
            <a:ext cx="1370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monolithic</a:t>
            </a:r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>
            <a:off x="3924300" y="3003550"/>
            <a:ext cx="1763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non-monolithic</a:t>
            </a:r>
          </a:p>
        </p:txBody>
      </p:sp>
      <p:grpSp>
        <p:nvGrpSpPr>
          <p:cNvPr id="137248" name="Group 32"/>
          <p:cNvGrpSpPr>
            <a:grpSpLocks noChangeAspect="1"/>
          </p:cNvGrpSpPr>
          <p:nvPr/>
        </p:nvGrpSpPr>
        <p:grpSpPr bwMode="auto">
          <a:xfrm>
            <a:off x="7164388" y="3536950"/>
            <a:ext cx="1377950" cy="673100"/>
            <a:chOff x="1843" y="1734"/>
            <a:chExt cx="1243" cy="607"/>
          </a:xfrm>
        </p:grpSpPr>
        <p:sp>
          <p:nvSpPr>
            <p:cNvPr id="137249" name="Rectangle 33"/>
            <p:cNvSpPr>
              <a:spLocks noChangeAspect="1" noChangeArrowheads="1"/>
            </p:cNvSpPr>
            <p:nvPr/>
          </p:nvSpPr>
          <p:spPr bwMode="auto">
            <a:xfrm>
              <a:off x="1906" y="1898"/>
              <a:ext cx="102" cy="339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50" name="Rectangle 34"/>
            <p:cNvSpPr>
              <a:spLocks noChangeAspect="1" noChangeArrowheads="1"/>
            </p:cNvSpPr>
            <p:nvPr/>
          </p:nvSpPr>
          <p:spPr bwMode="auto">
            <a:xfrm>
              <a:off x="2247" y="1898"/>
              <a:ext cx="102" cy="339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51" name="Rectangle 35"/>
            <p:cNvSpPr>
              <a:spLocks noChangeAspect="1" noChangeArrowheads="1"/>
            </p:cNvSpPr>
            <p:nvPr/>
          </p:nvSpPr>
          <p:spPr bwMode="auto">
            <a:xfrm>
              <a:off x="2586" y="1898"/>
              <a:ext cx="103" cy="339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52" name="Rectangle 36"/>
            <p:cNvSpPr>
              <a:spLocks noChangeAspect="1" noChangeArrowheads="1"/>
            </p:cNvSpPr>
            <p:nvPr/>
          </p:nvSpPr>
          <p:spPr bwMode="auto">
            <a:xfrm>
              <a:off x="2927" y="1898"/>
              <a:ext cx="102" cy="339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53" name="Rectangle 37"/>
            <p:cNvSpPr>
              <a:spLocks noChangeAspect="1" noChangeArrowheads="1"/>
            </p:cNvSpPr>
            <p:nvPr/>
          </p:nvSpPr>
          <p:spPr bwMode="auto">
            <a:xfrm>
              <a:off x="1843" y="1734"/>
              <a:ext cx="221" cy="170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54" name="Rectangle 38"/>
            <p:cNvSpPr>
              <a:spLocks noChangeAspect="1" noChangeArrowheads="1"/>
            </p:cNvSpPr>
            <p:nvPr/>
          </p:nvSpPr>
          <p:spPr bwMode="auto">
            <a:xfrm>
              <a:off x="2185" y="1734"/>
              <a:ext cx="221" cy="170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55" name="Rectangle 39"/>
            <p:cNvSpPr>
              <a:spLocks noChangeAspect="1" noChangeArrowheads="1"/>
            </p:cNvSpPr>
            <p:nvPr/>
          </p:nvSpPr>
          <p:spPr bwMode="auto">
            <a:xfrm>
              <a:off x="2523" y="1734"/>
              <a:ext cx="221" cy="170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56" name="Rectangle 40"/>
            <p:cNvSpPr>
              <a:spLocks noChangeAspect="1" noChangeArrowheads="1"/>
            </p:cNvSpPr>
            <p:nvPr/>
          </p:nvSpPr>
          <p:spPr bwMode="auto">
            <a:xfrm>
              <a:off x="2865" y="1734"/>
              <a:ext cx="221" cy="170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57" name="Rectangle 41"/>
            <p:cNvSpPr>
              <a:spLocks noChangeAspect="1" noChangeArrowheads="1"/>
            </p:cNvSpPr>
            <p:nvPr/>
          </p:nvSpPr>
          <p:spPr bwMode="auto">
            <a:xfrm>
              <a:off x="1852" y="2205"/>
              <a:ext cx="1224" cy="136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7258" name="Group 42"/>
          <p:cNvGrpSpPr>
            <a:grpSpLocks noChangeAspect="1"/>
          </p:cNvGrpSpPr>
          <p:nvPr/>
        </p:nvGrpSpPr>
        <p:grpSpPr bwMode="auto">
          <a:xfrm>
            <a:off x="5673725" y="3544888"/>
            <a:ext cx="1377950" cy="673100"/>
            <a:chOff x="1843" y="2840"/>
            <a:chExt cx="1243" cy="607"/>
          </a:xfrm>
        </p:grpSpPr>
        <p:sp>
          <p:nvSpPr>
            <p:cNvPr id="137259" name="Rectangle 43"/>
            <p:cNvSpPr>
              <a:spLocks noChangeAspect="1" noChangeArrowheads="1"/>
            </p:cNvSpPr>
            <p:nvPr/>
          </p:nvSpPr>
          <p:spPr bwMode="auto">
            <a:xfrm>
              <a:off x="1906" y="3004"/>
              <a:ext cx="102" cy="339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800000">
                    <a:gamma/>
                    <a:tint val="63922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60" name="Rectangle 44"/>
            <p:cNvSpPr>
              <a:spLocks noChangeAspect="1" noChangeArrowheads="1"/>
            </p:cNvSpPr>
            <p:nvPr/>
          </p:nvSpPr>
          <p:spPr bwMode="auto">
            <a:xfrm>
              <a:off x="2247" y="3004"/>
              <a:ext cx="102" cy="339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800000">
                    <a:gamma/>
                    <a:tint val="63922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61" name="Rectangle 45"/>
            <p:cNvSpPr>
              <a:spLocks noChangeAspect="1" noChangeArrowheads="1"/>
            </p:cNvSpPr>
            <p:nvPr/>
          </p:nvSpPr>
          <p:spPr bwMode="auto">
            <a:xfrm>
              <a:off x="2586" y="3004"/>
              <a:ext cx="103" cy="339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800000">
                    <a:gamma/>
                    <a:tint val="63922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62" name="Rectangle 46"/>
            <p:cNvSpPr>
              <a:spLocks noChangeAspect="1" noChangeArrowheads="1"/>
            </p:cNvSpPr>
            <p:nvPr/>
          </p:nvSpPr>
          <p:spPr bwMode="auto">
            <a:xfrm>
              <a:off x="2927" y="3004"/>
              <a:ext cx="102" cy="339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800000">
                    <a:gamma/>
                    <a:tint val="63922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63" name="Rectangle 47"/>
            <p:cNvSpPr>
              <a:spLocks noChangeAspect="1" noChangeArrowheads="1"/>
            </p:cNvSpPr>
            <p:nvPr/>
          </p:nvSpPr>
          <p:spPr bwMode="auto">
            <a:xfrm>
              <a:off x="1843" y="2840"/>
              <a:ext cx="221" cy="170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64" name="Rectangle 48"/>
            <p:cNvSpPr>
              <a:spLocks noChangeAspect="1" noChangeArrowheads="1"/>
            </p:cNvSpPr>
            <p:nvPr/>
          </p:nvSpPr>
          <p:spPr bwMode="auto">
            <a:xfrm>
              <a:off x="2185" y="2840"/>
              <a:ext cx="221" cy="170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65" name="Rectangle 49"/>
            <p:cNvSpPr>
              <a:spLocks noChangeAspect="1" noChangeArrowheads="1"/>
            </p:cNvSpPr>
            <p:nvPr/>
          </p:nvSpPr>
          <p:spPr bwMode="auto">
            <a:xfrm>
              <a:off x="2523" y="2840"/>
              <a:ext cx="221" cy="170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66" name="Rectangle 50"/>
            <p:cNvSpPr>
              <a:spLocks noChangeAspect="1" noChangeArrowheads="1"/>
            </p:cNvSpPr>
            <p:nvPr/>
          </p:nvSpPr>
          <p:spPr bwMode="auto">
            <a:xfrm>
              <a:off x="2865" y="2840"/>
              <a:ext cx="221" cy="170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67" name="Rectangle 51"/>
            <p:cNvSpPr>
              <a:spLocks noChangeAspect="1" noChangeArrowheads="1"/>
            </p:cNvSpPr>
            <p:nvPr/>
          </p:nvSpPr>
          <p:spPr bwMode="auto">
            <a:xfrm>
              <a:off x="1852" y="3311"/>
              <a:ext cx="1224" cy="136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7270" name="Line 54"/>
          <p:cNvSpPr>
            <a:spLocks noChangeShapeType="1"/>
          </p:cNvSpPr>
          <p:nvPr/>
        </p:nvSpPr>
        <p:spPr bwMode="auto">
          <a:xfrm>
            <a:off x="250825" y="4371975"/>
            <a:ext cx="8642350" cy="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7271" name="Text Box 55"/>
          <p:cNvSpPr txBox="1">
            <a:spLocks noChangeArrowheads="1"/>
          </p:cNvSpPr>
          <p:nvPr/>
        </p:nvSpPr>
        <p:spPr bwMode="auto">
          <a:xfrm>
            <a:off x="468313" y="1995488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Multilayer stacks</a:t>
            </a:r>
          </a:p>
        </p:txBody>
      </p:sp>
      <p:grpSp>
        <p:nvGrpSpPr>
          <p:cNvPr id="137321" name="Group 105"/>
          <p:cNvGrpSpPr>
            <a:grpSpLocks/>
          </p:cNvGrpSpPr>
          <p:nvPr/>
        </p:nvGrpSpPr>
        <p:grpSpPr bwMode="auto">
          <a:xfrm>
            <a:off x="2398713" y="3540125"/>
            <a:ext cx="1381125" cy="674688"/>
            <a:chOff x="1511" y="2230"/>
            <a:chExt cx="870" cy="425"/>
          </a:xfrm>
        </p:grpSpPr>
        <p:sp>
          <p:nvSpPr>
            <p:cNvPr id="137277" name="Rectangle 61"/>
            <p:cNvSpPr>
              <a:spLocks noChangeAspect="1" noChangeArrowheads="1"/>
            </p:cNvSpPr>
            <p:nvPr/>
          </p:nvSpPr>
          <p:spPr bwMode="auto">
            <a:xfrm>
              <a:off x="1512" y="2230"/>
              <a:ext cx="154" cy="119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78" name="Rectangle 62"/>
            <p:cNvSpPr>
              <a:spLocks noChangeAspect="1" noChangeArrowheads="1"/>
            </p:cNvSpPr>
            <p:nvPr/>
          </p:nvSpPr>
          <p:spPr bwMode="auto">
            <a:xfrm>
              <a:off x="1748" y="2230"/>
              <a:ext cx="154" cy="119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79" name="Rectangle 63"/>
            <p:cNvSpPr>
              <a:spLocks noChangeAspect="1" noChangeArrowheads="1"/>
            </p:cNvSpPr>
            <p:nvPr/>
          </p:nvSpPr>
          <p:spPr bwMode="auto">
            <a:xfrm>
              <a:off x="1984" y="2230"/>
              <a:ext cx="154" cy="119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80" name="Rectangle 64"/>
            <p:cNvSpPr>
              <a:spLocks noChangeAspect="1" noChangeArrowheads="1"/>
            </p:cNvSpPr>
            <p:nvPr/>
          </p:nvSpPr>
          <p:spPr bwMode="auto">
            <a:xfrm>
              <a:off x="2227" y="2230"/>
              <a:ext cx="154" cy="119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81" name="Rectangle 65"/>
            <p:cNvSpPr>
              <a:spLocks noChangeAspect="1" noChangeArrowheads="1"/>
            </p:cNvSpPr>
            <p:nvPr/>
          </p:nvSpPr>
          <p:spPr bwMode="auto">
            <a:xfrm>
              <a:off x="1511" y="2559"/>
              <a:ext cx="868" cy="96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273" name="Rectangle 57"/>
            <p:cNvSpPr>
              <a:spLocks noChangeArrowheads="1"/>
            </p:cNvSpPr>
            <p:nvPr/>
          </p:nvSpPr>
          <p:spPr bwMode="auto">
            <a:xfrm>
              <a:off x="1511" y="2323"/>
              <a:ext cx="868" cy="23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800000">
                    <a:gamma/>
                    <a:tint val="63922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7285" name="Text Box 69"/>
          <p:cNvSpPr txBox="1">
            <a:spLocks noChangeArrowheads="1"/>
          </p:cNvSpPr>
          <p:nvPr/>
        </p:nvSpPr>
        <p:spPr bwMode="auto">
          <a:xfrm>
            <a:off x="3851275" y="1992313"/>
            <a:ext cx="3097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Resonant waveguide gratings  (RWGs)</a:t>
            </a:r>
          </a:p>
        </p:txBody>
      </p:sp>
      <p:sp>
        <p:nvSpPr>
          <p:cNvPr id="137239" name="Line 23"/>
          <p:cNvSpPr>
            <a:spLocks noChangeShapeType="1"/>
          </p:cNvSpPr>
          <p:nvPr/>
        </p:nvSpPr>
        <p:spPr bwMode="auto">
          <a:xfrm>
            <a:off x="3778250" y="35988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7312" name="Group 96"/>
          <p:cNvGrpSpPr>
            <a:grpSpLocks/>
          </p:cNvGrpSpPr>
          <p:nvPr/>
        </p:nvGrpSpPr>
        <p:grpSpPr bwMode="auto">
          <a:xfrm>
            <a:off x="539750" y="3292475"/>
            <a:ext cx="1382713" cy="935038"/>
            <a:chOff x="476" y="1616"/>
            <a:chExt cx="871" cy="589"/>
          </a:xfrm>
        </p:grpSpPr>
        <p:grpSp>
          <p:nvGrpSpPr>
            <p:cNvPr id="137302" name="Group 86"/>
            <p:cNvGrpSpPr>
              <a:grpSpLocks/>
            </p:cNvGrpSpPr>
            <p:nvPr/>
          </p:nvGrpSpPr>
          <p:grpSpPr bwMode="auto">
            <a:xfrm>
              <a:off x="476" y="1752"/>
              <a:ext cx="871" cy="156"/>
              <a:chOff x="476" y="1752"/>
              <a:chExt cx="871" cy="156"/>
            </a:xfrm>
          </p:grpSpPr>
          <p:sp>
            <p:nvSpPr>
              <p:cNvPr id="137288" name="Rectangle 72"/>
              <p:cNvSpPr>
                <a:spLocks noChangeArrowheads="1"/>
              </p:cNvSpPr>
              <p:nvPr/>
            </p:nvSpPr>
            <p:spPr bwMode="auto">
              <a:xfrm>
                <a:off x="478" y="1752"/>
                <a:ext cx="866" cy="26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66275"/>
                      <a:invGamma/>
                    </a:schemeClr>
                  </a:gs>
                  <a:gs pos="50000">
                    <a:schemeClr val="accent1">
                      <a:alpha val="99001"/>
                    </a:schemeClr>
                  </a:gs>
                  <a:gs pos="100000">
                    <a:schemeClr val="accent1">
                      <a:gamma/>
                      <a:shade val="6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7289" name="Rectangle 73"/>
              <p:cNvSpPr>
                <a:spLocks noChangeArrowheads="1"/>
              </p:cNvSpPr>
              <p:nvPr/>
            </p:nvSpPr>
            <p:spPr bwMode="auto">
              <a:xfrm>
                <a:off x="476" y="1816"/>
                <a:ext cx="871" cy="26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6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6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7290" name="Rectangle 74"/>
              <p:cNvSpPr>
                <a:spLocks noChangeArrowheads="1"/>
              </p:cNvSpPr>
              <p:nvPr/>
            </p:nvSpPr>
            <p:spPr bwMode="auto">
              <a:xfrm>
                <a:off x="476" y="1882"/>
                <a:ext cx="871" cy="26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6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6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7291" name="Rectangle 75"/>
              <p:cNvSpPr>
                <a:spLocks noChangeArrowheads="1"/>
              </p:cNvSpPr>
              <p:nvPr/>
            </p:nvSpPr>
            <p:spPr bwMode="auto">
              <a:xfrm>
                <a:off x="476" y="1777"/>
                <a:ext cx="871" cy="40"/>
              </a:xfrm>
              <a:prstGeom prst="rect">
                <a:avLst/>
              </a:prstGeom>
              <a:gradFill rotWithShape="1">
                <a:gsLst>
                  <a:gs pos="0">
                    <a:srgbClr val="800000">
                      <a:gamma/>
                      <a:shade val="66275"/>
                      <a:invGamma/>
                    </a:srgbClr>
                  </a:gs>
                  <a:gs pos="50000">
                    <a:srgbClr val="800000"/>
                  </a:gs>
                  <a:gs pos="100000">
                    <a:srgbClr val="800000">
                      <a:gamma/>
                      <a:shade val="6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7292" name="Rectangle 76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871" cy="40"/>
              </a:xfrm>
              <a:prstGeom prst="rect">
                <a:avLst/>
              </a:prstGeom>
              <a:gradFill rotWithShape="1">
                <a:gsLst>
                  <a:gs pos="0">
                    <a:srgbClr val="800000">
                      <a:gamma/>
                      <a:shade val="66275"/>
                      <a:invGamma/>
                    </a:srgbClr>
                  </a:gs>
                  <a:gs pos="50000">
                    <a:srgbClr val="800000"/>
                  </a:gs>
                  <a:gs pos="100000">
                    <a:srgbClr val="800000">
                      <a:gamma/>
                      <a:shade val="6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7293" name="Text Box 77"/>
            <p:cNvSpPr txBox="1">
              <a:spLocks noChangeArrowheads="1"/>
            </p:cNvSpPr>
            <p:nvPr/>
          </p:nvSpPr>
          <p:spPr bwMode="auto">
            <a:xfrm rot="5400000">
              <a:off x="800" y="1892"/>
              <a:ext cx="2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400" b="1"/>
                <a:t>…</a:t>
              </a:r>
            </a:p>
          </p:txBody>
        </p:sp>
        <p:grpSp>
          <p:nvGrpSpPr>
            <p:cNvPr id="137303" name="Group 87"/>
            <p:cNvGrpSpPr>
              <a:grpSpLocks/>
            </p:cNvGrpSpPr>
            <p:nvPr/>
          </p:nvGrpSpPr>
          <p:grpSpPr bwMode="auto">
            <a:xfrm>
              <a:off x="476" y="1616"/>
              <a:ext cx="871" cy="156"/>
              <a:chOff x="476" y="1752"/>
              <a:chExt cx="871" cy="156"/>
            </a:xfrm>
          </p:grpSpPr>
          <p:sp>
            <p:nvSpPr>
              <p:cNvPr id="137304" name="Rectangle 88"/>
              <p:cNvSpPr>
                <a:spLocks noChangeArrowheads="1"/>
              </p:cNvSpPr>
              <p:nvPr/>
            </p:nvSpPr>
            <p:spPr bwMode="auto">
              <a:xfrm>
                <a:off x="478" y="1752"/>
                <a:ext cx="866" cy="26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66275"/>
                      <a:invGamma/>
                    </a:schemeClr>
                  </a:gs>
                  <a:gs pos="50000">
                    <a:schemeClr val="accent1">
                      <a:alpha val="99001"/>
                    </a:schemeClr>
                  </a:gs>
                  <a:gs pos="100000">
                    <a:schemeClr val="accent1">
                      <a:gamma/>
                      <a:shade val="6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7305" name="Rectangle 89"/>
              <p:cNvSpPr>
                <a:spLocks noChangeArrowheads="1"/>
              </p:cNvSpPr>
              <p:nvPr/>
            </p:nvSpPr>
            <p:spPr bwMode="auto">
              <a:xfrm>
                <a:off x="476" y="1816"/>
                <a:ext cx="871" cy="26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6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6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7306" name="Rectangle 90"/>
              <p:cNvSpPr>
                <a:spLocks noChangeArrowheads="1"/>
              </p:cNvSpPr>
              <p:nvPr/>
            </p:nvSpPr>
            <p:spPr bwMode="auto">
              <a:xfrm>
                <a:off x="476" y="1882"/>
                <a:ext cx="871" cy="26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6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6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7307" name="Rectangle 91"/>
              <p:cNvSpPr>
                <a:spLocks noChangeArrowheads="1"/>
              </p:cNvSpPr>
              <p:nvPr/>
            </p:nvSpPr>
            <p:spPr bwMode="auto">
              <a:xfrm>
                <a:off x="476" y="1777"/>
                <a:ext cx="871" cy="40"/>
              </a:xfrm>
              <a:prstGeom prst="rect">
                <a:avLst/>
              </a:prstGeom>
              <a:gradFill rotWithShape="1">
                <a:gsLst>
                  <a:gs pos="0">
                    <a:srgbClr val="800000">
                      <a:gamma/>
                      <a:shade val="66275"/>
                      <a:invGamma/>
                    </a:srgbClr>
                  </a:gs>
                  <a:gs pos="50000">
                    <a:srgbClr val="800000"/>
                  </a:gs>
                  <a:gs pos="100000">
                    <a:srgbClr val="800000">
                      <a:gamma/>
                      <a:shade val="6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7308" name="Rectangle 92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871" cy="40"/>
              </a:xfrm>
              <a:prstGeom prst="rect">
                <a:avLst/>
              </a:prstGeom>
              <a:gradFill rotWithShape="1">
                <a:gsLst>
                  <a:gs pos="0">
                    <a:srgbClr val="800000">
                      <a:gamma/>
                      <a:shade val="66275"/>
                      <a:invGamma/>
                    </a:srgbClr>
                  </a:gs>
                  <a:gs pos="50000">
                    <a:srgbClr val="800000"/>
                  </a:gs>
                  <a:gs pos="100000">
                    <a:srgbClr val="800000">
                      <a:gamma/>
                      <a:shade val="6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7309" name="Rectangle 93"/>
            <p:cNvSpPr>
              <a:spLocks noChangeAspect="1" noChangeArrowheads="1"/>
            </p:cNvSpPr>
            <p:nvPr/>
          </p:nvSpPr>
          <p:spPr bwMode="auto">
            <a:xfrm>
              <a:off x="476" y="2109"/>
              <a:ext cx="868" cy="96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7316" name="Text Box 100"/>
          <p:cNvSpPr txBox="1">
            <a:spLocks noChangeArrowheads="1"/>
          </p:cNvSpPr>
          <p:nvPr/>
        </p:nvSpPr>
        <p:spPr bwMode="auto">
          <a:xfrm>
            <a:off x="468313" y="1052513"/>
            <a:ext cx="799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  <a:latin typeface="Arial Rounded MT Bold" pitchFamily="34" charset="0"/>
              </a:rPr>
              <a:t>Realization of highly-reflective mirrors</a:t>
            </a:r>
          </a:p>
        </p:txBody>
      </p:sp>
      <p:sp>
        <p:nvSpPr>
          <p:cNvPr id="137319" name="Rectangle 103"/>
          <p:cNvSpPr>
            <a:spLocks noChangeArrowheads="1"/>
          </p:cNvSpPr>
          <p:nvPr/>
        </p:nvSpPr>
        <p:spPr bwMode="auto">
          <a:xfrm>
            <a:off x="2339975" y="2824163"/>
            <a:ext cx="4752975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7320" name="Rectangle 104"/>
          <p:cNvSpPr>
            <a:spLocks noChangeArrowheads="1"/>
          </p:cNvSpPr>
          <p:nvPr/>
        </p:nvSpPr>
        <p:spPr bwMode="auto">
          <a:xfrm>
            <a:off x="7092950" y="2824163"/>
            <a:ext cx="151130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0" y="6064250"/>
            <a:ext cx="9144000" cy="820738"/>
          </a:xfrm>
          <a:prstGeom prst="rect">
            <a:avLst/>
          </a:prstGeom>
          <a:solidFill>
            <a:srgbClr val="99AD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06" t="57489" r="1141" b="10567"/>
          <a:stretch>
            <a:fillRect/>
          </a:stretch>
        </p:blipFill>
        <p:spPr bwMode="auto">
          <a:xfrm>
            <a:off x="3217863" y="6237288"/>
            <a:ext cx="488315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58606" t="57489" r="1141" b="105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5" name="Object 15"/>
          <p:cNvGraphicFramePr>
            <a:graphicFrameLocks noChangeAspect="1"/>
          </p:cNvGraphicFramePr>
          <p:nvPr/>
        </p:nvGraphicFramePr>
        <p:xfrm>
          <a:off x="8316913" y="6091238"/>
          <a:ext cx="841375" cy="766762"/>
        </p:xfrm>
        <a:graphic>
          <a:graphicData uri="http://schemas.openxmlformats.org/presentationml/2006/ole">
            <p:oleObj spid="_x0000_s39961" r:id="rId5" imgW="1036320" imgH="975360" progId="Word.Document.8">
              <p:embed/>
            </p:oleObj>
          </a:graphicData>
        </a:graphic>
      </p:graphicFrame>
      <p:pic>
        <p:nvPicPr>
          <p:cNvPr id="66" name="Grafik 12" descr="SFBTR7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9" b="4242"/>
          <a:stretch>
            <a:fillRect/>
          </a:stretch>
        </p:blipFill>
        <p:spPr bwMode="auto">
          <a:xfrm>
            <a:off x="0" y="6073775"/>
            <a:ext cx="151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02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8" grpId="0" animBg="1"/>
      <p:bldP spid="137230" grpId="0"/>
      <p:bldP spid="137233" grpId="0"/>
      <p:bldP spid="137234" grpId="0"/>
      <p:bldP spid="137235" grpId="0" animBg="1"/>
      <p:bldP spid="137236" grpId="0" animBg="1"/>
      <p:bldP spid="137237" grpId="0" animBg="1"/>
      <p:bldP spid="137246" grpId="0"/>
      <p:bldP spid="137247" grpId="0"/>
      <p:bldP spid="137270" grpId="0" animBg="1"/>
      <p:bldP spid="137285" grpId="0"/>
      <p:bldP spid="137239" grpId="0" animBg="1"/>
      <p:bldP spid="137319" grpId="0" animBg="1"/>
      <p:bldP spid="137320" grpId="0" animBg="1"/>
    </p:bldLst>
  </p:timing>
</p:sld>
</file>

<file path=ppt/theme/theme1.xml><?xml version="1.0" encoding="utf-8"?>
<a:theme xmlns:a="http://schemas.openxmlformats.org/drawingml/2006/main" name="Vorlage SFB 3">
  <a:themeElements>
    <a:clrScheme name="Vorlage SFB 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orlage SFB 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 SFB 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SFB 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SFB 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SFB 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SFB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SFB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SFB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1355</Words>
  <Application>Microsoft Office PowerPoint</Application>
  <PresentationFormat>On-screen Show (4:3)</PresentationFormat>
  <Paragraphs>303</Paragraphs>
  <Slides>31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Vorlage SFB 3</vt:lpstr>
      <vt:lpstr>Photo Editor Photo</vt:lpstr>
      <vt:lpstr>Microsoft Office Word 97 - 2003 Document</vt:lpstr>
      <vt:lpstr>Equation</vt:lpstr>
      <vt:lpstr>Graph</vt:lpstr>
      <vt:lpstr>Materials 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Silicon as a test mass material</vt:lpstr>
      <vt:lpstr>Surface Loss of Silicon</vt:lpstr>
      <vt:lpstr>Surface Loss of Silicon</vt:lpstr>
      <vt:lpstr>Bulk loss of Silicon</vt:lpstr>
      <vt:lpstr>Bulk loss of Silicon</vt:lpstr>
      <vt:lpstr>Bulk loss of Silicon</vt:lpstr>
      <vt:lpstr>Optical properties of silicon</vt:lpstr>
      <vt:lpstr>Optical properties of silicon </vt:lpstr>
      <vt:lpstr>Optical properties of silicon</vt:lpstr>
      <vt:lpstr>Optical properties of silicon – optical absorption</vt:lpstr>
      <vt:lpstr>Optical properties of silicon</vt:lpstr>
      <vt:lpstr>Optical properties of silicon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SFB TR7 C4</dc:creator>
  <cp:lastModifiedBy>Garrett Cole</cp:lastModifiedBy>
  <cp:revision>209</cp:revision>
  <dcterms:created xsi:type="dcterms:W3CDTF">2007-11-07T13:12:05Z</dcterms:created>
  <dcterms:modified xsi:type="dcterms:W3CDTF">2011-09-12T06:41:43Z</dcterms:modified>
</cp:coreProperties>
</file>