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4v"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03" r:id="rId2"/>
    <p:sldId id="285" r:id="rId3"/>
    <p:sldId id="319" r:id="rId4"/>
    <p:sldId id="323" r:id="rId5"/>
    <p:sldId id="320" r:id="rId6"/>
    <p:sldId id="308" r:id="rId7"/>
    <p:sldId id="329" r:id="rId8"/>
    <p:sldId id="327" r:id="rId9"/>
    <p:sldId id="335" r:id="rId10"/>
    <p:sldId id="337" r:id="rId11"/>
    <p:sldId id="338" r:id="rId12"/>
    <p:sldId id="321" r:id="rId13"/>
    <p:sldId id="331" r:id="rId14"/>
    <p:sldId id="333" r:id="rId15"/>
    <p:sldId id="332" r:id="rId16"/>
    <p:sldId id="317" r:id="rId17"/>
    <p:sldId id="318" r:id="rId18"/>
    <p:sldId id="330" r:id="rId19"/>
    <p:sldId id="313" r:id="rId2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00" autoAdjust="0"/>
    <p:restoredTop sz="94660"/>
  </p:normalViewPr>
  <p:slideViewPr>
    <p:cSldViewPr snapToGrid="0">
      <p:cViewPr>
        <p:scale>
          <a:sx n="130" d="100"/>
          <a:sy n="130" d="100"/>
        </p:scale>
        <p:origin x="-3302" y="-28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FD45EC-C996-49BB-AEE8-C782BD310B3E}" type="datetimeFigureOut">
              <a:rPr lang="it-IT" smtClean="0"/>
              <a:t>30/11/2022</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6C7A29-7F64-4728-907E-31F774960BB8}" type="slidenum">
              <a:rPr lang="it-IT" smtClean="0"/>
              <a:t>‹#›</a:t>
            </a:fld>
            <a:endParaRPr lang="it-IT"/>
          </a:p>
        </p:txBody>
      </p:sp>
    </p:spTree>
    <p:extLst>
      <p:ext uri="{BB962C8B-B14F-4D97-AF65-F5344CB8AC3E}">
        <p14:creationId xmlns:p14="http://schemas.microsoft.com/office/powerpoint/2010/main" val="4233768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30/11/2022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3729537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30/11/2022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363245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30/11/2022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67841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p>
            <a:fld id="{187CC632-4A0F-490D-B8EA-030B31684D71}" type="datetimeFigureOut">
              <a:rPr lang="it-IT" smtClean="0"/>
              <a:t>30/11/2022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74904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87CC632-4A0F-490D-B8EA-030B31684D71}" type="datetimeFigureOut">
              <a:rPr lang="it-IT" smtClean="0"/>
              <a:t>30/11/2022</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779316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p>
            <a:fld id="{187CC632-4A0F-490D-B8EA-030B31684D71}" type="datetimeFigureOut">
              <a:rPr lang="it-IT" smtClean="0"/>
              <a:t>30/11/2022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1168214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p>
            <a:fld id="{187CC632-4A0F-490D-B8EA-030B31684D71}" type="datetimeFigureOut">
              <a:rPr lang="it-IT" smtClean="0"/>
              <a:t>30/11/2022</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3366830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p>
            <a:fld id="{187CC632-4A0F-490D-B8EA-030B31684D71}" type="datetimeFigureOut">
              <a:rPr lang="it-IT" smtClean="0"/>
              <a:t>30/11/2022</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557781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CC632-4A0F-490D-B8EA-030B31684D71}" type="datetimeFigureOut">
              <a:rPr lang="it-IT" smtClean="0"/>
              <a:t>30/11/2022</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2174761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30/11/2022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3992437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CC632-4A0F-490D-B8EA-030B31684D71}" type="datetimeFigureOut">
              <a:rPr lang="it-IT" smtClean="0"/>
              <a:t>30/11/2022</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AD05C850-8F8E-46C0-A743-04815318E7EA}" type="slidenum">
              <a:rPr lang="it-IT" smtClean="0"/>
              <a:t>‹#›</a:t>
            </a:fld>
            <a:endParaRPr lang="it-IT"/>
          </a:p>
        </p:txBody>
      </p:sp>
    </p:spTree>
    <p:extLst>
      <p:ext uri="{BB962C8B-B14F-4D97-AF65-F5344CB8AC3E}">
        <p14:creationId xmlns:p14="http://schemas.microsoft.com/office/powerpoint/2010/main" val="2467571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it-IT"/>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CC632-4A0F-490D-B8EA-030B31684D71}" type="datetimeFigureOut">
              <a:rPr lang="it-IT" smtClean="0"/>
              <a:t>30/11/2022</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5C850-8F8E-46C0-A743-04815318E7EA}" type="slidenum">
              <a:rPr lang="it-IT" smtClean="0"/>
              <a:t>‹#›</a:t>
            </a:fld>
            <a:endParaRPr lang="it-IT"/>
          </a:p>
        </p:txBody>
      </p:sp>
    </p:spTree>
    <p:extLst>
      <p:ext uri="{BB962C8B-B14F-4D97-AF65-F5344CB8AC3E}">
        <p14:creationId xmlns:p14="http://schemas.microsoft.com/office/powerpoint/2010/main" val="2185711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53.jpeg"/><Relationship Id="rId7" Type="http://schemas.openxmlformats.org/officeDocument/2006/relationships/image" Target="../media/image54.jpeg"/><Relationship Id="rId2" Type="http://schemas.openxmlformats.org/officeDocument/2006/relationships/image" Target="../media/image52.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image" Target="../media/image5.jpeg"/><Relationship Id="rId9" Type="http://schemas.openxmlformats.org/officeDocument/2006/relationships/image" Target="../media/image55.jpeg"/></Relationships>
</file>

<file path=ppt/slides/_rels/slide11.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50.png"/><Relationship Id="rId3" Type="http://schemas.openxmlformats.org/officeDocument/2006/relationships/image" Target="../media/image6.emf"/><Relationship Id="rId7" Type="http://schemas.microsoft.com/office/2007/relationships/hdphoto" Target="../media/hdphoto1.wdp"/><Relationship Id="rId12" Type="http://schemas.microsoft.com/office/2007/relationships/hdphoto" Target="../media/hdphoto6.wdp"/><Relationship Id="rId2" Type="http://schemas.openxmlformats.org/officeDocument/2006/relationships/image" Target="../media/image5.jpeg"/><Relationship Id="rId16" Type="http://schemas.microsoft.com/office/2007/relationships/hdphoto" Target="../media/hdphoto5.wdp"/><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9.png"/><Relationship Id="rId5" Type="http://schemas.openxmlformats.org/officeDocument/2006/relationships/image" Target="../media/image35.jpeg"/><Relationship Id="rId15" Type="http://schemas.openxmlformats.org/officeDocument/2006/relationships/image" Target="../media/image46.png"/><Relationship Id="rId10"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39.png"/><Relationship Id="rId14" Type="http://schemas.microsoft.com/office/2007/relationships/hdphoto" Target="../media/hdphoto7.wdp"/></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4.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11" Type="http://schemas.openxmlformats.org/officeDocument/2006/relationships/image" Target="../media/image63.jpg"/><Relationship Id="rId5" Type="http://schemas.openxmlformats.org/officeDocument/2006/relationships/image" Target="../media/image59.jpeg"/><Relationship Id="rId10" Type="http://schemas.openxmlformats.org/officeDocument/2006/relationships/image" Target="../media/image4.png"/><Relationship Id="rId4" Type="http://schemas.openxmlformats.org/officeDocument/2006/relationships/image" Target="../media/image58.jpeg"/><Relationship Id="rId9" Type="http://schemas.openxmlformats.org/officeDocument/2006/relationships/image" Target="../media/image6.emf"/></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4.pn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69.jpeg"/><Relationship Id="rId4" Type="http://schemas.openxmlformats.org/officeDocument/2006/relationships/image" Target="../media/image68.jpe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2.jpeg"/><Relationship Id="rId2" Type="http://schemas.openxmlformats.org/officeDocument/2006/relationships/image" Target="../media/image70.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6.emf"/></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4.jpg"/><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73.jpg"/><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Layout" Target="../slideLayouts/slideLayout1.xml"/><Relationship Id="rId7" Type="http://schemas.openxmlformats.org/officeDocument/2006/relationships/image" Target="../media/image75.jpe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5.jpeg"/><Relationship Id="rId5" Type="http://schemas.openxmlformats.org/officeDocument/2006/relationships/image" Target="../media/image4.png"/><Relationship Id="rId10" Type="http://schemas.openxmlformats.org/officeDocument/2006/relationships/image" Target="../media/image78.png"/><Relationship Id="rId4" Type="http://schemas.openxmlformats.org/officeDocument/2006/relationships/image" Target="../media/image6.emf"/><Relationship Id="rId9" Type="http://schemas.openxmlformats.org/officeDocument/2006/relationships/image" Target="../media/image77.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9.jpe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6.emf"/><Relationship Id="rId7" Type="http://schemas.openxmlformats.org/officeDocument/2006/relationships/image" Target="../media/image17.jpe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6.emf"/><Relationship Id="rId7" Type="http://schemas.openxmlformats.org/officeDocument/2006/relationships/image" Target="../media/image22.JPG"/><Relationship Id="rId2" Type="http://schemas.openxmlformats.org/officeDocument/2006/relationships/image" Target="../media/image20.JPG"/><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5.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27.jpeg"/><Relationship Id="rId10" Type="http://schemas.openxmlformats.org/officeDocument/2006/relationships/image" Target="../media/image30.jpeg"/><Relationship Id="rId4" Type="http://schemas.openxmlformats.org/officeDocument/2006/relationships/image" Target="../media/image26.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8.jpeg"/><Relationship Id="rId3" Type="http://schemas.openxmlformats.org/officeDocument/2006/relationships/image" Target="../media/image32.jpeg"/><Relationship Id="rId7" Type="http://schemas.openxmlformats.org/officeDocument/2006/relationships/image" Target="../media/image33.jpeg"/><Relationship Id="rId12" Type="http://schemas.microsoft.com/office/2007/relationships/hdphoto" Target="../media/hdphoto1.wdp"/><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37.png"/><Relationship Id="rId5" Type="http://schemas.openxmlformats.org/officeDocument/2006/relationships/image" Target="../media/image4.png"/><Relationship Id="rId15" Type="http://schemas.microsoft.com/office/2007/relationships/hdphoto" Target="../media/hdphoto2.wdp"/><Relationship Id="rId10" Type="http://schemas.openxmlformats.org/officeDocument/2006/relationships/image" Target="../media/image36.jpeg"/><Relationship Id="rId4" Type="http://schemas.openxmlformats.org/officeDocument/2006/relationships/image" Target="../media/image6.emf"/><Relationship Id="rId9" Type="http://schemas.openxmlformats.org/officeDocument/2006/relationships/image" Target="../media/image35.jpe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4.wdp"/><Relationship Id="rId18" Type="http://schemas.openxmlformats.org/officeDocument/2006/relationships/image" Target="../media/image49.png"/><Relationship Id="rId3" Type="http://schemas.openxmlformats.org/officeDocument/2006/relationships/image" Target="../media/image6.emf"/><Relationship Id="rId21" Type="http://schemas.microsoft.com/office/2007/relationships/hdphoto" Target="../media/hdphoto7.wdp"/><Relationship Id="rId7" Type="http://schemas.openxmlformats.org/officeDocument/2006/relationships/image" Target="../media/image41.jpeg"/><Relationship Id="rId12" Type="http://schemas.openxmlformats.org/officeDocument/2006/relationships/image" Target="../media/image45.png"/><Relationship Id="rId17" Type="http://schemas.openxmlformats.org/officeDocument/2006/relationships/image" Target="../media/image48.jpeg"/><Relationship Id="rId2" Type="http://schemas.openxmlformats.org/officeDocument/2006/relationships/image" Target="../media/image5.jpeg"/><Relationship Id="rId16" Type="http://schemas.openxmlformats.org/officeDocument/2006/relationships/image" Target="../media/image47.jpeg"/><Relationship Id="rId20"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4.jpeg"/><Relationship Id="rId5" Type="http://schemas.openxmlformats.org/officeDocument/2006/relationships/image" Target="../media/image21.JPG"/><Relationship Id="rId15" Type="http://schemas.microsoft.com/office/2007/relationships/hdphoto" Target="../media/hdphoto5.wdp"/><Relationship Id="rId23" Type="http://schemas.microsoft.com/office/2007/relationships/hdphoto" Target="../media/hdphoto8.wdp"/><Relationship Id="rId10" Type="http://schemas.openxmlformats.org/officeDocument/2006/relationships/image" Target="../media/image43.jpeg"/><Relationship Id="rId19" Type="http://schemas.microsoft.com/office/2007/relationships/hdphoto" Target="../media/hdphoto6.wdp"/><Relationship Id="rId4" Type="http://schemas.openxmlformats.org/officeDocument/2006/relationships/image" Target="../media/image4.png"/><Relationship Id="rId9" Type="http://schemas.microsoft.com/office/2007/relationships/hdphoto" Target="../media/hdphoto3.wdp"/><Relationship Id="rId14" Type="http://schemas.openxmlformats.org/officeDocument/2006/relationships/image" Target="../media/image46.png"/><Relationship Id="rId22"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6579" y="2048556"/>
            <a:ext cx="5529221" cy="3813736"/>
          </a:xfrm>
          <a:prstGeom prst="rect">
            <a:avLst/>
          </a:prstGeom>
        </p:spPr>
      </p:pic>
      <p:sp>
        <p:nvSpPr>
          <p:cNvPr id="10" name="Rettangolo 11"/>
          <p:cNvSpPr/>
          <p:nvPr/>
        </p:nvSpPr>
        <p:spPr>
          <a:xfrm>
            <a:off x="750018" y="2111352"/>
            <a:ext cx="5723565" cy="3785652"/>
          </a:xfrm>
          <a:prstGeom prst="rect">
            <a:avLst/>
          </a:prstGeom>
        </p:spPr>
        <p:txBody>
          <a:bodyPr wrap="square">
            <a:spAutoFit/>
          </a:bodyPr>
          <a:lstStyle/>
          <a:p>
            <a:pPr lvl="0" algn="r" eaLnBrk="0" fontAlgn="base" hangingPunct="0">
              <a:spcBef>
                <a:spcPct val="0"/>
              </a:spcBef>
              <a:spcAft>
                <a:spcPct val="0"/>
              </a:spcAft>
            </a:pPr>
            <a:r>
              <a:rPr lang="it-IT" altLang="it-IT" sz="3600" b="1"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TDR Review Committee meeting</a:t>
            </a:r>
            <a:endParaRPr lang="it-IT" altLang="it-IT" sz="3600" b="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a:p>
            <a:pPr lvl="0" algn="r" eaLnBrk="0" fontAlgn="base" hangingPunct="0">
              <a:spcBef>
                <a:spcPct val="0"/>
              </a:spcBef>
              <a:spcAft>
                <a:spcPct val="0"/>
              </a:spcAft>
            </a:pPr>
            <a:endParaRPr lang="en-US" sz="3600" b="1" i="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a:p>
            <a:pPr algn="r"/>
            <a:r>
              <a:rPr lang="en-US" sz="3600" b="1" i="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Plasma section </a:t>
            </a:r>
          </a:p>
          <a:p>
            <a:pPr algn="r"/>
            <a:r>
              <a:rPr lang="en-GB" sz="2400"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30</a:t>
            </a:r>
            <a:r>
              <a:rPr lang="en-GB" sz="2400" i="1" baseline="30000"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th</a:t>
            </a:r>
            <a:r>
              <a:rPr lang="en-GB" sz="2400"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 November-2</a:t>
            </a:r>
            <a:r>
              <a:rPr lang="en-GB" sz="2400" i="1" baseline="30000"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nd</a:t>
            </a:r>
            <a:r>
              <a:rPr lang="en-GB" sz="2400"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  December 2022</a:t>
            </a:r>
            <a:endParaRPr lang="en-GB" sz="2400" i="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a:p>
            <a:pPr algn="r"/>
            <a:endParaRPr lang="en-GB" sz="2400" i="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a:p>
            <a:pPr algn="r"/>
            <a:endParaRPr lang="en-GB" sz="2400"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a:p>
            <a:pPr algn="r"/>
            <a:r>
              <a:rPr lang="en-GB" sz="2400"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A</a:t>
            </a:r>
            <a:r>
              <a:rPr lang="en-GB" sz="2400" i="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 </a:t>
            </a:r>
            <a:r>
              <a:rPr lang="en-GB" sz="2400" i="1" dirty="0" err="1"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Biagioni</a:t>
            </a:r>
            <a:r>
              <a:rPr lang="en-GB" sz="2400" i="1" dirty="0"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 </a:t>
            </a:r>
            <a:r>
              <a:rPr lang="en-GB" sz="2400" i="1" dirty="0" err="1" smtClean="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rPr>
              <a:t>R.Pompili</a:t>
            </a:r>
            <a:endParaRPr lang="en-GB" sz="2400" i="1" dirty="0">
              <a:solidFill>
                <a:srgbClr val="002060"/>
              </a:solidFill>
              <a:latin typeface="Microsoft JhengHei" panose="020B0604030504040204" pitchFamily="34" charset="-120"/>
              <a:ea typeface="Microsoft JhengHei" panose="020B0604030504040204" pitchFamily="34" charset="-120"/>
              <a:cs typeface="Arial" panose="020B0604020202020204" pitchFamily="34" charset="0"/>
            </a:endParaRPr>
          </a:p>
        </p:txBody>
      </p:sp>
      <p:sp>
        <p:nvSpPr>
          <p:cNvPr id="11" name="Rounded Rectangle 10"/>
          <p:cNvSpPr/>
          <p:nvPr/>
        </p:nvSpPr>
        <p:spPr>
          <a:xfrm>
            <a:off x="0" y="6457891"/>
            <a:ext cx="12192000"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p:cNvSpPr/>
          <p:nvPr/>
        </p:nvSpPr>
        <p:spPr>
          <a:xfrm>
            <a:off x="8931915" y="6457891"/>
            <a:ext cx="3183885" cy="400110"/>
          </a:xfrm>
          <a:prstGeom prst="rect">
            <a:avLst/>
          </a:prstGeom>
        </p:spPr>
        <p:txBody>
          <a:bodyPr wrap="none">
            <a:spAutoFit/>
          </a:bodyPr>
          <a:lstStyle/>
          <a:p>
            <a:r>
              <a:rPr lang="en-GB" sz="2000" i="1" dirty="0" smtClean="0">
                <a:solidFill>
                  <a:schemeClr val="bg1"/>
                </a:solidFill>
                <a:latin typeface="Arial" pitchFamily="34" charset="0"/>
                <a:cs typeface="Arial" pitchFamily="34" charset="0"/>
              </a:rPr>
              <a:t>Angelo.Biagioni@lnf.infn.it</a:t>
            </a:r>
            <a:endParaRPr lang="it-IT" sz="2000" i="1" dirty="0">
              <a:solidFill>
                <a:schemeClr val="bg1"/>
              </a:solidFill>
            </a:endParaRPr>
          </a:p>
        </p:txBody>
      </p:sp>
      <p:cxnSp>
        <p:nvCxnSpPr>
          <p:cNvPr id="8" name="Straight Connector 7"/>
          <p:cNvCxnSpPr/>
          <p:nvPr/>
        </p:nvCxnSpPr>
        <p:spPr>
          <a:xfrm>
            <a:off x="385010" y="5929505"/>
            <a:ext cx="11730790" cy="540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61089" y="193020"/>
            <a:ext cx="11865811" cy="1717415"/>
            <a:chOff x="161089" y="193020"/>
            <a:chExt cx="11954711" cy="1717415"/>
          </a:xfrm>
        </p:grpSpPr>
        <p:cxnSp>
          <p:nvCxnSpPr>
            <p:cNvPr id="33" name="Straight Connector 32"/>
            <p:cNvCxnSpPr/>
            <p:nvPr/>
          </p:nvCxnSpPr>
          <p:spPr>
            <a:xfrm>
              <a:off x="300789" y="1910435"/>
              <a:ext cx="11815011" cy="0"/>
            </a:xfrm>
            <a:prstGeom prst="line">
              <a:avLst/>
            </a:prstGeom>
            <a:ln w="25400">
              <a:noFill/>
            </a:ln>
          </p:spPr>
          <p:style>
            <a:lnRef idx="1">
              <a:schemeClr val="accent1"/>
            </a:lnRef>
            <a:fillRef idx="0">
              <a:schemeClr val="accent1"/>
            </a:fillRef>
            <a:effectRef idx="0">
              <a:schemeClr val="accent1"/>
            </a:effectRef>
            <a:fontRef idx="minor">
              <a:schemeClr val="tx1"/>
            </a:fontRef>
          </p:style>
        </p:cxnSp>
        <p:pic>
          <p:nvPicPr>
            <p:cNvPr id="22" name="Immagine 7"/>
            <p:cNvPicPr>
              <a:picLocks noChangeAspect="1"/>
            </p:cNvPicPr>
            <p:nvPr/>
          </p:nvPicPr>
          <p:blipFill rotWithShape="1">
            <a:blip r:embed="rId3" cstate="print">
              <a:extLst>
                <a:ext uri="{28A0092B-C50C-407E-A947-70E740481C1C}">
                  <a14:useLocalDpi xmlns:a14="http://schemas.microsoft.com/office/drawing/2010/main" val="0"/>
                </a:ext>
              </a:extLst>
            </a:blip>
            <a:srcRect l="1575" t="28832" r="1573" b="30255"/>
            <a:stretch/>
          </p:blipFill>
          <p:spPr>
            <a:xfrm>
              <a:off x="161089" y="193020"/>
              <a:ext cx="4615091" cy="1579295"/>
            </a:xfrm>
            <a:prstGeom prst="rect">
              <a:avLst/>
            </a:prstGeom>
            <a:ln w="19050">
              <a:noFill/>
            </a:ln>
          </p:spPr>
        </p:pic>
        <p:pic>
          <p:nvPicPr>
            <p:cNvPr id="14" name="Picture 13" descr="Picture 7"/>
            <p:cNvPicPr>
              <a:picLocks noChangeAspect="1"/>
            </p:cNvPicPr>
            <p:nvPr/>
          </p:nvPicPr>
          <p:blipFill>
            <a:blip r:embed="rId4"/>
            <a:stretch>
              <a:fillRect/>
            </a:stretch>
          </p:blipFill>
          <p:spPr>
            <a:xfrm>
              <a:off x="8629574" y="193020"/>
              <a:ext cx="2992282" cy="1285607"/>
            </a:xfrm>
            <a:prstGeom prst="rect">
              <a:avLst/>
            </a:prstGeom>
            <a:ln w="12700">
              <a:noFill/>
              <a:miter lim="400000"/>
            </a:ln>
          </p:spPr>
        </p:pic>
        <p:pic>
          <p:nvPicPr>
            <p:cNvPr id="15" name="Picture 425" descr="http://www.lnf.infn.it/logo/logo_infn_lnf_1_sigla_ln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4485" y="286994"/>
              <a:ext cx="2048015" cy="1287198"/>
            </a:xfrm>
            <a:prstGeom prst="rect">
              <a:avLst/>
            </a:prstGeom>
            <a:noFill/>
            <a:ln>
              <a:noFill/>
            </a:ln>
            <a:extLst>
              <a:ext uri="{909E8E84-426E-40DD-AFC4-6F175D3DCCD1}">
                <a14:hiddenFill xmlns:a14="http://schemas.microsoft.com/office/drawing/2010/main">
                  <a:solidFill>
                    <a:srgbClr val="FFFFFF"/>
                  </a:solidFill>
                </a14:hiddenFill>
              </a:ext>
            </a:extLst>
          </p:spPr>
        </p:pic>
      </p:grpSp>
      <p:cxnSp>
        <p:nvCxnSpPr>
          <p:cNvPr id="16" name="Straight Connector 15"/>
          <p:cNvCxnSpPr/>
          <p:nvPr/>
        </p:nvCxnSpPr>
        <p:spPr>
          <a:xfrm>
            <a:off x="385010" y="1890134"/>
            <a:ext cx="11730790" cy="540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781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644" t="9971" r="8376" b="4579"/>
          <a:stretch/>
        </p:blipFill>
        <p:spPr>
          <a:xfrm>
            <a:off x="68095" y="986648"/>
            <a:ext cx="6054213" cy="4423369"/>
          </a:xfrm>
          <a:prstGeom prst="rect">
            <a:avLst/>
          </a:prstGeom>
        </p:spPr>
      </p:pic>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8807" t="4314" r="11947" b="2941"/>
          <a:stretch/>
        </p:blipFill>
        <p:spPr>
          <a:xfrm>
            <a:off x="9193119" y="3048672"/>
            <a:ext cx="2810947" cy="2273429"/>
          </a:xfrm>
          <a:prstGeom prst="rect">
            <a:avLst/>
          </a:prstGeom>
        </p:spPr>
      </p:pic>
      <p:pic>
        <p:nvPicPr>
          <p:cNvPr id="75"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100" name="Rounded Rectangle 99"/>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1" name="Rectangle 100"/>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sp>
        <p:nvSpPr>
          <p:cNvPr id="102" name="Rectangle 101"/>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103" name="Rectangle 102"/>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pic>
        <p:nvPicPr>
          <p:cNvPr id="16" name="Picture 15"/>
          <p:cNvPicPr>
            <a:picLocks noChangeAspect="1"/>
          </p:cNvPicPr>
          <p:nvPr/>
        </p:nvPicPr>
        <p:blipFill>
          <a:blip r:embed="rId5"/>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4284912" y="26185"/>
            <a:ext cx="6442789"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erosion of walls capillary</a:t>
            </a:r>
            <a:endParaRPr lang="it-IT" i="1" dirty="0">
              <a:latin typeface="Arial" panose="020B0604020202020204" pitchFamily="34" charset="0"/>
              <a:cs typeface="Arial" panose="020B0604020202020204" pitchFamily="34" charset="0"/>
            </a:endParaRPr>
          </a:p>
        </p:txBody>
      </p:sp>
      <p:sp>
        <p:nvSpPr>
          <p:cNvPr id="76" name="Rectangle 75"/>
          <p:cNvSpPr/>
          <p:nvPr/>
        </p:nvSpPr>
        <p:spPr>
          <a:xfrm>
            <a:off x="541819" y="5535673"/>
            <a:ext cx="1094477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The damaging of the capillary depends on the plasma current density and also on the repetition rate of the discharge, since the higher is the repetition frequency the larger is the thermal energy accumulated on the capillary walls</a:t>
            </a:r>
            <a:endParaRPr kumimoji="0" lang="it-IT"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7" name="Rectangle 76"/>
          <p:cNvSpPr/>
          <p:nvPr/>
        </p:nvSpPr>
        <p:spPr>
          <a:xfrm>
            <a:off x="27073" y="675191"/>
            <a:ext cx="2339102" cy="369332"/>
          </a:xfrm>
          <a:prstGeom prst="rect">
            <a:avLst/>
          </a:prstGeom>
          <a:solidFill>
            <a:schemeClr val="accent1">
              <a:lumMod val="20000"/>
              <a:lumOff val="80000"/>
            </a:schemeClr>
          </a:solidFill>
          <a:ln>
            <a:solidFill>
              <a:schemeClr val="bg2"/>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1-5 Hz repetition rate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8" name="Straight Arrow Connector 77"/>
          <p:cNvCxnSpPr/>
          <p:nvPr/>
        </p:nvCxnSpPr>
        <p:spPr>
          <a:xfrm>
            <a:off x="2473465" y="1630022"/>
            <a:ext cx="0" cy="876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2467248" y="1630022"/>
            <a:ext cx="18917" cy="300550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466982" y="1663888"/>
            <a:ext cx="97975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Starting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5 Hz</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2" name="Picture 81"/>
          <p:cNvPicPr>
            <a:picLocks noChangeAspect="1"/>
          </p:cNvPicPr>
          <p:nvPr/>
        </p:nvPicPr>
        <p:blipFill rotWithShape="1">
          <a:blip r:embed="rId7" cstate="print">
            <a:extLst>
              <a:ext uri="{28A0092B-C50C-407E-A947-70E740481C1C}">
                <a14:useLocalDpi xmlns:a14="http://schemas.microsoft.com/office/drawing/2010/main" val="0"/>
              </a:ext>
            </a:extLst>
          </a:blip>
          <a:srcRect l="9569" t="3833" r="11532" b="1481"/>
          <a:stretch/>
        </p:blipFill>
        <p:spPr>
          <a:xfrm>
            <a:off x="6242298" y="3055621"/>
            <a:ext cx="2823691" cy="2306372"/>
          </a:xfrm>
          <a:prstGeom prst="rect">
            <a:avLst/>
          </a:prstGeom>
        </p:spPr>
      </p:pic>
      <p:pic>
        <p:nvPicPr>
          <p:cNvPr id="83" name="Picture 82"/>
          <p:cNvPicPr>
            <a:picLocks noChangeAspect="1"/>
          </p:cNvPicPr>
          <p:nvPr/>
        </p:nvPicPr>
        <p:blipFill rotWithShape="1">
          <a:blip r:embed="rId8" cstate="print">
            <a:extLst>
              <a:ext uri="{28A0092B-C50C-407E-A947-70E740481C1C}">
                <a14:useLocalDpi xmlns:a14="http://schemas.microsoft.com/office/drawing/2010/main" val="0"/>
              </a:ext>
            </a:extLst>
          </a:blip>
          <a:srcRect l="9085" t="4902" r="12779" b="3334"/>
          <a:stretch/>
        </p:blipFill>
        <p:spPr>
          <a:xfrm>
            <a:off x="6243674" y="710132"/>
            <a:ext cx="2871254" cy="2292237"/>
          </a:xfrm>
          <a:prstGeom prst="rect">
            <a:avLst/>
          </a:prstGeom>
        </p:spPr>
      </p:pic>
      <p:pic>
        <p:nvPicPr>
          <p:cNvPr id="84" name="Picture 83"/>
          <p:cNvPicPr>
            <a:picLocks noChangeAspect="1"/>
          </p:cNvPicPr>
          <p:nvPr/>
        </p:nvPicPr>
        <p:blipFill rotWithShape="1">
          <a:blip r:embed="rId9" cstate="print">
            <a:extLst>
              <a:ext uri="{28A0092B-C50C-407E-A947-70E740481C1C}">
                <a14:useLocalDpi xmlns:a14="http://schemas.microsoft.com/office/drawing/2010/main" val="0"/>
              </a:ext>
            </a:extLst>
          </a:blip>
          <a:srcRect l="8758" t="4314" r="13092" b="2550"/>
          <a:stretch/>
        </p:blipFill>
        <p:spPr>
          <a:xfrm>
            <a:off x="9131436" y="675191"/>
            <a:ext cx="2872630" cy="2327178"/>
          </a:xfrm>
          <a:prstGeom prst="rect">
            <a:avLst/>
          </a:prstGeom>
        </p:spPr>
      </p:pic>
      <p:sp>
        <p:nvSpPr>
          <p:cNvPr id="85" name="Rectangle 84"/>
          <p:cNvSpPr/>
          <p:nvPr/>
        </p:nvSpPr>
        <p:spPr>
          <a:xfrm>
            <a:off x="9987924" y="903554"/>
            <a:ext cx="1358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300000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p:cNvSpPr/>
          <p:nvPr/>
        </p:nvSpPr>
        <p:spPr>
          <a:xfrm>
            <a:off x="7312580" y="3230732"/>
            <a:ext cx="7729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rPr>
              <a:t>0</a:t>
            </a: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7" name="Rectangle 86"/>
          <p:cNvSpPr/>
          <p:nvPr/>
        </p:nvSpPr>
        <p:spPr>
          <a:xfrm>
            <a:off x="7312580" y="859857"/>
            <a:ext cx="7729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8" name="Rectangle 87"/>
          <p:cNvSpPr/>
          <p:nvPr/>
        </p:nvSpPr>
        <p:spPr>
          <a:xfrm>
            <a:off x="9987924" y="3230732"/>
            <a:ext cx="1358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200000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9" name="Rectangle 88"/>
          <p:cNvSpPr/>
          <p:nvPr/>
        </p:nvSpPr>
        <p:spPr>
          <a:xfrm>
            <a:off x="5585596" y="666511"/>
            <a:ext cx="723660" cy="584775"/>
          </a:xfrm>
          <a:prstGeom prst="rect">
            <a:avLst/>
          </a:prstGeom>
          <a:solidFill>
            <a:schemeClr val="accent4">
              <a:lumMod val="40000"/>
              <a:lumOff val="60000"/>
              <a:alpha val="98000"/>
            </a:schemeClr>
          </a:solidFill>
          <a:ln>
            <a:solidFill>
              <a:schemeClr val="bg1">
                <a:alpha val="99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300 A</a:t>
            </a:r>
            <a:endParaRPr kumimoji="0" lang="it-IT" altLang="it-IT" sz="16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p:txBody>
      </p:sp>
      <p:sp>
        <p:nvSpPr>
          <p:cNvPr id="90" name="Rectangle 89"/>
          <p:cNvSpPr/>
          <p:nvPr/>
        </p:nvSpPr>
        <p:spPr>
          <a:xfrm>
            <a:off x="5585595" y="3001660"/>
            <a:ext cx="723660" cy="584775"/>
          </a:xfrm>
          <a:prstGeom prst="rect">
            <a:avLst/>
          </a:prstGeom>
          <a:solidFill>
            <a:schemeClr val="accent4">
              <a:lumMod val="40000"/>
              <a:lumOff val="60000"/>
              <a:alpha val="98000"/>
            </a:schemeClr>
          </a:solidFill>
          <a:ln>
            <a:solidFill>
              <a:schemeClr val="bg1">
                <a:alpha val="99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2</a:t>
            </a:r>
            <a:r>
              <a:rPr kumimoji="0" lang="en-US" alt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mm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300 A</a:t>
            </a:r>
            <a:endParaRPr kumimoji="0" lang="it-IT" altLang="it-IT" sz="16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p:txBody>
      </p:sp>
      <p:cxnSp>
        <p:nvCxnSpPr>
          <p:cNvPr id="91" name="Straight Arrow Connector 90"/>
          <p:cNvCxnSpPr/>
          <p:nvPr/>
        </p:nvCxnSpPr>
        <p:spPr>
          <a:xfrm flipV="1">
            <a:off x="2847497" y="2204720"/>
            <a:ext cx="3389876" cy="584200"/>
          </a:xfrm>
          <a:prstGeom prst="straightConnector1">
            <a:avLst/>
          </a:prstGeom>
          <a:ln w="190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V="1">
            <a:off x="4105626" y="4108239"/>
            <a:ext cx="2129970" cy="24503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93" name="Rectangle 92"/>
          <p:cNvSpPr/>
          <p:nvPr/>
        </p:nvSpPr>
        <p:spPr>
          <a:xfrm>
            <a:off x="741337" y="2852099"/>
            <a:ext cx="16081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Rep rate 1 Hz</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4" name="Straight Arrow Connector 93"/>
          <p:cNvCxnSpPr/>
          <p:nvPr/>
        </p:nvCxnSpPr>
        <p:spPr>
          <a:xfrm>
            <a:off x="757989" y="3230732"/>
            <a:ext cx="1680617" cy="0"/>
          </a:xfrm>
          <a:prstGeom prst="straightConnector1">
            <a:avLst/>
          </a:prstGeom>
          <a:ln w="12700">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1782657" y="6199086"/>
            <a:ext cx="418704" cy="369332"/>
          </a:xfrm>
          <a:prstGeom prst="rect">
            <a:avLst/>
          </a:prstGeom>
        </p:spPr>
        <p:txBody>
          <a:bodyPr wrap="none">
            <a:spAutoFit/>
          </a:bodyPr>
          <a:lstStyle/>
          <a:p>
            <a:r>
              <a:rPr lang="en-US" dirty="0" smtClean="0"/>
              <a:t>10</a:t>
            </a:r>
            <a:endParaRPr lang="it-IT" dirty="0"/>
          </a:p>
        </p:txBody>
      </p:sp>
    </p:spTree>
    <p:extLst>
      <p:ext uri="{BB962C8B-B14F-4D97-AF65-F5344CB8AC3E}">
        <p14:creationId xmlns:p14="http://schemas.microsoft.com/office/powerpoint/2010/main" val="436274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100" name="Rounded Rectangle 99"/>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1" name="Rectangle 100"/>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sp>
        <p:nvSpPr>
          <p:cNvPr id="102" name="Rectangle 101"/>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103" name="Rectangle 102"/>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pic>
        <p:nvPicPr>
          <p:cNvPr id="16" name="Picture 15"/>
          <p:cNvPicPr>
            <a:picLocks noChangeAspect="1"/>
          </p:cNvPicPr>
          <p:nvPr/>
        </p:nvPicPr>
        <p:blipFill>
          <a:blip r:embed="rId3"/>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4284912" y="26185"/>
            <a:ext cx="6442789"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erosion of walls capillary</a:t>
            </a:r>
            <a:endParaRPr lang="it-IT" i="1" dirty="0">
              <a:latin typeface="Arial" panose="020B0604020202020204" pitchFamily="34" charset="0"/>
              <a:cs typeface="Arial" panose="020B0604020202020204" pitchFamily="34" charset="0"/>
            </a:endParaRPr>
          </a:p>
        </p:txBody>
      </p:sp>
      <p:sp>
        <p:nvSpPr>
          <p:cNvPr id="76" name="Rectangle 75"/>
          <p:cNvSpPr/>
          <p:nvPr/>
        </p:nvSpPr>
        <p:spPr>
          <a:xfrm>
            <a:off x="8352310" y="1223530"/>
            <a:ext cx="3662112" cy="353943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3cmx0.5 mm and</a:t>
            </a:r>
            <a:r>
              <a:rPr kumimoji="0" lang="en-US" altLang="it-IT" sz="16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3cmx1mm show a strong deformation but no blackened parts</a:t>
            </a:r>
            <a:endPar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it-IT" sz="160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Sapphire and glass</a:t>
            </a:r>
            <a:r>
              <a:rPr kumimoji="0" lang="en-US" altLang="it-IT" sz="16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materials do not show a deformation along the</a:t>
            </a:r>
            <a:r>
              <a:rPr kumimoji="0" lang="en-US" altLang="it-IT" sz="16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longitudinal coordinate like the plastic capillary</a:t>
            </a:r>
            <a:r>
              <a:rPr kumimoji="0" lang="en-US" altLang="it-IT" sz="16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composed of</a:t>
            </a: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plastic but have a blackened parts</a:t>
            </a:r>
            <a:r>
              <a:rPr kumimoji="0" lang="en-US" altLang="it-IT" sz="16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r>
              <a:rPr lang="en-US" altLang="it-IT" sz="1600" dirty="0" smtClean="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on the positive electrode</a:t>
            </a: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r>
              <a:rPr lang="en-US" altLang="it-IT" sz="1600" dirty="0" smtClean="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 </a:t>
            </a:r>
            <a:endPar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prstClr val="black"/>
              </a:solidFill>
              <a:latin typeface="Arial" panose="020B0604020202020204" pitchFamily="34" charset="0"/>
              <a:ea typeface="Microsoft JhengHei UI Light" panose="020B0304030504040204" pitchFamily="34" charset="-12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Al</a:t>
            </a:r>
            <a:r>
              <a:rPr kumimoji="0" lang="en-US"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so the 3cmx2mm channel</a:t>
            </a:r>
            <a:r>
              <a:rPr kumimoji="0" lang="en-US" sz="16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does not show a strong deformation but it is completely blackened  </a:t>
            </a:r>
            <a:endParaRPr kumimoji="0" lang="it-IT" sz="16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1" name="Picture 30"/>
          <p:cNvPicPr>
            <a:picLocks noChangeAspect="1"/>
          </p:cNvPicPr>
          <p:nvPr/>
        </p:nvPicPr>
        <p:blipFill rotWithShape="1">
          <a:blip r:embed="rId5" cstate="print">
            <a:extLst>
              <a:ext uri="{28A0092B-C50C-407E-A947-70E740481C1C}">
                <a14:useLocalDpi xmlns:a14="http://schemas.microsoft.com/office/drawing/2010/main" val="0"/>
              </a:ext>
            </a:extLst>
          </a:blip>
          <a:srcRect l="30277" t="33889" r="35556" b="43519"/>
          <a:stretch/>
        </p:blipFill>
        <p:spPr>
          <a:xfrm rot="16200000">
            <a:off x="6384485" y="1466098"/>
            <a:ext cx="1875340" cy="892538"/>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17000"/>
                    </a14:imgEffect>
                  </a14:imgLayer>
                </a14:imgProps>
              </a:ext>
              <a:ext uri="{28A0092B-C50C-407E-A947-70E740481C1C}">
                <a14:useLocalDpi xmlns:a14="http://schemas.microsoft.com/office/drawing/2010/main" val="0"/>
              </a:ext>
            </a:extLst>
          </a:blip>
          <a:srcRect l="31482" t="46111" r="33704" b="26667"/>
          <a:stretch/>
        </p:blipFill>
        <p:spPr>
          <a:xfrm>
            <a:off x="1022684" y="860020"/>
            <a:ext cx="2148744" cy="2021847"/>
          </a:xfrm>
          <a:prstGeom prst="rect">
            <a:avLst/>
          </a:prstGeom>
        </p:spPr>
      </p:pic>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37541" t="22186" r="42870" b="53907"/>
          <a:stretch/>
        </p:blipFill>
        <p:spPr>
          <a:xfrm>
            <a:off x="4727816" y="984566"/>
            <a:ext cx="2106158" cy="1871475"/>
          </a:xfrm>
          <a:prstGeom prst="rect">
            <a:avLst/>
          </a:prstGeom>
        </p:spPr>
      </p:pic>
      <p:sp>
        <p:nvSpPr>
          <p:cNvPr id="34" name="Oval 33"/>
          <p:cNvSpPr/>
          <p:nvPr/>
        </p:nvSpPr>
        <p:spPr>
          <a:xfrm>
            <a:off x="922131" y="2061343"/>
            <a:ext cx="1183340" cy="5139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p:cNvSpPr/>
          <p:nvPr/>
        </p:nvSpPr>
        <p:spPr>
          <a:xfrm>
            <a:off x="4604611" y="2176688"/>
            <a:ext cx="1484927" cy="5139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8000"/>
                    </a14:imgEffect>
                  </a14:imgLayer>
                </a14:imgProps>
              </a:ext>
              <a:ext uri="{28A0092B-C50C-407E-A947-70E740481C1C}">
                <a14:useLocalDpi xmlns:a14="http://schemas.microsoft.com/office/drawing/2010/main" val="0"/>
              </a:ext>
            </a:extLst>
          </a:blip>
          <a:srcRect l="30818" t="52869" r="54182" b="11417"/>
          <a:stretch/>
        </p:blipFill>
        <p:spPr>
          <a:xfrm>
            <a:off x="3203670" y="974698"/>
            <a:ext cx="1049871" cy="1907170"/>
          </a:xfrm>
          <a:prstGeom prst="rect">
            <a:avLst/>
          </a:prstGeom>
        </p:spPr>
      </p:pic>
      <p:sp>
        <p:nvSpPr>
          <p:cNvPr id="37" name="Rectangle 36"/>
          <p:cNvSpPr/>
          <p:nvPr/>
        </p:nvSpPr>
        <p:spPr>
          <a:xfrm>
            <a:off x="489405" y="937393"/>
            <a:ext cx="843501" cy="276999"/>
          </a:xfrm>
          <a:prstGeom prst="rect">
            <a:avLst/>
          </a:prstGeom>
          <a:solidFill>
            <a:schemeClr val="accent1">
              <a:lumMod val="40000"/>
              <a:lumOff val="6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Sapphire</a:t>
            </a:r>
            <a:endParaRPr kumimoji="0" lang="it-IT" sz="1200" b="0" i="0" u="none" strike="noStrike" kern="1200" cap="none" spc="0" normalizeH="0" baseline="0" noProof="0" dirty="0">
              <a:ln>
                <a:noFill/>
              </a:ln>
              <a:solidFill>
                <a:prstClr val="white"/>
              </a:solidFill>
              <a:effectLst/>
              <a:uLnTx/>
              <a:uFillTx/>
              <a:latin typeface="Calibri" panose="020F0502020204030204"/>
            </a:endParaRPr>
          </a:p>
        </p:txBody>
      </p:sp>
      <p:sp>
        <p:nvSpPr>
          <p:cNvPr id="38" name="Rectangle 37"/>
          <p:cNvSpPr/>
          <p:nvPr/>
        </p:nvSpPr>
        <p:spPr>
          <a:xfrm>
            <a:off x="3843962" y="697699"/>
            <a:ext cx="1372492" cy="276999"/>
          </a:xfrm>
          <a:prstGeom prst="rect">
            <a:avLst/>
          </a:prstGeom>
          <a:solidFill>
            <a:schemeClr val="accent1">
              <a:lumMod val="40000"/>
              <a:lumOff val="6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Glass 3D printer</a:t>
            </a:r>
            <a:endParaRPr kumimoji="0" lang="it-IT" sz="1200" b="0" i="0" u="none" strike="noStrike" kern="1200" cap="none" spc="0" normalizeH="0" baseline="0" noProof="0" dirty="0">
              <a:ln>
                <a:noFill/>
              </a:ln>
              <a:solidFill>
                <a:prstClr val="white"/>
              </a:solidFill>
              <a:effectLst/>
              <a:uLnTx/>
              <a:uFillTx/>
              <a:latin typeface="Calibri" panose="020F0502020204030204"/>
            </a:endParaRPr>
          </a:p>
        </p:txBody>
      </p:sp>
      <p:pic>
        <p:nvPicPr>
          <p:cNvPr id="39" name="Picture 38"/>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9000"/>
                    </a14:imgEffect>
                  </a14:imgLayer>
                </a14:imgProps>
              </a:ext>
              <a:ext uri="{28A0092B-C50C-407E-A947-70E740481C1C}">
                <a14:useLocalDpi xmlns:a14="http://schemas.microsoft.com/office/drawing/2010/main" val="0"/>
              </a:ext>
            </a:extLst>
          </a:blip>
          <a:srcRect l="20166" t="38889" r="53667" b="24667"/>
          <a:stretch/>
        </p:blipFill>
        <p:spPr>
          <a:xfrm rot="16200000">
            <a:off x="5886866" y="3235577"/>
            <a:ext cx="2232086" cy="2444026"/>
          </a:xfrm>
          <a:prstGeom prst="rect">
            <a:avLst/>
          </a:prstGeom>
        </p:spPr>
      </p:pic>
      <p:pic>
        <p:nvPicPr>
          <p:cNvPr id="40" name="Picture 39"/>
          <p:cNvPicPr>
            <a:picLocks noChangeAspect="1"/>
          </p:cNvPicPr>
          <p:nvPr/>
        </p:nvPicPr>
        <p:blipFill rotWithShape="1">
          <a:blip r:embed="rId13" cstate="print">
            <a:extLst>
              <a:ext uri="{BEBA8EAE-BF5A-486C-A8C5-ECC9F3942E4B}">
                <a14:imgProps xmlns:a14="http://schemas.microsoft.com/office/drawing/2010/main">
                  <a14:imgLayer r:embed="rId14">
                    <a14:imgEffect>
                      <a14:brightnessContrast bright="17000"/>
                    </a14:imgEffect>
                  </a14:imgLayer>
                </a14:imgProps>
              </a:ext>
              <a:ext uri="{28A0092B-C50C-407E-A947-70E740481C1C}">
                <a14:useLocalDpi xmlns:a14="http://schemas.microsoft.com/office/drawing/2010/main" val="0"/>
              </a:ext>
            </a:extLst>
          </a:blip>
          <a:srcRect l="58333" t="41372" r="16814" b="24902"/>
          <a:stretch/>
        </p:blipFill>
        <p:spPr>
          <a:xfrm>
            <a:off x="977535" y="3340795"/>
            <a:ext cx="2193893" cy="2232838"/>
          </a:xfrm>
          <a:prstGeom prst="rect">
            <a:avLst/>
          </a:prstGeom>
        </p:spPr>
      </p:pic>
      <p:pic>
        <p:nvPicPr>
          <p:cNvPr id="41" name="Picture 40"/>
          <p:cNvPicPr>
            <a:picLocks noChangeAspect="1"/>
          </p:cNvPicPr>
          <p:nvPr/>
        </p:nvPicPr>
        <p:blipFill rotWithShape="1">
          <a:blip r:embed="rId15" cstate="print">
            <a:extLst>
              <a:ext uri="{BEBA8EAE-BF5A-486C-A8C5-ECC9F3942E4B}">
                <a14:imgProps xmlns:a14="http://schemas.microsoft.com/office/drawing/2010/main">
                  <a14:imgLayer r:embed="rId16">
                    <a14:imgEffect>
                      <a14:brightnessContrast bright="13000"/>
                    </a14:imgEffect>
                  </a14:imgLayer>
                </a14:imgProps>
              </a:ext>
              <a:ext uri="{28A0092B-C50C-407E-A947-70E740481C1C}">
                <a14:useLocalDpi xmlns:a14="http://schemas.microsoft.com/office/drawing/2010/main" val="0"/>
              </a:ext>
            </a:extLst>
          </a:blip>
          <a:srcRect l="24871" t="30717" r="24946" b="30465"/>
          <a:stretch/>
        </p:blipFill>
        <p:spPr>
          <a:xfrm>
            <a:off x="3277519" y="3345167"/>
            <a:ext cx="2375989" cy="2228465"/>
          </a:xfrm>
          <a:prstGeom prst="rect">
            <a:avLst/>
          </a:prstGeom>
        </p:spPr>
      </p:pic>
      <p:sp>
        <p:nvSpPr>
          <p:cNvPr id="42" name="Rectangle 41"/>
          <p:cNvSpPr/>
          <p:nvPr/>
        </p:nvSpPr>
        <p:spPr>
          <a:xfrm>
            <a:off x="489405" y="3268807"/>
            <a:ext cx="1449436" cy="276999"/>
          </a:xfrm>
          <a:prstGeom prst="rect">
            <a:avLst/>
          </a:prstGeom>
          <a:solidFill>
            <a:schemeClr val="accent1">
              <a:lumMod val="40000"/>
              <a:lumOff val="6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prstClr val="black"/>
                </a:solidFill>
                <a:latin typeface="Arial" panose="020B0604020202020204" pitchFamily="34" charset="0"/>
                <a:ea typeface="Microsoft JhengHei UI Light" panose="020B0304030504040204" pitchFamily="34" charset="-120"/>
                <a:cs typeface="Arial" panose="020B0604020202020204" pitchFamily="34" charset="0"/>
              </a:rPr>
              <a:t>Plastic 3D printer</a:t>
            </a:r>
            <a:endParaRPr kumimoji="0" lang="it-IT" sz="1200" b="0" i="0" u="none" strike="noStrike" kern="1200" cap="none" spc="0" normalizeH="0" baseline="0" noProof="0" dirty="0">
              <a:ln>
                <a:noFill/>
              </a:ln>
              <a:solidFill>
                <a:prstClr val="white"/>
              </a:solidFill>
              <a:effectLst/>
              <a:uLnTx/>
              <a:uFillTx/>
              <a:latin typeface="Calibri" panose="020F0502020204030204"/>
            </a:endParaRPr>
          </a:p>
        </p:txBody>
      </p:sp>
      <p:sp>
        <p:nvSpPr>
          <p:cNvPr id="43" name="Rectangle 42"/>
          <p:cNvSpPr/>
          <p:nvPr/>
        </p:nvSpPr>
        <p:spPr>
          <a:xfrm>
            <a:off x="6331761" y="5619936"/>
            <a:ext cx="1342295" cy="400110"/>
          </a:xfrm>
          <a:prstGeom prst="rect">
            <a:avLst/>
          </a:prstGeom>
          <a:solidFill>
            <a:schemeClr val="accent4">
              <a:lumMod val="40000"/>
              <a:lumOff val="60000"/>
            </a:schemeClr>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0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3cmx2mm capillary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Ip</a:t>
            </a:r>
            <a:r>
              <a:rPr kumimoji="0" lang="en-US" sz="10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t>
            </a:r>
            <a:r>
              <a:rPr kumimoji="0" lang="en-US" sz="10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300 A</a:t>
            </a:r>
            <a:endParaRPr kumimoji="0" lang="it-IT" sz="1000" b="0" i="0" u="none" strike="noStrike" kern="1200" cap="none" spc="0" normalizeH="0" baseline="0" noProof="0" dirty="0">
              <a:ln>
                <a:noFill/>
              </a:ln>
              <a:solidFill>
                <a:prstClr val="white"/>
              </a:solidFill>
              <a:effectLst/>
              <a:uLnTx/>
              <a:uFillTx/>
              <a:latin typeface="Calibri" panose="020F0502020204030204"/>
            </a:endParaRPr>
          </a:p>
        </p:txBody>
      </p:sp>
      <p:sp>
        <p:nvSpPr>
          <p:cNvPr id="44" name="Rectangle 43"/>
          <p:cNvSpPr/>
          <p:nvPr/>
        </p:nvSpPr>
        <p:spPr>
          <a:xfrm>
            <a:off x="3825754" y="5605168"/>
            <a:ext cx="1279517" cy="400110"/>
          </a:xfrm>
          <a:prstGeom prst="rect">
            <a:avLst/>
          </a:prstGeom>
          <a:solidFill>
            <a:schemeClr val="accent4">
              <a:lumMod val="40000"/>
              <a:lumOff val="60000"/>
            </a:schemeClr>
          </a:solidFill>
          <a:ln>
            <a:solidFill>
              <a:schemeClr val="bg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0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3cmx1mm capillary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err="1"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Ip</a:t>
            </a:r>
            <a:r>
              <a:rPr kumimoji="0" lang="en-US" sz="10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 300 A</a:t>
            </a:r>
            <a:endParaRPr kumimoji="0" lang="it-IT" sz="1000" b="0" i="0" u="none" strike="noStrike" kern="1200" cap="none" spc="0" normalizeH="0" baseline="0" noProof="0" dirty="0">
              <a:ln>
                <a:noFill/>
              </a:ln>
              <a:solidFill>
                <a:prstClr val="white"/>
              </a:solidFill>
              <a:effectLst/>
              <a:uLnTx/>
              <a:uFillTx/>
              <a:latin typeface="Calibri" panose="020F0502020204030204"/>
            </a:endParaRPr>
          </a:p>
        </p:txBody>
      </p:sp>
      <p:sp>
        <p:nvSpPr>
          <p:cNvPr id="46" name="Rectangle 45"/>
          <p:cNvSpPr/>
          <p:nvPr/>
        </p:nvSpPr>
        <p:spPr>
          <a:xfrm>
            <a:off x="1394780" y="5609140"/>
            <a:ext cx="1404552" cy="400110"/>
          </a:xfrm>
          <a:prstGeom prst="rect">
            <a:avLst/>
          </a:prstGeom>
          <a:solidFill>
            <a:schemeClr val="accent4">
              <a:lumMod val="40000"/>
              <a:lumOff val="60000"/>
              <a:alpha val="98000"/>
            </a:schemeClr>
          </a:solidFill>
          <a:ln>
            <a:solidFill>
              <a:schemeClr val="bg1">
                <a:alpha val="99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0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3cmx0.5mm capillary</a:t>
            </a:r>
            <a:endParaRPr kumimoji="0" lang="it-IT" altLang="it-IT" sz="10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0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Ip = 300 A</a:t>
            </a:r>
            <a:endParaRPr kumimoji="0" lang="it-IT" sz="1000" b="0" i="0" u="none" strike="noStrike" kern="1200" cap="none" spc="0" normalizeH="0" baseline="0" noProof="0" dirty="0">
              <a:ln>
                <a:noFill/>
              </a:ln>
              <a:solidFill>
                <a:prstClr val="white"/>
              </a:solidFill>
              <a:effectLst/>
              <a:uLnTx/>
              <a:uFillTx/>
              <a:latin typeface="Calibri" panose="020F0502020204030204"/>
            </a:endParaRPr>
          </a:p>
        </p:txBody>
      </p:sp>
      <p:sp>
        <p:nvSpPr>
          <p:cNvPr id="47" name="Rectangle 46"/>
          <p:cNvSpPr/>
          <p:nvPr/>
        </p:nvSpPr>
        <p:spPr>
          <a:xfrm>
            <a:off x="11782657" y="6199086"/>
            <a:ext cx="418704" cy="369332"/>
          </a:xfrm>
          <a:prstGeom prst="rect">
            <a:avLst/>
          </a:prstGeom>
        </p:spPr>
        <p:txBody>
          <a:bodyPr wrap="none">
            <a:spAutoFit/>
          </a:bodyPr>
          <a:lstStyle/>
          <a:p>
            <a:r>
              <a:rPr lang="en-US" dirty="0" smtClean="0"/>
              <a:t>11</a:t>
            </a:r>
            <a:endParaRPr lang="it-IT" dirty="0"/>
          </a:p>
        </p:txBody>
      </p:sp>
    </p:spTree>
    <p:extLst>
      <p:ext uri="{BB962C8B-B14F-4D97-AF65-F5344CB8AC3E}">
        <p14:creationId xmlns:p14="http://schemas.microsoft.com/office/powerpoint/2010/main" val="2351513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p:cNvGrpSpPr/>
          <p:nvPr/>
        </p:nvGrpSpPr>
        <p:grpSpPr>
          <a:xfrm>
            <a:off x="2685098" y="934314"/>
            <a:ext cx="4665949" cy="1999349"/>
            <a:chOff x="2775711" y="782762"/>
            <a:chExt cx="4665949" cy="1999349"/>
          </a:xfrm>
        </p:grpSpPr>
        <p:cxnSp>
          <p:nvCxnSpPr>
            <p:cNvPr id="16" name="Straight Connector 15"/>
            <p:cNvCxnSpPr/>
            <p:nvPr/>
          </p:nvCxnSpPr>
          <p:spPr>
            <a:xfrm>
              <a:off x="2775712" y="796674"/>
              <a:ext cx="0" cy="754561"/>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775712" y="1551235"/>
              <a:ext cx="901343" cy="0"/>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57600" y="1551235"/>
              <a:ext cx="0" cy="1230876"/>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3677055" y="2772383"/>
              <a:ext cx="3083668" cy="9728"/>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6760723" y="1741251"/>
              <a:ext cx="0" cy="1040860"/>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760723" y="1741251"/>
              <a:ext cx="661481" cy="0"/>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7422204" y="796674"/>
              <a:ext cx="19456" cy="944577"/>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775711" y="782762"/>
              <a:ext cx="4646493" cy="13912"/>
            </a:xfrm>
            <a:prstGeom prst="line">
              <a:avLst/>
            </a:prstGeom>
            <a:ln w="25400">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20" name="Arc 19"/>
          <p:cNvSpPr/>
          <p:nvPr/>
        </p:nvSpPr>
        <p:spPr>
          <a:xfrm flipH="1">
            <a:off x="9308751" y="1694092"/>
            <a:ext cx="724083" cy="3186695"/>
          </a:xfrm>
          <a:prstGeom prst="arc">
            <a:avLst/>
          </a:prstGeom>
          <a:ln w="25400">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Arc 34"/>
          <p:cNvSpPr/>
          <p:nvPr/>
        </p:nvSpPr>
        <p:spPr>
          <a:xfrm rot="20447771" flipH="1" flipV="1">
            <a:off x="9582918" y="-523181"/>
            <a:ext cx="1998535" cy="4109563"/>
          </a:xfrm>
          <a:prstGeom prst="arc">
            <a:avLst>
              <a:gd name="adj1" fmla="val 16825616"/>
              <a:gd name="adj2" fmla="val 894980"/>
            </a:avLst>
          </a:prstGeom>
          <a:ln w="25400">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oup 4"/>
          <p:cNvGrpSpPr/>
          <p:nvPr/>
        </p:nvGrpSpPr>
        <p:grpSpPr>
          <a:xfrm>
            <a:off x="36582" y="337772"/>
            <a:ext cx="11795098" cy="3854321"/>
            <a:chOff x="36582" y="414180"/>
            <a:chExt cx="11795098" cy="3854321"/>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6138" t="14553" r="16138" b="25630"/>
            <a:stretch/>
          </p:blipFill>
          <p:spPr>
            <a:xfrm>
              <a:off x="9988933" y="796674"/>
              <a:ext cx="1842747" cy="724036"/>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2200" t="32181" r="27961" b="29953"/>
            <a:stretch/>
          </p:blipFill>
          <p:spPr>
            <a:xfrm>
              <a:off x="1997237" y="414180"/>
              <a:ext cx="6892815" cy="3084175"/>
            </a:xfrm>
            <a:prstGeom prst="rect">
              <a:avLst/>
            </a:prstGeom>
          </p:spPr>
        </p:pic>
        <p:pic>
          <p:nvPicPr>
            <p:cNvPr id="48" name="Picture 47"/>
            <p:cNvPicPr>
              <a:picLocks noChangeAspect="1"/>
            </p:cNvPicPr>
            <p:nvPr/>
          </p:nvPicPr>
          <p:blipFill rotWithShape="1">
            <a:blip r:embed="rId4" cstate="print">
              <a:extLst>
                <a:ext uri="{28A0092B-C50C-407E-A947-70E740481C1C}">
                  <a14:useLocalDpi xmlns:a14="http://schemas.microsoft.com/office/drawing/2010/main" val="0"/>
                </a:ext>
              </a:extLst>
            </a:blip>
            <a:srcRect l="4542" t="10706" r="13267"/>
            <a:stretch/>
          </p:blipFill>
          <p:spPr>
            <a:xfrm>
              <a:off x="8217084" y="1479883"/>
              <a:ext cx="3614596" cy="2756017"/>
            </a:xfrm>
            <a:prstGeom prst="rect">
              <a:avLst/>
            </a:prstGeom>
          </p:spPr>
        </p:pic>
        <p:cxnSp>
          <p:nvCxnSpPr>
            <p:cNvPr id="63" name="Straight Arrow Connector 62"/>
            <p:cNvCxnSpPr/>
            <p:nvPr/>
          </p:nvCxnSpPr>
          <p:spPr>
            <a:xfrm>
              <a:off x="7087310" y="2318225"/>
              <a:ext cx="2149813" cy="274858"/>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5" name="Rectangle 64"/>
            <p:cNvSpPr/>
            <p:nvPr/>
          </p:nvSpPr>
          <p:spPr>
            <a:xfrm>
              <a:off x="10110262" y="1557588"/>
              <a:ext cx="1616130" cy="646331"/>
            </a:xfrm>
            <a:prstGeom prst="rect">
              <a:avLst/>
            </a:prstGeom>
            <a:solidFill>
              <a:schemeClr val="accent1">
                <a:lumMod val="60000"/>
                <a:lumOff val="40000"/>
              </a:schemeClr>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a:t>3cmx1mm</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6</a:t>
              </a:r>
              <a:r>
                <a:rPr kumimoji="0" lang="it-IT" sz="1800" b="1" i="0" u="none" strike="noStrike" kern="1200" cap="none" spc="0" normalizeH="0" baseline="0" noProof="0" dirty="0" smtClean="0">
                  <a:ln>
                    <a:noFill/>
                  </a:ln>
                  <a:solidFill>
                    <a:prstClr val="black"/>
                  </a:solidFill>
                  <a:effectLst/>
                  <a:uLnTx/>
                  <a:uFillTx/>
                  <a:latin typeface="Calibri" panose="020F0502020204030204"/>
                  <a:ea typeface="+mn-ea"/>
                  <a:cs typeface="+mn-cs"/>
                </a:rPr>
                <a:t>kV – 500A</a:t>
              </a:r>
              <a:endPar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290" t="32917" r="49827" b="32361"/>
            <a:stretch/>
          </p:blipFill>
          <p:spPr>
            <a:xfrm>
              <a:off x="36582" y="1635479"/>
              <a:ext cx="2066309" cy="1100788"/>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37761" t="35069" r="52552" b="59931"/>
            <a:stretch/>
          </p:blipFill>
          <p:spPr>
            <a:xfrm>
              <a:off x="446363" y="1105353"/>
              <a:ext cx="1656528" cy="587793"/>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4478" t="21249" r="13022" b="8960"/>
            <a:stretch/>
          </p:blipFill>
          <p:spPr>
            <a:xfrm>
              <a:off x="2685098" y="2615448"/>
              <a:ext cx="2178984" cy="1573189"/>
            </a:xfrm>
            <a:prstGeom prst="rect">
              <a:avLst/>
            </a:prstGeom>
          </p:spPr>
        </p:pic>
        <p:pic>
          <p:nvPicPr>
            <p:cNvPr id="4" name="Picture 3"/>
            <p:cNvPicPr>
              <a:picLocks noChangeAspect="1"/>
            </p:cNvPicPr>
            <p:nvPr/>
          </p:nvPicPr>
          <p:blipFill rotWithShape="1">
            <a:blip r:embed="rId8" cstate="print">
              <a:extLst>
                <a:ext uri="{28A0092B-C50C-407E-A947-70E740481C1C}">
                  <a14:useLocalDpi xmlns:a14="http://schemas.microsoft.com/office/drawing/2010/main" val="0"/>
                </a:ext>
              </a:extLst>
            </a:blip>
            <a:srcRect l="3369" t="20171" r="6371" b="13995"/>
            <a:stretch/>
          </p:blipFill>
          <p:spPr>
            <a:xfrm>
              <a:off x="4537359" y="2615448"/>
              <a:ext cx="2238778" cy="1573189"/>
            </a:xfrm>
            <a:prstGeom prst="rect">
              <a:avLst/>
            </a:prstGeom>
          </p:spPr>
        </p:pic>
        <p:sp>
          <p:nvSpPr>
            <p:cNvPr id="9" name="Rectangle 8"/>
            <p:cNvSpPr/>
            <p:nvPr/>
          </p:nvSpPr>
          <p:spPr>
            <a:xfrm>
              <a:off x="6095382" y="3913222"/>
              <a:ext cx="712054" cy="307777"/>
            </a:xfrm>
            <a:prstGeom prst="rect">
              <a:avLst/>
            </a:prstGeom>
            <a:solidFill>
              <a:schemeClr val="accent1">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2.5 kA</a:t>
              </a:r>
            </a:p>
          </p:txBody>
        </p:sp>
        <p:sp>
          <p:nvSpPr>
            <p:cNvPr id="30" name="Rectangle 29"/>
            <p:cNvSpPr/>
            <p:nvPr/>
          </p:nvSpPr>
          <p:spPr>
            <a:xfrm>
              <a:off x="2608541" y="3960724"/>
              <a:ext cx="712054" cy="307777"/>
            </a:xfrm>
            <a:prstGeom prst="rect">
              <a:avLst/>
            </a:prstGeom>
            <a:solidFill>
              <a:schemeClr val="accent1">
                <a:lumMod val="60000"/>
                <a:lumOff val="4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1.2 kA</a:t>
              </a:r>
            </a:p>
          </p:txBody>
        </p:sp>
        <p:sp>
          <p:nvSpPr>
            <p:cNvPr id="12" name="Rectangle 11"/>
            <p:cNvSpPr/>
            <p:nvPr/>
          </p:nvSpPr>
          <p:spPr>
            <a:xfrm>
              <a:off x="9405558" y="3288674"/>
              <a:ext cx="140192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τ</a:t>
              </a:r>
              <a:r>
                <a:rPr kumimoji="0" lang="it-IT"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=RC=1us</a:t>
              </a:r>
              <a:endParaRPr kumimoji="0" lang="it-IT"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14" name="Straight Arrow Connector 13"/>
            <p:cNvCxnSpPr/>
            <p:nvPr/>
          </p:nvCxnSpPr>
          <p:spPr>
            <a:xfrm flipV="1">
              <a:off x="9460922" y="3287440"/>
              <a:ext cx="949403" cy="6158"/>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795559" y="2396350"/>
              <a:ext cx="1228006" cy="369332"/>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HVpulser</a:t>
              </a:r>
              <a:endParaRPr kumimoji="0" lang="it-IT"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Rectangle 36"/>
            <p:cNvSpPr/>
            <p:nvPr/>
          </p:nvSpPr>
          <p:spPr>
            <a:xfrm>
              <a:off x="402907" y="866072"/>
              <a:ext cx="1228006" cy="369332"/>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HV gen</a:t>
              </a:r>
              <a:endParaRPr kumimoji="0" lang="it-IT"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9" name="Picture 38"/>
          <p:cNvPicPr>
            <a:picLocks noChangeAspect="1"/>
          </p:cNvPicPr>
          <p:nvPr/>
        </p:nvPicPr>
        <p:blipFill>
          <a:blip r:embed="rId9"/>
          <a:stretch>
            <a:fillRect/>
          </a:stretch>
        </p:blipFill>
        <p:spPr>
          <a:xfrm>
            <a:off x="10656995" y="14555"/>
            <a:ext cx="1535004" cy="773657"/>
          </a:xfrm>
          <a:prstGeom prst="rect">
            <a:avLst/>
          </a:prstGeom>
        </p:spPr>
      </p:pic>
      <p:pic>
        <p:nvPicPr>
          <p:cNvPr id="40" name="Picture 425" descr="http://www.lnf.infn.it/logo/logo_infn_lnf_1_sigla_l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41" name="Rounded Rectangle 40"/>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Rectangle 42"/>
          <p:cNvSpPr/>
          <p:nvPr/>
        </p:nvSpPr>
        <p:spPr>
          <a:xfrm>
            <a:off x="2486058" y="27310"/>
            <a:ext cx="8161209"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high voltage source for plasma formation</a:t>
            </a:r>
            <a:endParaRPr lang="it-IT" i="1" dirty="0">
              <a:latin typeface="Arial" panose="020B0604020202020204" pitchFamily="34" charset="0"/>
              <a:cs typeface="Arial" panose="020B0604020202020204" pitchFamily="34" charset="0"/>
            </a:endParaRPr>
          </a:p>
        </p:txBody>
      </p:sp>
      <p:grpSp>
        <p:nvGrpSpPr>
          <p:cNvPr id="15" name="Group 14"/>
          <p:cNvGrpSpPr/>
          <p:nvPr/>
        </p:nvGrpSpPr>
        <p:grpSpPr>
          <a:xfrm>
            <a:off x="71778" y="2750033"/>
            <a:ext cx="4465581" cy="3742938"/>
            <a:chOff x="108106" y="2738464"/>
            <a:chExt cx="4465581" cy="3742938"/>
          </a:xfrm>
        </p:grpSpPr>
        <p:sp>
          <p:nvSpPr>
            <p:cNvPr id="24" name="Rectangle 23"/>
            <p:cNvSpPr/>
            <p:nvPr/>
          </p:nvSpPr>
          <p:spPr>
            <a:xfrm>
              <a:off x="179359" y="5650405"/>
              <a:ext cx="4394328" cy="830997"/>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Q=CV=10kV x 40nF = 0.4x10</a:t>
              </a:r>
              <a:r>
                <a:rPr kumimoji="0" lang="it-IT" sz="1600" b="1" i="1" u="none" strike="noStrike" kern="1200" cap="none" spc="0" normalizeH="0" baseline="30000" noProof="0" dirty="0" smtClean="0">
                  <a:ln>
                    <a:noFill/>
                  </a:ln>
                  <a:solidFill>
                    <a:prstClr val="black"/>
                  </a:solidFill>
                  <a:effectLst/>
                  <a:uLnTx/>
                  <a:uFillTx/>
                  <a:latin typeface="Arial" panose="020B0604020202020204" pitchFamily="34" charset="0"/>
                  <a:cs typeface="Arial" panose="020B0604020202020204" pitchFamily="34" charset="0"/>
                </a:rPr>
                <a:t>-3</a:t>
              </a:r>
              <a:r>
                <a:rPr kumimoji="0" lang="it-IT" sz="1600" b="1"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C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600" b="1" i="1" dirty="0">
                  <a:solidFill>
                    <a:prstClr val="black"/>
                  </a:solidFill>
                  <a:latin typeface="Arial" panose="020B0604020202020204" pitchFamily="34" charset="0"/>
                  <a:cs typeface="Arial" panose="020B0604020202020204" pitchFamily="34" charset="0"/>
                </a:rPr>
                <a:t>t</a:t>
              </a:r>
              <a:r>
                <a:rPr kumimoji="0" lang="it-IT" sz="1600" b="1" i="1" u="none" strike="noStrike" kern="1200" cap="none" spc="0" normalizeH="0" baseline="-25000" noProof="0" dirty="0" smtClean="0">
                  <a:ln>
                    <a:noFill/>
                  </a:ln>
                  <a:solidFill>
                    <a:prstClr val="black"/>
                  </a:solidFill>
                  <a:effectLst/>
                  <a:uLnTx/>
                  <a:uFillTx/>
                  <a:latin typeface="Arial" panose="020B0604020202020204" pitchFamily="34" charset="0"/>
                  <a:cs typeface="Arial" panose="020B0604020202020204" pitchFamily="34" charset="0"/>
                </a:rPr>
                <a:t>c</a:t>
              </a:r>
              <a:r>
                <a:rPr kumimoji="0" lang="it-IT" sz="1600" b="1"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 dQ/I</a:t>
              </a:r>
              <a:r>
                <a:rPr kumimoji="0" lang="it-IT" sz="1600" b="1" i="1" u="none" strike="noStrike" kern="1200" cap="none" spc="0" normalizeH="0" baseline="-25000" noProof="0" dirty="0" smtClean="0">
                  <a:ln>
                    <a:noFill/>
                  </a:ln>
                  <a:solidFill>
                    <a:prstClr val="black"/>
                  </a:solidFill>
                  <a:effectLst/>
                  <a:uLnTx/>
                  <a:uFillTx/>
                  <a:latin typeface="Arial" panose="020B0604020202020204" pitchFamily="34" charset="0"/>
                  <a:cs typeface="Arial" panose="020B0604020202020204" pitchFamily="34" charset="0"/>
                </a:rPr>
                <a:t>c</a:t>
              </a:r>
              <a:r>
                <a:rPr kumimoji="0" lang="it-IT" sz="1600" b="1"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 </a:t>
              </a:r>
              <a:r>
                <a:rPr lang="it-IT" sz="1600" b="1" i="1" dirty="0" smtClean="0">
                  <a:solidFill>
                    <a:prstClr val="black"/>
                  </a:solidFill>
                  <a:latin typeface="Arial" panose="020B0604020202020204" pitchFamily="34" charset="0"/>
                  <a:cs typeface="Arial" panose="020B0604020202020204" pitchFamily="34" charset="0"/>
                </a:rPr>
                <a:t>20</a:t>
              </a:r>
              <a:r>
                <a:rPr kumimoji="0" lang="it-IT" sz="1600" b="1"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ms per</a:t>
              </a:r>
              <a:r>
                <a:rPr kumimoji="0" lang="it-IT" sz="1600" b="1"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pulse </a:t>
              </a:r>
              <a:r>
                <a:rPr kumimoji="0" lang="it-IT" sz="1600" b="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a:t>
              </a:r>
              <a:r>
                <a:rPr kumimoji="0" lang="it-IT" sz="1600" b="1"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with I</a:t>
              </a:r>
              <a:r>
                <a:rPr kumimoji="0" lang="it-IT" sz="1600" b="1" i="1" u="none" strike="noStrike" kern="1200" cap="none" spc="0" normalizeH="0" baseline="-25000" noProof="0" dirty="0" smtClean="0">
                  <a:ln>
                    <a:noFill/>
                  </a:ln>
                  <a:solidFill>
                    <a:prstClr val="black"/>
                  </a:solidFill>
                  <a:effectLst/>
                  <a:uLnTx/>
                  <a:uFillTx/>
                  <a:latin typeface="Arial" panose="020B0604020202020204" pitchFamily="34" charset="0"/>
                  <a:cs typeface="Arial" panose="020B0604020202020204" pitchFamily="34" charset="0"/>
                </a:rPr>
                <a:t>c</a:t>
              </a:r>
              <a:r>
                <a:rPr kumimoji="0" lang="it-IT" sz="1600" b="1"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=20 mA</a:t>
              </a:r>
              <a:r>
                <a:rPr kumimoji="0" lang="it-IT" sz="1600" b="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a:t>
              </a:r>
              <a:endParaRPr lang="it-IT" sz="1600" b="1" i="1"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1"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Max</a:t>
              </a:r>
              <a:r>
                <a:rPr kumimoji="0" lang="it-IT" sz="1600" b="1" i="1"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Rep rate 50 Hz with the current HV gen</a:t>
              </a:r>
            </a:p>
          </p:txBody>
        </p:sp>
        <p:sp>
          <p:nvSpPr>
            <p:cNvPr id="42" name="Rectangle 41"/>
            <p:cNvSpPr/>
            <p:nvPr/>
          </p:nvSpPr>
          <p:spPr>
            <a:xfrm>
              <a:off x="108106" y="4538751"/>
              <a:ext cx="430651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In priciple, the HV pulser is able to support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400 Hz RepRate, heating issues can limit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RepRate, but the primary electric source</a:t>
              </a:r>
              <a:r>
                <a:rPr kumimoji="0" lang="it-IT" sz="140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could represent a limit to operate at</a:t>
              </a:r>
              <a:r>
                <a:rPr lang="it-IT" sz="1400" dirty="0" smtClean="0">
                  <a:solidFill>
                    <a:prstClr val="black"/>
                  </a:solidFill>
                  <a:latin typeface="Arial" panose="020B0604020202020204" pitchFamily="34" charset="0"/>
                  <a:cs typeface="Arial" panose="020B0604020202020204" pitchFamily="34" charset="0"/>
                </a:rPr>
                <a:t> High rep rate:</a:t>
              </a:r>
              <a:r>
                <a:rPr kumimoji="0" lang="it-IT" sz="140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p>
          </p:txBody>
        </p:sp>
        <p:sp>
          <p:nvSpPr>
            <p:cNvPr id="13" name="Rectangle 12"/>
            <p:cNvSpPr/>
            <p:nvPr/>
          </p:nvSpPr>
          <p:spPr>
            <a:xfrm>
              <a:off x="229850" y="3126506"/>
              <a:ext cx="1883849" cy="1077218"/>
            </a:xfrm>
            <a:prstGeom prst="rect">
              <a:avLst/>
            </a:prstGeom>
            <a:solidFill>
              <a:srgbClr val="FFFF00"/>
            </a:solidFill>
            <a:ln>
              <a:solidFill>
                <a:schemeClr val="tx1"/>
              </a:solidFill>
            </a:ln>
          </p:spPr>
          <p:txBody>
            <a:bodyPr wrap="none">
              <a:spAutoFit/>
            </a:bodyPr>
            <a:lstStyle/>
            <a:p>
              <a:pPr lvl="0">
                <a:defRPr/>
              </a:pPr>
              <a:r>
                <a:rPr lang="it-IT" sz="1600" b="1" i="1" dirty="0" smtClean="0">
                  <a:solidFill>
                    <a:prstClr val="black"/>
                  </a:solidFill>
                  <a:latin typeface="Arial" panose="020B0604020202020204" pitchFamily="34" charset="0"/>
                  <a:cs typeface="Arial" panose="020B0604020202020204" pitchFamily="34" charset="0"/>
                </a:rPr>
                <a:t>20/40 </a:t>
              </a:r>
              <a:r>
                <a:rPr lang="it-IT" sz="1600" b="1" i="1" dirty="0">
                  <a:solidFill>
                    <a:prstClr val="black"/>
                  </a:solidFill>
                  <a:latin typeface="Arial" panose="020B0604020202020204" pitchFamily="34" charset="0"/>
                  <a:cs typeface="Arial" panose="020B0604020202020204" pitchFamily="34" charset="0"/>
                </a:rPr>
                <a:t>Hz Rep </a:t>
              </a:r>
              <a:r>
                <a:rPr lang="it-IT" sz="1600" b="1" i="1" dirty="0" smtClean="0">
                  <a:solidFill>
                    <a:prstClr val="black"/>
                  </a:solidFill>
                  <a:latin typeface="Arial" panose="020B0604020202020204" pitchFamily="34" charset="0"/>
                  <a:cs typeface="Arial" panose="020B0604020202020204" pitchFamily="34" charset="0"/>
                </a:rPr>
                <a:t>rate</a:t>
              </a:r>
            </a:p>
            <a:p>
              <a:pPr lvl="0">
                <a:defRPr/>
              </a:pPr>
              <a:r>
                <a:rPr lang="it-IT" sz="1600" b="1" i="1" dirty="0" smtClean="0">
                  <a:solidFill>
                    <a:prstClr val="black"/>
                  </a:solidFill>
                  <a:latin typeface="Arial" panose="020B0604020202020204" pitchFamily="34" charset="0"/>
                  <a:cs typeface="Arial" panose="020B0604020202020204" pitchFamily="34" charset="0"/>
                </a:rPr>
                <a:t>(measured) is</a:t>
              </a:r>
            </a:p>
            <a:p>
              <a:pPr lvl="0">
                <a:defRPr/>
              </a:pPr>
              <a:r>
                <a:rPr lang="it-IT" sz="1600" b="1" i="1" dirty="0" smtClean="0">
                  <a:solidFill>
                    <a:prstClr val="black"/>
                  </a:solidFill>
                  <a:latin typeface="Arial" panose="020B0604020202020204" pitchFamily="34" charset="0"/>
                  <a:cs typeface="Arial" panose="020B0604020202020204" pitchFamily="34" charset="0"/>
                </a:rPr>
                <a:t>the current limit</a:t>
              </a:r>
            </a:p>
            <a:p>
              <a:pPr lvl="0">
                <a:defRPr/>
              </a:pPr>
              <a:r>
                <a:rPr lang="it-IT" sz="1600" b="1" i="1" dirty="0" smtClean="0">
                  <a:solidFill>
                    <a:prstClr val="black"/>
                  </a:solidFill>
                  <a:latin typeface="Arial" panose="020B0604020202020204" pitchFamily="34" charset="0"/>
                  <a:cs typeface="Arial" panose="020B0604020202020204" pitchFamily="34" charset="0"/>
                </a:rPr>
                <a:t>Due to HV gen</a:t>
              </a:r>
              <a:endParaRPr lang="it-IT" sz="1600" b="1" i="1" dirty="0">
                <a:solidFill>
                  <a:prstClr val="black"/>
                </a:solidFill>
                <a:latin typeface="Arial" panose="020B0604020202020204" pitchFamily="34" charset="0"/>
                <a:cs typeface="Arial" panose="020B0604020202020204" pitchFamily="34" charset="0"/>
              </a:endParaRPr>
            </a:p>
          </p:txBody>
        </p:sp>
        <p:sp>
          <p:nvSpPr>
            <p:cNvPr id="44" name="Down Arrow 43"/>
            <p:cNvSpPr/>
            <p:nvPr/>
          </p:nvSpPr>
          <p:spPr>
            <a:xfrm>
              <a:off x="960075" y="4233383"/>
              <a:ext cx="325597" cy="33651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wn Arrow 6"/>
            <p:cNvSpPr/>
            <p:nvPr/>
          </p:nvSpPr>
          <p:spPr>
            <a:xfrm rot="10800000">
              <a:off x="965766" y="2738464"/>
              <a:ext cx="326647" cy="3537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1" name="Group 70"/>
          <p:cNvGrpSpPr/>
          <p:nvPr/>
        </p:nvGrpSpPr>
        <p:grpSpPr>
          <a:xfrm>
            <a:off x="3833042" y="4205067"/>
            <a:ext cx="8044733" cy="2594415"/>
            <a:chOff x="3952081" y="4220999"/>
            <a:chExt cx="8044733" cy="2594415"/>
          </a:xfrm>
        </p:grpSpPr>
        <p:grpSp>
          <p:nvGrpSpPr>
            <p:cNvPr id="69" name="Group 68"/>
            <p:cNvGrpSpPr/>
            <p:nvPr/>
          </p:nvGrpSpPr>
          <p:grpSpPr>
            <a:xfrm>
              <a:off x="3952081" y="4220999"/>
              <a:ext cx="8044733" cy="2594415"/>
              <a:chOff x="3952081" y="4220999"/>
              <a:chExt cx="8044733" cy="2594415"/>
            </a:xfrm>
          </p:grpSpPr>
          <p:pic>
            <p:nvPicPr>
              <p:cNvPr id="68"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83307" y="4314761"/>
                <a:ext cx="3894143" cy="2465698"/>
              </a:xfrm>
              <a:prstGeom prst="rect">
                <a:avLst/>
              </a:prstGeom>
            </p:spPr>
          </p:pic>
          <p:sp>
            <p:nvSpPr>
              <p:cNvPr id="10" name="Right Arrow 9"/>
              <p:cNvSpPr/>
              <p:nvPr/>
            </p:nvSpPr>
            <p:spPr>
              <a:xfrm>
                <a:off x="3952081" y="4937942"/>
                <a:ext cx="785257" cy="21909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539756" y="4220999"/>
                <a:ext cx="3457058" cy="2594415"/>
              </a:xfrm>
              <a:prstGeom prst="rect">
                <a:avLst/>
              </a:prstGeom>
            </p:spPr>
          </p:pic>
          <p:cxnSp>
            <p:nvCxnSpPr>
              <p:cNvPr id="27" name="Straight Arrow Connector 26"/>
              <p:cNvCxnSpPr/>
              <p:nvPr/>
            </p:nvCxnSpPr>
            <p:spPr>
              <a:xfrm flipV="1">
                <a:off x="9179993" y="5764959"/>
                <a:ext cx="808940" cy="2856"/>
              </a:xfrm>
              <a:prstGeom prst="straightConnector1">
                <a:avLst/>
              </a:prstGeom>
              <a:ln w="127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9197083" y="5191427"/>
                <a:ext cx="1169077" cy="17"/>
              </a:xfrm>
              <a:prstGeom prst="straightConnector1">
                <a:avLst/>
              </a:prstGeom>
              <a:ln w="127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9181319" y="5715892"/>
                <a:ext cx="851515" cy="307777"/>
              </a:xfrm>
              <a:prstGeom prst="rect">
                <a:avLst/>
              </a:prstGeom>
            </p:spPr>
            <p:txBody>
              <a:bodyPr wrap="none">
                <a:spAutoFit/>
              </a:bodyPr>
              <a:lstStyle/>
              <a:p>
                <a:r>
                  <a:rPr lang="it-IT" sz="1200" b="1" i="1" dirty="0">
                    <a:solidFill>
                      <a:schemeClr val="bg1"/>
                    </a:solidFill>
                    <a:latin typeface="Arial" panose="020B0604020202020204" pitchFamily="34" charset="0"/>
                    <a:cs typeface="Arial" panose="020B0604020202020204" pitchFamily="34" charset="0"/>
                  </a:rPr>
                  <a:t>t</a:t>
                </a:r>
                <a:r>
                  <a:rPr lang="it-IT" sz="1200" b="1" i="1" dirty="0" smtClean="0">
                    <a:solidFill>
                      <a:schemeClr val="bg1"/>
                    </a:solidFill>
                    <a:latin typeface="Arial" panose="020B0604020202020204" pitchFamily="34" charset="0"/>
                    <a:cs typeface="Arial" panose="020B0604020202020204" pitchFamily="34" charset="0"/>
                  </a:rPr>
                  <a:t>c=20ms</a:t>
                </a:r>
                <a:r>
                  <a:rPr lang="it-IT" sz="1400" b="1" i="1" dirty="0" smtClean="0">
                    <a:solidFill>
                      <a:schemeClr val="bg1"/>
                    </a:solidFill>
                    <a:latin typeface="Arial" panose="020B0604020202020204" pitchFamily="34" charset="0"/>
                    <a:cs typeface="Arial" panose="020B0604020202020204" pitchFamily="34" charset="0"/>
                  </a:rPr>
                  <a:t> </a:t>
                </a:r>
                <a:endParaRPr lang="it-IT" sz="1400" dirty="0">
                  <a:solidFill>
                    <a:schemeClr val="bg1"/>
                  </a:solidFill>
                </a:endParaRPr>
              </a:p>
            </p:txBody>
          </p:sp>
          <p:sp>
            <p:nvSpPr>
              <p:cNvPr id="62" name="Rectangle 61"/>
              <p:cNvSpPr/>
              <p:nvPr/>
            </p:nvSpPr>
            <p:spPr>
              <a:xfrm>
                <a:off x="10691342" y="4856354"/>
                <a:ext cx="453970" cy="307777"/>
              </a:xfrm>
              <a:prstGeom prst="rect">
                <a:avLst/>
              </a:prstGeom>
            </p:spPr>
            <p:txBody>
              <a:bodyPr wrap="none">
                <a:spAutoFit/>
              </a:bodyPr>
              <a:lstStyle/>
              <a:p>
                <a:r>
                  <a:rPr lang="it-IT" sz="1400" b="1" i="1" dirty="0" smtClean="0">
                    <a:solidFill>
                      <a:schemeClr val="bg1"/>
                    </a:solidFill>
                    <a:latin typeface="Arial" panose="020B0604020202020204" pitchFamily="34" charset="0"/>
                    <a:cs typeface="Arial" panose="020B0604020202020204" pitchFamily="34" charset="0"/>
                  </a:rPr>
                  <a:t>Vc </a:t>
                </a:r>
                <a:endParaRPr lang="it-IT" sz="1400" dirty="0">
                  <a:solidFill>
                    <a:schemeClr val="bg1"/>
                  </a:solidFill>
                </a:endParaRPr>
              </a:p>
            </p:txBody>
          </p:sp>
          <p:cxnSp>
            <p:nvCxnSpPr>
              <p:cNvPr id="52" name="Straight Connector 51"/>
              <p:cNvCxnSpPr/>
              <p:nvPr/>
            </p:nvCxnSpPr>
            <p:spPr>
              <a:xfrm>
                <a:off x="8906330" y="4949332"/>
                <a:ext cx="2590512" cy="37781"/>
              </a:xfrm>
              <a:prstGeom prst="line">
                <a:avLst/>
              </a:prstGeom>
              <a:ln>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9128879" y="4717360"/>
                <a:ext cx="553357" cy="307777"/>
              </a:xfrm>
              <a:prstGeom prst="rect">
                <a:avLst/>
              </a:prstGeom>
            </p:spPr>
            <p:txBody>
              <a:bodyPr wrap="none">
                <a:spAutoFit/>
              </a:bodyPr>
              <a:lstStyle/>
              <a:p>
                <a:r>
                  <a:rPr lang="it-IT" sz="1400" b="1" i="1">
                    <a:solidFill>
                      <a:schemeClr val="bg1"/>
                    </a:solidFill>
                    <a:latin typeface="Arial" panose="020B0604020202020204" pitchFamily="34" charset="0"/>
                    <a:cs typeface="Arial" panose="020B0604020202020204" pitchFamily="34" charset="0"/>
                  </a:rPr>
                  <a:t>5</a:t>
                </a:r>
                <a:r>
                  <a:rPr lang="it-IT" sz="1400" b="1" i="1" smtClean="0">
                    <a:solidFill>
                      <a:schemeClr val="bg1"/>
                    </a:solidFill>
                    <a:latin typeface="Arial" panose="020B0604020202020204" pitchFamily="34" charset="0"/>
                    <a:cs typeface="Arial" panose="020B0604020202020204" pitchFamily="34" charset="0"/>
                  </a:rPr>
                  <a:t>kV </a:t>
                </a:r>
                <a:endParaRPr lang="it-IT" sz="1400" dirty="0">
                  <a:solidFill>
                    <a:schemeClr val="bg1"/>
                  </a:solidFill>
                </a:endParaRPr>
              </a:p>
            </p:txBody>
          </p:sp>
        </p:grpSp>
        <p:sp>
          <p:nvSpPr>
            <p:cNvPr id="70" name="Rectangle 69"/>
            <p:cNvSpPr/>
            <p:nvPr/>
          </p:nvSpPr>
          <p:spPr>
            <a:xfrm>
              <a:off x="10057041" y="5149405"/>
              <a:ext cx="803425" cy="246221"/>
            </a:xfrm>
            <a:prstGeom prst="rect">
              <a:avLst/>
            </a:prstGeom>
          </p:spPr>
          <p:txBody>
            <a:bodyPr wrap="none">
              <a:spAutoFit/>
            </a:bodyPr>
            <a:lstStyle/>
            <a:p>
              <a:r>
                <a:rPr lang="it-IT" sz="1000" b="1" i="1" dirty="0">
                  <a:solidFill>
                    <a:schemeClr val="bg1"/>
                  </a:solidFill>
                  <a:latin typeface="Arial" panose="020B0604020202020204" pitchFamily="34" charset="0"/>
                  <a:cs typeface="Arial" panose="020B0604020202020204" pitchFamily="34" charset="0"/>
                </a:rPr>
                <a:t>t</a:t>
              </a:r>
              <a:r>
                <a:rPr lang="it-IT" sz="1000" b="1" i="1" baseline="-25000" dirty="0" smtClean="0">
                  <a:solidFill>
                    <a:schemeClr val="bg1"/>
                  </a:solidFill>
                  <a:latin typeface="Arial" panose="020B0604020202020204" pitchFamily="34" charset="0"/>
                  <a:cs typeface="Arial" panose="020B0604020202020204" pitchFamily="34" charset="0"/>
                </a:rPr>
                <a:t>trig</a:t>
              </a:r>
              <a:r>
                <a:rPr lang="it-IT" sz="1000" b="1" i="1" dirty="0" smtClean="0">
                  <a:solidFill>
                    <a:schemeClr val="bg1"/>
                  </a:solidFill>
                  <a:latin typeface="Arial" panose="020B0604020202020204" pitchFamily="34" charset="0"/>
                  <a:cs typeface="Arial" panose="020B0604020202020204" pitchFamily="34" charset="0"/>
                </a:rPr>
                <a:t>=35ms </a:t>
              </a:r>
              <a:endParaRPr lang="it-IT" sz="1000" dirty="0">
                <a:solidFill>
                  <a:schemeClr val="bg1"/>
                </a:solidFill>
              </a:endParaRPr>
            </a:p>
          </p:txBody>
        </p:sp>
      </p:grpSp>
      <p:sp>
        <p:nvSpPr>
          <p:cNvPr id="53" name="Rectangle 52"/>
          <p:cNvSpPr/>
          <p:nvPr/>
        </p:nvSpPr>
        <p:spPr>
          <a:xfrm>
            <a:off x="11831680" y="6499608"/>
            <a:ext cx="418704" cy="369332"/>
          </a:xfrm>
          <a:prstGeom prst="rect">
            <a:avLst/>
          </a:prstGeom>
        </p:spPr>
        <p:txBody>
          <a:bodyPr wrap="none">
            <a:spAutoFit/>
          </a:bodyPr>
          <a:lstStyle/>
          <a:p>
            <a:r>
              <a:rPr lang="en-US" dirty="0" smtClean="0"/>
              <a:t>12</a:t>
            </a:r>
            <a:endParaRPr lang="it-IT" dirty="0"/>
          </a:p>
        </p:txBody>
      </p:sp>
    </p:spTree>
    <p:extLst>
      <p:ext uri="{BB962C8B-B14F-4D97-AF65-F5344CB8AC3E}">
        <p14:creationId xmlns:p14="http://schemas.microsoft.com/office/powerpoint/2010/main" val="250082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1"/>
                                        </p:tgtEl>
                                        <p:attrNameLst>
                                          <p:attrName>style.visibility</p:attrName>
                                        </p:attrNameLst>
                                      </p:cBhvr>
                                      <p:to>
                                        <p:strVal val="visible"/>
                                      </p:to>
                                    </p:set>
                                    <p:animEffect transition="in" filter="wipe(left)">
                                      <p:cBhvr>
                                        <p:cTn id="14" dur="10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t="12639" b="16036"/>
          <a:stretch/>
        </p:blipFill>
        <p:spPr>
          <a:xfrm>
            <a:off x="139132" y="1059366"/>
            <a:ext cx="11702830" cy="3215473"/>
          </a:xfrm>
          <a:prstGeom prst="rect">
            <a:avLst/>
          </a:prstGeom>
        </p:spPr>
      </p:pic>
      <p:sp>
        <p:nvSpPr>
          <p:cNvPr id="24" name="Rectangle 23"/>
          <p:cNvSpPr/>
          <p:nvPr/>
        </p:nvSpPr>
        <p:spPr>
          <a:xfrm>
            <a:off x="326318" y="3912833"/>
            <a:ext cx="7676634" cy="2339102"/>
          </a:xfrm>
          <a:prstGeom prst="rect">
            <a:avLst/>
          </a:prstGeom>
          <a:solidFill>
            <a:srgbClr val="FFFF00"/>
          </a:solidFill>
          <a:ln>
            <a:solidFill>
              <a:schemeClr val="tx1"/>
            </a:solidFill>
          </a:ln>
        </p:spPr>
        <p:txBody>
          <a:bodyPr wrap="square">
            <a:spAutoFit/>
          </a:bodyPr>
          <a:lstStyle/>
          <a:p>
            <a:r>
              <a:rPr lang="it-IT" b="1" dirty="0" smtClean="0"/>
              <a:t>Operating conditions:</a:t>
            </a:r>
          </a:p>
          <a:p>
            <a:pPr marL="285750" indent="-285750">
              <a:buFont typeface="Arial" panose="020B0604020202020204" pitchFamily="34" charset="0"/>
              <a:buChar char="•"/>
            </a:pPr>
            <a:endParaRPr lang="it-IT" sz="1600" b="1" dirty="0" smtClean="0"/>
          </a:p>
          <a:p>
            <a:pPr marL="285750" indent="-285750">
              <a:buFont typeface="Arial" panose="020B0604020202020204" pitchFamily="34" charset="0"/>
              <a:buChar char="•"/>
            </a:pPr>
            <a:r>
              <a:rPr lang="it-IT" sz="1600" b="1" dirty="0" smtClean="0"/>
              <a:t>Rep rate at 1 Hz</a:t>
            </a:r>
          </a:p>
          <a:p>
            <a:pPr marL="285750" indent="-285750">
              <a:buFont typeface="Arial" panose="020B0604020202020204" pitchFamily="34" charset="0"/>
              <a:buChar char="•"/>
            </a:pPr>
            <a:endParaRPr lang="it-IT" sz="1600" b="1" dirty="0" smtClean="0"/>
          </a:p>
          <a:p>
            <a:pPr marL="285750" indent="-285750">
              <a:buFont typeface="Arial" panose="020B0604020202020204" pitchFamily="34" charset="0"/>
              <a:buChar char="•"/>
            </a:pPr>
            <a:r>
              <a:rPr lang="it-IT" sz="1600" b="1" dirty="0" smtClean="0"/>
              <a:t>10 kV – 380 A minimum values to have the ionization (3 kV – 140 A for 3cmx2mm)</a:t>
            </a:r>
          </a:p>
          <a:p>
            <a:pPr marL="285750" indent="-285750">
              <a:buFont typeface="Arial" panose="020B0604020202020204" pitchFamily="34" charset="0"/>
              <a:buChar char="•"/>
            </a:pPr>
            <a:endParaRPr lang="it-IT" sz="1600" b="1" dirty="0"/>
          </a:p>
          <a:p>
            <a:pPr marL="285750" indent="-285750">
              <a:buFont typeface="Arial" panose="020B0604020202020204" pitchFamily="34" charset="0"/>
              <a:buChar char="•"/>
            </a:pPr>
            <a:r>
              <a:rPr lang="it-IT" sz="1600" b="1" dirty="0" smtClean="0"/>
              <a:t>Aperture time E-valve/Voltage delay is 8ms/12 ms (3-4 ms/5-6 ms for 3cmx2mm)</a:t>
            </a:r>
          </a:p>
          <a:p>
            <a:pPr marL="285750" indent="-285750">
              <a:buFont typeface="Arial" panose="020B0604020202020204" pitchFamily="34" charset="0"/>
              <a:buChar char="•"/>
            </a:pPr>
            <a:endParaRPr lang="it-IT" sz="1600" b="1" dirty="0"/>
          </a:p>
          <a:p>
            <a:pPr marL="285750" indent="-285750">
              <a:buFont typeface="Arial" panose="020B0604020202020204" pitchFamily="34" charset="0"/>
              <a:buChar char="•"/>
            </a:pPr>
            <a:r>
              <a:rPr lang="it-IT" sz="1600" b="1" dirty="0" smtClean="0"/>
              <a:t>6 inlets of 1 mm in diameter separated by 60mm/80mm (1 or 2 inlets for 3cmx2mm)</a:t>
            </a:r>
          </a:p>
        </p:txBody>
      </p:sp>
      <p:pic>
        <p:nvPicPr>
          <p:cNvPr id="16" name="Picture 15"/>
          <p:cNvPicPr>
            <a:picLocks noChangeAspect="1"/>
          </p:cNvPicPr>
          <p:nvPr/>
        </p:nvPicPr>
        <p:blipFill>
          <a:blip r:embed="rId3"/>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p:cNvSpPr/>
          <p:nvPr/>
        </p:nvSpPr>
        <p:spPr>
          <a:xfrm>
            <a:off x="3454519" y="493290"/>
            <a:ext cx="5525873" cy="400110"/>
          </a:xfrm>
          <a:prstGeom prst="rect">
            <a:avLst/>
          </a:prstGeom>
          <a:solidFill>
            <a:schemeClr val="accent1">
              <a:lumMod val="40000"/>
              <a:lumOff val="60000"/>
            </a:schemeClr>
          </a:solidFill>
          <a:ln>
            <a:solidFill>
              <a:schemeClr val="accent1">
                <a:lumMod val="75000"/>
              </a:schemeClr>
            </a:solidFill>
          </a:ln>
        </p:spPr>
        <p:txBody>
          <a:bodyPr wrap="none">
            <a:spAutoFit/>
          </a:bodyPr>
          <a:lstStyle/>
          <a:p>
            <a:pPr algn="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Presented in the previous RC 6 - 7</a:t>
            </a:r>
            <a:r>
              <a:rPr lang="en-GB" sz="2000" baseline="30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th</a:t>
            </a: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 June 2022</a:t>
            </a:r>
            <a:endParaRPr lang="en-GB" sz="2000"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p:txBody>
      </p:sp>
      <p:pic>
        <p:nvPicPr>
          <p:cNvPr id="14"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22" name="Rounded Rectangle 21"/>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ctangle 25"/>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sp>
        <p:nvSpPr>
          <p:cNvPr id="27" name="Rectangle 26"/>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28" name="Rectangle 27"/>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sp>
        <p:nvSpPr>
          <p:cNvPr id="20" name="Rectangle 19"/>
          <p:cNvSpPr/>
          <p:nvPr/>
        </p:nvSpPr>
        <p:spPr>
          <a:xfrm>
            <a:off x="5223072" y="14553"/>
            <a:ext cx="5433923" cy="369332"/>
          </a:xfrm>
          <a:prstGeom prst="rect">
            <a:avLst/>
          </a:prstGeom>
        </p:spPr>
        <p:txBody>
          <a:bodyPr wrap="none">
            <a:spAutoFit/>
          </a:bodyPr>
          <a:lstStyle/>
          <a:p>
            <a:r>
              <a:rPr lang="it-IT" b="1" i="1" dirty="0">
                <a:solidFill>
                  <a:schemeClr val="bg1"/>
                </a:solidFill>
                <a:latin typeface="Arial" panose="020B0604020202020204" pitchFamily="34" charset="0"/>
                <a:cs typeface="Arial" panose="020B0604020202020204" pitchFamily="34" charset="0"/>
              </a:rPr>
              <a:t>EuPRAXIA plasma </a:t>
            </a:r>
            <a:r>
              <a:rPr lang="it-IT" b="1" i="1" dirty="0" smtClean="0">
                <a:solidFill>
                  <a:schemeClr val="bg1"/>
                </a:solidFill>
                <a:latin typeface="Arial" panose="020B0604020202020204" pitchFamily="34" charset="0"/>
                <a:cs typeface="Arial" panose="020B0604020202020204" pitchFamily="34" charset="0"/>
              </a:rPr>
              <a:t>sources: 40cm long capillary</a:t>
            </a:r>
            <a:endParaRPr lang="it-IT" i="1" dirty="0">
              <a:latin typeface="Arial" panose="020B0604020202020204" pitchFamily="34" charset="0"/>
              <a:cs typeface="Arial" panose="020B0604020202020204" pitchFamily="34" charset="0"/>
            </a:endParaRPr>
          </a:p>
        </p:txBody>
      </p:sp>
      <p:sp>
        <p:nvSpPr>
          <p:cNvPr id="19" name="Rectangle 18"/>
          <p:cNvSpPr/>
          <p:nvPr/>
        </p:nvSpPr>
        <p:spPr>
          <a:xfrm>
            <a:off x="11782657" y="6199086"/>
            <a:ext cx="418704" cy="369332"/>
          </a:xfrm>
          <a:prstGeom prst="rect">
            <a:avLst/>
          </a:prstGeom>
        </p:spPr>
        <p:txBody>
          <a:bodyPr wrap="none">
            <a:spAutoFit/>
          </a:bodyPr>
          <a:lstStyle/>
          <a:p>
            <a:r>
              <a:rPr lang="en-US" dirty="0" smtClean="0"/>
              <a:t>13</a:t>
            </a:r>
            <a:endParaRPr lang="it-IT" dirty="0"/>
          </a:p>
        </p:txBody>
      </p:sp>
    </p:spTree>
    <p:extLst>
      <p:ext uri="{BB962C8B-B14F-4D97-AF65-F5344CB8AC3E}">
        <p14:creationId xmlns:p14="http://schemas.microsoft.com/office/powerpoint/2010/main" val="2174116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0245" t="34074" r="9688" b="36727"/>
          <a:stretch/>
        </p:blipFill>
        <p:spPr>
          <a:xfrm>
            <a:off x="5090984" y="846196"/>
            <a:ext cx="6986552" cy="1934074"/>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392220" y="1509481"/>
            <a:ext cx="3982675" cy="6530541"/>
          </a:xfrm>
          <a:prstGeom prst="rect">
            <a:avLst/>
          </a:prstGeom>
        </p:spPr>
      </p:pic>
      <p:sp>
        <p:nvSpPr>
          <p:cNvPr id="19" name="Rectangle 18"/>
          <p:cNvSpPr/>
          <p:nvPr/>
        </p:nvSpPr>
        <p:spPr>
          <a:xfrm>
            <a:off x="35540" y="952969"/>
            <a:ext cx="5064205" cy="156966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All mirrors and lenses have been mounted on movable breadboards In order to scan the entire lenght of the capillary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Blind area where there is windwow supports (could be reduced)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a:t>
            </a:r>
            <a:r>
              <a:rPr kumimoji="0" lang="it-IT" sz="16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16</a:t>
            </a: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- 10</a:t>
            </a:r>
            <a:r>
              <a:rPr kumimoji="0" lang="it-IT" sz="1600" b="1" i="0" u="none" strike="noStrike" kern="1200" cap="none" spc="0" normalizeH="0" baseline="30000" noProof="0" dirty="0" smtClean="0">
                <a:ln>
                  <a:noFill/>
                </a:ln>
                <a:solidFill>
                  <a:prstClr val="black"/>
                </a:solidFill>
                <a:effectLst/>
                <a:uLnTx/>
                <a:uFillTx/>
                <a:latin typeface="Arial" panose="020B0604020202020204" pitchFamily="34" charset="0"/>
                <a:ea typeface="+mn-ea"/>
                <a:cs typeface="Arial" panose="020B0604020202020204" pitchFamily="34" charset="0"/>
              </a:rPr>
              <a:t>17</a:t>
            </a: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cm-3 range (EuPRAXIA goal)</a:t>
            </a:r>
          </a:p>
        </p:txBody>
      </p:sp>
      <p:sp>
        <p:nvSpPr>
          <p:cNvPr id="21" name="Left-Right Arrow 20"/>
          <p:cNvSpPr/>
          <p:nvPr/>
        </p:nvSpPr>
        <p:spPr>
          <a:xfrm>
            <a:off x="6648828" y="1082872"/>
            <a:ext cx="1458097" cy="369332"/>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Left-Right Arrow 29"/>
          <p:cNvSpPr/>
          <p:nvPr/>
        </p:nvSpPr>
        <p:spPr>
          <a:xfrm>
            <a:off x="3701475" y="3136491"/>
            <a:ext cx="1458097" cy="369332"/>
          </a:xfrm>
          <a:prstGeom prst="lef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902527" y="2997992"/>
            <a:ext cx="271106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Long. Traslation to cover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the entire capillary</a:t>
            </a:r>
            <a:endParaRPr kumimoji="0" lang="it-IT" sz="1800" b="0"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27" name="Rectangle 26"/>
          <p:cNvSpPr/>
          <p:nvPr/>
        </p:nvSpPr>
        <p:spPr>
          <a:xfrm>
            <a:off x="5432884" y="809151"/>
            <a:ext cx="28136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Long. </a:t>
            </a:r>
            <a:r>
              <a:rPr kumimoji="0" lang="it-IT" sz="1800" b="0" i="0"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Traslation of optics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Rectangle 31"/>
          <p:cNvSpPr/>
          <p:nvPr/>
        </p:nvSpPr>
        <p:spPr>
          <a:xfrm>
            <a:off x="373709" y="6025926"/>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Spectrometer</a:t>
            </a:r>
            <a:endPar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4" name="Straight Arrow Connector 33"/>
          <p:cNvCxnSpPr/>
          <p:nvPr/>
        </p:nvCxnSpPr>
        <p:spPr>
          <a:xfrm flipH="1">
            <a:off x="5338119" y="3644323"/>
            <a:ext cx="618401" cy="372566"/>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2499621" y="4013928"/>
            <a:ext cx="2817810" cy="41080"/>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2482214" y="4013928"/>
            <a:ext cx="8703" cy="1219774"/>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482214" y="5548242"/>
            <a:ext cx="17407" cy="630750"/>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4947373" y="5508188"/>
            <a:ext cx="167225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Spectrometer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Controller</a:t>
            </a:r>
            <a:endPar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5" name="Picture 4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3265" y="2817315"/>
            <a:ext cx="5219833" cy="3914874"/>
          </a:xfrm>
          <a:prstGeom prst="rect">
            <a:avLst/>
          </a:prstGeom>
        </p:spPr>
      </p:pic>
      <p:cxnSp>
        <p:nvCxnSpPr>
          <p:cNvPr id="31" name="Straight Arrow Connector 30"/>
          <p:cNvCxnSpPr/>
          <p:nvPr/>
        </p:nvCxnSpPr>
        <p:spPr>
          <a:xfrm flipH="1">
            <a:off x="8027312" y="4952105"/>
            <a:ext cx="1815054" cy="0"/>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7704028" y="4996694"/>
            <a:ext cx="323284" cy="474016"/>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7288549" y="5597520"/>
            <a:ext cx="287860" cy="429182"/>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842366" y="4123023"/>
            <a:ext cx="0" cy="829082"/>
          </a:xfrm>
          <a:prstGeom prst="straightConnector1">
            <a:avLst/>
          </a:prstGeom>
          <a:ln w="19050">
            <a:solidFill>
              <a:srgbClr val="FFFF00"/>
            </a:solidFill>
            <a:prstDash val="sys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576409" y="6280172"/>
            <a:ext cx="167225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Spectrometer</a:t>
            </a:r>
            <a:endPar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p:cNvSpPr/>
          <p:nvPr/>
        </p:nvSpPr>
        <p:spPr>
          <a:xfrm>
            <a:off x="10246204" y="5613821"/>
            <a:ext cx="167225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Spectrometer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srgbClr val="FFFF00"/>
                </a:solidFill>
                <a:effectLst/>
                <a:uLnTx/>
                <a:uFillTx/>
                <a:latin typeface="Arial" panose="020B0604020202020204" pitchFamily="34" charset="0"/>
                <a:ea typeface="+mn-ea"/>
                <a:cs typeface="Arial" panose="020B0604020202020204" pitchFamily="34" charset="0"/>
              </a:rPr>
              <a:t>Controller</a:t>
            </a:r>
            <a:endParaRPr kumimoji="0" lang="it-IT"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p:cNvGrpSpPr/>
          <p:nvPr/>
        </p:nvGrpSpPr>
        <p:grpSpPr>
          <a:xfrm>
            <a:off x="6657532" y="1415159"/>
            <a:ext cx="5355717" cy="5329940"/>
            <a:chOff x="6633933" y="1429206"/>
            <a:chExt cx="5355717" cy="5329940"/>
          </a:xfrm>
        </p:grpSpPr>
        <p:grpSp>
          <p:nvGrpSpPr>
            <p:cNvPr id="43" name="Group 42"/>
            <p:cNvGrpSpPr/>
            <p:nvPr/>
          </p:nvGrpSpPr>
          <p:grpSpPr>
            <a:xfrm>
              <a:off x="6633933" y="2702418"/>
              <a:ext cx="5355717" cy="4056728"/>
              <a:chOff x="6633933" y="2702418"/>
              <a:chExt cx="5355717" cy="4056728"/>
            </a:xfrm>
          </p:grpSpPr>
          <p:pic>
            <p:nvPicPr>
              <p:cNvPr id="23" name="Picture 22"/>
              <p:cNvPicPr>
                <a:picLocks noChangeAspect="1"/>
              </p:cNvPicPr>
              <p:nvPr/>
            </p:nvPicPr>
            <p:blipFill rotWithShape="1">
              <a:blip r:embed="rId5" cstate="print">
                <a:extLst>
                  <a:ext uri="{28A0092B-C50C-407E-A947-70E740481C1C}">
                    <a14:useLocalDpi xmlns:a14="http://schemas.microsoft.com/office/drawing/2010/main" val="0"/>
                  </a:ext>
                </a:extLst>
              </a:blip>
              <a:srcRect l="7795" t="3689" r="13131" b="3119"/>
              <a:stretch/>
            </p:blipFill>
            <p:spPr>
              <a:xfrm>
                <a:off x="6633933" y="2702418"/>
                <a:ext cx="5355717" cy="4056728"/>
              </a:xfrm>
              <a:prstGeom prst="rect">
                <a:avLst/>
              </a:prstGeom>
            </p:spPr>
          </p:pic>
          <p:cxnSp>
            <p:nvCxnSpPr>
              <p:cNvPr id="25" name="Straight Arrow Connector 24"/>
              <p:cNvCxnSpPr/>
              <p:nvPr/>
            </p:nvCxnSpPr>
            <p:spPr>
              <a:xfrm>
                <a:off x="8162575" y="5640778"/>
                <a:ext cx="3045022" cy="0"/>
              </a:xfrm>
              <a:prstGeom prst="straightConnector1">
                <a:avLst/>
              </a:prstGeom>
              <a:ln w="12700">
                <a:solidFill>
                  <a:srgbClr val="FF0000"/>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455081" y="5627445"/>
                <a:ext cx="77457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20cm</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cxnSp>
          <p:nvCxnSpPr>
            <p:cNvPr id="12" name="Straight Arrow Connector 11"/>
            <p:cNvCxnSpPr/>
            <p:nvPr/>
          </p:nvCxnSpPr>
          <p:spPr>
            <a:xfrm>
              <a:off x="7540341" y="2355319"/>
              <a:ext cx="1648918" cy="1858297"/>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7003914" y="1429206"/>
              <a:ext cx="700113" cy="10088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8" name="Picture 47"/>
          <p:cNvPicPr>
            <a:picLocks noChangeAspect="1"/>
          </p:cNvPicPr>
          <p:nvPr/>
        </p:nvPicPr>
        <p:blipFill>
          <a:blip r:embed="rId6"/>
          <a:stretch>
            <a:fillRect/>
          </a:stretch>
        </p:blipFill>
        <p:spPr>
          <a:xfrm>
            <a:off x="10656995" y="14555"/>
            <a:ext cx="1535004" cy="773657"/>
          </a:xfrm>
          <a:prstGeom prst="rect">
            <a:avLst/>
          </a:prstGeom>
        </p:spPr>
      </p:pic>
      <p:pic>
        <p:nvPicPr>
          <p:cNvPr id="49" name="Picture 425" descr="http://www.lnf.infn.it/logo/logo_infn_lnf_1_sigla_ln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50" name="Rounded Rectangle 49"/>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50"/>
          <p:cNvSpPr/>
          <p:nvPr/>
        </p:nvSpPr>
        <p:spPr>
          <a:xfrm>
            <a:off x="5169909" y="38975"/>
            <a:ext cx="5433923" cy="369332"/>
          </a:xfrm>
          <a:prstGeom prst="rect">
            <a:avLst/>
          </a:prstGeom>
        </p:spPr>
        <p:txBody>
          <a:bodyPr wrap="none">
            <a:spAutoFit/>
          </a:bodyPr>
          <a:lstStyle/>
          <a:p>
            <a:r>
              <a:rPr lang="it-IT" b="1" i="1" dirty="0">
                <a:solidFill>
                  <a:schemeClr val="bg1"/>
                </a:solidFill>
                <a:latin typeface="Arial" panose="020B0604020202020204" pitchFamily="34" charset="0"/>
                <a:cs typeface="Arial" panose="020B0604020202020204" pitchFamily="34" charset="0"/>
              </a:rPr>
              <a:t>EuPRAXIA plasma </a:t>
            </a:r>
            <a:r>
              <a:rPr lang="it-IT" b="1" i="1" dirty="0" smtClean="0">
                <a:solidFill>
                  <a:schemeClr val="bg1"/>
                </a:solidFill>
                <a:latin typeface="Arial" panose="020B0604020202020204" pitchFamily="34" charset="0"/>
                <a:cs typeface="Arial" panose="020B0604020202020204" pitchFamily="34" charset="0"/>
              </a:rPr>
              <a:t>sources: 40cm long capillary</a:t>
            </a:r>
            <a:endParaRPr lang="it-IT" i="1" dirty="0">
              <a:latin typeface="Arial" panose="020B0604020202020204" pitchFamily="34" charset="0"/>
              <a:cs typeface="Arial" panose="020B0604020202020204" pitchFamily="34" charset="0"/>
            </a:endParaRPr>
          </a:p>
        </p:txBody>
      </p:sp>
      <p:sp>
        <p:nvSpPr>
          <p:cNvPr id="3" name="Rectangle 2"/>
          <p:cNvSpPr/>
          <p:nvPr/>
        </p:nvSpPr>
        <p:spPr>
          <a:xfrm>
            <a:off x="9300836" y="738953"/>
            <a:ext cx="2712318" cy="369332"/>
          </a:xfrm>
          <a:prstGeom prst="rect">
            <a:avLst/>
          </a:prstGeom>
          <a:solidFill>
            <a:srgbClr val="FFFF00"/>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Density measurements</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p:cNvSpPr/>
          <p:nvPr/>
        </p:nvSpPr>
        <p:spPr>
          <a:xfrm>
            <a:off x="3058387" y="421217"/>
            <a:ext cx="5525873" cy="400110"/>
          </a:xfrm>
          <a:prstGeom prst="rect">
            <a:avLst/>
          </a:prstGeom>
          <a:solidFill>
            <a:schemeClr val="accent1">
              <a:lumMod val="40000"/>
              <a:lumOff val="60000"/>
            </a:schemeClr>
          </a:solidFill>
          <a:ln>
            <a:solidFill>
              <a:schemeClr val="accent1">
                <a:lumMod val="75000"/>
              </a:schemeClr>
            </a:solidFill>
          </a:ln>
        </p:spPr>
        <p:txBody>
          <a:bodyPr wrap="none">
            <a:spAutoFit/>
          </a:bodyPr>
          <a:lstStyle/>
          <a:p>
            <a:pPr algn="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Presented in the previous RC 6 - 7</a:t>
            </a:r>
            <a:r>
              <a:rPr lang="en-GB" sz="2000" baseline="30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th</a:t>
            </a: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 June 2022</a:t>
            </a:r>
            <a:endParaRPr lang="en-GB" sz="2000"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6" name="Rectangle 45"/>
          <p:cNvSpPr/>
          <p:nvPr/>
        </p:nvSpPr>
        <p:spPr>
          <a:xfrm>
            <a:off x="11773296" y="6488668"/>
            <a:ext cx="418704" cy="369332"/>
          </a:xfrm>
          <a:prstGeom prst="rect">
            <a:avLst/>
          </a:prstGeom>
        </p:spPr>
        <p:txBody>
          <a:bodyPr wrap="none">
            <a:spAutoFit/>
          </a:bodyPr>
          <a:lstStyle/>
          <a:p>
            <a:r>
              <a:rPr lang="en-US" dirty="0" smtClean="0"/>
              <a:t>14</a:t>
            </a:r>
            <a:endParaRPr lang="it-IT" dirty="0"/>
          </a:p>
        </p:txBody>
      </p:sp>
    </p:spTree>
    <p:extLst>
      <p:ext uri="{BB962C8B-B14F-4D97-AF65-F5344CB8AC3E}">
        <p14:creationId xmlns:p14="http://schemas.microsoft.com/office/powerpoint/2010/main" val="3090021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6246" t="9630" r="12841" b="2074"/>
          <a:stretch/>
        </p:blipFill>
        <p:spPr>
          <a:xfrm>
            <a:off x="4520057" y="2685200"/>
            <a:ext cx="7195478" cy="391066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t="12639" b="16036"/>
          <a:stretch/>
        </p:blipFill>
        <p:spPr>
          <a:xfrm>
            <a:off x="4677457" y="685747"/>
            <a:ext cx="7451197" cy="2047293"/>
          </a:xfrm>
          <a:prstGeom prst="rect">
            <a:avLst/>
          </a:prstGeom>
        </p:spPr>
      </p:pic>
      <p:pic>
        <p:nvPicPr>
          <p:cNvPr id="16" name="Picture 15"/>
          <p:cNvPicPr>
            <a:picLocks noChangeAspect="1"/>
          </p:cNvPicPr>
          <p:nvPr/>
        </p:nvPicPr>
        <p:blipFill>
          <a:blip r:embed="rId4"/>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22" name="Rounded Rectangle 21"/>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Rectangle 25"/>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sp>
        <p:nvSpPr>
          <p:cNvPr id="27" name="Rectangle 26"/>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28" name="Rectangle 27"/>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cxnSp>
        <p:nvCxnSpPr>
          <p:cNvPr id="21" name="Straight Arrow Connector 20"/>
          <p:cNvCxnSpPr/>
          <p:nvPr/>
        </p:nvCxnSpPr>
        <p:spPr>
          <a:xfrm>
            <a:off x="7113589" y="2192118"/>
            <a:ext cx="231528" cy="1571569"/>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769136" y="1186968"/>
            <a:ext cx="700113" cy="10088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5" name="Straight Arrow Connector 24"/>
          <p:cNvCxnSpPr/>
          <p:nvPr/>
        </p:nvCxnSpPr>
        <p:spPr>
          <a:xfrm flipV="1">
            <a:off x="8038866" y="4358394"/>
            <a:ext cx="0" cy="46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9023780" y="4351465"/>
            <a:ext cx="0" cy="46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10313310" y="4760878"/>
            <a:ext cx="0" cy="46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9776494" y="4372718"/>
            <a:ext cx="0" cy="46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5169909" y="38975"/>
            <a:ext cx="5433923" cy="369332"/>
          </a:xfrm>
          <a:prstGeom prst="rect">
            <a:avLst/>
          </a:prstGeom>
        </p:spPr>
        <p:txBody>
          <a:bodyPr wrap="none">
            <a:spAutoFit/>
          </a:bodyPr>
          <a:lstStyle/>
          <a:p>
            <a:r>
              <a:rPr lang="it-IT" b="1" i="1" dirty="0">
                <a:solidFill>
                  <a:schemeClr val="bg1"/>
                </a:solidFill>
                <a:latin typeface="Arial" panose="020B0604020202020204" pitchFamily="34" charset="0"/>
                <a:cs typeface="Arial" panose="020B0604020202020204" pitchFamily="34" charset="0"/>
              </a:rPr>
              <a:t>EuPRAXIA plasma </a:t>
            </a:r>
            <a:r>
              <a:rPr lang="it-IT" b="1" i="1" dirty="0" smtClean="0">
                <a:solidFill>
                  <a:schemeClr val="bg1"/>
                </a:solidFill>
                <a:latin typeface="Arial" panose="020B0604020202020204" pitchFamily="34" charset="0"/>
                <a:cs typeface="Arial" panose="020B0604020202020204" pitchFamily="34" charset="0"/>
              </a:rPr>
              <a:t>sources: 40cm long capillary</a:t>
            </a:r>
            <a:endParaRPr lang="it-IT" i="1" dirty="0">
              <a:latin typeface="Arial" panose="020B0604020202020204" pitchFamily="34" charset="0"/>
              <a:cs typeface="Arial" panose="020B0604020202020204" pitchFamily="34" charset="0"/>
            </a:endParaRPr>
          </a:p>
        </p:txBody>
      </p:sp>
      <p:sp>
        <p:nvSpPr>
          <p:cNvPr id="10" name="Rectangle 9"/>
          <p:cNvSpPr/>
          <p:nvPr/>
        </p:nvSpPr>
        <p:spPr>
          <a:xfrm>
            <a:off x="9154439" y="4832323"/>
            <a:ext cx="787395" cy="369332"/>
          </a:xfrm>
          <a:prstGeom prst="rect">
            <a:avLst/>
          </a:prstGeom>
        </p:spPr>
        <p:txBody>
          <a:bodyPr wrap="none">
            <a:spAutoFit/>
          </a:bodyPr>
          <a:lstStyle/>
          <a:p>
            <a:r>
              <a:rPr lang="it-IT" b="1" dirty="0" smtClean="0">
                <a:solidFill>
                  <a:schemeClr val="accent1">
                    <a:lumMod val="75000"/>
                  </a:schemeClr>
                </a:solidFill>
                <a:latin typeface="Arial" panose="020B0604020202020204" pitchFamily="34" charset="0"/>
                <a:cs typeface="Arial" panose="020B0604020202020204" pitchFamily="34" charset="0"/>
              </a:rPr>
              <a:t>Inlets</a:t>
            </a:r>
            <a:endParaRPr lang="it-IT" dirty="0">
              <a:solidFill>
                <a:schemeClr val="accent1">
                  <a:lumMod val="75000"/>
                </a:schemeClr>
              </a:solidFill>
            </a:endParaRPr>
          </a:p>
        </p:txBody>
      </p:sp>
      <p:cxnSp>
        <p:nvCxnSpPr>
          <p:cNvPr id="34" name="Straight Connector 33"/>
          <p:cNvCxnSpPr/>
          <p:nvPr/>
        </p:nvCxnSpPr>
        <p:spPr>
          <a:xfrm>
            <a:off x="4263491" y="3883029"/>
            <a:ext cx="5458859" cy="778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271062" y="4640531"/>
            <a:ext cx="2321342" cy="267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271062" y="3863770"/>
            <a:ext cx="1116" cy="753610"/>
          </a:xfrm>
          <a:prstGeom prst="straightConnector1">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6723076" y="4709099"/>
            <a:ext cx="0" cy="46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V="1">
            <a:off x="7345117" y="4372718"/>
            <a:ext cx="0" cy="46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239484" y="3937440"/>
            <a:ext cx="1872372" cy="646331"/>
          </a:xfrm>
          <a:prstGeom prst="rect">
            <a:avLst/>
          </a:prstGeom>
          <a:solidFill>
            <a:schemeClr val="accent1">
              <a:lumMod val="40000"/>
              <a:lumOff val="60000"/>
            </a:schemeClr>
          </a:solidFill>
          <a:ln>
            <a:solidFill>
              <a:schemeClr val="tx1"/>
            </a:solidFill>
          </a:ln>
        </p:spPr>
        <p:txBody>
          <a:bodyPr wrap="none">
            <a:spAutoFit/>
          </a:bodyPr>
          <a:lstStyle/>
          <a:p>
            <a:r>
              <a:rPr lang="it-IT" sz="1600" dirty="0" smtClean="0">
                <a:latin typeface="Arial" panose="020B0604020202020204" pitchFamily="34" charset="0"/>
                <a:cs typeface="Arial" panose="020B0604020202020204" pitchFamily="34" charset="0"/>
              </a:rPr>
              <a:t>0.6x10</a:t>
            </a:r>
            <a:r>
              <a:rPr lang="it-IT" sz="1600" baseline="30000" dirty="0" smtClean="0">
                <a:latin typeface="Arial" panose="020B0604020202020204" pitchFamily="34" charset="0"/>
                <a:cs typeface="Arial" panose="020B0604020202020204" pitchFamily="34" charset="0"/>
              </a:rPr>
              <a:t>17</a:t>
            </a:r>
            <a:r>
              <a:rPr lang="it-IT" dirty="0" smtClean="0">
                <a:latin typeface="Arial" panose="020B0604020202020204" pitchFamily="34" charset="0"/>
                <a:cs typeface="Arial" panose="020B0604020202020204" pitchFamily="34" charset="0"/>
              </a:rPr>
              <a:t> </a:t>
            </a:r>
            <a:r>
              <a:rPr lang="it-IT" sz="1600" dirty="0" smtClean="0">
                <a:latin typeface="Arial" panose="020B0604020202020204" pitchFamily="34" charset="0"/>
                <a:cs typeface="Arial" panose="020B0604020202020204" pitchFamily="34" charset="0"/>
              </a:rPr>
              <a:t>cm-3</a:t>
            </a:r>
          </a:p>
          <a:p>
            <a:r>
              <a:rPr lang="it-IT" dirty="0"/>
              <a:t>r</a:t>
            </a:r>
            <a:r>
              <a:rPr lang="it-IT" dirty="0" smtClean="0"/>
              <a:t>elated to 200mm</a:t>
            </a:r>
          </a:p>
        </p:txBody>
      </p:sp>
      <p:grpSp>
        <p:nvGrpSpPr>
          <p:cNvPr id="2" name="Group 1"/>
          <p:cNvGrpSpPr/>
          <p:nvPr/>
        </p:nvGrpSpPr>
        <p:grpSpPr>
          <a:xfrm>
            <a:off x="245066" y="791779"/>
            <a:ext cx="4209374" cy="2039788"/>
            <a:chOff x="-477541" y="803475"/>
            <a:chExt cx="4209374" cy="2039788"/>
          </a:xfrm>
        </p:grpSpPr>
        <p:grpSp>
          <p:nvGrpSpPr>
            <p:cNvPr id="29" name="Group 28"/>
            <p:cNvGrpSpPr/>
            <p:nvPr/>
          </p:nvGrpSpPr>
          <p:grpSpPr>
            <a:xfrm>
              <a:off x="394059" y="803475"/>
              <a:ext cx="3209350" cy="2039788"/>
              <a:chOff x="4710736" y="4139841"/>
              <a:chExt cx="3209350" cy="2039788"/>
            </a:xfrm>
          </p:grpSpPr>
          <p:pic>
            <p:nvPicPr>
              <p:cNvPr id="37" name="Picture 36"/>
              <p:cNvPicPr>
                <a:picLocks noChangeAspect="1"/>
              </p:cNvPicPr>
              <p:nvPr/>
            </p:nvPicPr>
            <p:blipFill rotWithShape="1">
              <a:blip r:embed="rId7" cstate="print">
                <a:extLst>
                  <a:ext uri="{28A0092B-C50C-407E-A947-70E740481C1C}">
                    <a14:useLocalDpi xmlns:a14="http://schemas.microsoft.com/office/drawing/2010/main" val="0"/>
                  </a:ext>
                </a:extLst>
              </a:blip>
              <a:srcRect l="3873" t="8649" r="13124" b="3784"/>
              <a:stretch/>
            </p:blipFill>
            <p:spPr>
              <a:xfrm>
                <a:off x="5239253" y="4181340"/>
                <a:ext cx="2680833" cy="1998289"/>
              </a:xfrm>
              <a:prstGeom prst="rect">
                <a:avLst/>
              </a:prstGeom>
            </p:spPr>
          </p:pic>
          <p:sp>
            <p:nvSpPr>
              <p:cNvPr id="39" name="Rectangle 38"/>
              <p:cNvSpPr/>
              <p:nvPr/>
            </p:nvSpPr>
            <p:spPr>
              <a:xfrm>
                <a:off x="4710736" y="4139841"/>
                <a:ext cx="1933543" cy="246221"/>
              </a:xfrm>
              <a:prstGeom prst="rect">
                <a:avLst/>
              </a:prstGeom>
              <a:solidFill>
                <a:schemeClr val="bg1"/>
              </a:solidFill>
            </p:spPr>
            <p:txBody>
              <a:bodyPr wrap="none">
                <a:spAutoFit/>
              </a:bodyPr>
              <a:lstStyle/>
              <a:p>
                <a:r>
                  <a:rPr lang="it-IT" sz="1000" b="1" dirty="0" smtClean="0">
                    <a:latin typeface="Arial" panose="020B0604020202020204" pitchFamily="34" charset="0"/>
                    <a:cs typeface="Arial" panose="020B0604020202020204" pitchFamily="34" charset="0"/>
                  </a:rPr>
                  <a:t>3cmx2mm 6kV - 300A Plastic</a:t>
                </a:r>
                <a:endParaRPr lang="it-IT" sz="1000" b="1" dirty="0"/>
              </a:p>
            </p:txBody>
          </p:sp>
        </p:grpSp>
        <p:cxnSp>
          <p:nvCxnSpPr>
            <p:cNvPr id="40" name="Straight Arrow Connector 39"/>
            <p:cNvCxnSpPr/>
            <p:nvPr/>
          </p:nvCxnSpPr>
          <p:spPr>
            <a:xfrm flipV="1">
              <a:off x="2147630" y="1766145"/>
              <a:ext cx="0" cy="457200"/>
            </a:xfrm>
            <a:prstGeom prst="straightConnector1">
              <a:avLst/>
            </a:prstGeom>
            <a:ln w="19050">
              <a:tailEnd type="triangle" w="med" len="lg"/>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2971143" y="1766145"/>
              <a:ext cx="0" cy="457200"/>
            </a:xfrm>
            <a:prstGeom prst="straightConnector1">
              <a:avLst/>
            </a:prstGeom>
            <a:ln w="19050">
              <a:headEnd w="med" len="lg"/>
              <a:tailEnd type="triangle" w="lg" len="med"/>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108728" y="2071900"/>
              <a:ext cx="418704" cy="246221"/>
            </a:xfrm>
            <a:prstGeom prst="rect">
              <a:avLst/>
            </a:prstGeom>
          </p:spPr>
          <p:txBody>
            <a:bodyPr wrap="none">
              <a:spAutoFit/>
            </a:bodyPr>
            <a:lstStyle/>
            <a:p>
              <a:r>
                <a:rPr lang="it-IT" sz="1000" dirty="0" smtClean="0">
                  <a:latin typeface="Arial" panose="020B0604020202020204" pitchFamily="34" charset="0"/>
                  <a:cs typeface="Arial" panose="020B0604020202020204" pitchFamily="34" charset="0"/>
                </a:rPr>
                <a:t>inlet</a:t>
              </a:r>
              <a:endParaRPr lang="it-IT" sz="1000" dirty="0"/>
            </a:p>
          </p:txBody>
        </p:sp>
        <p:sp>
          <p:nvSpPr>
            <p:cNvPr id="43" name="Rectangle 42"/>
            <p:cNvSpPr/>
            <p:nvPr/>
          </p:nvSpPr>
          <p:spPr>
            <a:xfrm>
              <a:off x="1339702" y="1050815"/>
              <a:ext cx="747320" cy="276999"/>
            </a:xfrm>
            <a:prstGeom prst="rect">
              <a:avLst/>
            </a:prstGeom>
          </p:spPr>
          <p:txBody>
            <a:bodyPr wrap="none">
              <a:spAutoFit/>
            </a:bodyPr>
            <a:lstStyle/>
            <a:p>
              <a:r>
                <a:rPr lang="it-IT" sz="1200" dirty="0" smtClean="0">
                  <a:latin typeface="Arial" panose="020B0604020202020204" pitchFamily="34" charset="0"/>
                  <a:cs typeface="Arial" panose="020B0604020202020204" pitchFamily="34" charset="0"/>
                </a:rPr>
                <a:t>Elctrode</a:t>
              </a:r>
              <a:endParaRPr lang="it-IT" sz="1200" dirty="0"/>
            </a:p>
          </p:txBody>
        </p:sp>
        <p:cxnSp>
          <p:nvCxnSpPr>
            <p:cNvPr id="44" name="Straight Connector 43"/>
            <p:cNvCxnSpPr/>
            <p:nvPr/>
          </p:nvCxnSpPr>
          <p:spPr>
            <a:xfrm>
              <a:off x="430700" y="1479296"/>
              <a:ext cx="3286065" cy="5844"/>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430700" y="1751326"/>
              <a:ext cx="3301133" cy="1026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586440" y="1479296"/>
              <a:ext cx="2918" cy="272030"/>
            </a:xfrm>
            <a:prstGeom prst="straightConnector1">
              <a:avLst/>
            </a:prstGeom>
            <a:ln>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77541" y="1794690"/>
              <a:ext cx="1103549" cy="400110"/>
            </a:xfrm>
            <a:prstGeom prst="rect">
              <a:avLst/>
            </a:prstGeom>
            <a:solidFill>
              <a:schemeClr val="accent1">
                <a:lumMod val="60000"/>
                <a:lumOff val="40000"/>
              </a:schemeClr>
            </a:solidFill>
            <a:ln w="9525">
              <a:solidFill>
                <a:schemeClr val="tx1"/>
              </a:solidFill>
            </a:ln>
          </p:spPr>
          <p:txBody>
            <a:bodyPr wrap="square">
              <a:spAutoFit/>
            </a:bodyPr>
            <a:lstStyle/>
            <a:p>
              <a:r>
                <a:rPr lang="it-IT" sz="1000" dirty="0" smtClean="0">
                  <a:latin typeface="Arial" panose="020B0604020202020204" pitchFamily="34" charset="0"/>
                  <a:cs typeface="Arial" panose="020B0604020202020204" pitchFamily="34" charset="0"/>
                </a:rPr>
                <a:t>0.7x10</a:t>
              </a:r>
              <a:r>
                <a:rPr lang="it-IT" sz="1000" baseline="30000" dirty="0" smtClean="0">
                  <a:latin typeface="Arial" panose="020B0604020202020204" pitchFamily="34" charset="0"/>
                  <a:cs typeface="Arial" panose="020B0604020202020204" pitchFamily="34" charset="0"/>
                </a:rPr>
                <a:t>17</a:t>
              </a:r>
              <a:r>
                <a:rPr lang="it-IT" sz="1000" dirty="0" smtClean="0">
                  <a:latin typeface="Arial" panose="020B0604020202020204" pitchFamily="34" charset="0"/>
                  <a:cs typeface="Arial" panose="020B0604020202020204" pitchFamily="34" charset="0"/>
                </a:rPr>
                <a:t> cm-3</a:t>
              </a:r>
            </a:p>
            <a:p>
              <a:r>
                <a:rPr lang="it-IT" sz="1000" dirty="0">
                  <a:latin typeface="Arial" panose="020B0604020202020204" pitchFamily="34" charset="0"/>
                  <a:cs typeface="Arial" panose="020B0604020202020204" pitchFamily="34" charset="0"/>
                </a:rPr>
                <a:t>r</a:t>
              </a:r>
              <a:r>
                <a:rPr lang="it-IT" sz="1000" dirty="0" smtClean="0">
                  <a:latin typeface="Arial" panose="020B0604020202020204" pitchFamily="34" charset="0"/>
                  <a:cs typeface="Arial" panose="020B0604020202020204" pitchFamily="34" charset="0"/>
                </a:rPr>
                <a:t>elated to 15mm</a:t>
              </a:r>
            </a:p>
          </p:txBody>
        </p:sp>
      </p:grpSp>
      <p:sp>
        <p:nvSpPr>
          <p:cNvPr id="51" name="Rectangle 50"/>
          <p:cNvSpPr/>
          <p:nvPr/>
        </p:nvSpPr>
        <p:spPr>
          <a:xfrm>
            <a:off x="5786601" y="3451615"/>
            <a:ext cx="936475" cy="338554"/>
          </a:xfrm>
          <a:prstGeom prst="rect">
            <a:avLst/>
          </a:prstGeom>
        </p:spPr>
        <p:txBody>
          <a:bodyPr wrap="none">
            <a:spAutoFit/>
          </a:bodyPr>
          <a:lstStyle/>
          <a:p>
            <a:r>
              <a:rPr lang="it-IT" sz="1600" dirty="0" smtClean="0">
                <a:latin typeface="Arial" panose="020B0604020202020204" pitchFamily="34" charset="0"/>
                <a:cs typeface="Arial" panose="020B0604020202020204" pitchFamily="34" charset="0"/>
              </a:rPr>
              <a:t>Elctrode</a:t>
            </a:r>
            <a:endParaRPr lang="it-IT" sz="1600" dirty="0"/>
          </a:p>
        </p:txBody>
      </p:sp>
      <p:sp>
        <p:nvSpPr>
          <p:cNvPr id="52" name="Rectangle 51"/>
          <p:cNvSpPr/>
          <p:nvPr/>
        </p:nvSpPr>
        <p:spPr>
          <a:xfrm>
            <a:off x="11782657" y="6199086"/>
            <a:ext cx="418704" cy="369332"/>
          </a:xfrm>
          <a:prstGeom prst="rect">
            <a:avLst/>
          </a:prstGeom>
        </p:spPr>
        <p:txBody>
          <a:bodyPr wrap="none">
            <a:spAutoFit/>
          </a:bodyPr>
          <a:lstStyle/>
          <a:p>
            <a:r>
              <a:rPr lang="en-US" dirty="0" smtClean="0"/>
              <a:t>15</a:t>
            </a:r>
            <a:endParaRPr lang="it-IT" dirty="0"/>
          </a:p>
        </p:txBody>
      </p:sp>
    </p:spTree>
    <p:extLst>
      <p:ext uri="{BB962C8B-B14F-4D97-AF65-F5344CB8AC3E}">
        <p14:creationId xmlns:p14="http://schemas.microsoft.com/office/powerpoint/2010/main" val="27292053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5146127" y="31306"/>
            <a:ext cx="5510868"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EuPRAXIA plasma sources: segmented capillary</a:t>
            </a:r>
            <a:endParaRPr lang="it-IT" i="1" dirty="0">
              <a:latin typeface="Arial" panose="020B0604020202020204" pitchFamily="34" charset="0"/>
              <a:cs typeface="Arial" panose="020B0604020202020204" pitchFamily="34" charset="0"/>
            </a:endParaRPr>
          </a:p>
        </p:txBody>
      </p:sp>
      <p:pic>
        <p:nvPicPr>
          <p:cNvPr id="20"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21" name="Rounded Rectangle 20"/>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Rectangle 12"/>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cxnSp>
        <p:nvCxnSpPr>
          <p:cNvPr id="60" name="Straight Connector 59"/>
          <p:cNvCxnSpPr/>
          <p:nvPr/>
        </p:nvCxnSpPr>
        <p:spPr>
          <a:xfrm flipH="1">
            <a:off x="4832837" y="4379567"/>
            <a:ext cx="2267" cy="200143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Rectangle 81"/>
          <p:cNvSpPr/>
          <p:nvPr/>
        </p:nvSpPr>
        <p:spPr>
          <a:xfrm>
            <a:off x="499867" y="4686742"/>
            <a:ext cx="436338" cy="400110"/>
          </a:xfrm>
          <a:prstGeom prst="rect">
            <a:avLst/>
          </a:prstGeom>
        </p:spPr>
        <p:txBody>
          <a:bodyPr wrap="none">
            <a:spAutoFit/>
          </a:bodyPr>
          <a:lstStyle/>
          <a:p>
            <a:r>
              <a:rPr lang="it-IT" sz="2000" b="1" dirty="0" smtClean="0">
                <a:latin typeface="Arial" panose="020B0604020202020204" pitchFamily="34" charset="0"/>
                <a:cs typeface="Arial" panose="020B0604020202020204" pitchFamily="34" charset="0"/>
              </a:rPr>
              <a:t>n</a:t>
            </a:r>
            <a:r>
              <a:rPr lang="it-IT" sz="2000" b="1" baseline="-25000" dirty="0" smtClean="0">
                <a:latin typeface="Arial" panose="020B0604020202020204" pitchFamily="34" charset="0"/>
                <a:cs typeface="Arial" panose="020B0604020202020204" pitchFamily="34" charset="0"/>
              </a:rPr>
              <a:t>e</a:t>
            </a:r>
            <a:endParaRPr lang="it-IT" sz="2000" baseline="-25000" dirty="0"/>
          </a:p>
        </p:txBody>
      </p:sp>
      <p:grpSp>
        <p:nvGrpSpPr>
          <p:cNvPr id="95" name="Group 94"/>
          <p:cNvGrpSpPr/>
          <p:nvPr/>
        </p:nvGrpSpPr>
        <p:grpSpPr>
          <a:xfrm>
            <a:off x="150115" y="4901244"/>
            <a:ext cx="9306276" cy="1505684"/>
            <a:chOff x="207104" y="4422448"/>
            <a:chExt cx="9306276" cy="1860473"/>
          </a:xfrm>
        </p:grpSpPr>
        <p:grpSp>
          <p:nvGrpSpPr>
            <p:cNvPr id="94" name="Group 93"/>
            <p:cNvGrpSpPr/>
            <p:nvPr/>
          </p:nvGrpSpPr>
          <p:grpSpPr>
            <a:xfrm>
              <a:off x="207104" y="4422448"/>
              <a:ext cx="9306276" cy="1860473"/>
              <a:chOff x="207104" y="4422448"/>
              <a:chExt cx="9306276" cy="1860473"/>
            </a:xfrm>
          </p:grpSpPr>
          <p:cxnSp>
            <p:nvCxnSpPr>
              <p:cNvPr id="56" name="Straight Arrow Connector 55"/>
              <p:cNvCxnSpPr/>
              <p:nvPr/>
            </p:nvCxnSpPr>
            <p:spPr>
              <a:xfrm flipH="1" flipV="1">
                <a:off x="540890" y="4422448"/>
                <a:ext cx="7620" cy="1860473"/>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39734" y="6130063"/>
                <a:ext cx="9131789" cy="0"/>
              </a:xfrm>
              <a:prstGeom prst="straightConnector1">
                <a:avLst/>
              </a:prstGeom>
              <a:ln>
                <a:headEnd w="lg" len="lg"/>
                <a:tailEnd type="triangle" w="lg" len="lg"/>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a:off x="943906" y="4837472"/>
                <a:ext cx="3696386" cy="3502"/>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207104" y="4832279"/>
                <a:ext cx="748834" cy="1027544"/>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1" name="Group 80"/>
              <p:cNvGrpSpPr/>
              <p:nvPr/>
            </p:nvGrpSpPr>
            <p:grpSpPr>
              <a:xfrm>
                <a:off x="5175807" y="5369173"/>
                <a:ext cx="4337573" cy="621921"/>
                <a:chOff x="5250723" y="5482547"/>
                <a:chExt cx="4337573" cy="621921"/>
              </a:xfrm>
            </p:grpSpPr>
            <p:cxnSp>
              <p:nvCxnSpPr>
                <p:cNvPr id="75" name="Straight Connector 74"/>
                <p:cNvCxnSpPr/>
                <p:nvPr/>
              </p:nvCxnSpPr>
              <p:spPr>
                <a:xfrm flipH="1" flipV="1">
                  <a:off x="8992588" y="5482547"/>
                  <a:ext cx="595708" cy="621921"/>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5250723" y="5488039"/>
                  <a:ext cx="3747508" cy="11056"/>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grpSp>
        <p:cxnSp>
          <p:nvCxnSpPr>
            <p:cNvPr id="84" name="Straight Arrow Connector 83"/>
            <p:cNvCxnSpPr/>
            <p:nvPr/>
          </p:nvCxnSpPr>
          <p:spPr>
            <a:xfrm flipV="1">
              <a:off x="4887391" y="4565183"/>
              <a:ext cx="4282111" cy="1842"/>
            </a:xfrm>
            <a:prstGeom prst="straightConnector1">
              <a:avLst/>
            </a:prstGeom>
            <a:ln w="9525">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7927888" y="4586702"/>
              <a:ext cx="710451" cy="369332"/>
            </a:xfrm>
            <a:prstGeom prst="rect">
              <a:avLst/>
            </a:prstGeom>
          </p:spPr>
          <p:txBody>
            <a:bodyPr wrap="none">
              <a:spAutoFit/>
            </a:bodyPr>
            <a:lstStyle/>
            <a:p>
              <a:r>
                <a:rPr lang="it-IT" b="1" dirty="0" smtClean="0">
                  <a:latin typeface="Arial" panose="020B0604020202020204" pitchFamily="34" charset="0"/>
                  <a:cs typeface="Arial" panose="020B0604020202020204" pitchFamily="34" charset="0"/>
                </a:rPr>
                <a:t>8 cm</a:t>
              </a:r>
              <a:endParaRPr lang="it-IT" dirty="0"/>
            </a:p>
          </p:txBody>
        </p:sp>
      </p:grpSp>
      <p:sp>
        <p:nvSpPr>
          <p:cNvPr id="87" name="Rectangle 86"/>
          <p:cNvSpPr/>
          <p:nvPr/>
        </p:nvSpPr>
        <p:spPr>
          <a:xfrm>
            <a:off x="9598248" y="2056959"/>
            <a:ext cx="2593751" cy="4524315"/>
          </a:xfrm>
          <a:prstGeom prst="rect">
            <a:avLst/>
          </a:prstGeom>
        </p:spPr>
        <p:txBody>
          <a:bodyPr wrap="square">
            <a:spAutoFit/>
          </a:bodyPr>
          <a:lstStyle/>
          <a:p>
            <a:pPr marL="285750" indent="-285750">
              <a:buFont typeface="Arial" panose="020B0604020202020204" pitchFamily="34" charset="0"/>
              <a:buChar char="•"/>
            </a:pPr>
            <a:r>
              <a:rPr lang="it-IT" b="1" dirty="0" smtClean="0"/>
              <a:t>Elongation of the maximum length of plasma sources up to m-scale with HV pulses less tahn 10 kV</a:t>
            </a:r>
            <a:endParaRPr lang="it-IT" b="1" dirty="0"/>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r>
              <a:rPr lang="it-IT" b="1" dirty="0" smtClean="0"/>
              <a:t>Longitudinal density modulation by changing voltage or delay time</a:t>
            </a:r>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r>
              <a:rPr lang="it-IT" b="1" dirty="0" smtClean="0"/>
              <a:t>Transition area of the plasma density around the electrical gorund has to be characterized</a:t>
            </a:r>
            <a:endParaRPr lang="it-IT" b="1" dirty="0"/>
          </a:p>
        </p:txBody>
      </p:sp>
      <p:grpSp>
        <p:nvGrpSpPr>
          <p:cNvPr id="101" name="Group 100"/>
          <p:cNvGrpSpPr/>
          <p:nvPr/>
        </p:nvGrpSpPr>
        <p:grpSpPr>
          <a:xfrm>
            <a:off x="44254" y="847716"/>
            <a:ext cx="9489348" cy="4130785"/>
            <a:chOff x="60955" y="606341"/>
            <a:chExt cx="9489348" cy="4130785"/>
          </a:xfrm>
        </p:grpSpPr>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152" t="10472" r="5981" b="17604"/>
            <a:stretch/>
          </p:blipFill>
          <p:spPr>
            <a:xfrm>
              <a:off x="60955" y="606341"/>
              <a:ext cx="9489348" cy="3733028"/>
            </a:xfrm>
            <a:prstGeom prst="rect">
              <a:avLst/>
            </a:prstGeom>
          </p:spPr>
        </p:pic>
        <p:grpSp>
          <p:nvGrpSpPr>
            <p:cNvPr id="100" name="Group 99"/>
            <p:cNvGrpSpPr/>
            <p:nvPr/>
          </p:nvGrpSpPr>
          <p:grpSpPr>
            <a:xfrm>
              <a:off x="4842734" y="3917462"/>
              <a:ext cx="4408862" cy="819664"/>
              <a:chOff x="4842734" y="3917462"/>
              <a:chExt cx="4408862" cy="819664"/>
            </a:xfrm>
          </p:grpSpPr>
          <p:grpSp>
            <p:nvGrpSpPr>
              <p:cNvPr id="41" name="Group 40"/>
              <p:cNvGrpSpPr/>
              <p:nvPr/>
            </p:nvGrpSpPr>
            <p:grpSpPr>
              <a:xfrm>
                <a:off x="4842734" y="3917462"/>
                <a:ext cx="4408862" cy="819664"/>
                <a:chOff x="443868" y="3924638"/>
                <a:chExt cx="4408862" cy="819664"/>
              </a:xfrm>
            </p:grpSpPr>
            <p:grpSp>
              <p:nvGrpSpPr>
                <p:cNvPr id="29" name="Group 28"/>
                <p:cNvGrpSpPr/>
                <p:nvPr/>
              </p:nvGrpSpPr>
              <p:grpSpPr>
                <a:xfrm>
                  <a:off x="443868" y="3924638"/>
                  <a:ext cx="4408862" cy="819664"/>
                  <a:chOff x="487680" y="4786184"/>
                  <a:chExt cx="4408862" cy="819664"/>
                </a:xfrm>
              </p:grpSpPr>
              <p:cxnSp>
                <p:nvCxnSpPr>
                  <p:cNvPr id="10" name="Straight Connector 9"/>
                  <p:cNvCxnSpPr/>
                  <p:nvPr/>
                </p:nvCxnSpPr>
                <p:spPr>
                  <a:xfrm>
                    <a:off x="2673724" y="5041557"/>
                    <a:ext cx="0" cy="3089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764340" y="4786184"/>
                    <a:ext cx="3573" cy="8196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64340" y="5196016"/>
                    <a:ext cx="21322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7680" y="5196016"/>
                    <a:ext cx="21860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0" name="Straight Connector 39"/>
                <p:cNvCxnSpPr/>
                <p:nvPr/>
              </p:nvCxnSpPr>
              <p:spPr>
                <a:xfrm>
                  <a:off x="4852730" y="3992462"/>
                  <a:ext cx="0" cy="342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p:cNvCxnSpPr/>
              <p:nvPr/>
            </p:nvCxnSpPr>
            <p:spPr>
              <a:xfrm flipV="1">
                <a:off x="6778659" y="3949159"/>
                <a:ext cx="590856" cy="62874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a:off x="448651" y="3917462"/>
              <a:ext cx="4408862" cy="819664"/>
              <a:chOff x="448651" y="3917462"/>
              <a:chExt cx="4408862" cy="819664"/>
            </a:xfrm>
          </p:grpSpPr>
          <p:grpSp>
            <p:nvGrpSpPr>
              <p:cNvPr id="42" name="Group 41"/>
              <p:cNvGrpSpPr/>
              <p:nvPr/>
            </p:nvGrpSpPr>
            <p:grpSpPr>
              <a:xfrm rot="10800000">
                <a:off x="448651" y="3917462"/>
                <a:ext cx="4408862" cy="819664"/>
                <a:chOff x="443868" y="3924638"/>
                <a:chExt cx="4408862" cy="819664"/>
              </a:xfrm>
            </p:grpSpPr>
            <p:grpSp>
              <p:nvGrpSpPr>
                <p:cNvPr id="43" name="Group 42"/>
                <p:cNvGrpSpPr/>
                <p:nvPr/>
              </p:nvGrpSpPr>
              <p:grpSpPr>
                <a:xfrm>
                  <a:off x="443868" y="3924638"/>
                  <a:ext cx="4408862" cy="819664"/>
                  <a:chOff x="487680" y="4786184"/>
                  <a:chExt cx="4408862" cy="819664"/>
                </a:xfrm>
              </p:grpSpPr>
              <p:cxnSp>
                <p:nvCxnSpPr>
                  <p:cNvPr id="46" name="Straight Connector 45"/>
                  <p:cNvCxnSpPr/>
                  <p:nvPr/>
                </p:nvCxnSpPr>
                <p:spPr>
                  <a:xfrm>
                    <a:off x="2673724" y="5041557"/>
                    <a:ext cx="0" cy="3089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764340" y="4786184"/>
                    <a:ext cx="3573" cy="81966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764340" y="5196016"/>
                    <a:ext cx="2132202"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87680" y="5196016"/>
                    <a:ext cx="218604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4" name="Straight Connector 43"/>
                <p:cNvCxnSpPr/>
                <p:nvPr/>
              </p:nvCxnSpPr>
              <p:spPr>
                <a:xfrm>
                  <a:off x="451257" y="4334470"/>
                  <a:ext cx="0" cy="342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1" name="Straight Arrow Connector 50"/>
              <p:cNvCxnSpPr/>
              <p:nvPr/>
            </p:nvCxnSpPr>
            <p:spPr>
              <a:xfrm flipV="1">
                <a:off x="2339498" y="3949159"/>
                <a:ext cx="590856" cy="62874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456271" y="3985286"/>
                <a:ext cx="0" cy="3420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6" name="Rectangle 65"/>
            <p:cNvSpPr/>
            <p:nvPr/>
          </p:nvSpPr>
          <p:spPr>
            <a:xfrm>
              <a:off x="5352918" y="3576182"/>
              <a:ext cx="1098378" cy="584775"/>
            </a:xfrm>
            <a:prstGeom prst="rect">
              <a:avLst/>
            </a:prstGeom>
          </p:spPr>
          <p:txBody>
            <a:bodyPr wrap="none">
              <a:spAutoFit/>
            </a:bodyPr>
            <a:lstStyle/>
            <a:p>
              <a:r>
                <a:rPr lang="it-IT" sz="1600" b="1" i="1" dirty="0" smtClean="0">
                  <a:latin typeface="Arial" panose="020B0604020202020204" pitchFamily="34" charset="0"/>
                  <a:cs typeface="Arial" panose="020B0604020202020204" pitchFamily="34" charset="0"/>
                </a:rPr>
                <a:t>Electrical</a:t>
              </a:r>
            </a:p>
            <a:p>
              <a:r>
                <a:rPr lang="it-IT" sz="1600" b="1" i="1" dirty="0" smtClean="0">
                  <a:latin typeface="Arial" panose="020B0604020202020204" pitchFamily="34" charset="0"/>
                  <a:cs typeface="Arial" panose="020B0604020202020204" pitchFamily="34" charset="0"/>
                </a:rPr>
                <a:t>ground</a:t>
              </a:r>
              <a:endParaRPr lang="it-IT" sz="1600" dirty="0"/>
            </a:p>
          </p:txBody>
        </p:sp>
        <p:cxnSp>
          <p:nvCxnSpPr>
            <p:cNvPr id="89" name="Straight Arrow Connector 88"/>
            <p:cNvCxnSpPr/>
            <p:nvPr/>
          </p:nvCxnSpPr>
          <p:spPr>
            <a:xfrm flipH="1">
              <a:off x="4817202" y="3742875"/>
              <a:ext cx="578081" cy="1000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2" name="Straight Connector 101"/>
          <p:cNvCxnSpPr/>
          <p:nvPr/>
        </p:nvCxnSpPr>
        <p:spPr>
          <a:xfrm flipH="1">
            <a:off x="9101063" y="4094165"/>
            <a:ext cx="2267" cy="200143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l="10626" t="28840" r="29525" b="28840"/>
          <a:stretch/>
        </p:blipFill>
        <p:spPr>
          <a:xfrm>
            <a:off x="8527268" y="599037"/>
            <a:ext cx="3502945" cy="1323247"/>
          </a:xfrm>
          <a:prstGeom prst="rect">
            <a:avLst/>
          </a:prstGeom>
        </p:spPr>
      </p:pic>
      <p:sp>
        <p:nvSpPr>
          <p:cNvPr id="103" name="Rectangle 102"/>
          <p:cNvSpPr/>
          <p:nvPr/>
        </p:nvSpPr>
        <p:spPr>
          <a:xfrm>
            <a:off x="6272532" y="497691"/>
            <a:ext cx="2428870" cy="369332"/>
          </a:xfrm>
          <a:prstGeom prst="rect">
            <a:avLst/>
          </a:prstGeom>
          <a:solidFill>
            <a:srgbClr val="FFFF00"/>
          </a:solidFill>
          <a:ln>
            <a:solidFill>
              <a:schemeClr val="tx1"/>
            </a:solidFill>
          </a:ln>
        </p:spPr>
        <p:txBody>
          <a:bodyPr wrap="none">
            <a:spAutoFit/>
          </a:bodyPr>
          <a:lstStyle/>
          <a:p>
            <a:r>
              <a:rPr lang="it-IT" b="1" dirty="0" smtClean="0">
                <a:latin typeface="Arial" panose="020B0604020202020204" pitchFamily="34" charset="0"/>
                <a:cs typeface="Arial" panose="020B0604020202020204" pitchFamily="34" charset="0"/>
              </a:rPr>
              <a:t>Segmented capillary</a:t>
            </a:r>
            <a:endParaRPr lang="it-IT" dirty="0"/>
          </a:p>
        </p:txBody>
      </p:sp>
      <p:sp>
        <p:nvSpPr>
          <p:cNvPr id="104" name="Bent Arrow 103"/>
          <p:cNvSpPr/>
          <p:nvPr/>
        </p:nvSpPr>
        <p:spPr>
          <a:xfrm rot="16200000" flipH="1">
            <a:off x="7097288" y="443686"/>
            <a:ext cx="779359" cy="1924114"/>
          </a:xfrm>
          <a:prstGeom prst="bentArrow">
            <a:avLst>
              <a:gd name="adj1" fmla="val 21558"/>
              <a:gd name="adj2" fmla="val 2031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06" name="Rectangle 105"/>
          <p:cNvSpPr/>
          <p:nvPr/>
        </p:nvSpPr>
        <p:spPr>
          <a:xfrm>
            <a:off x="9673362" y="6522308"/>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cxnSp>
        <p:nvCxnSpPr>
          <p:cNvPr id="109" name="Straight Arrow Connector 108"/>
          <p:cNvCxnSpPr>
            <a:stCxn id="4" idx="3"/>
          </p:cNvCxnSpPr>
          <p:nvPr/>
        </p:nvCxnSpPr>
        <p:spPr>
          <a:xfrm>
            <a:off x="3463991" y="1367762"/>
            <a:ext cx="1119312" cy="1583256"/>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10" name="Rounded Rectangle 109"/>
          <p:cNvSpPr/>
          <p:nvPr/>
        </p:nvSpPr>
        <p:spPr>
          <a:xfrm>
            <a:off x="4583303" y="2848899"/>
            <a:ext cx="500260" cy="1585779"/>
          </a:xfrm>
          <a:prstGeom prst="round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Up-Down Arrow 1"/>
          <p:cNvSpPr/>
          <p:nvPr/>
        </p:nvSpPr>
        <p:spPr>
          <a:xfrm>
            <a:off x="3141801" y="4906776"/>
            <a:ext cx="168198" cy="6818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Up-Down Arrow 54"/>
          <p:cNvSpPr/>
          <p:nvPr/>
        </p:nvSpPr>
        <p:spPr>
          <a:xfrm>
            <a:off x="6814691" y="5339884"/>
            <a:ext cx="168198" cy="6818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7" name="Straight Connector 56"/>
          <p:cNvCxnSpPr/>
          <p:nvPr/>
        </p:nvCxnSpPr>
        <p:spPr>
          <a:xfrm flipH="1" flipV="1">
            <a:off x="4583303" y="5234369"/>
            <a:ext cx="519713" cy="441980"/>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l="34624" t="33307" r="18420" b="10760"/>
          <a:stretch/>
        </p:blipFill>
        <p:spPr>
          <a:xfrm>
            <a:off x="1734078" y="788212"/>
            <a:ext cx="1729913" cy="1159100"/>
          </a:xfrm>
          <a:prstGeom prst="rect">
            <a:avLst/>
          </a:prstGeom>
        </p:spPr>
      </p:pic>
      <p:sp>
        <p:nvSpPr>
          <p:cNvPr id="107" name="Rectangle 106"/>
          <p:cNvSpPr/>
          <p:nvPr/>
        </p:nvSpPr>
        <p:spPr>
          <a:xfrm>
            <a:off x="121849" y="767735"/>
            <a:ext cx="1691061" cy="1015663"/>
          </a:xfrm>
          <a:prstGeom prst="rect">
            <a:avLst/>
          </a:prstGeom>
          <a:ln w="19050">
            <a:noFill/>
          </a:ln>
        </p:spPr>
        <p:txBody>
          <a:bodyPr wrap="square">
            <a:spAutoFit/>
          </a:bodyPr>
          <a:lstStyle/>
          <a:p>
            <a:r>
              <a:rPr lang="it-IT" sz="1200" b="1" dirty="0" smtClean="0"/>
              <a:t>The critical point is the electrode insertion to avoid gas leaks (two prototypes already produced)</a:t>
            </a:r>
            <a:endParaRPr lang="it-IT" sz="1200" dirty="0"/>
          </a:p>
        </p:txBody>
      </p:sp>
      <p:sp>
        <p:nvSpPr>
          <p:cNvPr id="61" name="Rectangle 60"/>
          <p:cNvSpPr/>
          <p:nvPr/>
        </p:nvSpPr>
        <p:spPr>
          <a:xfrm>
            <a:off x="11782657" y="6199086"/>
            <a:ext cx="418704" cy="369332"/>
          </a:xfrm>
          <a:prstGeom prst="rect">
            <a:avLst/>
          </a:prstGeom>
        </p:spPr>
        <p:txBody>
          <a:bodyPr wrap="none">
            <a:spAutoFit/>
          </a:bodyPr>
          <a:lstStyle/>
          <a:p>
            <a:r>
              <a:rPr lang="en-US" dirty="0" smtClean="0"/>
              <a:t>16</a:t>
            </a:r>
            <a:endParaRPr lang="it-IT" dirty="0"/>
          </a:p>
        </p:txBody>
      </p:sp>
    </p:spTree>
    <p:extLst>
      <p:ext uri="{BB962C8B-B14F-4D97-AF65-F5344CB8AC3E}">
        <p14:creationId xmlns:p14="http://schemas.microsoft.com/office/powerpoint/2010/main" val="34714657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21" name="Rounded Rectangle 20"/>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p:cNvSpPr/>
          <p:nvPr/>
        </p:nvSpPr>
        <p:spPr>
          <a:xfrm>
            <a:off x="9287243" y="6534971"/>
            <a:ext cx="2880917" cy="369332"/>
          </a:xfrm>
          <a:prstGeom prst="rect">
            <a:avLst/>
          </a:prstGeom>
        </p:spPr>
        <p:txBody>
          <a:bodyPr wrap="none">
            <a:spAutoFit/>
          </a:bodyPr>
          <a:lstStyle/>
          <a:p>
            <a:r>
              <a:rPr lang="en-GB" i="1" dirty="0">
                <a:solidFill>
                  <a:schemeClr val="bg1"/>
                </a:solidFill>
                <a:latin typeface="Arial" pitchFamily="34" charset="0"/>
                <a:cs typeface="Arial" pitchFamily="34" charset="0"/>
              </a:rPr>
              <a:t>Angelo.Biagioni@lnf.infn.it</a:t>
            </a:r>
            <a:endParaRPr lang="it-IT" i="1" dirty="0">
              <a:solidFill>
                <a:schemeClr val="bg1"/>
              </a:solidFill>
            </a:endParaRPr>
          </a:p>
        </p:txBody>
      </p:sp>
      <p:sp>
        <p:nvSpPr>
          <p:cNvPr id="13" name="Rectangle 12"/>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pic>
        <p:nvPicPr>
          <p:cNvPr id="3" name="Picture 2"/>
          <p:cNvPicPr>
            <a:picLocks noChangeAspect="1"/>
          </p:cNvPicPr>
          <p:nvPr/>
        </p:nvPicPr>
        <p:blipFill rotWithShape="1">
          <a:blip r:embed="rId7" cstate="print">
            <a:extLst>
              <a:ext uri="{28A0092B-C50C-407E-A947-70E740481C1C}">
                <a14:useLocalDpi xmlns:a14="http://schemas.microsoft.com/office/drawing/2010/main" val="0"/>
              </a:ext>
            </a:extLst>
          </a:blip>
          <a:srcRect l="2152" r="5981" b="17604"/>
          <a:stretch/>
        </p:blipFill>
        <p:spPr>
          <a:xfrm>
            <a:off x="855273" y="587624"/>
            <a:ext cx="5072002" cy="2347433"/>
          </a:xfrm>
          <a:prstGeom prst="rect">
            <a:avLst/>
          </a:prstGeom>
        </p:spPr>
      </p:pic>
      <p:sp>
        <p:nvSpPr>
          <p:cNvPr id="12" name="Rectangle 11"/>
          <p:cNvSpPr/>
          <p:nvPr/>
        </p:nvSpPr>
        <p:spPr>
          <a:xfrm>
            <a:off x="5146127" y="31306"/>
            <a:ext cx="5510868"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EuPRAXIA plasma sources: segmented capillary</a:t>
            </a:r>
            <a:endParaRPr lang="it-IT" i="1" dirty="0">
              <a:latin typeface="Arial" panose="020B0604020202020204" pitchFamily="34" charset="0"/>
              <a:cs typeface="Arial" panose="020B0604020202020204" pitchFamily="34" charset="0"/>
            </a:endParaRPr>
          </a:p>
        </p:txBody>
      </p:sp>
      <p:pic>
        <p:nvPicPr>
          <p:cNvPr id="4" name="Segmentato 0-5 m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0956" y="3039724"/>
            <a:ext cx="6736886" cy="3107544"/>
          </a:xfrm>
          <a:prstGeom prst="rect">
            <a:avLst/>
          </a:prstGeom>
        </p:spPr>
      </p:pic>
      <p:pic>
        <p:nvPicPr>
          <p:cNvPr id="2" name="Picture 1"/>
          <p:cNvPicPr>
            <a:picLocks noChangeAspect="1"/>
          </p:cNvPicPr>
          <p:nvPr/>
        </p:nvPicPr>
        <p:blipFill rotWithShape="1">
          <a:blip r:embed="rId9" cstate="print">
            <a:extLst>
              <a:ext uri="{28A0092B-C50C-407E-A947-70E740481C1C}">
                <a14:useLocalDpi xmlns:a14="http://schemas.microsoft.com/office/drawing/2010/main" val="0"/>
              </a:ext>
            </a:extLst>
          </a:blip>
          <a:srcRect l="13756" r="20933" b="16948"/>
          <a:stretch/>
        </p:blipFill>
        <p:spPr>
          <a:xfrm>
            <a:off x="6585562" y="574205"/>
            <a:ext cx="4710662" cy="2594926"/>
          </a:xfrm>
          <a:prstGeom prst="rect">
            <a:avLst/>
          </a:prstGeom>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33844" y="3058913"/>
            <a:ext cx="4854524" cy="3193022"/>
          </a:xfrm>
          <a:prstGeom prst="rect">
            <a:avLst/>
          </a:prstGeom>
        </p:spPr>
      </p:pic>
      <p:cxnSp>
        <p:nvCxnSpPr>
          <p:cNvPr id="9" name="Straight Arrow Connector 8"/>
          <p:cNvCxnSpPr/>
          <p:nvPr/>
        </p:nvCxnSpPr>
        <p:spPr>
          <a:xfrm>
            <a:off x="8405032" y="4079912"/>
            <a:ext cx="0" cy="575512"/>
          </a:xfrm>
          <a:prstGeom prst="straightConnector1">
            <a:avLst/>
          </a:prstGeom>
          <a:ln w="44450">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940893" y="4079912"/>
            <a:ext cx="0" cy="575512"/>
          </a:xfrm>
          <a:prstGeom prst="straightConnector1">
            <a:avLst/>
          </a:prstGeom>
          <a:ln w="44450">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230722" y="4079912"/>
            <a:ext cx="0" cy="575512"/>
          </a:xfrm>
          <a:prstGeom prst="straightConnector1">
            <a:avLst/>
          </a:prstGeom>
          <a:ln w="44450">
            <a:headEnd type="triangle" w="med" len="med"/>
            <a:tailEnd type="non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0727701" y="4079912"/>
            <a:ext cx="0" cy="575512"/>
          </a:xfrm>
          <a:prstGeom prst="straightConnector1">
            <a:avLst/>
          </a:prstGeom>
          <a:ln w="44450">
            <a:headEnd type="triangle" w="med" len="med"/>
            <a:tailEnd type="none" w="lg" len="lg"/>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103731" y="3283026"/>
            <a:ext cx="533118" cy="215444"/>
          </a:xfrm>
          <a:prstGeom prst="rect">
            <a:avLst/>
          </a:prstGeom>
          <a:solidFill>
            <a:schemeClr val="accent1">
              <a:lumMod val="40000"/>
              <a:lumOff val="60000"/>
            </a:schemeClr>
          </a:solidFill>
        </p:spPr>
        <p:txBody>
          <a:bodyPr wrap="square">
            <a:spAutoFit/>
          </a:bodyPr>
          <a:lstStyle/>
          <a:p>
            <a:r>
              <a:rPr lang="it-IT" sz="800" b="1" dirty="0" smtClean="0">
                <a:solidFill>
                  <a:srgbClr val="222222"/>
                </a:solidFill>
                <a:latin typeface="-apple-system"/>
              </a:rPr>
              <a:t>5.5</a:t>
            </a:r>
            <a:r>
              <a:rPr lang="it-IT" sz="800" b="1" dirty="0">
                <a:solidFill>
                  <a:srgbClr val="222222"/>
                </a:solidFill>
                <a:latin typeface="-apple-system"/>
              </a:rPr>
              <a:t>E</a:t>
            </a:r>
            <a:r>
              <a:rPr lang="it-IT" sz="800" b="1" dirty="0" smtClean="0">
                <a:solidFill>
                  <a:srgbClr val="222222"/>
                </a:solidFill>
                <a:latin typeface="-apple-system"/>
              </a:rPr>
              <a:t>16</a:t>
            </a:r>
            <a:endParaRPr lang="it-IT" sz="800" b="1" dirty="0"/>
          </a:p>
        </p:txBody>
      </p:sp>
      <p:cxnSp>
        <p:nvCxnSpPr>
          <p:cNvPr id="11" name="Straight Connector 10"/>
          <p:cNvCxnSpPr/>
          <p:nvPr/>
        </p:nvCxnSpPr>
        <p:spPr>
          <a:xfrm>
            <a:off x="7691988" y="3410813"/>
            <a:ext cx="3469206" cy="425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940893" y="4655424"/>
            <a:ext cx="619361" cy="276999"/>
          </a:xfrm>
          <a:prstGeom prst="rect">
            <a:avLst/>
          </a:prstGeom>
          <a:noFill/>
        </p:spPr>
        <p:txBody>
          <a:bodyPr wrap="square">
            <a:spAutoFit/>
          </a:bodyPr>
          <a:lstStyle/>
          <a:p>
            <a:r>
              <a:rPr lang="it-IT" sz="1200" b="1" dirty="0" smtClean="0">
                <a:solidFill>
                  <a:srgbClr val="222222"/>
                </a:solidFill>
                <a:latin typeface="-apple-system"/>
              </a:rPr>
              <a:t>inlet</a:t>
            </a:r>
            <a:endParaRPr lang="it-IT" sz="1200" b="1" dirty="0"/>
          </a:p>
        </p:txBody>
      </p:sp>
      <p:sp>
        <p:nvSpPr>
          <p:cNvPr id="29" name="Rectangle 28"/>
          <p:cNvSpPr/>
          <p:nvPr/>
        </p:nvSpPr>
        <p:spPr>
          <a:xfrm flipH="1">
            <a:off x="7831017" y="4003533"/>
            <a:ext cx="45719" cy="20235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Rectangle 29"/>
          <p:cNvSpPr/>
          <p:nvPr/>
        </p:nvSpPr>
        <p:spPr>
          <a:xfrm flipH="1">
            <a:off x="11329659" y="4003533"/>
            <a:ext cx="45719" cy="20235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Rectangle 30"/>
          <p:cNvSpPr/>
          <p:nvPr/>
        </p:nvSpPr>
        <p:spPr>
          <a:xfrm>
            <a:off x="11388688" y="5603691"/>
            <a:ext cx="1002821" cy="276999"/>
          </a:xfrm>
          <a:prstGeom prst="rect">
            <a:avLst/>
          </a:prstGeom>
          <a:noFill/>
        </p:spPr>
        <p:txBody>
          <a:bodyPr wrap="square">
            <a:spAutoFit/>
          </a:bodyPr>
          <a:lstStyle/>
          <a:p>
            <a:r>
              <a:rPr lang="it-IT" sz="1200" b="1" dirty="0" smtClean="0">
                <a:solidFill>
                  <a:srgbClr val="222222"/>
                </a:solidFill>
                <a:latin typeface="-apple-system"/>
              </a:rPr>
              <a:t>electrode</a:t>
            </a:r>
            <a:endParaRPr lang="it-IT" sz="1200" b="1" dirty="0"/>
          </a:p>
        </p:txBody>
      </p:sp>
      <p:sp>
        <p:nvSpPr>
          <p:cNvPr id="32" name="Rectangle 31"/>
          <p:cNvSpPr/>
          <p:nvPr/>
        </p:nvSpPr>
        <p:spPr>
          <a:xfrm flipH="1">
            <a:off x="9578720" y="4003533"/>
            <a:ext cx="45719" cy="202355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Rectangle 32"/>
          <p:cNvSpPr/>
          <p:nvPr/>
        </p:nvSpPr>
        <p:spPr>
          <a:xfrm>
            <a:off x="9588324" y="5142027"/>
            <a:ext cx="1002821" cy="461665"/>
          </a:xfrm>
          <a:prstGeom prst="rect">
            <a:avLst/>
          </a:prstGeom>
          <a:noFill/>
        </p:spPr>
        <p:txBody>
          <a:bodyPr wrap="square">
            <a:spAutoFit/>
          </a:bodyPr>
          <a:lstStyle/>
          <a:p>
            <a:r>
              <a:rPr lang="it-IT" sz="1200" b="1" dirty="0">
                <a:solidFill>
                  <a:srgbClr val="222222"/>
                </a:solidFill>
                <a:latin typeface="-apple-system"/>
              </a:rPr>
              <a:t>e</a:t>
            </a:r>
            <a:r>
              <a:rPr lang="it-IT" sz="1200" b="1" dirty="0" smtClean="0">
                <a:solidFill>
                  <a:srgbClr val="222222"/>
                </a:solidFill>
                <a:latin typeface="-apple-system"/>
              </a:rPr>
              <a:t>lectrical ground</a:t>
            </a:r>
            <a:endParaRPr lang="it-IT" sz="1200" b="1" dirty="0"/>
          </a:p>
        </p:txBody>
      </p:sp>
      <p:cxnSp>
        <p:nvCxnSpPr>
          <p:cNvPr id="36" name="Straight Arrow Connector 35"/>
          <p:cNvCxnSpPr/>
          <p:nvPr/>
        </p:nvCxnSpPr>
        <p:spPr>
          <a:xfrm>
            <a:off x="1182757" y="4975920"/>
            <a:ext cx="2208517" cy="0"/>
          </a:xfrm>
          <a:prstGeom prst="straightConnector1">
            <a:avLst/>
          </a:prstGeom>
          <a:ln w="158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429399" y="4975920"/>
            <a:ext cx="2208517" cy="0"/>
          </a:xfrm>
          <a:prstGeom prst="straightConnector1">
            <a:avLst/>
          </a:prstGeom>
          <a:ln w="15875">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933393" y="4904528"/>
            <a:ext cx="514885" cy="338554"/>
          </a:xfrm>
          <a:prstGeom prst="rect">
            <a:avLst/>
          </a:prstGeom>
        </p:spPr>
        <p:txBody>
          <a:bodyPr wrap="none">
            <a:spAutoFit/>
          </a:bodyPr>
          <a:lstStyle/>
          <a:p>
            <a:r>
              <a:rPr lang="it-IT" sz="1600" b="1" dirty="0" smtClean="0"/>
              <a:t>HV</a:t>
            </a:r>
            <a:r>
              <a:rPr lang="it-IT" b="1" baseline="-25000" dirty="0" smtClean="0"/>
              <a:t>1</a:t>
            </a:r>
            <a:endParaRPr lang="it-IT" b="1" baseline="-25000" dirty="0"/>
          </a:p>
        </p:txBody>
      </p:sp>
      <p:sp>
        <p:nvSpPr>
          <p:cNvPr id="39" name="Rectangle 38"/>
          <p:cNvSpPr/>
          <p:nvPr/>
        </p:nvSpPr>
        <p:spPr>
          <a:xfrm>
            <a:off x="4397322" y="4904528"/>
            <a:ext cx="514885" cy="338554"/>
          </a:xfrm>
          <a:prstGeom prst="rect">
            <a:avLst/>
          </a:prstGeom>
        </p:spPr>
        <p:txBody>
          <a:bodyPr wrap="none">
            <a:spAutoFit/>
          </a:bodyPr>
          <a:lstStyle/>
          <a:p>
            <a:r>
              <a:rPr lang="it-IT" sz="1600" b="1" dirty="0" smtClean="0"/>
              <a:t>HV</a:t>
            </a:r>
            <a:r>
              <a:rPr lang="it-IT" b="1" baseline="-25000" dirty="0"/>
              <a:t>2</a:t>
            </a:r>
          </a:p>
        </p:txBody>
      </p:sp>
      <p:sp>
        <p:nvSpPr>
          <p:cNvPr id="34" name="Rectangle 33"/>
          <p:cNvSpPr/>
          <p:nvPr/>
        </p:nvSpPr>
        <p:spPr>
          <a:xfrm>
            <a:off x="7837385" y="5603692"/>
            <a:ext cx="1002821" cy="276999"/>
          </a:xfrm>
          <a:prstGeom prst="rect">
            <a:avLst/>
          </a:prstGeom>
          <a:noFill/>
        </p:spPr>
        <p:txBody>
          <a:bodyPr wrap="square">
            <a:spAutoFit/>
          </a:bodyPr>
          <a:lstStyle/>
          <a:p>
            <a:r>
              <a:rPr lang="it-IT" sz="1200" b="1" dirty="0" smtClean="0">
                <a:solidFill>
                  <a:srgbClr val="222222"/>
                </a:solidFill>
                <a:latin typeface="-apple-system"/>
              </a:rPr>
              <a:t>electrode</a:t>
            </a:r>
            <a:endParaRPr lang="it-IT" sz="1200" b="1" dirty="0"/>
          </a:p>
        </p:txBody>
      </p:sp>
      <p:sp>
        <p:nvSpPr>
          <p:cNvPr id="35" name="Rectangle 34"/>
          <p:cNvSpPr/>
          <p:nvPr/>
        </p:nvSpPr>
        <p:spPr>
          <a:xfrm>
            <a:off x="11782657" y="6199086"/>
            <a:ext cx="418704" cy="369332"/>
          </a:xfrm>
          <a:prstGeom prst="rect">
            <a:avLst/>
          </a:prstGeom>
        </p:spPr>
        <p:txBody>
          <a:bodyPr wrap="none">
            <a:spAutoFit/>
          </a:bodyPr>
          <a:lstStyle/>
          <a:p>
            <a:r>
              <a:rPr lang="en-US" dirty="0" smtClean="0"/>
              <a:t>17</a:t>
            </a:r>
            <a:endParaRPr lang="it-IT" dirty="0"/>
          </a:p>
        </p:txBody>
      </p:sp>
    </p:spTree>
    <p:extLst>
      <p:ext uri="{BB962C8B-B14F-4D97-AF65-F5344CB8AC3E}">
        <p14:creationId xmlns:p14="http://schemas.microsoft.com/office/powerpoint/2010/main" val="20503524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56995" y="14555"/>
            <a:ext cx="1535004" cy="773657"/>
          </a:xfrm>
          <a:prstGeom prst="rect">
            <a:avLst/>
          </a:prstGeom>
        </p:spPr>
      </p:pic>
      <p:pic>
        <p:nvPicPr>
          <p:cNvPr id="14" name="Picture 425" descr="http://www.lnf.infn.it/logo/logo_infn_lnf_1_sigla_l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83" name="Rounded Rectangle 82"/>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a:off x="9060754" y="14553"/>
            <a:ext cx="1569660"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Conclusions</a:t>
            </a:r>
            <a:endParaRPr lang="it-IT" i="1" dirty="0">
              <a:latin typeface="Arial" panose="020B0604020202020204" pitchFamily="34" charset="0"/>
              <a:cs typeface="Arial" panose="020B0604020202020204" pitchFamily="34" charset="0"/>
            </a:endParaRPr>
          </a:p>
        </p:txBody>
      </p:sp>
      <p:pic>
        <p:nvPicPr>
          <p:cNvPr id="32" name="Immagine 7"/>
          <p:cNvPicPr>
            <a:picLocks noChangeAspect="1"/>
          </p:cNvPicPr>
          <p:nvPr/>
        </p:nvPicPr>
        <p:blipFill rotWithShape="1">
          <a:blip r:embed="rId4"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33" name="Rounded Rectangle 32"/>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ctangle 33"/>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35" name="Rectangle 34"/>
          <p:cNvSpPr/>
          <p:nvPr/>
        </p:nvSpPr>
        <p:spPr>
          <a:xfrm>
            <a:off x="9673361" y="6534971"/>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sp>
        <p:nvSpPr>
          <p:cNvPr id="16" name="Rectangle 15"/>
          <p:cNvSpPr/>
          <p:nvPr/>
        </p:nvSpPr>
        <p:spPr>
          <a:xfrm>
            <a:off x="235519" y="859708"/>
            <a:ext cx="9452986" cy="5447645"/>
          </a:xfrm>
          <a:prstGeom prst="rect">
            <a:avLst/>
          </a:prstGeom>
          <a:solidFill>
            <a:schemeClr val="bg1"/>
          </a:solidFill>
          <a:ln>
            <a:noFill/>
          </a:ln>
        </p:spPr>
        <p:txBody>
          <a:bodyPr wrap="square">
            <a:spAutoFit/>
          </a:bodyPr>
          <a:lstStyle/>
          <a:p>
            <a:r>
              <a:rPr lang="it-IT" sz="2400" b="1" dirty="0" smtClean="0"/>
              <a:t>All sections of the Plasma module for EuPraxia project are ongoing  </a:t>
            </a:r>
          </a:p>
          <a:p>
            <a:endParaRPr lang="it-IT" sz="2400" b="1" dirty="0"/>
          </a:p>
          <a:p>
            <a:pPr marL="342900" indent="-342900">
              <a:buFont typeface="Courier New" panose="02070309020205020404" pitchFamily="49" charset="0"/>
              <a:buChar char="o"/>
            </a:pPr>
            <a:r>
              <a:rPr lang="en-US" sz="2000" b="1" dirty="0" smtClean="0"/>
              <a:t>1.1 </a:t>
            </a:r>
            <a:r>
              <a:rPr lang="en-US" sz="2000" b="1" dirty="0"/>
              <a:t>GeV </a:t>
            </a:r>
            <a:r>
              <a:rPr lang="en-US" sz="2000" dirty="0"/>
              <a:t>(1.5 GV/m  40cm capillary - density 10</a:t>
            </a:r>
            <a:r>
              <a:rPr lang="en-US" sz="2000" baseline="30000" dirty="0"/>
              <a:t>16</a:t>
            </a:r>
            <a:r>
              <a:rPr lang="en-US" sz="2000" dirty="0"/>
              <a:t> </a:t>
            </a:r>
            <a:r>
              <a:rPr lang="en-US" sz="2000" dirty="0" smtClean="0"/>
              <a:t>cm-3)</a:t>
            </a:r>
          </a:p>
          <a:p>
            <a:pPr marL="800100" lvl="1" indent="-342900">
              <a:buFont typeface="Wingdings" panose="05000000000000000000" pitchFamily="2" charset="2"/>
              <a:buChar char="§"/>
            </a:pPr>
            <a:r>
              <a:rPr lang="it-IT" sz="2000" dirty="0"/>
              <a:t>Direct plasma discharge for 40cm long capillary</a:t>
            </a:r>
          </a:p>
          <a:p>
            <a:pPr marL="1257300" lvl="2" indent="-342900">
              <a:buFont typeface="Arial" panose="020B0604020202020204" pitchFamily="34" charset="0"/>
              <a:buChar char="•"/>
            </a:pPr>
            <a:r>
              <a:rPr lang="it-IT" sz="2000" dirty="0"/>
              <a:t>Stability</a:t>
            </a:r>
          </a:p>
          <a:p>
            <a:pPr marL="1257300" lvl="2" indent="-342900">
              <a:buFont typeface="Arial" panose="020B0604020202020204" pitchFamily="34" charset="0"/>
              <a:buChar char="•"/>
            </a:pPr>
            <a:r>
              <a:rPr lang="it-IT" sz="2000" dirty="0" smtClean="0"/>
              <a:t>Longitudinal profiles </a:t>
            </a:r>
            <a:endParaRPr lang="it-IT" sz="2000" dirty="0"/>
          </a:p>
          <a:p>
            <a:pPr marL="800100" lvl="1" indent="-342900">
              <a:buFont typeface="Wingdings" panose="05000000000000000000" pitchFamily="2" charset="2"/>
              <a:buChar char="§"/>
            </a:pPr>
            <a:r>
              <a:rPr lang="it-IT" sz="2000" dirty="0"/>
              <a:t>Plasma sources operating at 100 – 400 Hz</a:t>
            </a:r>
          </a:p>
          <a:p>
            <a:pPr marL="1257300" lvl="2" indent="-342900">
              <a:buFont typeface="Arial" panose="020B0604020202020204" pitchFamily="34" charset="0"/>
              <a:buChar char="•"/>
            </a:pPr>
            <a:r>
              <a:rPr lang="it-IT" sz="2000" dirty="0"/>
              <a:t>Vacuum system</a:t>
            </a:r>
          </a:p>
          <a:p>
            <a:pPr marL="1257300" lvl="2" indent="-342900">
              <a:buFont typeface="Arial" panose="020B0604020202020204" pitchFamily="34" charset="0"/>
              <a:buChar char="•"/>
            </a:pPr>
            <a:r>
              <a:rPr lang="it-IT" sz="2000" dirty="0"/>
              <a:t>Study on materal science to increase capillary’s longevity</a:t>
            </a:r>
          </a:p>
          <a:p>
            <a:pPr marL="1257300" lvl="2" indent="-342900">
              <a:buFont typeface="Arial" panose="020B0604020202020204" pitchFamily="34" charset="0"/>
              <a:buChar char="•"/>
            </a:pPr>
            <a:r>
              <a:rPr lang="it-IT" sz="2000" dirty="0"/>
              <a:t>High-voltage sources for plasma formation </a:t>
            </a:r>
          </a:p>
          <a:p>
            <a:endParaRPr lang="en-US" sz="2000" dirty="0" smtClean="0"/>
          </a:p>
          <a:p>
            <a:endParaRPr lang="en-US" sz="2000" dirty="0" smtClean="0"/>
          </a:p>
          <a:p>
            <a:endParaRPr lang="en-US" sz="2000" dirty="0"/>
          </a:p>
          <a:p>
            <a:pPr marL="342900" indent="-342900">
              <a:buFont typeface="Courier New" panose="02070309020205020404" pitchFamily="49" charset="0"/>
              <a:buChar char="o"/>
            </a:pPr>
            <a:r>
              <a:rPr lang="it-IT" sz="2000" dirty="0" smtClean="0"/>
              <a:t>Segmented </a:t>
            </a:r>
            <a:r>
              <a:rPr lang="it-IT" sz="2000" dirty="0"/>
              <a:t>capillary</a:t>
            </a:r>
          </a:p>
          <a:p>
            <a:pPr marL="1257300" lvl="2" indent="-342900">
              <a:buFont typeface="Arial" panose="020B0604020202020204" pitchFamily="34" charset="0"/>
              <a:buChar char="•"/>
            </a:pPr>
            <a:r>
              <a:rPr lang="it-IT" sz="2000" dirty="0"/>
              <a:t>Plasma sources larger than 40 cm (m-scale) </a:t>
            </a:r>
          </a:p>
          <a:p>
            <a:pPr marL="1257300" lvl="2" indent="-342900">
              <a:buFont typeface="Arial" panose="020B0604020202020204" pitchFamily="34" charset="0"/>
              <a:buChar char="•"/>
            </a:pPr>
            <a:r>
              <a:rPr lang="it-IT" sz="2000" dirty="0"/>
              <a:t>Longitudinal density modulation</a:t>
            </a:r>
          </a:p>
          <a:p>
            <a:pPr marL="1257300" lvl="2" indent="-342900">
              <a:buFont typeface="Arial" panose="020B0604020202020204" pitchFamily="34" charset="0"/>
              <a:buChar char="•"/>
            </a:pPr>
            <a:r>
              <a:rPr lang="en-US" sz="2000" b="1" dirty="0"/>
              <a:t>5 GeV </a:t>
            </a:r>
            <a:r>
              <a:rPr lang="en-US" sz="2000" dirty="0"/>
              <a:t>case for </a:t>
            </a:r>
            <a:r>
              <a:rPr lang="en-US" sz="2000" dirty="0" err="1" smtClean="0"/>
              <a:t>EuPRAXIA</a:t>
            </a:r>
            <a:r>
              <a:rPr lang="en-US" sz="2000" dirty="0" smtClean="0"/>
              <a:t> </a:t>
            </a:r>
            <a:r>
              <a:rPr lang="en-US" sz="2000" dirty="0"/>
              <a:t>(1.5 GV/m  m-scale capillary - density 10</a:t>
            </a:r>
            <a:r>
              <a:rPr lang="en-US" sz="2000" baseline="30000" dirty="0"/>
              <a:t>16</a:t>
            </a:r>
            <a:r>
              <a:rPr lang="en-US" sz="2000" dirty="0"/>
              <a:t> cm-3</a:t>
            </a:r>
            <a:r>
              <a:rPr lang="en-US" sz="2000" dirty="0" smtClean="0"/>
              <a:t>)</a:t>
            </a:r>
            <a:endParaRPr lang="en-US" sz="2000" dirty="0"/>
          </a:p>
        </p:txBody>
      </p:sp>
      <p:sp>
        <p:nvSpPr>
          <p:cNvPr id="4" name="Rounded Rectangle 3"/>
          <p:cNvSpPr/>
          <p:nvPr/>
        </p:nvSpPr>
        <p:spPr>
          <a:xfrm>
            <a:off x="1392208" y="3456633"/>
            <a:ext cx="6115434" cy="30127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ounded Rectangle 21"/>
          <p:cNvSpPr/>
          <p:nvPr/>
        </p:nvSpPr>
        <p:spPr>
          <a:xfrm>
            <a:off x="1442379" y="2549689"/>
            <a:ext cx="2323136" cy="30127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 name="Picture 19"/>
          <p:cNvPicPr>
            <a:picLocks noChangeAspect="1"/>
          </p:cNvPicPr>
          <p:nvPr/>
        </p:nvPicPr>
        <p:blipFill rotWithShape="1">
          <a:blip r:embed="rId5" cstate="print">
            <a:extLst>
              <a:ext uri="{28A0092B-C50C-407E-A947-70E740481C1C}">
                <a14:useLocalDpi xmlns:a14="http://schemas.microsoft.com/office/drawing/2010/main" val="0"/>
              </a:ext>
            </a:extLst>
          </a:blip>
          <a:srcRect l="13756" r="20933" b="16948"/>
          <a:stretch/>
        </p:blipFill>
        <p:spPr>
          <a:xfrm>
            <a:off x="7792464" y="3442688"/>
            <a:ext cx="4106239" cy="2261972"/>
          </a:xfrm>
          <a:prstGeom prst="rect">
            <a:avLst/>
          </a:prstGeom>
        </p:spPr>
      </p:pic>
      <p:grpSp>
        <p:nvGrpSpPr>
          <p:cNvPr id="6" name="Group 5"/>
          <p:cNvGrpSpPr/>
          <p:nvPr/>
        </p:nvGrpSpPr>
        <p:grpSpPr>
          <a:xfrm>
            <a:off x="7760667" y="1305243"/>
            <a:ext cx="3965813" cy="1291201"/>
            <a:chOff x="8107710" y="1459187"/>
            <a:chExt cx="3965813" cy="1291201"/>
          </a:xfrm>
        </p:grpSpPr>
        <p:pic>
          <p:nvPicPr>
            <p:cNvPr id="25" name="Picture 24"/>
            <p:cNvPicPr>
              <a:picLocks noChangeAspect="1"/>
            </p:cNvPicPr>
            <p:nvPr/>
          </p:nvPicPr>
          <p:blipFill rotWithShape="1">
            <a:blip r:embed="rId6" cstate="print">
              <a:extLst>
                <a:ext uri="{28A0092B-C50C-407E-A947-70E740481C1C}">
                  <a14:useLocalDpi xmlns:a14="http://schemas.microsoft.com/office/drawing/2010/main" val="0"/>
                </a:ext>
              </a:extLst>
            </a:blip>
            <a:srcRect t="13557" b="22356"/>
            <a:stretch/>
          </p:blipFill>
          <p:spPr>
            <a:xfrm>
              <a:off x="8107710" y="1459187"/>
              <a:ext cx="3855676" cy="1092282"/>
            </a:xfrm>
            <a:prstGeom prst="rect">
              <a:avLst/>
            </a:prstGeom>
          </p:spPr>
        </p:pic>
        <p:sp>
          <p:nvSpPr>
            <p:cNvPr id="19" name="CasellaDiTesto 23"/>
            <p:cNvSpPr txBox="1"/>
            <p:nvPr/>
          </p:nvSpPr>
          <p:spPr>
            <a:xfrm>
              <a:off x="9402513" y="2411834"/>
              <a:ext cx="2671010" cy="338554"/>
            </a:xfrm>
            <a:prstGeom prst="rect">
              <a:avLst/>
            </a:prstGeom>
            <a:solidFill>
              <a:srgbClr val="FFFF00"/>
            </a:solidFill>
            <a:ln>
              <a:solidFill>
                <a:schemeClr val="tx1"/>
              </a:solidFill>
            </a:ln>
          </p:spPr>
          <p:txBody>
            <a:bodyPr wrap="square" rtlCol="0">
              <a:spAutoFit/>
            </a:bodyPr>
            <a:lstStyle/>
            <a:p>
              <a:r>
                <a:rPr lang="it-IT" sz="1600" b="1" dirty="0" smtClean="0">
                  <a:latin typeface="Arial" panose="020B0604020202020204" pitchFamily="34" charset="0"/>
                  <a:cs typeface="Arial" panose="020B0604020202020204" pitchFamily="34" charset="0"/>
                </a:rPr>
                <a:t>40cm capillary is working</a:t>
              </a:r>
              <a:endParaRPr lang="it-IT" sz="1600" dirty="0" smtClean="0">
                <a:latin typeface="Arial" panose="020B0604020202020204" pitchFamily="34" charset="0"/>
                <a:cs typeface="Arial" panose="020B0604020202020204" pitchFamily="34" charset="0"/>
              </a:endParaRPr>
            </a:p>
          </p:txBody>
        </p:sp>
      </p:grpSp>
      <p:sp>
        <p:nvSpPr>
          <p:cNvPr id="23" name="CasellaDiTesto 23"/>
          <p:cNvSpPr txBox="1"/>
          <p:nvPr/>
        </p:nvSpPr>
        <p:spPr>
          <a:xfrm>
            <a:off x="9495684" y="5386821"/>
            <a:ext cx="2408473" cy="584775"/>
          </a:xfrm>
          <a:prstGeom prst="rect">
            <a:avLst/>
          </a:prstGeom>
          <a:solidFill>
            <a:srgbClr val="FFFF00"/>
          </a:solidFill>
          <a:ln>
            <a:solidFill>
              <a:schemeClr val="tx1"/>
            </a:solidFill>
          </a:ln>
        </p:spPr>
        <p:txBody>
          <a:bodyPr wrap="square" rtlCol="0">
            <a:spAutoFit/>
          </a:bodyPr>
          <a:lstStyle/>
          <a:p>
            <a:r>
              <a:rPr lang="it-IT" sz="1600" b="1" dirty="0" smtClean="0">
                <a:latin typeface="Arial" panose="020B0604020202020204" pitchFamily="34" charset="0"/>
                <a:cs typeface="Arial" panose="020B0604020202020204" pitchFamily="34" charset="0"/>
              </a:rPr>
              <a:t>Design of Segmented capillary</a:t>
            </a:r>
            <a:endParaRPr lang="it-IT" sz="1600" dirty="0" smtClean="0">
              <a:latin typeface="Arial" panose="020B0604020202020204" pitchFamily="34" charset="0"/>
              <a:cs typeface="Arial" panose="020B0604020202020204" pitchFamily="34" charset="0"/>
            </a:endParaRPr>
          </a:p>
        </p:txBody>
      </p:sp>
      <p:sp>
        <p:nvSpPr>
          <p:cNvPr id="24" name="Rounded Rectangle 23"/>
          <p:cNvSpPr/>
          <p:nvPr/>
        </p:nvSpPr>
        <p:spPr>
          <a:xfrm>
            <a:off x="605314" y="5024225"/>
            <a:ext cx="2323136" cy="30127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Rounded Rectangle 26"/>
          <p:cNvSpPr/>
          <p:nvPr/>
        </p:nvSpPr>
        <p:spPr>
          <a:xfrm>
            <a:off x="1392208" y="3793438"/>
            <a:ext cx="4746482" cy="34634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Rectangle 20"/>
          <p:cNvSpPr/>
          <p:nvPr/>
        </p:nvSpPr>
        <p:spPr>
          <a:xfrm>
            <a:off x="11782657" y="6199086"/>
            <a:ext cx="418704" cy="369332"/>
          </a:xfrm>
          <a:prstGeom prst="rect">
            <a:avLst/>
          </a:prstGeom>
        </p:spPr>
        <p:txBody>
          <a:bodyPr wrap="none">
            <a:spAutoFit/>
          </a:bodyPr>
          <a:lstStyle/>
          <a:p>
            <a:r>
              <a:rPr lang="en-US" dirty="0" smtClean="0"/>
              <a:t>18</a:t>
            </a:r>
            <a:endParaRPr lang="it-IT" dirty="0"/>
          </a:p>
        </p:txBody>
      </p:sp>
    </p:spTree>
    <p:extLst>
      <p:ext uri="{BB962C8B-B14F-4D97-AF65-F5344CB8AC3E}">
        <p14:creationId xmlns:p14="http://schemas.microsoft.com/office/powerpoint/2010/main" val="18938663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4286491" y="1787440"/>
            <a:ext cx="7632192" cy="1938992"/>
          </a:xfrm>
          <a:prstGeom prst="rect">
            <a:avLst/>
          </a:prstGeom>
          <a:noFill/>
        </p:spPr>
        <p:txBody>
          <a:bodyPr wrap="square">
            <a:spAutoFit/>
          </a:bodyPr>
          <a:lstStyle/>
          <a:p>
            <a:pPr algn="r"/>
            <a:r>
              <a:rPr lang="en-GB" sz="6000" b="1" i="1" dirty="0" smtClean="0">
                <a:latin typeface="Eras Medium ITC" panose="020B0602030504020804" pitchFamily="34" charset="0"/>
                <a:cs typeface="Arial" pitchFamily="34" charset="0"/>
              </a:rPr>
              <a:t>Thank you for your</a:t>
            </a:r>
          </a:p>
          <a:p>
            <a:pPr algn="r"/>
            <a:r>
              <a:rPr lang="en-GB" sz="6000" b="1" i="1" dirty="0" smtClean="0">
                <a:latin typeface="Eras Medium ITC" panose="020B0602030504020804" pitchFamily="34" charset="0"/>
                <a:cs typeface="Arial" pitchFamily="34" charset="0"/>
              </a:rPr>
              <a:t>attention</a:t>
            </a:r>
            <a:endParaRPr lang="it-IT" sz="6000" b="1" i="1" dirty="0">
              <a:latin typeface="Eras Medium ITC" panose="020B0602030504020804" pitchFamily="34" charset="0"/>
            </a:endParaRPr>
          </a:p>
        </p:txBody>
      </p:sp>
      <p:pic>
        <p:nvPicPr>
          <p:cNvPr id="10"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42868" y="6229565"/>
            <a:ext cx="1864895" cy="618921"/>
          </a:xfrm>
          <a:prstGeom prst="rect">
            <a:avLst/>
          </a:prstGeom>
          <a:ln w="19050">
            <a:noFill/>
          </a:ln>
        </p:spPr>
      </p:pic>
      <p:sp>
        <p:nvSpPr>
          <p:cNvPr id="14" name="Rounded Rectangle 13"/>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ctangle 14"/>
          <p:cNvSpPr/>
          <p:nvPr/>
        </p:nvSpPr>
        <p:spPr>
          <a:xfrm>
            <a:off x="9287243" y="6534971"/>
            <a:ext cx="2880917" cy="369332"/>
          </a:xfrm>
          <a:prstGeom prst="rect">
            <a:avLst/>
          </a:prstGeom>
        </p:spPr>
        <p:txBody>
          <a:bodyPr wrap="none">
            <a:spAutoFit/>
          </a:bodyPr>
          <a:lstStyle/>
          <a:p>
            <a:r>
              <a:rPr lang="en-GB" i="1" dirty="0">
                <a:solidFill>
                  <a:schemeClr val="bg1"/>
                </a:solidFill>
                <a:latin typeface="Arial" pitchFamily="34" charset="0"/>
                <a:cs typeface="Arial" pitchFamily="34" charset="0"/>
              </a:rPr>
              <a:t>Angelo.Biagioni@lnf.infn.it</a:t>
            </a:r>
            <a:endParaRPr lang="it-IT" i="1" dirty="0">
              <a:solidFill>
                <a:schemeClr val="bg1"/>
              </a:solidFill>
            </a:endParaRPr>
          </a:p>
        </p:txBody>
      </p:sp>
    </p:spTree>
    <p:extLst>
      <p:ext uri="{BB962C8B-B14F-4D97-AF65-F5344CB8AC3E}">
        <p14:creationId xmlns:p14="http://schemas.microsoft.com/office/powerpoint/2010/main" val="21583045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11" name="Rounded Rectangle 10"/>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ctangle 12"/>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pic>
        <p:nvPicPr>
          <p:cNvPr id="2" name="Picture 1"/>
          <p:cNvPicPr>
            <a:picLocks noChangeAspect="1"/>
          </p:cNvPicPr>
          <p:nvPr/>
        </p:nvPicPr>
        <p:blipFill>
          <a:blip r:embed="rId3"/>
          <a:stretch>
            <a:fillRect/>
          </a:stretch>
        </p:blipFill>
        <p:spPr>
          <a:xfrm>
            <a:off x="10656995" y="14555"/>
            <a:ext cx="1535004" cy="773657"/>
          </a:xfrm>
          <a:prstGeom prst="rect">
            <a:avLst/>
          </a:prstGeom>
        </p:spPr>
      </p:pic>
      <p:pic>
        <p:nvPicPr>
          <p:cNvPr id="14"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5196" y="837930"/>
            <a:ext cx="11748304" cy="5047536"/>
          </a:xfrm>
          <a:prstGeom prst="rect">
            <a:avLst/>
          </a:prstGeom>
        </p:spPr>
        <p:txBody>
          <a:bodyPr wrap="square">
            <a:spAutoFit/>
          </a:bodyPr>
          <a:lstStyle/>
          <a:p>
            <a:pPr algn="just"/>
            <a:r>
              <a:rPr lang="it-IT" sz="1400" b="1" dirty="0" smtClean="0">
                <a:latin typeface="Arial" panose="020B0604020202020204" pitchFamily="34" charset="0"/>
                <a:cs typeface="Arial" panose="020B0604020202020204" pitchFamily="34" charset="0"/>
              </a:rPr>
              <a:t>2.8 Plasma Section</a:t>
            </a:r>
          </a:p>
          <a:p>
            <a:pPr algn="just"/>
            <a:r>
              <a:rPr lang="en-US" sz="1400" dirty="0"/>
              <a:t>Very good progress was made with the plasma source for the ∼500MeV energy gain. An ∼40 cm </a:t>
            </a:r>
            <a:r>
              <a:rPr lang="en-US" sz="1400" dirty="0" smtClean="0"/>
              <a:t>capillary discharge </a:t>
            </a:r>
            <a:r>
              <a:rPr lang="en-US" sz="1400" dirty="0"/>
              <a:t>now operates at the plasma laboratory. It is similar to the ∼3 cm discharge, also occurring in </a:t>
            </a:r>
            <a:r>
              <a:rPr lang="en-US" sz="1400" dirty="0" smtClean="0"/>
              <a:t>a 3D-printed </a:t>
            </a:r>
            <a:r>
              <a:rPr lang="en-US" sz="1400" dirty="0"/>
              <a:t>capillary, but with six gas inputs, instead of two. It produces a plasma with density </a:t>
            </a:r>
            <a:r>
              <a:rPr lang="en-US" sz="1400" dirty="0" smtClean="0"/>
              <a:t>varying.</a:t>
            </a:r>
          </a:p>
          <a:p>
            <a:pPr algn="just"/>
            <a:r>
              <a:rPr lang="en-US" sz="1400" dirty="0"/>
              <a:t>longitudinally between ∼1.5 and 3×1017 cm−3. Surprisingly, the plasma density variation is comparable </a:t>
            </a:r>
            <a:r>
              <a:rPr lang="en-US" sz="1400" dirty="0" smtClean="0"/>
              <a:t>to that </a:t>
            </a:r>
            <a:r>
              <a:rPr lang="en-US" sz="1400" dirty="0"/>
              <a:t>observed with the 3-cm-long capillary and also occurs over the entire half length of the discharge. </a:t>
            </a:r>
            <a:r>
              <a:rPr lang="en-US" sz="1400" dirty="0" smtClean="0"/>
              <a:t>The hypothesis </a:t>
            </a:r>
            <a:r>
              <a:rPr lang="en-US" sz="1400" dirty="0"/>
              <a:t>is that the variation in plasma density over the length of the discharge can be compensated </a:t>
            </a:r>
            <a:r>
              <a:rPr lang="en-US" sz="1400" dirty="0" smtClean="0"/>
              <a:t>by varying </a:t>
            </a:r>
            <a:r>
              <a:rPr lang="en-US" sz="1400" dirty="0"/>
              <a:t>the diameter of the discharge </a:t>
            </a:r>
            <a:r>
              <a:rPr lang="en-US" sz="1400" dirty="0" smtClean="0"/>
              <a:t>tube.</a:t>
            </a:r>
          </a:p>
          <a:p>
            <a:pPr algn="just"/>
            <a:endParaRPr lang="en-US" sz="1400" dirty="0" smtClean="0"/>
          </a:p>
          <a:p>
            <a:pPr algn="just"/>
            <a:r>
              <a:rPr lang="en-US" sz="1400" dirty="0" smtClean="0"/>
              <a:t>Vacuum </a:t>
            </a:r>
            <a:r>
              <a:rPr lang="en-US" sz="1400" dirty="0"/>
              <a:t>measurements show that operating at 100 Hz </a:t>
            </a:r>
            <a:r>
              <a:rPr lang="en-US" sz="1400" dirty="0" smtClean="0"/>
              <a:t>requires an </a:t>
            </a:r>
            <a:r>
              <a:rPr lang="en-US" sz="1400" dirty="0"/>
              <a:t>almost continuous gas flow. Operating at 400 Hz requires a continuous flow, posing a challenge </a:t>
            </a:r>
            <a:r>
              <a:rPr lang="en-US" sz="1400" dirty="0" smtClean="0"/>
              <a:t>for maintaining </a:t>
            </a:r>
            <a:r>
              <a:rPr lang="en-US" sz="1400" dirty="0"/>
              <a:t>good vacuum before and after the plasma </a:t>
            </a:r>
            <a:r>
              <a:rPr lang="en-US" sz="1400" dirty="0" smtClean="0"/>
              <a:t>source.</a:t>
            </a:r>
          </a:p>
          <a:p>
            <a:pPr algn="just"/>
            <a:r>
              <a:rPr lang="en-US" sz="1400" u="sng" dirty="0" smtClean="0"/>
              <a:t>Measurements </a:t>
            </a:r>
            <a:r>
              <a:rPr lang="en-US" sz="1400" u="sng" dirty="0"/>
              <a:t>also show that the density </a:t>
            </a:r>
            <a:r>
              <a:rPr lang="en-US" sz="1400" u="sng" dirty="0" smtClean="0"/>
              <a:t>of the </a:t>
            </a:r>
            <a:r>
              <a:rPr lang="en-US" sz="1400" u="sng" dirty="0"/>
              <a:t>discharge in a 3D-printed capillary decreases as a function of the number of discharges, e.g., 30% </a:t>
            </a:r>
            <a:r>
              <a:rPr lang="en-US" sz="1400" u="sng" dirty="0" smtClean="0"/>
              <a:t>over one </a:t>
            </a:r>
            <a:r>
              <a:rPr lang="en-US" sz="1400" u="sng" dirty="0"/>
              <a:t>hundred thousand events. On the contrary, it remains constant over that number of discharges in </a:t>
            </a:r>
            <a:r>
              <a:rPr lang="en-US" sz="1400" u="sng" dirty="0" smtClean="0"/>
              <a:t>a sapphire </a:t>
            </a:r>
            <a:r>
              <a:rPr lang="en-US" sz="1400" u="sng" dirty="0"/>
              <a:t>capillary. A cheaper, 3D-printed glass capillary may offer the same lifetime as a sapphire capillary.</a:t>
            </a:r>
          </a:p>
          <a:p>
            <a:pPr algn="just"/>
            <a:endParaRPr lang="en-US" sz="1400" dirty="0" smtClean="0"/>
          </a:p>
          <a:p>
            <a:pPr algn="just"/>
            <a:r>
              <a:rPr lang="en-US" sz="1400" u="sng" dirty="0" smtClean="0"/>
              <a:t>A </a:t>
            </a:r>
            <a:r>
              <a:rPr lang="en-US" sz="1400" u="sng" dirty="0"/>
              <a:t>plasma length allowing for 5 GeV energy gain, longer but also with a larger transformer ratio </a:t>
            </a:r>
            <a:r>
              <a:rPr lang="en-US" sz="1400" u="sng" dirty="0" smtClean="0"/>
              <a:t>acceleration maybe </a:t>
            </a:r>
            <a:r>
              <a:rPr lang="en-US" sz="1400" u="sng" dirty="0"/>
              <a:t>possible by stacking three 40-cm-long discharges.</a:t>
            </a:r>
          </a:p>
          <a:p>
            <a:pPr algn="just"/>
            <a:r>
              <a:rPr lang="en-US" sz="1400" dirty="0"/>
              <a:t>The use of a laser pulse to decrease time jitter of the discharge with respect to the electrical trigger </a:t>
            </a:r>
            <a:r>
              <a:rPr lang="en-US" sz="1400" dirty="0" smtClean="0"/>
              <a:t>and reduce </a:t>
            </a:r>
            <a:r>
              <a:rPr lang="en-US" sz="1400" dirty="0"/>
              <a:t>variations of plasma density from event to event was presented at previous meetings. Is this </a:t>
            </a:r>
            <a:r>
              <a:rPr lang="en-US" sz="1400" dirty="0" smtClean="0"/>
              <a:t>method applicable </a:t>
            </a:r>
            <a:r>
              <a:rPr lang="en-US" sz="1400" dirty="0"/>
              <a:t>to the longer discharge and will it be implemented (if needed)?</a:t>
            </a:r>
          </a:p>
          <a:p>
            <a:pPr algn="just"/>
            <a:endParaRPr lang="en-US" sz="1400" b="1" dirty="0" smtClean="0"/>
          </a:p>
          <a:p>
            <a:pPr algn="just"/>
            <a:r>
              <a:rPr lang="en-US" sz="1400" b="1" u="sng" dirty="0" smtClean="0"/>
              <a:t>The </a:t>
            </a:r>
            <a:r>
              <a:rPr lang="en-US" sz="1400" b="1" u="sng" dirty="0"/>
              <a:t>RC recommends that capillaries with tapered radius to compensate for the (</a:t>
            </a:r>
            <a:r>
              <a:rPr lang="en-US" sz="1400" b="1" u="sng" dirty="0" smtClean="0"/>
              <a:t>non constant) longitudinal </a:t>
            </a:r>
            <a:r>
              <a:rPr lang="en-US" sz="1400" b="1" u="sng" dirty="0"/>
              <a:t>plasma density profile measured in the constant-radius capillaries </a:t>
            </a:r>
            <a:r>
              <a:rPr lang="en-US" sz="1400" b="1" u="sng" dirty="0" smtClean="0"/>
              <a:t>be tested </a:t>
            </a:r>
            <a:r>
              <a:rPr lang="en-US" sz="1400" b="1" u="sng" dirty="0"/>
              <a:t>very soon. This test can be done with the short capillary. </a:t>
            </a:r>
            <a:r>
              <a:rPr lang="en-US" sz="1400" b="1" dirty="0"/>
              <a:t>For consistency, </a:t>
            </a:r>
            <a:r>
              <a:rPr lang="en-US" sz="1400" b="1" dirty="0" smtClean="0"/>
              <a:t>requirements in </a:t>
            </a:r>
            <a:r>
              <a:rPr lang="en-US" sz="1400" b="1" dirty="0"/>
              <a:t>terms of uniformity of the longitudinal plasma density should be determined </a:t>
            </a:r>
            <a:r>
              <a:rPr lang="en-US" sz="1400" b="1" dirty="0" smtClean="0"/>
              <a:t>from simulation </a:t>
            </a:r>
            <a:r>
              <a:rPr lang="en-US" sz="1400" b="1" dirty="0"/>
              <a:t>studies. Alternatively, numerical simulations may be performed to determine </a:t>
            </a:r>
            <a:r>
              <a:rPr lang="en-US" sz="1400" b="1" dirty="0" smtClean="0"/>
              <a:t>the effect </a:t>
            </a:r>
            <a:r>
              <a:rPr lang="en-US" sz="1400" b="1" dirty="0"/>
              <a:t>of the observed non-uniformity on the beam and FEL parameters. Density ramps at </a:t>
            </a:r>
            <a:r>
              <a:rPr lang="en-US" sz="1400" b="1" dirty="0" smtClean="0"/>
              <a:t>the plasma </a:t>
            </a:r>
            <a:r>
              <a:rPr lang="en-US" sz="1400" b="1" dirty="0"/>
              <a:t>entrance and exit of the capillary should also be carefully characterized and </a:t>
            </a:r>
            <a:r>
              <a:rPr lang="en-US" sz="1400" b="1" dirty="0" smtClean="0"/>
              <a:t>included </a:t>
            </a:r>
            <a:r>
              <a:rPr lang="it-IT" sz="1400" b="1" dirty="0" smtClean="0"/>
              <a:t>in </a:t>
            </a:r>
            <a:r>
              <a:rPr lang="it-IT" sz="1400" b="1" dirty="0"/>
              <a:t>numerical simulations.</a:t>
            </a:r>
            <a:endParaRPr lang="it-IT" sz="1400" b="1" dirty="0">
              <a:latin typeface="Arial" panose="020B0604020202020204" pitchFamily="34" charset="0"/>
              <a:cs typeface="Arial" panose="020B0604020202020204" pitchFamily="34" charset="0"/>
            </a:endParaRPr>
          </a:p>
        </p:txBody>
      </p:sp>
      <p:sp>
        <p:nvSpPr>
          <p:cNvPr id="83" name="Rounded Rectangle 82"/>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a:off x="6973238" y="32051"/>
            <a:ext cx="3736920"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 </a:t>
            </a:r>
            <a:r>
              <a:rPr lang="it-IT" b="1" i="1" dirty="0" smtClean="0">
                <a:latin typeface="Arial" panose="020B0604020202020204" pitchFamily="34" charset="0"/>
                <a:cs typeface="Arial" panose="020B0604020202020204" pitchFamily="34" charset="0"/>
              </a:rPr>
              <a:t>RC comments </a:t>
            </a:r>
            <a:endParaRPr lang="it-IT" i="1" dirty="0">
              <a:latin typeface="Arial" panose="020B0604020202020204" pitchFamily="34" charset="0"/>
              <a:cs typeface="Arial" panose="020B0604020202020204" pitchFamily="34" charset="0"/>
            </a:endParaRPr>
          </a:p>
        </p:txBody>
      </p:sp>
      <p:sp>
        <p:nvSpPr>
          <p:cNvPr id="3" name="Rectangle 2"/>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7" name="Rectangle 6"/>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sp>
        <p:nvSpPr>
          <p:cNvPr id="6" name="Rectangle 5"/>
          <p:cNvSpPr/>
          <p:nvPr/>
        </p:nvSpPr>
        <p:spPr>
          <a:xfrm>
            <a:off x="11782657" y="6199086"/>
            <a:ext cx="301686" cy="369332"/>
          </a:xfrm>
          <a:prstGeom prst="rect">
            <a:avLst/>
          </a:prstGeom>
        </p:spPr>
        <p:txBody>
          <a:bodyPr wrap="none">
            <a:spAutoFit/>
          </a:bodyPr>
          <a:lstStyle/>
          <a:p>
            <a:r>
              <a:rPr lang="en-US" dirty="0" smtClean="0"/>
              <a:t>2</a:t>
            </a:r>
            <a:endParaRPr lang="it-IT" dirty="0"/>
          </a:p>
        </p:txBody>
      </p:sp>
    </p:spTree>
    <p:extLst>
      <p:ext uri="{BB962C8B-B14F-4D97-AF65-F5344CB8AC3E}">
        <p14:creationId xmlns:p14="http://schemas.microsoft.com/office/powerpoint/2010/main" val="3601619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656995" y="14555"/>
            <a:ext cx="1535004" cy="773657"/>
          </a:xfrm>
          <a:prstGeom prst="rect">
            <a:avLst/>
          </a:prstGeom>
        </p:spPr>
      </p:pic>
      <p:pic>
        <p:nvPicPr>
          <p:cNvPr id="14" name="Picture 425" descr="http://www.lnf.infn.it/logo/logo_infn_lnf_1_sigla_ln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83" name="Rounded Rectangle 82"/>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a:off x="5996745" y="29942"/>
            <a:ext cx="4660250"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module developments: summary</a:t>
            </a:r>
            <a:endParaRPr lang="it-IT" i="1" dirty="0">
              <a:latin typeface="Arial" panose="020B0604020202020204" pitchFamily="34" charset="0"/>
              <a:cs typeface="Arial" panose="020B0604020202020204" pitchFamily="34" charset="0"/>
            </a:endParaRPr>
          </a:p>
        </p:txBody>
      </p:sp>
      <p:sp>
        <p:nvSpPr>
          <p:cNvPr id="16" name="Rectangle 15"/>
          <p:cNvSpPr/>
          <p:nvPr/>
        </p:nvSpPr>
        <p:spPr>
          <a:xfrm>
            <a:off x="684106" y="1035350"/>
            <a:ext cx="9452986" cy="5139869"/>
          </a:xfrm>
          <a:prstGeom prst="rect">
            <a:avLst/>
          </a:prstGeom>
          <a:solidFill>
            <a:schemeClr val="bg1"/>
          </a:solidFill>
          <a:ln>
            <a:noFill/>
          </a:ln>
        </p:spPr>
        <p:txBody>
          <a:bodyPr wrap="square">
            <a:spAutoFit/>
          </a:bodyPr>
          <a:lstStyle/>
          <a:p>
            <a:r>
              <a:rPr lang="it-IT" sz="2400" b="1" dirty="0" smtClean="0"/>
              <a:t>Plasma module for EuPraxia project</a:t>
            </a:r>
          </a:p>
          <a:p>
            <a:endParaRPr lang="it-IT" sz="2400" b="1" dirty="0"/>
          </a:p>
          <a:p>
            <a:pPr marL="342900" indent="-342900">
              <a:buFont typeface="Courier New" panose="02070309020205020404" pitchFamily="49" charset="0"/>
              <a:buChar char="o"/>
            </a:pPr>
            <a:r>
              <a:rPr lang="en-US" sz="2000" b="1" dirty="0" smtClean="0"/>
              <a:t>1.1 </a:t>
            </a:r>
            <a:r>
              <a:rPr lang="en-US" sz="2000" b="1" dirty="0"/>
              <a:t>GeV </a:t>
            </a:r>
            <a:r>
              <a:rPr lang="en-US" sz="2000" dirty="0"/>
              <a:t>(1.5 GV/m  40cm capillary - density 10</a:t>
            </a:r>
            <a:r>
              <a:rPr lang="en-US" sz="2000" baseline="30000" dirty="0"/>
              <a:t>16</a:t>
            </a:r>
            <a:r>
              <a:rPr lang="en-US" sz="2000" dirty="0"/>
              <a:t> </a:t>
            </a:r>
            <a:r>
              <a:rPr lang="en-US" sz="2000" dirty="0" smtClean="0"/>
              <a:t>cm-3)</a:t>
            </a:r>
          </a:p>
          <a:p>
            <a:pPr marL="800100" lvl="1" indent="-342900">
              <a:buFont typeface="Wingdings" panose="05000000000000000000" pitchFamily="2" charset="2"/>
              <a:buChar char="§"/>
            </a:pPr>
            <a:r>
              <a:rPr lang="it-IT" sz="2000" dirty="0"/>
              <a:t>Direct plasma discharge for 40cm long capillary</a:t>
            </a:r>
          </a:p>
          <a:p>
            <a:pPr marL="1257300" lvl="2" indent="-342900">
              <a:buFont typeface="Arial" panose="020B0604020202020204" pitchFamily="34" charset="0"/>
              <a:buChar char="•"/>
            </a:pPr>
            <a:r>
              <a:rPr lang="it-IT" sz="2000" dirty="0"/>
              <a:t>Stability</a:t>
            </a:r>
          </a:p>
          <a:p>
            <a:pPr marL="1257300" lvl="2" indent="-342900">
              <a:buFont typeface="Arial" panose="020B0604020202020204" pitchFamily="34" charset="0"/>
              <a:buChar char="•"/>
            </a:pPr>
            <a:r>
              <a:rPr lang="it-IT" sz="2000" dirty="0" smtClean="0"/>
              <a:t>Longitudinal profiles </a:t>
            </a:r>
            <a:endParaRPr lang="it-IT" sz="2000" dirty="0"/>
          </a:p>
          <a:p>
            <a:pPr marL="800100" lvl="1" indent="-342900">
              <a:buFont typeface="Wingdings" panose="05000000000000000000" pitchFamily="2" charset="2"/>
              <a:buChar char="§"/>
            </a:pPr>
            <a:r>
              <a:rPr lang="it-IT" sz="2000" dirty="0"/>
              <a:t>Plasma sources operating at 100 – 400 Hz</a:t>
            </a:r>
          </a:p>
          <a:p>
            <a:pPr marL="1257300" lvl="2" indent="-342900">
              <a:buFont typeface="Arial" panose="020B0604020202020204" pitchFamily="34" charset="0"/>
              <a:buChar char="•"/>
            </a:pPr>
            <a:r>
              <a:rPr lang="it-IT" sz="2000" dirty="0"/>
              <a:t>Vacuum system</a:t>
            </a:r>
          </a:p>
          <a:p>
            <a:pPr marL="1257300" lvl="2" indent="-342900">
              <a:buFont typeface="Arial" panose="020B0604020202020204" pitchFamily="34" charset="0"/>
              <a:buChar char="•"/>
            </a:pPr>
            <a:r>
              <a:rPr lang="it-IT" sz="2000" dirty="0"/>
              <a:t>Study on materal science to increase capillary’s longevity</a:t>
            </a:r>
          </a:p>
          <a:p>
            <a:pPr marL="1257300" lvl="2" indent="-342900">
              <a:buFont typeface="Arial" panose="020B0604020202020204" pitchFamily="34" charset="0"/>
              <a:buChar char="•"/>
            </a:pPr>
            <a:r>
              <a:rPr lang="it-IT" sz="2000" dirty="0"/>
              <a:t>High-voltage sources for plasma formation </a:t>
            </a:r>
          </a:p>
          <a:p>
            <a:endParaRPr lang="en-US" sz="2000" dirty="0" smtClean="0"/>
          </a:p>
          <a:p>
            <a:endParaRPr lang="en-US" sz="2000" dirty="0"/>
          </a:p>
          <a:p>
            <a:pPr marL="342900" indent="-342900">
              <a:buFont typeface="Courier New" panose="02070309020205020404" pitchFamily="49" charset="0"/>
              <a:buChar char="o"/>
            </a:pPr>
            <a:r>
              <a:rPr lang="it-IT" sz="2000" dirty="0" smtClean="0"/>
              <a:t>Segmented </a:t>
            </a:r>
            <a:r>
              <a:rPr lang="it-IT" sz="2000" dirty="0"/>
              <a:t>capillary</a:t>
            </a:r>
          </a:p>
          <a:p>
            <a:pPr marL="1257300" lvl="2" indent="-342900">
              <a:buFont typeface="Arial" panose="020B0604020202020204" pitchFamily="34" charset="0"/>
              <a:buChar char="•"/>
            </a:pPr>
            <a:r>
              <a:rPr lang="it-IT" sz="2000" dirty="0"/>
              <a:t>Plasma sources larger than 40 cm (m-scale) </a:t>
            </a:r>
          </a:p>
          <a:p>
            <a:pPr marL="1257300" lvl="2" indent="-342900">
              <a:buFont typeface="Arial" panose="020B0604020202020204" pitchFamily="34" charset="0"/>
              <a:buChar char="•"/>
            </a:pPr>
            <a:r>
              <a:rPr lang="it-IT" sz="2000" dirty="0"/>
              <a:t>Longitudinal density modulation</a:t>
            </a:r>
          </a:p>
          <a:p>
            <a:pPr marL="1257300" lvl="2" indent="-342900">
              <a:buFont typeface="Arial" panose="020B0604020202020204" pitchFamily="34" charset="0"/>
              <a:buChar char="•"/>
            </a:pPr>
            <a:r>
              <a:rPr lang="en-US" sz="2000" b="1" dirty="0"/>
              <a:t>5 GeV </a:t>
            </a:r>
            <a:r>
              <a:rPr lang="en-US" sz="2000" dirty="0"/>
              <a:t>case for </a:t>
            </a:r>
            <a:r>
              <a:rPr lang="en-US" sz="2000" dirty="0" err="1" smtClean="0"/>
              <a:t>EuPRAXIA</a:t>
            </a:r>
            <a:r>
              <a:rPr lang="en-US" sz="2000" dirty="0" smtClean="0"/>
              <a:t> </a:t>
            </a:r>
            <a:r>
              <a:rPr lang="en-US" sz="2000" dirty="0"/>
              <a:t>(1.5 GV/m  m-scale capillary - density 10</a:t>
            </a:r>
            <a:r>
              <a:rPr lang="en-US" sz="2000" baseline="30000" dirty="0"/>
              <a:t>16</a:t>
            </a:r>
            <a:r>
              <a:rPr lang="en-US" sz="2000" dirty="0"/>
              <a:t> cm-3</a:t>
            </a:r>
            <a:r>
              <a:rPr lang="en-US" sz="2000" dirty="0" smtClean="0"/>
              <a:t>)</a:t>
            </a:r>
            <a:endParaRPr lang="en-US" sz="2000" dirty="0"/>
          </a:p>
        </p:txBody>
      </p:sp>
      <p:pic>
        <p:nvPicPr>
          <p:cNvPr id="17" name="Picture 16"/>
          <p:cNvPicPr>
            <a:picLocks noChangeAspect="1"/>
          </p:cNvPicPr>
          <p:nvPr/>
        </p:nvPicPr>
        <p:blipFill rotWithShape="1">
          <a:blip r:embed="rId4" cstate="print">
            <a:extLst>
              <a:ext uri="{28A0092B-C50C-407E-A947-70E740481C1C}">
                <a14:useLocalDpi xmlns:a14="http://schemas.microsoft.com/office/drawing/2010/main" val="0"/>
              </a:ext>
            </a:extLst>
          </a:blip>
          <a:srcRect l="10626" t="28840" r="29525" b="28840"/>
          <a:stretch/>
        </p:blipFill>
        <p:spPr>
          <a:xfrm>
            <a:off x="8026687" y="4263045"/>
            <a:ext cx="3807795" cy="1438405"/>
          </a:xfrm>
          <a:prstGeom prst="rect">
            <a:avLst/>
          </a:prstGeom>
        </p:spPr>
      </p:pic>
      <p:sp>
        <p:nvSpPr>
          <p:cNvPr id="26" name="Rectangle 25"/>
          <p:cNvSpPr/>
          <p:nvPr/>
        </p:nvSpPr>
        <p:spPr>
          <a:xfrm>
            <a:off x="1075847" y="1744800"/>
            <a:ext cx="6950839" cy="222531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t="13557" b="22356"/>
          <a:stretch/>
        </p:blipFill>
        <p:spPr>
          <a:xfrm>
            <a:off x="8107710" y="1459187"/>
            <a:ext cx="3855676" cy="1092282"/>
          </a:xfrm>
          <a:prstGeom prst="rect">
            <a:avLst/>
          </a:prstGeom>
        </p:spPr>
      </p:pic>
      <p:sp>
        <p:nvSpPr>
          <p:cNvPr id="19" name="CasellaDiTesto 23"/>
          <p:cNvSpPr txBox="1"/>
          <p:nvPr/>
        </p:nvSpPr>
        <p:spPr>
          <a:xfrm>
            <a:off x="9402513" y="2411834"/>
            <a:ext cx="2671010" cy="338554"/>
          </a:xfrm>
          <a:prstGeom prst="rect">
            <a:avLst/>
          </a:prstGeom>
          <a:solidFill>
            <a:srgbClr val="FFFF00"/>
          </a:solidFill>
          <a:ln>
            <a:solidFill>
              <a:schemeClr val="tx1"/>
            </a:solidFill>
          </a:ln>
        </p:spPr>
        <p:txBody>
          <a:bodyPr wrap="square" rtlCol="0">
            <a:spAutoFit/>
          </a:bodyPr>
          <a:lstStyle/>
          <a:p>
            <a:r>
              <a:rPr lang="it-IT" sz="1600" b="1" dirty="0" smtClean="0">
                <a:latin typeface="Arial" panose="020B0604020202020204" pitchFamily="34" charset="0"/>
                <a:cs typeface="Arial" panose="020B0604020202020204" pitchFamily="34" charset="0"/>
              </a:rPr>
              <a:t>40cm capillary is working</a:t>
            </a:r>
            <a:endParaRPr lang="it-IT" sz="1600" dirty="0" smtClean="0">
              <a:latin typeface="Arial" panose="020B0604020202020204" pitchFamily="34" charset="0"/>
              <a:cs typeface="Arial" panose="020B0604020202020204" pitchFamily="34" charset="0"/>
            </a:endParaRPr>
          </a:p>
        </p:txBody>
      </p:sp>
      <p:sp>
        <p:nvSpPr>
          <p:cNvPr id="15" name="Left Arrow 14"/>
          <p:cNvSpPr/>
          <p:nvPr/>
        </p:nvSpPr>
        <p:spPr>
          <a:xfrm>
            <a:off x="6481823" y="4045351"/>
            <a:ext cx="648182" cy="1424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Left Arrow 28"/>
          <p:cNvSpPr/>
          <p:nvPr/>
        </p:nvSpPr>
        <p:spPr>
          <a:xfrm>
            <a:off x="3299979" y="4970672"/>
            <a:ext cx="648182" cy="14245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2"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33" name="Rounded Rectangle 32"/>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ctangle 33"/>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35" name="Rectangle 34"/>
          <p:cNvSpPr/>
          <p:nvPr/>
        </p:nvSpPr>
        <p:spPr>
          <a:xfrm>
            <a:off x="9673361" y="6534971"/>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sp>
        <p:nvSpPr>
          <p:cNvPr id="4" name="Rounded Rectangle 3"/>
          <p:cNvSpPr/>
          <p:nvPr/>
        </p:nvSpPr>
        <p:spPr>
          <a:xfrm>
            <a:off x="1877418" y="3640281"/>
            <a:ext cx="6115434" cy="30127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Rounded Rectangle 21"/>
          <p:cNvSpPr/>
          <p:nvPr/>
        </p:nvSpPr>
        <p:spPr>
          <a:xfrm>
            <a:off x="1927589" y="2725674"/>
            <a:ext cx="2323136" cy="30127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ctangle 19"/>
          <p:cNvSpPr/>
          <p:nvPr/>
        </p:nvSpPr>
        <p:spPr>
          <a:xfrm>
            <a:off x="11782657" y="6199086"/>
            <a:ext cx="301686" cy="369332"/>
          </a:xfrm>
          <a:prstGeom prst="rect">
            <a:avLst/>
          </a:prstGeom>
        </p:spPr>
        <p:txBody>
          <a:bodyPr wrap="none">
            <a:spAutoFit/>
          </a:bodyPr>
          <a:lstStyle/>
          <a:p>
            <a:r>
              <a:rPr lang="en-US" dirty="0"/>
              <a:t>3</a:t>
            </a:r>
            <a:endParaRPr lang="it-IT" dirty="0"/>
          </a:p>
        </p:txBody>
      </p:sp>
    </p:spTree>
    <p:extLst>
      <p:ext uri="{BB962C8B-B14F-4D97-AF65-F5344CB8AC3E}">
        <p14:creationId xmlns:p14="http://schemas.microsoft.com/office/powerpoint/2010/main" val="38258744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21000" t="17451" r="28601" b="43700"/>
          <a:stretch/>
        </p:blipFill>
        <p:spPr>
          <a:xfrm>
            <a:off x="479584" y="4056047"/>
            <a:ext cx="2294324" cy="2374626"/>
          </a:xfrm>
          <a:prstGeom prst="rect">
            <a:avLst/>
          </a:prstGeom>
        </p:spPr>
      </p:pic>
      <p:grpSp>
        <p:nvGrpSpPr>
          <p:cNvPr id="7" name="Group 6"/>
          <p:cNvGrpSpPr/>
          <p:nvPr/>
        </p:nvGrpSpPr>
        <p:grpSpPr>
          <a:xfrm>
            <a:off x="2048447" y="6478835"/>
            <a:ext cx="819403" cy="237137"/>
            <a:chOff x="2883670" y="6037218"/>
            <a:chExt cx="819403" cy="237137"/>
          </a:xfrm>
        </p:grpSpPr>
        <p:cxnSp>
          <p:nvCxnSpPr>
            <p:cNvPr id="20" name="Elbow Connector 19"/>
            <p:cNvCxnSpPr/>
            <p:nvPr/>
          </p:nvCxnSpPr>
          <p:spPr>
            <a:xfrm flipV="1">
              <a:off x="2883670" y="6037218"/>
              <a:ext cx="819403" cy="80732"/>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a:off x="2883670" y="6191839"/>
              <a:ext cx="819403" cy="82516"/>
            </a:xfrm>
            <a:prstGeom prst="bentConnector3">
              <a:avLst>
                <a:gd name="adj1" fmla="val 50000"/>
              </a:avLst>
            </a:prstGeom>
            <a:ln w="127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grpSp>
      <p:sp>
        <p:nvSpPr>
          <p:cNvPr id="22" name="Oval 21"/>
          <p:cNvSpPr/>
          <p:nvPr/>
        </p:nvSpPr>
        <p:spPr>
          <a:xfrm>
            <a:off x="2007842" y="5727410"/>
            <a:ext cx="819401" cy="330064"/>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17801" t="34250" r="27600" b="23750"/>
          <a:stretch/>
        </p:blipFill>
        <p:spPr>
          <a:xfrm>
            <a:off x="9588373" y="4098003"/>
            <a:ext cx="2341601" cy="2325485"/>
          </a:xfrm>
          <a:prstGeom prst="rect">
            <a:avLst/>
          </a:prstGeom>
        </p:spPr>
      </p:pic>
      <p:grpSp>
        <p:nvGrpSpPr>
          <p:cNvPr id="26" name="Group 25"/>
          <p:cNvGrpSpPr/>
          <p:nvPr/>
        </p:nvGrpSpPr>
        <p:grpSpPr>
          <a:xfrm>
            <a:off x="10916221" y="6519201"/>
            <a:ext cx="630431" cy="310803"/>
            <a:chOff x="7812360" y="6094853"/>
            <a:chExt cx="504056" cy="256638"/>
          </a:xfrm>
        </p:grpSpPr>
        <p:grpSp>
          <p:nvGrpSpPr>
            <p:cNvPr id="31" name="Group 30"/>
            <p:cNvGrpSpPr/>
            <p:nvPr/>
          </p:nvGrpSpPr>
          <p:grpSpPr>
            <a:xfrm>
              <a:off x="7812360" y="6094853"/>
              <a:ext cx="504056" cy="79536"/>
              <a:chOff x="7812360" y="6165304"/>
              <a:chExt cx="504056" cy="79536"/>
            </a:xfrm>
          </p:grpSpPr>
          <p:cxnSp>
            <p:nvCxnSpPr>
              <p:cNvPr id="35" name="Straight Connector 34"/>
              <p:cNvCxnSpPr/>
              <p:nvPr/>
            </p:nvCxnSpPr>
            <p:spPr>
              <a:xfrm>
                <a:off x="7812360" y="624484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8028384" y="6165304"/>
                <a:ext cx="288032" cy="795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flipV="1">
              <a:off x="7812360" y="6254780"/>
              <a:ext cx="504056" cy="96711"/>
              <a:chOff x="7812360" y="6165304"/>
              <a:chExt cx="504056" cy="79536"/>
            </a:xfrm>
          </p:grpSpPr>
          <p:cxnSp>
            <p:nvCxnSpPr>
              <p:cNvPr id="33" name="Straight Connector 32"/>
              <p:cNvCxnSpPr/>
              <p:nvPr/>
            </p:nvCxnSpPr>
            <p:spPr>
              <a:xfrm>
                <a:off x="7812360" y="6244840"/>
                <a:ext cx="21602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8028384" y="6165304"/>
                <a:ext cx="288032" cy="795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0" name="Oval 29"/>
          <p:cNvSpPr/>
          <p:nvPr/>
        </p:nvSpPr>
        <p:spPr>
          <a:xfrm>
            <a:off x="11173420" y="5672184"/>
            <a:ext cx="900616" cy="348823"/>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9839" t="5418" r="12201" b="5418"/>
          <a:stretch/>
        </p:blipFill>
        <p:spPr>
          <a:xfrm>
            <a:off x="8071592" y="877340"/>
            <a:ext cx="3922251" cy="3220663"/>
          </a:xfrm>
          <a:prstGeom prst="rect">
            <a:avLst/>
          </a:prstGeom>
        </p:spPr>
      </p:pic>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9838" t="5433" r="10625" b="4319"/>
          <a:stretch/>
        </p:blipFill>
        <p:spPr>
          <a:xfrm>
            <a:off x="40732" y="822444"/>
            <a:ext cx="4015430" cy="3220296"/>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9308" t="4259" r="13102" b="3148"/>
          <a:stretch/>
        </p:blipFill>
        <p:spPr>
          <a:xfrm>
            <a:off x="4056162" y="822444"/>
            <a:ext cx="3911635" cy="3330456"/>
          </a:xfrm>
          <a:prstGeom prst="rect">
            <a:avLst/>
          </a:prstGeom>
        </p:spPr>
      </p:pic>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24800" t="31100" r="17801" b="24801"/>
          <a:stretch/>
        </p:blipFill>
        <p:spPr>
          <a:xfrm>
            <a:off x="4918423" y="4210630"/>
            <a:ext cx="2345977" cy="2381301"/>
          </a:xfrm>
          <a:prstGeom prst="rect">
            <a:avLst/>
          </a:prstGeom>
        </p:spPr>
      </p:pic>
      <p:sp>
        <p:nvSpPr>
          <p:cNvPr id="8" name="Rectangle 7"/>
          <p:cNvSpPr/>
          <p:nvPr/>
        </p:nvSpPr>
        <p:spPr>
          <a:xfrm>
            <a:off x="6579757" y="1062829"/>
            <a:ext cx="1369286"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MR10"/>
                <a:ea typeface="+mn-ea"/>
                <a:cs typeface="+mn-cs"/>
              </a:rPr>
              <a:t>Cigar-shape</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Arrow Connector 9"/>
          <p:cNvCxnSpPr/>
          <p:nvPr/>
        </p:nvCxnSpPr>
        <p:spPr>
          <a:xfrm flipH="1" flipV="1">
            <a:off x="6223000" y="2487671"/>
            <a:ext cx="0" cy="471429"/>
          </a:xfrm>
          <a:prstGeom prst="straightConnector1">
            <a:avLst/>
          </a:prstGeom>
          <a:ln w="31750">
            <a:solidFill>
              <a:schemeClr val="accent1">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6223000" y="2789823"/>
            <a:ext cx="607859"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black"/>
                </a:solidFill>
                <a:effectLst/>
                <a:uLnTx/>
                <a:uFillTx/>
                <a:latin typeface="CMR10"/>
                <a:ea typeface="+mn-ea"/>
                <a:cs typeface="+mn-cs"/>
              </a:rPr>
              <a:t>inlet</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6781515" y="4255207"/>
            <a:ext cx="1994457" cy="523220"/>
          </a:xfrm>
          <a:prstGeom prst="rect">
            <a:avLst/>
          </a:prstGeom>
          <a:solidFill>
            <a:srgbClr val="FFFF00"/>
          </a:solidFill>
          <a:ln w="635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MR10"/>
                <a:ea typeface="+mn-ea"/>
                <a:cs typeface="+mn-cs"/>
              </a:rPr>
              <a:t>Laser trigger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black"/>
                </a:solidFill>
                <a:effectLst/>
                <a:uLnTx/>
                <a:uFillTx/>
                <a:latin typeface="CMR10"/>
                <a:ea typeface="+mn-ea"/>
                <a:cs typeface="+mn-cs"/>
              </a:rPr>
              <a:t>Cigar-shape capillary</a:t>
            </a:r>
            <a:endParaRPr kumimoji="0" lang="it-IT"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2" name="Picture 41"/>
          <p:cNvPicPr>
            <a:picLocks noChangeAspect="1"/>
          </p:cNvPicPr>
          <p:nvPr/>
        </p:nvPicPr>
        <p:blipFill>
          <a:blip r:embed="rId8"/>
          <a:stretch>
            <a:fillRect/>
          </a:stretch>
        </p:blipFill>
        <p:spPr>
          <a:xfrm>
            <a:off x="10656995" y="14555"/>
            <a:ext cx="1535004" cy="773657"/>
          </a:xfrm>
          <a:prstGeom prst="rect">
            <a:avLst/>
          </a:prstGeom>
        </p:spPr>
      </p:pic>
      <p:pic>
        <p:nvPicPr>
          <p:cNvPr id="43" name="Picture 425" descr="http://www.lnf.infn.it/logo/logo_infn_lnf_1_sigla_lnf.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44" name="Rounded Rectangle 43"/>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ctangle 44"/>
          <p:cNvSpPr/>
          <p:nvPr/>
        </p:nvSpPr>
        <p:spPr>
          <a:xfrm>
            <a:off x="5190698" y="8742"/>
            <a:ext cx="5519460"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module developments: channel shaping </a:t>
            </a:r>
            <a:endParaRPr lang="it-IT" i="1" dirty="0">
              <a:latin typeface="Arial" panose="020B0604020202020204" pitchFamily="34" charset="0"/>
              <a:cs typeface="Arial" panose="020B0604020202020204" pitchFamily="34" charset="0"/>
            </a:endParaRPr>
          </a:p>
        </p:txBody>
      </p:sp>
      <p:sp>
        <p:nvSpPr>
          <p:cNvPr id="46" name="Rectangle 45"/>
          <p:cNvSpPr/>
          <p:nvPr/>
        </p:nvSpPr>
        <p:spPr>
          <a:xfrm>
            <a:off x="3015914" y="426077"/>
            <a:ext cx="6236003" cy="400110"/>
          </a:xfrm>
          <a:prstGeom prst="rect">
            <a:avLst/>
          </a:prstGeom>
          <a:solidFill>
            <a:schemeClr val="accent1">
              <a:lumMod val="40000"/>
              <a:lumOff val="60000"/>
            </a:schemeClr>
          </a:solidFill>
          <a:ln>
            <a:solidFill>
              <a:schemeClr val="accent1">
                <a:lumMod val="75000"/>
              </a:schemeClr>
            </a:solidFill>
          </a:ln>
        </p:spPr>
        <p:txBody>
          <a:bodyPr wrap="none">
            <a:spAutoFit/>
          </a:bodyPr>
          <a:lstStyle/>
          <a:p>
            <a:pPr algn="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Presented in the previous RC 26 - 27</a:t>
            </a:r>
            <a:r>
              <a:rPr lang="en-GB" sz="2000" baseline="30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th</a:t>
            </a: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 October 2021</a:t>
            </a:r>
            <a:endParaRPr lang="en-GB" sz="2000"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9" name="Rectangle 28"/>
          <p:cNvSpPr/>
          <p:nvPr/>
        </p:nvSpPr>
        <p:spPr>
          <a:xfrm>
            <a:off x="11923193" y="6531306"/>
            <a:ext cx="301686" cy="369332"/>
          </a:xfrm>
          <a:prstGeom prst="rect">
            <a:avLst/>
          </a:prstGeom>
        </p:spPr>
        <p:txBody>
          <a:bodyPr wrap="none">
            <a:spAutoFit/>
          </a:bodyPr>
          <a:lstStyle/>
          <a:p>
            <a:r>
              <a:rPr lang="en-US" dirty="0"/>
              <a:t>4</a:t>
            </a:r>
            <a:endParaRPr lang="it-IT" dirty="0"/>
          </a:p>
        </p:txBody>
      </p:sp>
    </p:spTree>
    <p:extLst>
      <p:ext uri="{BB962C8B-B14F-4D97-AF65-F5344CB8AC3E}">
        <p14:creationId xmlns:p14="http://schemas.microsoft.com/office/powerpoint/2010/main" val="27636936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6724" t="22929" r="6451" b="7055"/>
          <a:stretch/>
        </p:blipFill>
        <p:spPr>
          <a:xfrm>
            <a:off x="179781" y="833481"/>
            <a:ext cx="5699687" cy="2106148"/>
          </a:xfrm>
          <a:prstGeom prst="rect">
            <a:avLst/>
          </a:prstGeom>
        </p:spPr>
      </p:pic>
      <p:sp>
        <p:nvSpPr>
          <p:cNvPr id="48" name="Rectangle 47"/>
          <p:cNvSpPr/>
          <p:nvPr/>
        </p:nvSpPr>
        <p:spPr>
          <a:xfrm>
            <a:off x="4738607" y="2961657"/>
            <a:ext cx="1123769" cy="307777"/>
          </a:xfrm>
          <a:prstGeom prst="rect">
            <a:avLst/>
          </a:prstGeom>
          <a:solidFill>
            <a:srgbClr val="FFFF00"/>
          </a:solidFill>
          <a:ln>
            <a:solidFill>
              <a:schemeClr val="accent1"/>
            </a:solidFill>
          </a:ln>
        </p:spPr>
        <p:txBody>
          <a:bodyPr wrap="none">
            <a:spAutoFit/>
          </a:bodyPr>
          <a:lstStyle/>
          <a:p>
            <a:r>
              <a:rPr lang="it-IT" sz="1400" b="1" dirty="0" smtClean="0">
                <a:solidFill>
                  <a:srgbClr val="222222"/>
                </a:solidFill>
                <a:latin typeface="-apple-system"/>
              </a:rPr>
              <a:t>12kV 300 A</a:t>
            </a:r>
            <a:endParaRPr lang="it-IT" sz="1400" b="1" dirty="0"/>
          </a:p>
        </p:txBody>
      </p:sp>
      <p:pic>
        <p:nvPicPr>
          <p:cNvPr id="22" name="Picture 21"/>
          <p:cNvPicPr>
            <a:picLocks noChangeAspect="1"/>
          </p:cNvPicPr>
          <p:nvPr/>
        </p:nvPicPr>
        <p:blipFill>
          <a:blip r:embed="rId3"/>
          <a:stretch>
            <a:fillRect/>
          </a:stretch>
        </p:blipFill>
        <p:spPr>
          <a:xfrm>
            <a:off x="10656995" y="14555"/>
            <a:ext cx="1535004" cy="773657"/>
          </a:xfrm>
          <a:prstGeom prst="rect">
            <a:avLst/>
          </a:prstGeom>
        </p:spPr>
      </p:pic>
      <p:pic>
        <p:nvPicPr>
          <p:cNvPr id="24"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ctangle 25"/>
          <p:cNvSpPr/>
          <p:nvPr/>
        </p:nvSpPr>
        <p:spPr>
          <a:xfrm>
            <a:off x="5190698" y="8742"/>
            <a:ext cx="5519460"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module developments: channel shaping </a:t>
            </a:r>
            <a:endParaRPr lang="it-IT" i="1" dirty="0">
              <a:latin typeface="Arial" panose="020B0604020202020204" pitchFamily="34" charset="0"/>
              <a:cs typeface="Arial" panose="020B0604020202020204" pitchFamily="34" charset="0"/>
            </a:endParaRPr>
          </a:p>
        </p:txBody>
      </p:sp>
      <p:pic>
        <p:nvPicPr>
          <p:cNvPr id="27"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29" name="Rounded Rectangle 28"/>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Rectangle 29"/>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sp>
        <p:nvSpPr>
          <p:cNvPr id="31" name="Rectangle 30"/>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32" name="Rectangle 31"/>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grpSp>
        <p:nvGrpSpPr>
          <p:cNvPr id="21" name="Group 20"/>
          <p:cNvGrpSpPr/>
          <p:nvPr/>
        </p:nvGrpSpPr>
        <p:grpSpPr>
          <a:xfrm>
            <a:off x="371259" y="3383779"/>
            <a:ext cx="7233223" cy="2855644"/>
            <a:chOff x="371259" y="3383779"/>
            <a:chExt cx="7233223" cy="2855644"/>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6804" t="8439" r="11202"/>
            <a:stretch/>
          </p:blipFill>
          <p:spPr>
            <a:xfrm>
              <a:off x="371259" y="3383779"/>
              <a:ext cx="3466632" cy="2832887"/>
            </a:xfrm>
            <a:prstGeom prst="rect">
              <a:avLst/>
            </a:prstGeom>
          </p:spPr>
        </p:pic>
        <p:cxnSp>
          <p:nvCxnSpPr>
            <p:cNvPr id="14" name="Straight Arrow Connector 13"/>
            <p:cNvCxnSpPr/>
            <p:nvPr/>
          </p:nvCxnSpPr>
          <p:spPr>
            <a:xfrm>
              <a:off x="1698907" y="4268677"/>
              <a:ext cx="1308940"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1698907" y="3979830"/>
              <a:ext cx="1454201" cy="307777"/>
            </a:xfrm>
            <a:prstGeom prst="rect">
              <a:avLst/>
            </a:prstGeom>
          </p:spPr>
          <p:txBody>
            <a:bodyPr wrap="square">
              <a:spAutoFit/>
            </a:bodyPr>
            <a:lstStyle/>
            <a:p>
              <a:r>
                <a:rPr lang="it-IT" sz="1400" b="1" dirty="0" smtClean="0">
                  <a:solidFill>
                    <a:srgbClr val="222222"/>
                  </a:solidFill>
                  <a:latin typeface="-apple-system"/>
                </a:rPr>
                <a:t>18 mm/30mm</a:t>
              </a:r>
              <a:endParaRPr lang="it-IT" sz="1400" b="1" dirty="0"/>
            </a:p>
          </p:txBody>
        </p:sp>
        <p:cxnSp>
          <p:nvCxnSpPr>
            <p:cNvPr id="47" name="Straight Arrow Connector 46"/>
            <p:cNvCxnSpPr/>
            <p:nvPr/>
          </p:nvCxnSpPr>
          <p:spPr>
            <a:xfrm flipV="1">
              <a:off x="7078678" y="5458650"/>
              <a:ext cx="0" cy="474562"/>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5981012" y="5458650"/>
              <a:ext cx="0" cy="474562"/>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7393" t="8945" r="11556"/>
            <a:stretch/>
          </p:blipFill>
          <p:spPr>
            <a:xfrm>
              <a:off x="3876616" y="3406535"/>
              <a:ext cx="3447297" cy="2832888"/>
            </a:xfrm>
            <a:prstGeom prst="rect">
              <a:avLst/>
            </a:prstGeom>
          </p:spPr>
        </p:pic>
        <p:cxnSp>
          <p:nvCxnSpPr>
            <p:cNvPr id="41" name="Straight Connector 40"/>
            <p:cNvCxnSpPr/>
            <p:nvPr/>
          </p:nvCxnSpPr>
          <p:spPr>
            <a:xfrm>
              <a:off x="702011" y="4452024"/>
              <a:ext cx="320742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02010" y="4641687"/>
              <a:ext cx="320742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262708" y="4769993"/>
              <a:ext cx="320742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262708" y="4466770"/>
              <a:ext cx="320742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5365828" y="4287007"/>
              <a:ext cx="96069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5215722" y="3990599"/>
              <a:ext cx="1454201" cy="307777"/>
            </a:xfrm>
            <a:prstGeom prst="rect">
              <a:avLst/>
            </a:prstGeom>
          </p:spPr>
          <p:txBody>
            <a:bodyPr wrap="square">
              <a:spAutoFit/>
            </a:bodyPr>
            <a:lstStyle/>
            <a:p>
              <a:r>
                <a:rPr lang="it-IT" sz="1400" b="1" dirty="0" smtClean="0">
                  <a:solidFill>
                    <a:srgbClr val="222222"/>
                  </a:solidFill>
                  <a:latin typeface="-apple-system"/>
                </a:rPr>
                <a:t>14 mm/30mm</a:t>
              </a:r>
              <a:endParaRPr lang="it-IT" sz="1400" b="1" dirty="0"/>
            </a:p>
          </p:txBody>
        </p:sp>
        <p:sp>
          <p:nvSpPr>
            <p:cNvPr id="18" name="Rectangle 17"/>
            <p:cNvSpPr/>
            <p:nvPr/>
          </p:nvSpPr>
          <p:spPr>
            <a:xfrm>
              <a:off x="790421" y="4395597"/>
              <a:ext cx="284052" cy="307777"/>
            </a:xfrm>
            <a:prstGeom prst="rect">
              <a:avLst/>
            </a:prstGeom>
          </p:spPr>
          <p:txBody>
            <a:bodyPr wrap="none">
              <a:spAutoFit/>
            </a:bodyPr>
            <a:lstStyle/>
            <a:p>
              <a:r>
                <a:rPr lang="it-IT" sz="1400" b="1" dirty="0">
                  <a:solidFill>
                    <a:srgbClr val="222222"/>
                  </a:solidFill>
                  <a:latin typeface="-apple-system"/>
                </a:rPr>
                <a:t>1</a:t>
              </a:r>
              <a:endParaRPr lang="it-IT" sz="1400" dirty="0"/>
            </a:p>
          </p:txBody>
        </p:sp>
        <p:sp>
          <p:nvSpPr>
            <p:cNvPr id="49" name="Rectangle 48"/>
            <p:cNvSpPr/>
            <p:nvPr/>
          </p:nvSpPr>
          <p:spPr>
            <a:xfrm>
              <a:off x="7171350" y="4480700"/>
              <a:ext cx="433132" cy="307777"/>
            </a:xfrm>
            <a:prstGeom prst="rect">
              <a:avLst/>
            </a:prstGeom>
          </p:spPr>
          <p:txBody>
            <a:bodyPr wrap="none">
              <a:spAutoFit/>
            </a:bodyPr>
            <a:lstStyle/>
            <a:p>
              <a:r>
                <a:rPr lang="it-IT" sz="1400" b="1" dirty="0" smtClean="0">
                  <a:solidFill>
                    <a:srgbClr val="222222"/>
                  </a:solidFill>
                  <a:latin typeface="-apple-system"/>
                </a:rPr>
                <a:t>1.5</a:t>
              </a:r>
              <a:endParaRPr lang="it-IT" sz="1400" dirty="0"/>
            </a:p>
          </p:txBody>
        </p:sp>
      </p:grpSp>
      <p:grpSp>
        <p:nvGrpSpPr>
          <p:cNvPr id="20" name="Group 19"/>
          <p:cNvGrpSpPr/>
          <p:nvPr/>
        </p:nvGrpSpPr>
        <p:grpSpPr>
          <a:xfrm>
            <a:off x="8279198" y="3428433"/>
            <a:ext cx="3611587" cy="2805661"/>
            <a:chOff x="8279198" y="3428433"/>
            <a:chExt cx="3611587" cy="2805661"/>
          </a:xfrm>
        </p:grpSpPr>
        <p:pic>
          <p:nvPicPr>
            <p:cNvPr id="33" name="Picture 32"/>
            <p:cNvPicPr>
              <a:picLocks noChangeAspect="1"/>
            </p:cNvPicPr>
            <p:nvPr/>
          </p:nvPicPr>
          <p:blipFill rotWithShape="1">
            <a:blip r:embed="rId8" cstate="print">
              <a:extLst>
                <a:ext uri="{28A0092B-C50C-407E-A947-70E740481C1C}">
                  <a14:useLocalDpi xmlns:a14="http://schemas.microsoft.com/office/drawing/2010/main" val="0"/>
                </a:ext>
              </a:extLst>
            </a:blip>
            <a:srcRect l="6922" t="9114" r="12262"/>
            <a:stretch/>
          </p:blipFill>
          <p:spPr>
            <a:xfrm>
              <a:off x="8279198" y="3428433"/>
              <a:ext cx="3439791" cy="2805661"/>
            </a:xfrm>
            <a:prstGeom prst="rect">
              <a:avLst/>
            </a:prstGeom>
          </p:spPr>
        </p:pic>
        <p:cxnSp>
          <p:nvCxnSpPr>
            <p:cNvPr id="55" name="Straight Arrow Connector 54"/>
            <p:cNvCxnSpPr/>
            <p:nvPr/>
          </p:nvCxnSpPr>
          <p:spPr>
            <a:xfrm flipV="1">
              <a:off x="11266025" y="5406425"/>
              <a:ext cx="0" cy="474562"/>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541334" y="4332091"/>
              <a:ext cx="320742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8541334" y="4831262"/>
              <a:ext cx="3207425" cy="1"/>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11606733" y="4405860"/>
              <a:ext cx="284052" cy="307777"/>
            </a:xfrm>
            <a:prstGeom prst="rect">
              <a:avLst/>
            </a:prstGeom>
          </p:spPr>
          <p:txBody>
            <a:bodyPr wrap="none">
              <a:spAutoFit/>
            </a:bodyPr>
            <a:lstStyle/>
            <a:p>
              <a:r>
                <a:rPr lang="it-IT" sz="1400" b="1" dirty="0" smtClean="0">
                  <a:solidFill>
                    <a:srgbClr val="222222"/>
                  </a:solidFill>
                  <a:latin typeface="-apple-system"/>
                </a:rPr>
                <a:t>2</a:t>
              </a:r>
              <a:endParaRPr lang="it-IT" sz="1400" dirty="0"/>
            </a:p>
          </p:txBody>
        </p:sp>
      </p:gr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88982" y="598011"/>
            <a:ext cx="4935516" cy="2665071"/>
          </a:xfrm>
          <a:prstGeom prst="rect">
            <a:avLst/>
          </a:prstGeom>
        </p:spPr>
      </p:pic>
      <p:sp>
        <p:nvSpPr>
          <p:cNvPr id="60" name="Rectangle 59"/>
          <p:cNvSpPr/>
          <p:nvPr/>
        </p:nvSpPr>
        <p:spPr>
          <a:xfrm rot="16200000">
            <a:off x="5801212" y="2224389"/>
            <a:ext cx="1362874" cy="246221"/>
          </a:xfrm>
          <a:prstGeom prst="rect">
            <a:avLst/>
          </a:prstGeom>
          <a:solidFill>
            <a:schemeClr val="bg1"/>
          </a:solidFill>
        </p:spPr>
        <p:txBody>
          <a:bodyPr wrap="none">
            <a:spAutoFit/>
          </a:bodyPr>
          <a:lstStyle/>
          <a:p>
            <a:r>
              <a:rPr lang="it-IT" sz="1000" b="1" dirty="0" smtClean="0">
                <a:solidFill>
                  <a:srgbClr val="222222"/>
                </a:solidFill>
                <a:latin typeface="-apple-system"/>
              </a:rPr>
              <a:t>Neutral gas density</a:t>
            </a:r>
            <a:endParaRPr lang="it-IT" sz="1000" b="1" dirty="0"/>
          </a:p>
        </p:txBody>
      </p:sp>
      <p:sp>
        <p:nvSpPr>
          <p:cNvPr id="59" name="Rectangle 58"/>
          <p:cNvSpPr/>
          <p:nvPr/>
        </p:nvSpPr>
        <p:spPr>
          <a:xfrm>
            <a:off x="6102232" y="1338764"/>
            <a:ext cx="644057" cy="276999"/>
          </a:xfrm>
          <a:prstGeom prst="rect">
            <a:avLst/>
          </a:prstGeom>
          <a:solidFill>
            <a:schemeClr val="accent1">
              <a:lumMod val="40000"/>
              <a:lumOff val="60000"/>
            </a:schemeClr>
          </a:solidFill>
        </p:spPr>
        <p:txBody>
          <a:bodyPr wrap="square">
            <a:spAutoFit/>
          </a:bodyPr>
          <a:lstStyle/>
          <a:p>
            <a:r>
              <a:rPr lang="it-IT" sz="1200" b="1" dirty="0">
                <a:solidFill>
                  <a:srgbClr val="222222"/>
                </a:solidFill>
                <a:latin typeface="-apple-system"/>
              </a:rPr>
              <a:t>6</a:t>
            </a:r>
            <a:r>
              <a:rPr lang="it-IT" sz="1200" b="1" dirty="0" smtClean="0">
                <a:solidFill>
                  <a:srgbClr val="222222"/>
                </a:solidFill>
                <a:latin typeface="-apple-system"/>
              </a:rPr>
              <a:t>E17</a:t>
            </a:r>
            <a:endParaRPr lang="it-IT" sz="1200" b="1" dirty="0"/>
          </a:p>
        </p:txBody>
      </p:sp>
      <p:sp>
        <p:nvSpPr>
          <p:cNvPr id="57" name="Rectangle 56"/>
          <p:cNvSpPr/>
          <p:nvPr/>
        </p:nvSpPr>
        <p:spPr>
          <a:xfrm>
            <a:off x="6102232" y="829888"/>
            <a:ext cx="644057" cy="276999"/>
          </a:xfrm>
          <a:prstGeom prst="rect">
            <a:avLst/>
          </a:prstGeom>
          <a:solidFill>
            <a:schemeClr val="accent1">
              <a:lumMod val="40000"/>
              <a:lumOff val="60000"/>
            </a:schemeClr>
          </a:solidFill>
        </p:spPr>
        <p:txBody>
          <a:bodyPr wrap="square">
            <a:spAutoFit/>
          </a:bodyPr>
          <a:lstStyle/>
          <a:p>
            <a:r>
              <a:rPr lang="it-IT" sz="1200" b="1" dirty="0" smtClean="0">
                <a:solidFill>
                  <a:srgbClr val="222222"/>
                </a:solidFill>
                <a:latin typeface="-apple-system"/>
              </a:rPr>
              <a:t>8E17</a:t>
            </a:r>
            <a:endParaRPr lang="it-IT" sz="1200" b="1" dirty="0"/>
          </a:p>
        </p:txBody>
      </p:sp>
      <p:sp>
        <p:nvSpPr>
          <p:cNvPr id="19" name="Rectangle 18"/>
          <p:cNvSpPr/>
          <p:nvPr/>
        </p:nvSpPr>
        <p:spPr>
          <a:xfrm>
            <a:off x="7787633" y="3133833"/>
            <a:ext cx="2488182" cy="307777"/>
          </a:xfrm>
          <a:prstGeom prst="rect">
            <a:avLst/>
          </a:prstGeom>
          <a:solidFill>
            <a:schemeClr val="bg1"/>
          </a:solidFill>
        </p:spPr>
        <p:txBody>
          <a:bodyPr wrap="none">
            <a:spAutoFit/>
          </a:bodyPr>
          <a:lstStyle/>
          <a:p>
            <a:r>
              <a:rPr lang="it-IT" sz="1400" b="1" dirty="0" smtClean="0">
                <a:solidFill>
                  <a:srgbClr val="222222"/>
                </a:solidFill>
                <a:latin typeface="-apple-system"/>
              </a:rPr>
              <a:t>Longitudinal position (mm)</a:t>
            </a:r>
            <a:endParaRPr lang="it-IT" sz="1400" b="1" dirty="0"/>
          </a:p>
        </p:txBody>
      </p:sp>
      <p:cxnSp>
        <p:nvCxnSpPr>
          <p:cNvPr id="39" name="Straight Arrow Connector 38"/>
          <p:cNvCxnSpPr/>
          <p:nvPr/>
        </p:nvCxnSpPr>
        <p:spPr>
          <a:xfrm flipV="1">
            <a:off x="1934342" y="4839266"/>
            <a:ext cx="0" cy="56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2792798" y="4839266"/>
            <a:ext cx="0" cy="56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5317603" y="4839266"/>
            <a:ext cx="0" cy="56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6390184" y="4839266"/>
            <a:ext cx="0" cy="56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9405000" y="5071806"/>
            <a:ext cx="0" cy="56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11119982" y="5071807"/>
            <a:ext cx="0" cy="5671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2159164" y="5231445"/>
            <a:ext cx="614271" cy="369332"/>
          </a:xfrm>
          <a:prstGeom prst="rect">
            <a:avLst/>
          </a:prstGeom>
        </p:spPr>
        <p:txBody>
          <a:bodyPr wrap="none">
            <a:spAutoFit/>
          </a:bodyPr>
          <a:lstStyle/>
          <a:p>
            <a:r>
              <a:rPr lang="it-IT" b="1" dirty="0" smtClean="0"/>
              <a:t>inlet</a:t>
            </a:r>
            <a:endParaRPr lang="it-IT" b="1" dirty="0"/>
          </a:p>
        </p:txBody>
      </p:sp>
      <p:sp>
        <p:nvSpPr>
          <p:cNvPr id="66" name="Rectangle 65"/>
          <p:cNvSpPr/>
          <p:nvPr/>
        </p:nvSpPr>
        <p:spPr>
          <a:xfrm>
            <a:off x="5546502" y="5216885"/>
            <a:ext cx="639835" cy="369332"/>
          </a:xfrm>
          <a:prstGeom prst="rect">
            <a:avLst/>
          </a:prstGeom>
        </p:spPr>
        <p:txBody>
          <a:bodyPr wrap="square">
            <a:spAutoFit/>
          </a:bodyPr>
          <a:lstStyle/>
          <a:p>
            <a:r>
              <a:rPr lang="it-IT" b="1" dirty="0" smtClean="0"/>
              <a:t>inlet</a:t>
            </a:r>
            <a:endParaRPr lang="it-IT" b="1" dirty="0"/>
          </a:p>
        </p:txBody>
      </p:sp>
      <p:sp>
        <p:nvSpPr>
          <p:cNvPr id="67" name="Rectangle 66"/>
          <p:cNvSpPr/>
          <p:nvPr/>
        </p:nvSpPr>
        <p:spPr>
          <a:xfrm>
            <a:off x="9475987" y="5253852"/>
            <a:ext cx="614271" cy="369332"/>
          </a:xfrm>
          <a:prstGeom prst="rect">
            <a:avLst/>
          </a:prstGeom>
        </p:spPr>
        <p:txBody>
          <a:bodyPr wrap="none">
            <a:spAutoFit/>
          </a:bodyPr>
          <a:lstStyle/>
          <a:p>
            <a:r>
              <a:rPr lang="it-IT" b="1" dirty="0" smtClean="0"/>
              <a:t>inlet</a:t>
            </a:r>
            <a:endParaRPr lang="it-IT" b="1" dirty="0"/>
          </a:p>
        </p:txBody>
      </p:sp>
      <p:sp>
        <p:nvSpPr>
          <p:cNvPr id="68" name="Rectangle 67"/>
          <p:cNvSpPr/>
          <p:nvPr/>
        </p:nvSpPr>
        <p:spPr>
          <a:xfrm>
            <a:off x="741196" y="3179233"/>
            <a:ext cx="562975" cy="338554"/>
          </a:xfrm>
          <a:prstGeom prst="rect">
            <a:avLst/>
          </a:prstGeom>
        </p:spPr>
        <p:txBody>
          <a:bodyPr wrap="none">
            <a:spAutoFit/>
          </a:bodyPr>
          <a:lstStyle/>
          <a:p>
            <a:r>
              <a:rPr lang="it-IT" sz="1600" b="1" dirty="0" smtClean="0">
                <a:solidFill>
                  <a:srgbClr val="222222"/>
                </a:solidFill>
                <a:latin typeface="-apple-system"/>
              </a:rPr>
              <a:t>10</a:t>
            </a:r>
            <a:r>
              <a:rPr lang="it-IT" sz="1600" b="1" baseline="30000" dirty="0" smtClean="0">
                <a:solidFill>
                  <a:srgbClr val="222222"/>
                </a:solidFill>
                <a:latin typeface="-apple-system"/>
              </a:rPr>
              <a:t>17</a:t>
            </a:r>
            <a:endParaRPr lang="it-IT" sz="1600" baseline="30000" dirty="0"/>
          </a:p>
        </p:txBody>
      </p:sp>
      <p:sp>
        <p:nvSpPr>
          <p:cNvPr id="69" name="Left Arrow 68"/>
          <p:cNvSpPr/>
          <p:nvPr/>
        </p:nvSpPr>
        <p:spPr>
          <a:xfrm>
            <a:off x="9475987" y="1006389"/>
            <a:ext cx="345481" cy="128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0" name="Left Arrow 69"/>
          <p:cNvSpPr/>
          <p:nvPr/>
        </p:nvSpPr>
        <p:spPr>
          <a:xfrm rot="10800000">
            <a:off x="8368593" y="1001779"/>
            <a:ext cx="345481" cy="128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Left Arrow 70"/>
          <p:cNvSpPr/>
          <p:nvPr/>
        </p:nvSpPr>
        <p:spPr>
          <a:xfrm rot="10800000">
            <a:off x="9958023" y="1599011"/>
            <a:ext cx="345481" cy="128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2" name="Rectangle 71"/>
          <p:cNvSpPr/>
          <p:nvPr/>
        </p:nvSpPr>
        <p:spPr>
          <a:xfrm>
            <a:off x="7334337" y="1092196"/>
            <a:ext cx="50706" cy="195398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3" name="Rectangle 72"/>
          <p:cNvSpPr/>
          <p:nvPr/>
        </p:nvSpPr>
        <p:spPr>
          <a:xfrm>
            <a:off x="10750100" y="1099885"/>
            <a:ext cx="50706" cy="1953985"/>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4" name="Left Arrow 73"/>
          <p:cNvSpPr/>
          <p:nvPr/>
        </p:nvSpPr>
        <p:spPr>
          <a:xfrm>
            <a:off x="7821816" y="1599012"/>
            <a:ext cx="345481" cy="128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6" name="Rectangle 55"/>
          <p:cNvSpPr/>
          <p:nvPr/>
        </p:nvSpPr>
        <p:spPr>
          <a:xfrm>
            <a:off x="11782657" y="6199086"/>
            <a:ext cx="301686" cy="369332"/>
          </a:xfrm>
          <a:prstGeom prst="rect">
            <a:avLst/>
          </a:prstGeom>
        </p:spPr>
        <p:txBody>
          <a:bodyPr wrap="none">
            <a:spAutoFit/>
          </a:bodyPr>
          <a:lstStyle/>
          <a:p>
            <a:r>
              <a:rPr lang="en-US" dirty="0"/>
              <a:t>5</a:t>
            </a:r>
            <a:endParaRPr lang="it-IT" dirty="0"/>
          </a:p>
        </p:txBody>
      </p:sp>
    </p:spTree>
    <p:extLst>
      <p:ext uri="{BB962C8B-B14F-4D97-AF65-F5344CB8AC3E}">
        <p14:creationId xmlns:p14="http://schemas.microsoft.com/office/powerpoint/2010/main" val="13915786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5861" y="2085189"/>
            <a:ext cx="6789063" cy="4450667"/>
          </a:xfrm>
          <a:prstGeom prst="rect">
            <a:avLst/>
          </a:prstGeom>
        </p:spPr>
      </p:pic>
      <p:pic>
        <p:nvPicPr>
          <p:cNvPr id="16" name="Picture 15"/>
          <p:cNvPicPr>
            <a:picLocks noChangeAspect="1"/>
          </p:cNvPicPr>
          <p:nvPr/>
        </p:nvPicPr>
        <p:blipFill>
          <a:blip r:embed="rId3"/>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4187624" y="27791"/>
            <a:ext cx="6442789"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erosion of walls capillary</a:t>
            </a:r>
            <a:endParaRPr lang="it-IT" i="1" dirty="0">
              <a:latin typeface="Arial" panose="020B0604020202020204" pitchFamily="34" charset="0"/>
              <a:cs typeface="Arial" panose="020B0604020202020204" pitchFamily="34" charset="0"/>
            </a:endParaRPr>
          </a:p>
        </p:txBody>
      </p:sp>
      <p:pic>
        <p:nvPicPr>
          <p:cNvPr id="20" name="Immagine 7"/>
          <p:cNvPicPr>
            <a:picLocks noChangeAspect="1"/>
          </p:cNvPicPr>
          <p:nvPr/>
        </p:nvPicPr>
        <p:blipFill rotWithShape="1">
          <a:blip r:embed="rId5" cstate="print">
            <a:extLst>
              <a:ext uri="{28A0092B-C50C-407E-A947-70E740481C1C}">
                <a14:useLocalDpi xmlns:a14="http://schemas.microsoft.com/office/drawing/2010/main" val="0"/>
              </a:ext>
            </a:extLst>
          </a:blip>
          <a:srcRect l="1575" t="28832" r="1573" b="30255"/>
          <a:stretch/>
        </p:blipFill>
        <p:spPr>
          <a:xfrm>
            <a:off x="42868" y="6229565"/>
            <a:ext cx="1864895" cy="618921"/>
          </a:xfrm>
          <a:prstGeom prst="rect">
            <a:avLst/>
          </a:prstGeom>
          <a:ln w="19050">
            <a:noFill/>
          </a:ln>
        </p:spPr>
      </p:pic>
      <p:sp>
        <p:nvSpPr>
          <p:cNvPr id="21" name="Rounded Rectangle 20"/>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p:cNvSpPr/>
          <p:nvPr/>
        </p:nvSpPr>
        <p:spPr>
          <a:xfrm>
            <a:off x="9287243" y="6534971"/>
            <a:ext cx="2880917" cy="369332"/>
          </a:xfrm>
          <a:prstGeom prst="rect">
            <a:avLst/>
          </a:prstGeom>
        </p:spPr>
        <p:txBody>
          <a:bodyPr wrap="none">
            <a:spAutoFit/>
          </a:bodyPr>
          <a:lstStyle/>
          <a:p>
            <a:r>
              <a:rPr lang="en-GB" i="1" dirty="0">
                <a:solidFill>
                  <a:schemeClr val="bg1"/>
                </a:solidFill>
                <a:latin typeface="Arial" pitchFamily="34" charset="0"/>
                <a:cs typeface="Arial" pitchFamily="34" charset="0"/>
              </a:rPr>
              <a:t>Angelo.Biagioni@lnf.infn.it</a:t>
            </a:r>
            <a:endParaRPr lang="it-IT" i="1" dirty="0">
              <a:solidFill>
                <a:schemeClr val="bg1"/>
              </a:solidFill>
            </a:endParaRPr>
          </a:p>
        </p:txBody>
      </p:sp>
      <p:sp>
        <p:nvSpPr>
          <p:cNvPr id="13" name="Rectangle 12"/>
          <p:cNvSpPr/>
          <p:nvPr/>
        </p:nvSpPr>
        <p:spPr>
          <a:xfrm>
            <a:off x="1962922" y="6139025"/>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25" name="Rectangle 24"/>
          <p:cNvSpPr/>
          <p:nvPr/>
        </p:nvSpPr>
        <p:spPr>
          <a:xfrm>
            <a:off x="2151131" y="521546"/>
            <a:ext cx="8513834" cy="338554"/>
          </a:xfrm>
          <a:prstGeom prst="rect">
            <a:avLst/>
          </a:prstGeom>
          <a:noFill/>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dvP6975"/>
              </a:rPr>
              <a:t>Mitigation of erosion of the capillary walls can be achieved by reducing the </a:t>
            </a:r>
            <a:r>
              <a:rPr kumimoji="0" lang="en-US" sz="1600" b="1" i="1" u="none" strike="noStrike" kern="0" cap="none" spc="0" normalizeH="0" baseline="0" noProof="0" dirty="0" smtClean="0">
                <a:ln>
                  <a:noFill/>
                </a:ln>
                <a:solidFill>
                  <a:prstClr val="black"/>
                </a:solidFill>
                <a:effectLst/>
                <a:uLnTx/>
                <a:uFillTx/>
                <a:latin typeface="AdvP6975"/>
              </a:rPr>
              <a:t>heat flux</a:t>
            </a:r>
            <a:endParaRPr kumimoji="0" lang="it-IT" sz="1600" b="1" i="0" u="none" strike="noStrike" kern="0" cap="none" spc="0" normalizeH="0" baseline="0" noProof="0" dirty="0" smtClean="0">
              <a:ln>
                <a:noFill/>
              </a:ln>
              <a:solidFill>
                <a:prstClr val="black"/>
              </a:solidFill>
              <a:effectLst/>
              <a:uLnTx/>
              <a:uFillTx/>
            </a:endParaRPr>
          </a:p>
        </p:txBody>
      </p:sp>
      <p:sp>
        <p:nvSpPr>
          <p:cNvPr id="33" name="Rectangle 32"/>
          <p:cNvSpPr/>
          <p:nvPr/>
        </p:nvSpPr>
        <p:spPr>
          <a:xfrm>
            <a:off x="171586" y="963599"/>
            <a:ext cx="3582672" cy="1200329"/>
          </a:xfrm>
          <a:prstGeom prst="rect">
            <a:avLst/>
          </a:prstGeom>
          <a:ln>
            <a:solidFill>
              <a:sysClr val="windowText" lastClr="000000"/>
            </a:solid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1" u="none" strike="noStrike" kern="0" cap="none" spc="0" normalizeH="0" baseline="0" noProof="0" dirty="0" smtClean="0">
                <a:ln>
                  <a:noFill/>
                </a:ln>
                <a:solidFill>
                  <a:prstClr val="black"/>
                </a:solidFill>
                <a:effectLst/>
                <a:uLnTx/>
                <a:uFillTx/>
              </a:rPr>
              <a:t>PWFA</a:t>
            </a:r>
            <a:r>
              <a:rPr kumimoji="0" lang="it-IT" sz="1800" b="0" i="0" u="none" strike="noStrike" kern="0" cap="none" spc="0" normalizeH="0" baseline="0" noProof="0" dirty="0" smtClean="0">
                <a:ln>
                  <a:noFill/>
                </a:ln>
                <a:solidFill>
                  <a:prstClr val="black"/>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rPr>
              <a:t>5x10</a:t>
            </a:r>
            <a:r>
              <a:rPr kumimoji="0" lang="it-IT" sz="1800" b="0" i="0" u="none" strike="noStrike" kern="0" cap="none" spc="0" normalizeH="0" baseline="30000" noProof="0" dirty="0" smtClean="0">
                <a:ln>
                  <a:noFill/>
                </a:ln>
                <a:solidFill>
                  <a:prstClr val="black"/>
                </a:solidFill>
                <a:effectLst/>
                <a:uLnTx/>
                <a:uFillTx/>
              </a:rPr>
              <a:t>16</a:t>
            </a:r>
            <a:r>
              <a:rPr kumimoji="0" lang="it-IT" sz="1800" b="0" i="0" u="none" strike="noStrike" kern="0" cap="none" spc="0" normalizeH="0" baseline="0" noProof="0" dirty="0" smtClean="0">
                <a:ln>
                  <a:noFill/>
                </a:ln>
                <a:solidFill>
                  <a:prstClr val="black"/>
                </a:solidFill>
                <a:effectLst/>
                <a:uLnTx/>
                <a:uFillTx/>
              </a:rPr>
              <a:t>cm</a:t>
            </a:r>
            <a:r>
              <a:rPr kumimoji="0" lang="it-IT" sz="1800" b="0" i="0" u="none" strike="noStrike" kern="0" cap="none" spc="0" normalizeH="0" baseline="30000" noProof="0" dirty="0" smtClean="0">
                <a:ln>
                  <a:noFill/>
                </a:ln>
                <a:solidFill>
                  <a:prstClr val="black"/>
                </a:solidFill>
                <a:effectLst/>
                <a:uLnTx/>
                <a:uFillTx/>
              </a:rPr>
              <a:t>-3	</a:t>
            </a:r>
            <a:r>
              <a:rPr kumimoji="0" lang="it-IT" sz="1800" b="0" i="0" u="none" strike="noStrike" kern="0" cap="none" spc="0" normalizeH="0" baseline="0" noProof="0" dirty="0" smtClean="0">
                <a:ln>
                  <a:noFill/>
                </a:ln>
                <a:solidFill>
                  <a:prstClr val="black"/>
                </a:solidFill>
                <a:effectLst/>
                <a:uLnTx/>
                <a:uFillTx/>
              </a:rPr>
              <a:t>Pgas=20mbar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rPr>
              <a:t>Ip=300A		Rcap=500um</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rPr>
              <a:t>Lcap=30mm	</a:t>
            </a:r>
            <a:r>
              <a:rPr kumimoji="0" lang="el-GR" sz="1800" b="0" i="0" u="none" strike="noStrike" kern="0" cap="none" spc="0" normalizeH="0" baseline="0" noProof="0" dirty="0" smtClean="0">
                <a:ln>
                  <a:noFill/>
                </a:ln>
                <a:solidFill>
                  <a:prstClr val="black"/>
                </a:solidFill>
                <a:effectLst/>
                <a:uLnTx/>
                <a:uFillTx/>
              </a:rPr>
              <a:t>Δ</a:t>
            </a:r>
            <a:r>
              <a:rPr kumimoji="0" lang="it-IT" sz="1800" b="0" i="0" u="none" strike="noStrike" kern="0" cap="none" spc="0" normalizeH="0" baseline="0" noProof="0" dirty="0" smtClean="0">
                <a:ln>
                  <a:noFill/>
                </a:ln>
                <a:solidFill>
                  <a:prstClr val="black"/>
                </a:solidFill>
                <a:effectLst/>
                <a:uLnTx/>
                <a:uFillTx/>
              </a:rPr>
              <a:t>t=600ns</a:t>
            </a:r>
          </a:p>
        </p:txBody>
      </p:sp>
      <p:grpSp>
        <p:nvGrpSpPr>
          <p:cNvPr id="35" name="Group 34"/>
          <p:cNvGrpSpPr/>
          <p:nvPr/>
        </p:nvGrpSpPr>
        <p:grpSpPr>
          <a:xfrm>
            <a:off x="3907453" y="973263"/>
            <a:ext cx="3547462" cy="823644"/>
            <a:chOff x="3224589" y="5885365"/>
            <a:chExt cx="3547462" cy="823644"/>
          </a:xfrm>
        </p:grpSpPr>
        <p:pic>
          <p:nvPicPr>
            <p:cNvPr id="36" name="Picture 35"/>
            <p:cNvPicPr>
              <a:picLocks noChangeAspect="1"/>
            </p:cNvPicPr>
            <p:nvPr/>
          </p:nvPicPr>
          <p:blipFill rotWithShape="1">
            <a:blip r:embed="rId6">
              <a:extLst>
                <a:ext uri="{28A0092B-C50C-407E-A947-70E740481C1C}">
                  <a14:useLocalDpi xmlns:a14="http://schemas.microsoft.com/office/drawing/2010/main" val="0"/>
                </a:ext>
              </a:extLst>
            </a:blip>
            <a:srcRect t="10026" b="12680"/>
            <a:stretch/>
          </p:blipFill>
          <p:spPr>
            <a:xfrm>
              <a:off x="3224589" y="5885365"/>
              <a:ext cx="2718782" cy="823644"/>
            </a:xfrm>
            <a:prstGeom prst="rect">
              <a:avLst/>
            </a:prstGeom>
          </p:spPr>
        </p:pic>
        <p:sp>
          <p:nvSpPr>
            <p:cNvPr id="37" name="Rectangle 36"/>
            <p:cNvSpPr/>
            <p:nvPr/>
          </p:nvSpPr>
          <p:spPr>
            <a:xfrm>
              <a:off x="5644744" y="6083300"/>
              <a:ext cx="1127307"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smtClean="0">
                  <a:ln>
                    <a:noFill/>
                  </a:ln>
                  <a:solidFill>
                    <a:prstClr val="black"/>
                  </a:solidFill>
                  <a:effectLst/>
                  <a:uLnTx/>
                  <a:uFillTx/>
                </a:rPr>
                <a:t>≈ 4.6 eV</a:t>
              </a:r>
            </a:p>
          </p:txBody>
        </p:sp>
      </p:grpSp>
      <p:grpSp>
        <p:nvGrpSpPr>
          <p:cNvPr id="38" name="Group 37"/>
          <p:cNvGrpSpPr/>
          <p:nvPr/>
        </p:nvGrpSpPr>
        <p:grpSpPr>
          <a:xfrm>
            <a:off x="2694461" y="2832526"/>
            <a:ext cx="2767211" cy="2786059"/>
            <a:chOff x="8130524" y="4091924"/>
            <a:chExt cx="2767211" cy="2786059"/>
          </a:xfrm>
        </p:grpSpPr>
        <p:grpSp>
          <p:nvGrpSpPr>
            <p:cNvPr id="39" name="Group 38"/>
            <p:cNvGrpSpPr/>
            <p:nvPr/>
          </p:nvGrpSpPr>
          <p:grpSpPr>
            <a:xfrm>
              <a:off x="8346072" y="4846907"/>
              <a:ext cx="1610109" cy="1650420"/>
              <a:chOff x="8556574" y="5146787"/>
              <a:chExt cx="1610109" cy="1650420"/>
            </a:xfrm>
          </p:grpSpPr>
          <p:sp>
            <p:nvSpPr>
              <p:cNvPr id="46" name="Oval 45"/>
              <p:cNvSpPr/>
              <p:nvPr/>
            </p:nvSpPr>
            <p:spPr>
              <a:xfrm>
                <a:off x="8556574" y="5146787"/>
                <a:ext cx="1610109" cy="1650420"/>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white"/>
                  </a:solidFill>
                  <a:effectLst/>
                  <a:uLnTx/>
                  <a:uFillTx/>
                </a:endParaRPr>
              </a:p>
            </p:txBody>
          </p:sp>
          <p:sp>
            <p:nvSpPr>
              <p:cNvPr id="47" name="Oval 46"/>
              <p:cNvSpPr/>
              <p:nvPr/>
            </p:nvSpPr>
            <p:spPr>
              <a:xfrm>
                <a:off x="8845231" y="5437916"/>
                <a:ext cx="1032794" cy="1068162"/>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white"/>
                  </a:solidFill>
                  <a:effectLst/>
                  <a:uLnTx/>
                  <a:uFillTx/>
                </a:endParaRPr>
              </a:p>
            </p:txBody>
          </p:sp>
        </p:grpSp>
        <p:sp>
          <p:nvSpPr>
            <p:cNvPr id="40" name="Rectangle 39"/>
            <p:cNvSpPr/>
            <p:nvPr/>
          </p:nvSpPr>
          <p:spPr>
            <a:xfrm>
              <a:off x="8247939" y="4091924"/>
              <a:ext cx="1127232" cy="64633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dvP6975"/>
                </a:rPr>
                <a:t>T2=300K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dvP6975"/>
                </a:rPr>
                <a:t>r2 =5mm</a:t>
              </a:r>
              <a:endParaRPr kumimoji="0" lang="it-IT" sz="1800" b="0" i="0" u="none" strike="noStrike" kern="0" cap="none" spc="0" normalizeH="0" baseline="0" noProof="0" dirty="0" smtClean="0">
                <a:ln>
                  <a:noFill/>
                </a:ln>
                <a:solidFill>
                  <a:prstClr val="black"/>
                </a:solidFill>
                <a:effectLst/>
                <a:uLnTx/>
                <a:uFillTx/>
              </a:endParaRPr>
            </a:p>
          </p:txBody>
        </p:sp>
        <p:sp>
          <p:nvSpPr>
            <p:cNvPr id="41" name="Rectangle 40"/>
            <p:cNvSpPr/>
            <p:nvPr/>
          </p:nvSpPr>
          <p:spPr>
            <a:xfrm>
              <a:off x="8789488" y="5487451"/>
              <a:ext cx="72327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dvP6975"/>
                </a:rPr>
                <a:t>T1,r1</a:t>
              </a:r>
              <a:endParaRPr kumimoji="0" lang="it-IT" sz="1800" b="0" i="0" u="none" strike="noStrike" kern="0" cap="none" spc="0" normalizeH="0" baseline="0" noProof="0" dirty="0" smtClean="0">
                <a:ln>
                  <a:noFill/>
                </a:ln>
                <a:solidFill>
                  <a:prstClr val="black"/>
                </a:solidFill>
                <a:effectLst/>
                <a:uLnTx/>
                <a:uFillTx/>
              </a:endParaRPr>
            </a:p>
          </p:txBody>
        </p:sp>
        <p:sp>
          <p:nvSpPr>
            <p:cNvPr id="42" name="Arc 41"/>
            <p:cNvSpPr/>
            <p:nvPr/>
          </p:nvSpPr>
          <p:spPr>
            <a:xfrm rot="4736613">
              <a:off x="8157879" y="4636613"/>
              <a:ext cx="2032719" cy="2087430"/>
            </a:xfrm>
            <a:prstGeom prst="arc">
              <a:avLst>
                <a:gd name="adj1" fmla="val 16200000"/>
                <a:gd name="adj2" fmla="val 15475716"/>
              </a:avLst>
            </a:prstGeom>
            <a:noFill/>
            <a:ln w="25400" cap="flat" cmpd="sng" algn="ctr">
              <a:solidFill>
                <a:srgbClr val="5B9BD5"/>
              </a:solidFill>
              <a:prstDash val="dash"/>
              <a:miter lim="800000"/>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prstClr val="black"/>
                </a:solidFill>
                <a:effectLst/>
                <a:uLnTx/>
                <a:uFillTx/>
              </a:endParaRPr>
            </a:p>
          </p:txBody>
        </p:sp>
        <p:sp>
          <p:nvSpPr>
            <p:cNvPr id="43" name="Rectangle 42"/>
            <p:cNvSpPr/>
            <p:nvPr/>
          </p:nvSpPr>
          <p:spPr>
            <a:xfrm>
              <a:off x="9853859" y="5954653"/>
              <a:ext cx="1043876"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AdvP6975"/>
                </a:rPr>
                <a:t>Water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AdvP6975"/>
                </a:rPr>
                <a:t>Cooling</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AdvP6975"/>
                </a:rPr>
                <a:t>300K</a:t>
              </a:r>
              <a:endParaRPr kumimoji="0" lang="it-IT" sz="1800" b="0" i="0" u="none" strike="noStrike" kern="0" cap="none" spc="0" normalizeH="0" baseline="0" noProof="0" dirty="0" smtClean="0">
                <a:ln>
                  <a:noFill/>
                </a:ln>
                <a:solidFill>
                  <a:prstClr val="black"/>
                </a:solidFill>
                <a:effectLst/>
                <a:uLnTx/>
                <a:uFillTx/>
              </a:endParaRPr>
            </a:p>
          </p:txBody>
        </p:sp>
        <p:cxnSp>
          <p:nvCxnSpPr>
            <p:cNvPr id="44" name="Straight Arrow Connector 43"/>
            <p:cNvCxnSpPr/>
            <p:nvPr/>
          </p:nvCxnSpPr>
          <p:spPr>
            <a:xfrm flipV="1">
              <a:off x="9174238" y="4579590"/>
              <a:ext cx="485420" cy="903036"/>
            </a:xfrm>
            <a:prstGeom prst="straightConnector1">
              <a:avLst/>
            </a:prstGeom>
            <a:noFill/>
            <a:ln w="41275" cap="flat" cmpd="sng" algn="ctr">
              <a:solidFill>
                <a:srgbClr val="FFC000"/>
              </a:solidFill>
              <a:prstDash val="solid"/>
              <a:miter lim="800000"/>
              <a:headEnd w="lg" len="lg"/>
              <a:tailEnd type="triangle"/>
            </a:ln>
            <a:effectLst/>
          </p:spPr>
        </p:cxnSp>
        <p:sp>
          <p:nvSpPr>
            <p:cNvPr id="45" name="Rectangle 44"/>
            <p:cNvSpPr/>
            <p:nvPr/>
          </p:nvSpPr>
          <p:spPr>
            <a:xfrm>
              <a:off x="9672190" y="4299974"/>
              <a:ext cx="37221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smtClean="0">
                  <a:ln>
                    <a:noFill/>
                  </a:ln>
                  <a:solidFill>
                    <a:prstClr val="black"/>
                  </a:solidFill>
                  <a:effectLst/>
                  <a:uLnTx/>
                  <a:uFillTx/>
                  <a:latin typeface="AdvP6975"/>
                </a:rPr>
                <a:t>q</a:t>
              </a:r>
              <a:endParaRPr kumimoji="0" lang="it-IT" sz="2400" b="1" i="0" u="none" strike="noStrike" kern="0" cap="none" spc="0" normalizeH="0" baseline="0" noProof="0" dirty="0" smtClean="0">
                <a:ln>
                  <a:noFill/>
                </a:ln>
                <a:solidFill>
                  <a:prstClr val="black"/>
                </a:solidFill>
                <a:effectLst/>
                <a:uLnTx/>
                <a:uFillTx/>
              </a:endParaRPr>
            </a:p>
          </p:txBody>
        </p:sp>
      </p:grpSp>
      <p:pic>
        <p:nvPicPr>
          <p:cNvPr id="48" name="Picture 47"/>
          <p:cNvPicPr>
            <a:picLocks noChangeAspect="1"/>
          </p:cNvPicPr>
          <p:nvPr/>
        </p:nvPicPr>
        <p:blipFill rotWithShape="1">
          <a:blip r:embed="rId7">
            <a:extLst>
              <a:ext uri="{28A0092B-C50C-407E-A947-70E740481C1C}">
                <a14:useLocalDpi xmlns:a14="http://schemas.microsoft.com/office/drawing/2010/main" val="0"/>
              </a:ext>
            </a:extLst>
          </a:blip>
          <a:srcRect t="25560" b="13907"/>
          <a:stretch/>
        </p:blipFill>
        <p:spPr>
          <a:xfrm>
            <a:off x="200807" y="2644151"/>
            <a:ext cx="1995497" cy="393701"/>
          </a:xfrm>
          <a:prstGeom prst="rect">
            <a:avLst/>
          </a:prstGeom>
        </p:spPr>
      </p:pic>
      <p:sp>
        <p:nvSpPr>
          <p:cNvPr id="49" name="Rectangle 48"/>
          <p:cNvSpPr/>
          <p:nvPr/>
        </p:nvSpPr>
        <p:spPr>
          <a:xfrm>
            <a:off x="122670" y="2287864"/>
            <a:ext cx="317266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smtClean="0">
                <a:ln>
                  <a:noFill/>
                </a:ln>
                <a:solidFill>
                  <a:prstClr val="black"/>
                </a:solidFill>
                <a:effectLst/>
                <a:uLnTx/>
                <a:uFillTx/>
                <a:latin typeface="AdvP6975"/>
              </a:rPr>
              <a:t>Conductive heat transfer law:</a:t>
            </a:r>
            <a:endParaRPr kumimoji="0" lang="it-IT" sz="1800" b="0" i="0" u="none" strike="noStrike" kern="0" cap="none" spc="0" normalizeH="0" baseline="0" noProof="0" dirty="0" smtClean="0">
              <a:ln>
                <a:noFill/>
              </a:ln>
              <a:solidFill>
                <a:prstClr val="black"/>
              </a:solidFill>
              <a:effectLst/>
              <a:uLnTx/>
              <a:uFillTx/>
            </a:endParaRPr>
          </a:p>
        </p:txBody>
      </p:sp>
      <p:pic>
        <p:nvPicPr>
          <p:cNvPr id="50" name="Picture 4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0436" y="3078409"/>
            <a:ext cx="2276679" cy="1154372"/>
          </a:xfrm>
          <a:prstGeom prst="rect">
            <a:avLst/>
          </a:prstGeom>
        </p:spPr>
      </p:pic>
      <p:sp>
        <p:nvSpPr>
          <p:cNvPr id="51" name="Rectangle 50"/>
          <p:cNvSpPr/>
          <p:nvPr/>
        </p:nvSpPr>
        <p:spPr>
          <a:xfrm>
            <a:off x="292061" y="4198155"/>
            <a:ext cx="2056973"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dvP6975"/>
              </a:rPr>
              <a:t>Cylinder geometry</a:t>
            </a:r>
            <a:endParaRPr kumimoji="0" lang="it-IT" sz="1800" b="0" i="0" u="none" strike="noStrike" kern="0" cap="none" spc="0" normalizeH="0" baseline="0" noProof="0" dirty="0" smtClean="0">
              <a:ln>
                <a:noFill/>
              </a:ln>
              <a:solidFill>
                <a:prstClr val="black"/>
              </a:solidFill>
              <a:effectLst/>
              <a:uLnTx/>
              <a:uFillTx/>
            </a:endParaRPr>
          </a:p>
        </p:txBody>
      </p:sp>
      <p:sp>
        <p:nvSpPr>
          <p:cNvPr id="64" name="Rectangle 63"/>
          <p:cNvSpPr/>
          <p:nvPr/>
        </p:nvSpPr>
        <p:spPr>
          <a:xfrm>
            <a:off x="177728" y="5730362"/>
            <a:ext cx="4923685" cy="523220"/>
          </a:xfrm>
          <a:prstGeom prst="rect">
            <a:avLst/>
          </a:prstGeom>
          <a:ln w="12700">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A. </a:t>
            </a:r>
            <a:r>
              <a:rPr kumimoji="0" lang="en-US" sz="1400" b="0" i="0" u="none" strike="noStrike" kern="0" cap="none" spc="0" normalizeH="0" baseline="0" noProof="0" dirty="0" err="1" smtClean="0">
                <a:ln>
                  <a:noFill/>
                </a:ln>
                <a:solidFill>
                  <a:prstClr val="black"/>
                </a:solidFill>
                <a:effectLst/>
                <a:uLnTx/>
                <a:uFillTx/>
                <a:latin typeface="AdvP6975"/>
              </a:rPr>
              <a:t>Gonsalves</a:t>
            </a:r>
            <a:r>
              <a:rPr kumimoji="0" lang="en-US" sz="1400" b="0" i="0" u="none" strike="noStrike" kern="0" cap="none" spc="0" normalizeH="0" baseline="0" noProof="0" dirty="0" smtClean="0">
                <a:ln>
                  <a:noFill/>
                </a:ln>
                <a:solidFill>
                  <a:prstClr val="black"/>
                </a:solidFill>
                <a:effectLst/>
                <a:uLnTx/>
                <a:uFillTx/>
                <a:latin typeface="AdvP6975"/>
              </a:rPr>
              <a:t>, et al, </a:t>
            </a:r>
            <a:r>
              <a:rPr kumimoji="0" lang="en-US" sz="1400" b="0" i="1" u="none" strike="noStrike" kern="0" cap="none" spc="0" normalizeH="0" baseline="0" noProof="0" dirty="0" smtClean="0">
                <a:ln>
                  <a:noFill/>
                </a:ln>
                <a:solidFill>
                  <a:prstClr val="black"/>
                </a:solidFill>
                <a:effectLst/>
                <a:uLnTx/>
                <a:uFillTx/>
                <a:latin typeface="AdvP6975"/>
              </a:rPr>
              <a:t>Demonstration of a high repetition rate capillary discharge waveguide</a:t>
            </a:r>
            <a:r>
              <a:rPr kumimoji="0" lang="en-US" sz="1400" b="0" i="0" u="none" strike="noStrike" kern="0" cap="none" spc="0" normalizeH="0" baseline="0" noProof="0" dirty="0" smtClean="0">
                <a:ln>
                  <a:noFill/>
                </a:ln>
                <a:solidFill>
                  <a:prstClr val="black"/>
                </a:solidFill>
                <a:effectLst/>
                <a:uLnTx/>
                <a:uFillTx/>
                <a:latin typeface="AdvP6975"/>
              </a:rPr>
              <a:t>, </a:t>
            </a:r>
            <a:r>
              <a:rPr kumimoji="0" lang="en-US" sz="1400" b="0" i="0" u="none" strike="noStrike" kern="0" cap="none" spc="0" normalizeH="0" baseline="0" noProof="0" dirty="0" smtClean="0">
                <a:ln>
                  <a:noFill/>
                </a:ln>
                <a:solidFill>
                  <a:prstClr val="black"/>
                </a:solidFill>
                <a:effectLst/>
                <a:uLnTx/>
                <a:uFillTx/>
              </a:rPr>
              <a:t>JAP, 119,</a:t>
            </a:r>
            <a:r>
              <a:rPr kumimoji="0" lang="en-US" sz="1400" b="0" i="0" u="none" strike="noStrike" kern="0" cap="none" spc="0" normalizeH="0" baseline="0" noProof="0" dirty="0" smtClean="0">
                <a:ln>
                  <a:noFill/>
                </a:ln>
                <a:solidFill>
                  <a:prstClr val="black"/>
                </a:solidFill>
                <a:effectLst/>
                <a:uLnTx/>
                <a:uFillTx/>
                <a:latin typeface="AdvP6975"/>
              </a:rPr>
              <a:t>10.1063/1.4940121</a:t>
            </a:r>
          </a:p>
        </p:txBody>
      </p:sp>
      <p:grpSp>
        <p:nvGrpSpPr>
          <p:cNvPr id="65" name="Group 64"/>
          <p:cNvGrpSpPr/>
          <p:nvPr/>
        </p:nvGrpSpPr>
        <p:grpSpPr>
          <a:xfrm>
            <a:off x="7572501" y="1052611"/>
            <a:ext cx="4989094" cy="693589"/>
            <a:chOff x="6976603" y="2546343"/>
            <a:chExt cx="4989094" cy="693589"/>
          </a:xfrm>
        </p:grpSpPr>
        <p:sp>
          <p:nvSpPr>
            <p:cNvPr id="66" name="Rectangle 65"/>
            <p:cNvSpPr/>
            <p:nvPr/>
          </p:nvSpPr>
          <p:spPr>
            <a:xfrm>
              <a:off x="6976603" y="2546343"/>
              <a:ext cx="4989094"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solidFill>
                  <a:effectLst/>
                  <a:uLnTx/>
                  <a:uFillTx/>
                  <a:latin typeface="AdvP6975"/>
                </a:rPr>
                <a:t>the energy deposited into the capillary per shot:</a:t>
              </a:r>
              <a:endParaRPr kumimoji="0" lang="it-IT" sz="1600" b="0" i="0" u="none" strike="noStrike" kern="0" cap="none" spc="0" normalizeH="0" baseline="0" noProof="0" dirty="0" smtClean="0">
                <a:ln>
                  <a:noFill/>
                </a:ln>
                <a:solidFill>
                  <a:prstClr val="black"/>
                </a:solidFill>
                <a:effectLst/>
                <a:uLnTx/>
                <a:uFillTx/>
              </a:endParaRPr>
            </a:p>
          </p:txBody>
        </p:sp>
        <p:sp>
          <p:nvSpPr>
            <p:cNvPr id="67" name="Rectangle 66"/>
            <p:cNvSpPr/>
            <p:nvPr/>
          </p:nvSpPr>
          <p:spPr>
            <a:xfrm>
              <a:off x="6985242" y="2901378"/>
              <a:ext cx="2755883"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smtClean="0">
                  <a:ln>
                    <a:noFill/>
                  </a:ln>
                  <a:solidFill>
                    <a:prstClr val="black"/>
                  </a:solidFill>
                  <a:effectLst/>
                  <a:uLnTx/>
                  <a:uFillTx/>
                  <a:latin typeface="AdvP6975"/>
                </a:rPr>
                <a:t>E = </a:t>
              </a:r>
              <a:r>
                <a:rPr kumimoji="0" lang="en-US" sz="1600" b="1" i="1" u="none" strike="noStrike" kern="0" cap="none" spc="0" normalizeH="0" baseline="0" noProof="0" dirty="0" err="1" smtClean="0">
                  <a:ln>
                    <a:noFill/>
                  </a:ln>
                  <a:solidFill>
                    <a:prstClr val="black"/>
                  </a:solidFill>
                  <a:effectLst/>
                  <a:uLnTx/>
                  <a:uFillTx/>
                  <a:latin typeface="AdvP6975"/>
                </a:rPr>
                <a:t>Rp</a:t>
              </a:r>
              <a:r>
                <a:rPr kumimoji="0" lang="en-US" sz="1600" b="1" i="1" u="none" strike="noStrike" kern="0" cap="none" spc="0" normalizeH="0" baseline="0" noProof="0" dirty="0" smtClean="0">
                  <a:ln>
                    <a:noFill/>
                  </a:ln>
                  <a:solidFill>
                    <a:prstClr val="black"/>
                  </a:solidFill>
                  <a:effectLst/>
                  <a:uLnTx/>
                  <a:uFillTx/>
                  <a:latin typeface="AdvP6975"/>
                </a:rPr>
                <a:t> Ip</a:t>
              </a:r>
              <a:r>
                <a:rPr kumimoji="0" lang="en-US" sz="1600" b="1" i="1" u="none" strike="noStrike" kern="0" cap="none" spc="0" normalizeH="0" baseline="30000" noProof="0" dirty="0" smtClean="0">
                  <a:ln>
                    <a:noFill/>
                  </a:ln>
                  <a:solidFill>
                    <a:prstClr val="black"/>
                  </a:solidFill>
                  <a:effectLst/>
                  <a:uLnTx/>
                  <a:uFillTx/>
                  <a:latin typeface="AdvP6975"/>
                </a:rPr>
                <a:t>2 </a:t>
              </a:r>
              <a:r>
                <a:rPr kumimoji="0" lang="en-US" sz="1600" b="1" i="1" u="none" strike="noStrike" kern="0" cap="none" spc="0" normalizeH="0" baseline="0" noProof="0" dirty="0" smtClean="0">
                  <a:ln>
                    <a:noFill/>
                  </a:ln>
                  <a:solidFill>
                    <a:prstClr val="black"/>
                  </a:solidFill>
                  <a:effectLst/>
                  <a:uLnTx/>
                  <a:uFillTx/>
                  <a:latin typeface="AdvP6975"/>
                </a:rPr>
                <a:t> </a:t>
              </a:r>
              <a:r>
                <a:rPr kumimoji="0" lang="el-GR" sz="1600" b="1" i="1" u="none" strike="noStrike" kern="0" cap="none" spc="0" normalizeH="0" baseline="0" noProof="0" dirty="0" smtClean="0">
                  <a:ln>
                    <a:noFill/>
                  </a:ln>
                  <a:solidFill>
                    <a:prstClr val="black"/>
                  </a:solidFill>
                  <a:effectLst/>
                  <a:uLnTx/>
                  <a:uFillTx/>
                  <a:latin typeface="AdvP6975"/>
                </a:rPr>
                <a:t>Δ</a:t>
              </a:r>
              <a:r>
                <a:rPr kumimoji="0" lang="it-IT" sz="1600" b="1" i="1" u="none" strike="noStrike" kern="0" cap="none" spc="0" normalizeH="0" baseline="0" noProof="0" dirty="0" smtClean="0">
                  <a:ln>
                    <a:noFill/>
                  </a:ln>
                  <a:solidFill>
                    <a:prstClr val="black"/>
                  </a:solidFill>
                  <a:effectLst/>
                  <a:uLnTx/>
                  <a:uFillTx/>
                  <a:latin typeface="AdvP6975"/>
                </a:rPr>
                <a:t>t = 50 </a:t>
              </a:r>
              <a:r>
                <a:rPr kumimoji="0" lang="it-IT" sz="1600" b="1" i="0" u="none" strike="noStrike" kern="0" cap="none" spc="0" normalizeH="0" baseline="0" noProof="0" dirty="0" smtClean="0">
                  <a:ln>
                    <a:noFill/>
                  </a:ln>
                  <a:solidFill>
                    <a:prstClr val="black"/>
                  </a:solidFill>
                  <a:effectLst/>
                  <a:uLnTx/>
                  <a:uFillTx/>
                  <a:latin typeface="AdvP6975"/>
                </a:rPr>
                <a:t>mJ/shot</a:t>
              </a:r>
              <a:endParaRPr kumimoji="0" lang="it-IT" sz="1600" b="0" i="0" u="none" strike="noStrike" kern="0" cap="none" spc="0" normalizeH="0" baseline="30000" noProof="0" dirty="0" smtClean="0">
                <a:ln>
                  <a:noFill/>
                </a:ln>
                <a:solidFill>
                  <a:prstClr val="black"/>
                </a:solidFill>
                <a:effectLst/>
                <a:uLnTx/>
                <a:uFillTx/>
              </a:endParaRPr>
            </a:p>
          </p:txBody>
        </p:sp>
      </p:grpSp>
      <p:cxnSp>
        <p:nvCxnSpPr>
          <p:cNvPr id="52" name="Straight Connector 51"/>
          <p:cNvCxnSpPr/>
          <p:nvPr/>
        </p:nvCxnSpPr>
        <p:spPr>
          <a:xfrm>
            <a:off x="5422365" y="5915992"/>
            <a:ext cx="2648744" cy="3915"/>
          </a:xfrm>
          <a:prstGeom prst="line">
            <a:avLst/>
          </a:prstGeom>
          <a:noFill/>
          <a:ln w="25400" cap="flat" cmpd="sng" algn="ctr">
            <a:solidFill>
              <a:srgbClr val="5B9BD5"/>
            </a:solidFill>
            <a:prstDash val="dash"/>
            <a:miter lim="800000"/>
          </a:ln>
          <a:effectLst/>
        </p:spPr>
      </p:cxnSp>
      <p:cxnSp>
        <p:nvCxnSpPr>
          <p:cNvPr id="53" name="Straight Connector 52"/>
          <p:cNvCxnSpPr/>
          <p:nvPr/>
        </p:nvCxnSpPr>
        <p:spPr>
          <a:xfrm flipH="1">
            <a:off x="7813043" y="2644151"/>
            <a:ext cx="4222" cy="3577660"/>
          </a:xfrm>
          <a:prstGeom prst="line">
            <a:avLst/>
          </a:prstGeom>
          <a:noFill/>
          <a:ln w="25400" cap="flat" cmpd="sng" algn="ctr">
            <a:solidFill>
              <a:srgbClr val="5B9BD5"/>
            </a:solidFill>
            <a:prstDash val="dash"/>
            <a:miter lim="800000"/>
          </a:ln>
          <a:effectLst/>
        </p:spPr>
      </p:cxnSp>
      <p:sp>
        <p:nvSpPr>
          <p:cNvPr id="54" name="Rectangle 53"/>
          <p:cNvSpPr/>
          <p:nvPr/>
        </p:nvSpPr>
        <p:spPr>
          <a:xfrm>
            <a:off x="7776066" y="4388355"/>
            <a:ext cx="1008609" cy="60016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dvP6975"/>
              </a:rPr>
              <a:t>Discharge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dvP6975"/>
              </a:rPr>
              <a:t>Heating</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dvP6975"/>
              </a:rPr>
              <a:t>300A, 400Hz</a:t>
            </a:r>
            <a:endParaRPr kumimoji="0" lang="it-IT" sz="1100" b="0" i="0" u="none" strike="noStrike" kern="0" cap="none" spc="0" normalizeH="0" baseline="0" noProof="0" dirty="0" smtClean="0">
              <a:ln>
                <a:noFill/>
              </a:ln>
              <a:solidFill>
                <a:prstClr val="black"/>
              </a:solidFill>
              <a:effectLst/>
              <a:uLnTx/>
              <a:uFillTx/>
            </a:endParaRPr>
          </a:p>
        </p:txBody>
      </p:sp>
      <p:sp>
        <p:nvSpPr>
          <p:cNvPr id="55" name="Rectangle 54"/>
          <p:cNvSpPr/>
          <p:nvPr/>
        </p:nvSpPr>
        <p:spPr>
          <a:xfrm>
            <a:off x="9755626" y="2916931"/>
            <a:ext cx="901209" cy="73866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Sapphire</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2300K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k=40</a:t>
            </a:r>
            <a:endParaRPr kumimoji="0" lang="it-IT" sz="1400" b="0" i="0" u="none" strike="noStrike" kern="0" cap="none" spc="0" normalizeH="0" baseline="0" noProof="0" dirty="0" smtClean="0">
              <a:ln>
                <a:noFill/>
              </a:ln>
              <a:solidFill>
                <a:prstClr val="black"/>
              </a:solidFill>
              <a:effectLst/>
              <a:uLnTx/>
              <a:uFillTx/>
            </a:endParaRPr>
          </a:p>
        </p:txBody>
      </p:sp>
      <p:sp>
        <p:nvSpPr>
          <p:cNvPr id="56" name="Rectangle 55"/>
          <p:cNvSpPr/>
          <p:nvPr/>
        </p:nvSpPr>
        <p:spPr>
          <a:xfrm>
            <a:off x="10992319" y="4198155"/>
            <a:ext cx="901209" cy="73866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Diamond</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3800K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k=1000</a:t>
            </a:r>
            <a:endParaRPr kumimoji="0" lang="it-IT" sz="1400" b="0" i="0" u="none" strike="noStrike" kern="0" cap="none" spc="0" normalizeH="0" baseline="0" noProof="0" dirty="0" smtClean="0">
              <a:ln>
                <a:noFill/>
              </a:ln>
              <a:solidFill>
                <a:prstClr val="black"/>
              </a:solidFill>
              <a:effectLst/>
              <a:uLnTx/>
              <a:uFillTx/>
            </a:endParaRPr>
          </a:p>
        </p:txBody>
      </p:sp>
      <p:cxnSp>
        <p:nvCxnSpPr>
          <p:cNvPr id="57" name="Straight Connector 56"/>
          <p:cNvCxnSpPr/>
          <p:nvPr/>
        </p:nvCxnSpPr>
        <p:spPr>
          <a:xfrm flipH="1">
            <a:off x="7175434" y="2518210"/>
            <a:ext cx="5108" cy="3805481"/>
          </a:xfrm>
          <a:prstGeom prst="line">
            <a:avLst/>
          </a:prstGeom>
          <a:noFill/>
          <a:ln w="25400" cap="flat" cmpd="sng" algn="ctr">
            <a:solidFill>
              <a:srgbClr val="5B9BD5"/>
            </a:solidFill>
            <a:prstDash val="dash"/>
            <a:miter lim="800000"/>
          </a:ln>
          <a:effectLst/>
        </p:spPr>
      </p:cxnSp>
      <p:sp>
        <p:nvSpPr>
          <p:cNvPr id="58" name="Rectangle 57"/>
          <p:cNvSpPr/>
          <p:nvPr/>
        </p:nvSpPr>
        <p:spPr>
          <a:xfrm>
            <a:off x="7767014" y="6130242"/>
            <a:ext cx="606256"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dvP6975"/>
              </a:rPr>
              <a:t>20W</a:t>
            </a:r>
            <a:endParaRPr kumimoji="0" lang="it-IT" sz="1600" b="1" i="0" u="none" strike="noStrike" kern="0" cap="none" spc="0" normalizeH="0" baseline="0" noProof="0" dirty="0" smtClean="0">
              <a:ln>
                <a:noFill/>
              </a:ln>
              <a:solidFill>
                <a:prstClr val="black"/>
              </a:solidFill>
              <a:effectLst/>
              <a:uLnTx/>
              <a:uFillTx/>
            </a:endParaRPr>
          </a:p>
        </p:txBody>
      </p:sp>
      <p:sp>
        <p:nvSpPr>
          <p:cNvPr id="59" name="Rectangle 58"/>
          <p:cNvSpPr/>
          <p:nvPr/>
        </p:nvSpPr>
        <p:spPr>
          <a:xfrm>
            <a:off x="10439774" y="5739933"/>
            <a:ext cx="2006300" cy="338554"/>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smtClean="0">
                <a:ln>
                  <a:noFill/>
                </a:ln>
                <a:solidFill>
                  <a:prstClr val="black"/>
                </a:solidFill>
                <a:effectLst/>
                <a:uLnTx/>
                <a:uFillTx/>
                <a:latin typeface="AdvP6975"/>
              </a:rPr>
              <a:t>Dissipated P(W)</a:t>
            </a:r>
            <a:endParaRPr kumimoji="0" lang="it-IT" sz="1600" b="0" i="0" u="none" strike="noStrike" kern="0" cap="none" spc="0" normalizeH="0" baseline="0" noProof="0" dirty="0" smtClean="0">
              <a:ln>
                <a:noFill/>
              </a:ln>
              <a:solidFill>
                <a:prstClr val="black"/>
              </a:solidFill>
              <a:effectLst/>
              <a:uLnTx/>
              <a:uFillTx/>
            </a:endParaRPr>
          </a:p>
        </p:txBody>
      </p:sp>
      <p:sp>
        <p:nvSpPr>
          <p:cNvPr id="60" name="Rectangle 59"/>
          <p:cNvSpPr/>
          <p:nvPr/>
        </p:nvSpPr>
        <p:spPr>
          <a:xfrm>
            <a:off x="6688446" y="2453636"/>
            <a:ext cx="713657" cy="73866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Plastic</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400K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k=0.2</a:t>
            </a:r>
            <a:endParaRPr kumimoji="0" lang="it-IT" sz="1400" b="0" i="0" u="none" strike="noStrike" kern="0" cap="none" spc="0" normalizeH="0" baseline="0" noProof="0" dirty="0" smtClean="0">
              <a:ln>
                <a:noFill/>
              </a:ln>
              <a:solidFill>
                <a:prstClr val="black"/>
              </a:solidFill>
              <a:effectLst/>
              <a:uLnTx/>
              <a:uFillTx/>
            </a:endParaRPr>
          </a:p>
        </p:txBody>
      </p:sp>
      <p:sp>
        <p:nvSpPr>
          <p:cNvPr id="61" name="Rectangle 60"/>
          <p:cNvSpPr/>
          <p:nvPr/>
        </p:nvSpPr>
        <p:spPr>
          <a:xfrm>
            <a:off x="6128019" y="3372196"/>
            <a:ext cx="1008609" cy="600164"/>
          </a:xfrm>
          <a:prstGeom prst="rect">
            <a:avLst/>
          </a:prstGeom>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dvP6975"/>
              </a:rPr>
              <a:t>Discharge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dvP6975"/>
              </a:rPr>
              <a:t>hating</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prstClr val="black"/>
                </a:solidFill>
                <a:effectLst/>
                <a:uLnTx/>
                <a:uFillTx/>
                <a:latin typeface="AdvP6975"/>
              </a:rPr>
              <a:t>300A</a:t>
            </a:r>
            <a:r>
              <a:rPr lang="en-US" sz="1100" b="1" kern="0" dirty="0" smtClean="0">
                <a:solidFill>
                  <a:prstClr val="black"/>
                </a:solidFill>
                <a:latin typeface="AdvP6975"/>
              </a:rPr>
              <a:t>, </a:t>
            </a:r>
            <a:r>
              <a:rPr kumimoji="0" lang="en-US" sz="1100" b="1" i="0" u="none" strike="noStrike" kern="0" cap="none" spc="0" normalizeH="0" baseline="0" noProof="0" dirty="0" smtClean="0">
                <a:ln>
                  <a:noFill/>
                </a:ln>
                <a:solidFill>
                  <a:prstClr val="black"/>
                </a:solidFill>
                <a:effectLst/>
                <a:uLnTx/>
                <a:uFillTx/>
                <a:latin typeface="AdvP6975"/>
              </a:rPr>
              <a:t>100Hz</a:t>
            </a:r>
            <a:endParaRPr kumimoji="0" lang="it-IT" sz="1100" b="0" i="0" u="none" strike="noStrike" kern="0" cap="none" spc="0" normalizeH="0" baseline="0" noProof="0" dirty="0" smtClean="0">
              <a:ln>
                <a:noFill/>
              </a:ln>
              <a:solidFill>
                <a:prstClr val="black"/>
              </a:solidFill>
              <a:effectLst/>
              <a:uLnTx/>
              <a:uFillTx/>
            </a:endParaRPr>
          </a:p>
        </p:txBody>
      </p:sp>
      <p:cxnSp>
        <p:nvCxnSpPr>
          <p:cNvPr id="62" name="Straight Connector 61"/>
          <p:cNvCxnSpPr/>
          <p:nvPr/>
        </p:nvCxnSpPr>
        <p:spPr>
          <a:xfrm flipV="1">
            <a:off x="5663008" y="3964479"/>
            <a:ext cx="1670890" cy="2141"/>
          </a:xfrm>
          <a:prstGeom prst="line">
            <a:avLst/>
          </a:prstGeom>
          <a:noFill/>
          <a:ln w="25400" cap="flat" cmpd="sng" algn="ctr">
            <a:solidFill>
              <a:srgbClr val="5B9BD5"/>
            </a:solidFill>
            <a:prstDash val="dash"/>
            <a:miter lim="800000"/>
          </a:ln>
          <a:effectLst/>
        </p:spPr>
      </p:cxnSp>
      <p:sp>
        <p:nvSpPr>
          <p:cNvPr id="63" name="Rectangle 62"/>
          <p:cNvSpPr/>
          <p:nvPr/>
        </p:nvSpPr>
        <p:spPr>
          <a:xfrm>
            <a:off x="8105635" y="2804062"/>
            <a:ext cx="702436" cy="73866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Glass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1700K</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dvP6975"/>
              </a:rPr>
              <a:t>k=1-3</a:t>
            </a:r>
            <a:endParaRPr kumimoji="0" lang="it-IT" sz="1400" b="0" i="0" u="none" strike="noStrike" kern="0" cap="none" spc="0" normalizeH="0" baseline="0" noProof="0" dirty="0" smtClean="0">
              <a:ln>
                <a:noFill/>
              </a:ln>
              <a:solidFill>
                <a:prstClr val="black"/>
              </a:solidFill>
              <a:effectLst/>
              <a:uLnTx/>
              <a:uFillTx/>
            </a:endParaRPr>
          </a:p>
        </p:txBody>
      </p:sp>
      <p:sp>
        <p:nvSpPr>
          <p:cNvPr id="68" name="Rectangle 67"/>
          <p:cNvSpPr/>
          <p:nvPr/>
        </p:nvSpPr>
        <p:spPr>
          <a:xfrm>
            <a:off x="7687259" y="2067989"/>
            <a:ext cx="2194832" cy="338554"/>
          </a:xfrm>
          <a:prstGeom prst="rect">
            <a:avLst/>
          </a:prstGeom>
          <a:solidFill>
            <a:sysClr val="window" lastClr="FFFFFF"/>
          </a:solidFill>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prstClr val="black"/>
                </a:solidFill>
                <a:effectLst/>
                <a:uLnTx/>
                <a:uFillTx/>
                <a:latin typeface="AdvP6975"/>
              </a:rPr>
              <a:t>Wall temperature (K)</a:t>
            </a:r>
            <a:endParaRPr kumimoji="0" lang="it-IT" sz="1600" b="0" i="0" u="none" strike="noStrike" kern="0" cap="none" spc="0" normalizeH="0" baseline="0" noProof="0" dirty="0" smtClean="0">
              <a:ln>
                <a:noFill/>
              </a:ln>
              <a:solidFill>
                <a:prstClr val="white"/>
              </a:solidFill>
              <a:effectLst/>
              <a:uLnTx/>
              <a:uFillTx/>
            </a:endParaRPr>
          </a:p>
        </p:txBody>
      </p:sp>
      <p:grpSp>
        <p:nvGrpSpPr>
          <p:cNvPr id="2" name="Group 1"/>
          <p:cNvGrpSpPr/>
          <p:nvPr/>
        </p:nvGrpSpPr>
        <p:grpSpPr>
          <a:xfrm>
            <a:off x="8193958" y="1700254"/>
            <a:ext cx="3141699" cy="369332"/>
            <a:chOff x="9420429" y="2427118"/>
            <a:chExt cx="3141699" cy="369332"/>
          </a:xfrm>
        </p:grpSpPr>
        <p:sp>
          <p:nvSpPr>
            <p:cNvPr id="69" name="Rectangle 68"/>
            <p:cNvSpPr/>
            <p:nvPr/>
          </p:nvSpPr>
          <p:spPr>
            <a:xfrm>
              <a:off x="9735713" y="2427118"/>
              <a:ext cx="2826415"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AdvP6975"/>
                </a:rPr>
                <a:t>Spitzer plasma resistance</a:t>
              </a:r>
              <a:endParaRPr kumimoji="0" lang="it-IT" sz="1800" b="0" i="0" u="none" strike="noStrike" kern="0" cap="none" spc="0" normalizeH="0" baseline="0" noProof="0" dirty="0" smtClean="0">
                <a:ln>
                  <a:noFill/>
                </a:ln>
                <a:solidFill>
                  <a:prstClr val="white"/>
                </a:solidFill>
                <a:effectLst/>
                <a:uLnTx/>
                <a:uFillTx/>
              </a:endParaRPr>
            </a:p>
          </p:txBody>
        </p:sp>
        <p:cxnSp>
          <p:nvCxnSpPr>
            <p:cNvPr id="70" name="Elbow Connector 69"/>
            <p:cNvCxnSpPr/>
            <p:nvPr/>
          </p:nvCxnSpPr>
          <p:spPr>
            <a:xfrm rot="10800000">
              <a:off x="9420429" y="2464048"/>
              <a:ext cx="361566" cy="146259"/>
            </a:xfrm>
            <a:prstGeom prst="bentConnector3">
              <a:avLst>
                <a:gd name="adj1" fmla="val 98349"/>
              </a:avLst>
            </a:prstGeom>
            <a:noFill/>
            <a:ln w="6350" cap="flat" cmpd="sng" algn="ctr">
              <a:solidFill>
                <a:srgbClr val="5B9BD5"/>
              </a:solidFill>
              <a:prstDash val="solid"/>
              <a:miter lim="800000"/>
              <a:tailEnd type="triangle"/>
            </a:ln>
            <a:effectLst/>
          </p:spPr>
        </p:cxnSp>
      </p:grpSp>
      <p:cxnSp>
        <p:nvCxnSpPr>
          <p:cNvPr id="71" name="Straight Connector 70"/>
          <p:cNvCxnSpPr/>
          <p:nvPr/>
        </p:nvCxnSpPr>
        <p:spPr>
          <a:xfrm flipV="1">
            <a:off x="5780808" y="4390886"/>
            <a:ext cx="2220905" cy="2140"/>
          </a:xfrm>
          <a:prstGeom prst="line">
            <a:avLst/>
          </a:prstGeom>
          <a:noFill/>
          <a:ln w="25400" cap="flat" cmpd="sng" algn="ctr">
            <a:solidFill>
              <a:srgbClr val="5B9BD5"/>
            </a:solidFill>
            <a:prstDash val="dash"/>
            <a:miter lim="800000"/>
          </a:ln>
          <a:effectLst/>
        </p:spPr>
      </p:cxnSp>
      <p:sp>
        <p:nvSpPr>
          <p:cNvPr id="72" name="Rectangle 71"/>
          <p:cNvSpPr/>
          <p:nvPr/>
        </p:nvSpPr>
        <p:spPr>
          <a:xfrm>
            <a:off x="11782657" y="6199086"/>
            <a:ext cx="301686" cy="369332"/>
          </a:xfrm>
          <a:prstGeom prst="rect">
            <a:avLst/>
          </a:prstGeom>
        </p:spPr>
        <p:txBody>
          <a:bodyPr wrap="none">
            <a:spAutoFit/>
          </a:bodyPr>
          <a:lstStyle/>
          <a:p>
            <a:r>
              <a:rPr lang="en-US" dirty="0"/>
              <a:t>6</a:t>
            </a:r>
            <a:endParaRPr lang="it-IT" dirty="0"/>
          </a:p>
        </p:txBody>
      </p:sp>
    </p:spTree>
    <p:extLst>
      <p:ext uri="{BB962C8B-B14F-4D97-AF65-F5344CB8AC3E}">
        <p14:creationId xmlns:p14="http://schemas.microsoft.com/office/powerpoint/2010/main" val="36071622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Picture 72"/>
          <p:cNvPicPr>
            <a:picLocks noChangeAspect="1"/>
          </p:cNvPicPr>
          <p:nvPr/>
        </p:nvPicPr>
        <p:blipFill rotWithShape="1">
          <a:blip r:embed="rId2" cstate="print">
            <a:extLst>
              <a:ext uri="{28A0092B-C50C-407E-A947-70E740481C1C}">
                <a14:useLocalDpi xmlns:a14="http://schemas.microsoft.com/office/drawing/2010/main" val="0"/>
              </a:ext>
            </a:extLst>
          </a:blip>
          <a:srcRect l="9853" t="4051" r="12993" b="3291"/>
          <a:stretch/>
        </p:blipFill>
        <p:spPr>
          <a:xfrm>
            <a:off x="3980462" y="3815756"/>
            <a:ext cx="3559927" cy="2978442"/>
          </a:xfrm>
          <a:prstGeom prst="rect">
            <a:avLst/>
          </a:prstGeom>
        </p:spPr>
      </p:pic>
      <p:sp>
        <p:nvSpPr>
          <p:cNvPr id="74" name="Rectangle 73"/>
          <p:cNvSpPr/>
          <p:nvPr/>
        </p:nvSpPr>
        <p:spPr>
          <a:xfrm>
            <a:off x="6001950" y="3990116"/>
            <a:ext cx="1952779" cy="338554"/>
          </a:xfrm>
          <a:prstGeom prst="rect">
            <a:avLst/>
          </a:prstGeom>
          <a:solidFill>
            <a:schemeClr val="accent1">
              <a:lumMod val="20000"/>
              <a:lumOff val="80000"/>
            </a:schemeClr>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Sapphire capillary</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5" name="Picture 74"/>
          <p:cNvPicPr>
            <a:picLocks noChangeAspect="1"/>
          </p:cNvPicPr>
          <p:nvPr/>
        </p:nvPicPr>
        <p:blipFill rotWithShape="1">
          <a:blip r:embed="rId3" cstate="print">
            <a:extLst>
              <a:ext uri="{28A0092B-C50C-407E-A947-70E740481C1C}">
                <a14:useLocalDpi xmlns:a14="http://schemas.microsoft.com/office/drawing/2010/main" val="0"/>
              </a:ext>
            </a:extLst>
          </a:blip>
          <a:srcRect l="9046" t="3704" r="12841" b="2963"/>
          <a:stretch/>
        </p:blipFill>
        <p:spPr>
          <a:xfrm>
            <a:off x="122724" y="3742417"/>
            <a:ext cx="3698194" cy="3012869"/>
          </a:xfrm>
          <a:prstGeom prst="rect">
            <a:avLst/>
          </a:prstGeom>
        </p:spPr>
      </p:pic>
      <p:cxnSp>
        <p:nvCxnSpPr>
          <p:cNvPr id="77" name="Straight Connector 76"/>
          <p:cNvCxnSpPr/>
          <p:nvPr/>
        </p:nvCxnSpPr>
        <p:spPr>
          <a:xfrm>
            <a:off x="307548" y="4556708"/>
            <a:ext cx="7351344" cy="2087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8261" t="3333" r="12709" b="3519"/>
          <a:stretch/>
        </p:blipFill>
        <p:spPr>
          <a:xfrm>
            <a:off x="98256" y="835438"/>
            <a:ext cx="3722662" cy="2928126"/>
          </a:xfrm>
          <a:prstGeom prst="rect">
            <a:avLst/>
          </a:prstGeom>
        </p:spPr>
      </p:pic>
      <p:pic>
        <p:nvPicPr>
          <p:cNvPr id="38" name="Picture 37"/>
          <p:cNvPicPr>
            <a:picLocks noChangeAspect="1"/>
          </p:cNvPicPr>
          <p:nvPr/>
        </p:nvPicPr>
        <p:blipFill rotWithShape="1">
          <a:blip r:embed="rId5" cstate="print">
            <a:extLst>
              <a:ext uri="{28A0092B-C50C-407E-A947-70E740481C1C}">
                <a14:useLocalDpi xmlns:a14="http://schemas.microsoft.com/office/drawing/2010/main" val="0"/>
              </a:ext>
            </a:extLst>
          </a:blip>
          <a:srcRect l="9085" t="3333" r="12918" b="3333"/>
          <a:stretch/>
        </p:blipFill>
        <p:spPr>
          <a:xfrm>
            <a:off x="3951499" y="835438"/>
            <a:ext cx="3617851" cy="2921016"/>
          </a:xfrm>
          <a:prstGeom prst="rect">
            <a:avLst/>
          </a:prstGeom>
        </p:spPr>
      </p:pic>
      <p:cxnSp>
        <p:nvCxnSpPr>
          <p:cNvPr id="39" name="Straight Connector 38"/>
          <p:cNvCxnSpPr/>
          <p:nvPr/>
        </p:nvCxnSpPr>
        <p:spPr>
          <a:xfrm>
            <a:off x="307548" y="1765121"/>
            <a:ext cx="7351344" cy="20875"/>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169709" y="1073973"/>
            <a:ext cx="2785020" cy="338554"/>
          </a:xfrm>
          <a:prstGeom prst="rect">
            <a:avLst/>
          </a:prstGeom>
          <a:solidFill>
            <a:schemeClr val="accent1">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3D-printed glass capillary</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p:cNvPicPr>
            <a:picLocks noChangeAspect="1"/>
          </p:cNvPicPr>
          <p:nvPr/>
        </p:nvPicPr>
        <p:blipFill>
          <a:blip r:embed="rId6"/>
          <a:stretch>
            <a:fillRect/>
          </a:stretch>
        </p:blipFill>
        <p:spPr>
          <a:xfrm>
            <a:off x="10656995" y="14555"/>
            <a:ext cx="1535004" cy="773657"/>
          </a:xfrm>
          <a:prstGeom prst="rect">
            <a:avLst/>
          </a:prstGeom>
        </p:spPr>
      </p:pic>
      <p:pic>
        <p:nvPicPr>
          <p:cNvPr id="20" name="Picture 425" descr="http://www.lnf.infn.it/logo/logo_infn_lnf_1_sigla_lnf.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8033686" y="3807992"/>
            <a:ext cx="3885062" cy="3022398"/>
            <a:chOff x="8073232" y="729551"/>
            <a:chExt cx="3718867" cy="2826959"/>
          </a:xfrm>
        </p:grpSpPr>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8943" t="4397" r="12786" b="4114"/>
            <a:stretch/>
          </p:blipFill>
          <p:spPr>
            <a:xfrm>
              <a:off x="8073232" y="729551"/>
              <a:ext cx="3600364" cy="2826959"/>
            </a:xfrm>
            <a:prstGeom prst="rect">
              <a:avLst/>
            </a:prstGeom>
          </p:spPr>
        </p:pic>
        <p:sp>
          <p:nvSpPr>
            <p:cNvPr id="4" name="Rectangle 3"/>
            <p:cNvSpPr/>
            <p:nvPr/>
          </p:nvSpPr>
          <p:spPr>
            <a:xfrm>
              <a:off x="10172895" y="944536"/>
              <a:ext cx="1619204" cy="369332"/>
            </a:xfrm>
            <a:prstGeom prst="rect">
              <a:avLst/>
            </a:prstGeom>
            <a:solidFill>
              <a:schemeClr val="accent1">
                <a:lumMod val="40000"/>
                <a:lumOff val="6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Comparison</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Rectangle 5"/>
          <p:cNvSpPr/>
          <p:nvPr/>
        </p:nvSpPr>
        <p:spPr>
          <a:xfrm>
            <a:off x="8265900" y="4587716"/>
            <a:ext cx="3597224" cy="961717"/>
          </a:xfrm>
          <a:prstGeom prst="rect">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1779448" y="3004857"/>
            <a:ext cx="6383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0 shot</a:t>
            </a:r>
            <a:endPar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3" name="Rectangle 22"/>
          <p:cNvSpPr/>
          <p:nvPr/>
        </p:nvSpPr>
        <p:spPr>
          <a:xfrm>
            <a:off x="5470394" y="3000131"/>
            <a:ext cx="1063112" cy="276999"/>
          </a:xfrm>
          <a:prstGeom prst="rect">
            <a:avLst/>
          </a:prstGeom>
          <a:solidFill>
            <a:schemeClr val="bg1"/>
          </a:solidFill>
          <a:ln>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100000 shot</a:t>
            </a:r>
            <a:endParaRPr kumimoji="0" lang="it-IT"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4" name="Picture 23"/>
          <p:cNvPicPr>
            <a:picLocks noChangeAspect="1"/>
          </p:cNvPicPr>
          <p:nvPr/>
        </p:nvPicPr>
        <p:blipFill rotWithShape="1">
          <a:blip r:embed="rId9" cstate="print">
            <a:extLst>
              <a:ext uri="{28A0092B-C50C-407E-A947-70E740481C1C}">
                <a14:useLocalDpi xmlns:a14="http://schemas.microsoft.com/office/drawing/2010/main" val="0"/>
              </a:ext>
            </a:extLst>
          </a:blip>
          <a:srcRect l="21605" t="37222" r="21358" b="25926"/>
          <a:stretch/>
        </p:blipFill>
        <p:spPr>
          <a:xfrm>
            <a:off x="8337506" y="703612"/>
            <a:ext cx="1717564" cy="1479633"/>
          </a:xfrm>
          <a:prstGeom prst="rect">
            <a:avLst/>
          </a:prstGeom>
        </p:spPr>
      </p:pic>
      <p:pic>
        <p:nvPicPr>
          <p:cNvPr id="25" name="Picture 24"/>
          <p:cNvPicPr>
            <a:picLocks noChangeAspect="1"/>
          </p:cNvPicPr>
          <p:nvPr/>
        </p:nvPicPr>
        <p:blipFill rotWithShape="1">
          <a:blip r:embed="rId10" cstate="print">
            <a:extLst>
              <a:ext uri="{28A0092B-C50C-407E-A947-70E740481C1C}">
                <a14:useLocalDpi xmlns:a14="http://schemas.microsoft.com/office/drawing/2010/main" val="0"/>
              </a:ext>
            </a:extLst>
          </a:blip>
          <a:srcRect l="32931" t="27963" r="32716" b="25185"/>
          <a:stretch/>
        </p:blipFill>
        <p:spPr>
          <a:xfrm rot="16200000">
            <a:off x="9099034" y="1447546"/>
            <a:ext cx="1533343" cy="3056399"/>
          </a:xfrm>
          <a:prstGeom prst="rect">
            <a:avLst/>
          </a:prstGeom>
        </p:spPr>
      </p:pic>
      <p:sp>
        <p:nvSpPr>
          <p:cNvPr id="28" name="Rectangle 27"/>
          <p:cNvSpPr/>
          <p:nvPr/>
        </p:nvSpPr>
        <p:spPr>
          <a:xfrm>
            <a:off x="3125143" y="358863"/>
            <a:ext cx="5525873" cy="400110"/>
          </a:xfrm>
          <a:prstGeom prst="rect">
            <a:avLst/>
          </a:prstGeom>
          <a:solidFill>
            <a:schemeClr val="accent1">
              <a:lumMod val="40000"/>
              <a:lumOff val="60000"/>
            </a:schemeClr>
          </a:solidFill>
          <a:ln>
            <a:solidFill>
              <a:schemeClr val="accent1">
                <a:lumMod val="75000"/>
              </a:schemeClr>
            </a:solidFill>
          </a:ln>
        </p:spPr>
        <p:txBody>
          <a:bodyPr wrap="none">
            <a:spAutoFit/>
          </a:bodyPr>
          <a:lstStyle/>
          <a:p>
            <a:pPr algn="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Presented in the previous RC 6 - 7</a:t>
            </a:r>
            <a:r>
              <a:rPr lang="en-GB" sz="2000" baseline="30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th</a:t>
            </a:r>
            <a:r>
              <a:rPr lang="en-GB" sz="2000" dirty="0" smtClean="0">
                <a:solidFill>
                  <a:srgbClr val="002060"/>
                </a:solidFill>
                <a:latin typeface="Arial" panose="020B0604020202020204" pitchFamily="34" charset="0"/>
                <a:ea typeface="Microsoft JhengHei" panose="020B0604030504040204" pitchFamily="34" charset="-120"/>
                <a:cs typeface="Arial" panose="020B0604020202020204" pitchFamily="34" charset="0"/>
              </a:rPr>
              <a:t> June 2022</a:t>
            </a:r>
            <a:endParaRPr lang="en-GB" sz="2000" dirty="0">
              <a:solidFill>
                <a:srgbClr val="00206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9" name="Rectangle 28"/>
          <p:cNvSpPr/>
          <p:nvPr/>
        </p:nvSpPr>
        <p:spPr>
          <a:xfrm>
            <a:off x="10000239" y="773946"/>
            <a:ext cx="711587" cy="338554"/>
          </a:xfrm>
          <a:prstGeom prst="rect">
            <a:avLst/>
          </a:prstGeom>
          <a:solidFill>
            <a:schemeClr val="accent1">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glass</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Rectangle 29"/>
          <p:cNvSpPr/>
          <p:nvPr/>
        </p:nvSpPr>
        <p:spPr>
          <a:xfrm>
            <a:off x="10542210" y="2269797"/>
            <a:ext cx="1061509" cy="338554"/>
          </a:xfrm>
          <a:prstGeom prst="rect">
            <a:avLst/>
          </a:prstGeom>
          <a:solidFill>
            <a:schemeClr val="accent1">
              <a:lumMod val="20000"/>
              <a:lumOff val="80000"/>
            </a:schemeClr>
          </a:solidFill>
          <a:ln>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Sapphire</a:t>
            </a:r>
            <a:endParaRPr kumimoji="0" lang="it-IT"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1362107" y="451196"/>
            <a:ext cx="1646605" cy="307777"/>
          </a:xfrm>
          <a:prstGeom prst="rect">
            <a:avLst/>
          </a:prstGeom>
          <a:solidFill>
            <a:srgbClr val="FFFF00"/>
          </a:solidFill>
          <a:ln w="12700">
            <a:solidFill>
              <a:schemeClr val="tx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4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1Hz</a:t>
            </a:r>
            <a:r>
              <a:rPr kumimoji="0" lang="en-US" altLang="it-IT" sz="1400" b="0" i="0" u="none" strike="noStrike" kern="1200" cap="none" spc="0" normalizeH="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r>
              <a:rPr kumimoji="0" lang="en-US" altLang="it-IT" sz="14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repetition rate</a:t>
            </a:r>
            <a:endParaRPr kumimoji="0" lang="it-IT" sz="1400" b="0" i="0" u="none" strike="noStrike" kern="1200" cap="none" spc="0" normalizeH="0" baseline="0" noProof="0" dirty="0">
              <a:ln>
                <a:noFill/>
              </a:ln>
              <a:solidFill>
                <a:prstClr val="white"/>
              </a:solidFill>
              <a:effectLst/>
              <a:uLnTx/>
              <a:uFillTx/>
              <a:latin typeface="Calibri" panose="020F0502020204030204"/>
            </a:endParaRPr>
          </a:p>
        </p:txBody>
      </p:sp>
      <p:sp>
        <p:nvSpPr>
          <p:cNvPr id="26" name="Rectangle 25"/>
          <p:cNvSpPr/>
          <p:nvPr/>
        </p:nvSpPr>
        <p:spPr>
          <a:xfrm>
            <a:off x="3880781" y="26609"/>
            <a:ext cx="6776214"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erosion of the walls capillary</a:t>
            </a:r>
            <a:endParaRPr lang="it-IT" i="1" dirty="0">
              <a:latin typeface="Arial" panose="020B0604020202020204" pitchFamily="34" charset="0"/>
              <a:cs typeface="Arial" panose="020B0604020202020204" pitchFamily="34" charset="0"/>
            </a:endParaRPr>
          </a:p>
        </p:txBody>
      </p:sp>
      <p:sp>
        <p:nvSpPr>
          <p:cNvPr id="27" name="Rectangle 26"/>
          <p:cNvSpPr/>
          <p:nvPr/>
        </p:nvSpPr>
        <p:spPr>
          <a:xfrm>
            <a:off x="11854915" y="6461058"/>
            <a:ext cx="301686" cy="369332"/>
          </a:xfrm>
          <a:prstGeom prst="rect">
            <a:avLst/>
          </a:prstGeom>
        </p:spPr>
        <p:txBody>
          <a:bodyPr wrap="none">
            <a:spAutoFit/>
          </a:bodyPr>
          <a:lstStyle/>
          <a:p>
            <a:r>
              <a:rPr lang="en-US" dirty="0"/>
              <a:t>7</a:t>
            </a:r>
            <a:endParaRPr lang="it-IT" dirty="0"/>
          </a:p>
        </p:txBody>
      </p:sp>
    </p:spTree>
    <p:extLst>
      <p:ext uri="{BB962C8B-B14F-4D97-AF65-F5344CB8AC3E}">
        <p14:creationId xmlns:p14="http://schemas.microsoft.com/office/powerpoint/2010/main" val="3428633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8494" t="4174" r="12945" b="3420"/>
          <a:stretch/>
        </p:blipFill>
        <p:spPr>
          <a:xfrm>
            <a:off x="8978345" y="622622"/>
            <a:ext cx="2747967" cy="2140073"/>
          </a:xfrm>
          <a:prstGeom prst="rect">
            <a:avLst/>
          </a:prstGeom>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7400" t="8947" r="12772" b="4035"/>
          <a:stretch/>
        </p:blipFill>
        <p:spPr>
          <a:xfrm>
            <a:off x="214418" y="791231"/>
            <a:ext cx="5734867" cy="4416917"/>
          </a:xfrm>
          <a:prstGeom prst="rect">
            <a:avLst/>
          </a:prstGeom>
        </p:spPr>
      </p:pic>
      <p:pic>
        <p:nvPicPr>
          <p:cNvPr id="16" name="Picture 15"/>
          <p:cNvPicPr>
            <a:picLocks noChangeAspect="1"/>
          </p:cNvPicPr>
          <p:nvPr/>
        </p:nvPicPr>
        <p:blipFill>
          <a:blip r:embed="rId4"/>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4284912" y="26185"/>
            <a:ext cx="6442789"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erosion of walls capillary</a:t>
            </a:r>
            <a:endParaRPr lang="it-IT" i="1" dirty="0">
              <a:latin typeface="Arial" panose="020B0604020202020204" pitchFamily="34" charset="0"/>
              <a:cs typeface="Arial" panose="020B0604020202020204" pitchFamily="34" charset="0"/>
            </a:endParaRPr>
          </a:p>
        </p:txBody>
      </p:sp>
      <p:pic>
        <p:nvPicPr>
          <p:cNvPr id="20" name="Immagine 7"/>
          <p:cNvPicPr>
            <a:picLocks noChangeAspect="1"/>
          </p:cNvPicPr>
          <p:nvPr/>
        </p:nvPicPr>
        <p:blipFill rotWithShape="1">
          <a:blip r:embed="rId6" cstate="print">
            <a:extLst>
              <a:ext uri="{28A0092B-C50C-407E-A947-70E740481C1C}">
                <a14:useLocalDpi xmlns:a14="http://schemas.microsoft.com/office/drawing/2010/main" val="0"/>
              </a:ext>
            </a:extLst>
          </a:blip>
          <a:srcRect l="1575" t="28832" r="1573" b="30255"/>
          <a:stretch/>
        </p:blipFill>
        <p:spPr>
          <a:xfrm>
            <a:off x="42868" y="6229565"/>
            <a:ext cx="1864895" cy="618921"/>
          </a:xfrm>
          <a:prstGeom prst="rect">
            <a:avLst/>
          </a:prstGeom>
          <a:ln w="19050">
            <a:noFill/>
          </a:ln>
        </p:spPr>
      </p:pic>
      <p:sp>
        <p:nvSpPr>
          <p:cNvPr id="21" name="Rounded Rectangle 20"/>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Rectangle 22"/>
          <p:cNvSpPr/>
          <p:nvPr/>
        </p:nvSpPr>
        <p:spPr>
          <a:xfrm>
            <a:off x="9287243" y="6534971"/>
            <a:ext cx="2880917" cy="369332"/>
          </a:xfrm>
          <a:prstGeom prst="rect">
            <a:avLst/>
          </a:prstGeom>
        </p:spPr>
        <p:txBody>
          <a:bodyPr wrap="none">
            <a:spAutoFit/>
          </a:bodyPr>
          <a:lstStyle/>
          <a:p>
            <a:r>
              <a:rPr lang="en-GB" i="1" dirty="0">
                <a:solidFill>
                  <a:schemeClr val="bg1"/>
                </a:solidFill>
                <a:latin typeface="Arial" pitchFamily="34" charset="0"/>
                <a:cs typeface="Arial" pitchFamily="34" charset="0"/>
              </a:rPr>
              <a:t>Angelo.Biagioni@lnf.infn.it</a:t>
            </a:r>
            <a:endParaRPr lang="it-IT" i="1" dirty="0">
              <a:solidFill>
                <a:schemeClr val="bg1"/>
              </a:solidFill>
            </a:endParaRPr>
          </a:p>
        </p:txBody>
      </p:sp>
      <p:sp>
        <p:nvSpPr>
          <p:cNvPr id="74" name="Rectangle 73"/>
          <p:cNvSpPr/>
          <p:nvPr/>
        </p:nvSpPr>
        <p:spPr>
          <a:xfrm>
            <a:off x="308517" y="5285520"/>
            <a:ext cx="5319717"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Stronger materials as sapphire or Glass can support a larger number of shots at 1 Hz but higher repetition rates produce a deformation of the channel that in turn changes the longitudinal density profile</a:t>
            </a:r>
            <a:endParaRPr kumimoji="0" lang="it-IT" sz="14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76" name="Picture 75"/>
          <p:cNvPicPr>
            <a:picLocks noChangeAspect="1"/>
          </p:cNvPicPr>
          <p:nvPr/>
        </p:nvPicPr>
        <p:blipFill rotWithShape="1">
          <a:blip r:embed="rId7" cstate="print">
            <a:extLst>
              <a:ext uri="{28A0092B-C50C-407E-A947-70E740481C1C}">
                <a14:useLocalDpi xmlns:a14="http://schemas.microsoft.com/office/drawing/2010/main" val="0"/>
              </a:ext>
            </a:extLst>
          </a:blip>
          <a:srcRect l="8522" t="3333" r="12449" b="3519"/>
          <a:stretch/>
        </p:blipFill>
        <p:spPr>
          <a:xfrm>
            <a:off x="6167817" y="588372"/>
            <a:ext cx="2728733" cy="2186636"/>
          </a:xfrm>
          <a:prstGeom prst="rect">
            <a:avLst/>
          </a:prstGeom>
        </p:spPr>
      </p:pic>
      <p:sp>
        <p:nvSpPr>
          <p:cNvPr id="77" name="Rectangle 76"/>
          <p:cNvSpPr/>
          <p:nvPr/>
        </p:nvSpPr>
        <p:spPr>
          <a:xfrm>
            <a:off x="7230287" y="2076160"/>
            <a:ext cx="738635" cy="35476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8" name="Rectangle 77"/>
          <p:cNvSpPr/>
          <p:nvPr/>
        </p:nvSpPr>
        <p:spPr>
          <a:xfrm>
            <a:off x="6948587" y="533049"/>
            <a:ext cx="1655779" cy="338554"/>
          </a:xfrm>
          <a:prstGeom prst="rect">
            <a:avLst/>
          </a:prstGeom>
          <a:solidFill>
            <a:schemeClr val="accent4">
              <a:lumMod val="40000"/>
              <a:lumOff val="60000"/>
              <a:alpha val="98000"/>
            </a:schemeClr>
          </a:solidFill>
          <a:ln>
            <a:solidFill>
              <a:schemeClr val="bg1">
                <a:alpha val="99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Glass capillary</a:t>
            </a:r>
          </a:p>
        </p:txBody>
      </p:sp>
      <p:grpSp>
        <p:nvGrpSpPr>
          <p:cNvPr id="79" name="Group 78"/>
          <p:cNvGrpSpPr/>
          <p:nvPr/>
        </p:nvGrpSpPr>
        <p:grpSpPr>
          <a:xfrm>
            <a:off x="6171436" y="2830331"/>
            <a:ext cx="2734363" cy="2200197"/>
            <a:chOff x="375120" y="4173953"/>
            <a:chExt cx="3172216" cy="2589178"/>
          </a:xfrm>
        </p:grpSpPr>
        <p:pic>
          <p:nvPicPr>
            <p:cNvPr id="80" name="Picture 79"/>
            <p:cNvPicPr>
              <a:picLocks noChangeAspect="1"/>
            </p:cNvPicPr>
            <p:nvPr/>
          </p:nvPicPr>
          <p:blipFill rotWithShape="1">
            <a:blip r:embed="rId8" cstate="print">
              <a:extLst>
                <a:ext uri="{28A0092B-C50C-407E-A947-70E740481C1C}">
                  <a14:useLocalDpi xmlns:a14="http://schemas.microsoft.com/office/drawing/2010/main" val="0"/>
                </a:ext>
              </a:extLst>
            </a:blip>
            <a:srcRect l="8543" t="3874" r="12995" b="3904"/>
            <a:stretch/>
          </p:blipFill>
          <p:spPr>
            <a:xfrm>
              <a:off x="375120" y="4173953"/>
              <a:ext cx="3172216" cy="2589178"/>
            </a:xfrm>
            <a:prstGeom prst="rect">
              <a:avLst/>
            </a:prstGeom>
          </p:spPr>
        </p:pic>
        <p:sp>
          <p:nvSpPr>
            <p:cNvPr id="81" name="Rectangle 80"/>
            <p:cNvSpPr/>
            <p:nvPr/>
          </p:nvSpPr>
          <p:spPr>
            <a:xfrm>
              <a:off x="1641378" y="5876946"/>
              <a:ext cx="858737" cy="42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pic>
        <p:nvPicPr>
          <p:cNvPr id="82" name="Picture 81"/>
          <p:cNvPicPr>
            <a:picLocks noChangeAspect="1"/>
          </p:cNvPicPr>
          <p:nvPr/>
        </p:nvPicPr>
        <p:blipFill rotWithShape="1">
          <a:blip r:embed="rId9" cstate="print">
            <a:extLst>
              <a:ext uri="{28A0092B-C50C-407E-A947-70E740481C1C}">
                <a14:useLocalDpi xmlns:a14="http://schemas.microsoft.com/office/drawing/2010/main" val="0"/>
              </a:ext>
            </a:extLst>
          </a:blip>
          <a:srcRect l="30277" t="33889" r="35556" b="43519"/>
          <a:stretch/>
        </p:blipFill>
        <p:spPr>
          <a:xfrm rot="16200000">
            <a:off x="10710451" y="5508486"/>
            <a:ext cx="1344903" cy="640085"/>
          </a:xfrm>
          <a:prstGeom prst="rect">
            <a:avLst/>
          </a:prstGeom>
        </p:spPr>
      </p:pic>
      <p:sp>
        <p:nvSpPr>
          <p:cNvPr id="83" name="Rectangle 82"/>
          <p:cNvSpPr/>
          <p:nvPr/>
        </p:nvSpPr>
        <p:spPr>
          <a:xfrm>
            <a:off x="3527319" y="483904"/>
            <a:ext cx="2339102" cy="369332"/>
          </a:xfrm>
          <a:prstGeom prst="rect">
            <a:avLst/>
          </a:prstGeom>
          <a:solidFill>
            <a:schemeClr val="accent1">
              <a:lumMod val="20000"/>
              <a:lumOff val="80000"/>
            </a:schemeClr>
          </a:solidFill>
          <a:ln>
            <a:solidFill>
              <a:schemeClr val="bg2"/>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1-5 Hz repetition rate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4" name="Picture 83"/>
          <p:cNvPicPr>
            <a:picLocks noChangeAspect="1"/>
          </p:cNvPicPr>
          <p:nvPr/>
        </p:nvPicPr>
        <p:blipFill rotWithShape="1">
          <a:blip r:embed="rId10" cstate="print">
            <a:extLst>
              <a:ext uri="{28A0092B-C50C-407E-A947-70E740481C1C}">
                <a14:useLocalDpi xmlns:a14="http://schemas.microsoft.com/office/drawing/2010/main" val="0"/>
              </a:ext>
            </a:extLst>
          </a:blip>
          <a:srcRect l="8115" t="3921" r="12918" b="2745"/>
          <a:stretch/>
        </p:blipFill>
        <p:spPr>
          <a:xfrm>
            <a:off x="9016589" y="2845259"/>
            <a:ext cx="2709723" cy="2185269"/>
          </a:xfrm>
          <a:prstGeom prst="rect">
            <a:avLst/>
          </a:prstGeom>
        </p:spPr>
      </p:pic>
      <p:sp>
        <p:nvSpPr>
          <p:cNvPr id="85" name="Rectangle 84"/>
          <p:cNvSpPr/>
          <p:nvPr/>
        </p:nvSpPr>
        <p:spPr>
          <a:xfrm>
            <a:off x="9822069" y="4263212"/>
            <a:ext cx="1358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500000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p:cNvSpPr/>
          <p:nvPr/>
        </p:nvSpPr>
        <p:spPr>
          <a:xfrm>
            <a:off x="6930664" y="2796686"/>
            <a:ext cx="2144920" cy="338554"/>
          </a:xfrm>
          <a:prstGeom prst="rect">
            <a:avLst/>
          </a:prstGeom>
          <a:solidFill>
            <a:schemeClr val="accent4">
              <a:lumMod val="40000"/>
              <a:lumOff val="60000"/>
              <a:alpha val="98000"/>
            </a:schemeClr>
          </a:solidFill>
          <a:ln>
            <a:solidFill>
              <a:schemeClr val="bg1">
                <a:alpha val="99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1"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Sapphire capillary</a:t>
            </a:r>
          </a:p>
        </p:txBody>
      </p:sp>
      <p:sp>
        <p:nvSpPr>
          <p:cNvPr id="88" name="Rectangle 87"/>
          <p:cNvSpPr/>
          <p:nvPr/>
        </p:nvSpPr>
        <p:spPr>
          <a:xfrm>
            <a:off x="9822069" y="2053070"/>
            <a:ext cx="1358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500000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89" name="Straight Connector 88"/>
          <p:cNvCxnSpPr/>
          <p:nvPr/>
        </p:nvCxnSpPr>
        <p:spPr>
          <a:xfrm>
            <a:off x="2173654" y="1023188"/>
            <a:ext cx="18917" cy="3005502"/>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2243534" y="1028847"/>
            <a:ext cx="979755"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Starting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5 Hz</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90"/>
          <p:cNvSpPr/>
          <p:nvPr/>
        </p:nvSpPr>
        <p:spPr>
          <a:xfrm>
            <a:off x="975315" y="3754837"/>
            <a:ext cx="1608133"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6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Rep rate 1 Hz</a:t>
            </a:r>
            <a:endParaRPr kumimoji="0" lang="it-IT"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92" name="Straight Arrow Connector 91"/>
          <p:cNvCxnSpPr/>
          <p:nvPr/>
        </p:nvCxnSpPr>
        <p:spPr>
          <a:xfrm>
            <a:off x="1003745" y="3694551"/>
            <a:ext cx="1179367" cy="0"/>
          </a:xfrm>
          <a:prstGeom prst="straightConnector1">
            <a:avLst/>
          </a:prstGeom>
          <a:ln w="12700">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2192571" y="1111075"/>
            <a:ext cx="0" cy="792524"/>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17000"/>
                    </a14:imgEffect>
                  </a14:imgLayer>
                </a14:imgProps>
              </a:ext>
              <a:ext uri="{28A0092B-C50C-407E-A947-70E740481C1C}">
                <a14:useLocalDpi xmlns:a14="http://schemas.microsoft.com/office/drawing/2010/main" val="0"/>
              </a:ext>
            </a:extLst>
          </a:blip>
          <a:srcRect l="31482" t="46111" r="33704" b="26667"/>
          <a:stretch/>
        </p:blipFill>
        <p:spPr>
          <a:xfrm>
            <a:off x="6098135" y="5136312"/>
            <a:ext cx="1498600" cy="1410098"/>
          </a:xfrm>
          <a:prstGeom prst="rect">
            <a:avLst/>
          </a:prstGeom>
        </p:spPr>
      </p:pic>
      <p:pic>
        <p:nvPicPr>
          <p:cNvPr id="97" name="Picture 96"/>
          <p:cNvPicPr>
            <a:picLocks noChangeAspect="1"/>
          </p:cNvPicPr>
          <p:nvPr/>
        </p:nvPicPr>
        <p:blipFill rotWithShape="1">
          <a:blip r:embed="rId13" cstate="print">
            <a:extLst>
              <a:ext uri="{28A0092B-C50C-407E-A947-70E740481C1C}">
                <a14:useLocalDpi xmlns:a14="http://schemas.microsoft.com/office/drawing/2010/main" val="0"/>
              </a:ext>
            </a:extLst>
          </a:blip>
          <a:srcRect l="37541" t="22186" r="42870" b="53907"/>
          <a:stretch/>
        </p:blipFill>
        <p:spPr>
          <a:xfrm>
            <a:off x="9437029" y="5156078"/>
            <a:ext cx="1527410" cy="1357215"/>
          </a:xfrm>
          <a:prstGeom prst="rect">
            <a:avLst/>
          </a:prstGeom>
        </p:spPr>
      </p:pic>
      <p:sp>
        <p:nvSpPr>
          <p:cNvPr id="98" name="Oval 97"/>
          <p:cNvSpPr/>
          <p:nvPr/>
        </p:nvSpPr>
        <p:spPr>
          <a:xfrm>
            <a:off x="5845107" y="5874434"/>
            <a:ext cx="1183340" cy="5139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9" name="Oval 98"/>
          <p:cNvSpPr/>
          <p:nvPr/>
        </p:nvSpPr>
        <p:spPr>
          <a:xfrm>
            <a:off x="9371191" y="5904429"/>
            <a:ext cx="1183340" cy="5139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28000"/>
                    </a14:imgEffect>
                  </a14:imgLayer>
                </a14:imgProps>
              </a:ext>
              <a:ext uri="{28A0092B-C50C-407E-A947-70E740481C1C}">
                <a14:useLocalDpi xmlns:a14="http://schemas.microsoft.com/office/drawing/2010/main" val="0"/>
              </a:ext>
            </a:extLst>
          </a:blip>
          <a:srcRect l="30818" t="52869" r="54182" b="11417"/>
          <a:stretch/>
        </p:blipFill>
        <p:spPr>
          <a:xfrm>
            <a:off x="7707466" y="5202381"/>
            <a:ext cx="723924" cy="1332590"/>
          </a:xfrm>
          <a:prstGeom prst="rect">
            <a:avLst/>
          </a:prstGeom>
        </p:spPr>
      </p:pic>
      <p:sp>
        <p:nvSpPr>
          <p:cNvPr id="94" name="Rectangle 93"/>
          <p:cNvSpPr/>
          <p:nvPr/>
        </p:nvSpPr>
        <p:spPr>
          <a:xfrm>
            <a:off x="5564856" y="5213684"/>
            <a:ext cx="843501" cy="276999"/>
          </a:xfrm>
          <a:prstGeom prst="rect">
            <a:avLst/>
          </a:prstGeom>
          <a:solidFill>
            <a:schemeClr val="accent1">
              <a:lumMod val="40000"/>
              <a:lumOff val="6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Sapphire</a:t>
            </a:r>
            <a:endParaRPr kumimoji="0" lang="it-IT" sz="1200" b="0" i="0" u="none" strike="noStrike" kern="1200" cap="none" spc="0" normalizeH="0" baseline="0" noProof="0" dirty="0">
              <a:ln>
                <a:noFill/>
              </a:ln>
              <a:solidFill>
                <a:prstClr val="white"/>
              </a:solidFill>
              <a:effectLst/>
              <a:uLnTx/>
              <a:uFillTx/>
              <a:latin typeface="Calibri" panose="020F0502020204030204"/>
            </a:endParaRPr>
          </a:p>
        </p:txBody>
      </p:sp>
      <p:sp>
        <p:nvSpPr>
          <p:cNvPr id="95" name="Rectangle 94"/>
          <p:cNvSpPr/>
          <p:nvPr/>
        </p:nvSpPr>
        <p:spPr>
          <a:xfrm>
            <a:off x="9086294" y="5147085"/>
            <a:ext cx="603050" cy="276999"/>
          </a:xfrm>
          <a:prstGeom prst="rect">
            <a:avLst/>
          </a:prstGeom>
          <a:solidFill>
            <a:schemeClr val="accent1">
              <a:lumMod val="40000"/>
              <a:lumOff val="6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Glass</a:t>
            </a:r>
            <a:endParaRPr kumimoji="0" lang="it-IT" sz="1200" b="0" i="0" u="none" strike="noStrike" kern="1200" cap="none" spc="0" normalizeH="0" baseline="0" noProof="0" dirty="0">
              <a:ln>
                <a:noFill/>
              </a:ln>
              <a:solidFill>
                <a:prstClr val="white"/>
              </a:solidFill>
              <a:effectLst/>
              <a:uLnTx/>
              <a:uFillTx/>
              <a:latin typeface="Calibri" panose="020F0502020204030204"/>
            </a:endParaRPr>
          </a:p>
        </p:txBody>
      </p:sp>
      <p:sp>
        <p:nvSpPr>
          <p:cNvPr id="36" name="Rectangle 35"/>
          <p:cNvSpPr/>
          <p:nvPr/>
        </p:nvSpPr>
        <p:spPr>
          <a:xfrm>
            <a:off x="11782657" y="6199086"/>
            <a:ext cx="301686" cy="369332"/>
          </a:xfrm>
          <a:prstGeom prst="rect">
            <a:avLst/>
          </a:prstGeom>
        </p:spPr>
        <p:txBody>
          <a:bodyPr wrap="none">
            <a:spAutoFit/>
          </a:bodyPr>
          <a:lstStyle/>
          <a:p>
            <a:r>
              <a:rPr lang="en-US" dirty="0"/>
              <a:t>8</a:t>
            </a:r>
            <a:endParaRPr lang="it-IT" dirty="0"/>
          </a:p>
        </p:txBody>
      </p:sp>
    </p:spTree>
    <p:extLst>
      <p:ext uri="{BB962C8B-B14F-4D97-AF65-F5344CB8AC3E}">
        <p14:creationId xmlns:p14="http://schemas.microsoft.com/office/powerpoint/2010/main" val="3459559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Immagine 7"/>
          <p:cNvPicPr>
            <a:picLocks noChangeAspect="1"/>
          </p:cNvPicPr>
          <p:nvPr/>
        </p:nvPicPr>
        <p:blipFill rotWithShape="1">
          <a:blip r:embed="rId2" cstate="print">
            <a:extLst>
              <a:ext uri="{28A0092B-C50C-407E-A947-70E740481C1C}">
                <a14:useLocalDpi xmlns:a14="http://schemas.microsoft.com/office/drawing/2010/main" val="0"/>
              </a:ext>
            </a:extLst>
          </a:blip>
          <a:srcRect l="1575" t="28832" r="1573" b="30255"/>
          <a:stretch/>
        </p:blipFill>
        <p:spPr>
          <a:xfrm>
            <a:off x="0" y="6251935"/>
            <a:ext cx="1864895" cy="618921"/>
          </a:xfrm>
          <a:prstGeom prst="rect">
            <a:avLst/>
          </a:prstGeom>
          <a:ln w="19050">
            <a:noFill/>
          </a:ln>
        </p:spPr>
      </p:pic>
      <p:sp>
        <p:nvSpPr>
          <p:cNvPr id="100" name="Rounded Rectangle 99"/>
          <p:cNvSpPr/>
          <p:nvPr/>
        </p:nvSpPr>
        <p:spPr>
          <a:xfrm>
            <a:off x="1864895" y="6581274"/>
            <a:ext cx="10327104" cy="27672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1" name="Rectangle 100"/>
          <p:cNvSpPr/>
          <p:nvPr/>
        </p:nvSpPr>
        <p:spPr>
          <a:xfrm>
            <a:off x="9865658" y="6519582"/>
            <a:ext cx="184731" cy="369332"/>
          </a:xfrm>
          <a:prstGeom prst="rect">
            <a:avLst/>
          </a:prstGeom>
        </p:spPr>
        <p:txBody>
          <a:bodyPr wrap="none">
            <a:spAutoFit/>
          </a:bodyPr>
          <a:lstStyle/>
          <a:p>
            <a:endParaRPr lang="it-IT" i="1" dirty="0">
              <a:solidFill>
                <a:schemeClr val="bg1"/>
              </a:solidFill>
            </a:endParaRPr>
          </a:p>
        </p:txBody>
      </p:sp>
      <p:sp>
        <p:nvSpPr>
          <p:cNvPr id="102" name="Rectangle 101"/>
          <p:cNvSpPr/>
          <p:nvPr/>
        </p:nvSpPr>
        <p:spPr>
          <a:xfrm>
            <a:off x="1864895" y="6534971"/>
            <a:ext cx="3958135" cy="369332"/>
          </a:xfrm>
          <a:prstGeom prst="rect">
            <a:avLst/>
          </a:prstGeom>
        </p:spPr>
        <p:txBody>
          <a:bodyPr wrap="none">
            <a:spAutoFit/>
          </a:bodyPr>
          <a:lstStyle/>
          <a:p>
            <a:r>
              <a:rPr lang="en-GB" i="1" dirty="0">
                <a:solidFill>
                  <a:schemeClr val="bg1"/>
                </a:solidFill>
                <a:latin typeface="Arial" pitchFamily="34" charset="0"/>
                <a:cs typeface="Arial" pitchFamily="34" charset="0"/>
              </a:rPr>
              <a:t>30</a:t>
            </a:r>
            <a:r>
              <a:rPr lang="en-GB" i="1" baseline="30000" dirty="0">
                <a:solidFill>
                  <a:schemeClr val="bg1"/>
                </a:solidFill>
                <a:latin typeface="Arial" pitchFamily="34" charset="0"/>
                <a:cs typeface="Arial" pitchFamily="34" charset="0"/>
              </a:rPr>
              <a:t>th</a:t>
            </a:r>
            <a:r>
              <a:rPr lang="en-GB" i="1" dirty="0">
                <a:solidFill>
                  <a:schemeClr val="bg1"/>
                </a:solidFill>
                <a:latin typeface="Arial" pitchFamily="34" charset="0"/>
                <a:cs typeface="Arial" pitchFamily="34" charset="0"/>
              </a:rPr>
              <a:t> November – 2</a:t>
            </a:r>
            <a:r>
              <a:rPr lang="en-GB" i="1" baseline="30000" dirty="0">
                <a:solidFill>
                  <a:schemeClr val="bg1"/>
                </a:solidFill>
                <a:latin typeface="Arial" pitchFamily="34" charset="0"/>
                <a:cs typeface="Arial" pitchFamily="34" charset="0"/>
              </a:rPr>
              <a:t>nd</a:t>
            </a:r>
            <a:r>
              <a:rPr lang="en-GB" i="1" dirty="0">
                <a:solidFill>
                  <a:schemeClr val="bg1"/>
                </a:solidFill>
                <a:latin typeface="Arial" pitchFamily="34" charset="0"/>
                <a:cs typeface="Arial" pitchFamily="34" charset="0"/>
              </a:rPr>
              <a:t> December 2022</a:t>
            </a:r>
            <a:endParaRPr lang="it-IT" dirty="0"/>
          </a:p>
        </p:txBody>
      </p:sp>
      <p:sp>
        <p:nvSpPr>
          <p:cNvPr id="103" name="Rectangle 102"/>
          <p:cNvSpPr/>
          <p:nvPr/>
        </p:nvSpPr>
        <p:spPr>
          <a:xfrm>
            <a:off x="9673362" y="6545767"/>
            <a:ext cx="2518638" cy="369332"/>
          </a:xfrm>
          <a:prstGeom prst="rect">
            <a:avLst/>
          </a:prstGeom>
        </p:spPr>
        <p:txBody>
          <a:bodyPr wrap="none">
            <a:spAutoFit/>
          </a:bodyPr>
          <a:lstStyle/>
          <a:p>
            <a:r>
              <a:rPr lang="en-GB" i="1" dirty="0" smtClean="0">
                <a:solidFill>
                  <a:schemeClr val="bg1"/>
                </a:solidFill>
                <a:latin typeface="Arial" pitchFamily="34" charset="0"/>
                <a:cs typeface="Arial" pitchFamily="34" charset="0"/>
              </a:rPr>
              <a:t>TDR review committee</a:t>
            </a:r>
            <a:endParaRPr lang="it-IT" dirty="0"/>
          </a:p>
        </p:txBody>
      </p:sp>
      <p:pic>
        <p:nvPicPr>
          <p:cNvPr id="16" name="Picture 15"/>
          <p:cNvPicPr>
            <a:picLocks noChangeAspect="1"/>
          </p:cNvPicPr>
          <p:nvPr/>
        </p:nvPicPr>
        <p:blipFill>
          <a:blip r:embed="rId3"/>
          <a:stretch>
            <a:fillRect/>
          </a:stretch>
        </p:blipFill>
        <p:spPr>
          <a:xfrm>
            <a:off x="10656995" y="14555"/>
            <a:ext cx="1535004" cy="773657"/>
          </a:xfrm>
          <a:prstGeom prst="rect">
            <a:avLst/>
          </a:prstGeom>
        </p:spPr>
      </p:pic>
      <p:pic>
        <p:nvPicPr>
          <p:cNvPr id="17" name="Picture 425" descr="http://www.lnf.infn.it/logo/logo_infn_lnf_1_sigla_ln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55" y="99156"/>
            <a:ext cx="961729" cy="604456"/>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1075847" y="14554"/>
            <a:ext cx="9581148" cy="40010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ctangle 18"/>
          <p:cNvSpPr/>
          <p:nvPr/>
        </p:nvSpPr>
        <p:spPr>
          <a:xfrm>
            <a:off x="4284912" y="26185"/>
            <a:ext cx="6442789" cy="369332"/>
          </a:xfrm>
          <a:prstGeom prst="rect">
            <a:avLst/>
          </a:prstGeom>
        </p:spPr>
        <p:txBody>
          <a:bodyPr wrap="none">
            <a:spAutoFit/>
          </a:bodyPr>
          <a:lstStyle/>
          <a:p>
            <a:r>
              <a:rPr lang="it-IT" b="1" i="1" dirty="0" smtClean="0">
                <a:solidFill>
                  <a:schemeClr val="bg1"/>
                </a:solidFill>
                <a:latin typeface="Arial" panose="020B0604020202020204" pitchFamily="34" charset="0"/>
                <a:cs typeface="Arial" panose="020B0604020202020204" pitchFamily="34" charset="0"/>
              </a:rPr>
              <a:t>Plasma section developments: erosion of walls capillary</a:t>
            </a:r>
            <a:endParaRPr lang="it-IT" i="1" dirty="0">
              <a:latin typeface="Arial" panose="020B0604020202020204" pitchFamily="34" charset="0"/>
              <a:cs typeface="Arial" panose="020B0604020202020204" pitchFamily="34" charset="0"/>
            </a:endParaRPr>
          </a:p>
        </p:txBody>
      </p:sp>
      <p:pic>
        <p:nvPicPr>
          <p:cNvPr id="36" name="Picture 35"/>
          <p:cNvPicPr>
            <a:picLocks noChangeAspect="1"/>
          </p:cNvPicPr>
          <p:nvPr/>
        </p:nvPicPr>
        <p:blipFill rotWithShape="1">
          <a:blip r:embed="rId5">
            <a:extLst>
              <a:ext uri="{28A0092B-C50C-407E-A947-70E740481C1C}">
                <a14:useLocalDpi xmlns:a14="http://schemas.microsoft.com/office/drawing/2010/main" val="0"/>
              </a:ext>
            </a:extLst>
          </a:blip>
          <a:srcRect t="10026" b="12680"/>
          <a:stretch/>
        </p:blipFill>
        <p:spPr>
          <a:xfrm>
            <a:off x="9421127" y="1078266"/>
            <a:ext cx="2603233" cy="788639"/>
          </a:xfrm>
          <a:prstGeom prst="rect">
            <a:avLst/>
          </a:prstGeom>
        </p:spPr>
      </p:pic>
      <p:grpSp>
        <p:nvGrpSpPr>
          <p:cNvPr id="37" name="Group 36"/>
          <p:cNvGrpSpPr/>
          <p:nvPr/>
        </p:nvGrpSpPr>
        <p:grpSpPr>
          <a:xfrm>
            <a:off x="183445" y="321442"/>
            <a:ext cx="7418472" cy="2412944"/>
            <a:chOff x="148425" y="2305553"/>
            <a:chExt cx="7418472" cy="2412944"/>
          </a:xfrm>
        </p:grpSpPr>
        <p:pic>
          <p:nvPicPr>
            <p:cNvPr id="38" name="Picture 37"/>
            <p:cNvPicPr>
              <a:picLocks noChangeAspect="1"/>
            </p:cNvPicPr>
            <p:nvPr/>
          </p:nvPicPr>
          <p:blipFill rotWithShape="1">
            <a:blip r:embed="rId6" cstate="print">
              <a:extLst>
                <a:ext uri="{28A0092B-C50C-407E-A947-70E740481C1C}">
                  <a14:useLocalDpi xmlns:a14="http://schemas.microsoft.com/office/drawing/2010/main" val="0"/>
                </a:ext>
              </a:extLst>
            </a:blip>
            <a:srcRect l="7476" t="4445" r="12971" b="3148"/>
            <a:stretch/>
          </p:blipFill>
          <p:spPr>
            <a:xfrm>
              <a:off x="3050348" y="2321162"/>
              <a:ext cx="2825366" cy="2397335"/>
            </a:xfrm>
            <a:prstGeom prst="rect">
              <a:avLst/>
            </a:prstGeom>
          </p:spPr>
        </p:pic>
        <p:pic>
          <p:nvPicPr>
            <p:cNvPr id="39" name="Picture 38"/>
            <p:cNvPicPr>
              <a:picLocks noChangeAspect="1"/>
            </p:cNvPicPr>
            <p:nvPr/>
          </p:nvPicPr>
          <p:blipFill rotWithShape="1">
            <a:blip r:embed="rId7" cstate="print">
              <a:extLst>
                <a:ext uri="{28A0092B-C50C-407E-A947-70E740481C1C}">
                  <a14:useLocalDpi xmlns:a14="http://schemas.microsoft.com/office/drawing/2010/main" val="0"/>
                </a:ext>
              </a:extLst>
            </a:blip>
            <a:srcRect l="7769" t="4387" r="13200" b="3391"/>
            <a:stretch/>
          </p:blipFill>
          <p:spPr>
            <a:xfrm>
              <a:off x="148425" y="2305553"/>
              <a:ext cx="2908926" cy="2398420"/>
            </a:xfrm>
            <a:prstGeom prst="rect">
              <a:avLst/>
            </a:prstGeom>
          </p:spPr>
        </p:pic>
        <p:sp>
          <p:nvSpPr>
            <p:cNvPr id="40" name="Rectangle 39"/>
            <p:cNvSpPr/>
            <p:nvPr/>
          </p:nvSpPr>
          <p:spPr>
            <a:xfrm>
              <a:off x="879341" y="2357711"/>
              <a:ext cx="1653273" cy="461665"/>
            </a:xfrm>
            <a:prstGeom prst="rect">
              <a:avLst/>
            </a:prstGeom>
            <a:solidFill>
              <a:schemeClr val="accent4">
                <a:lumMod val="40000"/>
                <a:lumOff val="60000"/>
                <a:alpha val="98000"/>
              </a:schemeClr>
            </a:solidFill>
            <a:ln>
              <a:solidFill>
                <a:schemeClr val="bg1">
                  <a:alpha val="99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3cmx0.5mm capillary</a:t>
              </a:r>
              <a:endParaRPr kumimoji="0" lang="it-IT" altLang="it-IT" sz="1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Ip = 300 A</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1" name="Straight Connector 40"/>
            <p:cNvCxnSpPr/>
            <p:nvPr/>
          </p:nvCxnSpPr>
          <p:spPr>
            <a:xfrm>
              <a:off x="378994" y="3156580"/>
              <a:ext cx="549672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9000"/>
                      </a14:imgEffect>
                    </a14:imgLayer>
                  </a14:imgProps>
                </a:ext>
                <a:ext uri="{28A0092B-C50C-407E-A947-70E740481C1C}">
                  <a14:useLocalDpi xmlns:a14="http://schemas.microsoft.com/office/drawing/2010/main" val="0"/>
                </a:ext>
              </a:extLst>
            </a:blip>
            <a:srcRect l="22794" t="31046" r="38677" b="18366"/>
            <a:stretch/>
          </p:blipFill>
          <p:spPr>
            <a:xfrm rot="5400000">
              <a:off x="5962653" y="2396441"/>
              <a:ext cx="1551163" cy="1657325"/>
            </a:xfrm>
            <a:prstGeom prst="rect">
              <a:avLst/>
            </a:prstGeom>
          </p:spPr>
        </p:pic>
      </p:grpSp>
      <p:grpSp>
        <p:nvGrpSpPr>
          <p:cNvPr id="43" name="Group 42"/>
          <p:cNvGrpSpPr/>
          <p:nvPr/>
        </p:nvGrpSpPr>
        <p:grpSpPr>
          <a:xfrm>
            <a:off x="183445" y="2440171"/>
            <a:ext cx="9066110" cy="2310692"/>
            <a:chOff x="186097" y="274283"/>
            <a:chExt cx="9066110" cy="2310692"/>
          </a:xfrm>
        </p:grpSpPr>
        <p:pic>
          <p:nvPicPr>
            <p:cNvPr id="44" name="Picture 43"/>
            <p:cNvPicPr>
              <a:picLocks noChangeAspect="1"/>
            </p:cNvPicPr>
            <p:nvPr/>
          </p:nvPicPr>
          <p:blipFill rotWithShape="1">
            <a:blip r:embed="rId10" cstate="print">
              <a:extLst>
                <a:ext uri="{28A0092B-C50C-407E-A947-70E740481C1C}">
                  <a14:useLocalDpi xmlns:a14="http://schemas.microsoft.com/office/drawing/2010/main" val="0"/>
                </a:ext>
              </a:extLst>
            </a:blip>
            <a:srcRect l="9085" t="4902" r="12779" b="3334"/>
            <a:stretch/>
          </p:blipFill>
          <p:spPr>
            <a:xfrm>
              <a:off x="186097" y="292738"/>
              <a:ext cx="2871254" cy="2292237"/>
            </a:xfrm>
            <a:prstGeom prst="rect">
              <a:avLst/>
            </a:prstGeom>
          </p:spPr>
        </p:pic>
        <p:pic>
          <p:nvPicPr>
            <p:cNvPr id="45" name="Picture 44"/>
            <p:cNvPicPr>
              <a:picLocks noChangeAspect="1"/>
            </p:cNvPicPr>
            <p:nvPr/>
          </p:nvPicPr>
          <p:blipFill rotWithShape="1">
            <a:blip r:embed="rId11" cstate="print">
              <a:extLst>
                <a:ext uri="{28A0092B-C50C-407E-A947-70E740481C1C}">
                  <a14:useLocalDpi xmlns:a14="http://schemas.microsoft.com/office/drawing/2010/main" val="0"/>
                </a:ext>
              </a:extLst>
            </a:blip>
            <a:srcRect l="8765" t="4258" r="12773" b="3519"/>
            <a:stretch/>
          </p:blipFill>
          <p:spPr>
            <a:xfrm>
              <a:off x="3091209" y="283794"/>
              <a:ext cx="2731809" cy="2301181"/>
            </a:xfrm>
            <a:prstGeom prst="rect">
              <a:avLst/>
            </a:prstGeom>
          </p:spPr>
        </p:pic>
        <p:sp>
          <p:nvSpPr>
            <p:cNvPr id="46" name="Rectangle 45"/>
            <p:cNvSpPr/>
            <p:nvPr/>
          </p:nvSpPr>
          <p:spPr>
            <a:xfrm>
              <a:off x="917013" y="274283"/>
              <a:ext cx="1502591" cy="461665"/>
            </a:xfrm>
            <a:prstGeom prst="rect">
              <a:avLst/>
            </a:prstGeom>
            <a:solidFill>
              <a:schemeClr val="accent4">
                <a:lumMod val="40000"/>
                <a:lumOff val="60000"/>
              </a:schemeClr>
            </a:solidFill>
            <a:ln>
              <a:solidFill>
                <a:schemeClr val="bg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3cmx1mm capillary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err="1"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Ip</a:t>
              </a:r>
              <a:r>
                <a:rPr kumimoji="0" lang="en-US" sz="12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 300 A</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7" name="Straight Connector 46"/>
            <p:cNvCxnSpPr/>
            <p:nvPr/>
          </p:nvCxnSpPr>
          <p:spPr>
            <a:xfrm>
              <a:off x="378994" y="1013593"/>
              <a:ext cx="5496720"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5875714" y="433358"/>
              <a:ext cx="3376493" cy="1551165"/>
              <a:chOff x="5856876" y="720193"/>
              <a:chExt cx="3376493" cy="1551165"/>
            </a:xfrm>
          </p:grpSpPr>
          <p:pic>
            <p:nvPicPr>
              <p:cNvPr id="49" name="Picture 48"/>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14000"/>
                        </a14:imgEffect>
                      </a14:imgLayer>
                    </a14:imgProps>
                  </a:ext>
                  <a:ext uri="{28A0092B-C50C-407E-A947-70E740481C1C}">
                    <a14:useLocalDpi xmlns:a14="http://schemas.microsoft.com/office/drawing/2010/main" val="0"/>
                  </a:ext>
                </a:extLst>
              </a:blip>
              <a:srcRect l="21496" t="33418" r="38223" b="34346"/>
              <a:stretch/>
            </p:blipFill>
            <p:spPr>
              <a:xfrm>
                <a:off x="5856876" y="720193"/>
                <a:ext cx="1657327" cy="1551165"/>
              </a:xfrm>
              <a:prstGeom prst="rect">
                <a:avLst/>
              </a:prstGeom>
            </p:spPr>
          </p:pic>
          <p:pic>
            <p:nvPicPr>
              <p:cNvPr id="50" name="Picture 49"/>
              <p:cNvPicPr>
                <a:picLocks noChangeAspect="1"/>
              </p:cNvPicPr>
              <p:nvPr/>
            </p:nvPicPr>
            <p:blipFill rotWithShape="1">
              <a:blip r:embed="rId14" cstate="print">
                <a:extLst>
                  <a:ext uri="{BEBA8EAE-BF5A-486C-A8C5-ECC9F3942E4B}">
                    <a14:imgProps xmlns:a14="http://schemas.microsoft.com/office/drawing/2010/main">
                      <a14:imgLayer r:embed="rId15">
                        <a14:imgEffect>
                          <a14:brightnessContrast bright="13000"/>
                        </a14:imgEffect>
                      </a14:imgLayer>
                    </a14:imgProps>
                  </a:ext>
                  <a:ext uri="{28A0092B-C50C-407E-A947-70E740481C1C}">
                    <a14:useLocalDpi xmlns:a14="http://schemas.microsoft.com/office/drawing/2010/main" val="0"/>
                  </a:ext>
                </a:extLst>
              </a:blip>
              <a:srcRect l="24871" t="30717" r="24946" b="30465"/>
              <a:stretch/>
            </p:blipFill>
            <p:spPr>
              <a:xfrm>
                <a:off x="7579518" y="720194"/>
                <a:ext cx="1653851" cy="1551164"/>
              </a:xfrm>
              <a:prstGeom prst="rect">
                <a:avLst/>
              </a:prstGeom>
            </p:spPr>
          </p:pic>
        </p:grpSp>
      </p:grpSp>
      <p:sp>
        <p:nvSpPr>
          <p:cNvPr id="51" name="Rectangle 50"/>
          <p:cNvSpPr/>
          <p:nvPr/>
        </p:nvSpPr>
        <p:spPr>
          <a:xfrm>
            <a:off x="3919949" y="586234"/>
            <a:ext cx="13500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smtClean="0">
                <a:ln>
                  <a:noFill/>
                </a:ln>
                <a:solidFill>
                  <a:prstClr val="black"/>
                </a:solidFill>
                <a:effectLst/>
                <a:uLnTx/>
                <a:uFillTx/>
                <a:latin typeface="Calibri" panose="020F0502020204030204"/>
                <a:ea typeface="+mn-ea"/>
                <a:cs typeface="+mn-cs"/>
              </a:rPr>
              <a:t>Te ≈ 6,1 </a:t>
            </a:r>
            <a:r>
              <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rPr>
              <a:t>eV</a:t>
            </a:r>
          </a:p>
        </p:txBody>
      </p:sp>
      <p:grpSp>
        <p:nvGrpSpPr>
          <p:cNvPr id="52" name="Group 51"/>
          <p:cNvGrpSpPr/>
          <p:nvPr/>
        </p:nvGrpSpPr>
        <p:grpSpPr>
          <a:xfrm>
            <a:off x="183445" y="4385694"/>
            <a:ext cx="5675247" cy="2350317"/>
            <a:chOff x="204951" y="4418810"/>
            <a:chExt cx="5675247" cy="2350317"/>
          </a:xfrm>
        </p:grpSpPr>
        <p:pic>
          <p:nvPicPr>
            <p:cNvPr id="53" name="Picture 52"/>
            <p:cNvPicPr>
              <a:picLocks noChangeAspect="1"/>
            </p:cNvPicPr>
            <p:nvPr/>
          </p:nvPicPr>
          <p:blipFill rotWithShape="1">
            <a:blip r:embed="rId16" cstate="print">
              <a:extLst>
                <a:ext uri="{28A0092B-C50C-407E-A947-70E740481C1C}">
                  <a14:useLocalDpi xmlns:a14="http://schemas.microsoft.com/office/drawing/2010/main" val="0"/>
                </a:ext>
              </a:extLst>
            </a:blip>
            <a:srcRect l="9569" t="5185" r="11532" b="1482"/>
            <a:stretch/>
          </p:blipFill>
          <p:spPr>
            <a:xfrm>
              <a:off x="204951" y="4418810"/>
              <a:ext cx="2919189" cy="2350317"/>
            </a:xfrm>
            <a:prstGeom prst="rect">
              <a:avLst/>
            </a:prstGeom>
          </p:spPr>
        </p:pic>
        <p:pic>
          <p:nvPicPr>
            <p:cNvPr id="54" name="Picture 53"/>
            <p:cNvPicPr>
              <a:picLocks noChangeAspect="1"/>
            </p:cNvPicPr>
            <p:nvPr/>
          </p:nvPicPr>
          <p:blipFill rotWithShape="1">
            <a:blip r:embed="rId17" cstate="print">
              <a:extLst>
                <a:ext uri="{28A0092B-C50C-407E-A947-70E740481C1C}">
                  <a14:useLocalDpi xmlns:a14="http://schemas.microsoft.com/office/drawing/2010/main" val="0"/>
                </a:ext>
              </a:extLst>
            </a:blip>
            <a:srcRect l="8909" t="4620" r="12585" b="3343"/>
            <a:stretch/>
          </p:blipFill>
          <p:spPr>
            <a:xfrm>
              <a:off x="3091209" y="4424276"/>
              <a:ext cx="2788989" cy="2336119"/>
            </a:xfrm>
            <a:prstGeom prst="rect">
              <a:avLst/>
            </a:prstGeom>
          </p:spPr>
        </p:pic>
        <p:sp>
          <p:nvSpPr>
            <p:cNvPr id="55" name="Rectangle 54"/>
            <p:cNvSpPr/>
            <p:nvPr/>
          </p:nvSpPr>
          <p:spPr>
            <a:xfrm>
              <a:off x="945333" y="4490988"/>
              <a:ext cx="1643807" cy="461665"/>
            </a:xfrm>
            <a:prstGeom prst="rect">
              <a:avLst/>
            </a:prstGeom>
            <a:solidFill>
              <a:schemeClr val="accent4">
                <a:lumMod val="40000"/>
                <a:lumOff val="60000"/>
              </a:schemeClr>
            </a:solidFill>
            <a:ln>
              <a:solidFill>
                <a:schemeClr val="bg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2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3cmx2mm capillary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err="1"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Ip</a:t>
              </a:r>
              <a:r>
                <a:rPr kumimoji="0" lang="en-US" sz="1200" b="1" i="1" u="none" strike="noStrike" kern="1200" cap="none" spc="0" normalizeH="0" baseline="0" noProof="0" dirty="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a:t>
              </a:r>
              <a:r>
                <a:rPr kumimoji="0" lang="en-US" sz="1200" b="1" i="1" u="none" strike="noStrike" kern="1200" cap="none" spc="0" normalizeH="0" baseline="0" noProof="0" dirty="0" smtClean="0">
                  <a:ln>
                    <a:noFill/>
                  </a:ln>
                  <a:solidFill>
                    <a:prstClr val="black"/>
                  </a:solidFill>
                  <a:effectLst/>
                  <a:uLnTx/>
                  <a:uFillTx/>
                  <a:latin typeface="Microsoft JhengHei UI Light" panose="020B0304030504040204" pitchFamily="34" charset="-120"/>
                  <a:ea typeface="Microsoft JhengHei UI Light" panose="020B0304030504040204" pitchFamily="34" charset="-120"/>
                  <a:cs typeface="Arial" panose="020B0604020202020204" pitchFamily="34" charset="0"/>
                </a:rPr>
                <a:t>= 300 A</a:t>
              </a:r>
              <a:endParaRPr kumimoji="0" lang="it-IT"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6" name="Straight Connector 55"/>
            <p:cNvCxnSpPr/>
            <p:nvPr/>
          </p:nvCxnSpPr>
          <p:spPr>
            <a:xfrm>
              <a:off x="326298" y="5257054"/>
              <a:ext cx="5496720" cy="0"/>
            </a:xfrm>
            <a:prstGeom prst="line">
              <a:avLst/>
            </a:prstGeom>
            <a:ln w="12700">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57" name="Rectangle 56"/>
          <p:cNvSpPr/>
          <p:nvPr/>
        </p:nvSpPr>
        <p:spPr>
          <a:xfrm>
            <a:off x="3851880" y="4643621"/>
            <a:ext cx="129234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smtClean="0">
                <a:ln>
                  <a:noFill/>
                </a:ln>
                <a:solidFill>
                  <a:prstClr val="black"/>
                </a:solidFill>
                <a:effectLst/>
                <a:uLnTx/>
                <a:uFillTx/>
                <a:latin typeface="Calibri" panose="020F0502020204030204"/>
                <a:ea typeface="+mn-ea"/>
                <a:cs typeface="+mn-cs"/>
              </a:rPr>
              <a:t>Te ≈ 3,5eV</a:t>
            </a:r>
            <a:endPar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p:cNvSpPr/>
          <p:nvPr/>
        </p:nvSpPr>
        <p:spPr>
          <a:xfrm>
            <a:off x="3880851" y="2699035"/>
            <a:ext cx="13532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0" cap="none" spc="0" normalizeH="0" baseline="0" noProof="0" dirty="0" smtClean="0">
                <a:ln>
                  <a:noFill/>
                </a:ln>
                <a:solidFill>
                  <a:prstClr val="black"/>
                </a:solidFill>
                <a:effectLst/>
                <a:uLnTx/>
                <a:uFillTx/>
                <a:latin typeface="Calibri" panose="020F0502020204030204"/>
                <a:ea typeface="+mn-ea"/>
                <a:cs typeface="+mn-cs"/>
              </a:rPr>
              <a:t>Te ≈ 4.6 </a:t>
            </a:r>
            <a:r>
              <a:rPr kumimoji="0" lang="it-IT" sz="2000" b="1" i="0" u="none" strike="noStrike" kern="0" cap="none" spc="0" normalizeH="0" baseline="0" noProof="0" dirty="0">
                <a:ln>
                  <a:noFill/>
                </a:ln>
                <a:solidFill>
                  <a:prstClr val="black"/>
                </a:solidFill>
                <a:effectLst/>
                <a:uLnTx/>
                <a:uFillTx/>
                <a:latin typeface="Calibri" panose="020F0502020204030204"/>
                <a:ea typeface="+mn-ea"/>
                <a:cs typeface="+mn-cs"/>
              </a:rPr>
              <a:t>eV</a:t>
            </a:r>
          </a:p>
        </p:txBody>
      </p:sp>
      <p:sp>
        <p:nvSpPr>
          <p:cNvPr id="59" name="Rectangle 58"/>
          <p:cNvSpPr/>
          <p:nvPr/>
        </p:nvSpPr>
        <p:spPr>
          <a:xfrm>
            <a:off x="1373042" y="1983976"/>
            <a:ext cx="7729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0" name="Rectangle 59"/>
          <p:cNvSpPr/>
          <p:nvPr/>
        </p:nvSpPr>
        <p:spPr>
          <a:xfrm>
            <a:off x="1415853" y="4084131"/>
            <a:ext cx="772969"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1" name="Rectangle 60"/>
          <p:cNvSpPr/>
          <p:nvPr/>
        </p:nvSpPr>
        <p:spPr>
          <a:xfrm>
            <a:off x="1373042" y="6003545"/>
            <a:ext cx="77296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2" name="Rectangle 61"/>
          <p:cNvSpPr/>
          <p:nvPr/>
        </p:nvSpPr>
        <p:spPr>
          <a:xfrm>
            <a:off x="3866780" y="4092522"/>
            <a:ext cx="1358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100000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3" name="Rectangle 62"/>
          <p:cNvSpPr/>
          <p:nvPr/>
        </p:nvSpPr>
        <p:spPr>
          <a:xfrm>
            <a:off x="3876043" y="5973757"/>
            <a:ext cx="135806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b="1" kern="0" noProof="0" dirty="0" smtClean="0">
                <a:solidFill>
                  <a:prstClr val="black"/>
                </a:solidFill>
                <a:latin typeface="Calibri" panose="020F0502020204030204"/>
              </a:rPr>
              <a:t>1</a:t>
            </a: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00000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4" name="Rectangle 63"/>
          <p:cNvSpPr/>
          <p:nvPr/>
        </p:nvSpPr>
        <p:spPr>
          <a:xfrm>
            <a:off x="3970091" y="2064144"/>
            <a:ext cx="12410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0" cap="none" spc="0" normalizeH="0" baseline="0" noProof="0" dirty="0" smtClean="0">
                <a:ln>
                  <a:noFill/>
                </a:ln>
                <a:solidFill>
                  <a:prstClr val="black"/>
                </a:solidFill>
                <a:effectLst/>
                <a:uLnTx/>
                <a:uFillTx/>
                <a:latin typeface="Calibri" panose="020F0502020204030204"/>
                <a:ea typeface="+mn-ea"/>
                <a:cs typeface="+mn-cs"/>
              </a:rPr>
              <a:t>50000 shot</a:t>
            </a:r>
            <a:endParaRPr kumimoji="0" lang="it-IT"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65" name="Rectangle 64"/>
          <p:cNvSpPr/>
          <p:nvPr/>
        </p:nvSpPr>
        <p:spPr>
          <a:xfrm>
            <a:off x="9421127" y="2248810"/>
            <a:ext cx="2715645"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The larger is the current density, the stronger is the damaging of the plasma channel, because the thermal energy to be dissipated by the capillary walls will increase</a:t>
            </a:r>
            <a:endParaRPr kumimoji="0" lang="it-IT"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6" name="Picture 65"/>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9000"/>
                    </a14:imgEffect>
                  </a14:imgLayer>
                </a14:imgProps>
              </a:ext>
              <a:ext uri="{28A0092B-C50C-407E-A947-70E740481C1C}">
                <a14:useLocalDpi xmlns:a14="http://schemas.microsoft.com/office/drawing/2010/main" val="0"/>
              </a:ext>
            </a:extLst>
          </a:blip>
          <a:srcRect l="20166" t="38889" r="53667" b="24667"/>
          <a:stretch/>
        </p:blipFill>
        <p:spPr>
          <a:xfrm rot="16200000">
            <a:off x="7668743" y="4441144"/>
            <a:ext cx="1538435" cy="1684512"/>
          </a:xfrm>
          <a:prstGeom prst="rect">
            <a:avLst/>
          </a:prstGeom>
        </p:spPr>
      </p:pic>
      <p:cxnSp>
        <p:nvCxnSpPr>
          <p:cNvPr id="67" name="Straight Arrow Connector 66"/>
          <p:cNvCxnSpPr/>
          <p:nvPr/>
        </p:nvCxnSpPr>
        <p:spPr>
          <a:xfrm>
            <a:off x="4561759" y="1172469"/>
            <a:ext cx="0" cy="744013"/>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543657" y="3185166"/>
            <a:ext cx="4310" cy="390987"/>
          </a:xfrm>
          <a:prstGeom prst="straightConnector1">
            <a:avLst/>
          </a:prstGeom>
          <a:ln w="12700">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0066975" y="632327"/>
            <a:ext cx="2069797" cy="369332"/>
          </a:xfrm>
          <a:prstGeom prst="rect">
            <a:avLst/>
          </a:prstGeom>
          <a:solidFill>
            <a:schemeClr val="accent1">
              <a:lumMod val="20000"/>
              <a:lumOff val="80000"/>
            </a:schemeClr>
          </a:solidFill>
          <a:ln>
            <a:solidFill>
              <a:schemeClr val="bg2"/>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it-IT" sz="1800" b="0" i="0" u="none" strike="noStrike" kern="1200" cap="none" spc="0" normalizeH="0" baseline="0" noProof="0" dirty="0" smtClean="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1Hz repetition rate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2" name="Picture 71"/>
          <p:cNvPicPr>
            <a:picLocks noChangeAspect="1"/>
          </p:cNvPicPr>
          <p:nvPr/>
        </p:nvPicPr>
        <p:blipFill rotWithShape="1">
          <a:blip r:embed="rId20" cstate="print">
            <a:extLst>
              <a:ext uri="{BEBA8EAE-BF5A-486C-A8C5-ECC9F3942E4B}">
                <a14:imgProps xmlns:a14="http://schemas.microsoft.com/office/drawing/2010/main">
                  <a14:imgLayer r:embed="rId21">
                    <a14:imgEffect>
                      <a14:brightnessContrast bright="17000"/>
                    </a14:imgEffect>
                  </a14:imgLayer>
                </a14:imgProps>
              </a:ext>
              <a:ext uri="{28A0092B-C50C-407E-A947-70E740481C1C}">
                <a14:useLocalDpi xmlns:a14="http://schemas.microsoft.com/office/drawing/2010/main" val="0"/>
              </a:ext>
            </a:extLst>
          </a:blip>
          <a:srcRect l="58333" t="41372" r="16814" b="24902"/>
          <a:stretch/>
        </p:blipFill>
        <p:spPr>
          <a:xfrm>
            <a:off x="7653108" y="459976"/>
            <a:ext cx="1531132" cy="1558312"/>
          </a:xfrm>
          <a:prstGeom prst="rect">
            <a:avLst/>
          </a:prstGeom>
        </p:spPr>
      </p:pic>
      <p:pic>
        <p:nvPicPr>
          <p:cNvPr id="73" name="Picture 72"/>
          <p:cNvPicPr>
            <a:picLocks noChangeAspect="1"/>
          </p:cNvPicPr>
          <p:nvPr/>
        </p:nvPicPr>
        <p:blipFill rotWithShape="1">
          <a:blip r:embed="rId22" cstate="print">
            <a:extLst>
              <a:ext uri="{BEBA8EAE-BF5A-486C-A8C5-ECC9F3942E4B}">
                <a14:imgProps xmlns:a14="http://schemas.microsoft.com/office/drawing/2010/main">
                  <a14:imgLayer r:embed="rId23">
                    <a14:imgEffect>
                      <a14:brightnessContrast bright="20000"/>
                    </a14:imgEffect>
                  </a14:imgLayer>
                </a14:imgProps>
              </a:ext>
              <a:ext uri="{28A0092B-C50C-407E-A947-70E740481C1C}">
                <a14:useLocalDpi xmlns:a14="http://schemas.microsoft.com/office/drawing/2010/main" val="0"/>
              </a:ext>
            </a:extLst>
          </a:blip>
          <a:srcRect l="17869" t="34786" r="26822" b="22621"/>
          <a:stretch/>
        </p:blipFill>
        <p:spPr>
          <a:xfrm>
            <a:off x="5882426" y="4514183"/>
            <a:ext cx="1658917" cy="1539143"/>
          </a:xfrm>
          <a:prstGeom prst="rect">
            <a:avLst/>
          </a:prstGeom>
        </p:spPr>
      </p:pic>
      <p:sp>
        <p:nvSpPr>
          <p:cNvPr id="74" name="Rectangle 73"/>
          <p:cNvSpPr/>
          <p:nvPr/>
        </p:nvSpPr>
        <p:spPr>
          <a:xfrm>
            <a:off x="11782657" y="6199086"/>
            <a:ext cx="301686" cy="369332"/>
          </a:xfrm>
          <a:prstGeom prst="rect">
            <a:avLst/>
          </a:prstGeom>
        </p:spPr>
        <p:txBody>
          <a:bodyPr wrap="none">
            <a:spAutoFit/>
          </a:bodyPr>
          <a:lstStyle/>
          <a:p>
            <a:r>
              <a:rPr lang="en-US" dirty="0"/>
              <a:t>9</a:t>
            </a:r>
            <a:endParaRPr lang="it-IT" dirty="0"/>
          </a:p>
        </p:txBody>
      </p:sp>
    </p:spTree>
    <p:extLst>
      <p:ext uri="{BB962C8B-B14F-4D97-AF65-F5344CB8AC3E}">
        <p14:creationId xmlns:p14="http://schemas.microsoft.com/office/powerpoint/2010/main" val="1348188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2113453</TotalTime>
  <Words>1617</Words>
  <Application>Microsoft Office PowerPoint</Application>
  <PresentationFormat>Widescreen</PresentationFormat>
  <Paragraphs>315</Paragraphs>
  <Slides>19</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Microsoft JhengHei</vt:lpstr>
      <vt:lpstr>Microsoft JhengHei UI Light</vt:lpstr>
      <vt:lpstr>AdvP6975</vt:lpstr>
      <vt:lpstr>-apple-system</vt:lpstr>
      <vt:lpstr>Arial</vt:lpstr>
      <vt:lpstr>Calibri</vt:lpstr>
      <vt:lpstr>Calibri Light</vt:lpstr>
      <vt:lpstr>CMR10</vt:lpstr>
      <vt:lpstr>Courier New</vt:lpstr>
      <vt:lpstr>Eras Medium ITC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Biagioni</dc:creator>
  <cp:lastModifiedBy>Angelo Biagioni</cp:lastModifiedBy>
  <cp:revision>460</cp:revision>
  <dcterms:created xsi:type="dcterms:W3CDTF">2021-04-11T10:01:08Z</dcterms:created>
  <dcterms:modified xsi:type="dcterms:W3CDTF">2022-12-01T05:26:05Z</dcterms:modified>
</cp:coreProperties>
</file>