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56" r:id="rId2"/>
    <p:sldId id="457" r:id="rId3"/>
    <p:sldId id="411" r:id="rId4"/>
    <p:sldId id="256" r:id="rId5"/>
    <p:sldId id="257" r:id="rId6"/>
    <p:sldId id="471" r:id="rId7"/>
    <p:sldId id="259" r:id="rId8"/>
    <p:sldId id="262" r:id="rId9"/>
    <p:sldId id="296" r:id="rId10"/>
    <p:sldId id="463" r:id="rId11"/>
    <p:sldId id="408" r:id="rId12"/>
    <p:sldId id="461" r:id="rId13"/>
    <p:sldId id="452" r:id="rId14"/>
    <p:sldId id="407" r:id="rId15"/>
    <p:sldId id="422" r:id="rId16"/>
    <p:sldId id="410" r:id="rId17"/>
    <p:sldId id="258" r:id="rId18"/>
    <p:sldId id="454" r:id="rId19"/>
    <p:sldId id="465" r:id="rId20"/>
    <p:sldId id="466" r:id="rId21"/>
    <p:sldId id="443" r:id="rId22"/>
    <p:sldId id="467" r:id="rId23"/>
    <p:sldId id="468" r:id="rId24"/>
    <p:sldId id="469" r:id="rId25"/>
    <p:sldId id="470" r:id="rId26"/>
    <p:sldId id="462" r:id="rId27"/>
    <p:sldId id="472" r:id="rId28"/>
    <p:sldId id="464"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4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96"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AEF3B-5F71-45C4-AD84-D96E2A2E6952}" type="datetimeFigureOut">
              <a:rPr lang="it-IT" smtClean="0"/>
              <a:t>29/11/2022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BF8F-D000-4DEE-B084-F2EEC12D0261}" type="slidenum">
              <a:rPr lang="it-IT" smtClean="0"/>
              <a:t>‹N›</a:t>
            </a:fld>
            <a:endParaRPr lang="it-IT"/>
          </a:p>
        </p:txBody>
      </p:sp>
    </p:spTree>
    <p:extLst>
      <p:ext uri="{BB962C8B-B14F-4D97-AF65-F5344CB8AC3E}">
        <p14:creationId xmlns:p14="http://schemas.microsoft.com/office/powerpoint/2010/main" val="177123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0B2CFD28-D2A1-4FA0-A47C-DA838186B920}" type="slidenum">
              <a:rPr lang="en-GB" smtClean="0"/>
              <a:t>9</a:t>
            </a:fld>
            <a:endParaRPr lang="en-GB"/>
          </a:p>
        </p:txBody>
      </p:sp>
    </p:spTree>
    <p:extLst>
      <p:ext uri="{BB962C8B-B14F-4D97-AF65-F5344CB8AC3E}">
        <p14:creationId xmlns:p14="http://schemas.microsoft.com/office/powerpoint/2010/main" val="99065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a:t>Small</a:t>
            </a:r>
            <a:r>
              <a:rPr lang="it-IT" dirty="0"/>
              <a:t> “</a:t>
            </a:r>
            <a:r>
              <a:rPr lang="it-IT" dirty="0" err="1"/>
              <a:t>blue</a:t>
            </a:r>
            <a:r>
              <a:rPr lang="it-IT" dirty="0"/>
              <a:t>” </a:t>
            </a:r>
            <a:r>
              <a:rPr lang="it-IT" dirty="0" err="1"/>
              <a:t>shift</a:t>
            </a:r>
            <a:r>
              <a:rPr lang="it-IT" dirty="0"/>
              <a:t> </a:t>
            </a:r>
            <a:r>
              <a:rPr lang="it-IT" dirty="0" err="1"/>
              <a:t>of</a:t>
            </a:r>
            <a:r>
              <a:rPr lang="it-IT" dirty="0"/>
              <a:t> 0.25 eV </a:t>
            </a:r>
            <a:r>
              <a:rPr lang="it-IT" dirty="0" err="1"/>
              <a:t>of</a:t>
            </a:r>
            <a:r>
              <a:rPr lang="it-IT" baseline="0" dirty="0"/>
              <a:t> the </a:t>
            </a:r>
            <a:r>
              <a:rPr lang="it-IT" baseline="0" dirty="0">
                <a:latin typeface="Symbol" pitchFamily="18" charset="2"/>
              </a:rPr>
              <a:t>C</a:t>
            </a:r>
            <a:r>
              <a:rPr lang="it-IT" baseline="0" dirty="0"/>
              <a:t>  K</a:t>
            </a:r>
            <a:r>
              <a:rPr lang="it-IT" baseline="30000" dirty="0"/>
              <a:t>-1</a:t>
            </a:r>
            <a:r>
              <a:rPr lang="it-IT" baseline="0" dirty="0"/>
              <a:t> -&gt; </a:t>
            </a:r>
            <a:r>
              <a:rPr lang="el-GR" dirty="0"/>
              <a:t>Π</a:t>
            </a:r>
            <a:r>
              <a:rPr lang="it-IT" baseline="0" dirty="0"/>
              <a:t>* </a:t>
            </a:r>
            <a:r>
              <a:rPr lang="it-IT" baseline="0" dirty="0" err="1"/>
              <a:t>transition</a:t>
            </a:r>
            <a:r>
              <a:rPr lang="it-IT" baseline="0" dirty="0"/>
              <a:t> </a:t>
            </a:r>
            <a:r>
              <a:rPr lang="it-IT" baseline="0" dirty="0" err="1"/>
              <a:t>wth</a:t>
            </a:r>
            <a:r>
              <a:rPr lang="it-IT" baseline="0" dirty="0"/>
              <a:t> </a:t>
            </a:r>
            <a:r>
              <a:rPr lang="it-IT" baseline="0" dirty="0" err="1"/>
              <a:t>reference</a:t>
            </a:r>
            <a:r>
              <a:rPr lang="it-IT" baseline="0" dirty="0"/>
              <a:t> </a:t>
            </a:r>
            <a:r>
              <a:rPr lang="it-IT" baseline="0" dirty="0" err="1"/>
              <a:t>to</a:t>
            </a:r>
            <a:r>
              <a:rPr lang="it-IT" baseline="0" dirty="0"/>
              <a:t> gas </a:t>
            </a:r>
            <a:r>
              <a:rPr lang="it-IT" baseline="0" dirty="0" err="1"/>
              <a:t>phase</a:t>
            </a:r>
            <a:r>
              <a:rPr lang="it-IT" baseline="0" dirty="0"/>
              <a:t> </a:t>
            </a:r>
            <a:r>
              <a:rPr lang="it-IT" baseline="0" dirty="0" err="1"/>
              <a:t>spectrum</a:t>
            </a:r>
            <a:endParaRPr lang="it-IT" baseline="0" dirty="0"/>
          </a:p>
          <a:p>
            <a:r>
              <a:rPr lang="it-IT" baseline="0" dirty="0" err="1"/>
              <a:t>Blue</a:t>
            </a:r>
            <a:r>
              <a:rPr lang="it-IT" baseline="0" dirty="0"/>
              <a:t> </a:t>
            </a:r>
            <a:r>
              <a:rPr lang="it-IT" baseline="0" dirty="0" err="1"/>
              <a:t>shift</a:t>
            </a:r>
            <a:r>
              <a:rPr lang="it-IT" baseline="0" dirty="0"/>
              <a:t> </a:t>
            </a:r>
            <a:r>
              <a:rPr lang="it-IT" baseline="0" dirty="0" err="1"/>
              <a:t>is</a:t>
            </a:r>
            <a:r>
              <a:rPr lang="it-IT" baseline="0" dirty="0"/>
              <a:t> </a:t>
            </a:r>
            <a:r>
              <a:rPr lang="it-IT" baseline="0" dirty="0" err="1"/>
              <a:t>characteristic</a:t>
            </a:r>
            <a:r>
              <a:rPr lang="it-IT" baseline="0" dirty="0"/>
              <a:t> </a:t>
            </a:r>
            <a:r>
              <a:rPr lang="it-IT" baseline="0" dirty="0" err="1"/>
              <a:t>of</a:t>
            </a:r>
            <a:r>
              <a:rPr lang="it-IT" baseline="0" dirty="0"/>
              <a:t> </a:t>
            </a:r>
            <a:r>
              <a:rPr lang="it-IT" baseline="0" dirty="0" err="1"/>
              <a:t>hydrogen</a:t>
            </a:r>
            <a:r>
              <a:rPr lang="it-IT" baseline="0" dirty="0"/>
              <a:t> </a:t>
            </a:r>
            <a:r>
              <a:rPr lang="it-IT" baseline="0" dirty="0" err="1"/>
              <a:t>bonding</a:t>
            </a:r>
            <a:r>
              <a:rPr lang="it-IT" baseline="0" dirty="0"/>
              <a:t> </a:t>
            </a:r>
            <a:r>
              <a:rPr lang="it-IT" baseline="0" dirty="0" err="1"/>
              <a:t>with</a:t>
            </a:r>
            <a:r>
              <a:rPr lang="it-IT" baseline="0" dirty="0"/>
              <a:t> </a:t>
            </a:r>
            <a:r>
              <a:rPr lang="it-IT" baseline="0" dirty="0" err="1"/>
              <a:t>solvent</a:t>
            </a:r>
            <a:r>
              <a:rPr lang="it-IT" baseline="0" dirty="0"/>
              <a:t> </a:t>
            </a:r>
            <a:endParaRPr lang="en-GB" dirty="0"/>
          </a:p>
        </p:txBody>
      </p:sp>
      <p:sp>
        <p:nvSpPr>
          <p:cNvPr id="4" name="Segnaposto numero diapositiva 3"/>
          <p:cNvSpPr>
            <a:spLocks noGrp="1"/>
          </p:cNvSpPr>
          <p:nvPr>
            <p:ph type="sldNum" sz="quarter" idx="10"/>
          </p:nvPr>
        </p:nvSpPr>
        <p:spPr/>
        <p:txBody>
          <a:bodyPr/>
          <a:lstStyle/>
          <a:p>
            <a:fld id="{D6A216FE-6225-4843-A58B-4AB728EC7968}" type="slidenum">
              <a:rPr lang="en-US" smtClean="0"/>
              <a:pPr/>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solidFill>
                  <a:schemeClr val="accent5">
                    <a:lumMod val="50000"/>
                  </a:schemeClr>
                </a:solidFill>
              </a:rPr>
              <a:t>t is, for instance, responsible for odor perception, taste, and the effect of most pharmaceutical drugs on any living organism. In fact, the molecular building blocks of all known biological matter possess a chiral, i.e., a handed, structure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216FE-6225-4843-A58B-4AB728EC79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553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216FE-6225-4843-A58B-4AB728EC79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89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216FE-6225-4843-A58B-4AB728EC79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643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216FE-6225-4843-A58B-4AB728EC79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625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2060"/>
                </a:solidFill>
                <a:latin typeface="Fira Sans" panose="020B0503050000020004" pitchFamily="34" charset="0"/>
                <a:cs typeface="Times New Roman" panose="02020603050405020304" pitchFamily="18" charset="0"/>
              </a:rPr>
              <a:t>The XFEL pulses are focused into a gas cell of 9.5 mm length filled with neon to spot</a:t>
            </a:r>
          </a:p>
          <a:p>
            <a:r>
              <a:rPr lang="en-US" sz="1200" dirty="0">
                <a:solidFill>
                  <a:srgbClr val="002060"/>
                </a:solidFill>
                <a:latin typeface="Fira Sans" panose="020B0503050000020004" pitchFamily="34" charset="0"/>
                <a:cs typeface="Times New Roman" panose="02020603050405020304" pitchFamily="18" charset="0"/>
              </a:rPr>
              <a:t>sizes of  2 m using a Kirkpatrick-Baez (KB) focusing optics.</a:t>
            </a:r>
          </a:p>
          <a:p>
            <a:r>
              <a:rPr lang="en-US" sz="1200" dirty="0">
                <a:solidFill>
                  <a:srgbClr val="002060"/>
                </a:solidFill>
                <a:latin typeface="Fira Sans" panose="020B0503050000020004" pitchFamily="34" charset="0"/>
                <a:cs typeface="Times New Roman" panose="02020603050405020304" pitchFamily="18" charset="0"/>
              </a:rPr>
              <a:t>A grating spectrometer of 1 eV energy resolution is fielded</a:t>
            </a:r>
          </a:p>
          <a:p>
            <a:r>
              <a:rPr lang="en-US" sz="1200" dirty="0">
                <a:solidFill>
                  <a:srgbClr val="002060"/>
                </a:solidFill>
                <a:latin typeface="Fira Sans" panose="020B0503050000020004" pitchFamily="34" charset="0"/>
                <a:cs typeface="Times New Roman" panose="02020603050405020304" pitchFamily="18" charset="0"/>
              </a:rPr>
              <a:t>downstream. (b) Typical raw spectrum</a:t>
            </a:r>
          </a:p>
          <a:p>
            <a:endParaRPr lang="en-US" sz="1200" dirty="0">
              <a:solidFill>
                <a:srgbClr val="002060"/>
              </a:solidFill>
              <a:latin typeface="Fira Sans" panose="020B0503050000020004" pitchFamily="34" charset="0"/>
              <a:cs typeface="Times New Roman" panose="02020603050405020304" pitchFamily="18" charset="0"/>
            </a:endParaRPr>
          </a:p>
          <a:p>
            <a:r>
              <a:rPr lang="en-US" dirty="0"/>
              <a:t>Pumping with a SASE XFEL, therefore, results in stable line position and line profile when tuned above the K edge, and emission of variable line shape and stochastic line shifts when pumping below the K edge, which results in resonant Raman scattering</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216FE-6225-4843-A58B-4AB728EC79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0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216FE-6225-4843-A58B-4AB728EC79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588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216FE-6225-4843-A58B-4AB728EC79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05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4D2B72-4D76-2744-11EA-77D218EC144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B72FD6B-7E71-9F58-FF36-BED1A75A6F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DBA0CFF-57F3-66A0-EE2D-8145833099A7}"/>
              </a:ext>
            </a:extLst>
          </p:cNvPr>
          <p:cNvSpPr>
            <a:spLocks noGrp="1"/>
          </p:cNvSpPr>
          <p:nvPr>
            <p:ph type="dt" sz="half" idx="10"/>
          </p:nvPr>
        </p:nvSpPr>
        <p:spPr/>
        <p:txBody>
          <a:bodyPr/>
          <a:lstStyle/>
          <a:p>
            <a:fld id="{7F512A60-36A7-4BC1-9A27-303514444E60}" type="datetimeFigureOut">
              <a:rPr lang="it-IT" smtClean="0"/>
              <a:t>29/11/2022</a:t>
            </a:fld>
            <a:endParaRPr lang="it-IT"/>
          </a:p>
        </p:txBody>
      </p:sp>
      <p:sp>
        <p:nvSpPr>
          <p:cNvPr id="5" name="Segnaposto piè di pagina 4">
            <a:extLst>
              <a:ext uri="{FF2B5EF4-FFF2-40B4-BE49-F238E27FC236}">
                <a16:creationId xmlns:a16="http://schemas.microsoft.com/office/drawing/2014/main" id="{5C3A52E0-87E3-CEE5-5211-576F720EA1C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BAD0321-AAA1-BD69-5E44-EF51A378EC54}"/>
              </a:ext>
            </a:extLst>
          </p:cNvPr>
          <p:cNvSpPr>
            <a:spLocks noGrp="1"/>
          </p:cNvSpPr>
          <p:nvPr>
            <p:ph type="sldNum" sz="quarter" idx="12"/>
          </p:nvPr>
        </p:nvSpPr>
        <p:spPr/>
        <p:txBody>
          <a:bodyPr/>
          <a:lstStyle/>
          <a:p>
            <a:fld id="{3B4C553A-6EF5-4303-A97C-A10FEF68EFD3}" type="slidenum">
              <a:rPr lang="it-IT" smtClean="0"/>
              <a:t>‹N›</a:t>
            </a:fld>
            <a:endParaRPr lang="it-IT"/>
          </a:p>
        </p:txBody>
      </p:sp>
    </p:spTree>
    <p:extLst>
      <p:ext uri="{BB962C8B-B14F-4D97-AF65-F5344CB8AC3E}">
        <p14:creationId xmlns:p14="http://schemas.microsoft.com/office/powerpoint/2010/main" val="1388535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0A190A-0882-B936-4697-5CE02085ED2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70C4FC9-E25C-10BF-B245-EAC5FB61FE1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B942546-777F-AD9D-E844-B24A9A2AF4B1}"/>
              </a:ext>
            </a:extLst>
          </p:cNvPr>
          <p:cNvSpPr>
            <a:spLocks noGrp="1"/>
          </p:cNvSpPr>
          <p:nvPr>
            <p:ph type="dt" sz="half" idx="10"/>
          </p:nvPr>
        </p:nvSpPr>
        <p:spPr/>
        <p:txBody>
          <a:bodyPr/>
          <a:lstStyle/>
          <a:p>
            <a:fld id="{7F512A60-36A7-4BC1-9A27-303514444E60}" type="datetimeFigureOut">
              <a:rPr lang="it-IT" smtClean="0"/>
              <a:t>29/11/2022</a:t>
            </a:fld>
            <a:endParaRPr lang="it-IT"/>
          </a:p>
        </p:txBody>
      </p:sp>
      <p:sp>
        <p:nvSpPr>
          <p:cNvPr id="5" name="Segnaposto piè di pagina 4">
            <a:extLst>
              <a:ext uri="{FF2B5EF4-FFF2-40B4-BE49-F238E27FC236}">
                <a16:creationId xmlns:a16="http://schemas.microsoft.com/office/drawing/2014/main" id="{1A88C516-3A09-AF89-EDC8-B40C615D6FD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811FE49-D04E-F662-9A31-282E3E441CA6}"/>
              </a:ext>
            </a:extLst>
          </p:cNvPr>
          <p:cNvSpPr>
            <a:spLocks noGrp="1"/>
          </p:cNvSpPr>
          <p:nvPr>
            <p:ph type="sldNum" sz="quarter" idx="12"/>
          </p:nvPr>
        </p:nvSpPr>
        <p:spPr/>
        <p:txBody>
          <a:bodyPr/>
          <a:lstStyle/>
          <a:p>
            <a:fld id="{3B4C553A-6EF5-4303-A97C-A10FEF68EFD3}" type="slidenum">
              <a:rPr lang="it-IT" smtClean="0"/>
              <a:t>‹N›</a:t>
            </a:fld>
            <a:endParaRPr lang="it-IT"/>
          </a:p>
        </p:txBody>
      </p:sp>
    </p:spTree>
    <p:extLst>
      <p:ext uri="{BB962C8B-B14F-4D97-AF65-F5344CB8AC3E}">
        <p14:creationId xmlns:p14="http://schemas.microsoft.com/office/powerpoint/2010/main" val="3492045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20D6E48-B82E-CCA1-A2D5-3C7708FC61D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B575056-6AFC-2963-B7D4-AACB61A42AD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BFC227E-529F-7E45-7458-3522DCFCE64C}"/>
              </a:ext>
            </a:extLst>
          </p:cNvPr>
          <p:cNvSpPr>
            <a:spLocks noGrp="1"/>
          </p:cNvSpPr>
          <p:nvPr>
            <p:ph type="dt" sz="half" idx="10"/>
          </p:nvPr>
        </p:nvSpPr>
        <p:spPr/>
        <p:txBody>
          <a:bodyPr/>
          <a:lstStyle/>
          <a:p>
            <a:fld id="{7F512A60-36A7-4BC1-9A27-303514444E60}" type="datetimeFigureOut">
              <a:rPr lang="it-IT" smtClean="0"/>
              <a:t>29/11/2022</a:t>
            </a:fld>
            <a:endParaRPr lang="it-IT"/>
          </a:p>
        </p:txBody>
      </p:sp>
      <p:sp>
        <p:nvSpPr>
          <p:cNvPr id="5" name="Segnaposto piè di pagina 4">
            <a:extLst>
              <a:ext uri="{FF2B5EF4-FFF2-40B4-BE49-F238E27FC236}">
                <a16:creationId xmlns:a16="http://schemas.microsoft.com/office/drawing/2014/main" id="{0A9AE263-74A8-6716-A56B-686F06CD678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3458EA6-9501-4A41-6EDF-B1BFA13A70F9}"/>
              </a:ext>
            </a:extLst>
          </p:cNvPr>
          <p:cNvSpPr>
            <a:spLocks noGrp="1"/>
          </p:cNvSpPr>
          <p:nvPr>
            <p:ph type="sldNum" sz="quarter" idx="12"/>
          </p:nvPr>
        </p:nvSpPr>
        <p:spPr/>
        <p:txBody>
          <a:bodyPr/>
          <a:lstStyle/>
          <a:p>
            <a:fld id="{3B4C553A-6EF5-4303-A97C-A10FEF68EFD3}" type="slidenum">
              <a:rPr lang="it-IT" smtClean="0"/>
              <a:t>‹N›</a:t>
            </a:fld>
            <a:endParaRPr lang="it-IT"/>
          </a:p>
        </p:txBody>
      </p:sp>
    </p:spTree>
    <p:extLst>
      <p:ext uri="{BB962C8B-B14F-4D97-AF65-F5344CB8AC3E}">
        <p14:creationId xmlns:p14="http://schemas.microsoft.com/office/powerpoint/2010/main" val="3142878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5564BE-9DEC-B8AE-C8D8-9EC0B40E981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F0B1AFC-1DBB-BBBE-4701-C70C5B7BCE3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788D039-7E8B-6D6A-E391-BD870681EEF7}"/>
              </a:ext>
            </a:extLst>
          </p:cNvPr>
          <p:cNvSpPr>
            <a:spLocks noGrp="1"/>
          </p:cNvSpPr>
          <p:nvPr>
            <p:ph type="dt" sz="half" idx="10"/>
          </p:nvPr>
        </p:nvSpPr>
        <p:spPr/>
        <p:txBody>
          <a:bodyPr/>
          <a:lstStyle/>
          <a:p>
            <a:fld id="{7F512A60-36A7-4BC1-9A27-303514444E60}" type="datetimeFigureOut">
              <a:rPr lang="it-IT" smtClean="0"/>
              <a:t>29/11/2022</a:t>
            </a:fld>
            <a:endParaRPr lang="it-IT"/>
          </a:p>
        </p:txBody>
      </p:sp>
      <p:sp>
        <p:nvSpPr>
          <p:cNvPr id="5" name="Segnaposto piè di pagina 4">
            <a:extLst>
              <a:ext uri="{FF2B5EF4-FFF2-40B4-BE49-F238E27FC236}">
                <a16:creationId xmlns:a16="http://schemas.microsoft.com/office/drawing/2014/main" id="{1B882B02-E5C6-8A63-9E58-3F4C190CBFA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3AE394F-776D-4E20-27DB-BF10702C326D}"/>
              </a:ext>
            </a:extLst>
          </p:cNvPr>
          <p:cNvSpPr>
            <a:spLocks noGrp="1"/>
          </p:cNvSpPr>
          <p:nvPr>
            <p:ph type="sldNum" sz="quarter" idx="12"/>
          </p:nvPr>
        </p:nvSpPr>
        <p:spPr/>
        <p:txBody>
          <a:bodyPr/>
          <a:lstStyle/>
          <a:p>
            <a:fld id="{3B4C553A-6EF5-4303-A97C-A10FEF68EFD3}" type="slidenum">
              <a:rPr lang="it-IT" smtClean="0"/>
              <a:t>‹N›</a:t>
            </a:fld>
            <a:endParaRPr lang="it-IT"/>
          </a:p>
        </p:txBody>
      </p:sp>
    </p:spTree>
    <p:extLst>
      <p:ext uri="{BB962C8B-B14F-4D97-AF65-F5344CB8AC3E}">
        <p14:creationId xmlns:p14="http://schemas.microsoft.com/office/powerpoint/2010/main" val="3836315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C5412A-B11F-9092-CC4D-97AD2C33841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990E5DE-C599-54DF-C14B-BABDD98F7E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5749F05-0C9D-9B49-DE6E-8D1656040439}"/>
              </a:ext>
            </a:extLst>
          </p:cNvPr>
          <p:cNvSpPr>
            <a:spLocks noGrp="1"/>
          </p:cNvSpPr>
          <p:nvPr>
            <p:ph type="dt" sz="half" idx="10"/>
          </p:nvPr>
        </p:nvSpPr>
        <p:spPr/>
        <p:txBody>
          <a:bodyPr/>
          <a:lstStyle/>
          <a:p>
            <a:fld id="{7F512A60-36A7-4BC1-9A27-303514444E60}" type="datetimeFigureOut">
              <a:rPr lang="it-IT" smtClean="0"/>
              <a:t>29/11/2022</a:t>
            </a:fld>
            <a:endParaRPr lang="it-IT"/>
          </a:p>
        </p:txBody>
      </p:sp>
      <p:sp>
        <p:nvSpPr>
          <p:cNvPr id="5" name="Segnaposto piè di pagina 4">
            <a:extLst>
              <a:ext uri="{FF2B5EF4-FFF2-40B4-BE49-F238E27FC236}">
                <a16:creationId xmlns:a16="http://schemas.microsoft.com/office/drawing/2014/main" id="{5F568188-0D9D-D3B1-8A1A-9C18D2FC1BD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A9620A6-DC51-CE7B-2282-5F5908220F53}"/>
              </a:ext>
            </a:extLst>
          </p:cNvPr>
          <p:cNvSpPr>
            <a:spLocks noGrp="1"/>
          </p:cNvSpPr>
          <p:nvPr>
            <p:ph type="sldNum" sz="quarter" idx="12"/>
          </p:nvPr>
        </p:nvSpPr>
        <p:spPr/>
        <p:txBody>
          <a:bodyPr/>
          <a:lstStyle/>
          <a:p>
            <a:fld id="{3B4C553A-6EF5-4303-A97C-A10FEF68EFD3}" type="slidenum">
              <a:rPr lang="it-IT" smtClean="0"/>
              <a:t>‹N›</a:t>
            </a:fld>
            <a:endParaRPr lang="it-IT"/>
          </a:p>
        </p:txBody>
      </p:sp>
    </p:spTree>
    <p:extLst>
      <p:ext uri="{BB962C8B-B14F-4D97-AF65-F5344CB8AC3E}">
        <p14:creationId xmlns:p14="http://schemas.microsoft.com/office/powerpoint/2010/main" val="92430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35E45C-F20D-063A-6377-A7629361194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D3ED0F9-73E2-283B-57B5-097D4F5BBA5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D29CB63-F396-835A-050D-78B0BFF38FD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575D6DA-5BA1-C0BA-C60A-8FA9DD08174E}"/>
              </a:ext>
            </a:extLst>
          </p:cNvPr>
          <p:cNvSpPr>
            <a:spLocks noGrp="1"/>
          </p:cNvSpPr>
          <p:nvPr>
            <p:ph type="dt" sz="half" idx="10"/>
          </p:nvPr>
        </p:nvSpPr>
        <p:spPr/>
        <p:txBody>
          <a:bodyPr/>
          <a:lstStyle/>
          <a:p>
            <a:fld id="{7F512A60-36A7-4BC1-9A27-303514444E60}" type="datetimeFigureOut">
              <a:rPr lang="it-IT" smtClean="0"/>
              <a:t>29/11/2022</a:t>
            </a:fld>
            <a:endParaRPr lang="it-IT"/>
          </a:p>
        </p:txBody>
      </p:sp>
      <p:sp>
        <p:nvSpPr>
          <p:cNvPr id="6" name="Segnaposto piè di pagina 5">
            <a:extLst>
              <a:ext uri="{FF2B5EF4-FFF2-40B4-BE49-F238E27FC236}">
                <a16:creationId xmlns:a16="http://schemas.microsoft.com/office/drawing/2014/main" id="{AC9713CD-A343-3F85-2267-B818940531C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5F97572-41B4-59C0-E5B0-ECE851051598}"/>
              </a:ext>
            </a:extLst>
          </p:cNvPr>
          <p:cNvSpPr>
            <a:spLocks noGrp="1"/>
          </p:cNvSpPr>
          <p:nvPr>
            <p:ph type="sldNum" sz="quarter" idx="12"/>
          </p:nvPr>
        </p:nvSpPr>
        <p:spPr/>
        <p:txBody>
          <a:bodyPr/>
          <a:lstStyle/>
          <a:p>
            <a:fld id="{3B4C553A-6EF5-4303-A97C-A10FEF68EFD3}" type="slidenum">
              <a:rPr lang="it-IT" smtClean="0"/>
              <a:t>‹N›</a:t>
            </a:fld>
            <a:endParaRPr lang="it-IT"/>
          </a:p>
        </p:txBody>
      </p:sp>
    </p:spTree>
    <p:extLst>
      <p:ext uri="{BB962C8B-B14F-4D97-AF65-F5344CB8AC3E}">
        <p14:creationId xmlns:p14="http://schemas.microsoft.com/office/powerpoint/2010/main" val="206634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081FC-E5B2-344D-ECF2-EF9BB9E037D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47D83E1-0A5F-6D5F-163A-FC929A467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E064BCA-6040-4B1B-AFB9-9010FE74601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C63B9DD-93A7-799D-73AF-1C87F7B31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ED9A80D-6BAA-17DE-5502-2E54DE22B7A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951B30F-1F52-8FD9-B306-330FC4018081}"/>
              </a:ext>
            </a:extLst>
          </p:cNvPr>
          <p:cNvSpPr>
            <a:spLocks noGrp="1"/>
          </p:cNvSpPr>
          <p:nvPr>
            <p:ph type="dt" sz="half" idx="10"/>
          </p:nvPr>
        </p:nvSpPr>
        <p:spPr/>
        <p:txBody>
          <a:bodyPr/>
          <a:lstStyle/>
          <a:p>
            <a:fld id="{7F512A60-36A7-4BC1-9A27-303514444E60}" type="datetimeFigureOut">
              <a:rPr lang="it-IT" smtClean="0"/>
              <a:t>29/11/2022</a:t>
            </a:fld>
            <a:endParaRPr lang="it-IT"/>
          </a:p>
        </p:txBody>
      </p:sp>
      <p:sp>
        <p:nvSpPr>
          <p:cNvPr id="8" name="Segnaposto piè di pagina 7">
            <a:extLst>
              <a:ext uri="{FF2B5EF4-FFF2-40B4-BE49-F238E27FC236}">
                <a16:creationId xmlns:a16="http://schemas.microsoft.com/office/drawing/2014/main" id="{A6947073-3C05-6B0D-8BEF-18B757C1688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0824612-F5E7-86BE-EBC4-0EDA946D3BCC}"/>
              </a:ext>
            </a:extLst>
          </p:cNvPr>
          <p:cNvSpPr>
            <a:spLocks noGrp="1"/>
          </p:cNvSpPr>
          <p:nvPr>
            <p:ph type="sldNum" sz="quarter" idx="12"/>
          </p:nvPr>
        </p:nvSpPr>
        <p:spPr/>
        <p:txBody>
          <a:bodyPr/>
          <a:lstStyle/>
          <a:p>
            <a:fld id="{3B4C553A-6EF5-4303-A97C-A10FEF68EFD3}" type="slidenum">
              <a:rPr lang="it-IT" smtClean="0"/>
              <a:t>‹N›</a:t>
            </a:fld>
            <a:endParaRPr lang="it-IT"/>
          </a:p>
        </p:txBody>
      </p:sp>
    </p:spTree>
    <p:extLst>
      <p:ext uri="{BB962C8B-B14F-4D97-AF65-F5344CB8AC3E}">
        <p14:creationId xmlns:p14="http://schemas.microsoft.com/office/powerpoint/2010/main" val="1787206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B83057-672E-4EE2-464C-CD843E835A1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34B6C40-A904-1FDC-1237-64690225D2D9}"/>
              </a:ext>
            </a:extLst>
          </p:cNvPr>
          <p:cNvSpPr>
            <a:spLocks noGrp="1"/>
          </p:cNvSpPr>
          <p:nvPr>
            <p:ph type="dt" sz="half" idx="10"/>
          </p:nvPr>
        </p:nvSpPr>
        <p:spPr/>
        <p:txBody>
          <a:bodyPr/>
          <a:lstStyle/>
          <a:p>
            <a:fld id="{7F512A60-36A7-4BC1-9A27-303514444E60}" type="datetimeFigureOut">
              <a:rPr lang="it-IT" smtClean="0"/>
              <a:t>29/11/2022</a:t>
            </a:fld>
            <a:endParaRPr lang="it-IT"/>
          </a:p>
        </p:txBody>
      </p:sp>
      <p:sp>
        <p:nvSpPr>
          <p:cNvPr id="4" name="Segnaposto piè di pagina 3">
            <a:extLst>
              <a:ext uri="{FF2B5EF4-FFF2-40B4-BE49-F238E27FC236}">
                <a16:creationId xmlns:a16="http://schemas.microsoft.com/office/drawing/2014/main" id="{5331A654-B4CA-06A3-FA8D-24740E4817C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5D7CF92-A9A3-09E9-9044-36996047DEF8}"/>
              </a:ext>
            </a:extLst>
          </p:cNvPr>
          <p:cNvSpPr>
            <a:spLocks noGrp="1"/>
          </p:cNvSpPr>
          <p:nvPr>
            <p:ph type="sldNum" sz="quarter" idx="12"/>
          </p:nvPr>
        </p:nvSpPr>
        <p:spPr/>
        <p:txBody>
          <a:bodyPr/>
          <a:lstStyle/>
          <a:p>
            <a:fld id="{3B4C553A-6EF5-4303-A97C-A10FEF68EFD3}" type="slidenum">
              <a:rPr lang="it-IT" smtClean="0"/>
              <a:t>‹N›</a:t>
            </a:fld>
            <a:endParaRPr lang="it-IT"/>
          </a:p>
        </p:txBody>
      </p:sp>
    </p:spTree>
    <p:extLst>
      <p:ext uri="{BB962C8B-B14F-4D97-AF65-F5344CB8AC3E}">
        <p14:creationId xmlns:p14="http://schemas.microsoft.com/office/powerpoint/2010/main" val="335858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FE7F5EF-10A0-841D-3C9B-6A136FDC9A1E}"/>
              </a:ext>
            </a:extLst>
          </p:cNvPr>
          <p:cNvSpPr>
            <a:spLocks noGrp="1"/>
          </p:cNvSpPr>
          <p:nvPr>
            <p:ph type="dt" sz="half" idx="10"/>
          </p:nvPr>
        </p:nvSpPr>
        <p:spPr/>
        <p:txBody>
          <a:bodyPr/>
          <a:lstStyle/>
          <a:p>
            <a:fld id="{7F512A60-36A7-4BC1-9A27-303514444E60}" type="datetimeFigureOut">
              <a:rPr lang="it-IT" smtClean="0"/>
              <a:t>29/11/2022</a:t>
            </a:fld>
            <a:endParaRPr lang="it-IT"/>
          </a:p>
        </p:txBody>
      </p:sp>
      <p:sp>
        <p:nvSpPr>
          <p:cNvPr id="3" name="Segnaposto piè di pagina 2">
            <a:extLst>
              <a:ext uri="{FF2B5EF4-FFF2-40B4-BE49-F238E27FC236}">
                <a16:creationId xmlns:a16="http://schemas.microsoft.com/office/drawing/2014/main" id="{D75C5E7A-D71A-C5ED-93E8-5581F537385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460B5AA-8C7A-2575-B3B7-6E2C05E905FF}"/>
              </a:ext>
            </a:extLst>
          </p:cNvPr>
          <p:cNvSpPr>
            <a:spLocks noGrp="1"/>
          </p:cNvSpPr>
          <p:nvPr>
            <p:ph type="sldNum" sz="quarter" idx="12"/>
          </p:nvPr>
        </p:nvSpPr>
        <p:spPr/>
        <p:txBody>
          <a:bodyPr/>
          <a:lstStyle/>
          <a:p>
            <a:fld id="{3B4C553A-6EF5-4303-A97C-A10FEF68EFD3}" type="slidenum">
              <a:rPr lang="it-IT" smtClean="0"/>
              <a:t>‹N›</a:t>
            </a:fld>
            <a:endParaRPr lang="it-IT"/>
          </a:p>
        </p:txBody>
      </p:sp>
    </p:spTree>
    <p:extLst>
      <p:ext uri="{BB962C8B-B14F-4D97-AF65-F5344CB8AC3E}">
        <p14:creationId xmlns:p14="http://schemas.microsoft.com/office/powerpoint/2010/main" val="3963256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0EFB71-483B-5762-F864-74590B6CED3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8D1A4D1-F44B-05E5-D752-113C81C473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CE9D54B-EB05-4E36-5E26-94B1121AA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CC32884-C7CC-6232-B5CD-57FAAF8220D5}"/>
              </a:ext>
            </a:extLst>
          </p:cNvPr>
          <p:cNvSpPr>
            <a:spLocks noGrp="1"/>
          </p:cNvSpPr>
          <p:nvPr>
            <p:ph type="dt" sz="half" idx="10"/>
          </p:nvPr>
        </p:nvSpPr>
        <p:spPr/>
        <p:txBody>
          <a:bodyPr/>
          <a:lstStyle/>
          <a:p>
            <a:fld id="{7F512A60-36A7-4BC1-9A27-303514444E60}" type="datetimeFigureOut">
              <a:rPr lang="it-IT" smtClean="0"/>
              <a:t>29/11/2022</a:t>
            </a:fld>
            <a:endParaRPr lang="it-IT"/>
          </a:p>
        </p:txBody>
      </p:sp>
      <p:sp>
        <p:nvSpPr>
          <p:cNvPr id="6" name="Segnaposto piè di pagina 5">
            <a:extLst>
              <a:ext uri="{FF2B5EF4-FFF2-40B4-BE49-F238E27FC236}">
                <a16:creationId xmlns:a16="http://schemas.microsoft.com/office/drawing/2014/main" id="{41D47578-F9DB-C546-DE6F-3AE9E907DA2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51C42C8-2A8B-D6CE-1DDB-AE70CC601EA6}"/>
              </a:ext>
            </a:extLst>
          </p:cNvPr>
          <p:cNvSpPr>
            <a:spLocks noGrp="1"/>
          </p:cNvSpPr>
          <p:nvPr>
            <p:ph type="sldNum" sz="quarter" idx="12"/>
          </p:nvPr>
        </p:nvSpPr>
        <p:spPr/>
        <p:txBody>
          <a:bodyPr/>
          <a:lstStyle/>
          <a:p>
            <a:fld id="{3B4C553A-6EF5-4303-A97C-A10FEF68EFD3}" type="slidenum">
              <a:rPr lang="it-IT" smtClean="0"/>
              <a:t>‹N›</a:t>
            </a:fld>
            <a:endParaRPr lang="it-IT"/>
          </a:p>
        </p:txBody>
      </p:sp>
    </p:spTree>
    <p:extLst>
      <p:ext uri="{BB962C8B-B14F-4D97-AF65-F5344CB8AC3E}">
        <p14:creationId xmlns:p14="http://schemas.microsoft.com/office/powerpoint/2010/main" val="143151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4119C8-31AE-C915-8D49-307F52B84F3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14C1C15-5604-2504-E881-6191E3C7C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150019E-F556-71AF-5D41-1A4A6415D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477E147-9310-B10F-42DF-066DE0A3A8FC}"/>
              </a:ext>
            </a:extLst>
          </p:cNvPr>
          <p:cNvSpPr>
            <a:spLocks noGrp="1"/>
          </p:cNvSpPr>
          <p:nvPr>
            <p:ph type="dt" sz="half" idx="10"/>
          </p:nvPr>
        </p:nvSpPr>
        <p:spPr/>
        <p:txBody>
          <a:bodyPr/>
          <a:lstStyle/>
          <a:p>
            <a:fld id="{7F512A60-36A7-4BC1-9A27-303514444E60}" type="datetimeFigureOut">
              <a:rPr lang="it-IT" smtClean="0"/>
              <a:t>29/11/2022</a:t>
            </a:fld>
            <a:endParaRPr lang="it-IT"/>
          </a:p>
        </p:txBody>
      </p:sp>
      <p:sp>
        <p:nvSpPr>
          <p:cNvPr id="6" name="Segnaposto piè di pagina 5">
            <a:extLst>
              <a:ext uri="{FF2B5EF4-FFF2-40B4-BE49-F238E27FC236}">
                <a16:creationId xmlns:a16="http://schemas.microsoft.com/office/drawing/2014/main" id="{80AFD7F0-AEBE-AC9B-E6B0-02DC07E3142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0D7203-6B2A-B87E-56BF-488D841852CD}"/>
              </a:ext>
            </a:extLst>
          </p:cNvPr>
          <p:cNvSpPr>
            <a:spLocks noGrp="1"/>
          </p:cNvSpPr>
          <p:nvPr>
            <p:ph type="sldNum" sz="quarter" idx="12"/>
          </p:nvPr>
        </p:nvSpPr>
        <p:spPr/>
        <p:txBody>
          <a:bodyPr/>
          <a:lstStyle/>
          <a:p>
            <a:fld id="{3B4C553A-6EF5-4303-A97C-A10FEF68EFD3}" type="slidenum">
              <a:rPr lang="it-IT" smtClean="0"/>
              <a:t>‹N›</a:t>
            </a:fld>
            <a:endParaRPr lang="it-IT"/>
          </a:p>
        </p:txBody>
      </p:sp>
    </p:spTree>
    <p:extLst>
      <p:ext uri="{BB962C8B-B14F-4D97-AF65-F5344CB8AC3E}">
        <p14:creationId xmlns:p14="http://schemas.microsoft.com/office/powerpoint/2010/main" val="3868699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1C91644-9835-C3A6-A897-C6432836FC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4ECE447-21A7-6D61-6CCD-B0819390AD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5D4E98F-E4BE-67A9-133B-9AF019C4F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12A60-36A7-4BC1-9A27-303514444E60}" type="datetimeFigureOut">
              <a:rPr lang="it-IT" smtClean="0"/>
              <a:t>29/11/2022</a:t>
            </a:fld>
            <a:endParaRPr lang="it-IT"/>
          </a:p>
        </p:txBody>
      </p:sp>
      <p:sp>
        <p:nvSpPr>
          <p:cNvPr id="5" name="Segnaposto piè di pagina 4">
            <a:extLst>
              <a:ext uri="{FF2B5EF4-FFF2-40B4-BE49-F238E27FC236}">
                <a16:creationId xmlns:a16="http://schemas.microsoft.com/office/drawing/2014/main" id="{F9D098D4-C241-DAC3-BA66-5E53E528D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D12BA16-0EB4-003D-7A50-5FCD4FAFB2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C553A-6EF5-4303-A97C-A10FEF68EFD3}" type="slidenum">
              <a:rPr lang="it-IT" smtClean="0"/>
              <a:t>‹N›</a:t>
            </a:fld>
            <a:endParaRPr lang="it-IT"/>
          </a:p>
        </p:txBody>
      </p:sp>
    </p:spTree>
    <p:extLst>
      <p:ext uri="{BB962C8B-B14F-4D97-AF65-F5344CB8AC3E}">
        <p14:creationId xmlns:p14="http://schemas.microsoft.com/office/powerpoint/2010/main" val="429858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hyperlink" Target="water-jet-2.mov"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w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6.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2.emf"/><Relationship Id="rId15" Type="http://schemas.openxmlformats.org/officeDocument/2006/relationships/image" Target="../media/image70.jpeg"/><Relationship Id="rId10" Type="http://schemas.openxmlformats.org/officeDocument/2006/relationships/image" Target="../media/image65.jpeg"/><Relationship Id="rId4" Type="http://schemas.openxmlformats.org/officeDocument/2006/relationships/image" Target="../media/image60.png"/><Relationship Id="rId9" Type="http://schemas.openxmlformats.org/officeDocument/2006/relationships/image" Target="../media/image64.jpeg"/><Relationship Id="rId14" Type="http://schemas.openxmlformats.org/officeDocument/2006/relationships/image" Target="../media/image69.jpeg"/></Relationships>
</file>

<file path=ppt/slides/_rels/slide2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11.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5.jpg"/><Relationship Id="rId5" Type="http://schemas.openxmlformats.org/officeDocument/2006/relationships/image" Target="../media/image16.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6" descr="Risultati immagini per logo inf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2105" y="754602"/>
            <a:ext cx="2719895" cy="1372168"/>
          </a:xfrm>
          <a:prstGeom prst="rect">
            <a:avLst/>
          </a:prstGeom>
          <a:noFill/>
          <a:extLst>
            <a:ext uri="{909E8E84-426E-40DD-AFC4-6F175D3DCCD1}">
              <a14:hiddenFill xmlns:a14="http://schemas.microsoft.com/office/drawing/2010/main">
                <a:solidFill>
                  <a:srgbClr val="FFFFFF"/>
                </a:solidFill>
              </a14:hiddenFill>
            </a:ext>
          </a:extLst>
        </p:spPr>
      </p:pic>
      <p:pic>
        <p:nvPicPr>
          <p:cNvPr id="55" name="Immagine 54"/>
          <p:cNvPicPr>
            <a:picLocks noChangeAspect="1"/>
          </p:cNvPicPr>
          <p:nvPr/>
        </p:nvPicPr>
        <p:blipFill>
          <a:blip r:embed="rId3"/>
          <a:stretch>
            <a:fillRect/>
          </a:stretch>
        </p:blipFill>
        <p:spPr>
          <a:xfrm>
            <a:off x="0" y="24928"/>
            <a:ext cx="2614517" cy="1301449"/>
          </a:xfrm>
          <a:prstGeom prst="rect">
            <a:avLst/>
          </a:prstGeom>
        </p:spPr>
      </p:pic>
      <p:sp>
        <p:nvSpPr>
          <p:cNvPr id="58" name="Titolo 1"/>
          <p:cNvSpPr>
            <a:spLocks noGrp="1"/>
          </p:cNvSpPr>
          <p:nvPr>
            <p:ph type="ctrTitle"/>
          </p:nvPr>
        </p:nvSpPr>
        <p:spPr>
          <a:xfrm>
            <a:off x="2614517" y="4887857"/>
            <a:ext cx="6584074" cy="986785"/>
          </a:xfrm>
        </p:spPr>
        <p:txBody>
          <a:bodyPr>
            <a:noAutofit/>
          </a:bodyPr>
          <a:lstStyle/>
          <a:p>
            <a:r>
              <a:rPr lang="en-US" sz="2400" i="1" dirty="0">
                <a:solidFill>
                  <a:srgbClr val="002060"/>
                </a:solidFill>
                <a:latin typeface="+mn-lt"/>
              </a:rPr>
              <a:t>Francesco Stellato</a:t>
            </a:r>
            <a:br>
              <a:rPr lang="en-US" sz="2400" dirty="0">
                <a:solidFill>
                  <a:srgbClr val="002060"/>
                </a:solidFill>
                <a:latin typeface="+mn-lt"/>
              </a:rPr>
            </a:br>
            <a:br>
              <a:rPr lang="en-US" sz="2400" dirty="0">
                <a:solidFill>
                  <a:srgbClr val="002060"/>
                </a:solidFill>
                <a:latin typeface="+mn-lt"/>
              </a:rPr>
            </a:br>
            <a:r>
              <a:rPr lang="en-US" sz="2400" dirty="0">
                <a:solidFill>
                  <a:srgbClr val="002060"/>
                </a:solidFill>
                <a:latin typeface="+mn-lt"/>
              </a:rPr>
              <a:t>University of Rome Tor </a:t>
            </a:r>
            <a:r>
              <a:rPr lang="en-US" sz="2400" dirty="0" err="1">
                <a:solidFill>
                  <a:srgbClr val="002060"/>
                </a:solidFill>
                <a:latin typeface="+mn-lt"/>
              </a:rPr>
              <a:t>Vergata</a:t>
            </a:r>
            <a:r>
              <a:rPr lang="en-US" sz="2400" dirty="0">
                <a:solidFill>
                  <a:srgbClr val="002060"/>
                </a:solidFill>
                <a:latin typeface="+mn-lt"/>
              </a:rPr>
              <a:t> &amp; INFN</a:t>
            </a:r>
            <a:br>
              <a:rPr lang="en-US" sz="2400" dirty="0">
                <a:solidFill>
                  <a:srgbClr val="002060"/>
                </a:solidFill>
                <a:latin typeface="+mn-lt"/>
              </a:rPr>
            </a:br>
            <a:br>
              <a:rPr lang="en-US" sz="2400" dirty="0">
                <a:solidFill>
                  <a:srgbClr val="002060"/>
                </a:solidFill>
                <a:latin typeface="+mn-lt"/>
              </a:rPr>
            </a:br>
            <a:r>
              <a:rPr lang="en-US" sz="2400" b="0" i="1" u="none" strike="noStrike" baseline="0" dirty="0">
                <a:solidFill>
                  <a:srgbClr val="002060"/>
                </a:solidFill>
                <a:latin typeface="+mn-lt"/>
              </a:rPr>
              <a:t>on behalf of the WA8 collaboration team</a:t>
            </a:r>
            <a:endParaRPr lang="en-GB" sz="2400" i="1" dirty="0">
              <a:solidFill>
                <a:srgbClr val="002060"/>
              </a:solidFill>
              <a:effectLst>
                <a:outerShdw blurRad="38100" dist="38100" dir="2700000" algn="tl">
                  <a:srgbClr val="000000">
                    <a:alpha val="43137"/>
                  </a:srgbClr>
                </a:outerShdw>
              </a:effectLst>
              <a:latin typeface="+mn-lt"/>
            </a:endParaRPr>
          </a:p>
        </p:txBody>
      </p:sp>
      <p:sp>
        <p:nvSpPr>
          <p:cNvPr id="46" name="Titolo 1">
            <a:extLst>
              <a:ext uri="{FF2B5EF4-FFF2-40B4-BE49-F238E27FC236}">
                <a16:creationId xmlns:a16="http://schemas.microsoft.com/office/drawing/2014/main" id="{A84B05B8-9C1B-4997-A179-1D7EA8FDFB20}"/>
              </a:ext>
            </a:extLst>
          </p:cNvPr>
          <p:cNvSpPr txBox="1">
            <a:spLocks/>
          </p:cNvSpPr>
          <p:nvPr/>
        </p:nvSpPr>
        <p:spPr>
          <a:xfrm>
            <a:off x="2733519" y="2532904"/>
            <a:ext cx="6584074" cy="9867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600" b="1" dirty="0">
              <a:solidFill>
                <a:srgbClr val="002060"/>
              </a:solidFill>
              <a:latin typeface="+mn-lt"/>
            </a:endParaRPr>
          </a:p>
          <a:p>
            <a:endParaRPr lang="en-US" sz="3600" b="1" dirty="0">
              <a:solidFill>
                <a:srgbClr val="002060"/>
              </a:solidFill>
              <a:latin typeface="+mn-lt"/>
            </a:endParaRPr>
          </a:p>
          <a:p>
            <a:endParaRPr lang="en-US" sz="3600" b="1" dirty="0">
              <a:solidFill>
                <a:srgbClr val="002060"/>
              </a:solidFill>
              <a:latin typeface="+mn-lt"/>
            </a:endParaRPr>
          </a:p>
          <a:p>
            <a:endParaRPr lang="en-US" sz="3600" b="1" dirty="0">
              <a:solidFill>
                <a:srgbClr val="002060"/>
              </a:solidFill>
              <a:latin typeface="+mn-lt"/>
            </a:endParaRPr>
          </a:p>
          <a:p>
            <a:endParaRPr lang="en-US" sz="3600" b="1" dirty="0">
              <a:solidFill>
                <a:srgbClr val="002060"/>
              </a:solidFill>
              <a:latin typeface="+mn-lt"/>
            </a:endParaRPr>
          </a:p>
          <a:p>
            <a:endParaRPr lang="en-US" sz="3600" b="1" dirty="0">
              <a:solidFill>
                <a:srgbClr val="002060"/>
              </a:solidFill>
              <a:latin typeface="+mn-lt"/>
            </a:endParaRPr>
          </a:p>
          <a:p>
            <a:endParaRPr lang="en-US" sz="3600" b="1" dirty="0">
              <a:solidFill>
                <a:srgbClr val="002060"/>
              </a:solidFill>
              <a:latin typeface="+mn-lt"/>
            </a:endParaRPr>
          </a:p>
          <a:p>
            <a:endParaRPr lang="en-US" sz="3600" b="1" dirty="0">
              <a:solidFill>
                <a:srgbClr val="002060"/>
              </a:solidFill>
              <a:latin typeface="+mn-lt"/>
            </a:endParaRPr>
          </a:p>
          <a:p>
            <a:endParaRPr lang="en-US" sz="3600" b="1" dirty="0">
              <a:solidFill>
                <a:srgbClr val="002060"/>
              </a:solidFill>
              <a:latin typeface="+mn-lt"/>
            </a:endParaRPr>
          </a:p>
          <a:p>
            <a:r>
              <a:rPr lang="en-US" sz="3600" b="1" dirty="0">
                <a:solidFill>
                  <a:srgbClr val="002060"/>
                </a:solidFill>
                <a:latin typeface="+mn-lt"/>
              </a:rPr>
              <a:t>WA8</a:t>
            </a:r>
          </a:p>
          <a:p>
            <a:endParaRPr lang="en-US" sz="3600" b="1" dirty="0">
              <a:solidFill>
                <a:srgbClr val="002060"/>
              </a:solidFill>
              <a:latin typeface="+mn-lt"/>
            </a:endParaRPr>
          </a:p>
          <a:p>
            <a:r>
              <a:rPr lang="en-US" sz="3600" b="1" dirty="0">
                <a:solidFill>
                  <a:srgbClr val="002060"/>
                </a:solidFill>
                <a:latin typeface="+mn-lt"/>
              </a:rPr>
              <a:t>Scientific Case</a:t>
            </a:r>
            <a:endParaRPr lang="en-GB" sz="3600" dirty="0">
              <a:solidFill>
                <a:srgbClr val="002060"/>
              </a:solidFill>
            </a:endParaRPr>
          </a:p>
        </p:txBody>
      </p:sp>
      <p:pic>
        <p:nvPicPr>
          <p:cNvPr id="47" name="Immagine 46">
            <a:extLst>
              <a:ext uri="{FF2B5EF4-FFF2-40B4-BE49-F238E27FC236}">
                <a16:creationId xmlns:a16="http://schemas.microsoft.com/office/drawing/2014/main" id="{B70D1BFB-B59B-43B7-878A-498612014D34}"/>
              </a:ext>
            </a:extLst>
          </p:cNvPr>
          <p:cNvPicPr>
            <a:picLocks noChangeAspect="1"/>
          </p:cNvPicPr>
          <p:nvPr/>
        </p:nvPicPr>
        <p:blipFill>
          <a:blip r:embed="rId4"/>
          <a:stretch>
            <a:fillRect/>
          </a:stretch>
        </p:blipFill>
        <p:spPr>
          <a:xfrm>
            <a:off x="8749029" y="-8623"/>
            <a:ext cx="3442972" cy="763225"/>
          </a:xfrm>
          <a:prstGeom prst="rect">
            <a:avLst/>
          </a:prstGeom>
        </p:spPr>
      </p:pic>
      <p:pic>
        <p:nvPicPr>
          <p:cNvPr id="1026" name="Picture 2" descr="Image result for sparclab lnf">
            <a:extLst>
              <a:ext uri="{FF2B5EF4-FFF2-40B4-BE49-F238E27FC236}">
                <a16:creationId xmlns:a16="http://schemas.microsoft.com/office/drawing/2014/main" id="{3D2278F0-BE15-4652-B991-FE1042789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14" y="1326377"/>
            <a:ext cx="3022803" cy="76931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7AC22CA5-D269-41F8-94A4-488EDD1C92D1}"/>
              </a:ext>
            </a:extLst>
          </p:cNvPr>
          <p:cNvSpPr txBox="1"/>
          <p:nvPr/>
        </p:nvSpPr>
        <p:spPr>
          <a:xfrm>
            <a:off x="131126" y="894899"/>
            <a:ext cx="596638" cy="646331"/>
          </a:xfrm>
          <a:prstGeom prst="rect">
            <a:avLst/>
          </a:prstGeom>
          <a:noFill/>
        </p:spPr>
        <p:txBody>
          <a:bodyPr wrap="none" rtlCol="0">
            <a:spAutoFit/>
          </a:bodyPr>
          <a:lstStyle/>
          <a:p>
            <a:r>
              <a:rPr lang="it-IT" sz="3600" dirty="0">
                <a:solidFill>
                  <a:srgbClr val="002060"/>
                </a:solidFill>
              </a:rPr>
              <a:t>@</a:t>
            </a:r>
          </a:p>
        </p:txBody>
      </p:sp>
      <p:sp>
        <p:nvSpPr>
          <p:cNvPr id="10" name="CasellaDiTesto 9">
            <a:extLst>
              <a:ext uri="{FF2B5EF4-FFF2-40B4-BE49-F238E27FC236}">
                <a16:creationId xmlns:a16="http://schemas.microsoft.com/office/drawing/2014/main" id="{AF855863-E1B0-40A5-98AD-029EF2757EFF}"/>
              </a:ext>
            </a:extLst>
          </p:cNvPr>
          <p:cNvSpPr txBox="1"/>
          <p:nvPr/>
        </p:nvSpPr>
        <p:spPr>
          <a:xfrm>
            <a:off x="8749029" y="6103398"/>
            <a:ext cx="3276716" cy="461665"/>
          </a:xfrm>
          <a:prstGeom prst="rect">
            <a:avLst/>
          </a:prstGeom>
          <a:noFill/>
        </p:spPr>
        <p:txBody>
          <a:bodyPr wrap="square">
            <a:spAutoFit/>
          </a:bodyPr>
          <a:lstStyle/>
          <a:p>
            <a:r>
              <a:rPr lang="en-US" sz="2400" b="1" dirty="0">
                <a:solidFill>
                  <a:srgbClr val="002060"/>
                </a:solidFill>
                <a:latin typeface="+mn-lt"/>
              </a:rPr>
              <a:t>November 30</a:t>
            </a:r>
            <a:r>
              <a:rPr lang="en-US" sz="2400" b="1" baseline="30000" dirty="0">
                <a:solidFill>
                  <a:srgbClr val="002060"/>
                </a:solidFill>
                <a:latin typeface="+mn-lt"/>
              </a:rPr>
              <a:t>th</a:t>
            </a:r>
            <a:r>
              <a:rPr lang="en-US" sz="2400" b="1" dirty="0">
                <a:solidFill>
                  <a:srgbClr val="002060"/>
                </a:solidFill>
                <a:latin typeface="+mn-lt"/>
              </a:rPr>
              <a:t>, 2022</a:t>
            </a:r>
            <a:endParaRPr lang="it-IT" sz="2400" b="1" dirty="0"/>
          </a:p>
        </p:txBody>
      </p:sp>
    </p:spTree>
    <p:extLst>
      <p:ext uri="{BB962C8B-B14F-4D97-AF65-F5344CB8AC3E}">
        <p14:creationId xmlns:p14="http://schemas.microsoft.com/office/powerpoint/2010/main" val="137086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09008" y="1753584"/>
            <a:ext cx="11931897" cy="5262979"/>
          </a:xfrm>
          <a:prstGeom prst="rect">
            <a:avLst/>
          </a:prstGeom>
        </p:spPr>
        <p:txBody>
          <a:bodyPr wrap="square">
            <a:spAutoFit/>
          </a:bodyPr>
          <a:lstStyle/>
          <a:p>
            <a:r>
              <a:rPr lang="en-US" sz="2400" dirty="0">
                <a:solidFill>
                  <a:srgbClr val="334186"/>
                </a:solidFill>
                <a:ea typeface="Arial Unicode MS"/>
              </a:rPr>
              <a:t>Nanomaterials, especially those significantly scattering in the </a:t>
            </a:r>
            <a:r>
              <a:rPr lang="en-US" sz="2400" dirty="0" err="1">
                <a:solidFill>
                  <a:srgbClr val="334186"/>
                </a:solidFill>
                <a:ea typeface="Arial Unicode MS"/>
              </a:rPr>
              <a:t>EuPRAXIA@SPARCLAB</a:t>
            </a:r>
            <a:r>
              <a:rPr lang="en-US" sz="2400" dirty="0">
                <a:solidFill>
                  <a:srgbClr val="334186"/>
                </a:solidFill>
                <a:ea typeface="Arial Unicode MS"/>
              </a:rPr>
              <a:t> energy range</a:t>
            </a:r>
          </a:p>
          <a:p>
            <a:endParaRPr lang="en-US" sz="2400" dirty="0">
              <a:solidFill>
                <a:srgbClr val="334186"/>
              </a:solidFill>
              <a:ea typeface="Arial Unicode MS"/>
            </a:endParaRPr>
          </a:p>
          <a:p>
            <a:endParaRPr lang="en-US" sz="2400" dirty="0">
              <a:solidFill>
                <a:srgbClr val="334186"/>
              </a:solidFill>
              <a:ea typeface="Arial Unicode MS"/>
            </a:endParaRPr>
          </a:p>
          <a:p>
            <a:endParaRPr lang="en-US" sz="2400" dirty="0">
              <a:solidFill>
                <a:srgbClr val="334186"/>
              </a:solidFill>
              <a:ea typeface="Arial Unicode MS"/>
            </a:endParaRPr>
          </a:p>
          <a:p>
            <a:endParaRPr lang="en-US" sz="2400" dirty="0">
              <a:solidFill>
                <a:srgbClr val="334186"/>
              </a:solidFill>
              <a:ea typeface="Arial Unicode MS"/>
            </a:endParaRPr>
          </a:p>
          <a:p>
            <a:endParaRPr lang="en-US" sz="2400" dirty="0">
              <a:solidFill>
                <a:srgbClr val="334186"/>
              </a:solidFill>
              <a:ea typeface="Arial Unicode MS"/>
            </a:endParaRPr>
          </a:p>
          <a:p>
            <a:endParaRPr lang="en-US" sz="2400" dirty="0">
              <a:solidFill>
                <a:srgbClr val="334186"/>
              </a:solidFill>
              <a:ea typeface="Arial Unicode MS"/>
            </a:endParaRPr>
          </a:p>
          <a:p>
            <a:endParaRPr lang="en-US" sz="2400" dirty="0">
              <a:solidFill>
                <a:srgbClr val="334186"/>
              </a:solidFill>
              <a:ea typeface="Arial Unicode MS"/>
            </a:endParaRPr>
          </a:p>
          <a:p>
            <a:r>
              <a:rPr lang="en-US" sz="2400" dirty="0">
                <a:solidFill>
                  <a:srgbClr val="334186"/>
                </a:solidFill>
                <a:ea typeface="Arial Unicode MS"/>
              </a:rPr>
              <a:t>Technology development: photovoltaic, H storage</a:t>
            </a:r>
          </a:p>
          <a:p>
            <a:r>
              <a:rPr lang="en-US" sz="2400" dirty="0">
                <a:solidFill>
                  <a:srgbClr val="334186"/>
                </a:solidFill>
                <a:ea typeface="Arial Unicode MS"/>
              </a:rPr>
              <a:t>Biomedical applications: functionalized, bio-compatible materials</a:t>
            </a:r>
          </a:p>
          <a:p>
            <a:r>
              <a:rPr lang="en-US" sz="2400" dirty="0">
                <a:solidFill>
                  <a:srgbClr val="334186"/>
                </a:solidFill>
                <a:ea typeface="Arial Unicode MS"/>
              </a:rPr>
              <a:t>	</a:t>
            </a:r>
          </a:p>
          <a:p>
            <a:r>
              <a:rPr lang="en-US" sz="2400" dirty="0">
                <a:solidFill>
                  <a:srgbClr val="334186"/>
                </a:solidFill>
                <a:ea typeface="Arial Unicode MS"/>
              </a:rPr>
              <a:t>High time-resolution pump-probe studies </a:t>
            </a:r>
          </a:p>
          <a:p>
            <a:endParaRPr lang="en-US" sz="2400" dirty="0">
              <a:solidFill>
                <a:srgbClr val="334186"/>
              </a:solidFill>
              <a:ea typeface="Arial Unicode MS"/>
            </a:endParaRPr>
          </a:p>
        </p:txBody>
      </p:sp>
      <p:pic>
        <p:nvPicPr>
          <p:cNvPr id="2050" name="Picture 2" descr="http://www.ytca.com/images/site_images/carbon_nanotub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3403" y="2650669"/>
            <a:ext cx="390525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rotWithShape="1">
          <a:blip r:embed="rId3" cstate="email">
            <a:extLst>
              <a:ext uri="{28A0092B-C50C-407E-A947-70E740481C1C}">
                <a14:useLocalDpi xmlns:a14="http://schemas.microsoft.com/office/drawing/2010/main"/>
              </a:ext>
            </a:extLst>
          </a:blip>
          <a:srcRect l="49617"/>
          <a:stretch/>
        </p:blipFill>
        <p:spPr>
          <a:xfrm>
            <a:off x="7602582" y="2317386"/>
            <a:ext cx="4292010" cy="2120236"/>
          </a:xfrm>
          <a:prstGeom prst="rect">
            <a:avLst/>
          </a:prstGeom>
        </p:spPr>
      </p:pic>
      <p:sp>
        <p:nvSpPr>
          <p:cNvPr id="4" name="Rettangolo 3"/>
          <p:cNvSpPr/>
          <p:nvPr/>
        </p:nvSpPr>
        <p:spPr>
          <a:xfrm>
            <a:off x="4924301" y="2969666"/>
            <a:ext cx="2541080" cy="1200329"/>
          </a:xfrm>
          <a:prstGeom prst="rect">
            <a:avLst/>
          </a:prstGeom>
        </p:spPr>
        <p:txBody>
          <a:bodyPr wrap="none">
            <a:spAutoFit/>
          </a:bodyPr>
          <a:lstStyle/>
          <a:p>
            <a:r>
              <a:rPr lang="en-US" b="1" dirty="0">
                <a:solidFill>
                  <a:schemeClr val="accent1"/>
                </a:solidFill>
                <a:ea typeface="Arial Unicode MS"/>
              </a:rPr>
              <a:t>Nanotubes</a:t>
            </a:r>
          </a:p>
          <a:p>
            <a:r>
              <a:rPr lang="en-US" b="1" dirty="0">
                <a:solidFill>
                  <a:schemeClr val="accent1"/>
                </a:solidFill>
              </a:rPr>
              <a:t>Nanoparticles</a:t>
            </a:r>
          </a:p>
          <a:p>
            <a:r>
              <a:rPr lang="en-US" b="1" dirty="0">
                <a:solidFill>
                  <a:schemeClr val="accent1"/>
                </a:solidFill>
              </a:rPr>
              <a:t>Soot (engines emissions)</a:t>
            </a:r>
          </a:p>
          <a:p>
            <a:r>
              <a:rPr lang="en-US" b="1" dirty="0">
                <a:solidFill>
                  <a:schemeClr val="accent1"/>
                </a:solidFill>
              </a:rPr>
              <a:t>Volcanic ashes</a:t>
            </a:r>
            <a:endParaRPr lang="en-GB" dirty="0"/>
          </a:p>
        </p:txBody>
      </p:sp>
      <p:sp>
        <p:nvSpPr>
          <p:cNvPr id="5" name="Rettangolo 4"/>
          <p:cNvSpPr/>
          <p:nvPr/>
        </p:nvSpPr>
        <p:spPr>
          <a:xfrm>
            <a:off x="6519793" y="5904571"/>
            <a:ext cx="3621825" cy="923330"/>
          </a:xfrm>
          <a:prstGeom prst="rect">
            <a:avLst/>
          </a:prstGeom>
        </p:spPr>
        <p:txBody>
          <a:bodyPr wrap="none">
            <a:spAutoFit/>
          </a:bodyPr>
          <a:lstStyle/>
          <a:p>
            <a:r>
              <a:rPr lang="en-US" altLang="en-US" b="1" dirty="0">
                <a:solidFill>
                  <a:srgbClr val="C00000"/>
                </a:solidFill>
                <a:sym typeface="Helvetica" panose="020B0604020202020204" pitchFamily="34" charset="0"/>
              </a:rPr>
              <a:t>Huang </a:t>
            </a:r>
            <a:r>
              <a:rPr lang="en-US" altLang="en-US" b="1" i="1" dirty="0">
                <a:solidFill>
                  <a:srgbClr val="C00000"/>
                </a:solidFill>
                <a:sym typeface="Helvetica" panose="020B0604020202020204" pitchFamily="34" charset="0"/>
              </a:rPr>
              <a:t>et al.</a:t>
            </a:r>
            <a:r>
              <a:rPr lang="en-US" altLang="en-US" b="1" dirty="0">
                <a:solidFill>
                  <a:srgbClr val="C00000"/>
                </a:solidFill>
                <a:sym typeface="Helvetica" panose="020B0604020202020204" pitchFamily="34" charset="0"/>
              </a:rPr>
              <a:t> Nanoscale (2018) </a:t>
            </a:r>
          </a:p>
          <a:p>
            <a:r>
              <a:rPr lang="en-US" altLang="en-US" b="1" dirty="0" err="1">
                <a:solidFill>
                  <a:srgbClr val="C00000"/>
                </a:solidFill>
                <a:sym typeface="Helvetica" panose="020B0604020202020204" pitchFamily="34" charset="0"/>
              </a:rPr>
              <a:t>Starodub</a:t>
            </a:r>
            <a:r>
              <a:rPr lang="en-US" altLang="en-US" b="1" dirty="0">
                <a:solidFill>
                  <a:srgbClr val="C00000"/>
                </a:solidFill>
                <a:sym typeface="Helvetica" panose="020B0604020202020204" pitchFamily="34" charset="0"/>
              </a:rPr>
              <a:t> </a:t>
            </a:r>
            <a:r>
              <a:rPr lang="en-US" altLang="en-US" b="1" i="1" dirty="0">
                <a:solidFill>
                  <a:srgbClr val="C00000"/>
                </a:solidFill>
                <a:sym typeface="Helvetica" panose="020B0604020202020204" pitchFamily="34" charset="0"/>
              </a:rPr>
              <a:t>et al.</a:t>
            </a:r>
            <a:r>
              <a:rPr lang="en-US" altLang="en-US" b="1" dirty="0">
                <a:solidFill>
                  <a:srgbClr val="C00000"/>
                </a:solidFill>
                <a:sym typeface="Helvetica" panose="020B0604020202020204" pitchFamily="34" charset="0"/>
              </a:rPr>
              <a:t> Nature </a:t>
            </a:r>
            <a:r>
              <a:rPr lang="en-US" altLang="en-US" b="1" dirty="0" err="1">
                <a:solidFill>
                  <a:srgbClr val="C00000"/>
                </a:solidFill>
                <a:sym typeface="Helvetica" panose="020B0604020202020204" pitchFamily="34" charset="0"/>
              </a:rPr>
              <a:t>comm</a:t>
            </a:r>
            <a:r>
              <a:rPr lang="en-US" altLang="en-US" b="1" dirty="0">
                <a:solidFill>
                  <a:srgbClr val="C00000"/>
                </a:solidFill>
                <a:sym typeface="Helvetica" panose="020B0604020202020204" pitchFamily="34" charset="0"/>
              </a:rPr>
              <a:t> (2012)</a:t>
            </a:r>
          </a:p>
          <a:p>
            <a:r>
              <a:rPr lang="en-US" altLang="en-US" b="1" dirty="0" err="1">
                <a:solidFill>
                  <a:srgbClr val="C00000"/>
                </a:solidFill>
                <a:sym typeface="Helvetica" panose="020B0604020202020204" pitchFamily="34" charset="0"/>
              </a:rPr>
              <a:t>Takahasi</a:t>
            </a:r>
            <a:r>
              <a:rPr lang="en-US" altLang="en-US" b="1" dirty="0">
                <a:solidFill>
                  <a:srgbClr val="C00000"/>
                </a:solidFill>
                <a:sym typeface="Helvetica" panose="020B0604020202020204" pitchFamily="34" charset="0"/>
              </a:rPr>
              <a:t> </a:t>
            </a:r>
            <a:r>
              <a:rPr lang="en-US" altLang="en-US" b="1" i="1" dirty="0">
                <a:solidFill>
                  <a:srgbClr val="C00000"/>
                </a:solidFill>
                <a:sym typeface="Helvetica" panose="020B0604020202020204" pitchFamily="34" charset="0"/>
              </a:rPr>
              <a:t>et al.</a:t>
            </a:r>
            <a:r>
              <a:rPr lang="en-US" altLang="en-US" b="1" dirty="0">
                <a:solidFill>
                  <a:srgbClr val="C00000"/>
                </a:solidFill>
                <a:sym typeface="Helvetica" panose="020B0604020202020204" pitchFamily="34" charset="0"/>
              </a:rPr>
              <a:t> </a:t>
            </a:r>
            <a:r>
              <a:rPr lang="en-US" altLang="en-US" b="1" dirty="0" err="1">
                <a:solidFill>
                  <a:srgbClr val="C00000"/>
                </a:solidFill>
                <a:sym typeface="Helvetica" panose="020B0604020202020204" pitchFamily="34" charset="0"/>
              </a:rPr>
              <a:t>NanoLetters</a:t>
            </a:r>
            <a:r>
              <a:rPr lang="en-US" altLang="en-US" b="1" dirty="0">
                <a:solidFill>
                  <a:srgbClr val="C00000"/>
                </a:solidFill>
                <a:sym typeface="Helvetica" panose="020B0604020202020204" pitchFamily="34" charset="0"/>
              </a:rPr>
              <a:t> (2013)</a:t>
            </a:r>
          </a:p>
        </p:txBody>
      </p:sp>
      <p:pic>
        <p:nvPicPr>
          <p:cNvPr id="1026" name="Picture 2" descr="Abstract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43002"/>
          <a:stretch/>
        </p:blipFill>
        <p:spPr bwMode="auto">
          <a:xfrm>
            <a:off x="9682241" y="4488994"/>
            <a:ext cx="2156159" cy="1649336"/>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0EE47E5C-D0DE-FFD4-5BC6-3AC3D67A9E35}"/>
              </a:ext>
            </a:extLst>
          </p:cNvPr>
          <p:cNvSpPr txBox="1">
            <a:spLocks/>
          </p:cNvSpPr>
          <p:nvPr/>
        </p:nvSpPr>
        <p:spPr>
          <a:xfrm>
            <a:off x="762107" y="16732"/>
            <a:ext cx="10515600" cy="11735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AQUA - </a:t>
            </a:r>
            <a:r>
              <a:rPr lang="it-IT" sz="3600" dirty="0" err="1">
                <a:solidFill>
                  <a:srgbClr val="002060"/>
                </a:solidFill>
                <a:latin typeface="+mn-lt"/>
              </a:rPr>
              <a:t>Coherent</a:t>
            </a:r>
            <a:r>
              <a:rPr lang="it-IT" sz="3600" dirty="0">
                <a:solidFill>
                  <a:srgbClr val="002060"/>
                </a:solidFill>
                <a:latin typeface="+mn-lt"/>
              </a:rPr>
              <a:t> Imaging </a:t>
            </a:r>
            <a:r>
              <a:rPr lang="it-IT" sz="3600" dirty="0" err="1">
                <a:solidFill>
                  <a:srgbClr val="002060"/>
                </a:solidFill>
                <a:latin typeface="+mn-lt"/>
              </a:rPr>
              <a:t>Experiments</a:t>
            </a:r>
            <a:r>
              <a:rPr lang="it-IT" sz="3600" dirty="0">
                <a:solidFill>
                  <a:srgbClr val="002060"/>
                </a:solidFill>
                <a:latin typeface="+mn-lt"/>
              </a:rPr>
              <a:t> </a:t>
            </a:r>
          </a:p>
          <a:p>
            <a:r>
              <a:rPr lang="it-IT" sz="3600" dirty="0" err="1">
                <a:solidFill>
                  <a:srgbClr val="002060"/>
                </a:solidFill>
                <a:latin typeface="+mn-lt"/>
              </a:rPr>
              <a:t>Materials</a:t>
            </a:r>
            <a:endParaRPr lang="en-US" sz="3600" dirty="0">
              <a:solidFill>
                <a:srgbClr val="002060"/>
              </a:solidFill>
              <a:latin typeface="+mn-lt"/>
            </a:endParaRPr>
          </a:p>
        </p:txBody>
      </p:sp>
      <p:pic>
        <p:nvPicPr>
          <p:cNvPr id="7" name="Immagine 6">
            <a:extLst>
              <a:ext uri="{FF2B5EF4-FFF2-40B4-BE49-F238E27FC236}">
                <a16:creationId xmlns:a16="http://schemas.microsoft.com/office/drawing/2014/main" id="{2FF2DFAF-3FB2-2325-285A-BB02271CD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8" name="Immagine 7">
            <a:extLst>
              <a:ext uri="{FF2B5EF4-FFF2-40B4-BE49-F238E27FC236}">
                <a16:creationId xmlns:a16="http://schemas.microsoft.com/office/drawing/2014/main" id="{21F32E2C-8133-4538-094E-F5E9BC86F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Tree>
    <p:extLst>
      <p:ext uri="{BB962C8B-B14F-4D97-AF65-F5344CB8AC3E}">
        <p14:creationId xmlns:p14="http://schemas.microsoft.com/office/powerpoint/2010/main" val="2584533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1571625"/>
            <a:ext cx="3338512"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AutoShape 12"/>
          <p:cNvSpPr>
            <a:spLocks noChangeArrowheads="1"/>
          </p:cNvSpPr>
          <p:nvPr/>
        </p:nvSpPr>
        <p:spPr bwMode="auto">
          <a:xfrm>
            <a:off x="1460500" y="2401888"/>
            <a:ext cx="3671888" cy="1670050"/>
          </a:xfrm>
          <a:prstGeom prst="homePlate">
            <a:avLst>
              <a:gd name="adj" fmla="val 70866"/>
            </a:avLst>
          </a:prstGeom>
          <a:solidFill>
            <a:srgbClr val="CCFFFF">
              <a:alpha val="50195"/>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 name="Rectangle 13"/>
          <p:cNvSpPr>
            <a:spLocks noChangeArrowheads="1"/>
          </p:cNvSpPr>
          <p:nvPr/>
        </p:nvSpPr>
        <p:spPr bwMode="auto">
          <a:xfrm>
            <a:off x="1028700" y="3094038"/>
            <a:ext cx="3455988" cy="215900"/>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t>Liquid line</a:t>
            </a:r>
            <a:endParaRPr lang="en-GB" altLang="en-US" sz="1400" b="1"/>
          </a:p>
        </p:txBody>
      </p:sp>
      <p:sp>
        <p:nvSpPr>
          <p:cNvPr id="11" name="Rectangle 15"/>
          <p:cNvSpPr>
            <a:spLocks noChangeArrowheads="1"/>
          </p:cNvSpPr>
          <p:nvPr/>
        </p:nvSpPr>
        <p:spPr bwMode="auto">
          <a:xfrm>
            <a:off x="760413" y="2573338"/>
            <a:ext cx="3311525" cy="215900"/>
          </a:xfrm>
          <a:prstGeom prst="rect">
            <a:avLst/>
          </a:prstGeom>
          <a:solidFill>
            <a:srgbClr val="FFCC99">
              <a:alpha val="50195"/>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t>Gas line</a:t>
            </a:r>
            <a:endParaRPr lang="en-GB" altLang="en-US" sz="1400" b="1"/>
          </a:p>
        </p:txBody>
      </p:sp>
      <p:sp>
        <p:nvSpPr>
          <p:cNvPr id="12" name="Rectangle 16"/>
          <p:cNvSpPr>
            <a:spLocks noChangeArrowheads="1"/>
          </p:cNvSpPr>
          <p:nvPr/>
        </p:nvSpPr>
        <p:spPr bwMode="auto">
          <a:xfrm>
            <a:off x="4629150" y="3094038"/>
            <a:ext cx="1943100" cy="215900"/>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t>Liquid jet</a:t>
            </a:r>
            <a:endParaRPr lang="en-GB" altLang="en-US" sz="1400" b="1"/>
          </a:p>
        </p:txBody>
      </p:sp>
      <p:sp>
        <p:nvSpPr>
          <p:cNvPr id="13" name="Rectangle 7"/>
          <p:cNvSpPr>
            <a:spLocks noChangeArrowheads="1"/>
          </p:cNvSpPr>
          <p:nvPr/>
        </p:nvSpPr>
        <p:spPr bwMode="auto">
          <a:xfrm>
            <a:off x="6372225" y="1571625"/>
            <a:ext cx="262731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solidFill>
                  <a:srgbClr val="334186"/>
                </a:solidFill>
                <a:latin typeface="Calibri" panose="020F0502020204030204" pitchFamily="34" charset="0"/>
                <a:cs typeface="Calibri" panose="020F0502020204030204" pitchFamily="34" charset="0"/>
                <a:sym typeface="Arial" panose="020B0604020202020204" pitchFamily="34" charset="0"/>
              </a:rPr>
              <a:t>A gas stream is used to focus a liquid jet down to 10 </a:t>
            </a:r>
            <a:r>
              <a:rPr lang="el-GR" altLang="en-US" sz="2400" dirty="0">
                <a:solidFill>
                  <a:srgbClr val="334186"/>
                </a:solidFill>
                <a:latin typeface="Calibri" panose="020F0502020204030204" pitchFamily="34" charset="0"/>
                <a:cs typeface="Calibri" panose="020F0502020204030204" pitchFamily="34" charset="0"/>
                <a:sym typeface="Arial" panose="020B0604020202020204" pitchFamily="34" charset="0"/>
              </a:rPr>
              <a:t>μ</a:t>
            </a:r>
            <a:r>
              <a:rPr lang="en-US" altLang="en-US" sz="2400" dirty="0">
                <a:solidFill>
                  <a:srgbClr val="334186"/>
                </a:solidFill>
                <a:latin typeface="Calibri" panose="020F0502020204030204" pitchFamily="34" charset="0"/>
                <a:cs typeface="Calibri" panose="020F0502020204030204" pitchFamily="34" charset="0"/>
                <a:sym typeface="Arial" panose="020B0604020202020204" pitchFamily="34" charset="0"/>
              </a:rPr>
              <a:t>m diameter</a:t>
            </a:r>
            <a:br>
              <a:rPr lang="en-US" altLang="en-US" sz="2400" i="1" dirty="0">
                <a:solidFill>
                  <a:srgbClr val="334186"/>
                </a:solidFill>
                <a:latin typeface="Calibri" panose="020F0502020204030204" pitchFamily="34" charset="0"/>
                <a:cs typeface="Calibri" panose="020F0502020204030204" pitchFamily="34" charset="0"/>
                <a:sym typeface="Arial" panose="020B0604020202020204" pitchFamily="34" charset="0"/>
              </a:rPr>
            </a:br>
            <a:br>
              <a:rPr lang="en-US" altLang="en-US" sz="2400" i="1" dirty="0">
                <a:solidFill>
                  <a:srgbClr val="334186"/>
                </a:solidFill>
                <a:latin typeface="Calibri" panose="020F0502020204030204" pitchFamily="34" charset="0"/>
                <a:cs typeface="Calibri" panose="020F0502020204030204" pitchFamily="34" charset="0"/>
                <a:sym typeface="Arial" panose="020B0604020202020204" pitchFamily="34" charset="0"/>
              </a:rPr>
            </a:br>
            <a:endParaRPr lang="en-US" altLang="en-US" sz="2400" i="1" dirty="0">
              <a:solidFill>
                <a:srgbClr val="334186"/>
              </a:solidFill>
              <a:latin typeface="Calibri" panose="020F0502020204030204" pitchFamily="34" charset="0"/>
              <a:cs typeface="Calibri" panose="020F0502020204030204" pitchFamily="34" charset="0"/>
              <a:sym typeface="Arial" panose="020B0604020202020204" pitchFamily="34" charset="0"/>
            </a:endParaRPr>
          </a:p>
        </p:txBody>
      </p:sp>
      <p:sp>
        <p:nvSpPr>
          <p:cNvPr id="14" name="Line 21"/>
          <p:cNvSpPr>
            <a:spLocks noChangeShapeType="1"/>
          </p:cNvSpPr>
          <p:nvPr/>
        </p:nvSpPr>
        <p:spPr bwMode="auto">
          <a:xfrm>
            <a:off x="4268788" y="2852738"/>
            <a:ext cx="287337" cy="144462"/>
          </a:xfrm>
          <a:prstGeom prst="line">
            <a:avLst/>
          </a:prstGeom>
          <a:noFill/>
          <a:ln w="50800">
            <a:solidFill>
              <a:srgbClr val="FFCC99"/>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 name="Rectangle 15"/>
          <p:cNvSpPr>
            <a:spLocks noChangeArrowheads="1"/>
          </p:cNvSpPr>
          <p:nvPr/>
        </p:nvSpPr>
        <p:spPr bwMode="auto">
          <a:xfrm>
            <a:off x="884238" y="3500438"/>
            <a:ext cx="3384550" cy="215900"/>
          </a:xfrm>
          <a:prstGeom prst="rect">
            <a:avLst/>
          </a:prstGeom>
          <a:solidFill>
            <a:srgbClr val="FFCC99">
              <a:alpha val="50195"/>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t>Gas line</a:t>
            </a:r>
            <a:endParaRPr lang="en-GB" altLang="en-US" sz="1400" b="1"/>
          </a:p>
        </p:txBody>
      </p:sp>
      <p:sp>
        <p:nvSpPr>
          <p:cNvPr id="16" name="Line 23"/>
          <p:cNvSpPr>
            <a:spLocks noChangeShapeType="1"/>
          </p:cNvSpPr>
          <p:nvPr/>
        </p:nvSpPr>
        <p:spPr bwMode="auto">
          <a:xfrm flipV="1">
            <a:off x="4341813" y="3429000"/>
            <a:ext cx="287337" cy="119063"/>
          </a:xfrm>
          <a:prstGeom prst="line">
            <a:avLst/>
          </a:prstGeom>
          <a:noFill/>
          <a:ln w="50800">
            <a:solidFill>
              <a:srgbClr val="FFCC99"/>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7" name="Freeform 24"/>
          <p:cNvSpPr>
            <a:spLocks/>
          </p:cNvSpPr>
          <p:nvPr/>
        </p:nvSpPr>
        <p:spPr bwMode="auto">
          <a:xfrm>
            <a:off x="255588" y="2584450"/>
            <a:ext cx="504825" cy="1884363"/>
          </a:xfrm>
          <a:custGeom>
            <a:avLst/>
            <a:gdLst>
              <a:gd name="T0" fmla="*/ 242 w 242"/>
              <a:gd name="T1" fmla="*/ 68 h 1187"/>
              <a:gd name="T2" fmla="*/ 15 w 242"/>
              <a:gd name="T3" fmla="*/ 159 h 1187"/>
              <a:gd name="T4" fmla="*/ 151 w 242"/>
              <a:gd name="T5" fmla="*/ 1021 h 1187"/>
              <a:gd name="T6" fmla="*/ 106 w 242"/>
              <a:gd name="T7" fmla="*/ 1157 h 1187"/>
              <a:gd name="T8" fmla="*/ 0 60000 65536"/>
              <a:gd name="T9" fmla="*/ 0 60000 65536"/>
              <a:gd name="T10" fmla="*/ 0 60000 65536"/>
              <a:gd name="T11" fmla="*/ 0 60000 65536"/>
              <a:gd name="T12" fmla="*/ 0 w 242"/>
              <a:gd name="T13" fmla="*/ 0 h 1187"/>
              <a:gd name="T14" fmla="*/ 242 w 242"/>
              <a:gd name="T15" fmla="*/ 1187 h 1187"/>
            </a:gdLst>
            <a:ahLst/>
            <a:cxnLst>
              <a:cxn ang="T8">
                <a:pos x="T0" y="T1"/>
              </a:cxn>
              <a:cxn ang="T9">
                <a:pos x="T2" y="T3"/>
              </a:cxn>
              <a:cxn ang="T10">
                <a:pos x="T4" y="T5"/>
              </a:cxn>
              <a:cxn ang="T11">
                <a:pos x="T6" y="T7"/>
              </a:cxn>
            </a:cxnLst>
            <a:rect l="T12" t="T13" r="T14" b="T15"/>
            <a:pathLst>
              <a:path w="242" h="1187">
                <a:moveTo>
                  <a:pt x="242" y="68"/>
                </a:moveTo>
                <a:cubicBezTo>
                  <a:pt x="136" y="34"/>
                  <a:pt x="30" y="0"/>
                  <a:pt x="15" y="159"/>
                </a:cubicBezTo>
                <a:cubicBezTo>
                  <a:pt x="0" y="318"/>
                  <a:pt x="136" y="855"/>
                  <a:pt x="151" y="1021"/>
                </a:cubicBezTo>
                <a:cubicBezTo>
                  <a:pt x="166" y="1187"/>
                  <a:pt x="113" y="1134"/>
                  <a:pt x="106" y="1157"/>
                </a:cubicBezTo>
              </a:path>
            </a:pathLst>
          </a:custGeom>
          <a:noFill/>
          <a:ln w="25400">
            <a:solidFill>
              <a:srgbClr val="FFCC9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 name="Freeform 25"/>
          <p:cNvSpPr>
            <a:spLocks/>
          </p:cNvSpPr>
          <p:nvPr/>
        </p:nvSpPr>
        <p:spPr bwMode="auto">
          <a:xfrm>
            <a:off x="739775" y="3128963"/>
            <a:ext cx="288925" cy="1884362"/>
          </a:xfrm>
          <a:custGeom>
            <a:avLst/>
            <a:gdLst>
              <a:gd name="T0" fmla="*/ 242 w 242"/>
              <a:gd name="T1" fmla="*/ 68 h 1187"/>
              <a:gd name="T2" fmla="*/ 15 w 242"/>
              <a:gd name="T3" fmla="*/ 159 h 1187"/>
              <a:gd name="T4" fmla="*/ 151 w 242"/>
              <a:gd name="T5" fmla="*/ 1021 h 1187"/>
              <a:gd name="T6" fmla="*/ 106 w 242"/>
              <a:gd name="T7" fmla="*/ 1157 h 1187"/>
              <a:gd name="T8" fmla="*/ 0 60000 65536"/>
              <a:gd name="T9" fmla="*/ 0 60000 65536"/>
              <a:gd name="T10" fmla="*/ 0 60000 65536"/>
              <a:gd name="T11" fmla="*/ 0 60000 65536"/>
              <a:gd name="T12" fmla="*/ 0 w 242"/>
              <a:gd name="T13" fmla="*/ 0 h 1187"/>
              <a:gd name="T14" fmla="*/ 242 w 242"/>
              <a:gd name="T15" fmla="*/ 1187 h 1187"/>
            </a:gdLst>
            <a:ahLst/>
            <a:cxnLst>
              <a:cxn ang="T8">
                <a:pos x="T0" y="T1"/>
              </a:cxn>
              <a:cxn ang="T9">
                <a:pos x="T2" y="T3"/>
              </a:cxn>
              <a:cxn ang="T10">
                <a:pos x="T4" y="T5"/>
              </a:cxn>
              <a:cxn ang="T11">
                <a:pos x="T6" y="T7"/>
              </a:cxn>
            </a:cxnLst>
            <a:rect l="T12" t="T13" r="T14" b="T15"/>
            <a:pathLst>
              <a:path w="242" h="1187">
                <a:moveTo>
                  <a:pt x="242" y="68"/>
                </a:moveTo>
                <a:cubicBezTo>
                  <a:pt x="136" y="34"/>
                  <a:pt x="30" y="0"/>
                  <a:pt x="15" y="159"/>
                </a:cubicBezTo>
                <a:cubicBezTo>
                  <a:pt x="0" y="318"/>
                  <a:pt x="136" y="855"/>
                  <a:pt x="151" y="1021"/>
                </a:cubicBezTo>
                <a:cubicBezTo>
                  <a:pt x="166" y="1187"/>
                  <a:pt x="113" y="1134"/>
                  <a:pt x="106" y="1157"/>
                </a:cubicBezTo>
              </a:path>
            </a:pathLst>
          </a:custGeom>
          <a:noFill/>
          <a:ln w="254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Rectangle 26"/>
          <p:cNvSpPr>
            <a:spLocks noChangeArrowheads="1"/>
          </p:cNvSpPr>
          <p:nvPr/>
        </p:nvSpPr>
        <p:spPr bwMode="auto">
          <a:xfrm>
            <a:off x="90488" y="4276725"/>
            <a:ext cx="381000" cy="1081088"/>
          </a:xfrm>
          <a:prstGeom prst="rect">
            <a:avLst/>
          </a:prstGeom>
          <a:solidFill>
            <a:srgbClr val="FFCC99"/>
          </a:solidFill>
          <a:ln w="9525">
            <a:solidFill>
              <a:schemeClr val="tx1"/>
            </a:solidFill>
            <a:miter lim="800000"/>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t>Gas bottle</a:t>
            </a:r>
            <a:endParaRPr lang="en-GB" altLang="en-US" sz="1200"/>
          </a:p>
        </p:txBody>
      </p:sp>
      <p:sp>
        <p:nvSpPr>
          <p:cNvPr id="20" name="Rectangle 27"/>
          <p:cNvSpPr>
            <a:spLocks noChangeArrowheads="1"/>
          </p:cNvSpPr>
          <p:nvPr/>
        </p:nvSpPr>
        <p:spPr bwMode="auto">
          <a:xfrm>
            <a:off x="668338" y="4795838"/>
            <a:ext cx="390525" cy="1370012"/>
          </a:xfrm>
          <a:prstGeom prst="rect">
            <a:avLst/>
          </a:prstGeom>
          <a:solidFill>
            <a:schemeClr val="accent1"/>
          </a:solidFill>
          <a:ln w="9525">
            <a:solidFill>
              <a:schemeClr val="tx1"/>
            </a:solidFill>
            <a:miter lim="800000"/>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t>Sample reservoir</a:t>
            </a:r>
            <a:endParaRPr lang="en-GB" altLang="en-US" sz="1200"/>
          </a:p>
        </p:txBody>
      </p:sp>
      <p:sp>
        <p:nvSpPr>
          <p:cNvPr id="21" name="Freeform 24"/>
          <p:cNvSpPr>
            <a:spLocks/>
          </p:cNvSpPr>
          <p:nvPr/>
        </p:nvSpPr>
        <p:spPr bwMode="auto">
          <a:xfrm>
            <a:off x="214313" y="3544888"/>
            <a:ext cx="698500" cy="1169987"/>
          </a:xfrm>
          <a:custGeom>
            <a:avLst/>
            <a:gdLst>
              <a:gd name="T0" fmla="*/ 242 w 242"/>
              <a:gd name="T1" fmla="*/ 68 h 1187"/>
              <a:gd name="T2" fmla="*/ 15 w 242"/>
              <a:gd name="T3" fmla="*/ 159 h 1187"/>
              <a:gd name="T4" fmla="*/ 151 w 242"/>
              <a:gd name="T5" fmla="*/ 1021 h 1187"/>
              <a:gd name="T6" fmla="*/ 106 w 242"/>
              <a:gd name="T7" fmla="*/ 1157 h 1187"/>
              <a:gd name="T8" fmla="*/ 0 60000 65536"/>
              <a:gd name="T9" fmla="*/ 0 60000 65536"/>
              <a:gd name="T10" fmla="*/ 0 60000 65536"/>
              <a:gd name="T11" fmla="*/ 0 60000 65536"/>
              <a:gd name="T12" fmla="*/ 0 w 242"/>
              <a:gd name="T13" fmla="*/ 0 h 1187"/>
              <a:gd name="T14" fmla="*/ 242 w 242"/>
              <a:gd name="T15" fmla="*/ 1187 h 1187"/>
            </a:gdLst>
            <a:ahLst/>
            <a:cxnLst>
              <a:cxn ang="T8">
                <a:pos x="T0" y="T1"/>
              </a:cxn>
              <a:cxn ang="T9">
                <a:pos x="T2" y="T3"/>
              </a:cxn>
              <a:cxn ang="T10">
                <a:pos x="T4" y="T5"/>
              </a:cxn>
              <a:cxn ang="T11">
                <a:pos x="T6" y="T7"/>
              </a:cxn>
            </a:cxnLst>
            <a:rect l="T12" t="T13" r="T14" b="T15"/>
            <a:pathLst>
              <a:path w="242" h="1187">
                <a:moveTo>
                  <a:pt x="242" y="68"/>
                </a:moveTo>
                <a:cubicBezTo>
                  <a:pt x="136" y="34"/>
                  <a:pt x="30" y="0"/>
                  <a:pt x="15" y="159"/>
                </a:cubicBezTo>
                <a:cubicBezTo>
                  <a:pt x="0" y="318"/>
                  <a:pt x="136" y="855"/>
                  <a:pt x="151" y="1021"/>
                </a:cubicBezTo>
                <a:cubicBezTo>
                  <a:pt x="166" y="1187"/>
                  <a:pt x="113" y="1134"/>
                  <a:pt x="106" y="1157"/>
                </a:cubicBezTo>
              </a:path>
            </a:pathLst>
          </a:custGeom>
          <a:noFill/>
          <a:ln w="25400">
            <a:solidFill>
              <a:srgbClr val="FFCC9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713" y="4500563"/>
            <a:ext cx="2276475"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3" name="Picture 19">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4500563"/>
            <a:ext cx="29718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4" name="Rectangle 7"/>
          <p:cNvSpPr>
            <a:spLocks noChangeArrowheads="1"/>
          </p:cNvSpPr>
          <p:nvPr/>
        </p:nvSpPr>
        <p:spPr bwMode="auto">
          <a:xfrm>
            <a:off x="8407026" y="4503371"/>
            <a:ext cx="3540874" cy="115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dirty="0">
                <a:solidFill>
                  <a:srgbClr val="00B050"/>
                </a:solidFill>
                <a:latin typeface="Calibri" panose="020F0502020204030204" pitchFamily="34" charset="0"/>
                <a:cs typeface="Calibri" panose="020F0502020204030204" pitchFamily="34" charset="0"/>
                <a:sym typeface="Arial" panose="020B0604020202020204" pitchFamily="34" charset="0"/>
              </a:rPr>
              <a:t>Pros</a:t>
            </a:r>
          </a:p>
          <a:p>
            <a:pPr eaLnBrk="1" hangingPunct="1"/>
            <a:r>
              <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rPr>
              <a:t>Hydration</a:t>
            </a:r>
          </a:p>
          <a:p>
            <a:pPr eaLnBrk="1" hangingPunct="1"/>
            <a:r>
              <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rPr>
              <a:t>Thin water column</a:t>
            </a:r>
            <a:br>
              <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rPr>
            </a:br>
            <a:r>
              <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rPr>
              <a:t>Pump-probe “ready”</a:t>
            </a:r>
          </a:p>
          <a:p>
            <a:pPr algn="just" eaLnBrk="1" hangingPunct="1"/>
            <a:endPar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endParaRPr>
          </a:p>
          <a:p>
            <a:pPr algn="just" eaLnBrk="1" hangingPunct="1"/>
            <a:r>
              <a:rPr lang="en-US" altLang="en-US" sz="2400" dirty="0">
                <a:solidFill>
                  <a:srgbClr val="C00000"/>
                </a:solidFill>
                <a:latin typeface="Calibri" panose="020F0502020204030204" pitchFamily="34" charset="0"/>
                <a:cs typeface="Calibri" panose="020F0502020204030204" pitchFamily="34" charset="0"/>
                <a:sym typeface="Arial" panose="020B0604020202020204" pitchFamily="34" charset="0"/>
              </a:rPr>
              <a:t>Cons</a:t>
            </a:r>
          </a:p>
          <a:p>
            <a:pPr algn="just" eaLnBrk="1" hangingPunct="1"/>
            <a:r>
              <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rPr>
              <a:t>High sample consumption</a:t>
            </a:r>
          </a:p>
          <a:p>
            <a:pPr algn="just" eaLnBrk="1" hangingPunct="1"/>
            <a:r>
              <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rPr>
              <a:t>Operation instabilities</a:t>
            </a:r>
          </a:p>
        </p:txBody>
      </p:sp>
      <p:sp>
        <p:nvSpPr>
          <p:cNvPr id="2" name="Titolo 1">
            <a:extLst>
              <a:ext uri="{FF2B5EF4-FFF2-40B4-BE49-F238E27FC236}">
                <a16:creationId xmlns:a16="http://schemas.microsoft.com/office/drawing/2014/main" id="{45A61299-E840-A2C1-7CDC-063EF4221418}"/>
              </a:ext>
            </a:extLst>
          </p:cNvPr>
          <p:cNvSpPr txBox="1">
            <a:spLocks/>
          </p:cNvSpPr>
          <p:nvPr/>
        </p:nvSpPr>
        <p:spPr>
          <a:xfrm>
            <a:off x="762107" y="16732"/>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Sample Delivery – Liquid Jets @ AQUA</a:t>
            </a:r>
            <a:endParaRPr lang="en-US" sz="3600" dirty="0">
              <a:solidFill>
                <a:srgbClr val="002060"/>
              </a:solidFill>
              <a:latin typeface="+mn-lt"/>
            </a:endParaRPr>
          </a:p>
        </p:txBody>
      </p:sp>
      <p:pic>
        <p:nvPicPr>
          <p:cNvPr id="5" name="Immagine 4">
            <a:extLst>
              <a:ext uri="{FF2B5EF4-FFF2-40B4-BE49-F238E27FC236}">
                <a16:creationId xmlns:a16="http://schemas.microsoft.com/office/drawing/2014/main" id="{77825788-BEC3-FE32-395B-82EE6ACAA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6" name="Immagine 5">
            <a:extLst>
              <a:ext uri="{FF2B5EF4-FFF2-40B4-BE49-F238E27FC236}">
                <a16:creationId xmlns:a16="http://schemas.microsoft.com/office/drawing/2014/main" id="{95D29342-A005-4D94-4673-FEC918E9E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Tree>
    <p:extLst>
      <p:ext uri="{BB962C8B-B14F-4D97-AF65-F5344CB8AC3E}">
        <p14:creationId xmlns:p14="http://schemas.microsoft.com/office/powerpoint/2010/main" val="392680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A61299-E840-A2C1-7CDC-063EF4221418}"/>
              </a:ext>
            </a:extLst>
          </p:cNvPr>
          <p:cNvSpPr txBox="1">
            <a:spLocks/>
          </p:cNvSpPr>
          <p:nvPr/>
        </p:nvSpPr>
        <p:spPr>
          <a:xfrm>
            <a:off x="762107" y="16732"/>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Sample Delivery – Liquid Jets</a:t>
            </a:r>
            <a:endParaRPr lang="en-US" sz="3600" dirty="0">
              <a:solidFill>
                <a:srgbClr val="002060"/>
              </a:solidFill>
              <a:latin typeface="+mn-lt"/>
            </a:endParaRPr>
          </a:p>
        </p:txBody>
      </p:sp>
      <p:pic>
        <p:nvPicPr>
          <p:cNvPr id="5" name="Immagine 4">
            <a:extLst>
              <a:ext uri="{FF2B5EF4-FFF2-40B4-BE49-F238E27FC236}">
                <a16:creationId xmlns:a16="http://schemas.microsoft.com/office/drawing/2014/main" id="{77825788-BEC3-FE32-395B-82EE6ACAA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6" name="Immagine 5">
            <a:extLst>
              <a:ext uri="{FF2B5EF4-FFF2-40B4-BE49-F238E27FC236}">
                <a16:creationId xmlns:a16="http://schemas.microsoft.com/office/drawing/2014/main" id="{95D29342-A005-4D94-4673-FEC918E9E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
        <p:nvSpPr>
          <p:cNvPr id="4" name="CasellaDiTesto 3">
            <a:extLst>
              <a:ext uri="{FF2B5EF4-FFF2-40B4-BE49-F238E27FC236}">
                <a16:creationId xmlns:a16="http://schemas.microsoft.com/office/drawing/2014/main" id="{EE4D5A3E-E73E-C276-D94A-FA6D2586E865}"/>
              </a:ext>
            </a:extLst>
          </p:cNvPr>
          <p:cNvSpPr txBox="1"/>
          <p:nvPr/>
        </p:nvSpPr>
        <p:spPr>
          <a:xfrm>
            <a:off x="1177138" y="1155735"/>
            <a:ext cx="9685538" cy="1631216"/>
          </a:xfrm>
          <a:prstGeom prst="rect">
            <a:avLst/>
          </a:prstGeom>
          <a:noFill/>
        </p:spPr>
        <p:txBody>
          <a:bodyPr wrap="square">
            <a:spAutoFit/>
          </a:bodyPr>
          <a:lstStyle/>
          <a:p>
            <a:pPr algn="ctr"/>
            <a:r>
              <a:rPr lang="en-US" sz="2000" dirty="0">
                <a:solidFill>
                  <a:srgbClr val="334186"/>
                </a:solidFill>
              </a:rPr>
              <a:t>Test of different 3D printed nozzles</a:t>
            </a:r>
          </a:p>
          <a:p>
            <a:pPr algn="ctr"/>
            <a:r>
              <a:rPr lang="en-US" sz="2000" dirty="0">
                <a:solidFill>
                  <a:srgbClr val="334186"/>
                </a:solidFill>
              </a:rPr>
              <a:t>(different inner fiber diameter, different operating pressures)</a:t>
            </a:r>
          </a:p>
          <a:p>
            <a:pPr algn="ctr"/>
            <a:r>
              <a:rPr lang="en-US" sz="2000" dirty="0">
                <a:solidFill>
                  <a:srgbClr val="334186"/>
                </a:solidFill>
              </a:rPr>
              <a:t>for </a:t>
            </a:r>
          </a:p>
          <a:p>
            <a:pPr algn="ctr"/>
            <a:r>
              <a:rPr lang="en-US" sz="2000" dirty="0">
                <a:solidFill>
                  <a:srgbClr val="334186"/>
                </a:solidFill>
              </a:rPr>
              <a:t>Fiber </a:t>
            </a:r>
            <a:r>
              <a:rPr lang="en-US" sz="2000" dirty="0" err="1">
                <a:solidFill>
                  <a:srgbClr val="334186"/>
                </a:solidFill>
              </a:rPr>
              <a:t>Diffraction+Coherent</a:t>
            </a:r>
            <a:r>
              <a:rPr lang="en-US" sz="2000" dirty="0">
                <a:solidFill>
                  <a:srgbClr val="334186"/>
                </a:solidFill>
              </a:rPr>
              <a:t> Imaging </a:t>
            </a:r>
          </a:p>
          <a:p>
            <a:pPr algn="ctr"/>
            <a:r>
              <a:rPr lang="en-US" sz="2000" dirty="0">
                <a:solidFill>
                  <a:srgbClr val="334186"/>
                </a:solidFill>
              </a:rPr>
              <a:t>on protein fibrils @ </a:t>
            </a:r>
            <a:r>
              <a:rPr lang="en-US" sz="2000" dirty="0" err="1">
                <a:solidFill>
                  <a:srgbClr val="334186"/>
                </a:solidFill>
              </a:rPr>
              <a:t>EuXFEL</a:t>
            </a:r>
            <a:r>
              <a:rPr lang="en-US" sz="2000" dirty="0">
                <a:solidFill>
                  <a:srgbClr val="334186"/>
                </a:solidFill>
              </a:rPr>
              <a:t> SPB/SFX beamline</a:t>
            </a:r>
            <a:endParaRPr lang="it-IT" sz="2000" dirty="0">
              <a:solidFill>
                <a:srgbClr val="334186"/>
              </a:solidFill>
            </a:endParaRPr>
          </a:p>
        </p:txBody>
      </p:sp>
      <p:pic>
        <p:nvPicPr>
          <p:cNvPr id="7" name="Immagine 6">
            <a:extLst>
              <a:ext uri="{FF2B5EF4-FFF2-40B4-BE49-F238E27FC236}">
                <a16:creationId xmlns:a16="http://schemas.microsoft.com/office/drawing/2014/main" id="{FB317DDC-8B11-9018-27FF-648C5575F8A1}"/>
              </a:ext>
            </a:extLst>
          </p:cNvPr>
          <p:cNvPicPr>
            <a:picLocks noChangeAspect="1"/>
          </p:cNvPicPr>
          <p:nvPr/>
        </p:nvPicPr>
        <p:blipFill>
          <a:blip r:embed="rId4"/>
          <a:stretch>
            <a:fillRect/>
          </a:stretch>
        </p:blipFill>
        <p:spPr>
          <a:xfrm>
            <a:off x="74642" y="3231801"/>
            <a:ext cx="3555002" cy="2725116"/>
          </a:xfrm>
          <a:prstGeom prst="rect">
            <a:avLst/>
          </a:prstGeom>
        </p:spPr>
      </p:pic>
      <p:pic>
        <p:nvPicPr>
          <p:cNvPr id="25" name="Immagine 24">
            <a:extLst>
              <a:ext uri="{FF2B5EF4-FFF2-40B4-BE49-F238E27FC236}">
                <a16:creationId xmlns:a16="http://schemas.microsoft.com/office/drawing/2014/main" id="{CEFB3D6D-BD03-AAC3-9A81-BE52E0EC1829}"/>
              </a:ext>
            </a:extLst>
          </p:cNvPr>
          <p:cNvPicPr>
            <a:picLocks noChangeAspect="1"/>
          </p:cNvPicPr>
          <p:nvPr/>
        </p:nvPicPr>
        <p:blipFill>
          <a:blip r:embed="rId5"/>
          <a:stretch>
            <a:fillRect/>
          </a:stretch>
        </p:blipFill>
        <p:spPr>
          <a:xfrm>
            <a:off x="9445004" y="3214034"/>
            <a:ext cx="2530971" cy="2760650"/>
          </a:xfrm>
          <a:prstGeom prst="rect">
            <a:avLst/>
          </a:prstGeom>
        </p:spPr>
      </p:pic>
      <p:pic>
        <p:nvPicPr>
          <p:cNvPr id="26" name="Immagine 25">
            <a:extLst>
              <a:ext uri="{FF2B5EF4-FFF2-40B4-BE49-F238E27FC236}">
                <a16:creationId xmlns:a16="http://schemas.microsoft.com/office/drawing/2014/main" id="{A68D6091-9806-A317-9186-420878724932}"/>
              </a:ext>
            </a:extLst>
          </p:cNvPr>
          <p:cNvPicPr>
            <a:picLocks noChangeAspect="1"/>
          </p:cNvPicPr>
          <p:nvPr/>
        </p:nvPicPr>
        <p:blipFill>
          <a:blip r:embed="rId6"/>
          <a:stretch>
            <a:fillRect/>
          </a:stretch>
        </p:blipFill>
        <p:spPr>
          <a:xfrm>
            <a:off x="4716103" y="3231801"/>
            <a:ext cx="3055778" cy="2725116"/>
          </a:xfrm>
          <a:prstGeom prst="rect">
            <a:avLst/>
          </a:prstGeom>
        </p:spPr>
      </p:pic>
      <p:pic>
        <p:nvPicPr>
          <p:cNvPr id="27" name="Immagine 26">
            <a:extLst>
              <a:ext uri="{FF2B5EF4-FFF2-40B4-BE49-F238E27FC236}">
                <a16:creationId xmlns:a16="http://schemas.microsoft.com/office/drawing/2014/main" id="{FA06C8ED-96FC-0389-B5DF-AD91C46699C3}"/>
              </a:ext>
            </a:extLst>
          </p:cNvPr>
          <p:cNvPicPr>
            <a:picLocks noChangeAspect="1"/>
          </p:cNvPicPr>
          <p:nvPr/>
        </p:nvPicPr>
        <p:blipFill>
          <a:blip r:embed="rId7"/>
          <a:stretch>
            <a:fillRect/>
          </a:stretch>
        </p:blipFill>
        <p:spPr>
          <a:xfrm>
            <a:off x="8470274" y="3749346"/>
            <a:ext cx="1949460" cy="1887974"/>
          </a:xfrm>
          <a:prstGeom prst="rect">
            <a:avLst/>
          </a:prstGeom>
        </p:spPr>
      </p:pic>
      <p:sp>
        <p:nvSpPr>
          <p:cNvPr id="29" name="CasellaDiTesto 28">
            <a:extLst>
              <a:ext uri="{FF2B5EF4-FFF2-40B4-BE49-F238E27FC236}">
                <a16:creationId xmlns:a16="http://schemas.microsoft.com/office/drawing/2014/main" id="{B8FD2E12-9A34-4673-FF2E-B8FBB9012FEA}"/>
              </a:ext>
            </a:extLst>
          </p:cNvPr>
          <p:cNvSpPr txBox="1"/>
          <p:nvPr/>
        </p:nvSpPr>
        <p:spPr>
          <a:xfrm>
            <a:off x="1379296" y="6051181"/>
            <a:ext cx="10515600" cy="369332"/>
          </a:xfrm>
          <a:prstGeom prst="rect">
            <a:avLst/>
          </a:prstGeom>
          <a:noFill/>
        </p:spPr>
        <p:txBody>
          <a:bodyPr wrap="square">
            <a:spAutoFit/>
          </a:bodyPr>
          <a:lstStyle/>
          <a:p>
            <a:r>
              <a:rPr lang="en-US" dirty="0">
                <a:solidFill>
                  <a:srgbClr val="334186"/>
                </a:solidFill>
              </a:rPr>
              <a:t>TEM                                                                Liquid jet injection                                                Diffraction pattern</a:t>
            </a:r>
            <a:endParaRPr lang="it-IT" dirty="0">
              <a:solidFill>
                <a:srgbClr val="334186"/>
              </a:solidFill>
            </a:endParaRPr>
          </a:p>
        </p:txBody>
      </p:sp>
    </p:spTree>
    <p:extLst>
      <p:ext uri="{BB962C8B-B14F-4D97-AF65-F5344CB8AC3E}">
        <p14:creationId xmlns:p14="http://schemas.microsoft.com/office/powerpoint/2010/main" val="819638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6097586" y="4829176"/>
            <a:ext cx="6094414"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solidFill>
                  <a:srgbClr val="334186"/>
                </a:solidFill>
                <a:latin typeface="Calibri" panose="020F0502020204030204" pitchFamily="34" charset="0"/>
                <a:cs typeface="Calibri" panose="020F0502020204030204" pitchFamily="34" charset="0"/>
                <a:sym typeface="Arial" panose="020B0604020202020204" pitchFamily="34" charset="0"/>
              </a:rPr>
              <a:t>A drop-on-demand system can be used to generate 20-40 </a:t>
            </a:r>
            <a:r>
              <a:rPr lang="el-GR" altLang="en-US" sz="2000" dirty="0">
                <a:solidFill>
                  <a:srgbClr val="334186"/>
                </a:solidFill>
                <a:latin typeface="Calibri" panose="020F0502020204030204" pitchFamily="34" charset="0"/>
                <a:cs typeface="Calibri" panose="020F0502020204030204" pitchFamily="34" charset="0"/>
                <a:sym typeface="Arial" panose="020B0604020202020204" pitchFamily="34" charset="0"/>
              </a:rPr>
              <a:t>μ</a:t>
            </a:r>
            <a:r>
              <a:rPr lang="en-US" altLang="en-US" sz="2000" dirty="0">
                <a:solidFill>
                  <a:srgbClr val="334186"/>
                </a:solidFill>
                <a:latin typeface="Calibri" panose="020F0502020204030204" pitchFamily="34" charset="0"/>
                <a:cs typeface="Calibri" panose="020F0502020204030204" pitchFamily="34" charset="0"/>
                <a:sym typeface="Arial" panose="020B0604020202020204" pitchFamily="34" charset="0"/>
              </a:rPr>
              <a:t>m diameter droplets</a:t>
            </a:r>
            <a:endParaRPr lang="en-US" altLang="en-US" sz="2000" i="1" dirty="0">
              <a:solidFill>
                <a:srgbClr val="334186"/>
              </a:solidFill>
              <a:latin typeface="Calibri" panose="020F0502020204030204" pitchFamily="34" charset="0"/>
              <a:cs typeface="Calibri" panose="020F0502020204030204" pitchFamily="34" charset="0"/>
              <a:sym typeface="Arial" panose="020B0604020202020204" pitchFamily="34" charset="0"/>
            </a:endParaRPr>
          </a:p>
        </p:txBody>
      </p:sp>
      <p:sp>
        <p:nvSpPr>
          <p:cNvPr id="14" name="Rectangle 7"/>
          <p:cNvSpPr>
            <a:spLocks noChangeArrowheads="1"/>
          </p:cNvSpPr>
          <p:nvPr/>
        </p:nvSpPr>
        <p:spPr bwMode="auto">
          <a:xfrm>
            <a:off x="-5387" y="4061003"/>
            <a:ext cx="450750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solidFill>
                  <a:srgbClr val="334186"/>
                </a:solidFill>
                <a:latin typeface="Calibri" panose="020F0502020204030204" pitchFamily="34" charset="0"/>
                <a:cs typeface="Calibri" panose="020F0502020204030204" pitchFamily="34" charset="0"/>
                <a:sym typeface="Arial" panose="020B0604020202020204" pitchFamily="34" charset="0"/>
              </a:rPr>
              <a:t>An electrospray source can generate small droplets and an associated Differential Mobility Analyzer can size-select particles</a:t>
            </a:r>
            <a:endParaRPr lang="en-US" altLang="en-US" sz="2000" i="1" dirty="0">
              <a:solidFill>
                <a:srgbClr val="334186"/>
              </a:solidFill>
              <a:latin typeface="Calibri" panose="020F0502020204030204" pitchFamily="34" charset="0"/>
              <a:cs typeface="Calibri" panose="020F0502020204030204" pitchFamily="34" charset="0"/>
              <a:sym typeface="Arial" panose="020B0604020202020204" pitchFamily="34" charset="0"/>
            </a:endParaRPr>
          </a:p>
        </p:txBody>
      </p:sp>
      <p:grpSp>
        <p:nvGrpSpPr>
          <p:cNvPr id="15" name="Group 13"/>
          <p:cNvGrpSpPr>
            <a:grpSpLocks/>
          </p:cNvGrpSpPr>
          <p:nvPr/>
        </p:nvGrpSpPr>
        <p:grpSpPr bwMode="auto">
          <a:xfrm>
            <a:off x="3505552" y="1627010"/>
            <a:ext cx="2963044" cy="1670050"/>
            <a:chOff x="4261" y="2659"/>
            <a:chExt cx="1467" cy="1052"/>
          </a:xfrm>
        </p:grpSpPr>
        <p:pic>
          <p:nvPicPr>
            <p:cNvPr id="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 y="2659"/>
              <a:ext cx="146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0"/>
            <p:cNvSpPr txBox="1">
              <a:spLocks noChangeArrowheads="1"/>
            </p:cNvSpPr>
            <p:nvPr/>
          </p:nvSpPr>
          <p:spPr bwMode="auto">
            <a:xfrm>
              <a:off x="4286" y="3381"/>
              <a:ext cx="140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it-IT" altLang="en-US" sz="2800" dirty="0">
                <a:latin typeface="Calibri" panose="020F0502020204030204" pitchFamily="34" charset="0"/>
                <a:cs typeface="Calibri" panose="020F0502020204030204" pitchFamily="34" charset="0"/>
              </a:endParaRPr>
            </a:p>
          </p:txBody>
        </p:sp>
      </p:grpSp>
      <p:pic>
        <p:nvPicPr>
          <p:cNvPr id="18" name="Picture 4" descr="102_9698"/>
          <p:cNvPicPr>
            <a:picLocks noChangeAspect="1" noChangeArrowheads="1"/>
          </p:cNvPicPr>
          <p:nvPr/>
        </p:nvPicPr>
        <p:blipFill>
          <a:blip r:embed="rId5" cstate="print">
            <a:extLst>
              <a:ext uri="{28A0092B-C50C-407E-A947-70E740481C1C}">
                <a14:useLocalDpi xmlns:a14="http://schemas.microsoft.com/office/drawing/2010/main" val="0"/>
              </a:ext>
            </a:extLst>
          </a:blip>
          <a:srcRect l="7019" t="23434" r="17549" b="9373"/>
          <a:stretch>
            <a:fillRect/>
          </a:stretch>
        </p:blipFill>
        <p:spPr bwMode="auto">
          <a:xfrm>
            <a:off x="228952" y="1627010"/>
            <a:ext cx="3276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dod 50 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42431" y="1627010"/>
            <a:ext cx="5001918" cy="3751439"/>
          </a:xfrm>
          <a:prstGeom prst="rect">
            <a:avLst/>
          </a:prstGeom>
        </p:spPr>
      </p:pic>
      <p:sp>
        <p:nvSpPr>
          <p:cNvPr id="2" name="Titolo 1">
            <a:extLst>
              <a:ext uri="{FF2B5EF4-FFF2-40B4-BE49-F238E27FC236}">
                <a16:creationId xmlns:a16="http://schemas.microsoft.com/office/drawing/2014/main" id="{81519C12-C7D6-EF6F-FB8C-19D7C15DD056}"/>
              </a:ext>
            </a:extLst>
          </p:cNvPr>
          <p:cNvSpPr txBox="1">
            <a:spLocks/>
          </p:cNvSpPr>
          <p:nvPr/>
        </p:nvSpPr>
        <p:spPr>
          <a:xfrm>
            <a:off x="760413" y="11159"/>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Sample Delivery – Miscellanea</a:t>
            </a:r>
            <a:endParaRPr lang="en-US" sz="3600" dirty="0">
              <a:solidFill>
                <a:srgbClr val="002060"/>
              </a:solidFill>
              <a:latin typeface="+mn-lt"/>
            </a:endParaRPr>
          </a:p>
        </p:txBody>
      </p:sp>
      <p:pic>
        <p:nvPicPr>
          <p:cNvPr id="3" name="Immagine 2">
            <a:extLst>
              <a:ext uri="{FF2B5EF4-FFF2-40B4-BE49-F238E27FC236}">
                <a16:creationId xmlns:a16="http://schemas.microsoft.com/office/drawing/2014/main" id="{AB3FACC6-C0D7-2375-6022-7CD665A043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5" name="Immagine 4">
            <a:extLst>
              <a:ext uri="{FF2B5EF4-FFF2-40B4-BE49-F238E27FC236}">
                <a16:creationId xmlns:a16="http://schemas.microsoft.com/office/drawing/2014/main" id="{2CB43E66-C288-217D-0BCF-0CCD31F0E0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Tree>
    <p:extLst>
      <p:ext uri="{BB962C8B-B14F-4D97-AF65-F5344CB8AC3E}">
        <p14:creationId xmlns:p14="http://schemas.microsoft.com/office/powerpoint/2010/main" val="1145557125"/>
      </p:ext>
    </p:extLst>
  </p:cSld>
  <p:clrMapOvr>
    <a:masterClrMapping/>
  </p:clrMapOvr>
  <p:timing>
    <p:tnLst>
      <p:par>
        <p:cTn id="1" dur="indefinite" restart="never" nodeType="tmRoot">
          <p:childTnLst>
            <p:video>
              <p:cMediaNode vol="80000">
                <p:cTn id="2" fill="hold" display="0">
                  <p:stCondLst>
                    <p:cond delay="indefinite"/>
                  </p:stCondLst>
                </p:cTn>
                <p:tgtEl>
                  <p:spTgt spid="1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90A05F0C-8A26-49AA-8A23-D5C80D9FD596}" type="slidenum">
              <a:rPr lang="en-US" smtClean="0"/>
              <a:pPr/>
              <a:t>14</a:t>
            </a:fld>
            <a:endParaRPr lang="en-US"/>
          </a:p>
        </p:txBody>
      </p:sp>
      <p:pic>
        <p:nvPicPr>
          <p:cNvPr id="10" name="Picture 3"/>
          <p:cNvPicPr/>
          <p:nvPr/>
        </p:nvPicPr>
        <p:blipFill>
          <a:blip r:embed="rId3" cstate="print"/>
          <a:srcRect/>
          <a:stretch>
            <a:fillRect/>
          </a:stretch>
        </p:blipFill>
        <p:spPr bwMode="auto">
          <a:xfrm>
            <a:off x="7545280" y="3902934"/>
            <a:ext cx="4155490" cy="2766911"/>
          </a:xfrm>
          <a:prstGeom prst="rect">
            <a:avLst/>
          </a:prstGeom>
          <a:noFill/>
          <a:ln w="9525">
            <a:noFill/>
            <a:miter lim="800000"/>
            <a:headEnd/>
            <a:tailEnd/>
          </a:ln>
        </p:spPr>
      </p:pic>
      <p:sp>
        <p:nvSpPr>
          <p:cNvPr id="12" name="CasellaDiTesto 11"/>
          <p:cNvSpPr txBox="1"/>
          <p:nvPr/>
        </p:nvSpPr>
        <p:spPr>
          <a:xfrm>
            <a:off x="4118039" y="4371872"/>
            <a:ext cx="3390287" cy="1200329"/>
          </a:xfrm>
          <a:prstGeom prst="rect">
            <a:avLst/>
          </a:prstGeom>
          <a:noFill/>
        </p:spPr>
        <p:txBody>
          <a:bodyPr wrap="square" rtlCol="0">
            <a:spAutoFit/>
          </a:bodyPr>
          <a:lstStyle/>
          <a:p>
            <a:r>
              <a:rPr lang="it-IT" dirty="0">
                <a:solidFill>
                  <a:srgbClr val="002060"/>
                </a:solidFill>
              </a:rPr>
              <a:t>First </a:t>
            </a:r>
            <a:r>
              <a:rPr lang="it-IT" dirty="0" err="1">
                <a:solidFill>
                  <a:srgbClr val="002060"/>
                </a:solidFill>
              </a:rPr>
              <a:t>experimental</a:t>
            </a:r>
            <a:r>
              <a:rPr lang="it-IT" dirty="0">
                <a:solidFill>
                  <a:srgbClr val="002060"/>
                </a:solidFill>
              </a:rPr>
              <a:t> </a:t>
            </a:r>
            <a:r>
              <a:rPr lang="it-IT" dirty="0" err="1">
                <a:solidFill>
                  <a:srgbClr val="002060"/>
                </a:solidFill>
              </a:rPr>
              <a:t>run</a:t>
            </a:r>
            <a:r>
              <a:rPr lang="it-IT" dirty="0">
                <a:solidFill>
                  <a:srgbClr val="002060"/>
                </a:solidFill>
              </a:rPr>
              <a:t>  at Elettra, CiPo beamline</a:t>
            </a:r>
          </a:p>
          <a:p>
            <a:r>
              <a:rPr lang="it-IT" b="1" dirty="0">
                <a:solidFill>
                  <a:srgbClr val="002060"/>
                </a:solidFill>
              </a:rPr>
              <a:t>C K-</a:t>
            </a:r>
            <a:r>
              <a:rPr lang="it-IT" b="1" dirty="0" err="1">
                <a:solidFill>
                  <a:srgbClr val="002060"/>
                </a:solidFill>
              </a:rPr>
              <a:t>edge</a:t>
            </a:r>
            <a:r>
              <a:rPr lang="it-IT" b="1" dirty="0">
                <a:solidFill>
                  <a:srgbClr val="002060"/>
                </a:solidFill>
              </a:rPr>
              <a:t> </a:t>
            </a:r>
            <a:r>
              <a:rPr lang="it-IT" b="1" dirty="0" err="1">
                <a:solidFill>
                  <a:srgbClr val="002060"/>
                </a:solidFill>
              </a:rPr>
              <a:t>absorption</a:t>
            </a:r>
            <a:r>
              <a:rPr lang="it-IT" b="1" dirty="0">
                <a:solidFill>
                  <a:srgbClr val="002060"/>
                </a:solidFill>
              </a:rPr>
              <a:t> of </a:t>
            </a:r>
            <a:r>
              <a:rPr lang="it-IT" b="1" dirty="0" err="1">
                <a:solidFill>
                  <a:srgbClr val="002060"/>
                </a:solidFill>
              </a:rPr>
              <a:t>Glycine</a:t>
            </a:r>
            <a:endParaRPr lang="it-IT" b="1" dirty="0">
              <a:solidFill>
                <a:srgbClr val="002060"/>
              </a:solidFill>
            </a:endParaRPr>
          </a:p>
          <a:p>
            <a:r>
              <a:rPr lang="it-IT" b="1" dirty="0">
                <a:solidFill>
                  <a:srgbClr val="002060"/>
                </a:solidFill>
              </a:rPr>
              <a:t>[1 M] in water</a:t>
            </a:r>
            <a:endParaRPr lang="en-GB" b="1" dirty="0">
              <a:solidFill>
                <a:srgbClr val="002060"/>
              </a:solidFill>
            </a:endParaRPr>
          </a:p>
        </p:txBody>
      </p:sp>
      <p:sp>
        <p:nvSpPr>
          <p:cNvPr id="13" name="CasellaDiTesto 12"/>
          <p:cNvSpPr txBox="1"/>
          <p:nvPr/>
        </p:nvSpPr>
        <p:spPr>
          <a:xfrm>
            <a:off x="4118039" y="1271598"/>
            <a:ext cx="7831305" cy="369332"/>
          </a:xfrm>
          <a:prstGeom prst="rect">
            <a:avLst/>
          </a:prstGeom>
          <a:noFill/>
        </p:spPr>
        <p:txBody>
          <a:bodyPr wrap="square" rtlCol="0">
            <a:spAutoFit/>
          </a:bodyPr>
          <a:lstStyle/>
          <a:p>
            <a:r>
              <a:rPr lang="it-IT" dirty="0" err="1">
                <a:solidFill>
                  <a:srgbClr val="002060"/>
                </a:solidFill>
              </a:rPr>
              <a:t>Prototype</a:t>
            </a:r>
            <a:r>
              <a:rPr lang="it-IT" dirty="0">
                <a:solidFill>
                  <a:srgbClr val="002060"/>
                </a:solidFill>
              </a:rPr>
              <a:t> set-up </a:t>
            </a:r>
            <a:r>
              <a:rPr lang="it-IT" dirty="0" err="1">
                <a:solidFill>
                  <a:srgbClr val="002060"/>
                </a:solidFill>
              </a:rPr>
              <a:t>tested</a:t>
            </a:r>
            <a:r>
              <a:rPr lang="it-IT" dirty="0">
                <a:solidFill>
                  <a:srgbClr val="002060"/>
                </a:solidFill>
              </a:rPr>
              <a:t> @ Elettra in </a:t>
            </a:r>
            <a:r>
              <a:rPr lang="it-IT" dirty="0" err="1">
                <a:solidFill>
                  <a:srgbClr val="002060"/>
                </a:solidFill>
              </a:rPr>
              <a:t>collaboration</a:t>
            </a:r>
            <a:r>
              <a:rPr lang="it-IT" dirty="0">
                <a:solidFill>
                  <a:srgbClr val="002060"/>
                </a:solidFill>
              </a:rPr>
              <a:t> with FERMI-EIS beamline</a:t>
            </a:r>
            <a:endParaRPr lang="en-GB" dirty="0">
              <a:solidFill>
                <a:srgbClr val="002060"/>
              </a:solidFill>
            </a:endParaRPr>
          </a:p>
        </p:txBody>
      </p:sp>
      <p:sp>
        <p:nvSpPr>
          <p:cNvPr id="14" name="CasellaDiTesto 13"/>
          <p:cNvSpPr txBox="1"/>
          <p:nvPr/>
        </p:nvSpPr>
        <p:spPr>
          <a:xfrm>
            <a:off x="228601" y="6373906"/>
            <a:ext cx="5992923" cy="369332"/>
          </a:xfrm>
          <a:prstGeom prst="rect">
            <a:avLst/>
          </a:prstGeom>
          <a:noFill/>
        </p:spPr>
        <p:txBody>
          <a:bodyPr wrap="none" rtlCol="0">
            <a:spAutoFit/>
          </a:bodyPr>
          <a:lstStyle/>
          <a:p>
            <a:r>
              <a:rPr lang="it-IT" dirty="0">
                <a:solidFill>
                  <a:srgbClr val="002060"/>
                </a:solidFill>
              </a:rPr>
              <a:t>M. Coreno, R. Mincigrucci, G. </a:t>
            </a:r>
            <a:r>
              <a:rPr lang="it-IT" dirty="0" err="1">
                <a:solidFill>
                  <a:srgbClr val="002060"/>
                </a:solidFill>
              </a:rPr>
              <a:t>Bonano</a:t>
            </a:r>
            <a:r>
              <a:rPr lang="it-IT" dirty="0">
                <a:solidFill>
                  <a:srgbClr val="002060"/>
                </a:solidFill>
              </a:rPr>
              <a:t>, </a:t>
            </a:r>
            <a:r>
              <a:rPr lang="it-IT" i="1" dirty="0">
                <a:solidFill>
                  <a:srgbClr val="002060"/>
                </a:solidFill>
              </a:rPr>
              <a:t>et al.</a:t>
            </a:r>
            <a:r>
              <a:rPr lang="it-IT" dirty="0">
                <a:solidFill>
                  <a:srgbClr val="002060"/>
                </a:solidFill>
              </a:rPr>
              <a:t>  work in progress!</a:t>
            </a:r>
            <a:endParaRPr lang="en-GB" dirty="0">
              <a:solidFill>
                <a:srgbClr val="002060"/>
              </a:solidFill>
            </a:endParaRPr>
          </a:p>
        </p:txBody>
      </p:sp>
      <p:pic>
        <p:nvPicPr>
          <p:cNvPr id="15" name="Immagine 14">
            <a:extLst>
              <a:ext uri="{FF2B5EF4-FFF2-40B4-BE49-F238E27FC236}">
                <a16:creationId xmlns:a16="http://schemas.microsoft.com/office/drawing/2014/main" id="{89CFFF74-896E-7C44-B016-BCF5883F8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618" y="114762"/>
            <a:ext cx="985181" cy="497805"/>
          </a:xfrm>
          <a:prstGeom prst="rect">
            <a:avLst/>
          </a:prstGeom>
        </p:spPr>
      </p:pic>
      <p:pic>
        <p:nvPicPr>
          <p:cNvPr id="16" name="Immagine 15">
            <a:extLst>
              <a:ext uri="{FF2B5EF4-FFF2-40B4-BE49-F238E27FC236}">
                <a16:creationId xmlns:a16="http://schemas.microsoft.com/office/drawing/2014/main" id="{A724AFFF-4369-B3F3-E6D2-DF3711996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871" y="114762"/>
            <a:ext cx="807206" cy="506554"/>
          </a:xfrm>
          <a:prstGeom prst="rect">
            <a:avLst/>
          </a:prstGeom>
        </p:spPr>
      </p:pic>
      <p:pic>
        <p:nvPicPr>
          <p:cNvPr id="2" name="Immagine 1" descr="Immagine che contiene vicino&#10;&#10;Descrizione generata automaticamente">
            <a:extLst>
              <a:ext uri="{FF2B5EF4-FFF2-40B4-BE49-F238E27FC236}">
                <a16:creationId xmlns:a16="http://schemas.microsoft.com/office/drawing/2014/main" id="{F19EDCC7-992E-0EEE-0A84-B3031E160EB3}"/>
              </a:ext>
            </a:extLst>
          </p:cNvPr>
          <p:cNvPicPr>
            <a:picLocks noChangeAspect="1"/>
          </p:cNvPicPr>
          <p:nvPr/>
        </p:nvPicPr>
        <p:blipFill rotWithShape="1">
          <a:blip r:embed="rId6">
            <a:extLst>
              <a:ext uri="{28A0092B-C50C-407E-A947-70E740481C1C}">
                <a14:useLocalDpi xmlns:a14="http://schemas.microsoft.com/office/drawing/2010/main" val="0"/>
              </a:ext>
            </a:extLst>
          </a:blip>
          <a:srcRect l="7003"/>
          <a:stretch/>
        </p:blipFill>
        <p:spPr>
          <a:xfrm>
            <a:off x="275746" y="2115174"/>
            <a:ext cx="2240148" cy="3133165"/>
          </a:xfrm>
          <a:prstGeom prst="rect">
            <a:avLst/>
          </a:prstGeom>
        </p:spPr>
      </p:pic>
      <p:pic>
        <p:nvPicPr>
          <p:cNvPr id="3" name="Immagine 2">
            <a:extLst>
              <a:ext uri="{FF2B5EF4-FFF2-40B4-BE49-F238E27FC236}">
                <a16:creationId xmlns:a16="http://schemas.microsoft.com/office/drawing/2014/main" id="{711148E4-207D-9AFF-A858-D0D87E39C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4926" y="2022889"/>
            <a:ext cx="8621876" cy="1834754"/>
          </a:xfrm>
          <a:prstGeom prst="rect">
            <a:avLst/>
          </a:prstGeom>
        </p:spPr>
      </p:pic>
      <p:sp>
        <p:nvSpPr>
          <p:cNvPr id="5" name="Titolo 1">
            <a:extLst>
              <a:ext uri="{FF2B5EF4-FFF2-40B4-BE49-F238E27FC236}">
                <a16:creationId xmlns:a16="http://schemas.microsoft.com/office/drawing/2014/main" id="{0A66D665-C65D-DEAC-316A-33104B3BC284}"/>
              </a:ext>
            </a:extLst>
          </p:cNvPr>
          <p:cNvSpPr txBox="1">
            <a:spLocks/>
          </p:cNvSpPr>
          <p:nvPr/>
        </p:nvSpPr>
        <p:spPr>
          <a:xfrm>
            <a:off x="760413" y="11159"/>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Sample Delivery – Liquid </a:t>
            </a:r>
            <a:r>
              <a:rPr lang="it-IT" sz="3600" dirty="0" err="1">
                <a:solidFill>
                  <a:srgbClr val="002060"/>
                </a:solidFill>
                <a:latin typeface="+mn-lt"/>
              </a:rPr>
              <a:t>sheets</a:t>
            </a:r>
            <a:endParaRPr lang="en-US" sz="3600" dirty="0">
              <a:solidFill>
                <a:srgbClr val="002060"/>
              </a:solidFill>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p:cNvSpPr>
            <a:spLocks noChangeArrowheads="1"/>
          </p:cNvSpPr>
          <p:nvPr/>
        </p:nvSpPr>
        <p:spPr bwMode="auto">
          <a:xfrm>
            <a:off x="119368" y="1522390"/>
            <a:ext cx="615405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dirty="0">
                <a:solidFill>
                  <a:srgbClr val="334186"/>
                </a:solidFill>
                <a:latin typeface="Calibri" panose="020F0502020204030204" pitchFamily="34" charset="0"/>
                <a:cs typeface="Calibri" panose="020F0502020204030204" pitchFamily="34" charset="0"/>
                <a:sym typeface="Arial" panose="020B0604020202020204" pitchFamily="34" charset="0"/>
              </a:rPr>
              <a:t>A liquid jet is sprayed into a system of aerodynamic lenses, which produces  a stream of small droplets with a thin solvent layer surrounding the sample. If a volatile buffer is used, the droplets dry quickly and the samples are surrounded by only a few layers of solvent.</a:t>
            </a:r>
            <a:endParaRPr lang="en-US" altLang="en-US" sz="2000" i="1" dirty="0">
              <a:solidFill>
                <a:srgbClr val="334186"/>
              </a:solidFill>
              <a:latin typeface="Calibri" panose="020F0502020204030204" pitchFamily="34" charset="0"/>
              <a:cs typeface="Calibri" panose="020F0502020204030204" pitchFamily="34" charset="0"/>
              <a:sym typeface="Arial" panose="020B0604020202020204" pitchFamily="34" charset="0"/>
            </a:endParaRPr>
          </a:p>
        </p:txBody>
      </p:sp>
      <p:sp>
        <p:nvSpPr>
          <p:cNvPr id="24" name="Rectangle 7"/>
          <p:cNvSpPr>
            <a:spLocks noChangeArrowheads="1"/>
          </p:cNvSpPr>
          <p:nvPr/>
        </p:nvSpPr>
        <p:spPr bwMode="auto">
          <a:xfrm>
            <a:off x="119368" y="5051031"/>
            <a:ext cx="4662182" cy="115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b="1" dirty="0">
                <a:solidFill>
                  <a:srgbClr val="00B050"/>
                </a:solidFill>
                <a:latin typeface="Calibri" panose="020F0502020204030204" pitchFamily="34" charset="0"/>
                <a:cs typeface="Calibri" panose="020F0502020204030204" pitchFamily="34" charset="0"/>
                <a:sym typeface="Arial" panose="020B0604020202020204" pitchFamily="34" charset="0"/>
              </a:rPr>
              <a:t>Pros</a:t>
            </a:r>
          </a:p>
          <a:p>
            <a:pPr eaLnBrk="1" hangingPunct="1"/>
            <a:r>
              <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rPr>
              <a:t>Hydration</a:t>
            </a:r>
            <a:br>
              <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rPr>
            </a:br>
            <a:r>
              <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rPr>
              <a:t>Low background</a:t>
            </a:r>
          </a:p>
          <a:p>
            <a:pPr algn="just" eaLnBrk="1" hangingPunct="1"/>
            <a:endPar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endParaRPr>
          </a:p>
          <a:p>
            <a:pPr algn="just" eaLnBrk="1" hangingPunct="1"/>
            <a:r>
              <a:rPr lang="en-US" altLang="en-US" sz="2400" dirty="0">
                <a:solidFill>
                  <a:srgbClr val="C00000"/>
                </a:solidFill>
                <a:latin typeface="Calibri" panose="020F0502020204030204" pitchFamily="34" charset="0"/>
                <a:cs typeface="Calibri" panose="020F0502020204030204" pitchFamily="34" charset="0"/>
                <a:sym typeface="Arial" panose="020B0604020202020204" pitchFamily="34" charset="0"/>
              </a:rPr>
              <a:t>Cons</a:t>
            </a:r>
          </a:p>
          <a:p>
            <a:pPr algn="just" eaLnBrk="1" hangingPunct="1"/>
            <a:r>
              <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rPr>
              <a:t>Low sample density </a:t>
            </a:r>
            <a:r>
              <a:rPr lang="en-US" altLang="en-US" sz="2400" dirty="0">
                <a:solidFill>
                  <a:schemeClr val="tx2"/>
                </a:solidFill>
                <a:latin typeface="Calibri" panose="020F0502020204030204" pitchFamily="34" charset="0"/>
                <a:cs typeface="Calibri" panose="020F0502020204030204" pitchFamily="34" charset="0"/>
                <a:sym typeface="Wingdings" panose="05000000000000000000" pitchFamily="2" charset="2"/>
              </a:rPr>
              <a:t> low </a:t>
            </a:r>
            <a:r>
              <a:rPr lang="en-US" altLang="en-US" sz="2400" dirty="0" err="1">
                <a:solidFill>
                  <a:schemeClr val="tx2"/>
                </a:solidFill>
                <a:latin typeface="Calibri" panose="020F0502020204030204" pitchFamily="34" charset="0"/>
                <a:cs typeface="Calibri" panose="020F0502020204030204" pitchFamily="34" charset="0"/>
                <a:sym typeface="Wingdings" panose="05000000000000000000" pitchFamily="2" charset="2"/>
              </a:rPr>
              <a:t>hitrate</a:t>
            </a:r>
            <a:endParaRPr lang="en-US" altLang="en-US" sz="2400" dirty="0">
              <a:solidFill>
                <a:schemeClr val="tx2"/>
              </a:solidFill>
              <a:latin typeface="Calibri" panose="020F0502020204030204" pitchFamily="34" charset="0"/>
              <a:cs typeface="Calibri" panose="020F0502020204030204" pitchFamily="34" charset="0"/>
              <a:sym typeface="Arial" panose="020B0604020202020204" pitchFamily="34" charset="0"/>
            </a:endParaRPr>
          </a:p>
        </p:txBody>
      </p:sp>
      <p:pic>
        <p:nvPicPr>
          <p:cNvPr id="3" name="Immagine 2"/>
          <p:cNvPicPr>
            <a:picLocks noChangeAspect="1"/>
          </p:cNvPicPr>
          <p:nvPr/>
        </p:nvPicPr>
        <p:blipFill rotWithShape="1">
          <a:blip r:embed="rId2"/>
          <a:srcRect l="3482" t="33483" r="62494" b="12947"/>
          <a:stretch/>
        </p:blipFill>
        <p:spPr>
          <a:xfrm>
            <a:off x="6683942" y="1522390"/>
            <a:ext cx="4978172" cy="4406907"/>
          </a:xfrm>
          <a:prstGeom prst="rect">
            <a:avLst/>
          </a:prstGeom>
        </p:spPr>
      </p:pic>
      <p:pic>
        <p:nvPicPr>
          <p:cNvPr id="3078" name="Picture 6" descr="https://rs1.chemie.de/images/8948-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840" y="5165390"/>
            <a:ext cx="3738645" cy="1527813"/>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B8255B3C-4616-E9B8-4813-AA9C3BFA318E}"/>
              </a:ext>
            </a:extLst>
          </p:cNvPr>
          <p:cNvSpPr txBox="1">
            <a:spLocks/>
          </p:cNvSpPr>
          <p:nvPr/>
        </p:nvSpPr>
        <p:spPr>
          <a:xfrm>
            <a:off x="760413" y="11159"/>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Sample </a:t>
            </a:r>
            <a:r>
              <a:rPr lang="it-IT" sz="3600" dirty="0" err="1">
                <a:solidFill>
                  <a:srgbClr val="002060"/>
                </a:solidFill>
                <a:latin typeface="+mn-lt"/>
              </a:rPr>
              <a:t>Aerosols</a:t>
            </a:r>
            <a:r>
              <a:rPr lang="it-IT" sz="3600" dirty="0">
                <a:solidFill>
                  <a:srgbClr val="002060"/>
                </a:solidFill>
                <a:latin typeface="+mn-lt"/>
              </a:rPr>
              <a:t> – Liquid Jets @ ARIA</a:t>
            </a:r>
            <a:endParaRPr lang="en-US" sz="3600" dirty="0">
              <a:solidFill>
                <a:srgbClr val="002060"/>
              </a:solidFill>
              <a:latin typeface="+mn-lt"/>
            </a:endParaRPr>
          </a:p>
        </p:txBody>
      </p:sp>
      <p:pic>
        <p:nvPicPr>
          <p:cNvPr id="5" name="Immagine 4">
            <a:extLst>
              <a:ext uri="{FF2B5EF4-FFF2-40B4-BE49-F238E27FC236}">
                <a16:creationId xmlns:a16="http://schemas.microsoft.com/office/drawing/2014/main" id="{794A4554-5A2F-936D-1C79-FDF2BA569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6" name="Immagine 5">
            <a:extLst>
              <a:ext uri="{FF2B5EF4-FFF2-40B4-BE49-F238E27FC236}">
                <a16:creationId xmlns:a16="http://schemas.microsoft.com/office/drawing/2014/main" id="{0A4342D1-AD9A-848E-6938-6422415AB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Tree>
    <p:extLst>
      <p:ext uri="{BB962C8B-B14F-4D97-AF65-F5344CB8AC3E}">
        <p14:creationId xmlns:p14="http://schemas.microsoft.com/office/powerpoint/2010/main" val="3442292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318087" y="1515905"/>
            <a:ext cx="3231909" cy="115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dirty="0">
                <a:solidFill>
                  <a:srgbClr val="334186"/>
                </a:solidFill>
                <a:latin typeface="Calibri" panose="020F0502020204030204" pitchFamily="34" charset="0"/>
                <a:cs typeface="Calibri" panose="020F0502020204030204" pitchFamily="34" charset="0"/>
                <a:sym typeface="Arial" panose="020B0604020202020204" pitchFamily="34" charset="0"/>
              </a:rPr>
              <a:t>Sample deposited on thin Si</a:t>
            </a:r>
            <a:r>
              <a:rPr lang="en-US" altLang="en-US" sz="2000" baseline="-25000" dirty="0">
                <a:solidFill>
                  <a:srgbClr val="334186"/>
                </a:solidFill>
                <a:latin typeface="Calibri" panose="020F0502020204030204" pitchFamily="34" charset="0"/>
                <a:cs typeface="Calibri" panose="020F0502020204030204" pitchFamily="34" charset="0"/>
                <a:sym typeface="Arial" panose="020B0604020202020204" pitchFamily="34" charset="0"/>
              </a:rPr>
              <a:t>3</a:t>
            </a:r>
            <a:r>
              <a:rPr lang="en-US" altLang="en-US" sz="2000" dirty="0">
                <a:solidFill>
                  <a:srgbClr val="334186"/>
                </a:solidFill>
                <a:latin typeface="Calibri" panose="020F0502020204030204" pitchFamily="34" charset="0"/>
                <a:cs typeface="Calibri" panose="020F0502020204030204" pitchFamily="34" charset="0"/>
                <a:sym typeface="Arial" panose="020B0604020202020204" pitchFamily="34" charset="0"/>
              </a:rPr>
              <a:t>N</a:t>
            </a:r>
            <a:r>
              <a:rPr lang="en-US" altLang="en-US" sz="2000" baseline="-25000" dirty="0">
                <a:solidFill>
                  <a:srgbClr val="334186"/>
                </a:solidFill>
                <a:latin typeface="Calibri" panose="020F0502020204030204" pitchFamily="34" charset="0"/>
                <a:cs typeface="Calibri" panose="020F0502020204030204" pitchFamily="34" charset="0"/>
                <a:sym typeface="Arial" panose="020B0604020202020204" pitchFamily="34" charset="0"/>
              </a:rPr>
              <a:t>4</a:t>
            </a:r>
            <a:r>
              <a:rPr lang="en-US" altLang="en-US" sz="2000" dirty="0">
                <a:solidFill>
                  <a:srgbClr val="334186"/>
                </a:solidFill>
                <a:latin typeface="Calibri" panose="020F0502020204030204" pitchFamily="34" charset="0"/>
                <a:cs typeface="Calibri" panose="020F0502020204030204" pitchFamily="34" charset="0"/>
                <a:sym typeface="Arial" panose="020B0604020202020204" pitchFamily="34" charset="0"/>
              </a:rPr>
              <a:t> membranes</a:t>
            </a:r>
            <a:endParaRPr lang="en-US" altLang="en-US" sz="2000" i="1" dirty="0">
              <a:solidFill>
                <a:srgbClr val="334186"/>
              </a:solidFill>
              <a:latin typeface="Calibri" panose="020F0502020204030204" pitchFamily="34" charset="0"/>
              <a:cs typeface="Calibri" panose="020F0502020204030204" pitchFamily="34" charset="0"/>
              <a:sym typeface="Arial" panose="020B0604020202020204" pitchFamily="34" charset="0"/>
            </a:endParaRPr>
          </a:p>
        </p:txBody>
      </p:sp>
      <p:grpSp>
        <p:nvGrpSpPr>
          <p:cNvPr id="2" name="Gruppo 1"/>
          <p:cNvGrpSpPr/>
          <p:nvPr/>
        </p:nvGrpSpPr>
        <p:grpSpPr>
          <a:xfrm>
            <a:off x="318087" y="2530489"/>
            <a:ext cx="2968054" cy="2668250"/>
            <a:chOff x="1049311" y="3582649"/>
            <a:chExt cx="2968054" cy="2668250"/>
          </a:xfrm>
        </p:grpSpPr>
        <p:pic>
          <p:nvPicPr>
            <p:cNvPr id="5" name="Picture 31"/>
            <p:cNvPicPr>
              <a:picLocks noChangeArrowheads="1"/>
            </p:cNvPicPr>
            <p:nvPr/>
          </p:nvPicPr>
          <p:blipFill rotWithShape="1">
            <a:blip r:embed="rId2">
              <a:extLst>
                <a:ext uri="{28A0092B-C50C-407E-A947-70E740481C1C}">
                  <a14:useLocalDpi xmlns:a14="http://schemas.microsoft.com/office/drawing/2010/main" val="0"/>
                </a:ext>
              </a:extLst>
            </a:blip>
            <a:srcRect l="13869" t="8617" r="14552" b="10846"/>
            <a:stretch/>
          </p:blipFill>
          <p:spPr bwMode="auto">
            <a:xfrm>
              <a:off x="1049311" y="3582649"/>
              <a:ext cx="2968054" cy="266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 name="Line 32"/>
            <p:cNvSpPr>
              <a:spLocks noChangeShapeType="1"/>
            </p:cNvSpPr>
            <p:nvPr/>
          </p:nvSpPr>
          <p:spPr bwMode="auto">
            <a:xfrm rot="10800000" flipH="1">
              <a:off x="1668931" y="6070605"/>
              <a:ext cx="790575" cy="1588"/>
            </a:xfrm>
            <a:prstGeom prst="line">
              <a:avLst/>
            </a:pr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sz="2000"/>
            </a:p>
          </p:txBody>
        </p:sp>
        <p:sp>
          <p:nvSpPr>
            <p:cNvPr id="7" name="Rectangle 33"/>
            <p:cNvSpPr>
              <a:spLocks/>
            </p:cNvSpPr>
            <p:nvPr/>
          </p:nvSpPr>
          <p:spPr bwMode="auto">
            <a:xfrm>
              <a:off x="2750018" y="5926143"/>
              <a:ext cx="8313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796" bIns="0">
              <a:spAutoFit/>
            </a:bodyPr>
            <a:lstStyle>
              <a:lvl1pPr marL="55563"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ym typeface="Helvetica" panose="020B0604020202020204" pitchFamily="34" charset="0"/>
                </a:rPr>
                <a:t>10 </a:t>
              </a:r>
              <a:r>
                <a:rPr lang="el-GR" altLang="en-US" sz="2000">
                  <a:sym typeface="Helvetica" panose="020B0604020202020204" pitchFamily="34" charset="0"/>
                </a:rPr>
                <a:t>μ</a:t>
              </a:r>
              <a:r>
                <a:rPr lang="en-US" altLang="en-US" sz="2000">
                  <a:sym typeface="Helvetica" panose="020B0604020202020204" pitchFamily="34" charset="0"/>
                </a:rPr>
                <a:t>m</a:t>
              </a:r>
            </a:p>
          </p:txBody>
        </p:sp>
      </p:grpSp>
      <p:pic>
        <p:nvPicPr>
          <p:cNvPr id="8" name="Immagine 7"/>
          <p:cNvPicPr>
            <a:picLocks noChangeAspect="1"/>
          </p:cNvPicPr>
          <p:nvPr/>
        </p:nvPicPr>
        <p:blipFill>
          <a:blip r:embed="rId3"/>
          <a:stretch>
            <a:fillRect/>
          </a:stretch>
        </p:blipFill>
        <p:spPr>
          <a:xfrm>
            <a:off x="4172227" y="1764229"/>
            <a:ext cx="1786119" cy="3831591"/>
          </a:xfrm>
          <a:prstGeom prst="rect">
            <a:avLst/>
          </a:prstGeom>
        </p:spPr>
      </p:pic>
      <p:sp>
        <p:nvSpPr>
          <p:cNvPr id="9" name="Text Box 4"/>
          <p:cNvSpPr txBox="1">
            <a:spLocks/>
          </p:cNvSpPr>
          <p:nvPr/>
        </p:nvSpPr>
        <p:spPr bwMode="auto">
          <a:xfrm>
            <a:off x="6171244" y="1754264"/>
            <a:ext cx="5116054" cy="68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64291" tIns="32146" rIns="64291" bIns="32146">
            <a:spAutoFit/>
          </a:bodyPr>
          <a:lstStyle>
            <a:lvl1pPr defTabSz="642938" eaLnBrk="0" hangingPunct="0">
              <a:defRPr>
                <a:solidFill>
                  <a:schemeClr val="tx1"/>
                </a:solidFill>
                <a:latin typeface="Arial" panose="020B0604020202020204" pitchFamily="34" charset="0"/>
              </a:defRPr>
            </a:lvl1pPr>
            <a:lvl2pPr marL="742950" indent="-285750" defTabSz="642938" eaLnBrk="0" hangingPunct="0">
              <a:defRPr>
                <a:solidFill>
                  <a:schemeClr val="tx1"/>
                </a:solidFill>
                <a:latin typeface="Arial" panose="020B0604020202020204" pitchFamily="34" charset="0"/>
              </a:defRPr>
            </a:lvl2pPr>
            <a:lvl3pPr marL="1143000" indent="-228600" defTabSz="642938" eaLnBrk="0" hangingPunct="0">
              <a:defRPr>
                <a:solidFill>
                  <a:schemeClr val="tx1"/>
                </a:solidFill>
                <a:latin typeface="Arial" panose="020B0604020202020204" pitchFamily="34" charset="0"/>
              </a:defRPr>
            </a:lvl3pPr>
            <a:lvl4pPr marL="1600200" indent="-228600" defTabSz="642938" eaLnBrk="0" hangingPunct="0">
              <a:defRPr>
                <a:solidFill>
                  <a:schemeClr val="tx1"/>
                </a:solidFill>
                <a:latin typeface="Arial" panose="020B0604020202020204" pitchFamily="34" charset="0"/>
              </a:defRPr>
            </a:lvl4pPr>
            <a:lvl5pPr marL="2057400" indent="-228600" defTabSz="642938" eaLnBrk="0" hangingPunct="0">
              <a:defRPr>
                <a:solidFill>
                  <a:schemeClr val="tx1"/>
                </a:solidFill>
                <a:latin typeface="Arial" panose="020B0604020202020204" pitchFamily="34" charset="0"/>
              </a:defRPr>
            </a:lvl5pPr>
            <a:lvl6pPr marL="2514600" indent="-228600" defTabSz="642938" eaLnBrk="0" fontAlgn="base" hangingPunct="0">
              <a:spcBef>
                <a:spcPct val="0"/>
              </a:spcBef>
              <a:spcAft>
                <a:spcPct val="0"/>
              </a:spcAft>
              <a:defRPr>
                <a:solidFill>
                  <a:schemeClr val="tx1"/>
                </a:solidFill>
                <a:latin typeface="Arial" panose="020B0604020202020204" pitchFamily="34" charset="0"/>
              </a:defRPr>
            </a:lvl6pPr>
            <a:lvl7pPr marL="2971800" indent="-228600" defTabSz="642938" eaLnBrk="0" fontAlgn="base" hangingPunct="0">
              <a:spcBef>
                <a:spcPct val="0"/>
              </a:spcBef>
              <a:spcAft>
                <a:spcPct val="0"/>
              </a:spcAft>
              <a:defRPr>
                <a:solidFill>
                  <a:schemeClr val="tx1"/>
                </a:solidFill>
                <a:latin typeface="Arial" panose="020B0604020202020204" pitchFamily="34" charset="0"/>
              </a:defRPr>
            </a:lvl7pPr>
            <a:lvl8pPr marL="3429000" indent="-228600" defTabSz="642938" eaLnBrk="0" fontAlgn="base" hangingPunct="0">
              <a:spcBef>
                <a:spcPct val="0"/>
              </a:spcBef>
              <a:spcAft>
                <a:spcPct val="0"/>
              </a:spcAft>
              <a:defRPr>
                <a:solidFill>
                  <a:schemeClr val="tx1"/>
                </a:solidFill>
                <a:latin typeface="Arial" panose="020B0604020202020204" pitchFamily="34" charset="0"/>
              </a:defRPr>
            </a:lvl8pPr>
            <a:lvl9pPr marL="3886200" indent="-228600" defTabSz="642938"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it-IT" altLang="en-US" sz="2000" dirty="0" err="1">
                <a:solidFill>
                  <a:srgbClr val="334186"/>
                </a:solidFill>
                <a:latin typeface="Calibri" panose="020F0502020204030204" pitchFamily="34" charset="0"/>
                <a:cs typeface="Calibri" panose="020F0502020204030204" pitchFamily="34" charset="0"/>
                <a:sym typeface="Gill Sans" charset="0"/>
              </a:rPr>
              <a:t>Raster</a:t>
            </a:r>
            <a:r>
              <a:rPr lang="it-IT" altLang="en-US" sz="2000" dirty="0">
                <a:solidFill>
                  <a:srgbClr val="334186"/>
                </a:solidFill>
                <a:latin typeface="Calibri" panose="020F0502020204030204" pitchFamily="34" charset="0"/>
                <a:cs typeface="Calibri" panose="020F0502020204030204" pitchFamily="34" charset="0"/>
                <a:sym typeface="Gill Sans" charset="0"/>
              </a:rPr>
              <a:t> </a:t>
            </a:r>
            <a:r>
              <a:rPr lang="it-IT" altLang="en-US" sz="2000" dirty="0" err="1">
                <a:solidFill>
                  <a:srgbClr val="334186"/>
                </a:solidFill>
                <a:latin typeface="Calibri" panose="020F0502020204030204" pitchFamily="34" charset="0"/>
                <a:cs typeface="Calibri" panose="020F0502020204030204" pitchFamily="34" charset="0"/>
                <a:sym typeface="Gill Sans" charset="0"/>
              </a:rPr>
              <a:t>scans</a:t>
            </a:r>
            <a:r>
              <a:rPr lang="it-IT" altLang="en-US" sz="2000" dirty="0">
                <a:solidFill>
                  <a:srgbClr val="334186"/>
                </a:solidFill>
                <a:latin typeface="Calibri" panose="020F0502020204030204" pitchFamily="34" charset="0"/>
                <a:cs typeface="Calibri" panose="020F0502020204030204" pitchFamily="34" charset="0"/>
                <a:sym typeface="Gill Sans" charset="0"/>
              </a:rPr>
              <a:t> of </a:t>
            </a:r>
            <a:r>
              <a:rPr lang="it-IT" altLang="en-US" sz="2000" dirty="0" err="1">
                <a:solidFill>
                  <a:srgbClr val="334186"/>
                </a:solidFill>
                <a:latin typeface="Calibri" panose="020F0502020204030204" pitchFamily="34" charset="0"/>
                <a:cs typeface="Calibri" panose="020F0502020204030204" pitchFamily="34" charset="0"/>
                <a:sym typeface="Gill Sans" charset="0"/>
              </a:rPr>
              <a:t>crystals</a:t>
            </a:r>
            <a:r>
              <a:rPr lang="it-IT" altLang="en-US" sz="2000" dirty="0">
                <a:solidFill>
                  <a:srgbClr val="334186"/>
                </a:solidFill>
                <a:latin typeface="Calibri" panose="020F0502020204030204" pitchFamily="34" charset="0"/>
                <a:cs typeface="Calibri" panose="020F0502020204030204" pitchFamily="34" charset="0"/>
                <a:sym typeface="Gill Sans" charset="0"/>
              </a:rPr>
              <a:t> in </a:t>
            </a:r>
            <a:r>
              <a:rPr lang="it-IT" altLang="en-US" sz="2000" dirty="0" err="1">
                <a:solidFill>
                  <a:srgbClr val="334186"/>
                </a:solidFill>
                <a:latin typeface="Calibri" panose="020F0502020204030204" pitchFamily="34" charset="0"/>
                <a:cs typeface="Calibri" panose="020F0502020204030204" pitchFamily="34" charset="0"/>
                <a:sym typeface="Gill Sans" charset="0"/>
              </a:rPr>
              <a:t>silicon</a:t>
            </a:r>
            <a:r>
              <a:rPr lang="it-IT" altLang="en-US" sz="2000" dirty="0">
                <a:solidFill>
                  <a:srgbClr val="334186"/>
                </a:solidFill>
                <a:latin typeface="Calibri" panose="020F0502020204030204" pitchFamily="34" charset="0"/>
                <a:cs typeface="Calibri" panose="020F0502020204030204" pitchFamily="34" charset="0"/>
                <a:sym typeface="Gill Sans" charset="0"/>
              </a:rPr>
              <a:t> </a:t>
            </a:r>
            <a:r>
              <a:rPr lang="it-IT" altLang="en-US" sz="2000" dirty="0" err="1">
                <a:solidFill>
                  <a:srgbClr val="334186"/>
                </a:solidFill>
                <a:latin typeface="Calibri" panose="020F0502020204030204" pitchFamily="34" charset="0"/>
                <a:cs typeface="Calibri" panose="020F0502020204030204" pitchFamily="34" charset="0"/>
                <a:sym typeface="Gill Sans" charset="0"/>
              </a:rPr>
              <a:t>nitride</a:t>
            </a:r>
            <a:r>
              <a:rPr lang="it-IT" altLang="en-US" sz="2000" dirty="0">
                <a:solidFill>
                  <a:srgbClr val="334186"/>
                </a:solidFill>
                <a:latin typeface="Calibri" panose="020F0502020204030204" pitchFamily="34" charset="0"/>
                <a:cs typeface="Calibri" panose="020F0502020204030204" pitchFamily="34" charset="0"/>
                <a:sym typeface="Gill Sans" charset="0"/>
              </a:rPr>
              <a:t> </a:t>
            </a:r>
            <a:r>
              <a:rPr lang="it-IT" altLang="en-US" sz="2000" dirty="0" err="1">
                <a:solidFill>
                  <a:srgbClr val="334186"/>
                </a:solidFill>
                <a:latin typeface="Calibri" panose="020F0502020204030204" pitchFamily="34" charset="0"/>
                <a:cs typeface="Calibri" panose="020F0502020204030204" pitchFamily="34" charset="0"/>
                <a:sym typeface="Gill Sans" charset="0"/>
              </a:rPr>
              <a:t>wafers</a:t>
            </a:r>
            <a:r>
              <a:rPr lang="it-IT" altLang="en-US" sz="2000" dirty="0">
                <a:solidFill>
                  <a:srgbClr val="334186"/>
                </a:solidFill>
                <a:latin typeface="Calibri" panose="020F0502020204030204" pitchFamily="34" charset="0"/>
                <a:cs typeface="Calibri" panose="020F0502020204030204" pitchFamily="34" charset="0"/>
                <a:sym typeface="Gill Sans" charset="0"/>
              </a:rPr>
              <a:t> </a:t>
            </a:r>
          </a:p>
          <a:p>
            <a:pPr algn="just" eaLnBrk="1" hangingPunct="1"/>
            <a:r>
              <a:rPr lang="it-IT" altLang="en-US" sz="2000" dirty="0" err="1">
                <a:solidFill>
                  <a:srgbClr val="334186"/>
                </a:solidFill>
                <a:latin typeface="Calibri" panose="020F0502020204030204" pitchFamily="34" charset="0"/>
                <a:cs typeface="Calibri" panose="020F0502020204030204" pitchFamily="34" charset="0"/>
                <a:sym typeface="Gill Sans" charset="0"/>
              </a:rPr>
              <a:t>Coquelle</a:t>
            </a:r>
            <a:r>
              <a:rPr lang="it-IT" altLang="en-US" sz="2000" dirty="0">
                <a:solidFill>
                  <a:srgbClr val="334186"/>
                </a:solidFill>
                <a:latin typeface="Calibri" panose="020F0502020204030204" pitchFamily="34" charset="0"/>
                <a:cs typeface="Calibri" panose="020F0502020204030204" pitchFamily="34" charset="0"/>
                <a:sym typeface="Gill Sans" charset="0"/>
              </a:rPr>
              <a:t> </a:t>
            </a:r>
            <a:r>
              <a:rPr lang="it-IT" altLang="en-US" sz="2000" i="1" dirty="0">
                <a:solidFill>
                  <a:srgbClr val="334186"/>
                </a:solidFill>
                <a:latin typeface="Calibri" panose="020F0502020204030204" pitchFamily="34" charset="0"/>
                <a:cs typeface="Calibri" panose="020F0502020204030204" pitchFamily="34" charset="0"/>
                <a:sym typeface="Gill Sans" charset="0"/>
              </a:rPr>
              <a:t>et al.</a:t>
            </a:r>
            <a:r>
              <a:rPr lang="it-IT" altLang="en-US" sz="2000" dirty="0">
                <a:solidFill>
                  <a:srgbClr val="334186"/>
                </a:solidFill>
                <a:latin typeface="Calibri" panose="020F0502020204030204" pitchFamily="34" charset="0"/>
                <a:cs typeface="Calibri" panose="020F0502020204030204" pitchFamily="34" charset="0"/>
                <a:sym typeface="Gill Sans" charset="0"/>
              </a:rPr>
              <a:t>, Acta </a:t>
            </a:r>
            <a:r>
              <a:rPr lang="it-IT" altLang="en-US" sz="2000" dirty="0" err="1">
                <a:solidFill>
                  <a:srgbClr val="334186"/>
                </a:solidFill>
                <a:latin typeface="Calibri" panose="020F0502020204030204" pitchFamily="34" charset="0"/>
                <a:cs typeface="Calibri" panose="020F0502020204030204" pitchFamily="34" charset="0"/>
                <a:sym typeface="Gill Sans" charset="0"/>
              </a:rPr>
              <a:t>Cryst</a:t>
            </a:r>
            <a:r>
              <a:rPr lang="it-IT" altLang="en-US" sz="2000" dirty="0">
                <a:solidFill>
                  <a:srgbClr val="334186"/>
                </a:solidFill>
                <a:latin typeface="Calibri" panose="020F0502020204030204" pitchFamily="34" charset="0"/>
                <a:cs typeface="Calibri" panose="020F0502020204030204" pitchFamily="34" charset="0"/>
                <a:sym typeface="Gill Sans" charset="0"/>
              </a:rPr>
              <a:t> D 2015</a:t>
            </a:r>
          </a:p>
        </p:txBody>
      </p:sp>
      <p:sp>
        <p:nvSpPr>
          <p:cNvPr id="10" name="Rectangle 7"/>
          <p:cNvSpPr>
            <a:spLocks noChangeArrowheads="1"/>
          </p:cNvSpPr>
          <p:nvPr/>
        </p:nvSpPr>
        <p:spPr bwMode="auto">
          <a:xfrm>
            <a:off x="318087" y="5806323"/>
            <a:ext cx="3661319" cy="115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dirty="0">
                <a:solidFill>
                  <a:srgbClr val="00B050"/>
                </a:solidFill>
                <a:latin typeface="Calibri" panose="020F0502020204030204" pitchFamily="34" charset="0"/>
                <a:cs typeface="Calibri" panose="020F0502020204030204" pitchFamily="34" charset="0"/>
                <a:sym typeface="Arial" panose="020B0604020202020204" pitchFamily="34" charset="0"/>
              </a:rPr>
              <a:t>Pros</a:t>
            </a:r>
          </a:p>
          <a:p>
            <a:pPr algn="just" eaLnBrk="1" hangingPunct="1"/>
            <a:r>
              <a:rPr lang="en-US" altLang="en-US" sz="2000" dirty="0">
                <a:latin typeface="Calibri" panose="020F0502020204030204" pitchFamily="34" charset="0"/>
                <a:cs typeface="Calibri" panose="020F0502020204030204" pitchFamily="34" charset="0"/>
                <a:sym typeface="Arial" panose="020B0604020202020204" pitchFamily="34" charset="0"/>
              </a:rPr>
              <a:t>Low sample consumption</a:t>
            </a:r>
          </a:p>
          <a:p>
            <a:pPr algn="just" eaLnBrk="1" hangingPunct="1"/>
            <a:endParaRPr lang="en-US" altLang="en-US" sz="2000" dirty="0">
              <a:solidFill>
                <a:schemeClr val="tx2"/>
              </a:solidFill>
              <a:latin typeface="Calibri" panose="020F0502020204030204" pitchFamily="34" charset="0"/>
              <a:cs typeface="Calibri" panose="020F0502020204030204" pitchFamily="34" charset="0"/>
              <a:sym typeface="Arial" panose="020B0604020202020204" pitchFamily="34" charset="0"/>
            </a:endParaRPr>
          </a:p>
        </p:txBody>
      </p:sp>
      <p:pic>
        <p:nvPicPr>
          <p:cNvPr id="17" name="Immagine 16"/>
          <p:cNvPicPr>
            <a:picLocks noChangeAspect="1"/>
          </p:cNvPicPr>
          <p:nvPr/>
        </p:nvPicPr>
        <p:blipFill>
          <a:blip r:embed="rId4"/>
          <a:stretch>
            <a:fillRect/>
          </a:stretch>
        </p:blipFill>
        <p:spPr>
          <a:xfrm>
            <a:off x="8056700" y="3201051"/>
            <a:ext cx="3230598" cy="2557530"/>
          </a:xfrm>
          <a:prstGeom prst="rect">
            <a:avLst/>
          </a:prstGeom>
        </p:spPr>
      </p:pic>
      <p:sp>
        <p:nvSpPr>
          <p:cNvPr id="18" name="Text Box 4"/>
          <p:cNvSpPr txBox="1">
            <a:spLocks/>
          </p:cNvSpPr>
          <p:nvPr/>
        </p:nvSpPr>
        <p:spPr bwMode="auto">
          <a:xfrm>
            <a:off x="8070626" y="5806323"/>
            <a:ext cx="3462728" cy="98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64291" tIns="32146" rIns="64291" bIns="32146">
            <a:spAutoFit/>
          </a:bodyPr>
          <a:lstStyle>
            <a:lvl1pPr defTabSz="642938" eaLnBrk="0" hangingPunct="0">
              <a:defRPr>
                <a:solidFill>
                  <a:schemeClr val="tx1"/>
                </a:solidFill>
                <a:latin typeface="Arial" panose="020B0604020202020204" pitchFamily="34" charset="0"/>
              </a:defRPr>
            </a:lvl1pPr>
            <a:lvl2pPr marL="742950" indent="-285750" defTabSz="642938" eaLnBrk="0" hangingPunct="0">
              <a:defRPr>
                <a:solidFill>
                  <a:schemeClr val="tx1"/>
                </a:solidFill>
                <a:latin typeface="Arial" panose="020B0604020202020204" pitchFamily="34" charset="0"/>
              </a:defRPr>
            </a:lvl2pPr>
            <a:lvl3pPr marL="1143000" indent="-228600" defTabSz="642938" eaLnBrk="0" hangingPunct="0">
              <a:defRPr>
                <a:solidFill>
                  <a:schemeClr val="tx1"/>
                </a:solidFill>
                <a:latin typeface="Arial" panose="020B0604020202020204" pitchFamily="34" charset="0"/>
              </a:defRPr>
            </a:lvl3pPr>
            <a:lvl4pPr marL="1600200" indent="-228600" defTabSz="642938" eaLnBrk="0" hangingPunct="0">
              <a:defRPr>
                <a:solidFill>
                  <a:schemeClr val="tx1"/>
                </a:solidFill>
                <a:latin typeface="Arial" panose="020B0604020202020204" pitchFamily="34" charset="0"/>
              </a:defRPr>
            </a:lvl4pPr>
            <a:lvl5pPr marL="2057400" indent="-228600" defTabSz="642938" eaLnBrk="0" hangingPunct="0">
              <a:defRPr>
                <a:solidFill>
                  <a:schemeClr val="tx1"/>
                </a:solidFill>
                <a:latin typeface="Arial" panose="020B0604020202020204" pitchFamily="34" charset="0"/>
              </a:defRPr>
            </a:lvl5pPr>
            <a:lvl6pPr marL="2514600" indent="-228600" defTabSz="642938" eaLnBrk="0" fontAlgn="base" hangingPunct="0">
              <a:spcBef>
                <a:spcPct val="0"/>
              </a:spcBef>
              <a:spcAft>
                <a:spcPct val="0"/>
              </a:spcAft>
              <a:defRPr>
                <a:solidFill>
                  <a:schemeClr val="tx1"/>
                </a:solidFill>
                <a:latin typeface="Arial" panose="020B0604020202020204" pitchFamily="34" charset="0"/>
              </a:defRPr>
            </a:lvl6pPr>
            <a:lvl7pPr marL="2971800" indent="-228600" defTabSz="642938" eaLnBrk="0" fontAlgn="base" hangingPunct="0">
              <a:spcBef>
                <a:spcPct val="0"/>
              </a:spcBef>
              <a:spcAft>
                <a:spcPct val="0"/>
              </a:spcAft>
              <a:defRPr>
                <a:solidFill>
                  <a:schemeClr val="tx1"/>
                </a:solidFill>
                <a:latin typeface="Arial" panose="020B0604020202020204" pitchFamily="34" charset="0"/>
              </a:defRPr>
            </a:lvl7pPr>
            <a:lvl8pPr marL="3429000" indent="-228600" defTabSz="642938" eaLnBrk="0" fontAlgn="base" hangingPunct="0">
              <a:spcBef>
                <a:spcPct val="0"/>
              </a:spcBef>
              <a:spcAft>
                <a:spcPct val="0"/>
              </a:spcAft>
              <a:defRPr>
                <a:solidFill>
                  <a:schemeClr val="tx1"/>
                </a:solidFill>
                <a:latin typeface="Arial" panose="020B0604020202020204" pitchFamily="34" charset="0"/>
              </a:defRPr>
            </a:lvl8pPr>
            <a:lvl9pPr marL="3886200" indent="-228600" defTabSz="642938"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it-IT" altLang="en-US" sz="2000" dirty="0" err="1">
                <a:solidFill>
                  <a:srgbClr val="334186"/>
                </a:solidFill>
                <a:latin typeface="Calibri" panose="020F0502020204030204" pitchFamily="34" charset="0"/>
                <a:cs typeface="Calibri" panose="020F0502020204030204" pitchFamily="34" charset="0"/>
                <a:sym typeface="Gill Sans" charset="0"/>
              </a:rPr>
              <a:t>Hydrated</a:t>
            </a:r>
            <a:r>
              <a:rPr lang="it-IT" altLang="en-US" sz="2000" dirty="0">
                <a:solidFill>
                  <a:srgbClr val="334186"/>
                </a:solidFill>
                <a:latin typeface="Calibri" panose="020F0502020204030204" pitchFamily="34" charset="0"/>
                <a:cs typeface="Calibri" panose="020F0502020204030204" pitchFamily="34" charset="0"/>
                <a:sym typeface="Gill Sans" charset="0"/>
              </a:rPr>
              <a:t> «</a:t>
            </a:r>
            <a:r>
              <a:rPr lang="it-IT" altLang="en-US" sz="2000" dirty="0" err="1">
                <a:solidFill>
                  <a:srgbClr val="334186"/>
                </a:solidFill>
                <a:latin typeface="Calibri" panose="020F0502020204030204" pitchFamily="34" charset="0"/>
                <a:cs typeface="Calibri" panose="020F0502020204030204" pitchFamily="34" charset="0"/>
                <a:sym typeface="Gill Sans" charset="0"/>
              </a:rPr>
              <a:t>masks</a:t>
            </a:r>
            <a:r>
              <a:rPr lang="it-IT" altLang="en-US" sz="2000" dirty="0">
                <a:solidFill>
                  <a:srgbClr val="334186"/>
                </a:solidFill>
                <a:latin typeface="Calibri" panose="020F0502020204030204" pitchFamily="34" charset="0"/>
                <a:cs typeface="Calibri" panose="020F0502020204030204" pitchFamily="34" charset="0"/>
                <a:sym typeface="Gill Sans" charset="0"/>
              </a:rPr>
              <a:t>»</a:t>
            </a:r>
          </a:p>
          <a:p>
            <a:pPr algn="just" eaLnBrk="1" hangingPunct="1"/>
            <a:endParaRPr lang="it-IT" altLang="en-US" sz="2000" dirty="0">
              <a:solidFill>
                <a:srgbClr val="334186"/>
              </a:solidFill>
              <a:latin typeface="Calibri" panose="020F0502020204030204" pitchFamily="34" charset="0"/>
              <a:cs typeface="Calibri" panose="020F0502020204030204" pitchFamily="34" charset="0"/>
              <a:sym typeface="Gill Sans" charset="0"/>
            </a:endParaRPr>
          </a:p>
          <a:p>
            <a:pPr algn="just" eaLnBrk="1" hangingPunct="1"/>
            <a:r>
              <a:rPr lang="it-IT" altLang="en-US" sz="2000" dirty="0" err="1">
                <a:solidFill>
                  <a:srgbClr val="334186"/>
                </a:solidFill>
                <a:latin typeface="Calibri" panose="020F0502020204030204" pitchFamily="34" charset="0"/>
                <a:cs typeface="Calibri" panose="020F0502020204030204" pitchFamily="34" charset="0"/>
                <a:sym typeface="Gill Sans" charset="0"/>
              </a:rPr>
              <a:t>Shelby</a:t>
            </a:r>
            <a:r>
              <a:rPr lang="it-IT" altLang="en-US" sz="2000" dirty="0">
                <a:solidFill>
                  <a:srgbClr val="334186"/>
                </a:solidFill>
                <a:latin typeface="Calibri" panose="020F0502020204030204" pitchFamily="34" charset="0"/>
                <a:cs typeface="Calibri" panose="020F0502020204030204" pitchFamily="34" charset="0"/>
                <a:sym typeface="Gill Sans" charset="0"/>
              </a:rPr>
              <a:t> </a:t>
            </a:r>
            <a:r>
              <a:rPr lang="it-IT" altLang="en-US" sz="2000" i="1" dirty="0" err="1">
                <a:solidFill>
                  <a:srgbClr val="334186"/>
                </a:solidFill>
                <a:latin typeface="Calibri" panose="020F0502020204030204" pitchFamily="34" charset="0"/>
                <a:cs typeface="Calibri" panose="020F0502020204030204" pitchFamily="34" charset="0"/>
                <a:sym typeface="Gill Sans" charset="0"/>
              </a:rPr>
              <a:t>IUCrJ</a:t>
            </a:r>
            <a:r>
              <a:rPr lang="it-IT" altLang="en-US" sz="2000" dirty="0">
                <a:solidFill>
                  <a:srgbClr val="334186"/>
                </a:solidFill>
                <a:latin typeface="Calibri" panose="020F0502020204030204" pitchFamily="34" charset="0"/>
                <a:cs typeface="Calibri" panose="020F0502020204030204" pitchFamily="34" charset="0"/>
                <a:sym typeface="Gill Sans" charset="0"/>
              </a:rPr>
              <a:t> 2019</a:t>
            </a:r>
          </a:p>
        </p:txBody>
      </p:sp>
      <p:sp>
        <p:nvSpPr>
          <p:cNvPr id="20" name="Rettangolo 19"/>
          <p:cNvSpPr/>
          <p:nvPr/>
        </p:nvSpPr>
        <p:spPr>
          <a:xfrm>
            <a:off x="4104996" y="5758581"/>
            <a:ext cx="6096000" cy="1015663"/>
          </a:xfrm>
          <a:prstGeom prst="rect">
            <a:avLst/>
          </a:prstGeom>
        </p:spPr>
        <p:txBody>
          <a:bodyPr>
            <a:spAutoFit/>
          </a:bodyPr>
          <a:lstStyle/>
          <a:p>
            <a:pPr lvl="0" algn="just"/>
            <a:r>
              <a:rPr lang="en-US" altLang="en-US" sz="2000" dirty="0">
                <a:solidFill>
                  <a:srgbClr val="C00000"/>
                </a:solidFill>
                <a:latin typeface="Calibri" panose="020F0502020204030204" pitchFamily="34" charset="0"/>
                <a:cs typeface="Calibri" panose="020F0502020204030204" pitchFamily="34" charset="0"/>
                <a:sym typeface="Arial" panose="020B0604020202020204" pitchFamily="34" charset="0"/>
              </a:rPr>
              <a:t>Cons</a:t>
            </a:r>
          </a:p>
          <a:p>
            <a:pPr lvl="0" algn="just"/>
            <a:r>
              <a:rPr lang="en-US" altLang="en-US" sz="2000" dirty="0">
                <a:latin typeface="Calibri" panose="020F0502020204030204" pitchFamily="34" charset="0"/>
                <a:cs typeface="Calibri" panose="020F0502020204030204" pitchFamily="34" charset="0"/>
                <a:sym typeface="Arial" panose="020B0604020202020204" pitchFamily="34" charset="0"/>
              </a:rPr>
              <a:t>Relatively slow</a:t>
            </a:r>
          </a:p>
          <a:p>
            <a:pPr lvl="0" algn="just"/>
            <a:r>
              <a:rPr lang="en-US" altLang="en-US" sz="2000" dirty="0">
                <a:latin typeface="Calibri" panose="020F0502020204030204" pitchFamily="34" charset="0"/>
                <a:cs typeface="Calibri" panose="020F0502020204030204" pitchFamily="34" charset="0"/>
                <a:sym typeface="Arial" panose="020B0604020202020204" pitchFamily="34" charset="0"/>
              </a:rPr>
              <a:t>Membrane background</a:t>
            </a:r>
          </a:p>
        </p:txBody>
      </p:sp>
      <p:sp>
        <p:nvSpPr>
          <p:cNvPr id="11" name="Titolo 1">
            <a:extLst>
              <a:ext uri="{FF2B5EF4-FFF2-40B4-BE49-F238E27FC236}">
                <a16:creationId xmlns:a16="http://schemas.microsoft.com/office/drawing/2014/main" id="{8C914707-EBA0-9067-96B8-405F542615C5}"/>
              </a:ext>
            </a:extLst>
          </p:cNvPr>
          <p:cNvSpPr txBox="1">
            <a:spLocks/>
          </p:cNvSpPr>
          <p:nvPr/>
        </p:nvSpPr>
        <p:spPr>
          <a:xfrm>
            <a:off x="760413" y="11159"/>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Sample Delivery – </a:t>
            </a:r>
            <a:r>
              <a:rPr lang="it-IT" sz="3600" dirty="0" err="1">
                <a:solidFill>
                  <a:srgbClr val="002060"/>
                </a:solidFill>
                <a:latin typeface="+mn-lt"/>
              </a:rPr>
              <a:t>Fixed</a:t>
            </a:r>
            <a:r>
              <a:rPr lang="it-IT" sz="3600" dirty="0">
                <a:solidFill>
                  <a:srgbClr val="002060"/>
                </a:solidFill>
                <a:latin typeface="+mn-lt"/>
              </a:rPr>
              <a:t> Targets</a:t>
            </a:r>
            <a:endParaRPr lang="en-US" sz="3600" dirty="0">
              <a:solidFill>
                <a:srgbClr val="002060"/>
              </a:solidFill>
              <a:latin typeface="+mn-lt"/>
            </a:endParaRPr>
          </a:p>
        </p:txBody>
      </p:sp>
      <p:sp>
        <p:nvSpPr>
          <p:cNvPr id="12" name="Rectangle 7">
            <a:extLst>
              <a:ext uri="{FF2B5EF4-FFF2-40B4-BE49-F238E27FC236}">
                <a16:creationId xmlns:a16="http://schemas.microsoft.com/office/drawing/2014/main" id="{2645369A-D37B-FFCC-E7F8-48D3442E627F}"/>
              </a:ext>
            </a:extLst>
          </p:cNvPr>
          <p:cNvSpPr>
            <a:spLocks noChangeArrowheads="1"/>
          </p:cNvSpPr>
          <p:nvPr/>
        </p:nvSpPr>
        <p:spPr bwMode="auto">
          <a:xfrm>
            <a:off x="3549996" y="672737"/>
            <a:ext cx="5974701" cy="115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dirty="0">
                <a:solidFill>
                  <a:srgbClr val="334186"/>
                </a:solidFill>
                <a:latin typeface="Calibri" panose="020F0502020204030204" pitchFamily="34" charset="0"/>
                <a:cs typeface="Calibri" panose="020F0502020204030204" pitchFamily="34" charset="0"/>
                <a:sym typeface="Arial" panose="020B0604020202020204" pitchFamily="34" charset="0"/>
              </a:rPr>
              <a:t>Ideal for a low repetition-rate machine</a:t>
            </a:r>
            <a:endParaRPr lang="en-US" altLang="en-US" sz="2000" i="1" dirty="0">
              <a:solidFill>
                <a:srgbClr val="334186"/>
              </a:solidFill>
              <a:latin typeface="Calibri" panose="020F0502020204030204" pitchFamily="34" charset="0"/>
              <a:cs typeface="Calibri" panose="020F0502020204030204" pitchFamily="34" charset="0"/>
              <a:sym typeface="Arial" panose="020B0604020202020204" pitchFamily="34" charset="0"/>
            </a:endParaRPr>
          </a:p>
        </p:txBody>
      </p:sp>
      <p:pic>
        <p:nvPicPr>
          <p:cNvPr id="13" name="Immagine 12">
            <a:extLst>
              <a:ext uri="{FF2B5EF4-FFF2-40B4-BE49-F238E27FC236}">
                <a16:creationId xmlns:a16="http://schemas.microsoft.com/office/drawing/2014/main" id="{A0311E49-C8DA-5C70-376B-58382F290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14" name="Immagine 13">
            <a:extLst>
              <a:ext uri="{FF2B5EF4-FFF2-40B4-BE49-F238E27FC236}">
                <a16:creationId xmlns:a16="http://schemas.microsoft.com/office/drawing/2014/main" id="{626D8079-5C6F-46C4-03B6-9AC67179AC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Tree>
    <p:extLst>
      <p:ext uri="{BB962C8B-B14F-4D97-AF65-F5344CB8AC3E}">
        <p14:creationId xmlns:p14="http://schemas.microsoft.com/office/powerpoint/2010/main" val="3356423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D0F9D6E-67FD-C912-C87A-612E3C263B3A}"/>
              </a:ext>
            </a:extLst>
          </p:cNvPr>
          <p:cNvSpPr txBox="1"/>
          <p:nvPr/>
        </p:nvSpPr>
        <p:spPr>
          <a:xfrm>
            <a:off x="189390" y="736848"/>
            <a:ext cx="12002610" cy="4093428"/>
          </a:xfrm>
          <a:prstGeom prst="rect">
            <a:avLst/>
          </a:prstGeom>
          <a:noFill/>
        </p:spPr>
        <p:txBody>
          <a:bodyPr wrap="square">
            <a:spAutoFit/>
          </a:bodyPr>
          <a:lstStyle/>
          <a:p>
            <a:pPr algn="l"/>
            <a:endParaRPr lang="it-IT" sz="2000" b="0" i="1" u="none" strike="noStrike" baseline="0" dirty="0"/>
          </a:p>
          <a:p>
            <a:pPr algn="l"/>
            <a:r>
              <a:rPr lang="en-US" sz="2000" b="0" i="1" u="none" strike="noStrike" baseline="0" dirty="0"/>
              <a:t>SAC: The ARIA FEL would fill an important gap as there are hardly any vacuum ultraviolet (VUV) FEL at present (except in Dalian, China), which operates at a single energy of 24 eV. The major advantage over HHG sources is photon flux, though here again, it is not clear how the beam will be delivered to the sample. </a:t>
            </a:r>
            <a:endParaRPr lang="it-IT" sz="2000" b="0" i="1" u="none" strike="noStrike" baseline="0" dirty="0"/>
          </a:p>
          <a:p>
            <a:pPr algn="l"/>
            <a:endParaRPr lang="it-IT" sz="2000" dirty="0"/>
          </a:p>
          <a:p>
            <a:pPr algn="l"/>
            <a:endParaRPr lang="it-IT" sz="2000" dirty="0"/>
          </a:p>
          <a:p>
            <a:pPr algn="l"/>
            <a:r>
              <a:rPr lang="it-IT" sz="2000" b="1" dirty="0" err="1">
                <a:solidFill>
                  <a:srgbClr val="334186"/>
                </a:solidFill>
              </a:rPr>
              <a:t>Beam</a:t>
            </a:r>
            <a:r>
              <a:rPr lang="it-IT" sz="2000" b="1" dirty="0">
                <a:solidFill>
                  <a:srgbClr val="334186"/>
                </a:solidFill>
              </a:rPr>
              <a:t> delivery on samples: </a:t>
            </a:r>
          </a:p>
          <a:p>
            <a:pPr algn="l"/>
            <a:r>
              <a:rPr lang="it-IT" sz="2000" dirty="0">
                <a:solidFill>
                  <a:srgbClr val="334186"/>
                </a:solidFill>
              </a:rPr>
              <a:t>no </a:t>
            </a:r>
            <a:r>
              <a:rPr lang="it-IT" sz="2000" dirty="0" err="1">
                <a:solidFill>
                  <a:srgbClr val="334186"/>
                </a:solidFill>
              </a:rPr>
              <a:t>monochromator</a:t>
            </a:r>
            <a:r>
              <a:rPr lang="it-IT" sz="2000" dirty="0">
                <a:solidFill>
                  <a:srgbClr val="334186"/>
                </a:solidFill>
              </a:rPr>
              <a:t> (</a:t>
            </a:r>
            <a:r>
              <a:rPr lang="it-IT" sz="2000" dirty="0" err="1">
                <a:solidFill>
                  <a:srgbClr val="334186"/>
                </a:solidFill>
              </a:rPr>
              <a:t>seeded</a:t>
            </a:r>
            <a:r>
              <a:rPr lang="it-IT" sz="2000" dirty="0">
                <a:solidFill>
                  <a:srgbClr val="334186"/>
                </a:solidFill>
              </a:rPr>
              <a:t> FEL, </a:t>
            </a:r>
            <a:r>
              <a:rPr lang="it-IT" sz="2000" dirty="0" err="1">
                <a:solidFill>
                  <a:srgbClr val="334186"/>
                </a:solidFill>
              </a:rPr>
              <a:t>bandwidth</a:t>
            </a:r>
            <a:r>
              <a:rPr lang="it-IT" sz="2000" dirty="0">
                <a:solidFill>
                  <a:srgbClr val="334186"/>
                </a:solidFill>
              </a:rPr>
              <a:t> </a:t>
            </a:r>
            <a:r>
              <a:rPr lang="it-IT" sz="2000" dirty="0" err="1">
                <a:solidFill>
                  <a:srgbClr val="334186"/>
                </a:solidFill>
              </a:rPr>
              <a:t>t.b.d</a:t>
            </a:r>
            <a:r>
              <a:rPr lang="it-IT" sz="2000" dirty="0">
                <a:solidFill>
                  <a:srgbClr val="334186"/>
                </a:solidFill>
              </a:rPr>
              <a:t>.), </a:t>
            </a:r>
            <a:r>
              <a:rPr lang="it-IT" sz="2000" dirty="0" err="1">
                <a:solidFill>
                  <a:srgbClr val="334186"/>
                </a:solidFill>
              </a:rPr>
              <a:t>but</a:t>
            </a:r>
            <a:r>
              <a:rPr lang="it-IT" sz="2000" dirty="0">
                <a:solidFill>
                  <a:srgbClr val="334186"/>
                </a:solidFill>
              </a:rPr>
              <a:t> of </a:t>
            </a:r>
            <a:r>
              <a:rPr lang="it-IT" sz="2000" dirty="0" err="1">
                <a:solidFill>
                  <a:srgbClr val="334186"/>
                </a:solidFill>
              </a:rPr>
              <a:t>course</a:t>
            </a:r>
            <a:r>
              <a:rPr lang="it-IT" sz="2000" dirty="0">
                <a:solidFill>
                  <a:srgbClr val="334186"/>
                </a:solidFill>
              </a:rPr>
              <a:t> </a:t>
            </a:r>
            <a:r>
              <a:rPr lang="it-IT" sz="2000" dirty="0" err="1">
                <a:solidFill>
                  <a:srgbClr val="334186"/>
                </a:solidFill>
              </a:rPr>
              <a:t>focusing</a:t>
            </a:r>
            <a:r>
              <a:rPr lang="it-IT" sz="2000" dirty="0">
                <a:solidFill>
                  <a:srgbClr val="334186"/>
                </a:solidFill>
              </a:rPr>
              <a:t> </a:t>
            </a:r>
            <a:r>
              <a:rPr lang="it-IT" sz="2000" dirty="0" err="1">
                <a:solidFill>
                  <a:srgbClr val="334186"/>
                </a:solidFill>
              </a:rPr>
              <a:t>optics</a:t>
            </a:r>
            <a:r>
              <a:rPr lang="it-IT" sz="2000" dirty="0">
                <a:solidFill>
                  <a:srgbClr val="334186"/>
                </a:solidFill>
              </a:rPr>
              <a:t>.</a:t>
            </a:r>
          </a:p>
          <a:p>
            <a:pPr algn="l"/>
            <a:r>
              <a:rPr lang="it-IT" sz="2000" dirty="0" err="1">
                <a:solidFill>
                  <a:srgbClr val="334186"/>
                </a:solidFill>
              </a:rPr>
              <a:t>Details</a:t>
            </a:r>
            <a:r>
              <a:rPr lang="it-IT" sz="2000" dirty="0">
                <a:solidFill>
                  <a:srgbClr val="334186"/>
                </a:solidFill>
              </a:rPr>
              <a:t> to be </a:t>
            </a:r>
            <a:r>
              <a:rPr lang="it-IT" sz="2000" dirty="0" err="1">
                <a:solidFill>
                  <a:srgbClr val="334186"/>
                </a:solidFill>
              </a:rPr>
              <a:t>defined</a:t>
            </a:r>
            <a:r>
              <a:rPr lang="it-IT" sz="2000" dirty="0">
                <a:solidFill>
                  <a:srgbClr val="334186"/>
                </a:solidFill>
              </a:rPr>
              <a:t> in the following </a:t>
            </a:r>
            <a:r>
              <a:rPr lang="it-IT" sz="2000" dirty="0" err="1">
                <a:solidFill>
                  <a:srgbClr val="334186"/>
                </a:solidFill>
              </a:rPr>
              <a:t>months</a:t>
            </a:r>
            <a:endParaRPr lang="it-IT" sz="2000" dirty="0">
              <a:solidFill>
                <a:srgbClr val="334186"/>
              </a:solidFill>
            </a:endParaRPr>
          </a:p>
          <a:p>
            <a:pPr algn="l"/>
            <a:endParaRPr lang="it-IT" sz="2000" dirty="0">
              <a:solidFill>
                <a:srgbClr val="334186"/>
              </a:solidFill>
            </a:endParaRPr>
          </a:p>
          <a:p>
            <a:pPr algn="l"/>
            <a:r>
              <a:rPr lang="it-IT" sz="2000" b="1" dirty="0">
                <a:solidFill>
                  <a:srgbClr val="334186"/>
                </a:solidFill>
              </a:rPr>
              <a:t>Sample delivery:</a:t>
            </a:r>
          </a:p>
          <a:p>
            <a:pPr algn="l"/>
            <a:r>
              <a:rPr lang="it-IT" sz="2000" dirty="0">
                <a:solidFill>
                  <a:srgbClr val="334186"/>
                </a:solidFill>
              </a:rPr>
              <a:t>Aerosol </a:t>
            </a:r>
            <a:r>
              <a:rPr lang="it-IT" sz="2000" dirty="0" err="1">
                <a:solidFill>
                  <a:srgbClr val="334186"/>
                </a:solidFill>
              </a:rPr>
              <a:t>injector</a:t>
            </a:r>
            <a:r>
              <a:rPr lang="it-IT" sz="2000" dirty="0">
                <a:solidFill>
                  <a:srgbClr val="334186"/>
                </a:solidFill>
              </a:rPr>
              <a:t>, </a:t>
            </a:r>
            <a:r>
              <a:rPr lang="it-IT" sz="2000" dirty="0" err="1">
                <a:solidFill>
                  <a:srgbClr val="334186"/>
                </a:solidFill>
              </a:rPr>
              <a:t>fixed</a:t>
            </a:r>
            <a:r>
              <a:rPr lang="it-IT" sz="2000" dirty="0">
                <a:solidFill>
                  <a:srgbClr val="334186"/>
                </a:solidFill>
              </a:rPr>
              <a:t> targets</a:t>
            </a:r>
          </a:p>
          <a:p>
            <a:pPr algn="l"/>
            <a:endParaRPr lang="it-IT" sz="2000" dirty="0"/>
          </a:p>
        </p:txBody>
      </p:sp>
      <p:pic>
        <p:nvPicPr>
          <p:cNvPr id="2" name="Immagine 1">
            <a:extLst>
              <a:ext uri="{FF2B5EF4-FFF2-40B4-BE49-F238E27FC236}">
                <a16:creationId xmlns:a16="http://schemas.microsoft.com/office/drawing/2014/main" id="{E2A7328A-55DB-BDA6-C0B3-98D9444CB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3" name="Immagine 2">
            <a:extLst>
              <a:ext uri="{FF2B5EF4-FFF2-40B4-BE49-F238E27FC236}">
                <a16:creationId xmlns:a16="http://schemas.microsoft.com/office/drawing/2014/main" id="{AEEEF972-CFEE-08DA-62D4-7C0C6A4B8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
        <p:nvSpPr>
          <p:cNvPr id="4" name="Titolo 1">
            <a:extLst>
              <a:ext uri="{FF2B5EF4-FFF2-40B4-BE49-F238E27FC236}">
                <a16:creationId xmlns:a16="http://schemas.microsoft.com/office/drawing/2014/main" id="{FAFD766B-EDE6-9096-33D5-FA9C684F218B}"/>
              </a:ext>
            </a:extLst>
          </p:cNvPr>
          <p:cNvSpPr txBox="1">
            <a:spLocks/>
          </p:cNvSpPr>
          <p:nvPr/>
        </p:nvSpPr>
        <p:spPr>
          <a:xfrm>
            <a:off x="762107" y="0"/>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ARIA</a:t>
            </a:r>
            <a:endParaRPr lang="en-US" sz="3600" dirty="0">
              <a:solidFill>
                <a:srgbClr val="002060"/>
              </a:solidFill>
              <a:latin typeface="+mn-lt"/>
            </a:endParaRPr>
          </a:p>
        </p:txBody>
      </p:sp>
    </p:spTree>
    <p:extLst>
      <p:ext uri="{BB962C8B-B14F-4D97-AF65-F5344CB8AC3E}">
        <p14:creationId xmlns:p14="http://schemas.microsoft.com/office/powerpoint/2010/main" val="3985617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4760" y="1803089"/>
            <a:ext cx="8788893" cy="748220"/>
          </a:xfrm>
        </p:spPr>
        <p:txBody>
          <a:bodyPr>
            <a:noAutofit/>
          </a:bodyPr>
          <a:lstStyle/>
          <a:p>
            <a:r>
              <a:rPr lang="en-US" sz="2400" b="1" dirty="0">
                <a:solidFill>
                  <a:srgbClr val="00B0F0"/>
                </a:solidFill>
                <a:latin typeface="+mn-lt"/>
                <a:ea typeface="Times New Roman" panose="02020603050405020304" pitchFamily="18" charset="0"/>
              </a:rPr>
              <a:t>AQUA</a:t>
            </a:r>
            <a:r>
              <a:rPr lang="en-US" sz="2400" b="1" dirty="0">
                <a:solidFill>
                  <a:srgbClr val="002060"/>
                </a:solidFill>
                <a:latin typeface="+mn-lt"/>
                <a:ea typeface="Times New Roman" panose="02020603050405020304" pitchFamily="18" charset="0"/>
              </a:rPr>
              <a:t> - Techniques @ 4 nm</a:t>
            </a:r>
            <a:endParaRPr lang="en-GB" sz="2400" i="1" dirty="0">
              <a:solidFill>
                <a:srgbClr val="002060"/>
              </a:solidFill>
              <a:effectLst>
                <a:outerShdw blurRad="38100" dist="38100" dir="2700000" algn="tl">
                  <a:srgbClr val="000000">
                    <a:alpha val="43137"/>
                  </a:srgbClr>
                </a:outerShdw>
              </a:effectLst>
            </a:endParaRPr>
          </a:p>
        </p:txBody>
      </p:sp>
      <p:sp>
        <p:nvSpPr>
          <p:cNvPr id="10" name="Rectangle 7"/>
          <p:cNvSpPr txBox="1">
            <a:spLocks noChangeArrowheads="1"/>
          </p:cNvSpPr>
          <p:nvPr/>
        </p:nvSpPr>
        <p:spPr>
          <a:xfrm>
            <a:off x="0" y="2292697"/>
            <a:ext cx="8558544" cy="3933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it-IT" sz="2000" dirty="0">
                <a:solidFill>
                  <a:srgbClr val="334186"/>
                </a:solidFill>
                <a:latin typeface="Calibri "/>
                <a:cs typeface="Arial" panose="020B0604020202020204" pitchFamily="34" charset="0"/>
                <a:sym typeface="Arial" panose="020B0604020202020204" pitchFamily="34" charset="0"/>
              </a:rPr>
              <a:t>Coherent imaging</a:t>
            </a:r>
          </a:p>
          <a:p>
            <a:endParaRPr lang="en-US" altLang="it-IT" sz="2000" dirty="0">
              <a:solidFill>
                <a:srgbClr val="334186"/>
              </a:solidFill>
              <a:latin typeface="Calibri "/>
              <a:cs typeface="Arial" panose="020B0604020202020204" pitchFamily="34" charset="0"/>
              <a:sym typeface="Arial" panose="020B0604020202020204" pitchFamily="34" charset="0"/>
            </a:endParaRPr>
          </a:p>
          <a:p>
            <a:r>
              <a:rPr lang="en-US" altLang="it-IT" sz="2000" dirty="0">
                <a:solidFill>
                  <a:srgbClr val="334186"/>
                </a:solidFill>
                <a:latin typeface="Calibri "/>
                <a:cs typeface="Arial" panose="020B0604020202020204" pitchFamily="34" charset="0"/>
                <a:sym typeface="Arial" panose="020B0604020202020204" pitchFamily="34" charset="0"/>
              </a:rPr>
              <a:t>X-ray (Absorption &amp; Emission)</a:t>
            </a:r>
          </a:p>
          <a:p>
            <a:r>
              <a:rPr lang="en-US" altLang="it-IT" sz="2000" dirty="0">
                <a:solidFill>
                  <a:srgbClr val="334186"/>
                </a:solidFill>
                <a:latin typeface="Calibri "/>
                <a:cs typeface="Arial" panose="020B0604020202020204" pitchFamily="34" charset="0"/>
                <a:sym typeface="Arial" panose="020B0604020202020204" pitchFamily="34" charset="0"/>
              </a:rPr>
              <a:t>spectroscopy</a:t>
            </a:r>
          </a:p>
          <a:p>
            <a:endParaRPr lang="en-US" altLang="it-IT" sz="2000" dirty="0">
              <a:solidFill>
                <a:srgbClr val="334186"/>
              </a:solidFill>
              <a:latin typeface="Calibri "/>
              <a:cs typeface="Arial" panose="020B0604020202020204" pitchFamily="34" charset="0"/>
              <a:sym typeface="Arial" panose="020B0604020202020204" pitchFamily="34" charset="0"/>
            </a:endParaRPr>
          </a:p>
          <a:p>
            <a:r>
              <a:rPr lang="en-US" altLang="it-IT" sz="2000" dirty="0">
                <a:solidFill>
                  <a:srgbClr val="334186"/>
                </a:solidFill>
                <a:latin typeface="Calibri "/>
                <a:cs typeface="Arial" panose="020B0604020202020204" pitchFamily="34" charset="0"/>
                <a:sym typeface="Arial" panose="020B0604020202020204" pitchFamily="34" charset="0"/>
              </a:rPr>
              <a:t>Raman spectroscopy</a:t>
            </a:r>
          </a:p>
          <a:p>
            <a:endParaRPr lang="en-US" altLang="it-IT" sz="2000" dirty="0">
              <a:solidFill>
                <a:srgbClr val="334186"/>
              </a:solidFill>
              <a:latin typeface="Calibri "/>
              <a:cs typeface="Arial" panose="020B0604020202020204" pitchFamily="34" charset="0"/>
              <a:sym typeface="Arial" panose="020B0604020202020204" pitchFamily="34" charset="0"/>
            </a:endParaRPr>
          </a:p>
          <a:p>
            <a:r>
              <a:rPr lang="en-US" altLang="it-IT" sz="2000" dirty="0">
                <a:solidFill>
                  <a:srgbClr val="334186"/>
                </a:solidFill>
                <a:latin typeface="Calibri "/>
                <a:cs typeface="Arial" panose="020B0604020202020204" pitchFamily="34" charset="0"/>
                <a:sym typeface="Arial" panose="020B0604020202020204" pitchFamily="34" charset="0"/>
              </a:rPr>
              <a:t>				</a:t>
            </a:r>
          </a:p>
        </p:txBody>
      </p:sp>
      <p:pic>
        <p:nvPicPr>
          <p:cNvPr id="15" name="Immagine 14">
            <a:extLst>
              <a:ext uri="{FF2B5EF4-FFF2-40B4-BE49-F238E27FC236}">
                <a16:creationId xmlns:a16="http://schemas.microsoft.com/office/drawing/2014/main" id="{20B5297D-35A4-7A60-A7A4-2FBEF0BAA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16" name="Immagine 15">
            <a:extLst>
              <a:ext uri="{FF2B5EF4-FFF2-40B4-BE49-F238E27FC236}">
                <a16:creationId xmlns:a16="http://schemas.microsoft.com/office/drawing/2014/main" id="{0696F1F9-6FFF-84A8-6C89-977236107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
        <p:nvSpPr>
          <p:cNvPr id="3" name="Rectangle 7">
            <a:extLst>
              <a:ext uri="{FF2B5EF4-FFF2-40B4-BE49-F238E27FC236}">
                <a16:creationId xmlns:a16="http://schemas.microsoft.com/office/drawing/2014/main" id="{761ECF84-2976-FAEA-16B8-4FDFFF2F4B28}"/>
              </a:ext>
            </a:extLst>
          </p:cNvPr>
          <p:cNvSpPr txBox="1">
            <a:spLocks noChangeArrowheads="1"/>
          </p:cNvSpPr>
          <p:nvPr/>
        </p:nvSpPr>
        <p:spPr>
          <a:xfrm>
            <a:off x="7255667" y="2043314"/>
            <a:ext cx="5541137" cy="3933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it-IT" sz="2000" dirty="0">
                <a:solidFill>
                  <a:srgbClr val="334186"/>
                </a:solidFill>
                <a:latin typeface="Calibri "/>
                <a:cs typeface="Arial" panose="020B0604020202020204" pitchFamily="34" charset="0"/>
                <a:sym typeface="Arial" panose="020B0604020202020204" pitchFamily="34" charset="0"/>
              </a:rPr>
              <a:t>Photoemission Spectroscopy</a:t>
            </a:r>
          </a:p>
          <a:p>
            <a:endParaRPr lang="en-US" altLang="it-IT" sz="2000" dirty="0">
              <a:solidFill>
                <a:srgbClr val="334186"/>
              </a:solidFill>
              <a:latin typeface="Calibri "/>
              <a:cs typeface="Arial" panose="020B0604020202020204" pitchFamily="34" charset="0"/>
              <a:sym typeface="Arial" panose="020B0604020202020204" pitchFamily="34" charset="0"/>
            </a:endParaRPr>
          </a:p>
          <a:p>
            <a:r>
              <a:rPr lang="en-US" altLang="it-IT" sz="2000" dirty="0">
                <a:solidFill>
                  <a:srgbClr val="334186"/>
                </a:solidFill>
                <a:latin typeface="Calibri "/>
                <a:cs typeface="Arial" panose="020B0604020202020204" pitchFamily="34" charset="0"/>
                <a:sym typeface="Arial" panose="020B0604020202020204" pitchFamily="34" charset="0"/>
              </a:rPr>
              <a:t>Photoelectron Circular Dichroism</a:t>
            </a:r>
          </a:p>
          <a:p>
            <a:endParaRPr lang="en-US" altLang="it-IT" sz="2000" dirty="0">
              <a:solidFill>
                <a:srgbClr val="334186"/>
              </a:solidFill>
              <a:latin typeface="Calibri "/>
              <a:cs typeface="Arial" panose="020B0604020202020204" pitchFamily="34" charset="0"/>
              <a:sym typeface="Arial" panose="020B0604020202020204" pitchFamily="34" charset="0"/>
            </a:endParaRPr>
          </a:p>
          <a:p>
            <a:r>
              <a:rPr lang="en-US" altLang="it-IT" sz="2000" dirty="0">
                <a:solidFill>
                  <a:srgbClr val="334186"/>
                </a:solidFill>
                <a:latin typeface="Calibri "/>
                <a:cs typeface="Arial" panose="020B0604020202020204" pitchFamily="34" charset="0"/>
                <a:sym typeface="Arial" panose="020B0604020202020204" pitchFamily="34" charset="0"/>
              </a:rPr>
              <a:t>Photo-fragmentation of molecules</a:t>
            </a:r>
          </a:p>
          <a:p>
            <a:endParaRPr lang="en-US" altLang="it-IT" sz="2000" dirty="0">
              <a:solidFill>
                <a:srgbClr val="334186"/>
              </a:solidFill>
              <a:latin typeface="Calibri "/>
              <a:cs typeface="Arial" panose="020B0604020202020204" pitchFamily="34" charset="0"/>
              <a:sym typeface="Wingdings" panose="05000000000000000000" pitchFamily="2" charset="2"/>
            </a:endParaRPr>
          </a:p>
          <a:p>
            <a:r>
              <a:rPr lang="en-US" altLang="it-IT" sz="2000" dirty="0">
                <a:solidFill>
                  <a:srgbClr val="334186"/>
                </a:solidFill>
                <a:latin typeface="Calibri "/>
                <a:cs typeface="Arial" panose="020B0604020202020204" pitchFamily="34" charset="0"/>
                <a:sym typeface="Wingdings" panose="05000000000000000000" pitchFamily="2" charset="2"/>
              </a:rPr>
              <a:t>Time of Flight Spectroscopy</a:t>
            </a:r>
            <a:endParaRPr lang="en-US" altLang="it-IT" sz="2000" dirty="0">
              <a:solidFill>
                <a:srgbClr val="334186"/>
              </a:solidFill>
              <a:latin typeface="Calibri "/>
              <a:cs typeface="Arial" panose="020B0604020202020204" pitchFamily="34" charset="0"/>
              <a:sym typeface="Arial" panose="020B0604020202020204" pitchFamily="34" charset="0"/>
            </a:endParaRPr>
          </a:p>
          <a:p>
            <a:r>
              <a:rPr lang="en-US" altLang="it-IT" sz="2000" dirty="0">
                <a:solidFill>
                  <a:srgbClr val="334186"/>
                </a:solidFill>
                <a:latin typeface="Calibri "/>
                <a:cs typeface="Arial" panose="020B0604020202020204" pitchFamily="34" charset="0"/>
                <a:sym typeface="Arial" panose="020B0604020202020204" pitchFamily="34" charset="0"/>
              </a:rPr>
              <a:t>				</a:t>
            </a:r>
          </a:p>
        </p:txBody>
      </p:sp>
      <p:sp>
        <p:nvSpPr>
          <p:cNvPr id="4" name="Titolo 1">
            <a:extLst>
              <a:ext uri="{FF2B5EF4-FFF2-40B4-BE49-F238E27FC236}">
                <a16:creationId xmlns:a16="http://schemas.microsoft.com/office/drawing/2014/main" id="{CF820798-AF9D-70DA-30DA-2638554BBEB1}"/>
              </a:ext>
            </a:extLst>
          </p:cNvPr>
          <p:cNvSpPr txBox="1">
            <a:spLocks/>
          </p:cNvSpPr>
          <p:nvPr/>
        </p:nvSpPr>
        <p:spPr>
          <a:xfrm>
            <a:off x="4656832" y="1803089"/>
            <a:ext cx="9436963" cy="7482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rgbClr val="00B050"/>
                </a:solidFill>
                <a:latin typeface="+mn-lt"/>
                <a:ea typeface="Times New Roman" panose="02020603050405020304" pitchFamily="18" charset="0"/>
              </a:rPr>
              <a:t>ARIA</a:t>
            </a:r>
            <a:r>
              <a:rPr lang="en-US" sz="2400" b="1" dirty="0">
                <a:solidFill>
                  <a:srgbClr val="002060"/>
                </a:solidFill>
                <a:latin typeface="+mn-lt"/>
                <a:ea typeface="Times New Roman" panose="02020603050405020304" pitchFamily="18" charset="0"/>
              </a:rPr>
              <a:t> - Techniques @ 50-180 nm</a:t>
            </a:r>
            <a:endParaRPr lang="en-GB" sz="2400" i="1" dirty="0">
              <a:solidFill>
                <a:srgbClr val="002060"/>
              </a:solidFill>
              <a:effectLst>
                <a:outerShdw blurRad="38100" dist="38100" dir="2700000" algn="tl">
                  <a:srgbClr val="000000">
                    <a:alpha val="43137"/>
                  </a:srgbClr>
                </a:outerShdw>
              </a:effectLst>
            </a:endParaRPr>
          </a:p>
        </p:txBody>
      </p:sp>
      <p:sp>
        <p:nvSpPr>
          <p:cNvPr id="5" name="Ovale 4">
            <a:extLst>
              <a:ext uri="{FF2B5EF4-FFF2-40B4-BE49-F238E27FC236}">
                <a16:creationId xmlns:a16="http://schemas.microsoft.com/office/drawing/2014/main" id="{4B3DBB2A-F960-EA5B-8111-7C0501B2EAE5}"/>
              </a:ext>
            </a:extLst>
          </p:cNvPr>
          <p:cNvSpPr/>
          <p:nvPr/>
        </p:nvSpPr>
        <p:spPr>
          <a:xfrm>
            <a:off x="3648104" y="4971743"/>
            <a:ext cx="3012977" cy="130073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4 nm</a:t>
            </a:r>
            <a:endParaRPr lang="en-GB" dirty="0"/>
          </a:p>
        </p:txBody>
      </p:sp>
      <p:sp>
        <p:nvSpPr>
          <p:cNvPr id="7" name="Ovale 6">
            <a:extLst>
              <a:ext uri="{FF2B5EF4-FFF2-40B4-BE49-F238E27FC236}">
                <a16:creationId xmlns:a16="http://schemas.microsoft.com/office/drawing/2014/main" id="{F6AA6AD2-23D8-19A5-D5A1-836B4D76D04D}"/>
              </a:ext>
            </a:extLst>
          </p:cNvPr>
          <p:cNvSpPr/>
          <p:nvPr/>
        </p:nvSpPr>
        <p:spPr>
          <a:xfrm>
            <a:off x="5620322" y="4971743"/>
            <a:ext cx="3012977" cy="1300734"/>
          </a:xfrm>
          <a:prstGeom prst="ellipse">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         50-180 nm</a:t>
            </a:r>
            <a:endParaRPr lang="en-GB" dirty="0"/>
          </a:p>
        </p:txBody>
      </p:sp>
      <p:sp>
        <p:nvSpPr>
          <p:cNvPr id="8" name="Titolo 1">
            <a:extLst>
              <a:ext uri="{FF2B5EF4-FFF2-40B4-BE49-F238E27FC236}">
                <a16:creationId xmlns:a16="http://schemas.microsoft.com/office/drawing/2014/main" id="{C19BFE03-E97F-0109-5908-AD8B69AE2358}"/>
              </a:ext>
            </a:extLst>
          </p:cNvPr>
          <p:cNvSpPr txBox="1">
            <a:spLocks/>
          </p:cNvSpPr>
          <p:nvPr/>
        </p:nvSpPr>
        <p:spPr>
          <a:xfrm>
            <a:off x="760413" y="11159"/>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b="1" dirty="0">
                <a:solidFill>
                  <a:srgbClr val="00B0F0"/>
                </a:solidFill>
                <a:latin typeface="+mn-lt"/>
              </a:rPr>
              <a:t>AQUA</a:t>
            </a:r>
            <a:r>
              <a:rPr lang="it-IT" sz="3600" dirty="0">
                <a:solidFill>
                  <a:srgbClr val="002060"/>
                </a:solidFill>
                <a:latin typeface="+mn-lt"/>
              </a:rPr>
              <a:t> vs </a:t>
            </a:r>
            <a:r>
              <a:rPr lang="it-IT" sz="3600" b="1" dirty="0">
                <a:solidFill>
                  <a:srgbClr val="00B050"/>
                </a:solidFill>
                <a:latin typeface="+mn-lt"/>
              </a:rPr>
              <a:t>ARIA</a:t>
            </a:r>
            <a:endParaRPr lang="en-US" sz="3600" b="1" dirty="0">
              <a:solidFill>
                <a:srgbClr val="00B050"/>
              </a:solidFill>
              <a:latin typeface="+mn-lt"/>
            </a:endParaRPr>
          </a:p>
        </p:txBody>
      </p:sp>
      <p:sp>
        <p:nvSpPr>
          <p:cNvPr id="9" name="CasellaDiTesto 8">
            <a:extLst>
              <a:ext uri="{FF2B5EF4-FFF2-40B4-BE49-F238E27FC236}">
                <a16:creationId xmlns:a16="http://schemas.microsoft.com/office/drawing/2014/main" id="{83E4C21D-0825-D6D3-BAC5-770B20ECF484}"/>
              </a:ext>
            </a:extLst>
          </p:cNvPr>
          <p:cNvSpPr txBox="1"/>
          <p:nvPr/>
        </p:nvSpPr>
        <p:spPr>
          <a:xfrm>
            <a:off x="189390" y="568171"/>
            <a:ext cx="12002610" cy="1323439"/>
          </a:xfrm>
          <a:prstGeom prst="rect">
            <a:avLst/>
          </a:prstGeom>
          <a:noFill/>
        </p:spPr>
        <p:txBody>
          <a:bodyPr wrap="square">
            <a:spAutoFit/>
          </a:bodyPr>
          <a:lstStyle/>
          <a:p>
            <a:pPr algn="l"/>
            <a:endParaRPr lang="it-IT" sz="2000" b="0" i="1" u="none" strike="noStrike" baseline="0" dirty="0"/>
          </a:p>
          <a:p>
            <a:pPr algn="l"/>
            <a:r>
              <a:rPr lang="en-US" sz="2000" b="0" i="1" u="none" strike="noStrike" baseline="0" dirty="0"/>
              <a:t>SAC: More or less the same scientific topics. WHAT DOES THAT MEAN? In none of the two cases was the option of chirality studies mentioned. These lend themselves to both photon (absorption) and electron </a:t>
            </a:r>
            <a:r>
              <a:rPr lang="it-IT" sz="2000" b="0" i="1" u="none" strike="noStrike" baseline="0" dirty="0"/>
              <a:t>(</a:t>
            </a:r>
            <a:r>
              <a:rPr lang="it-IT" sz="2000" b="0" i="1" u="none" strike="noStrike" baseline="0" dirty="0" err="1"/>
              <a:t>photoemission</a:t>
            </a:r>
            <a:r>
              <a:rPr lang="it-IT" sz="2000" b="0" i="1" u="none" strike="noStrike" baseline="0" dirty="0"/>
              <a:t>) </a:t>
            </a:r>
            <a:r>
              <a:rPr lang="it-IT" sz="2000" b="0" i="1" u="none" strike="noStrike" baseline="0" dirty="0" err="1"/>
              <a:t>spectroscopy</a:t>
            </a:r>
            <a:r>
              <a:rPr lang="it-IT" sz="2000" b="0" i="1" u="none" strike="noStrike" baseline="0" dirty="0"/>
              <a:t>.</a:t>
            </a:r>
          </a:p>
        </p:txBody>
      </p:sp>
      <p:sp>
        <p:nvSpPr>
          <p:cNvPr id="11" name="CasellaDiTesto 10">
            <a:extLst>
              <a:ext uri="{FF2B5EF4-FFF2-40B4-BE49-F238E27FC236}">
                <a16:creationId xmlns:a16="http://schemas.microsoft.com/office/drawing/2014/main" id="{ADB60DDE-A765-4F0A-CAE1-B2086F203DBC}"/>
              </a:ext>
            </a:extLst>
          </p:cNvPr>
          <p:cNvSpPr txBox="1"/>
          <p:nvPr/>
        </p:nvSpPr>
        <p:spPr>
          <a:xfrm>
            <a:off x="4378036" y="6290522"/>
            <a:ext cx="7943272" cy="369332"/>
          </a:xfrm>
          <a:prstGeom prst="rect">
            <a:avLst/>
          </a:prstGeom>
          <a:noFill/>
        </p:spPr>
        <p:txBody>
          <a:bodyPr wrap="square">
            <a:spAutoFit/>
          </a:bodyPr>
          <a:lstStyle/>
          <a:p>
            <a:r>
              <a:rPr lang="en-US" altLang="it-IT" sz="1800" dirty="0">
                <a:solidFill>
                  <a:srgbClr val="334186"/>
                </a:solidFill>
                <a:latin typeface="Calibri "/>
                <a:cs typeface="Arial" panose="020B0604020202020204" pitchFamily="34" charset="0"/>
                <a:sym typeface="Arial" panose="020B0604020202020204" pitchFamily="34" charset="0"/>
              </a:rPr>
              <a:t>Liquid Phase </a:t>
            </a:r>
            <a:r>
              <a:rPr lang="en-US" altLang="it-IT" sz="1800" dirty="0">
                <a:solidFill>
                  <a:srgbClr val="334186"/>
                </a:solidFill>
                <a:latin typeface="Calibri "/>
                <a:cs typeface="Arial" panose="020B0604020202020204" pitchFamily="34" charset="0"/>
                <a:sym typeface="Wingdings" panose="05000000000000000000" pitchFamily="2" charset="2"/>
              </a:rPr>
              <a:t> Gas Phase</a:t>
            </a:r>
            <a:endParaRPr lang="it-IT" dirty="0"/>
          </a:p>
        </p:txBody>
      </p:sp>
    </p:spTree>
    <p:extLst>
      <p:ext uri="{BB962C8B-B14F-4D97-AF65-F5344CB8AC3E}">
        <p14:creationId xmlns:p14="http://schemas.microsoft.com/office/powerpoint/2010/main" val="1544463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2205990" y="603356"/>
            <a:ext cx="998601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0619F10-D386-4E42-BDB7-EB302F7A7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05F0C-8A26-49AA-8A23-D5C80D9FD5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Rectangle 9"/>
          <p:cNvSpPr/>
          <p:nvPr/>
        </p:nvSpPr>
        <p:spPr>
          <a:xfrm>
            <a:off x="602751" y="282296"/>
            <a:ext cx="1500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n w="0">
                  <a:solidFill>
                    <a:schemeClr val="accent1">
                      <a:lumMod val="50000"/>
                    </a:schemeClr>
                  </a:solidFill>
                </a:ln>
                <a:solidFill>
                  <a:schemeClr val="accent5">
                    <a:lumMod val="50000"/>
                  </a:schemeClr>
                </a:solidFill>
                <a:ea typeface="Tahoma" panose="020B0604030504040204" pitchFamily="34" charset="0"/>
                <a:cs typeface="Tahoma" panose="020B0604030504040204" pitchFamily="34" charset="0"/>
              </a:rPr>
              <a:t>Chirality</a:t>
            </a:r>
            <a:endParaRPr lang="en-US" sz="2800" b="1" dirty="0">
              <a:ln w="9525">
                <a:solidFill>
                  <a:srgbClr val="FF0000"/>
                </a:solidFill>
                <a:prstDash val="solid"/>
              </a:ln>
              <a:solidFill>
                <a:srgbClr val="0000FF"/>
              </a:solidFill>
              <a:effectLst>
                <a:outerShdw blurRad="12700" dist="38100" dir="2700000" algn="tl" rotWithShape="0">
                  <a:schemeClr val="accent5">
                    <a:lumMod val="60000"/>
                    <a:lumOff val="40000"/>
                  </a:schemeClr>
                </a:outerShdw>
              </a:effectLst>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8D1DDC50-28FB-DEA9-9688-746CF75E4F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0282" y="765819"/>
            <a:ext cx="2416519" cy="2304642"/>
          </a:xfrm>
          <a:prstGeom prst="rect">
            <a:avLst/>
          </a:prstGeom>
        </p:spPr>
      </p:pic>
      <p:pic>
        <p:nvPicPr>
          <p:cNvPr id="17" name="Picture 16">
            <a:extLst>
              <a:ext uri="{FF2B5EF4-FFF2-40B4-BE49-F238E27FC236}">
                <a16:creationId xmlns:a16="http://schemas.microsoft.com/office/drawing/2014/main" id="{08B7C74F-5540-6CAC-FF79-810D93110A8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205374">
            <a:off x="8231480" y="3558518"/>
            <a:ext cx="3906689" cy="1808726"/>
          </a:xfrm>
          <a:prstGeom prst="rect">
            <a:avLst/>
          </a:prstGeom>
        </p:spPr>
      </p:pic>
      <p:sp>
        <p:nvSpPr>
          <p:cNvPr id="14" name="TextBox 13">
            <a:extLst>
              <a:ext uri="{FF2B5EF4-FFF2-40B4-BE49-F238E27FC236}">
                <a16:creationId xmlns:a16="http://schemas.microsoft.com/office/drawing/2014/main" id="{105ACF0F-463E-38B4-6B89-DC51D5AC88CF}"/>
              </a:ext>
            </a:extLst>
          </p:cNvPr>
          <p:cNvSpPr txBox="1"/>
          <p:nvPr/>
        </p:nvSpPr>
        <p:spPr>
          <a:xfrm>
            <a:off x="649706" y="909031"/>
            <a:ext cx="8869680" cy="1908215"/>
          </a:xfrm>
          <a:prstGeom prst="rect">
            <a:avLst/>
          </a:prstGeom>
          <a:noFill/>
        </p:spPr>
        <p:txBody>
          <a:bodyPr wrap="square">
            <a:spAutoFit/>
          </a:bodyPr>
          <a:lstStyle/>
          <a:p>
            <a:pPr marL="285750" indent="-285750">
              <a:buFont typeface="Wingdings" panose="05000000000000000000" pitchFamily="2" charset="2"/>
              <a:buChar char="q"/>
            </a:pPr>
            <a:r>
              <a:rPr lang="en-US" dirty="0">
                <a:solidFill>
                  <a:schemeClr val="accent5">
                    <a:lumMod val="50000"/>
                  </a:schemeClr>
                </a:solidFill>
              </a:rPr>
              <a:t>Chiral molecules are non-superimposable to their mirror images.</a:t>
            </a:r>
          </a:p>
          <a:p>
            <a:pPr marL="285750" indent="-285750">
              <a:buFont typeface="Wingdings" panose="05000000000000000000" pitchFamily="2" charset="2"/>
              <a:buChar char="q"/>
            </a:pPr>
            <a:r>
              <a:rPr lang="en-US" dirty="0">
                <a:solidFill>
                  <a:schemeClr val="accent5">
                    <a:lumMod val="50000"/>
                  </a:schemeClr>
                </a:solidFill>
              </a:rPr>
              <a:t>Enantiomers, optical isomers, have essentially the same physical and chemical properties and can only be distinguished via their interaction with a chiral object, such as circularly polarized light or another chiral molecule </a:t>
            </a:r>
          </a:p>
          <a:p>
            <a:endParaRPr lang="en-US" sz="1000" dirty="0">
              <a:solidFill>
                <a:schemeClr val="accent5">
                  <a:lumMod val="50000"/>
                </a:schemeClr>
              </a:solidFill>
            </a:endParaRPr>
          </a:p>
          <a:p>
            <a:pPr marL="285750" indent="-285750">
              <a:buFont typeface="Wingdings" panose="05000000000000000000" pitchFamily="2" charset="2"/>
              <a:buChar char="q"/>
            </a:pPr>
            <a:r>
              <a:rPr lang="en-US" dirty="0">
                <a:solidFill>
                  <a:schemeClr val="accent5">
                    <a:lumMod val="50000"/>
                  </a:schemeClr>
                </a:solidFill>
              </a:rPr>
              <a:t>Chiral reactivity is governed by nuclear rearrangements occurring on picosecond to femtosecond timescales. </a:t>
            </a:r>
          </a:p>
        </p:txBody>
      </p:sp>
      <p:sp>
        <p:nvSpPr>
          <p:cNvPr id="20" name="TextBox 19">
            <a:extLst>
              <a:ext uri="{FF2B5EF4-FFF2-40B4-BE49-F238E27FC236}">
                <a16:creationId xmlns:a16="http://schemas.microsoft.com/office/drawing/2014/main" id="{FF39FBFA-8247-19B8-F783-380372628A76}"/>
              </a:ext>
            </a:extLst>
          </p:cNvPr>
          <p:cNvSpPr txBox="1"/>
          <p:nvPr/>
        </p:nvSpPr>
        <p:spPr>
          <a:xfrm>
            <a:off x="661310" y="2857903"/>
            <a:ext cx="7417336" cy="923330"/>
          </a:xfrm>
          <a:prstGeom prst="rect">
            <a:avLst/>
          </a:prstGeom>
          <a:noFill/>
        </p:spPr>
        <p:txBody>
          <a:bodyPr wrap="square" numCol="2">
            <a:spAutoFit/>
          </a:bodyPr>
          <a:lstStyle/>
          <a:p>
            <a:pPr marL="285750" indent="-285750">
              <a:buFont typeface="Wingdings" panose="05000000000000000000" pitchFamily="2" charset="2"/>
              <a:buChar char="v"/>
            </a:pPr>
            <a:r>
              <a:rPr lang="en-US" dirty="0">
                <a:solidFill>
                  <a:schemeClr val="accent5">
                    <a:lumMod val="50000"/>
                  </a:schemeClr>
                </a:solidFill>
              </a:rPr>
              <a:t>Circular polarized x-ray pulse</a:t>
            </a:r>
          </a:p>
          <a:p>
            <a:pPr marL="285750" indent="-285750">
              <a:buFont typeface="Wingdings" panose="05000000000000000000" pitchFamily="2" charset="2"/>
              <a:buChar char="v"/>
            </a:pPr>
            <a:r>
              <a:rPr lang="en-US" dirty="0">
                <a:solidFill>
                  <a:schemeClr val="accent5">
                    <a:lumMod val="50000"/>
                  </a:schemeClr>
                </a:solidFill>
              </a:rPr>
              <a:t>High flux beam</a:t>
            </a:r>
          </a:p>
          <a:p>
            <a:pPr marL="285750" indent="-285750">
              <a:buFont typeface="Wingdings" panose="05000000000000000000" pitchFamily="2" charset="2"/>
              <a:buChar char="v"/>
            </a:pPr>
            <a:r>
              <a:rPr lang="en-US" dirty="0">
                <a:solidFill>
                  <a:schemeClr val="accent5">
                    <a:lumMod val="50000"/>
                  </a:schemeClr>
                </a:solidFill>
              </a:rPr>
              <a:t>Short pulses </a:t>
            </a:r>
          </a:p>
          <a:p>
            <a:pPr marL="285750" indent="-285750">
              <a:buFont typeface="Wingdings" panose="05000000000000000000" pitchFamily="2" charset="2"/>
              <a:buChar char="v"/>
            </a:pPr>
            <a:r>
              <a:rPr lang="en-US" dirty="0">
                <a:solidFill>
                  <a:schemeClr val="accent5">
                    <a:lumMod val="50000"/>
                  </a:schemeClr>
                </a:solidFill>
              </a:rPr>
              <a:t>High repetition rate</a:t>
            </a:r>
          </a:p>
          <a:p>
            <a:pPr marL="285750" indent="-285750">
              <a:buFont typeface="Wingdings" panose="05000000000000000000" pitchFamily="2" charset="2"/>
              <a:buChar char="v"/>
            </a:pPr>
            <a:r>
              <a:rPr lang="en-US" dirty="0">
                <a:solidFill>
                  <a:schemeClr val="accent5">
                    <a:lumMod val="50000"/>
                  </a:schemeClr>
                </a:solidFill>
              </a:rPr>
              <a:t>UV/x-ray pump (linear polarization) </a:t>
            </a:r>
          </a:p>
        </p:txBody>
      </p:sp>
      <p:sp>
        <p:nvSpPr>
          <p:cNvPr id="8" name="TextBox 7">
            <a:extLst>
              <a:ext uri="{FF2B5EF4-FFF2-40B4-BE49-F238E27FC236}">
                <a16:creationId xmlns:a16="http://schemas.microsoft.com/office/drawing/2014/main" id="{2C95B971-C2FB-4DE0-2700-69CA1DD6D239}"/>
              </a:ext>
            </a:extLst>
          </p:cNvPr>
          <p:cNvSpPr txBox="1"/>
          <p:nvPr/>
        </p:nvSpPr>
        <p:spPr>
          <a:xfrm>
            <a:off x="553453" y="3821890"/>
            <a:ext cx="9062185" cy="2031325"/>
          </a:xfrm>
          <a:prstGeom prst="rect">
            <a:avLst/>
          </a:prstGeom>
          <a:noFill/>
        </p:spPr>
        <p:txBody>
          <a:bodyPr wrap="square">
            <a:spAutoFit/>
          </a:bodyPr>
          <a:lstStyle/>
          <a:p>
            <a:r>
              <a:rPr lang="en-US" b="1" dirty="0">
                <a:solidFill>
                  <a:schemeClr val="accent5">
                    <a:lumMod val="50000"/>
                  </a:schemeClr>
                </a:solidFill>
              </a:rPr>
              <a:t>Circularly polarized X-ray light sources </a:t>
            </a:r>
            <a:r>
              <a:rPr lang="en-US" dirty="0">
                <a:solidFill>
                  <a:schemeClr val="accent5">
                    <a:lumMod val="50000"/>
                  </a:schemeClr>
                </a:solidFill>
              </a:rPr>
              <a:t>can probe the ultrafast chiral electronic and nuclear dynamics through spatially localized resonant core transitions. </a:t>
            </a:r>
          </a:p>
          <a:p>
            <a:pPr marL="285750" indent="-285750">
              <a:buFont typeface="Wingdings" panose="05000000000000000000" pitchFamily="2" charset="2"/>
              <a:buChar char="Ø"/>
            </a:pPr>
            <a:r>
              <a:rPr lang="en-US" b="1" dirty="0">
                <a:solidFill>
                  <a:schemeClr val="accent5">
                    <a:lumMod val="50000"/>
                  </a:schemeClr>
                </a:solidFill>
              </a:rPr>
              <a:t>The mechanism of the photochemical asymmetric reactions in “soft  materials”, such as </a:t>
            </a:r>
            <a:r>
              <a:rPr lang="en-US" b="1" dirty="0" err="1">
                <a:solidFill>
                  <a:schemeClr val="accent5">
                    <a:lumMod val="50000"/>
                  </a:schemeClr>
                </a:solidFill>
              </a:rPr>
              <a:t>aminoacid</a:t>
            </a:r>
            <a:r>
              <a:rPr lang="en-US" b="1" dirty="0">
                <a:solidFill>
                  <a:schemeClr val="accent5">
                    <a:lumMod val="50000"/>
                  </a:schemeClr>
                </a:solidFill>
              </a:rPr>
              <a:t> films</a:t>
            </a:r>
          </a:p>
          <a:p>
            <a:pPr marL="285750" indent="-285750">
              <a:buFont typeface="Wingdings" panose="05000000000000000000" pitchFamily="2" charset="2"/>
              <a:buChar char="Ø"/>
            </a:pPr>
            <a:r>
              <a:rPr lang="en-US" b="1" dirty="0">
                <a:solidFill>
                  <a:schemeClr val="accent5">
                    <a:lumMod val="50000"/>
                  </a:schemeClr>
                </a:solidFill>
              </a:rPr>
              <a:t>Chirality in resonant plasmonic-biomolecular systems: The method: </a:t>
            </a:r>
            <a:r>
              <a:rPr lang="en-US" dirty="0">
                <a:solidFill>
                  <a:schemeClr val="accent5">
                    <a:lumMod val="50000"/>
                  </a:schemeClr>
                </a:solidFill>
              </a:rPr>
              <a:t>Circular Dichroism </a:t>
            </a:r>
            <a:r>
              <a:rPr lang="en-US" b="1" dirty="0">
                <a:solidFill>
                  <a:schemeClr val="accent5">
                    <a:lumMod val="50000"/>
                  </a:schemeClr>
                </a:solidFill>
              </a:rPr>
              <a:t>(CD)</a:t>
            </a:r>
          </a:p>
          <a:p>
            <a:pPr marL="285750" indent="-285750">
              <a:buFont typeface="Wingdings" panose="05000000000000000000" pitchFamily="2" charset="2"/>
              <a:buChar char="Ø"/>
            </a:pPr>
            <a:r>
              <a:rPr lang="en-US" b="1" dirty="0">
                <a:solidFill>
                  <a:schemeClr val="accent5">
                    <a:lumMod val="50000"/>
                  </a:schemeClr>
                </a:solidFill>
              </a:rPr>
              <a:t>Chiral plasmonic nanostructures</a:t>
            </a:r>
          </a:p>
          <a:p>
            <a:pPr marL="285750" indent="-285750">
              <a:buFont typeface="Wingdings" panose="05000000000000000000" pitchFamily="2" charset="2"/>
              <a:buChar char="Ø"/>
            </a:pPr>
            <a:r>
              <a:rPr lang="en-US" b="1" dirty="0">
                <a:solidFill>
                  <a:schemeClr val="accent5">
                    <a:lumMod val="50000"/>
                  </a:schemeClr>
                </a:solidFill>
              </a:rPr>
              <a:t>Chirality in Complex organic compounds: </a:t>
            </a:r>
            <a:r>
              <a:rPr lang="en-US" dirty="0">
                <a:solidFill>
                  <a:schemeClr val="accent5">
                    <a:lumMod val="50000"/>
                  </a:schemeClr>
                </a:solidFill>
              </a:rPr>
              <a:t>bio-organic molecules</a:t>
            </a:r>
          </a:p>
        </p:txBody>
      </p:sp>
      <p:sp>
        <p:nvSpPr>
          <p:cNvPr id="11" name="TextBox 10">
            <a:extLst>
              <a:ext uri="{FF2B5EF4-FFF2-40B4-BE49-F238E27FC236}">
                <a16:creationId xmlns:a16="http://schemas.microsoft.com/office/drawing/2014/main" id="{C0AE1AFE-3A1C-A0A4-AE64-848905E84C00}"/>
              </a:ext>
            </a:extLst>
          </p:cNvPr>
          <p:cNvSpPr txBox="1"/>
          <p:nvPr/>
        </p:nvSpPr>
        <p:spPr>
          <a:xfrm>
            <a:off x="838200" y="5973822"/>
            <a:ext cx="5721047" cy="769441"/>
          </a:xfrm>
          <a:prstGeom prst="rect">
            <a:avLst/>
          </a:prstGeom>
          <a:noFill/>
        </p:spPr>
        <p:txBody>
          <a:bodyPr wrap="square">
            <a:spAutoFit/>
          </a:bodyPr>
          <a:lstStyle/>
          <a:p>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Ilchen</a:t>
            </a:r>
            <a:r>
              <a:rPr lang="en-US" sz="1100" dirty="0">
                <a:solidFill>
                  <a:srgbClr val="0000FF"/>
                </a:solidFill>
                <a:latin typeface="Times New Roman" panose="02020603050405020304" pitchFamily="18" charset="0"/>
                <a:cs typeface="Times New Roman" panose="02020603050405020304" pitchFamily="18" charset="0"/>
              </a:rPr>
              <a:t>, Markus, et al. (2021): </a:t>
            </a:r>
            <a:r>
              <a:rPr lang="en-US" sz="1100" i="1" dirty="0">
                <a:solidFill>
                  <a:srgbClr val="0000FF"/>
                </a:solidFill>
                <a:latin typeface="Times New Roman" panose="02020603050405020304" pitchFamily="18" charset="0"/>
                <a:cs typeface="Times New Roman" panose="02020603050405020304" pitchFamily="18" charset="0"/>
              </a:rPr>
              <a:t>Communications Chemistry </a:t>
            </a:r>
            <a:r>
              <a:rPr lang="en-US" sz="1100" b="1" dirty="0">
                <a:solidFill>
                  <a:srgbClr val="0000FF"/>
                </a:solidFill>
                <a:latin typeface="Times New Roman" panose="02020603050405020304" pitchFamily="18" charset="0"/>
                <a:cs typeface="Times New Roman" panose="02020603050405020304" pitchFamily="18" charset="0"/>
              </a:rPr>
              <a:t>4.</a:t>
            </a:r>
          </a:p>
          <a:p>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Giri</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Sucharita</a:t>
            </a:r>
            <a:r>
              <a:rPr lang="en-US" sz="1100" dirty="0">
                <a:solidFill>
                  <a:srgbClr val="0000FF"/>
                </a:solidFill>
                <a:latin typeface="Times New Roman" panose="02020603050405020304" pitchFamily="18" charset="0"/>
                <a:cs typeface="Times New Roman" panose="02020603050405020304" pitchFamily="18" charset="0"/>
              </a:rPr>
              <a:t>, Jean Christophe Tremblay, and Gopal Dixit. (2021): </a:t>
            </a:r>
            <a:r>
              <a:rPr lang="en-US" sz="1100" i="1" dirty="0">
                <a:solidFill>
                  <a:srgbClr val="0000FF"/>
                </a:solidFill>
                <a:latin typeface="Times New Roman" panose="02020603050405020304" pitchFamily="18" charset="0"/>
                <a:cs typeface="Times New Roman" panose="02020603050405020304" pitchFamily="18" charset="0"/>
              </a:rPr>
              <a:t>PRA</a:t>
            </a:r>
            <a:r>
              <a:rPr lang="en-US" sz="1100" dirty="0">
                <a:solidFill>
                  <a:srgbClr val="0000FF"/>
                </a:solidFill>
                <a:latin typeface="Times New Roman" panose="02020603050405020304" pitchFamily="18" charset="0"/>
                <a:cs typeface="Times New Roman" panose="02020603050405020304" pitchFamily="18" charset="0"/>
              </a:rPr>
              <a:t> </a:t>
            </a:r>
            <a:r>
              <a:rPr lang="en-US" sz="1100" b="1" dirty="0">
                <a:solidFill>
                  <a:srgbClr val="0000FF"/>
                </a:solidFill>
                <a:latin typeface="Times New Roman" panose="02020603050405020304" pitchFamily="18" charset="0"/>
                <a:cs typeface="Times New Roman" panose="02020603050405020304" pitchFamily="18" charset="0"/>
              </a:rPr>
              <a:t>104.</a:t>
            </a:r>
          </a:p>
          <a:p>
            <a:r>
              <a:rPr lang="en-US" sz="1100" dirty="0">
                <a:solidFill>
                  <a:srgbClr val="0000FF"/>
                </a:solidFill>
                <a:latin typeface="Times New Roman" panose="02020603050405020304" pitchFamily="18" charset="0"/>
                <a:cs typeface="Times New Roman" panose="02020603050405020304" pitchFamily="18" charset="0"/>
              </a:rPr>
              <a:t>-. Rouxel, </a:t>
            </a:r>
            <a:r>
              <a:rPr lang="en-US" sz="1100" dirty="0" err="1">
                <a:solidFill>
                  <a:srgbClr val="0000FF"/>
                </a:solidFill>
                <a:latin typeface="Times New Roman" panose="02020603050405020304" pitchFamily="18" charset="0"/>
                <a:cs typeface="Times New Roman" panose="02020603050405020304" pitchFamily="18" charset="0"/>
              </a:rPr>
              <a:t>Jérémy</a:t>
            </a:r>
            <a:r>
              <a:rPr lang="en-US" sz="1100" dirty="0">
                <a:solidFill>
                  <a:srgbClr val="0000FF"/>
                </a:solidFill>
                <a:latin typeface="Times New Roman" panose="02020603050405020304" pitchFamily="18" charset="0"/>
                <a:cs typeface="Times New Roman" panose="02020603050405020304" pitchFamily="18" charset="0"/>
              </a:rPr>
              <a:t> R., Markus </a:t>
            </a:r>
            <a:r>
              <a:rPr lang="en-US" sz="1100" dirty="0" err="1">
                <a:solidFill>
                  <a:srgbClr val="0000FF"/>
                </a:solidFill>
                <a:latin typeface="Times New Roman" panose="02020603050405020304" pitchFamily="18" charset="0"/>
                <a:cs typeface="Times New Roman" panose="02020603050405020304" pitchFamily="18" charset="0"/>
              </a:rPr>
              <a:t>Kowalewski</a:t>
            </a:r>
            <a:r>
              <a:rPr lang="en-US" sz="1100" dirty="0">
                <a:solidFill>
                  <a:srgbClr val="0000FF"/>
                </a:solidFill>
                <a:latin typeface="Times New Roman" panose="02020603050405020304" pitchFamily="18" charset="0"/>
                <a:cs typeface="Times New Roman" panose="02020603050405020304" pitchFamily="18" charset="0"/>
              </a:rPr>
              <a:t>, and </a:t>
            </a:r>
            <a:r>
              <a:rPr lang="en-US" sz="1100" dirty="0" err="1">
                <a:solidFill>
                  <a:srgbClr val="0000FF"/>
                </a:solidFill>
                <a:latin typeface="Times New Roman" panose="02020603050405020304" pitchFamily="18" charset="0"/>
                <a:cs typeface="Times New Roman" panose="02020603050405020304" pitchFamily="18" charset="0"/>
              </a:rPr>
              <a:t>Shaul</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Mukamel</a:t>
            </a:r>
            <a:r>
              <a:rPr lang="en-US" sz="1100" dirty="0">
                <a:solidFill>
                  <a:srgbClr val="0000FF"/>
                </a:solidFill>
                <a:latin typeface="Times New Roman" panose="02020603050405020304" pitchFamily="18" charset="0"/>
                <a:cs typeface="Times New Roman" panose="02020603050405020304" pitchFamily="18" charset="0"/>
              </a:rPr>
              <a:t>. (2017): </a:t>
            </a:r>
            <a:r>
              <a:rPr lang="en-US" sz="1100" i="1" dirty="0">
                <a:solidFill>
                  <a:srgbClr val="0000FF"/>
                </a:solidFill>
                <a:latin typeface="Times New Roman" panose="02020603050405020304" pitchFamily="18" charset="0"/>
                <a:cs typeface="Times New Roman" panose="02020603050405020304" pitchFamily="18" charset="0"/>
              </a:rPr>
              <a:t>Structural Dynamics</a:t>
            </a:r>
            <a:r>
              <a:rPr lang="en-US" sz="1100" dirty="0">
                <a:solidFill>
                  <a:srgbClr val="0000FF"/>
                </a:solidFill>
                <a:latin typeface="Times New Roman" panose="02020603050405020304" pitchFamily="18" charset="0"/>
                <a:cs typeface="Times New Roman" panose="02020603050405020304" pitchFamily="18" charset="0"/>
              </a:rPr>
              <a:t> </a:t>
            </a:r>
            <a:r>
              <a:rPr lang="en-US" sz="1100" b="1" dirty="0">
                <a:solidFill>
                  <a:srgbClr val="0000FF"/>
                </a:solidFill>
                <a:latin typeface="Times New Roman" panose="02020603050405020304" pitchFamily="18" charset="0"/>
                <a:cs typeface="Times New Roman" panose="02020603050405020304" pitchFamily="18" charset="0"/>
              </a:rPr>
              <a:t>4</a:t>
            </a:r>
            <a:r>
              <a:rPr lang="en-US" sz="1100" dirty="0">
                <a:solidFill>
                  <a:srgbClr val="0000FF"/>
                </a:solidFill>
                <a:latin typeface="Times New Roman" panose="02020603050405020304" pitchFamily="18" charset="0"/>
                <a:cs typeface="Times New Roman" panose="02020603050405020304" pitchFamily="18" charset="0"/>
              </a:rPr>
              <a:t>.</a:t>
            </a:r>
          </a:p>
          <a:p>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Baykusheva</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Denitsa</a:t>
            </a:r>
            <a:r>
              <a:rPr lang="en-US" sz="1100" dirty="0">
                <a:solidFill>
                  <a:srgbClr val="0000FF"/>
                </a:solidFill>
                <a:latin typeface="Times New Roman" panose="02020603050405020304" pitchFamily="18" charset="0"/>
                <a:cs typeface="Times New Roman" panose="02020603050405020304" pitchFamily="18" charset="0"/>
              </a:rPr>
              <a:t>, et al. (2019): </a:t>
            </a:r>
            <a:r>
              <a:rPr lang="en-US" sz="1100" i="1" dirty="0">
                <a:solidFill>
                  <a:srgbClr val="0000FF"/>
                </a:solidFill>
                <a:latin typeface="Times New Roman" panose="02020603050405020304" pitchFamily="18" charset="0"/>
                <a:cs typeface="Times New Roman" panose="02020603050405020304" pitchFamily="18" charset="0"/>
              </a:rPr>
              <a:t>Proceedings of the National Academy of Sciences </a:t>
            </a:r>
            <a:r>
              <a:rPr lang="en-US" sz="1100" b="1" dirty="0">
                <a:solidFill>
                  <a:srgbClr val="0000FF"/>
                </a:solidFill>
                <a:latin typeface="Times New Roman" panose="02020603050405020304" pitchFamily="18" charset="0"/>
                <a:cs typeface="Times New Roman" panose="02020603050405020304" pitchFamily="18" charset="0"/>
              </a:rPr>
              <a:t>116</a:t>
            </a:r>
            <a:r>
              <a:rPr lang="en-US" sz="1100" dirty="0">
                <a:solidFill>
                  <a:srgbClr val="0000FF"/>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F822F3DA-9675-9B76-605D-AD4D5DA3E0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56248" y="5426163"/>
            <a:ext cx="1108704" cy="926711"/>
          </a:xfrm>
          <a:prstGeom prst="rect">
            <a:avLst/>
          </a:prstGeom>
        </p:spPr>
      </p:pic>
    </p:spTree>
    <p:extLst>
      <p:ext uri="{BB962C8B-B14F-4D97-AF65-F5344CB8AC3E}">
        <p14:creationId xmlns:p14="http://schemas.microsoft.com/office/powerpoint/2010/main" val="4030876776"/>
      </p:ext>
    </p:extLst>
  </p:cSld>
  <p:clrMapOvr>
    <a:masterClrMapping/>
  </p:clrMapOvr>
  <mc:AlternateContent xmlns:mc="http://schemas.openxmlformats.org/markup-compatibility/2006" xmlns:p14="http://schemas.microsoft.com/office/powerpoint/2010/main">
    <mc:Choice Requires="p14">
      <p:transition spd="slow" p14:dur="2000" advTm="2285"/>
    </mc:Choice>
    <mc:Fallback xmlns="">
      <p:transition spd="slow" advTm="22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A311F21-E9A6-4ACD-900B-CB8DED108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131" y="96870"/>
            <a:ext cx="985181" cy="497805"/>
          </a:xfrm>
          <a:prstGeom prst="rect">
            <a:avLst/>
          </a:prstGeom>
        </p:spPr>
      </p:pic>
      <p:pic>
        <p:nvPicPr>
          <p:cNvPr id="8" name="Immagine 7">
            <a:extLst>
              <a:ext uri="{FF2B5EF4-FFF2-40B4-BE49-F238E27FC236}">
                <a16:creationId xmlns:a16="http://schemas.microsoft.com/office/drawing/2014/main" id="{6E6B0A82-B414-4B70-B581-DF4E7E2CF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67" y="119691"/>
            <a:ext cx="807206" cy="506554"/>
          </a:xfrm>
          <a:prstGeom prst="rect">
            <a:avLst/>
          </a:prstGeom>
        </p:spPr>
      </p:pic>
      <p:sp>
        <p:nvSpPr>
          <p:cNvPr id="11" name="CasellaDiTesto 10">
            <a:extLst>
              <a:ext uri="{FF2B5EF4-FFF2-40B4-BE49-F238E27FC236}">
                <a16:creationId xmlns:a16="http://schemas.microsoft.com/office/drawing/2014/main" id="{1CE08903-20D3-486C-95A8-B382B77D3986}"/>
              </a:ext>
            </a:extLst>
          </p:cNvPr>
          <p:cNvSpPr txBox="1"/>
          <p:nvPr/>
        </p:nvSpPr>
        <p:spPr>
          <a:xfrm>
            <a:off x="2581486" y="375895"/>
            <a:ext cx="7135202" cy="553998"/>
          </a:xfrm>
          <a:prstGeom prst="rect">
            <a:avLst/>
          </a:prstGeom>
          <a:noFill/>
        </p:spPr>
        <p:txBody>
          <a:bodyPr wrap="square" rtlCol="0">
            <a:spAutoFit/>
          </a:bodyPr>
          <a:lstStyle/>
          <a:p>
            <a:pPr algn="ctr"/>
            <a:r>
              <a:rPr lang="en-US" sz="3000" b="1" dirty="0">
                <a:solidFill>
                  <a:srgbClr val="002060"/>
                </a:solidFill>
                <a:cs typeface="Dubai Light" panose="020B0303030403030204" pitchFamily="34" charset="-78"/>
              </a:rPr>
              <a:t>WA 8 - Users</a:t>
            </a:r>
          </a:p>
        </p:txBody>
      </p:sp>
      <p:cxnSp>
        <p:nvCxnSpPr>
          <p:cNvPr id="13" name="Connettore diritto 12">
            <a:extLst>
              <a:ext uri="{FF2B5EF4-FFF2-40B4-BE49-F238E27FC236}">
                <a16:creationId xmlns:a16="http://schemas.microsoft.com/office/drawing/2014/main" id="{D8B75820-C37F-4A72-99B3-39C9C751536E}"/>
              </a:ext>
            </a:extLst>
          </p:cNvPr>
          <p:cNvCxnSpPr/>
          <p:nvPr/>
        </p:nvCxnSpPr>
        <p:spPr>
          <a:xfrm>
            <a:off x="174927" y="1061156"/>
            <a:ext cx="1191547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0811B9B3-46AF-4684-A7EA-D55A414D81AF}"/>
              </a:ext>
            </a:extLst>
          </p:cNvPr>
          <p:cNvSpPr txBox="1"/>
          <p:nvPr/>
        </p:nvSpPr>
        <p:spPr>
          <a:xfrm>
            <a:off x="3894173" y="1154247"/>
            <a:ext cx="4296409" cy="461665"/>
          </a:xfrm>
          <a:prstGeom prst="rect">
            <a:avLst/>
          </a:prstGeom>
          <a:solidFill>
            <a:schemeClr val="accent6">
              <a:lumMod val="40000"/>
              <a:lumOff val="60000"/>
            </a:schemeClr>
          </a:solidFill>
        </p:spPr>
        <p:txBody>
          <a:bodyPr wrap="square" rtlCol="0">
            <a:spAutoFit/>
          </a:bodyPr>
          <a:lstStyle/>
          <a:p>
            <a:pPr algn="ctr"/>
            <a:r>
              <a:rPr lang="en-US" sz="2400" dirty="0">
                <a:solidFill>
                  <a:srgbClr val="002060"/>
                </a:solidFill>
                <a:cs typeface="Dubai Light" panose="020B0303030403030204" pitchFamily="34" charset="-78"/>
              </a:rPr>
              <a:t>Project Summary</a:t>
            </a:r>
          </a:p>
        </p:txBody>
      </p:sp>
      <p:cxnSp>
        <p:nvCxnSpPr>
          <p:cNvPr id="21" name="Connettore diritto 20">
            <a:extLst>
              <a:ext uri="{FF2B5EF4-FFF2-40B4-BE49-F238E27FC236}">
                <a16:creationId xmlns:a16="http://schemas.microsoft.com/office/drawing/2014/main" id="{8EE08C7C-D27C-45E4-9562-86D186E23567}"/>
              </a:ext>
            </a:extLst>
          </p:cNvPr>
          <p:cNvCxnSpPr>
            <a:cxnSpLocks/>
          </p:cNvCxnSpPr>
          <p:nvPr/>
        </p:nvCxnSpPr>
        <p:spPr>
          <a:xfrm flipH="1">
            <a:off x="308275" y="1628768"/>
            <a:ext cx="115754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82B23B8-5DB2-74D3-B35E-3DF0E01586C3}"/>
              </a:ext>
            </a:extLst>
          </p:cNvPr>
          <p:cNvSpPr txBox="1"/>
          <p:nvPr/>
        </p:nvSpPr>
        <p:spPr>
          <a:xfrm>
            <a:off x="308275" y="1628768"/>
            <a:ext cx="11294840" cy="646331"/>
          </a:xfrm>
          <a:prstGeom prst="rect">
            <a:avLst/>
          </a:prstGeom>
          <a:noFill/>
        </p:spPr>
        <p:txBody>
          <a:bodyPr wrap="square" rtlCol="0">
            <a:spAutoFit/>
          </a:bodyPr>
          <a:lstStyle/>
          <a:p>
            <a:pPr algn="ctr"/>
            <a:endParaRPr lang="en-US" i="1" dirty="0">
              <a:solidFill>
                <a:srgbClr val="002060"/>
              </a:solidFill>
            </a:endParaRPr>
          </a:p>
          <a:p>
            <a:pPr algn="ctr"/>
            <a:endParaRPr lang="en-US" i="1" dirty="0">
              <a:solidFill>
                <a:srgbClr val="002060"/>
              </a:solidFill>
            </a:endParaRPr>
          </a:p>
        </p:txBody>
      </p:sp>
      <p:sp>
        <p:nvSpPr>
          <p:cNvPr id="10" name="TextBox 11">
            <a:extLst>
              <a:ext uri="{FF2B5EF4-FFF2-40B4-BE49-F238E27FC236}">
                <a16:creationId xmlns:a16="http://schemas.microsoft.com/office/drawing/2014/main" id="{6061B52D-58A0-4AD4-DD05-2C2D08947594}"/>
              </a:ext>
            </a:extLst>
          </p:cNvPr>
          <p:cNvSpPr txBox="1"/>
          <p:nvPr/>
        </p:nvSpPr>
        <p:spPr>
          <a:xfrm>
            <a:off x="71022" y="1797444"/>
            <a:ext cx="12019378" cy="4524315"/>
          </a:xfrm>
          <a:prstGeom prst="rect">
            <a:avLst/>
          </a:prstGeom>
          <a:noFill/>
        </p:spPr>
        <p:txBody>
          <a:bodyPr wrap="square" rtlCol="0">
            <a:spAutoFit/>
          </a:bodyPr>
          <a:lstStyle/>
          <a:p>
            <a:pPr algn="ctr"/>
            <a:r>
              <a:rPr lang="en-US" sz="2400" b="0" i="0" u="none" strike="noStrike" baseline="0" dirty="0">
                <a:solidFill>
                  <a:srgbClr val="002060"/>
                </a:solidFill>
              </a:rPr>
              <a:t>Build up the </a:t>
            </a:r>
            <a:r>
              <a:rPr lang="en-US" sz="2400" b="1" i="0" u="none" strike="noStrike" baseline="0" dirty="0">
                <a:solidFill>
                  <a:srgbClr val="002060"/>
                </a:solidFill>
              </a:rPr>
              <a:t>scientific case </a:t>
            </a:r>
            <a:r>
              <a:rPr lang="en-US" sz="2400" b="0" i="0" u="none" strike="noStrike" baseline="0" dirty="0">
                <a:solidFill>
                  <a:srgbClr val="002060"/>
                </a:solidFill>
              </a:rPr>
              <a:t>and gather a </a:t>
            </a:r>
            <a:r>
              <a:rPr lang="en-US" sz="2400" b="1" i="0" u="none" strike="noStrike" baseline="0" dirty="0">
                <a:solidFill>
                  <a:srgbClr val="002060"/>
                </a:solidFill>
              </a:rPr>
              <a:t>users community</a:t>
            </a:r>
            <a:r>
              <a:rPr lang="en-US" sz="2400" b="0" i="0" u="none" strike="noStrike" baseline="0" dirty="0">
                <a:solidFill>
                  <a:srgbClr val="002060"/>
                </a:solidFill>
              </a:rPr>
              <a:t> for a </a:t>
            </a:r>
          </a:p>
          <a:p>
            <a:pPr algn="ctr"/>
            <a:r>
              <a:rPr lang="en-US" sz="2400" b="0" i="0" u="none" strike="noStrike" baseline="0" dirty="0">
                <a:solidFill>
                  <a:srgbClr val="002060"/>
                </a:solidFill>
              </a:rPr>
              <a:t>plasma-based </a:t>
            </a:r>
            <a:r>
              <a:rPr lang="en-US" sz="2400" b="0" i="0" u="none" strike="noStrike" baseline="0" dirty="0" err="1">
                <a:solidFill>
                  <a:srgbClr val="002060"/>
                </a:solidFill>
              </a:rPr>
              <a:t>sase</a:t>
            </a:r>
            <a:r>
              <a:rPr lang="en-US" sz="2400" b="0" i="0" u="none" strike="noStrike" baseline="0" dirty="0">
                <a:solidFill>
                  <a:srgbClr val="002060"/>
                </a:solidFill>
              </a:rPr>
              <a:t> FEL lasing in the water window (4 nm)</a:t>
            </a:r>
          </a:p>
          <a:p>
            <a:pPr algn="ctr"/>
            <a:r>
              <a:rPr lang="en-US" sz="2400" b="0" i="0" u="none" strike="noStrike" baseline="0" dirty="0">
                <a:solidFill>
                  <a:srgbClr val="002060"/>
                </a:solidFill>
              </a:rPr>
              <a:t>&amp; for a seeded FEL lasing @ 50-180 nm</a:t>
            </a:r>
          </a:p>
          <a:p>
            <a:pPr algn="ctr"/>
            <a:endParaRPr lang="en-US" sz="2400" i="1" dirty="0">
              <a:solidFill>
                <a:srgbClr val="002060"/>
              </a:solidFill>
            </a:endParaRPr>
          </a:p>
          <a:p>
            <a:pPr algn="ctr"/>
            <a:endParaRPr lang="en-US" sz="2400" i="1" dirty="0">
              <a:solidFill>
                <a:srgbClr val="002060"/>
              </a:solidFill>
            </a:endParaRPr>
          </a:p>
          <a:p>
            <a:pPr algn="ctr"/>
            <a:r>
              <a:rPr lang="en-US" sz="2400" i="1" dirty="0">
                <a:solidFill>
                  <a:srgbClr val="002060"/>
                </a:solidFill>
              </a:rPr>
              <a:t>1- Experimental techniques</a:t>
            </a:r>
          </a:p>
          <a:p>
            <a:pPr algn="ctr"/>
            <a:endParaRPr lang="en-US" sz="2400" i="1" dirty="0">
              <a:solidFill>
                <a:srgbClr val="002060"/>
              </a:solidFill>
            </a:endParaRPr>
          </a:p>
          <a:p>
            <a:pPr algn="ctr"/>
            <a:r>
              <a:rPr lang="en-US" sz="2400" i="1" dirty="0">
                <a:solidFill>
                  <a:srgbClr val="002060"/>
                </a:solidFill>
              </a:rPr>
              <a:t>2- Technical requirements (beamline </a:t>
            </a:r>
            <a:r>
              <a:rPr lang="en-US" sz="2400" i="1" dirty="0">
                <a:solidFill>
                  <a:srgbClr val="002060"/>
                </a:solidFill>
                <a:sym typeface="Wingdings" panose="05000000000000000000" pitchFamily="2" charset="2"/>
              </a:rPr>
              <a:t> dedicated presentation</a:t>
            </a:r>
            <a:r>
              <a:rPr lang="en-US" sz="2400" i="1" dirty="0">
                <a:solidFill>
                  <a:srgbClr val="002060"/>
                </a:solidFill>
              </a:rPr>
              <a:t>)</a:t>
            </a:r>
          </a:p>
          <a:p>
            <a:pPr algn="ctr"/>
            <a:r>
              <a:rPr lang="en-US" sz="2400" i="1" dirty="0">
                <a:solidFill>
                  <a:srgbClr val="002060"/>
                </a:solidFill>
              </a:rPr>
              <a:t>experimental end-station (to be defined)</a:t>
            </a:r>
          </a:p>
          <a:p>
            <a:pPr algn="ctr"/>
            <a:endParaRPr lang="en-US" sz="2400" i="1" dirty="0">
              <a:solidFill>
                <a:srgbClr val="002060"/>
              </a:solidFill>
            </a:endParaRPr>
          </a:p>
          <a:p>
            <a:pPr algn="ctr"/>
            <a:r>
              <a:rPr lang="en-US" sz="2400" i="1" dirty="0">
                <a:solidFill>
                  <a:srgbClr val="002060"/>
                </a:solidFill>
              </a:rPr>
              <a:t>3- Correlated services (external lasers, data acquisition, storage)</a:t>
            </a:r>
          </a:p>
          <a:p>
            <a:pPr algn="ctr"/>
            <a:endParaRPr lang="en-US" sz="2400" i="1" dirty="0">
              <a:solidFill>
                <a:srgbClr val="002060"/>
              </a:solidFill>
            </a:endParaRPr>
          </a:p>
        </p:txBody>
      </p:sp>
    </p:spTree>
    <p:extLst>
      <p:ext uri="{BB962C8B-B14F-4D97-AF65-F5344CB8AC3E}">
        <p14:creationId xmlns:p14="http://schemas.microsoft.com/office/powerpoint/2010/main" val="2421497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5958234" y="551900"/>
            <a:ext cx="623376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0619F10-D386-4E42-BDB7-EB302F7A7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05F0C-8A26-49AA-8A23-D5C80D9FD5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E530592-BD21-0F90-0CB7-E11B65EA4A83}"/>
              </a:ext>
            </a:extLst>
          </p:cNvPr>
          <p:cNvSpPr txBox="1"/>
          <p:nvPr/>
        </p:nvSpPr>
        <p:spPr>
          <a:xfrm>
            <a:off x="522969" y="913561"/>
            <a:ext cx="10888753" cy="338554"/>
          </a:xfrm>
          <a:prstGeom prst="rect">
            <a:avLst/>
          </a:prstGeom>
          <a:noFill/>
        </p:spPr>
        <p:txBody>
          <a:bodyPr wrap="square">
            <a:spAutoFit/>
          </a:bodyPr>
          <a:lstStyle/>
          <a:p>
            <a:pPr marL="285750" indent="-285750">
              <a:buFont typeface="Wingdings" panose="05000000000000000000" pitchFamily="2" charset="2"/>
              <a:buChar char="Ø"/>
            </a:pPr>
            <a:r>
              <a:rPr lang="en-US" sz="1600" b="1" dirty="0">
                <a:solidFill>
                  <a:srgbClr val="002060"/>
                </a:solidFill>
                <a:latin typeface="Fira Sans" panose="020B0503050000020004" pitchFamily="34" charset="0"/>
                <a:cs typeface="Times New Roman" panose="02020603050405020304" pitchFamily="18" charset="0"/>
              </a:rPr>
              <a:t>Time-resolved chiral X-Ray photoelectron spectroscopy &amp; Photoelectron circular dichroism (PECD)</a:t>
            </a:r>
          </a:p>
        </p:txBody>
      </p:sp>
      <p:sp>
        <p:nvSpPr>
          <p:cNvPr id="9" name="TextBox 8">
            <a:extLst>
              <a:ext uri="{FF2B5EF4-FFF2-40B4-BE49-F238E27FC236}">
                <a16:creationId xmlns:a16="http://schemas.microsoft.com/office/drawing/2014/main" id="{70F08F6D-7278-A725-B983-59F058BEDDE6}"/>
              </a:ext>
            </a:extLst>
          </p:cNvPr>
          <p:cNvSpPr txBox="1"/>
          <p:nvPr/>
        </p:nvSpPr>
        <p:spPr>
          <a:xfrm>
            <a:off x="438201" y="6232622"/>
            <a:ext cx="3817817" cy="261610"/>
          </a:xfrm>
          <a:prstGeom prst="rect">
            <a:avLst/>
          </a:prstGeom>
          <a:noFill/>
        </p:spPr>
        <p:txBody>
          <a:bodyPr wrap="square">
            <a:spAutoFit/>
          </a:bodyPr>
          <a:lstStyle/>
          <a:p>
            <a:r>
              <a:rPr lang="en-US" sz="1100" dirty="0">
                <a:solidFill>
                  <a:srgbClr val="0000FF"/>
                </a:solidFill>
                <a:effectLst/>
                <a:latin typeface="Times New Roman" panose="02020603050405020304" pitchFamily="18" charset="0"/>
                <a:ea typeface="Calibri" panose="020F0502020204030204" pitchFamily="34" charset="0"/>
              </a:rPr>
              <a:t> </a:t>
            </a:r>
            <a:r>
              <a:rPr lang="en-US" sz="1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100" dirty="0">
                <a:solidFill>
                  <a:srgbClr val="0000FF"/>
                </a:solidFill>
                <a:latin typeface="Times New Roman" panose="02020603050405020304" pitchFamily="18" charset="0"/>
                <a:cs typeface="Times New Roman" panose="02020603050405020304" pitchFamily="18" charset="0"/>
              </a:rPr>
              <a:t> D. </a:t>
            </a:r>
            <a:r>
              <a:rPr lang="en-US" sz="1100" dirty="0" err="1">
                <a:solidFill>
                  <a:srgbClr val="0000FF"/>
                </a:solidFill>
                <a:latin typeface="Times New Roman" panose="02020603050405020304" pitchFamily="18" charset="0"/>
                <a:cs typeface="Times New Roman" panose="02020603050405020304" pitchFamily="18" charset="0"/>
              </a:rPr>
              <a:t>Faccialà</a:t>
            </a:r>
            <a:r>
              <a:rPr lang="en-US" sz="1100" dirty="0">
                <a:solidFill>
                  <a:srgbClr val="0000FF"/>
                </a:solidFill>
                <a:latin typeface="Times New Roman" panose="02020603050405020304" pitchFamily="18" charset="0"/>
                <a:cs typeface="Times New Roman" panose="02020603050405020304" pitchFamily="18" charset="0"/>
              </a:rPr>
              <a:t> et al., (2022) http://arxiv.org/abs/2202.13704</a:t>
            </a:r>
          </a:p>
        </p:txBody>
      </p:sp>
      <p:sp>
        <p:nvSpPr>
          <p:cNvPr id="7" name="TextBox 6">
            <a:extLst>
              <a:ext uri="{FF2B5EF4-FFF2-40B4-BE49-F238E27FC236}">
                <a16:creationId xmlns:a16="http://schemas.microsoft.com/office/drawing/2014/main" id="{3B50C66D-74CB-561C-D901-5B6DB46A3D09}"/>
              </a:ext>
            </a:extLst>
          </p:cNvPr>
          <p:cNvSpPr txBox="1"/>
          <p:nvPr/>
        </p:nvSpPr>
        <p:spPr>
          <a:xfrm>
            <a:off x="781817" y="1295648"/>
            <a:ext cx="10003964" cy="369332"/>
          </a:xfrm>
          <a:prstGeom prst="rect">
            <a:avLst/>
          </a:prstGeom>
          <a:noFill/>
        </p:spPr>
        <p:txBody>
          <a:bodyPr wrap="square">
            <a:spAutoFit/>
          </a:bodyPr>
          <a:lstStyle/>
          <a:p>
            <a:r>
              <a:rPr lang="en-US" sz="1600" dirty="0">
                <a:solidFill>
                  <a:srgbClr val="002060"/>
                </a:solidFill>
                <a:latin typeface="Fira Sans" panose="020B0503050000020004" pitchFamily="34" charset="0"/>
                <a:cs typeface="Times New Roman" panose="02020603050405020304" pitchFamily="18" charset="0"/>
              </a:rPr>
              <a:t>The source of the asymmetries :initial orbital or by the chirality of the surrounding effective potential</a:t>
            </a:r>
            <a:r>
              <a:rPr lang="en-US" sz="1800" dirty="0">
                <a:solidFill>
                  <a:srgbClr val="000000"/>
                </a:solidFill>
                <a:effectLst/>
                <a:latin typeface="Times New Roman" panose="02020603050405020304" pitchFamily="18" charset="0"/>
                <a:ea typeface="Calibri" panose="020F0502020204030204" pitchFamily="34" charset="0"/>
              </a:rPr>
              <a:t>.</a:t>
            </a:r>
            <a:endParaRPr lang="en-US" sz="1600" dirty="0">
              <a:solidFill>
                <a:srgbClr val="002060"/>
              </a:solidFill>
              <a:latin typeface="Fira Sans" panose="020B05030500000200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A1648362-9CB5-1F5C-3141-0B4F0A2D65D0}"/>
              </a:ext>
            </a:extLst>
          </p:cNvPr>
          <p:cNvGrpSpPr/>
          <p:nvPr/>
        </p:nvGrpSpPr>
        <p:grpSpPr>
          <a:xfrm>
            <a:off x="651361" y="2005491"/>
            <a:ext cx="3604657" cy="3715990"/>
            <a:chOff x="435251" y="2493829"/>
            <a:chExt cx="3396326" cy="3482432"/>
          </a:xfrm>
        </p:grpSpPr>
        <p:pic>
          <p:nvPicPr>
            <p:cNvPr id="30" name="Picture 29">
              <a:extLst>
                <a:ext uri="{FF2B5EF4-FFF2-40B4-BE49-F238E27FC236}">
                  <a16:creationId xmlns:a16="http://schemas.microsoft.com/office/drawing/2014/main" id="{EE4CCF67-86BC-003B-FEB8-72AF388100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9174" y="2780613"/>
              <a:ext cx="3032403" cy="3068769"/>
            </a:xfrm>
            <a:prstGeom prst="rect">
              <a:avLst/>
            </a:prstGeom>
          </p:spPr>
        </p:pic>
        <p:sp>
          <p:nvSpPr>
            <p:cNvPr id="4" name="TextBox 3">
              <a:extLst>
                <a:ext uri="{FF2B5EF4-FFF2-40B4-BE49-F238E27FC236}">
                  <a16:creationId xmlns:a16="http://schemas.microsoft.com/office/drawing/2014/main" id="{A9991C43-AA21-90D1-7771-69BE8F6054F7}"/>
                </a:ext>
              </a:extLst>
            </p:cNvPr>
            <p:cNvSpPr txBox="1"/>
            <p:nvPr/>
          </p:nvSpPr>
          <p:spPr>
            <a:xfrm>
              <a:off x="441183" y="2493829"/>
              <a:ext cx="2729817" cy="338554"/>
            </a:xfrm>
            <a:prstGeom prst="rect">
              <a:avLst/>
            </a:prstGeom>
            <a:noFill/>
          </p:spPr>
          <p:txBody>
            <a:bodyPr wrap="square">
              <a:spAutoFit/>
            </a:bodyPr>
            <a:lstStyle/>
            <a:p>
              <a:r>
                <a:rPr lang="en-US" sz="1600" dirty="0">
                  <a:solidFill>
                    <a:srgbClr val="002060"/>
                  </a:solidFill>
                  <a:latin typeface="Fira Sans" panose="020B0503050000020004" pitchFamily="34" charset="0"/>
                  <a:cs typeface="Times New Roman" panose="02020603050405020304" pitchFamily="18" charset="0"/>
                </a:rPr>
                <a:t>broken mirror symmetry</a:t>
              </a:r>
            </a:p>
          </p:txBody>
        </p:sp>
        <p:sp>
          <p:nvSpPr>
            <p:cNvPr id="8" name="TextBox 7">
              <a:extLst>
                <a:ext uri="{FF2B5EF4-FFF2-40B4-BE49-F238E27FC236}">
                  <a16:creationId xmlns:a16="http://schemas.microsoft.com/office/drawing/2014/main" id="{BB23313D-EA19-8AA7-5781-46BD4848A4F3}"/>
                </a:ext>
              </a:extLst>
            </p:cNvPr>
            <p:cNvSpPr txBox="1"/>
            <p:nvPr/>
          </p:nvSpPr>
          <p:spPr>
            <a:xfrm>
              <a:off x="435251" y="5136658"/>
              <a:ext cx="942741" cy="548021"/>
            </a:xfrm>
            <a:prstGeom prst="rect">
              <a:avLst/>
            </a:prstGeom>
            <a:noFill/>
          </p:spPr>
          <p:txBody>
            <a:bodyPr wrap="square">
              <a:spAutoFit/>
            </a:bodyPr>
            <a:lstStyle/>
            <a:p>
              <a:r>
                <a:rPr lang="en-US" sz="1600" dirty="0">
                  <a:solidFill>
                    <a:srgbClr val="002060"/>
                  </a:solidFill>
                  <a:latin typeface="Fira Sans" panose="020B0503050000020004" pitchFamily="34" charset="0"/>
                  <a:cs typeface="Times New Roman" panose="02020603050405020304" pitchFamily="18" charset="0"/>
                </a:rPr>
                <a:t>15 fs </a:t>
              </a:r>
            </a:p>
            <a:p>
              <a:r>
                <a:rPr lang="en-US" sz="1600" dirty="0">
                  <a:solidFill>
                    <a:srgbClr val="002060"/>
                  </a:solidFill>
                  <a:latin typeface="Fira Sans" panose="020B0503050000020004" pitchFamily="34" charset="0"/>
                  <a:cs typeface="Times New Roman" panose="02020603050405020304" pitchFamily="18" charset="0"/>
                </a:rPr>
                <a:t>10 Hz </a:t>
              </a:r>
            </a:p>
          </p:txBody>
        </p:sp>
        <p:sp>
          <p:nvSpPr>
            <p:cNvPr id="11" name="TextBox 10">
              <a:extLst>
                <a:ext uri="{FF2B5EF4-FFF2-40B4-BE49-F238E27FC236}">
                  <a16:creationId xmlns:a16="http://schemas.microsoft.com/office/drawing/2014/main" id="{55E40EEB-2EA0-E3EB-391C-BC469CE14C1B}"/>
                </a:ext>
              </a:extLst>
            </p:cNvPr>
            <p:cNvSpPr txBox="1"/>
            <p:nvPr/>
          </p:nvSpPr>
          <p:spPr>
            <a:xfrm>
              <a:off x="1708872" y="5637707"/>
              <a:ext cx="1504578" cy="338554"/>
            </a:xfrm>
            <a:prstGeom prst="rect">
              <a:avLst/>
            </a:prstGeom>
            <a:noFill/>
          </p:spPr>
          <p:txBody>
            <a:bodyPr wrap="square">
              <a:spAutoFit/>
            </a:bodyPr>
            <a:lstStyle/>
            <a:p>
              <a:r>
                <a:rPr lang="en-US" sz="1600" dirty="0">
                  <a:solidFill>
                    <a:srgbClr val="C00000"/>
                  </a:solidFill>
                  <a:latin typeface="Fira Sans" panose="020B0503050000020004" pitchFamily="34" charset="0"/>
                  <a:cs typeface="Times New Roman" panose="02020603050405020304" pitchFamily="18" charset="0"/>
                </a:rPr>
                <a:t>75 fs </a:t>
              </a:r>
            </a:p>
          </p:txBody>
        </p:sp>
      </p:grpSp>
      <p:grpSp>
        <p:nvGrpSpPr>
          <p:cNvPr id="15" name="Group 14">
            <a:extLst>
              <a:ext uri="{FF2B5EF4-FFF2-40B4-BE49-F238E27FC236}">
                <a16:creationId xmlns:a16="http://schemas.microsoft.com/office/drawing/2014/main" id="{D4A27426-A730-3F33-69C9-B5F9B09DA2D7}"/>
              </a:ext>
            </a:extLst>
          </p:cNvPr>
          <p:cNvGrpSpPr/>
          <p:nvPr/>
        </p:nvGrpSpPr>
        <p:grpSpPr>
          <a:xfrm>
            <a:off x="4738786" y="1864471"/>
            <a:ext cx="6966159" cy="4304034"/>
            <a:chOff x="4817391" y="2277702"/>
            <a:chExt cx="6966159" cy="4304034"/>
          </a:xfrm>
        </p:grpSpPr>
        <p:pic>
          <p:nvPicPr>
            <p:cNvPr id="13" name="Picture 12">
              <a:extLst>
                <a:ext uri="{FF2B5EF4-FFF2-40B4-BE49-F238E27FC236}">
                  <a16:creationId xmlns:a16="http://schemas.microsoft.com/office/drawing/2014/main" id="{6D9AECA3-7795-89DA-F414-79616C1AFD6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17391" y="2277702"/>
              <a:ext cx="6966159" cy="4304034"/>
            </a:xfrm>
            <a:prstGeom prst="rect">
              <a:avLst/>
            </a:prstGeom>
          </p:spPr>
        </p:pic>
        <p:sp>
          <p:nvSpPr>
            <p:cNvPr id="25" name="TextBox 24">
              <a:extLst>
                <a:ext uri="{FF2B5EF4-FFF2-40B4-BE49-F238E27FC236}">
                  <a16:creationId xmlns:a16="http://schemas.microsoft.com/office/drawing/2014/main" id="{1501A96D-294B-AF85-5C2E-E72A41E36DD6}"/>
                </a:ext>
              </a:extLst>
            </p:cNvPr>
            <p:cNvSpPr txBox="1"/>
            <p:nvPr/>
          </p:nvSpPr>
          <p:spPr>
            <a:xfrm>
              <a:off x="7890510" y="4765765"/>
              <a:ext cx="1169340" cy="307777"/>
            </a:xfrm>
            <a:prstGeom prst="rect">
              <a:avLst/>
            </a:prstGeom>
            <a:noFill/>
          </p:spPr>
          <p:txBody>
            <a:bodyPr wrap="square">
              <a:spAutoFit/>
            </a:bodyPr>
            <a:lstStyle/>
            <a:p>
              <a:pPr algn="just"/>
              <a:r>
                <a:rPr lang="en-US" sz="1400" dirty="0">
                  <a:solidFill>
                    <a:srgbClr val="00B0F0"/>
                  </a:solidFill>
                  <a:latin typeface="Fira Sans" panose="020B0503050000020004" pitchFamily="34" charset="0"/>
                  <a:cs typeface="Times New Roman" panose="02020603050405020304" pitchFamily="18" charset="0"/>
                </a:rPr>
                <a:t>Pump-off</a:t>
              </a:r>
            </a:p>
          </p:txBody>
        </p:sp>
        <p:sp>
          <p:nvSpPr>
            <p:cNvPr id="14" name="TextBox 13">
              <a:extLst>
                <a:ext uri="{FF2B5EF4-FFF2-40B4-BE49-F238E27FC236}">
                  <a16:creationId xmlns:a16="http://schemas.microsoft.com/office/drawing/2014/main" id="{C1EC3A45-ABE8-E1B3-DB8F-3E984964C30F}"/>
                </a:ext>
              </a:extLst>
            </p:cNvPr>
            <p:cNvSpPr txBox="1"/>
            <p:nvPr/>
          </p:nvSpPr>
          <p:spPr>
            <a:xfrm>
              <a:off x="5151003" y="5946867"/>
              <a:ext cx="1169340" cy="307777"/>
            </a:xfrm>
            <a:prstGeom prst="rect">
              <a:avLst/>
            </a:prstGeom>
            <a:noFill/>
          </p:spPr>
          <p:txBody>
            <a:bodyPr wrap="square">
              <a:spAutoFit/>
            </a:bodyPr>
            <a:lstStyle/>
            <a:p>
              <a:pPr algn="just"/>
              <a:r>
                <a:rPr lang="en-US" sz="1400" dirty="0">
                  <a:solidFill>
                    <a:srgbClr val="00B0F0"/>
                  </a:solidFill>
                  <a:latin typeface="Fira Sans" panose="020B0503050000020004" pitchFamily="34" charset="0"/>
                  <a:cs typeface="Times New Roman" panose="02020603050405020304" pitchFamily="18" charset="0"/>
                </a:rPr>
                <a:t>Pump-on</a:t>
              </a:r>
            </a:p>
          </p:txBody>
        </p:sp>
      </p:grpSp>
      <p:sp>
        <p:nvSpPr>
          <p:cNvPr id="5" name="TextBox 4">
            <a:extLst>
              <a:ext uri="{FF2B5EF4-FFF2-40B4-BE49-F238E27FC236}">
                <a16:creationId xmlns:a16="http://schemas.microsoft.com/office/drawing/2014/main" id="{FB878496-CD8E-BCF9-B308-B9043C8800E4}"/>
              </a:ext>
            </a:extLst>
          </p:cNvPr>
          <p:cNvSpPr txBox="1"/>
          <p:nvPr/>
        </p:nvSpPr>
        <p:spPr>
          <a:xfrm>
            <a:off x="487055" y="297963"/>
            <a:ext cx="5471179" cy="369332"/>
          </a:xfrm>
          <a:prstGeom prst="rect">
            <a:avLst/>
          </a:prstGeom>
          <a:noFill/>
        </p:spPr>
        <p:txBody>
          <a:bodyPr wrap="square">
            <a:spAutoFit/>
          </a:bodyPr>
          <a:lstStyle/>
          <a:p>
            <a:r>
              <a:rPr lang="en-US" sz="1800" b="1" dirty="0">
                <a:solidFill>
                  <a:srgbClr val="002060"/>
                </a:solidFill>
                <a:latin typeface="Fira Sans" panose="020B0503050000020004" pitchFamily="34" charset="0"/>
                <a:cs typeface="Times New Roman" panose="02020603050405020304" pitchFamily="18" charset="0"/>
              </a:rPr>
              <a:t>Electronical dynamics of chiral molecules </a:t>
            </a:r>
            <a:r>
              <a:rPr lang="en-US" b="1" baseline="30000" dirty="0">
                <a:solidFill>
                  <a:srgbClr val="002060"/>
                </a:solidFill>
                <a:latin typeface="Fira Sans" panose="020B0503050000020004" pitchFamily="34" charset="0"/>
                <a:cs typeface="Times New Roman" panose="02020603050405020304" pitchFamily="18" charset="0"/>
              </a:rPr>
              <a:t>*</a:t>
            </a:r>
            <a:r>
              <a:rPr lang="en-US" sz="1800" dirty="0">
                <a:solidFill>
                  <a:srgbClr val="002060"/>
                </a:solidFill>
                <a:latin typeface="Fira Sans" panose="020B0503050000020004" pitchFamily="34" charset="0"/>
                <a:cs typeface="Times New Roman" panose="02020603050405020304" pitchFamily="18" charset="0"/>
              </a:rPr>
              <a:t> : AQUA</a:t>
            </a:r>
            <a:endParaRPr lang="en-US" dirty="0"/>
          </a:p>
        </p:txBody>
      </p:sp>
    </p:spTree>
    <p:extLst>
      <p:ext uri="{BB962C8B-B14F-4D97-AF65-F5344CB8AC3E}">
        <p14:creationId xmlns:p14="http://schemas.microsoft.com/office/powerpoint/2010/main" val="208013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7998594" y="551900"/>
            <a:ext cx="419340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0619F10-D386-4E42-BDB7-EB302F7A7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05F0C-8A26-49AA-8A23-D5C80D9FD5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E530592-BD21-0F90-0CB7-E11B65EA4A83}"/>
              </a:ext>
            </a:extLst>
          </p:cNvPr>
          <p:cNvSpPr txBox="1"/>
          <p:nvPr/>
        </p:nvSpPr>
        <p:spPr>
          <a:xfrm>
            <a:off x="547587" y="1080882"/>
            <a:ext cx="4985521" cy="423706"/>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en-US" sz="1600" b="1" dirty="0">
                <a:solidFill>
                  <a:srgbClr val="002060"/>
                </a:solidFill>
                <a:latin typeface="Fira Sans" panose="020B0503050000020004" pitchFamily="34" charset="0"/>
                <a:cs typeface="Times New Roman" panose="02020603050405020304" pitchFamily="18" charset="0"/>
              </a:rPr>
              <a:t>Valence shell photoelectron circular dichroism *</a:t>
            </a:r>
          </a:p>
        </p:txBody>
      </p:sp>
      <p:sp>
        <p:nvSpPr>
          <p:cNvPr id="5" name="TextBox 4">
            <a:extLst>
              <a:ext uri="{FF2B5EF4-FFF2-40B4-BE49-F238E27FC236}">
                <a16:creationId xmlns:a16="http://schemas.microsoft.com/office/drawing/2014/main" id="{FB878496-CD8E-BCF9-B308-B9043C8800E4}"/>
              </a:ext>
            </a:extLst>
          </p:cNvPr>
          <p:cNvSpPr txBox="1"/>
          <p:nvPr/>
        </p:nvSpPr>
        <p:spPr>
          <a:xfrm>
            <a:off x="438201" y="337797"/>
            <a:ext cx="8172399" cy="369332"/>
          </a:xfrm>
          <a:prstGeom prst="rect">
            <a:avLst/>
          </a:prstGeom>
          <a:noFill/>
        </p:spPr>
        <p:txBody>
          <a:bodyPr wrap="square">
            <a:spAutoFit/>
          </a:bodyPr>
          <a:lstStyle/>
          <a:p>
            <a:r>
              <a:rPr lang="en-US" b="1" dirty="0">
                <a:solidFill>
                  <a:srgbClr val="002060"/>
                </a:solidFill>
                <a:latin typeface="Fira Sans" panose="020B0503050000020004" pitchFamily="34" charset="0"/>
                <a:cs typeface="Times New Roman" panose="02020603050405020304" pitchFamily="18" charset="0"/>
              </a:rPr>
              <a:t>Chirality in Complex organic compounds (bio-organic molecules) </a:t>
            </a:r>
            <a:r>
              <a:rPr lang="en-US" sz="1800" dirty="0">
                <a:solidFill>
                  <a:srgbClr val="002060"/>
                </a:solidFill>
                <a:latin typeface="Fira Sans" panose="020B0503050000020004" pitchFamily="34" charset="0"/>
                <a:cs typeface="Times New Roman" panose="02020603050405020304" pitchFamily="18" charset="0"/>
              </a:rPr>
              <a:t>: ARIA</a:t>
            </a:r>
            <a:endParaRPr lang="en-US" dirty="0"/>
          </a:p>
        </p:txBody>
      </p:sp>
      <p:grpSp>
        <p:nvGrpSpPr>
          <p:cNvPr id="22" name="Group 21">
            <a:extLst>
              <a:ext uri="{FF2B5EF4-FFF2-40B4-BE49-F238E27FC236}">
                <a16:creationId xmlns:a16="http://schemas.microsoft.com/office/drawing/2014/main" id="{01DE5A01-0B31-B2AB-68C2-955AABABED40}"/>
              </a:ext>
            </a:extLst>
          </p:cNvPr>
          <p:cNvGrpSpPr/>
          <p:nvPr/>
        </p:nvGrpSpPr>
        <p:grpSpPr>
          <a:xfrm>
            <a:off x="650916" y="1768203"/>
            <a:ext cx="4152616" cy="4737828"/>
            <a:chOff x="208261" y="1324714"/>
            <a:chExt cx="4152616" cy="4737828"/>
          </a:xfrm>
        </p:grpSpPr>
        <p:pic>
          <p:nvPicPr>
            <p:cNvPr id="13" name="Picture 12">
              <a:extLst>
                <a:ext uri="{FF2B5EF4-FFF2-40B4-BE49-F238E27FC236}">
                  <a16:creationId xmlns:a16="http://schemas.microsoft.com/office/drawing/2014/main" id="{979C6CD4-38F2-E6D9-B306-FA340DBD96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261" y="1324714"/>
              <a:ext cx="3960593" cy="4737828"/>
            </a:xfrm>
            <a:prstGeom prst="rect">
              <a:avLst/>
            </a:prstGeom>
          </p:spPr>
        </p:pic>
        <p:sp>
          <p:nvSpPr>
            <p:cNvPr id="16" name="TextBox 15">
              <a:extLst>
                <a:ext uri="{FF2B5EF4-FFF2-40B4-BE49-F238E27FC236}">
                  <a16:creationId xmlns:a16="http://schemas.microsoft.com/office/drawing/2014/main" id="{F3B4693E-CB81-6B49-3287-11D00F4DFE1A}"/>
                </a:ext>
              </a:extLst>
            </p:cNvPr>
            <p:cNvSpPr txBox="1"/>
            <p:nvPr/>
          </p:nvSpPr>
          <p:spPr>
            <a:xfrm rot="5400000">
              <a:off x="3842177" y="4210630"/>
              <a:ext cx="698846" cy="338554"/>
            </a:xfrm>
            <a:prstGeom prst="rect">
              <a:avLst/>
            </a:prstGeom>
            <a:noFill/>
          </p:spPr>
          <p:txBody>
            <a:bodyPr wrap="square">
              <a:spAutoFit/>
            </a:bodyPr>
            <a:lstStyle/>
            <a:p>
              <a:r>
                <a:rPr lang="en-US" sz="1600" dirty="0">
                  <a:solidFill>
                    <a:srgbClr val="002060"/>
                  </a:solidFill>
                  <a:latin typeface="Fira Sans" panose="020B0503050000020004" pitchFamily="34" charset="0"/>
                  <a:cs typeface="Times New Roman" panose="02020603050405020304" pitchFamily="18" charset="0"/>
                </a:rPr>
                <a:t>PECD</a:t>
              </a:r>
            </a:p>
          </p:txBody>
        </p:sp>
        <p:sp>
          <p:nvSpPr>
            <p:cNvPr id="19" name="TextBox 18">
              <a:extLst>
                <a:ext uri="{FF2B5EF4-FFF2-40B4-BE49-F238E27FC236}">
                  <a16:creationId xmlns:a16="http://schemas.microsoft.com/office/drawing/2014/main" id="{020546E4-63B7-18A8-08B8-5B83214C3AC9}"/>
                </a:ext>
              </a:extLst>
            </p:cNvPr>
            <p:cNvSpPr txBox="1"/>
            <p:nvPr/>
          </p:nvSpPr>
          <p:spPr>
            <a:xfrm rot="5400000">
              <a:off x="2925106" y="2742987"/>
              <a:ext cx="2502210" cy="307777"/>
            </a:xfrm>
            <a:prstGeom prst="rect">
              <a:avLst/>
            </a:prstGeom>
            <a:noFill/>
          </p:spPr>
          <p:txBody>
            <a:bodyPr wrap="square">
              <a:spAutoFit/>
            </a:bodyPr>
            <a:lstStyle/>
            <a:p>
              <a:r>
                <a:rPr lang="en-US" sz="1400" dirty="0">
                  <a:solidFill>
                    <a:srgbClr val="002060"/>
                  </a:solidFill>
                  <a:latin typeface="Fira Sans" panose="020B0503050000020004" pitchFamily="34" charset="0"/>
                  <a:cs typeface="Times New Roman" panose="02020603050405020304" pitchFamily="18" charset="0"/>
                </a:rPr>
                <a:t>Photoelectron spectrum </a:t>
              </a:r>
              <a:endParaRPr lang="en-US" sz="1400" dirty="0"/>
            </a:p>
          </p:txBody>
        </p:sp>
      </p:grpSp>
      <p:sp>
        <p:nvSpPr>
          <p:cNvPr id="21" name="TextBox 20">
            <a:extLst>
              <a:ext uri="{FF2B5EF4-FFF2-40B4-BE49-F238E27FC236}">
                <a16:creationId xmlns:a16="http://schemas.microsoft.com/office/drawing/2014/main" id="{0BD80EBA-591E-FD0D-51FA-375C4FB6B255}"/>
              </a:ext>
            </a:extLst>
          </p:cNvPr>
          <p:cNvSpPr txBox="1"/>
          <p:nvPr/>
        </p:nvSpPr>
        <p:spPr>
          <a:xfrm>
            <a:off x="5423722" y="6290588"/>
            <a:ext cx="5731958" cy="430887"/>
          </a:xfrm>
          <a:prstGeom prst="rect">
            <a:avLst/>
          </a:prstGeom>
          <a:noFill/>
        </p:spPr>
        <p:txBody>
          <a:bodyPr wrap="square">
            <a:spAutoFit/>
          </a:bodyPr>
          <a:lstStyle/>
          <a:p>
            <a:r>
              <a:rPr lang="en-US" sz="1100" dirty="0">
                <a:solidFill>
                  <a:srgbClr val="0000FF"/>
                </a:solidFill>
                <a:latin typeface="Times New Roman" panose="02020603050405020304" pitchFamily="18" charset="0"/>
                <a:cs typeface="Times New Roman" panose="02020603050405020304" pitchFamily="18" charset="0"/>
              </a:rPr>
              <a:t>*</a:t>
            </a:r>
            <a:r>
              <a:rPr lang="en-US" sz="1100" dirty="0" err="1">
                <a:solidFill>
                  <a:srgbClr val="0000FF"/>
                </a:solidFill>
                <a:latin typeface="Times New Roman" panose="02020603050405020304" pitchFamily="18" charset="0"/>
                <a:cs typeface="Times New Roman" panose="02020603050405020304" pitchFamily="18" charset="0"/>
              </a:rPr>
              <a:t>Nahon</a:t>
            </a:r>
            <a:r>
              <a:rPr lang="en-US" sz="1100" dirty="0">
                <a:solidFill>
                  <a:srgbClr val="0000FF"/>
                </a:solidFill>
                <a:latin typeface="Times New Roman" panose="02020603050405020304" pitchFamily="18" charset="0"/>
                <a:cs typeface="Times New Roman" panose="02020603050405020304" pitchFamily="18" charset="0"/>
              </a:rPr>
              <a:t>, L., Garcia, G. A., &amp; </a:t>
            </a:r>
            <a:r>
              <a:rPr lang="en-US" sz="1100" dirty="0" err="1">
                <a:solidFill>
                  <a:srgbClr val="0000FF"/>
                </a:solidFill>
                <a:latin typeface="Times New Roman" panose="02020603050405020304" pitchFamily="18" charset="0"/>
                <a:cs typeface="Times New Roman" panose="02020603050405020304" pitchFamily="18" charset="0"/>
              </a:rPr>
              <a:t>Powis</a:t>
            </a:r>
            <a:r>
              <a:rPr lang="en-US" sz="1100" dirty="0">
                <a:solidFill>
                  <a:srgbClr val="0000FF"/>
                </a:solidFill>
                <a:latin typeface="Times New Roman" panose="02020603050405020304" pitchFamily="18" charset="0"/>
                <a:cs typeface="Times New Roman" panose="02020603050405020304" pitchFamily="18" charset="0"/>
              </a:rPr>
              <a:t>, I. (2015). </a:t>
            </a:r>
            <a:r>
              <a:rPr lang="en-US" sz="1100" i="1" dirty="0">
                <a:solidFill>
                  <a:srgbClr val="0000FF"/>
                </a:solidFill>
                <a:latin typeface="Times New Roman" panose="02020603050405020304" pitchFamily="18" charset="0"/>
                <a:cs typeface="Times New Roman" panose="02020603050405020304" pitchFamily="18" charset="0"/>
              </a:rPr>
              <a:t>J. Electron </a:t>
            </a:r>
            <a:r>
              <a:rPr lang="en-US" sz="1100" i="1" dirty="0" err="1">
                <a:solidFill>
                  <a:srgbClr val="0000FF"/>
                </a:solidFill>
                <a:latin typeface="Times New Roman" panose="02020603050405020304" pitchFamily="18" charset="0"/>
                <a:cs typeface="Times New Roman" panose="02020603050405020304" pitchFamily="18" charset="0"/>
              </a:rPr>
              <a:t>Spectrosc</a:t>
            </a:r>
            <a:r>
              <a:rPr lang="en-US" sz="1100" i="1" dirty="0">
                <a:solidFill>
                  <a:srgbClr val="0000FF"/>
                </a:solidFill>
                <a:latin typeface="Times New Roman" panose="02020603050405020304" pitchFamily="18" charset="0"/>
                <a:cs typeface="Times New Roman" panose="02020603050405020304" pitchFamily="18" charset="0"/>
              </a:rPr>
              <a:t>. </a:t>
            </a:r>
            <a:r>
              <a:rPr lang="en-US" sz="1100" i="1" dirty="0" err="1">
                <a:solidFill>
                  <a:srgbClr val="0000FF"/>
                </a:solidFill>
                <a:latin typeface="Times New Roman" panose="02020603050405020304" pitchFamily="18" charset="0"/>
                <a:cs typeface="Times New Roman" panose="02020603050405020304" pitchFamily="18" charset="0"/>
              </a:rPr>
              <a:t>Relat</a:t>
            </a:r>
            <a:r>
              <a:rPr lang="en-US" sz="1100" i="1" dirty="0">
                <a:solidFill>
                  <a:srgbClr val="0000FF"/>
                </a:solidFill>
                <a:latin typeface="Times New Roman" panose="02020603050405020304" pitchFamily="18" charset="0"/>
                <a:cs typeface="Times New Roman" panose="02020603050405020304" pitchFamily="18" charset="0"/>
              </a:rPr>
              <a:t>. Phenom</a:t>
            </a:r>
            <a:r>
              <a:rPr lang="en-US" sz="1100" dirty="0">
                <a:solidFill>
                  <a:srgbClr val="0000FF"/>
                </a:solidFill>
                <a:latin typeface="Times New Roman" panose="02020603050405020304" pitchFamily="18" charset="0"/>
                <a:cs typeface="Times New Roman" panose="02020603050405020304" pitchFamily="18" charset="0"/>
              </a:rPr>
              <a:t>.,</a:t>
            </a:r>
            <a:r>
              <a:rPr lang="en-US" sz="1100" b="1" dirty="0">
                <a:solidFill>
                  <a:srgbClr val="0000FF"/>
                </a:solidFill>
                <a:latin typeface="Times New Roman" panose="02020603050405020304" pitchFamily="18" charset="0"/>
                <a:cs typeface="Times New Roman" panose="02020603050405020304" pitchFamily="18" charset="0"/>
              </a:rPr>
              <a:t>204,</a:t>
            </a:r>
            <a:r>
              <a:rPr lang="en-US" sz="1100" dirty="0">
                <a:solidFill>
                  <a:srgbClr val="0000FF"/>
                </a:solidFill>
                <a:latin typeface="Times New Roman" panose="02020603050405020304" pitchFamily="18" charset="0"/>
                <a:cs typeface="Times New Roman" panose="02020603050405020304" pitchFamily="18" charset="0"/>
              </a:rPr>
              <a:t> 322-334</a:t>
            </a:r>
          </a:p>
          <a:p>
            <a:r>
              <a:rPr lang="en-US" sz="1100" dirty="0">
                <a:solidFill>
                  <a:srgbClr val="0000FF"/>
                </a:solidFill>
                <a:latin typeface="Times New Roman" panose="02020603050405020304" pitchFamily="18" charset="0"/>
                <a:cs typeface="Times New Roman" panose="02020603050405020304" pitchFamily="18" charset="0"/>
              </a:rPr>
              <a:t>Takahashi, Jun-</a:t>
            </a:r>
            <a:r>
              <a:rPr lang="en-US" sz="1100" dirty="0" err="1">
                <a:solidFill>
                  <a:srgbClr val="0000FF"/>
                </a:solidFill>
                <a:latin typeface="Times New Roman" panose="02020603050405020304" pitchFamily="18" charset="0"/>
                <a:cs typeface="Times New Roman" panose="02020603050405020304" pitchFamily="18" charset="0"/>
              </a:rPr>
              <a:t>ichi</a:t>
            </a:r>
            <a:r>
              <a:rPr lang="en-US" sz="1100" dirty="0">
                <a:solidFill>
                  <a:srgbClr val="0000FF"/>
                </a:solidFill>
                <a:latin typeface="Times New Roman" panose="02020603050405020304" pitchFamily="18" charset="0"/>
                <a:cs typeface="Times New Roman" panose="02020603050405020304" pitchFamily="18" charset="0"/>
              </a:rPr>
              <a:t>, et al. (2009) </a:t>
            </a:r>
            <a:r>
              <a:rPr lang="en-US" sz="1100" i="1" dirty="0">
                <a:solidFill>
                  <a:srgbClr val="0000FF"/>
                </a:solidFill>
                <a:latin typeface="Times New Roman" panose="02020603050405020304" pitchFamily="18" charset="0"/>
                <a:cs typeface="Times New Roman" panose="02020603050405020304" pitchFamily="18" charset="0"/>
              </a:rPr>
              <a:t>International Journal of Molecular Sciences </a:t>
            </a:r>
            <a:r>
              <a:rPr lang="en-US" sz="1100" b="1" dirty="0">
                <a:solidFill>
                  <a:srgbClr val="0000FF"/>
                </a:solidFill>
                <a:latin typeface="Times New Roman" panose="02020603050405020304" pitchFamily="18" charset="0"/>
                <a:cs typeface="Times New Roman" panose="02020603050405020304" pitchFamily="18" charset="0"/>
              </a:rPr>
              <a:t>10.</a:t>
            </a:r>
            <a:r>
              <a:rPr lang="en-US" sz="1100" dirty="0">
                <a:solidFill>
                  <a:srgbClr val="0000FF"/>
                </a:solidFill>
                <a:latin typeface="Times New Roman" panose="02020603050405020304" pitchFamily="18" charset="0"/>
                <a:cs typeface="Times New Roman" panose="02020603050405020304" pitchFamily="18" charset="0"/>
              </a:rPr>
              <a:t>7 3044-3064.</a:t>
            </a:r>
            <a:r>
              <a:rPr lang="en-US" sz="1100" i="1" dirty="0">
                <a:solidFill>
                  <a:srgbClr val="0000FF"/>
                </a:solidFill>
                <a:latin typeface="Times New Roman" panose="02020603050405020304" pitchFamily="18" charset="0"/>
                <a:cs typeface="Times New Roman" panose="02020603050405020304" pitchFamily="18" charset="0"/>
              </a:rPr>
              <a:t>.</a:t>
            </a:r>
          </a:p>
        </p:txBody>
      </p:sp>
      <p:pic>
        <p:nvPicPr>
          <p:cNvPr id="28" name="Picture 27">
            <a:extLst>
              <a:ext uri="{FF2B5EF4-FFF2-40B4-BE49-F238E27FC236}">
                <a16:creationId xmlns:a16="http://schemas.microsoft.com/office/drawing/2014/main" id="{2CBED6D8-6171-CE99-B876-0C0A7359F5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7939" y="2414722"/>
            <a:ext cx="4535262" cy="3516249"/>
          </a:xfrm>
          <a:prstGeom prst="rect">
            <a:avLst/>
          </a:prstGeom>
        </p:spPr>
      </p:pic>
      <p:sp>
        <p:nvSpPr>
          <p:cNvPr id="30" name="TextBox 29">
            <a:extLst>
              <a:ext uri="{FF2B5EF4-FFF2-40B4-BE49-F238E27FC236}">
                <a16:creationId xmlns:a16="http://schemas.microsoft.com/office/drawing/2014/main" id="{85CC9AB6-1B40-9F14-6CB0-3FAC3460BDC3}"/>
              </a:ext>
            </a:extLst>
          </p:cNvPr>
          <p:cNvSpPr txBox="1"/>
          <p:nvPr/>
        </p:nvSpPr>
        <p:spPr>
          <a:xfrm>
            <a:off x="5762684" y="1141067"/>
            <a:ext cx="5881729" cy="830997"/>
          </a:xfrm>
          <a:prstGeom prst="rect">
            <a:avLst/>
          </a:prstGeom>
          <a:noFill/>
        </p:spPr>
        <p:txBody>
          <a:bodyPr wrap="square">
            <a:spAutoFit/>
          </a:bodyPr>
          <a:lstStyle/>
          <a:p>
            <a:pPr marL="285750" indent="-285750">
              <a:buFont typeface="Wingdings" panose="05000000000000000000" pitchFamily="2" charset="2"/>
              <a:buChar char="Ø"/>
            </a:pPr>
            <a:r>
              <a:rPr lang="en-US" sz="1600" b="1" dirty="0">
                <a:solidFill>
                  <a:srgbClr val="002060"/>
                </a:solidFill>
                <a:latin typeface="Fira Sans" panose="020B0503050000020004" pitchFamily="34" charset="0"/>
                <a:cs typeface="Times New Roman" panose="02020603050405020304" pitchFamily="18" charset="0"/>
              </a:rPr>
              <a:t>Relaxation Dynamics in Photoexcited Chiral Molecules : TR-PECD</a:t>
            </a:r>
            <a:br>
              <a:rPr lang="en-US" sz="1600" b="1" dirty="0">
                <a:solidFill>
                  <a:srgbClr val="002060"/>
                </a:solidFill>
                <a:latin typeface="Fira Sans" panose="020B0503050000020004" pitchFamily="34" charset="0"/>
                <a:cs typeface="Times New Roman" panose="02020603050405020304" pitchFamily="18" charset="0"/>
              </a:rPr>
            </a:br>
            <a:endParaRPr lang="en-US" sz="1600" b="1" dirty="0">
              <a:solidFill>
                <a:srgbClr val="002060"/>
              </a:solidFill>
              <a:latin typeface="Fira Sans" panose="020B05030500000200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FD318CB-E86C-62B1-7A52-999450D06E79}"/>
              </a:ext>
            </a:extLst>
          </p:cNvPr>
          <p:cNvSpPr txBox="1"/>
          <p:nvPr/>
        </p:nvSpPr>
        <p:spPr>
          <a:xfrm>
            <a:off x="7763578" y="1922128"/>
            <a:ext cx="2679833" cy="338554"/>
          </a:xfrm>
          <a:prstGeom prst="rect">
            <a:avLst/>
          </a:prstGeom>
          <a:noFill/>
        </p:spPr>
        <p:txBody>
          <a:bodyPr wrap="square">
            <a:spAutoFit/>
          </a:bodyPr>
          <a:lstStyle/>
          <a:p>
            <a:r>
              <a:rPr lang="en-US" sz="1600" dirty="0">
                <a:solidFill>
                  <a:srgbClr val="002060"/>
                </a:solidFill>
                <a:latin typeface="Fira Sans" panose="020B0503050000020004" pitchFamily="34" charset="0"/>
                <a:cs typeface="Times New Roman" panose="02020603050405020304" pitchFamily="18" charset="0"/>
              </a:rPr>
              <a:t>The photoelectron images</a:t>
            </a:r>
          </a:p>
        </p:txBody>
      </p:sp>
    </p:spTree>
    <p:extLst>
      <p:ext uri="{BB962C8B-B14F-4D97-AF65-F5344CB8AC3E}">
        <p14:creationId xmlns:p14="http://schemas.microsoft.com/office/powerpoint/2010/main" val="320758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4588329" y="508240"/>
            <a:ext cx="76036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0619F10-D386-4E42-BDB7-EB302F7A7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05F0C-8A26-49AA-8A23-D5C80D9FD5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Rectangle 9"/>
          <p:cNvSpPr/>
          <p:nvPr/>
        </p:nvSpPr>
        <p:spPr>
          <a:xfrm>
            <a:off x="549800" y="188383"/>
            <a:ext cx="425213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n w="0">
                  <a:solidFill>
                    <a:schemeClr val="accent1">
                      <a:lumMod val="50000"/>
                    </a:schemeClr>
                  </a:solidFill>
                </a:ln>
                <a:solidFill>
                  <a:schemeClr val="accent5">
                    <a:lumMod val="50000"/>
                  </a:schemeClr>
                </a:solidFill>
                <a:ea typeface="Tahoma" panose="020B0604030504040204" pitchFamily="34" charset="0"/>
                <a:cs typeface="Tahoma" panose="020B0604030504040204" pitchFamily="34" charset="0"/>
              </a:rPr>
              <a:t>X-Ray Raman Spectroscopy</a:t>
            </a:r>
            <a:endParaRPr lang="en-US" sz="2800" b="1" dirty="0">
              <a:ln w="9525">
                <a:solidFill>
                  <a:srgbClr val="FF0000"/>
                </a:solidFill>
                <a:prstDash val="solid"/>
              </a:ln>
              <a:solidFill>
                <a:srgbClr val="0000FF"/>
              </a:solidFill>
              <a:effectLst>
                <a:outerShdw blurRad="12700" dist="38100" dir="2700000" algn="tl" rotWithShape="0">
                  <a:schemeClr val="accent5">
                    <a:lumMod val="60000"/>
                    <a:lumOff val="40000"/>
                  </a:schemeClr>
                </a:outerShdw>
              </a:effectLst>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A97233E9-6E9B-7AB9-469D-95211EA70CE8}"/>
              </a:ext>
            </a:extLst>
          </p:cNvPr>
          <p:cNvSpPr txBox="1"/>
          <p:nvPr/>
        </p:nvSpPr>
        <p:spPr>
          <a:xfrm>
            <a:off x="506797" y="735409"/>
            <a:ext cx="5428717" cy="2156296"/>
          </a:xfrm>
          <a:prstGeom prst="rect">
            <a:avLst/>
          </a:prstGeom>
          <a:noFill/>
        </p:spPr>
        <p:txBody>
          <a:bodyPr wrap="square">
            <a:spAutoFit/>
          </a:bodyPr>
          <a:lstStyle/>
          <a:p>
            <a:pPr algn="just">
              <a:lnSpc>
                <a:spcPct val="150000"/>
              </a:lnSpc>
            </a:pPr>
            <a:r>
              <a:rPr lang="en-US" sz="1600" b="1" dirty="0">
                <a:solidFill>
                  <a:srgbClr val="002060"/>
                </a:solidFill>
                <a:latin typeface="Fira Sans" panose="020B0503050000020004" pitchFamily="34" charset="0"/>
                <a:cs typeface="Times New Roman" panose="02020603050405020304" pitchFamily="18" charset="0"/>
              </a:rPr>
              <a:t>UV-vis Raman spectroscopy: </a:t>
            </a:r>
            <a:r>
              <a:rPr lang="en-US" sz="1600" dirty="0">
                <a:solidFill>
                  <a:srgbClr val="002060"/>
                </a:solidFill>
                <a:latin typeface="Fira Sans" panose="020B0503050000020004" pitchFamily="34" charset="0"/>
                <a:cs typeface="Times New Roman" panose="02020603050405020304" pitchFamily="18" charset="0"/>
              </a:rPr>
              <a:t>monochromatic UV beam excites valence electrons into the conduction band and measures energy losses (Stokes) or energy gains (anti-Stokes), Raman scattering, related to vibrational and rotational states of the system of interest.</a:t>
            </a:r>
          </a:p>
          <a:p>
            <a:pPr algn="just">
              <a:lnSpc>
                <a:spcPct val="150000"/>
              </a:lnSpc>
            </a:pPr>
            <a:endParaRPr lang="en-US" sz="1050" dirty="0"/>
          </a:p>
        </p:txBody>
      </p:sp>
      <p:sp>
        <p:nvSpPr>
          <p:cNvPr id="8" name="TextBox 7">
            <a:extLst>
              <a:ext uri="{FF2B5EF4-FFF2-40B4-BE49-F238E27FC236}">
                <a16:creationId xmlns:a16="http://schemas.microsoft.com/office/drawing/2014/main" id="{C0840307-8B88-550A-20DA-9F6CC098FD8A}"/>
              </a:ext>
            </a:extLst>
          </p:cNvPr>
          <p:cNvSpPr txBox="1"/>
          <p:nvPr/>
        </p:nvSpPr>
        <p:spPr>
          <a:xfrm>
            <a:off x="313385" y="4268547"/>
            <a:ext cx="5622130" cy="2270365"/>
          </a:xfrm>
          <a:prstGeom prst="rect">
            <a:avLst/>
          </a:prstGeom>
          <a:noFill/>
        </p:spPr>
        <p:txBody>
          <a:bodyPr wrap="square">
            <a:spAutoFit/>
          </a:bodyPr>
          <a:lstStyle/>
          <a:p>
            <a:pPr marL="285750" indent="-285750" algn="just">
              <a:lnSpc>
                <a:spcPct val="150000"/>
              </a:lnSpc>
              <a:buFontTx/>
              <a:buChar char="-"/>
            </a:pPr>
            <a:r>
              <a:rPr lang="en-US" sz="1600" b="1" dirty="0">
                <a:solidFill>
                  <a:srgbClr val="002060"/>
                </a:solidFill>
                <a:latin typeface="Fira Sans" panose="020B0503050000020004" pitchFamily="34" charset="0"/>
                <a:cs typeface="Times New Roman" panose="02020603050405020304" pitchFamily="18" charset="0"/>
              </a:rPr>
              <a:t>X-ray Raman scattering  (XRS)</a:t>
            </a:r>
            <a:r>
              <a:rPr lang="en-US" sz="1600" dirty="0">
                <a:solidFill>
                  <a:srgbClr val="002060"/>
                </a:solidFill>
                <a:latin typeface="Fira Sans" panose="020B0503050000020004" pitchFamily="34" charset="0"/>
                <a:cs typeface="Times New Roman" panose="02020603050405020304" pitchFamily="18" charset="0"/>
              </a:rPr>
              <a:t> X-ray can be applied to excite core electrons into the conduction band higher order transitions (quadrupole) are allowed. (low-cross section)</a:t>
            </a:r>
          </a:p>
          <a:p>
            <a:pPr marL="285750" indent="-285750" algn="just">
              <a:lnSpc>
                <a:spcPct val="150000"/>
              </a:lnSpc>
              <a:buFontTx/>
              <a:buChar char="-"/>
            </a:pPr>
            <a:r>
              <a:rPr lang="en-US" sz="1600" dirty="0">
                <a:solidFill>
                  <a:srgbClr val="002060"/>
                </a:solidFill>
                <a:latin typeface="Fira Sans" panose="020B0503050000020004" pitchFamily="34" charset="0"/>
                <a:cs typeface="Times New Roman" panose="02020603050405020304" pitchFamily="18" charset="0"/>
              </a:rPr>
              <a:t>Study case: Materials in extreme conditions (high pressure)    </a:t>
            </a:r>
            <a:r>
              <a:rPr lang="en-US" sz="1600" b="1" dirty="0">
                <a:solidFill>
                  <a:srgbClr val="002060"/>
                </a:solidFill>
                <a:latin typeface="Fira Sans" panose="020B0503050000020004" pitchFamily="34" charset="0"/>
                <a:cs typeface="Times New Roman" panose="02020603050405020304" pitchFamily="18" charset="0"/>
              </a:rPr>
              <a:t>(TR-XRS)</a:t>
            </a:r>
          </a:p>
        </p:txBody>
      </p:sp>
      <p:pic>
        <p:nvPicPr>
          <p:cNvPr id="3" name="Picture 2" descr="Chart, line chart&#10;&#10;Description automatically generated">
            <a:extLst>
              <a:ext uri="{FF2B5EF4-FFF2-40B4-BE49-F238E27FC236}">
                <a16:creationId xmlns:a16="http://schemas.microsoft.com/office/drawing/2014/main" id="{AE011E23-E38D-F629-E038-658812D85A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3333" y="2717791"/>
            <a:ext cx="4038529" cy="1494834"/>
          </a:xfrm>
          <a:prstGeom prst="rect">
            <a:avLst/>
          </a:prstGeom>
        </p:spPr>
      </p:pic>
      <p:grpSp>
        <p:nvGrpSpPr>
          <p:cNvPr id="14" name="Group 13">
            <a:extLst>
              <a:ext uri="{FF2B5EF4-FFF2-40B4-BE49-F238E27FC236}">
                <a16:creationId xmlns:a16="http://schemas.microsoft.com/office/drawing/2014/main" id="{6D670D4D-1779-C113-B58B-ABCBBADAC2E7}"/>
              </a:ext>
            </a:extLst>
          </p:cNvPr>
          <p:cNvGrpSpPr/>
          <p:nvPr/>
        </p:nvGrpSpPr>
        <p:grpSpPr>
          <a:xfrm>
            <a:off x="6096000" y="539546"/>
            <a:ext cx="5700180" cy="5933265"/>
            <a:chOff x="6256487" y="605647"/>
            <a:chExt cx="5700180" cy="5933265"/>
          </a:xfrm>
        </p:grpSpPr>
        <p:pic>
          <p:nvPicPr>
            <p:cNvPr id="12" name="Picture 11">
              <a:extLst>
                <a:ext uri="{FF2B5EF4-FFF2-40B4-BE49-F238E27FC236}">
                  <a16:creationId xmlns:a16="http://schemas.microsoft.com/office/drawing/2014/main" id="{8B41C5F3-B717-D9BA-C303-764A73A295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37176" y="2226955"/>
              <a:ext cx="3172898" cy="2647860"/>
            </a:xfrm>
            <a:prstGeom prst="rect">
              <a:avLst/>
            </a:prstGeom>
          </p:spPr>
        </p:pic>
        <p:sp>
          <p:nvSpPr>
            <p:cNvPr id="4" name="TextBox 3">
              <a:extLst>
                <a:ext uri="{FF2B5EF4-FFF2-40B4-BE49-F238E27FC236}">
                  <a16:creationId xmlns:a16="http://schemas.microsoft.com/office/drawing/2014/main" id="{9F03E0A2-8755-E84A-B873-7CFE42FC8F3A}"/>
                </a:ext>
              </a:extLst>
            </p:cNvPr>
            <p:cNvSpPr txBox="1"/>
            <p:nvPr/>
          </p:nvSpPr>
          <p:spPr>
            <a:xfrm>
              <a:off x="6256487" y="605647"/>
              <a:ext cx="5571833" cy="2185214"/>
            </a:xfrm>
            <a:prstGeom prst="rect">
              <a:avLst/>
            </a:prstGeom>
            <a:noFill/>
          </p:spPr>
          <p:txBody>
            <a:bodyPr wrap="square">
              <a:spAutoFit/>
            </a:bodyPr>
            <a:lstStyle/>
            <a:p>
              <a:pPr algn="just">
                <a:lnSpc>
                  <a:spcPct val="150000"/>
                </a:lnSpc>
              </a:pPr>
              <a:r>
                <a:rPr lang="en-US" sz="1600" b="1" dirty="0">
                  <a:solidFill>
                    <a:srgbClr val="002060"/>
                  </a:solidFill>
                  <a:latin typeface="Fira Sans" panose="020B0503050000020004" pitchFamily="34" charset="0"/>
                  <a:cs typeface="Times New Roman" panose="02020603050405020304" pitchFamily="18" charset="0"/>
                </a:rPr>
                <a:t>Stimulated (electronic) Raman scattering</a:t>
              </a:r>
            </a:p>
            <a:p>
              <a:pPr algn="just">
                <a:lnSpc>
                  <a:spcPct val="150000"/>
                </a:lnSpc>
              </a:pPr>
              <a:r>
                <a:rPr lang="en-US" sz="1600" dirty="0">
                  <a:solidFill>
                    <a:srgbClr val="002060"/>
                  </a:solidFill>
                  <a:latin typeface="Fira Sans" panose="020B0503050000020004" pitchFamily="34" charset="0"/>
                  <a:cs typeface="Times New Roman" panose="02020603050405020304" pitchFamily="18" charset="0"/>
                </a:rPr>
                <a:t>A pump–probe Raman experiment on a protein; To study electronic charge transfer in rhenium modified azurin, a benchmark system for photoinduced fast electron transfer in proteins </a:t>
              </a:r>
              <a:endParaRPr lang="en-US" sz="1600" dirty="0"/>
            </a:p>
            <a:p>
              <a:pPr algn="just"/>
              <a:endParaRPr lang="en-US" sz="1600" dirty="0">
                <a:solidFill>
                  <a:srgbClr val="002060"/>
                </a:solidFill>
                <a:latin typeface="Fira Sans" panose="020B05030500000200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698DDF85-241C-92F5-5ED9-A7F5EEB1093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84834" y="4914339"/>
              <a:ext cx="5571833" cy="1323439"/>
            </a:xfrm>
            <a:prstGeom prst="rect">
              <a:avLst/>
            </a:prstGeom>
          </p:spPr>
        </p:pic>
        <p:sp>
          <p:nvSpPr>
            <p:cNvPr id="13" name="TextBox 12">
              <a:extLst>
                <a:ext uri="{FF2B5EF4-FFF2-40B4-BE49-F238E27FC236}">
                  <a16:creationId xmlns:a16="http://schemas.microsoft.com/office/drawing/2014/main" id="{FAD53AB5-14D7-7351-45D8-D680FA3A22B9}"/>
                </a:ext>
              </a:extLst>
            </p:cNvPr>
            <p:cNvSpPr txBox="1"/>
            <p:nvPr/>
          </p:nvSpPr>
          <p:spPr>
            <a:xfrm>
              <a:off x="6952308" y="6277302"/>
              <a:ext cx="4946189" cy="261610"/>
            </a:xfrm>
            <a:prstGeom prst="rect">
              <a:avLst/>
            </a:prstGeom>
            <a:noFill/>
          </p:spPr>
          <p:txBody>
            <a:bodyPr wrap="square">
              <a:spAutoFit/>
            </a:bodyPr>
            <a:lstStyle/>
            <a:p>
              <a:r>
                <a:rPr lang="en-US" sz="1100" dirty="0">
                  <a:solidFill>
                    <a:srgbClr val="0000FF"/>
                  </a:solidFill>
                  <a:latin typeface="Times New Roman" panose="02020603050405020304" pitchFamily="18" charset="0"/>
                  <a:cs typeface="Times New Roman" panose="02020603050405020304" pitchFamily="18" charset="0"/>
                </a:rPr>
                <a:t>Zhang, Yu, et al., (2014): </a:t>
              </a:r>
              <a:r>
                <a:rPr lang="en-US" sz="1100" i="1" dirty="0">
                  <a:solidFill>
                    <a:srgbClr val="0000FF"/>
                  </a:solidFill>
                  <a:latin typeface="Times New Roman" panose="02020603050405020304" pitchFamily="18" charset="0"/>
                  <a:cs typeface="Times New Roman" panose="02020603050405020304" pitchFamily="18" charset="0"/>
                </a:rPr>
                <a:t>The journal of physical chemistry letters </a:t>
              </a:r>
              <a:r>
                <a:rPr lang="en-US" sz="1100" b="1" dirty="0">
                  <a:solidFill>
                    <a:srgbClr val="0000FF"/>
                  </a:solidFill>
                  <a:latin typeface="Times New Roman" panose="02020603050405020304" pitchFamily="18" charset="0"/>
                  <a:cs typeface="Times New Roman" panose="02020603050405020304" pitchFamily="18" charset="0"/>
                </a:rPr>
                <a:t>5.</a:t>
              </a:r>
              <a:r>
                <a:rPr lang="en-US" sz="1100" dirty="0">
                  <a:solidFill>
                    <a:srgbClr val="0000FF"/>
                  </a:solidFill>
                  <a:latin typeface="Times New Roman" panose="02020603050405020304" pitchFamily="18" charset="0"/>
                  <a:cs typeface="Times New Roman" panose="02020603050405020304" pitchFamily="18" charset="0"/>
                </a:rPr>
                <a:t>21 3656-3661.</a:t>
              </a:r>
            </a:p>
          </p:txBody>
        </p:sp>
      </p:grpSp>
    </p:spTree>
    <p:extLst>
      <p:ext uri="{BB962C8B-B14F-4D97-AF65-F5344CB8AC3E}">
        <p14:creationId xmlns:p14="http://schemas.microsoft.com/office/powerpoint/2010/main" val="411262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7223888" y="354236"/>
            <a:ext cx="48977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0619F10-D386-4E42-BDB7-EB302F7A7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05F0C-8A26-49AA-8A23-D5C80D9FD5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Rectangle 9"/>
          <p:cNvSpPr/>
          <p:nvPr/>
        </p:nvSpPr>
        <p:spPr>
          <a:xfrm>
            <a:off x="345327" y="34020"/>
            <a:ext cx="778137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n w="0">
                  <a:solidFill>
                    <a:schemeClr val="accent1">
                      <a:lumMod val="50000"/>
                    </a:schemeClr>
                  </a:solidFill>
                </a:ln>
                <a:solidFill>
                  <a:schemeClr val="accent5">
                    <a:lumMod val="50000"/>
                  </a:schemeClr>
                </a:solidFill>
                <a:ea typeface="Tahoma" panose="020B0604030504040204" pitchFamily="34" charset="0"/>
                <a:cs typeface="Tahoma" panose="020B0604030504040204" pitchFamily="34" charset="0"/>
              </a:rPr>
              <a:t>Stimulated (electronic) X-ray Raman scattering </a:t>
            </a:r>
            <a:endParaRPr lang="en-US" sz="2800" b="1" dirty="0">
              <a:ln w="9525">
                <a:solidFill>
                  <a:srgbClr val="FF0000"/>
                </a:solidFill>
                <a:prstDash val="solid"/>
              </a:ln>
              <a:solidFill>
                <a:srgbClr val="0000FF"/>
              </a:solidFill>
              <a:effectLst>
                <a:outerShdw blurRad="12700" dist="38100" dir="2700000" algn="tl" rotWithShape="0">
                  <a:schemeClr val="accent5">
                    <a:lumMod val="60000"/>
                    <a:lumOff val="40000"/>
                  </a:schemeClr>
                </a:outerShdw>
              </a:effectLst>
              <a:ea typeface="Tahoma" panose="020B0604030504040204" pitchFamily="34" charset="0"/>
              <a:cs typeface="Tahoma" panose="020B0604030504040204" pitchFamily="34" charset="0"/>
            </a:endParaRPr>
          </a:p>
        </p:txBody>
      </p:sp>
      <p:grpSp>
        <p:nvGrpSpPr>
          <p:cNvPr id="39" name="Group 38">
            <a:extLst>
              <a:ext uri="{FF2B5EF4-FFF2-40B4-BE49-F238E27FC236}">
                <a16:creationId xmlns:a16="http://schemas.microsoft.com/office/drawing/2014/main" id="{A36617F8-218C-692B-EF53-3D43ED98CEA2}"/>
              </a:ext>
            </a:extLst>
          </p:cNvPr>
          <p:cNvGrpSpPr/>
          <p:nvPr/>
        </p:nvGrpSpPr>
        <p:grpSpPr>
          <a:xfrm>
            <a:off x="319074" y="427456"/>
            <a:ext cx="11280723" cy="2785090"/>
            <a:chOff x="434383" y="441121"/>
            <a:chExt cx="11280723" cy="2785090"/>
          </a:xfrm>
        </p:grpSpPr>
        <p:grpSp>
          <p:nvGrpSpPr>
            <p:cNvPr id="20" name="Group 19">
              <a:extLst>
                <a:ext uri="{FF2B5EF4-FFF2-40B4-BE49-F238E27FC236}">
                  <a16:creationId xmlns:a16="http://schemas.microsoft.com/office/drawing/2014/main" id="{F03794CC-DB1F-5BC3-4DC5-12B83316ECCC}"/>
                </a:ext>
              </a:extLst>
            </p:cNvPr>
            <p:cNvGrpSpPr/>
            <p:nvPr/>
          </p:nvGrpSpPr>
          <p:grpSpPr>
            <a:xfrm>
              <a:off x="7234110" y="441121"/>
              <a:ext cx="4480996" cy="2785090"/>
              <a:chOff x="636270" y="1717110"/>
              <a:chExt cx="3464855" cy="2309587"/>
            </a:xfrm>
          </p:grpSpPr>
          <p:grpSp>
            <p:nvGrpSpPr>
              <p:cNvPr id="18" name="Group 17">
                <a:extLst>
                  <a:ext uri="{FF2B5EF4-FFF2-40B4-BE49-F238E27FC236}">
                    <a16:creationId xmlns:a16="http://schemas.microsoft.com/office/drawing/2014/main" id="{3AE470D3-C333-8C5A-F440-9F3B469291BF}"/>
                  </a:ext>
                </a:extLst>
              </p:cNvPr>
              <p:cNvGrpSpPr/>
              <p:nvPr/>
            </p:nvGrpSpPr>
            <p:grpSpPr>
              <a:xfrm>
                <a:off x="636270" y="1852093"/>
                <a:ext cx="3464855" cy="2174604"/>
                <a:chOff x="3089853" y="1662610"/>
                <a:chExt cx="3583566" cy="2288904"/>
              </a:xfrm>
            </p:grpSpPr>
            <p:pic>
              <p:nvPicPr>
                <p:cNvPr id="11" name="Picture 10">
                  <a:extLst>
                    <a:ext uri="{FF2B5EF4-FFF2-40B4-BE49-F238E27FC236}">
                      <a16:creationId xmlns:a16="http://schemas.microsoft.com/office/drawing/2014/main" id="{6C2F3CA5-E120-BDA7-E93E-4B1C6FC9B3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89853" y="1662610"/>
                  <a:ext cx="3583566" cy="2288904"/>
                </a:xfrm>
                <a:prstGeom prst="rect">
                  <a:avLst/>
                </a:prstGeom>
              </p:spPr>
            </p:pic>
            <p:pic>
              <p:nvPicPr>
                <p:cNvPr id="13" name="Picture 12">
                  <a:extLst>
                    <a:ext uri="{FF2B5EF4-FFF2-40B4-BE49-F238E27FC236}">
                      <a16:creationId xmlns:a16="http://schemas.microsoft.com/office/drawing/2014/main" id="{DA34F5B4-D4F5-0840-367D-363BCFAC2A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7803" y="1742563"/>
                  <a:ext cx="867665" cy="384157"/>
                </a:xfrm>
                <a:prstGeom prst="rect">
                  <a:avLst/>
                </a:prstGeom>
              </p:spPr>
            </p:pic>
            <p:pic>
              <p:nvPicPr>
                <p:cNvPr id="15" name="Picture 14">
                  <a:extLst>
                    <a:ext uri="{FF2B5EF4-FFF2-40B4-BE49-F238E27FC236}">
                      <a16:creationId xmlns:a16="http://schemas.microsoft.com/office/drawing/2014/main" id="{98AD60EA-70A9-5636-1CEE-A8427DC7BC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10742" y="2457401"/>
                  <a:ext cx="884877" cy="307510"/>
                </a:xfrm>
                <a:prstGeom prst="rect">
                  <a:avLst/>
                </a:prstGeom>
              </p:spPr>
            </p:pic>
            <p:pic>
              <p:nvPicPr>
                <p:cNvPr id="17" name="Picture 16">
                  <a:extLst>
                    <a:ext uri="{FF2B5EF4-FFF2-40B4-BE49-F238E27FC236}">
                      <a16:creationId xmlns:a16="http://schemas.microsoft.com/office/drawing/2014/main" id="{AD484B77-314F-625A-31C0-7F6E3D8E11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53591" y="3447027"/>
                  <a:ext cx="678835" cy="171135"/>
                </a:xfrm>
                <a:prstGeom prst="rect">
                  <a:avLst/>
                </a:prstGeom>
              </p:spPr>
            </p:pic>
          </p:grpSp>
          <p:pic>
            <p:nvPicPr>
              <p:cNvPr id="14" name="Picture 13">
                <a:extLst>
                  <a:ext uri="{FF2B5EF4-FFF2-40B4-BE49-F238E27FC236}">
                    <a16:creationId xmlns:a16="http://schemas.microsoft.com/office/drawing/2014/main" id="{E2AE0DEB-70DC-6CCB-66B2-FFFF6AA58957}"/>
                  </a:ext>
                </a:extLst>
              </p:cNvPr>
              <p:cNvPicPr>
                <a:picLocks noChangeAspect="1"/>
              </p:cNvPicPr>
              <p:nvPr/>
            </p:nvPicPr>
            <p:blipFill>
              <a:blip r:embed="rId7"/>
              <a:stretch>
                <a:fillRect/>
              </a:stretch>
            </p:blipFill>
            <p:spPr>
              <a:xfrm>
                <a:off x="827389" y="1782680"/>
                <a:ext cx="310243" cy="248194"/>
              </a:xfrm>
              <a:prstGeom prst="rect">
                <a:avLst/>
              </a:prstGeom>
            </p:spPr>
          </p:pic>
          <p:pic>
            <p:nvPicPr>
              <p:cNvPr id="19" name="Picture 18">
                <a:extLst>
                  <a:ext uri="{FF2B5EF4-FFF2-40B4-BE49-F238E27FC236}">
                    <a16:creationId xmlns:a16="http://schemas.microsoft.com/office/drawing/2014/main" id="{B2840EFE-D6C3-84B8-246E-F43611630AD6}"/>
                  </a:ext>
                </a:extLst>
              </p:cNvPr>
              <p:cNvPicPr>
                <a:picLocks noChangeAspect="1"/>
              </p:cNvPicPr>
              <p:nvPr/>
            </p:nvPicPr>
            <p:blipFill>
              <a:blip r:embed="rId8"/>
              <a:stretch>
                <a:fillRect/>
              </a:stretch>
            </p:blipFill>
            <p:spPr>
              <a:xfrm>
                <a:off x="3777870" y="1717110"/>
                <a:ext cx="238204" cy="269965"/>
              </a:xfrm>
              <a:prstGeom prst="rect">
                <a:avLst/>
              </a:prstGeom>
            </p:spPr>
          </p:pic>
        </p:grpSp>
        <p:sp>
          <p:nvSpPr>
            <p:cNvPr id="9" name="TextBox 8">
              <a:extLst>
                <a:ext uri="{FF2B5EF4-FFF2-40B4-BE49-F238E27FC236}">
                  <a16:creationId xmlns:a16="http://schemas.microsoft.com/office/drawing/2014/main" id="{29D0FBDC-35B9-A96F-A4DB-846DAFD4EEB3}"/>
                </a:ext>
              </a:extLst>
            </p:cNvPr>
            <p:cNvSpPr txBox="1"/>
            <p:nvPr/>
          </p:nvSpPr>
          <p:spPr>
            <a:xfrm>
              <a:off x="434383" y="650812"/>
              <a:ext cx="7003885" cy="1323439"/>
            </a:xfrm>
            <a:prstGeom prst="rect">
              <a:avLst/>
            </a:prstGeom>
            <a:noFill/>
          </p:spPr>
          <p:txBody>
            <a:bodyPr wrap="square">
              <a:spAutoFit/>
            </a:bodyPr>
            <a:lstStyle/>
            <a:p>
              <a:pPr marL="342900" indent="-342900" algn="just">
                <a:buAutoNum type="alphaLcParenBoth"/>
              </a:pPr>
              <a:r>
                <a:rPr lang="en-US" sz="1600" dirty="0">
                  <a:solidFill>
                    <a:srgbClr val="002060"/>
                  </a:solidFill>
                  <a:latin typeface="Fira Sans" panose="020B0503050000020004" pitchFamily="34" charset="0"/>
                  <a:cs typeface="Times New Roman" panose="02020603050405020304" pitchFamily="18" charset="0"/>
                </a:rPr>
                <a:t>by a single SASE pulse, the overall bandwidth is large enough to reach valence excited states.  (@EuXFEL) </a:t>
              </a:r>
              <a:r>
                <a:rPr lang="en-US" sz="1600" b="1" dirty="0">
                  <a:solidFill>
                    <a:srgbClr val="002060"/>
                  </a:solidFill>
                  <a:latin typeface="Fira Sans" panose="020B0503050000020004" pitchFamily="34" charset="0"/>
                  <a:cs typeface="Times New Roman" panose="02020603050405020304" pitchFamily="18" charset="0"/>
                </a:rPr>
                <a:t>(b) </a:t>
              </a:r>
              <a:r>
                <a:rPr lang="en-US" sz="1600" dirty="0">
                  <a:solidFill>
                    <a:srgbClr val="002060"/>
                  </a:solidFill>
                  <a:latin typeface="Fira Sans" panose="020B0503050000020004" pitchFamily="34" charset="0"/>
                  <a:cs typeface="Times New Roman" panose="02020603050405020304" pitchFamily="18" charset="0"/>
                </a:rPr>
                <a:t>Two-color SASE or enhanced-brightness SASE: (two pulses with frequencies at the pump and Stokes frequency). </a:t>
              </a:r>
            </a:p>
            <a:p>
              <a:pPr marL="285750" indent="-285750" algn="just">
                <a:buFont typeface="Wingdings" panose="05000000000000000000" pitchFamily="2" charset="2"/>
                <a:buChar char="§"/>
              </a:pPr>
              <a:r>
                <a:rPr lang="en-US" sz="1600" dirty="0">
                  <a:solidFill>
                    <a:srgbClr val="002060"/>
                  </a:solidFill>
                  <a:latin typeface="Fira Sans" panose="020B0503050000020004" pitchFamily="34" charset="0"/>
                  <a:cs typeface="Times New Roman" panose="02020603050405020304" pitchFamily="18" charset="0"/>
                </a:rPr>
                <a:t>Covariance mapping and Ghost imaging  for data analysis</a:t>
              </a:r>
            </a:p>
          </p:txBody>
        </p:sp>
      </p:grpSp>
      <p:sp>
        <p:nvSpPr>
          <p:cNvPr id="7" name="TextBox 6">
            <a:extLst>
              <a:ext uri="{FF2B5EF4-FFF2-40B4-BE49-F238E27FC236}">
                <a16:creationId xmlns:a16="http://schemas.microsoft.com/office/drawing/2014/main" id="{28CC6A0A-DBA6-EE3C-CD35-76EB43B797EC}"/>
              </a:ext>
            </a:extLst>
          </p:cNvPr>
          <p:cNvSpPr txBox="1"/>
          <p:nvPr/>
        </p:nvSpPr>
        <p:spPr>
          <a:xfrm>
            <a:off x="379187" y="5885416"/>
            <a:ext cx="6121283" cy="769441"/>
          </a:xfrm>
          <a:prstGeom prst="rect">
            <a:avLst/>
          </a:prstGeom>
          <a:noFill/>
        </p:spPr>
        <p:txBody>
          <a:bodyPr wrap="square">
            <a:spAutoFit/>
          </a:bodyPr>
          <a:lstStyle/>
          <a:p>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Weninger</a:t>
            </a:r>
            <a:r>
              <a:rPr lang="en-US" sz="1100" dirty="0">
                <a:solidFill>
                  <a:srgbClr val="0000FF"/>
                </a:solidFill>
                <a:latin typeface="Times New Roman" panose="02020603050405020304" pitchFamily="18" charset="0"/>
                <a:cs typeface="Times New Roman" panose="02020603050405020304" pitchFamily="18" charset="0"/>
              </a:rPr>
              <a:t>, Clemens, et al. (2013)"Stimulated electronic x-ray Raman scattering." </a:t>
            </a:r>
            <a:r>
              <a:rPr lang="en-US" sz="1100" i="1" dirty="0">
                <a:solidFill>
                  <a:srgbClr val="0000FF"/>
                </a:solidFill>
                <a:latin typeface="Times New Roman" panose="02020603050405020304" pitchFamily="18" charset="0"/>
                <a:cs typeface="Times New Roman" panose="02020603050405020304" pitchFamily="18" charset="0"/>
              </a:rPr>
              <a:t>PRL</a:t>
            </a:r>
            <a:r>
              <a:rPr lang="en-US" sz="1100" dirty="0">
                <a:solidFill>
                  <a:srgbClr val="0000FF"/>
                </a:solidFill>
                <a:latin typeface="Times New Roman" panose="02020603050405020304" pitchFamily="18" charset="0"/>
                <a:cs typeface="Times New Roman" panose="02020603050405020304" pitchFamily="18" charset="0"/>
              </a:rPr>
              <a:t> </a:t>
            </a:r>
            <a:r>
              <a:rPr lang="en-US" sz="1100" b="1" dirty="0">
                <a:solidFill>
                  <a:srgbClr val="0000FF"/>
                </a:solidFill>
                <a:latin typeface="Times New Roman" panose="02020603050405020304" pitchFamily="18" charset="0"/>
                <a:cs typeface="Times New Roman" panose="02020603050405020304" pitchFamily="18" charset="0"/>
              </a:rPr>
              <a:t>111</a:t>
            </a:r>
            <a:r>
              <a:rPr lang="en-US" sz="1100" dirty="0">
                <a:solidFill>
                  <a:srgbClr val="0000FF"/>
                </a:solidFill>
                <a:latin typeface="Times New Roman" panose="02020603050405020304" pitchFamily="18" charset="0"/>
                <a:cs typeface="Times New Roman" panose="02020603050405020304" pitchFamily="18" charset="0"/>
              </a:rPr>
              <a:t>.23 : 233902.</a:t>
            </a:r>
          </a:p>
          <a:p>
            <a:r>
              <a:rPr lang="en-US" sz="1100" dirty="0" err="1">
                <a:solidFill>
                  <a:srgbClr val="0000FF"/>
                </a:solidFill>
                <a:latin typeface="Times New Roman" panose="02020603050405020304" pitchFamily="18" charset="0"/>
                <a:cs typeface="Times New Roman" panose="02020603050405020304" pitchFamily="18" charset="0"/>
              </a:rPr>
              <a:t>Cavaletto</a:t>
            </a:r>
            <a:r>
              <a:rPr lang="en-US" sz="1100" dirty="0">
                <a:solidFill>
                  <a:srgbClr val="0000FF"/>
                </a:solidFill>
                <a:latin typeface="Times New Roman" panose="02020603050405020304" pitchFamily="18" charset="0"/>
                <a:cs typeface="Times New Roman" panose="02020603050405020304" pitchFamily="18" charset="0"/>
              </a:rPr>
              <a:t>, Stefano M., Daniel Keefer, and </a:t>
            </a:r>
            <a:r>
              <a:rPr lang="en-US" sz="1100" dirty="0" err="1">
                <a:solidFill>
                  <a:srgbClr val="0000FF"/>
                </a:solidFill>
                <a:latin typeface="Times New Roman" panose="02020603050405020304" pitchFamily="18" charset="0"/>
                <a:cs typeface="Times New Roman" panose="02020603050405020304" pitchFamily="18" charset="0"/>
              </a:rPr>
              <a:t>Shaul</a:t>
            </a:r>
            <a:r>
              <a:rPr lang="en-US" sz="1100" dirty="0">
                <a:solidFill>
                  <a:srgbClr val="0000FF"/>
                </a:solidFill>
                <a:latin typeface="Times New Roman" panose="02020603050405020304" pitchFamily="18" charset="0"/>
                <a:cs typeface="Times New Roman" panose="02020603050405020304" pitchFamily="18" charset="0"/>
              </a:rPr>
              <a:t> </a:t>
            </a:r>
            <a:r>
              <a:rPr lang="en-US" sz="1100" dirty="0" err="1">
                <a:solidFill>
                  <a:srgbClr val="0000FF"/>
                </a:solidFill>
                <a:latin typeface="Times New Roman" panose="02020603050405020304" pitchFamily="18" charset="0"/>
                <a:cs typeface="Times New Roman" panose="02020603050405020304" pitchFamily="18" charset="0"/>
              </a:rPr>
              <a:t>Mukamel</a:t>
            </a:r>
            <a:r>
              <a:rPr lang="en-US" sz="1100" dirty="0">
                <a:solidFill>
                  <a:srgbClr val="0000FF"/>
                </a:solidFill>
                <a:latin typeface="Times New Roman" panose="02020603050405020304" pitchFamily="18" charset="0"/>
                <a:cs typeface="Times New Roman" panose="02020603050405020304" pitchFamily="18" charset="0"/>
              </a:rPr>
              <a:t>. (2021):  </a:t>
            </a:r>
            <a:r>
              <a:rPr lang="en-US" sz="1100" i="1" dirty="0">
                <a:solidFill>
                  <a:srgbClr val="0000FF"/>
                </a:solidFill>
                <a:latin typeface="Times New Roman" panose="02020603050405020304" pitchFamily="18" charset="0"/>
                <a:cs typeface="Times New Roman" panose="02020603050405020304" pitchFamily="18" charset="0"/>
              </a:rPr>
              <a:t>Physical Review X </a:t>
            </a:r>
            <a:r>
              <a:rPr lang="en-US" sz="1100" b="1" dirty="0">
                <a:solidFill>
                  <a:srgbClr val="0000FF"/>
                </a:solidFill>
                <a:latin typeface="Times New Roman" panose="02020603050405020304" pitchFamily="18" charset="0"/>
                <a:cs typeface="Times New Roman" panose="02020603050405020304" pitchFamily="18" charset="0"/>
              </a:rPr>
              <a:t>11</a:t>
            </a:r>
            <a:r>
              <a:rPr lang="en-US" sz="1100" dirty="0">
                <a:solidFill>
                  <a:srgbClr val="0000FF"/>
                </a:solidFill>
                <a:latin typeface="Times New Roman" panose="02020603050405020304" pitchFamily="18" charset="0"/>
                <a:cs typeface="Times New Roman" panose="02020603050405020304" pitchFamily="18" charset="0"/>
              </a:rPr>
              <a:t>.1 011029.</a:t>
            </a:r>
          </a:p>
          <a:p>
            <a:r>
              <a:rPr lang="en-US" sz="1100" dirty="0" err="1">
                <a:solidFill>
                  <a:srgbClr val="0000FF"/>
                </a:solidFill>
                <a:latin typeface="Times New Roman" panose="02020603050405020304" pitchFamily="18" charset="0"/>
                <a:cs typeface="Times New Roman" panose="02020603050405020304" pitchFamily="18" charset="0"/>
              </a:rPr>
              <a:t>Kimberg</a:t>
            </a:r>
            <a:r>
              <a:rPr lang="en-US" sz="1100" dirty="0">
                <a:solidFill>
                  <a:srgbClr val="0000FF"/>
                </a:solidFill>
                <a:latin typeface="Times New Roman" panose="02020603050405020304" pitchFamily="18" charset="0"/>
                <a:cs typeface="Times New Roman" panose="02020603050405020304" pitchFamily="18" charset="0"/>
              </a:rPr>
              <a:t>, Victor, et al. . (2016): </a:t>
            </a:r>
            <a:r>
              <a:rPr lang="en-US" sz="1100" i="1" dirty="0">
                <a:solidFill>
                  <a:srgbClr val="0000FF"/>
                </a:solidFill>
                <a:latin typeface="Times New Roman" panose="02020603050405020304" pitchFamily="18" charset="0"/>
                <a:cs typeface="Times New Roman" panose="02020603050405020304" pitchFamily="18" charset="0"/>
              </a:rPr>
              <a:t>Faraday Discussions </a:t>
            </a:r>
            <a:r>
              <a:rPr lang="en-US" sz="1100" b="1" dirty="0">
                <a:solidFill>
                  <a:srgbClr val="0000FF"/>
                </a:solidFill>
                <a:latin typeface="Times New Roman" panose="02020603050405020304" pitchFamily="18" charset="0"/>
                <a:cs typeface="Times New Roman" panose="02020603050405020304" pitchFamily="18" charset="0"/>
              </a:rPr>
              <a:t>194</a:t>
            </a:r>
            <a:r>
              <a:rPr lang="en-US" sz="1100" dirty="0">
                <a:solidFill>
                  <a:srgbClr val="0000FF"/>
                </a:solidFill>
                <a:latin typeface="Times New Roman" panose="02020603050405020304" pitchFamily="18" charset="0"/>
                <a:cs typeface="Times New Roman" panose="02020603050405020304" pitchFamily="18" charset="0"/>
              </a:rPr>
              <a:t> 305-324.</a:t>
            </a:r>
          </a:p>
          <a:p>
            <a:r>
              <a:rPr lang="en-US" sz="1100" dirty="0" err="1">
                <a:solidFill>
                  <a:srgbClr val="0000FF"/>
                </a:solidFill>
                <a:latin typeface="Times New Roman" panose="02020603050405020304" pitchFamily="18" charset="0"/>
                <a:cs typeface="Times New Roman" panose="02020603050405020304" pitchFamily="18" charset="0"/>
              </a:rPr>
              <a:t>Kimberg</a:t>
            </a:r>
            <a:r>
              <a:rPr lang="en-US" sz="1100" dirty="0">
                <a:solidFill>
                  <a:srgbClr val="0000FF"/>
                </a:solidFill>
                <a:latin typeface="Times New Roman" panose="02020603050405020304" pitchFamily="18" charset="0"/>
                <a:cs typeface="Times New Roman" panose="02020603050405020304" pitchFamily="18" charset="0"/>
              </a:rPr>
              <a:t>, Victor, and Nina </a:t>
            </a:r>
            <a:r>
              <a:rPr lang="en-US" sz="1100" dirty="0" err="1">
                <a:solidFill>
                  <a:srgbClr val="0000FF"/>
                </a:solidFill>
                <a:latin typeface="Times New Roman" panose="02020603050405020304" pitchFamily="18" charset="0"/>
                <a:cs typeface="Times New Roman" panose="02020603050405020304" pitchFamily="18" charset="0"/>
              </a:rPr>
              <a:t>Rohringer</a:t>
            </a:r>
            <a:r>
              <a:rPr lang="en-US" sz="1100" dirty="0">
                <a:solidFill>
                  <a:srgbClr val="0000FF"/>
                </a:solidFill>
                <a:latin typeface="Times New Roman" panose="02020603050405020304" pitchFamily="18" charset="0"/>
                <a:cs typeface="Times New Roman" panose="02020603050405020304" pitchFamily="18" charset="0"/>
              </a:rPr>
              <a:t>. . (2016): </a:t>
            </a:r>
            <a:r>
              <a:rPr lang="en-US" sz="1100" i="1" dirty="0">
                <a:solidFill>
                  <a:srgbClr val="0000FF"/>
                </a:solidFill>
                <a:latin typeface="Times New Roman" panose="02020603050405020304" pitchFamily="18" charset="0"/>
                <a:cs typeface="Times New Roman" panose="02020603050405020304" pitchFamily="18" charset="0"/>
              </a:rPr>
              <a:t>Structural Dynamics </a:t>
            </a:r>
            <a:r>
              <a:rPr lang="en-US" sz="1100" b="1" dirty="0">
                <a:solidFill>
                  <a:srgbClr val="0000FF"/>
                </a:solidFill>
                <a:latin typeface="Times New Roman" panose="02020603050405020304" pitchFamily="18" charset="0"/>
                <a:cs typeface="Times New Roman" panose="02020603050405020304" pitchFamily="18" charset="0"/>
              </a:rPr>
              <a:t>3.3</a:t>
            </a:r>
            <a:r>
              <a:rPr lang="en-US" sz="1100" dirty="0">
                <a:solidFill>
                  <a:srgbClr val="0000FF"/>
                </a:solidFill>
                <a:latin typeface="Times New Roman" panose="02020603050405020304" pitchFamily="18" charset="0"/>
                <a:cs typeface="Times New Roman" panose="02020603050405020304" pitchFamily="18" charset="0"/>
              </a:rPr>
              <a:t> 034101.</a:t>
            </a:r>
          </a:p>
        </p:txBody>
      </p:sp>
      <p:grpSp>
        <p:nvGrpSpPr>
          <p:cNvPr id="32" name="Group 31">
            <a:extLst>
              <a:ext uri="{FF2B5EF4-FFF2-40B4-BE49-F238E27FC236}">
                <a16:creationId xmlns:a16="http://schemas.microsoft.com/office/drawing/2014/main" id="{F84A05E5-76FF-91DB-CD09-E529BC904C5F}"/>
              </a:ext>
            </a:extLst>
          </p:cNvPr>
          <p:cNvGrpSpPr/>
          <p:nvPr/>
        </p:nvGrpSpPr>
        <p:grpSpPr>
          <a:xfrm>
            <a:off x="319074" y="2797981"/>
            <a:ext cx="5959055" cy="2200465"/>
            <a:chOff x="345327" y="3708285"/>
            <a:chExt cx="5750673" cy="2119749"/>
          </a:xfrm>
        </p:grpSpPr>
        <p:grpSp>
          <p:nvGrpSpPr>
            <p:cNvPr id="30" name="Group 29">
              <a:extLst>
                <a:ext uri="{FF2B5EF4-FFF2-40B4-BE49-F238E27FC236}">
                  <a16:creationId xmlns:a16="http://schemas.microsoft.com/office/drawing/2014/main" id="{00F638FC-02BD-EB01-04B0-05910819719F}"/>
                </a:ext>
              </a:extLst>
            </p:cNvPr>
            <p:cNvGrpSpPr/>
            <p:nvPr/>
          </p:nvGrpSpPr>
          <p:grpSpPr>
            <a:xfrm>
              <a:off x="345327" y="3708285"/>
              <a:ext cx="5750673" cy="2119749"/>
              <a:chOff x="345327" y="3708285"/>
              <a:chExt cx="5750673" cy="2119749"/>
            </a:xfrm>
          </p:grpSpPr>
          <p:grpSp>
            <p:nvGrpSpPr>
              <p:cNvPr id="28" name="Group 27">
                <a:extLst>
                  <a:ext uri="{FF2B5EF4-FFF2-40B4-BE49-F238E27FC236}">
                    <a16:creationId xmlns:a16="http://schemas.microsoft.com/office/drawing/2014/main" id="{AF042C3F-47CF-579A-3274-ABE0BE9EF82A}"/>
                  </a:ext>
                </a:extLst>
              </p:cNvPr>
              <p:cNvGrpSpPr/>
              <p:nvPr/>
            </p:nvGrpSpPr>
            <p:grpSpPr>
              <a:xfrm>
                <a:off x="345327" y="3708285"/>
                <a:ext cx="5750673" cy="2119749"/>
                <a:chOff x="345327" y="3708285"/>
                <a:chExt cx="5750673" cy="2119749"/>
              </a:xfrm>
            </p:grpSpPr>
            <p:pic>
              <p:nvPicPr>
                <p:cNvPr id="21" name="Picture 20">
                  <a:extLst>
                    <a:ext uri="{FF2B5EF4-FFF2-40B4-BE49-F238E27FC236}">
                      <a16:creationId xmlns:a16="http://schemas.microsoft.com/office/drawing/2014/main" id="{ABFDBB5D-EA5E-0849-2E80-78B5FDFC837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5327" y="3708285"/>
                  <a:ext cx="5750673" cy="2119749"/>
                </a:xfrm>
                <a:prstGeom prst="rect">
                  <a:avLst/>
                </a:prstGeom>
              </p:spPr>
            </p:pic>
            <p:sp>
              <p:nvSpPr>
                <p:cNvPr id="27" name="TextBox 26">
                  <a:extLst>
                    <a:ext uri="{FF2B5EF4-FFF2-40B4-BE49-F238E27FC236}">
                      <a16:creationId xmlns:a16="http://schemas.microsoft.com/office/drawing/2014/main" id="{022E6661-D0A4-F408-F0E8-B3ACBC0408E2}"/>
                    </a:ext>
                  </a:extLst>
                </p:cNvPr>
                <p:cNvSpPr txBox="1"/>
                <p:nvPr/>
              </p:nvSpPr>
              <p:spPr>
                <a:xfrm>
                  <a:off x="1665873" y="4583743"/>
                  <a:ext cx="605689" cy="253916"/>
                </a:xfrm>
                <a:prstGeom prst="rect">
                  <a:avLst/>
                </a:prstGeom>
                <a:noFill/>
              </p:spPr>
              <p:txBody>
                <a:bodyPr wrap="square">
                  <a:spAutoFit/>
                </a:bodyPr>
                <a:lstStyle/>
                <a:p>
                  <a:r>
                    <a:rPr lang="en-US" sz="1050" dirty="0">
                      <a:solidFill>
                        <a:srgbClr val="002060"/>
                      </a:solidFill>
                      <a:latin typeface="Times New Roman" panose="02020603050405020304" pitchFamily="18" charset="0"/>
                      <a:cs typeface="Times New Roman" panose="02020603050405020304" pitchFamily="18" charset="0"/>
                    </a:rPr>
                    <a:t>9.5 mm </a:t>
                  </a:r>
                  <a:endParaRPr lang="en-US" sz="1050" dirty="0">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A21A0F7D-EE47-53DA-DCE2-AD8C810F0FDA}"/>
                  </a:ext>
                </a:extLst>
              </p:cNvPr>
              <p:cNvSpPr txBox="1"/>
              <p:nvPr/>
            </p:nvSpPr>
            <p:spPr>
              <a:xfrm>
                <a:off x="580120" y="4207971"/>
                <a:ext cx="651914" cy="253916"/>
              </a:xfrm>
              <a:prstGeom prst="rect">
                <a:avLst/>
              </a:prstGeom>
              <a:noFill/>
            </p:spPr>
            <p:txBody>
              <a:bodyPr wrap="square">
                <a:spAutoFit/>
              </a:bodyPr>
              <a:lstStyle/>
              <a:p>
                <a:r>
                  <a:rPr lang="en-US" sz="1050" dirty="0">
                    <a:solidFill>
                      <a:srgbClr val="002060"/>
                    </a:solidFill>
                    <a:latin typeface="Times New Roman" panose="02020603050405020304" pitchFamily="18" charset="0"/>
                    <a:cs typeface="Times New Roman" panose="02020603050405020304" pitchFamily="18" charset="0"/>
                  </a:rPr>
                  <a:t>T=40 fs</a:t>
                </a:r>
                <a:endParaRPr lang="en-US" sz="1050" dirty="0">
                  <a:latin typeface="Times New Roman" panose="02020603050405020304" pitchFamily="18" charset="0"/>
                  <a:cs typeface="Times New Roman" panose="02020603050405020304" pitchFamily="18" charset="0"/>
                </a:endParaRPr>
              </a:p>
            </p:txBody>
          </p:sp>
        </p:grpSp>
        <p:sp>
          <p:nvSpPr>
            <p:cNvPr id="31" name="TextBox 30">
              <a:extLst>
                <a:ext uri="{FF2B5EF4-FFF2-40B4-BE49-F238E27FC236}">
                  <a16:creationId xmlns:a16="http://schemas.microsoft.com/office/drawing/2014/main" id="{756E9DE5-724B-D4A8-516E-2B6319317A49}"/>
                </a:ext>
              </a:extLst>
            </p:cNvPr>
            <p:cNvSpPr txBox="1"/>
            <p:nvPr/>
          </p:nvSpPr>
          <p:spPr>
            <a:xfrm>
              <a:off x="1428586" y="5505083"/>
              <a:ext cx="1217115" cy="253916"/>
            </a:xfrm>
            <a:prstGeom prst="rect">
              <a:avLst/>
            </a:prstGeom>
            <a:noFill/>
          </p:spPr>
          <p:txBody>
            <a:bodyPr wrap="square">
              <a:spAutoFit/>
            </a:bodyPr>
            <a:lstStyle/>
            <a:p>
              <a:r>
                <a:rPr lang="en-US" sz="1050" dirty="0">
                  <a:solidFill>
                    <a:srgbClr val="002060"/>
                  </a:solidFill>
                  <a:latin typeface="Times New Roman" panose="02020603050405020304" pitchFamily="18" charset="0"/>
                  <a:cs typeface="Times New Roman" panose="02020603050405020304" pitchFamily="18" charset="0"/>
                </a:rPr>
                <a:t>I=10</a:t>
              </a:r>
              <a:r>
                <a:rPr lang="en-US" sz="1050" baseline="30000" dirty="0">
                  <a:solidFill>
                    <a:srgbClr val="002060"/>
                  </a:solidFill>
                  <a:latin typeface="Times New Roman" panose="02020603050405020304" pitchFamily="18" charset="0"/>
                  <a:cs typeface="Times New Roman" panose="02020603050405020304" pitchFamily="18" charset="0"/>
                </a:rPr>
                <a:t>17</a:t>
              </a:r>
              <a:r>
                <a:rPr lang="en-US" sz="1050" dirty="0">
                  <a:solidFill>
                    <a:srgbClr val="002060"/>
                  </a:solidFill>
                  <a:latin typeface="Times New Roman" panose="02020603050405020304" pitchFamily="18" charset="0"/>
                  <a:cs typeface="Times New Roman" panose="02020603050405020304" pitchFamily="18" charset="0"/>
                </a:rPr>
                <a:t> W/cm</a:t>
              </a:r>
              <a:r>
                <a:rPr lang="en-US" sz="1050" baseline="30000" dirty="0">
                  <a:solidFill>
                    <a:srgbClr val="002060"/>
                  </a:solidFill>
                  <a:latin typeface="Times New Roman" panose="02020603050405020304" pitchFamily="18" charset="0"/>
                  <a:cs typeface="Times New Roman" panose="02020603050405020304" pitchFamily="18" charset="0"/>
                </a:rPr>
                <a:t>2</a:t>
              </a:r>
              <a:r>
                <a:rPr lang="en-US" sz="1050" dirty="0">
                  <a:solidFill>
                    <a:srgbClr val="002060"/>
                  </a:solidFill>
                  <a:latin typeface="Times New Roman" panose="02020603050405020304" pitchFamily="18" charset="0"/>
                  <a:cs typeface="Times New Roman" panose="02020603050405020304" pitchFamily="18" charset="0"/>
                </a:rPr>
                <a:t> </a:t>
              </a:r>
              <a:endParaRPr lang="en-US" sz="900" dirty="0">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37FC544F-4C0F-5FB7-FC71-EED8B688CDC8}"/>
              </a:ext>
            </a:extLst>
          </p:cNvPr>
          <p:cNvGrpSpPr/>
          <p:nvPr/>
        </p:nvGrpSpPr>
        <p:grpSpPr>
          <a:xfrm>
            <a:off x="319074" y="3061733"/>
            <a:ext cx="11422285" cy="3400767"/>
            <a:chOff x="319074" y="3188260"/>
            <a:chExt cx="11422285" cy="3400767"/>
          </a:xfrm>
        </p:grpSpPr>
        <p:pic>
          <p:nvPicPr>
            <p:cNvPr id="34" name="Picture 33">
              <a:extLst>
                <a:ext uri="{FF2B5EF4-FFF2-40B4-BE49-F238E27FC236}">
                  <a16:creationId xmlns:a16="http://schemas.microsoft.com/office/drawing/2014/main" id="{EE2D3DD0-6206-B353-E25C-047A5540DD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00470" y="3188260"/>
              <a:ext cx="5240889" cy="3400767"/>
            </a:xfrm>
            <a:prstGeom prst="rect">
              <a:avLst/>
            </a:prstGeom>
          </p:spPr>
        </p:pic>
        <p:sp>
          <p:nvSpPr>
            <p:cNvPr id="37" name="TextBox 36">
              <a:extLst>
                <a:ext uri="{FF2B5EF4-FFF2-40B4-BE49-F238E27FC236}">
                  <a16:creationId xmlns:a16="http://schemas.microsoft.com/office/drawing/2014/main" id="{18821E38-7DC0-EB92-EA0E-8D5476CB5706}"/>
                </a:ext>
              </a:extLst>
            </p:cNvPr>
            <p:cNvSpPr txBox="1"/>
            <p:nvPr/>
          </p:nvSpPr>
          <p:spPr>
            <a:xfrm>
              <a:off x="319074" y="5078140"/>
              <a:ext cx="6436270" cy="738664"/>
            </a:xfrm>
            <a:prstGeom prst="rect">
              <a:avLst/>
            </a:prstGeom>
            <a:noFill/>
          </p:spPr>
          <p:txBody>
            <a:bodyPr wrap="square">
              <a:spAutoFit/>
            </a:bodyPr>
            <a:lstStyle/>
            <a:p>
              <a:r>
                <a:rPr lang="en-US" sz="1400" b="1" dirty="0">
                  <a:solidFill>
                    <a:srgbClr val="002060"/>
                  </a:solidFill>
                  <a:latin typeface="Fira Sans" panose="020B0503050000020004" pitchFamily="34" charset="0"/>
                  <a:cs typeface="Times New Roman" panose="02020603050405020304" pitchFamily="18" charset="0"/>
                </a:rPr>
                <a:t>Right</a:t>
              </a:r>
              <a:r>
                <a:rPr lang="en-US" sz="1400" dirty="0">
                  <a:solidFill>
                    <a:srgbClr val="002060"/>
                  </a:solidFill>
                  <a:latin typeface="Fira Sans" panose="020B0503050000020004" pitchFamily="34" charset="0"/>
                  <a:cs typeface="Times New Roman" panose="02020603050405020304" pitchFamily="18" charset="0"/>
                </a:rPr>
                <a:t> (a) Level diagram for resonant stimulated electronic X-ray Raman scattering in neon. (b) Three single-shot spectra. (c) Normalized single-shot X-ray Raman spectra in neon as a function of central XFEL photon energy.</a:t>
              </a:r>
            </a:p>
          </p:txBody>
        </p:sp>
      </p:grpSp>
      <p:grpSp>
        <p:nvGrpSpPr>
          <p:cNvPr id="4" name="Group 3">
            <a:extLst>
              <a:ext uri="{FF2B5EF4-FFF2-40B4-BE49-F238E27FC236}">
                <a16:creationId xmlns:a16="http://schemas.microsoft.com/office/drawing/2014/main" id="{F3C39F30-C0EE-B147-A1F6-345A7EA28DBA}"/>
              </a:ext>
            </a:extLst>
          </p:cNvPr>
          <p:cNvGrpSpPr/>
          <p:nvPr/>
        </p:nvGrpSpPr>
        <p:grpSpPr>
          <a:xfrm>
            <a:off x="319074" y="1966984"/>
            <a:ext cx="6722531" cy="830997"/>
            <a:chOff x="495885" y="5685307"/>
            <a:chExt cx="6722531" cy="830997"/>
          </a:xfrm>
        </p:grpSpPr>
        <p:sp>
          <p:nvSpPr>
            <p:cNvPr id="25" name="TextBox 24">
              <a:extLst>
                <a:ext uri="{FF2B5EF4-FFF2-40B4-BE49-F238E27FC236}">
                  <a16:creationId xmlns:a16="http://schemas.microsoft.com/office/drawing/2014/main" id="{D73CF214-50D8-ECFA-DE10-E0FED2A42523}"/>
                </a:ext>
              </a:extLst>
            </p:cNvPr>
            <p:cNvSpPr txBox="1"/>
            <p:nvPr/>
          </p:nvSpPr>
          <p:spPr>
            <a:xfrm>
              <a:off x="3730725" y="5685307"/>
              <a:ext cx="3487691" cy="830997"/>
            </a:xfrm>
            <a:prstGeom prst="rect">
              <a:avLst/>
            </a:prstGeom>
            <a:noFill/>
          </p:spPr>
          <p:txBody>
            <a:bodyPr wrap="square">
              <a:spAutoFit/>
            </a:bodyPr>
            <a:lstStyle/>
            <a:p>
              <a:pPr marL="285750" indent="-285750" algn="just">
                <a:buFont typeface="Wingdings" panose="05000000000000000000" pitchFamily="2" charset="2"/>
                <a:buChar char="§"/>
              </a:pPr>
              <a:r>
                <a:rPr lang="en-US" sz="1600" dirty="0">
                  <a:solidFill>
                    <a:srgbClr val="002060"/>
                  </a:solidFill>
                  <a:latin typeface="Fira Sans" panose="020B0503050000020004" pitchFamily="34" charset="0"/>
                  <a:cs typeface="Times New Roman" panose="02020603050405020304" pitchFamily="18" charset="0"/>
                </a:rPr>
                <a:t>Atomic gases Neon @LCLS</a:t>
              </a:r>
              <a:r>
                <a:rPr lang="en-US" sz="1600" dirty="0">
                  <a:solidFill>
                    <a:srgbClr val="0000FF"/>
                  </a:solidFill>
                  <a:latin typeface="Fira Sans" panose="020B0503050000020004" pitchFamily="34" charset="0"/>
                  <a:cs typeface="Times New Roman" panose="02020603050405020304" pitchFamily="18" charset="0"/>
                </a:rPr>
                <a:t>*</a:t>
              </a:r>
            </a:p>
            <a:p>
              <a:pPr marL="285750" indent="-285750" algn="just">
                <a:buFont typeface="Wingdings" panose="05000000000000000000" pitchFamily="2" charset="2"/>
                <a:buChar char="§"/>
              </a:pPr>
              <a:r>
                <a:rPr lang="en-US" sz="1600" dirty="0">
                  <a:solidFill>
                    <a:srgbClr val="002060"/>
                  </a:solidFill>
                  <a:latin typeface="Fira Sans" panose="020B0503050000020004" pitchFamily="34" charset="0"/>
                  <a:cs typeface="Times New Roman" panose="02020603050405020304" pitchFamily="18" charset="0"/>
                </a:rPr>
                <a:t>Molecules CO (two-color) @XFEL</a:t>
              </a:r>
            </a:p>
            <a:p>
              <a:pPr marL="285750" indent="-285750" algn="just">
                <a:buFont typeface="Wingdings" panose="05000000000000000000" pitchFamily="2" charset="2"/>
                <a:buChar char="§"/>
              </a:pPr>
              <a:r>
                <a:rPr lang="en-US" sz="1600" dirty="0">
                  <a:solidFill>
                    <a:srgbClr val="002060"/>
                  </a:solidFill>
                  <a:latin typeface="Fira Sans" panose="020B0503050000020004" pitchFamily="34" charset="0"/>
                  <a:cs typeface="Times New Roman" panose="02020603050405020304" pitchFamily="18" charset="0"/>
                </a:rPr>
                <a:t>Transition metals @SACLA</a:t>
              </a:r>
            </a:p>
          </p:txBody>
        </p:sp>
        <p:sp>
          <p:nvSpPr>
            <p:cNvPr id="3" name="TextBox 2">
              <a:extLst>
                <a:ext uri="{FF2B5EF4-FFF2-40B4-BE49-F238E27FC236}">
                  <a16:creationId xmlns:a16="http://schemas.microsoft.com/office/drawing/2014/main" id="{4527F3D6-5583-E360-0837-7E7ECC74B2D4}"/>
                </a:ext>
              </a:extLst>
            </p:cNvPr>
            <p:cNvSpPr txBox="1"/>
            <p:nvPr/>
          </p:nvSpPr>
          <p:spPr>
            <a:xfrm>
              <a:off x="495885" y="5869512"/>
              <a:ext cx="3676465" cy="338554"/>
            </a:xfrm>
            <a:prstGeom prst="rect">
              <a:avLst/>
            </a:prstGeom>
            <a:noFill/>
          </p:spPr>
          <p:txBody>
            <a:bodyPr wrap="square">
              <a:spAutoFit/>
            </a:bodyPr>
            <a:lstStyle/>
            <a:p>
              <a:pPr marL="285750" indent="-285750" algn="just">
                <a:buFont typeface="Wingdings" panose="05000000000000000000" pitchFamily="2" charset="2"/>
                <a:buChar char="Ø"/>
              </a:pPr>
              <a:r>
                <a:rPr lang="en-US" sz="1600" dirty="0">
                  <a:solidFill>
                    <a:srgbClr val="002060"/>
                  </a:solidFill>
                  <a:latin typeface="Fira Sans" panose="020B0503050000020004" pitchFamily="34" charset="0"/>
                  <a:cs typeface="Times New Roman" panose="02020603050405020304" pitchFamily="18" charset="0"/>
                </a:rPr>
                <a:t>Proof of principle experiments : </a:t>
              </a:r>
            </a:p>
          </p:txBody>
        </p:sp>
      </p:grpSp>
    </p:spTree>
    <p:extLst>
      <p:ext uri="{BB962C8B-B14F-4D97-AF65-F5344CB8AC3E}">
        <p14:creationId xmlns:p14="http://schemas.microsoft.com/office/powerpoint/2010/main" val="161044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5E2DD38-22FB-409C-BF9F-B8A922025840}"/>
              </a:ext>
            </a:extLst>
          </p:cNvPr>
          <p:cNvSpPr txBox="1"/>
          <p:nvPr/>
        </p:nvSpPr>
        <p:spPr>
          <a:xfrm>
            <a:off x="328699" y="864951"/>
            <a:ext cx="11338716" cy="1354217"/>
          </a:xfrm>
          <a:prstGeom prst="rect">
            <a:avLst/>
          </a:prstGeom>
          <a:noFill/>
        </p:spPr>
        <p:txBody>
          <a:bodyPr wrap="square"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 </a:t>
            </a:r>
            <a:r>
              <a:rPr kumimoji="0" lang="en-US" sz="2800" b="0"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Experimental activities of the </a:t>
            </a:r>
            <a:r>
              <a:rPr kumimoji="0" lang="en-US" sz="2800" b="0" i="0" u="none" strike="noStrike" kern="1200" cap="none" spc="0" normalizeH="0" baseline="0" noProof="0" dirty="0" err="1">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EuPRAXIA@SPARC_LAB</a:t>
            </a:r>
            <a:r>
              <a:rPr kumimoji="0" lang="en-US" sz="2800" b="0"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 project</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Development and characterization of novel optics to manipulate and characterize coherent radiation</a:t>
            </a:r>
          </a:p>
        </p:txBody>
      </p:sp>
      <p:pic>
        <p:nvPicPr>
          <p:cNvPr id="1026" name="Picture 2">
            <a:extLst>
              <a:ext uri="{FF2B5EF4-FFF2-40B4-BE49-F238E27FC236}">
                <a16:creationId xmlns:a16="http://schemas.microsoft.com/office/drawing/2014/main" id="{1FC32061-C8D6-4E67-A8E5-EB518DB9A8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57503" y="208469"/>
            <a:ext cx="1372776" cy="6938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687AD5-8330-D16A-DD3E-80D826E4B1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8978" y="220827"/>
            <a:ext cx="1133680" cy="665250"/>
          </a:xfrm>
          <a:prstGeom prst="rect">
            <a:avLst/>
          </a:prstGeom>
        </p:spPr>
      </p:pic>
      <p:pic>
        <p:nvPicPr>
          <p:cNvPr id="8" name="Immagine 54">
            <a:extLst>
              <a:ext uri="{FF2B5EF4-FFF2-40B4-BE49-F238E27FC236}">
                <a16:creationId xmlns:a16="http://schemas.microsoft.com/office/drawing/2014/main" id="{EE46F488-05A2-053E-3786-449E1143B9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715" y="7275"/>
            <a:ext cx="1801836" cy="896914"/>
          </a:xfrm>
          <a:prstGeom prst="rect">
            <a:avLst/>
          </a:prstGeom>
        </p:spPr>
      </p:pic>
      <p:pic>
        <p:nvPicPr>
          <p:cNvPr id="4" name="Picture 3">
            <a:extLst>
              <a:ext uri="{FF2B5EF4-FFF2-40B4-BE49-F238E27FC236}">
                <a16:creationId xmlns:a16="http://schemas.microsoft.com/office/drawing/2014/main" id="{61A0ACC9-E691-31A8-20DA-C62F1EC641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808" y="3097532"/>
            <a:ext cx="2857773" cy="2493393"/>
          </a:xfrm>
          <a:prstGeom prst="rect">
            <a:avLst/>
          </a:prstGeom>
        </p:spPr>
      </p:pic>
      <p:pic>
        <p:nvPicPr>
          <p:cNvPr id="14" name="Picture 3">
            <a:extLst>
              <a:ext uri="{FF2B5EF4-FFF2-40B4-BE49-F238E27FC236}">
                <a16:creationId xmlns:a16="http://schemas.microsoft.com/office/drawing/2014/main" id="{7F540FDD-8D28-8F2A-85D5-A75B88FD3B3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640582" y="185832"/>
            <a:ext cx="1551417" cy="689037"/>
          </a:xfrm>
          <a:prstGeom prst="rect">
            <a:avLst/>
          </a:prstGeom>
          <a:noFill/>
          <a:ln w="9525">
            <a:noFill/>
            <a:miter lim="800000"/>
            <a:headEnd/>
            <a:tailEnd/>
          </a:ln>
        </p:spPr>
      </p:pic>
      <p:sp>
        <p:nvSpPr>
          <p:cNvPr id="3" name="TextBox 2">
            <a:extLst>
              <a:ext uri="{FF2B5EF4-FFF2-40B4-BE49-F238E27FC236}">
                <a16:creationId xmlns:a16="http://schemas.microsoft.com/office/drawing/2014/main" id="{70B7DA23-CFEE-45C2-D8E6-78A7C1CACFB7}"/>
              </a:ext>
            </a:extLst>
          </p:cNvPr>
          <p:cNvSpPr txBox="1"/>
          <p:nvPr/>
        </p:nvSpPr>
        <p:spPr>
          <a:xfrm>
            <a:off x="245388" y="2387117"/>
            <a:ext cx="3438084" cy="547714"/>
          </a:xfrm>
          <a:prstGeom prst="rect">
            <a:avLst/>
          </a:prstGeom>
          <a:noFill/>
        </p:spPr>
        <p:txBody>
          <a:bodyPr wrap="square">
            <a:spAutoFit/>
          </a:bodyPr>
          <a:lstStyle/>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en-US" sz="2200" b="1" i="0" u="none" strike="noStrike" kern="1200" cap="none" spc="0" normalizeH="0" baseline="0" noProof="0" dirty="0">
                <a:ln w="0">
                  <a:solidFill>
                    <a:srgbClr val="5B9BD5">
                      <a:lumMod val="50000"/>
                    </a:srgbClr>
                  </a:solidFill>
                </a:ln>
                <a:solidFill>
                  <a:srgbClr val="4472C4">
                    <a:lumMod val="50000"/>
                  </a:srgbClr>
                </a:solidFill>
                <a:effectLst/>
                <a:uLnTx/>
                <a:uFillTx/>
                <a:latin typeface="Calibri" panose="020F0502020204030204"/>
                <a:ea typeface="Tahoma" panose="020B0604030504040204" pitchFamily="34" charset="0"/>
                <a:cs typeface="Tahoma" panose="020B0604030504040204" pitchFamily="34" charset="0"/>
              </a:rPr>
              <a:t>Microchannel plates (MCPs)</a:t>
            </a:r>
          </a:p>
        </p:txBody>
      </p:sp>
      <p:sp>
        <p:nvSpPr>
          <p:cNvPr id="7" name="TextBox 6">
            <a:extLst>
              <a:ext uri="{FF2B5EF4-FFF2-40B4-BE49-F238E27FC236}">
                <a16:creationId xmlns:a16="http://schemas.microsoft.com/office/drawing/2014/main" id="{A231441F-FAE0-951A-D965-798DEA915D26}"/>
              </a:ext>
            </a:extLst>
          </p:cNvPr>
          <p:cNvSpPr txBox="1"/>
          <p:nvPr/>
        </p:nvSpPr>
        <p:spPr>
          <a:xfrm>
            <a:off x="502380" y="5687162"/>
            <a:ext cx="5573667" cy="707886"/>
          </a:xfrm>
          <a:prstGeom prst="rect">
            <a:avLst/>
          </a:prstGeom>
          <a:noFill/>
        </p:spPr>
        <p:txBody>
          <a:bodyPr wrap="square">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Team </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mn-ea"/>
                <a:cs typeface="Times New Roman" panose="02020603050405020304" pitchFamily="18" charset="0"/>
              </a:rPr>
              <a:t>Marcello </a:t>
            </a:r>
            <a:r>
              <a:rPr kumimoji="0" lang="en-US" sz="1200" b="0" i="0" u="none" strike="noStrike" kern="1200" cap="none" spc="0" normalizeH="0" baseline="0" noProof="0" dirty="0" err="1">
                <a:ln>
                  <a:noFill/>
                </a:ln>
                <a:solidFill>
                  <a:srgbClr val="002060"/>
                </a:solidFill>
                <a:effectLst/>
                <a:uLnTx/>
                <a:uFillTx/>
                <a:latin typeface="Fira Sans" panose="020B0503050000020004" pitchFamily="34" charset="0"/>
                <a:ea typeface="+mn-ea"/>
                <a:cs typeface="Times New Roman" panose="02020603050405020304" pitchFamily="18" charset="0"/>
              </a:rPr>
              <a:t>Coreno</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mn-ea"/>
                <a:cs typeface="Times New Roman" panose="02020603050405020304" pitchFamily="18" charset="0"/>
              </a:rPr>
              <a:t>, </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Sultan </a:t>
            </a:r>
            <a:r>
              <a:rPr kumimoji="0" lang="en-US" sz="1200" b="0" i="0" u="none" strike="noStrike" kern="1200" cap="none" spc="0" normalizeH="0" baseline="0" noProof="0" dirty="0" err="1">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Dabagov</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 Monica De Simone, </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mn-ea"/>
                <a:cs typeface="Times New Roman" panose="02020603050405020304" pitchFamily="18" charset="0"/>
              </a:rPr>
              <a:t>Alessandro </a:t>
            </a:r>
            <a:r>
              <a:rPr kumimoji="0" lang="en-US" sz="1200" b="0" i="0" u="none" strike="noStrike" kern="1200" cap="none" spc="0" normalizeH="0" baseline="0" noProof="0" dirty="0" err="1">
                <a:ln>
                  <a:noFill/>
                </a:ln>
                <a:solidFill>
                  <a:srgbClr val="002060"/>
                </a:solidFill>
                <a:effectLst/>
                <a:uLnTx/>
                <a:uFillTx/>
                <a:latin typeface="Fira Sans" panose="020B0503050000020004" pitchFamily="34" charset="0"/>
                <a:ea typeface="+mn-ea"/>
                <a:cs typeface="Times New Roman" panose="02020603050405020304" pitchFamily="18" charset="0"/>
              </a:rPr>
              <a:t>D’Elia</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mn-ea"/>
                <a:cs typeface="Times New Roman" panose="02020603050405020304" pitchFamily="18" charset="0"/>
              </a:rPr>
              <a:t>, Katarzyna D. </a:t>
            </a:r>
            <a:r>
              <a:rPr kumimoji="0" lang="en-US" sz="1200" b="0" i="0" u="none" strike="noStrike" kern="1200" cap="none" spc="0" normalizeH="0" baseline="0" noProof="0" dirty="0" err="1">
                <a:ln>
                  <a:noFill/>
                </a:ln>
                <a:solidFill>
                  <a:srgbClr val="002060"/>
                </a:solidFill>
                <a:effectLst/>
                <a:uLnTx/>
                <a:uFillTx/>
                <a:latin typeface="Fira Sans" panose="020B0503050000020004" pitchFamily="34" charset="0"/>
                <a:ea typeface="+mn-ea"/>
                <a:cs typeface="Times New Roman" panose="02020603050405020304" pitchFamily="18" charset="0"/>
              </a:rPr>
              <a:t>Kocurek</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mn-ea"/>
                <a:cs typeface="Times New Roman" panose="02020603050405020304" pitchFamily="18" charset="0"/>
              </a:rPr>
              <a:t>, </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Augusto </a:t>
            </a:r>
            <a:r>
              <a:rPr kumimoji="0" lang="en-US" sz="1200" b="0" i="0" u="none" strike="noStrike" kern="1200" cap="none" spc="0" normalizeH="0" baseline="0" noProof="0" dirty="0" err="1">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Marcelli</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 </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mn-ea"/>
                <a:cs typeface="Times New Roman" panose="02020603050405020304" pitchFamily="18" charset="0"/>
              </a:rPr>
              <a:t>Mikhail </a:t>
            </a:r>
            <a:r>
              <a:rPr kumimoji="0" lang="en-US" sz="1200" b="0" i="0" u="none" strike="noStrike" kern="1200" cap="none" spc="0" normalizeH="0" baseline="0" noProof="0" dirty="0" err="1">
                <a:ln>
                  <a:noFill/>
                </a:ln>
                <a:solidFill>
                  <a:srgbClr val="002060"/>
                </a:solidFill>
                <a:effectLst/>
                <a:uLnTx/>
                <a:uFillTx/>
                <a:latin typeface="Fira Sans" panose="020B0503050000020004" pitchFamily="34" charset="0"/>
                <a:ea typeface="+mn-ea"/>
                <a:cs typeface="Times New Roman" panose="02020603050405020304" pitchFamily="18" charset="0"/>
              </a:rPr>
              <a:t>Mazuritskiy</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 Awad Mohamed</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Fira Sans Heavy" panose="020B0A03050000020004" pitchFamily="34" charset="0"/>
                <a:cs typeface="Times New Roman" panose="02020603050405020304" pitchFamily="18" charset="0"/>
              </a:rPr>
              <a:t>,</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 Javid </a:t>
            </a:r>
            <a:r>
              <a:rPr kumimoji="0" lang="en-US" sz="1200" b="0" i="0" u="none" strike="noStrike" kern="1200" cap="none" spc="0" normalizeH="0" baseline="0" noProof="0" dirty="0" err="1">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Rezvani</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 Fabio </a:t>
            </a:r>
            <a:r>
              <a:rPr kumimoji="0" lang="en-US" sz="1200" b="0" i="0" u="none" strike="noStrike" kern="1200" cap="none" spc="0" normalizeH="0" baseline="0" noProof="0" dirty="0" err="1">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Zuccaro</a:t>
            </a:r>
            <a:r>
              <a:rPr kumimoji="0" lang="en-US" sz="1200" b="0" i="0" u="none" strike="noStrike" kern="1200" cap="none" spc="0" normalizeH="0" baseline="0" noProof="0" dirty="0">
                <a:ln>
                  <a:noFill/>
                </a:ln>
                <a:solidFill>
                  <a:srgbClr val="002060"/>
                </a:solidFill>
                <a:effectLst/>
                <a:uLnTx/>
                <a:uFillTx/>
                <a:latin typeface="Fira Sans" panose="020B0503050000020004" pitchFamily="34" charset="0"/>
                <a:ea typeface="Fira Sans" panose="020B0503050000020004" pitchFamily="34" charset="0"/>
                <a:cs typeface="Times New Roman" panose="02020603050405020304" pitchFamily="18" charset="0"/>
              </a:rPr>
              <a:t>, …</a:t>
            </a:r>
          </a:p>
        </p:txBody>
      </p:sp>
      <p:pic>
        <p:nvPicPr>
          <p:cNvPr id="10" name="Picture 9" descr="A picture containing text, miller&#10;&#10;Description automatically generated">
            <a:extLst>
              <a:ext uri="{FF2B5EF4-FFF2-40B4-BE49-F238E27FC236}">
                <a16:creationId xmlns:a16="http://schemas.microsoft.com/office/drawing/2014/main" id="{8FCEE3D3-0E57-BF62-5A04-4197FA49FB0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762179" y="2452941"/>
            <a:ext cx="4177447" cy="2276491"/>
          </a:xfrm>
          <a:prstGeom prst="rect">
            <a:avLst/>
          </a:prstGeom>
        </p:spPr>
      </p:pic>
      <p:pic>
        <p:nvPicPr>
          <p:cNvPr id="12" name="Picture 11" descr="A picture containing text, electronics, computer, display&#10;&#10;Description automatically generated">
            <a:extLst>
              <a:ext uri="{FF2B5EF4-FFF2-40B4-BE49-F238E27FC236}">
                <a16:creationId xmlns:a16="http://schemas.microsoft.com/office/drawing/2014/main" id="{8ECF320C-DFF3-0AB2-0982-5F3345D037F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873148" y="3829593"/>
            <a:ext cx="1796129" cy="907076"/>
          </a:xfrm>
          <a:prstGeom prst="rect">
            <a:avLst/>
          </a:prstGeom>
        </p:spPr>
      </p:pic>
      <p:pic>
        <p:nvPicPr>
          <p:cNvPr id="15" name="Picture 14">
            <a:extLst>
              <a:ext uri="{FF2B5EF4-FFF2-40B4-BE49-F238E27FC236}">
                <a16:creationId xmlns:a16="http://schemas.microsoft.com/office/drawing/2014/main" id="{16832875-BAE1-26DA-2711-129AC2D66FE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55011" y="2404265"/>
            <a:ext cx="1859986" cy="1386535"/>
          </a:xfrm>
          <a:prstGeom prst="rect">
            <a:avLst/>
          </a:prstGeom>
        </p:spPr>
      </p:pic>
      <p:sp>
        <p:nvSpPr>
          <p:cNvPr id="16" name="TextBox 15">
            <a:extLst>
              <a:ext uri="{FF2B5EF4-FFF2-40B4-BE49-F238E27FC236}">
                <a16:creationId xmlns:a16="http://schemas.microsoft.com/office/drawing/2014/main" id="{42D70188-343B-53B3-DE75-812B4632DE70}"/>
              </a:ext>
            </a:extLst>
          </p:cNvPr>
          <p:cNvSpPr txBox="1"/>
          <p:nvPr/>
        </p:nvSpPr>
        <p:spPr>
          <a:xfrm>
            <a:off x="3706083" y="4674099"/>
            <a:ext cx="5434864" cy="34073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rPr>
              <a:t>   Experimental proposals at Elettra: No. 20170171, No. 20175238 and No.20215699</a:t>
            </a:r>
          </a:p>
        </p:txBody>
      </p:sp>
      <p:grpSp>
        <p:nvGrpSpPr>
          <p:cNvPr id="23" name="Group 22">
            <a:extLst>
              <a:ext uri="{FF2B5EF4-FFF2-40B4-BE49-F238E27FC236}">
                <a16:creationId xmlns:a16="http://schemas.microsoft.com/office/drawing/2014/main" id="{CA92EB39-4B74-9C23-4A21-85BE056C5451}"/>
              </a:ext>
            </a:extLst>
          </p:cNvPr>
          <p:cNvGrpSpPr/>
          <p:nvPr/>
        </p:nvGrpSpPr>
        <p:grpSpPr>
          <a:xfrm>
            <a:off x="9977678" y="2387117"/>
            <a:ext cx="1689737" cy="2586003"/>
            <a:chOff x="6159099" y="3909787"/>
            <a:chExt cx="1578712" cy="2446563"/>
          </a:xfrm>
        </p:grpSpPr>
        <p:pic>
          <p:nvPicPr>
            <p:cNvPr id="24" name="Picture 23" descr="Chart&#10;&#10;Description automatically generated">
              <a:extLst>
                <a:ext uri="{FF2B5EF4-FFF2-40B4-BE49-F238E27FC236}">
                  <a16:creationId xmlns:a16="http://schemas.microsoft.com/office/drawing/2014/main" id="{5072BBC0-9F23-6868-CC9C-2D8F8D7DEF1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59099" y="4665570"/>
              <a:ext cx="1578712" cy="1690780"/>
            </a:xfrm>
            <a:prstGeom prst="rect">
              <a:avLst/>
            </a:prstGeom>
          </p:spPr>
        </p:pic>
        <p:sp>
          <p:nvSpPr>
            <p:cNvPr id="25" name="TextBox 24">
              <a:extLst>
                <a:ext uri="{FF2B5EF4-FFF2-40B4-BE49-F238E27FC236}">
                  <a16:creationId xmlns:a16="http://schemas.microsoft.com/office/drawing/2014/main" id="{BE4F96A1-F850-6A35-B7FA-307F89F919D0}"/>
                </a:ext>
              </a:extLst>
            </p:cNvPr>
            <p:cNvSpPr txBox="1"/>
            <p:nvPr/>
          </p:nvSpPr>
          <p:spPr>
            <a:xfrm>
              <a:off x="6306170" y="3909787"/>
              <a:ext cx="1371160" cy="7861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Fira Sans" panose="020B0503050000020004" pitchFamily="34" charset="0"/>
                  <a:ea typeface="+mn-ea"/>
                  <a:cs typeface="Times New Roman" panose="02020603050405020304" pitchFamily="18" charset="0"/>
                </a:rPr>
                <a:t>E</a:t>
              </a:r>
              <a:r>
                <a:rPr kumimoji="0" lang="en-US" sz="1200" b="0" i="0" u="none" strike="noStrike" kern="1200" cap="none" spc="0" normalizeH="0" baseline="-25000" noProof="0" dirty="0">
                  <a:ln>
                    <a:noFill/>
                  </a:ln>
                  <a:solidFill>
                    <a:srgbClr val="7030A0"/>
                  </a:solidFill>
                  <a:effectLst/>
                  <a:uLnTx/>
                  <a:uFillTx/>
                  <a:latin typeface="Fira Sans" panose="020B0503050000020004" pitchFamily="34" charset="0"/>
                  <a:ea typeface="+mn-ea"/>
                  <a:cs typeface="Times New Roman" panose="02020603050405020304" pitchFamily="18" charset="0"/>
                </a:rPr>
                <a:t>ph</a:t>
              </a:r>
              <a:r>
                <a:rPr kumimoji="0" lang="en-US" sz="1200" b="0" i="0" u="none" strike="noStrike" kern="1200" cap="none" spc="0" normalizeH="0" baseline="0" noProof="0" dirty="0">
                  <a:ln>
                    <a:noFill/>
                  </a:ln>
                  <a:solidFill>
                    <a:srgbClr val="7030A0"/>
                  </a:solidFill>
                  <a:effectLst/>
                  <a:uLnTx/>
                  <a:uFillTx/>
                  <a:latin typeface="Fira Sans" panose="020B0503050000020004" pitchFamily="34" charset="0"/>
                  <a:ea typeface="+mn-ea"/>
                  <a:cs typeface="Times New Roman" panose="02020603050405020304" pitchFamily="18" charset="0"/>
                </a:rPr>
                <a:t>= 92 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Fira Sans" panose="020B0503050000020004" pitchFamily="34" charset="0"/>
                  <a:ea typeface="+mn-ea"/>
                  <a:cs typeface="Times New Roman" panose="02020603050405020304" pitchFamily="18" charset="0"/>
                </a:rPr>
                <a:t>Slit: 100*100 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7030A0"/>
                  </a:solidFill>
                  <a:effectLst/>
                  <a:uLnTx/>
                  <a:uFillTx/>
                  <a:latin typeface="Fira Sans" panose="020B0503050000020004" pitchFamily="34" charset="0"/>
                  <a:ea typeface="+mn-ea"/>
                  <a:cs typeface="Times New Roman" panose="02020603050405020304" pitchFamily="18" charset="0"/>
                </a:rPr>
                <a:t>Pinho</a:t>
              </a:r>
              <a:r>
                <a:rPr kumimoji="0" lang="en-US" sz="1200" b="0" i="0" u="none" strike="noStrike" kern="1200" cap="none" spc="0" normalizeH="0" baseline="0" noProof="0" dirty="0">
                  <a:ln>
                    <a:noFill/>
                  </a:ln>
                  <a:solidFill>
                    <a:srgbClr val="7030A0"/>
                  </a:solidFill>
                  <a:effectLst/>
                  <a:uLnTx/>
                  <a:uFillTx/>
                  <a:latin typeface="Fira Sans" panose="020B0503050000020004" pitchFamily="34" charset="0"/>
                  <a:ea typeface="+mn-ea"/>
                  <a:cs typeface="Times New Roman" panose="02020603050405020304" pitchFamily="18" charset="0"/>
                </a:rPr>
                <a:t>le=100 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Fira Sans" panose="020B0503050000020004" pitchFamily="34" charset="0"/>
                  <a:ea typeface="+mn-ea"/>
                  <a:cs typeface="Times New Roman" panose="02020603050405020304" pitchFamily="18" charset="0"/>
                </a:rPr>
                <a:t>Single MCP </a:t>
              </a:r>
            </a:p>
          </p:txBody>
        </p:sp>
      </p:grpSp>
      <p:grpSp>
        <p:nvGrpSpPr>
          <p:cNvPr id="27" name="Group 26">
            <a:extLst>
              <a:ext uri="{FF2B5EF4-FFF2-40B4-BE49-F238E27FC236}">
                <a16:creationId xmlns:a16="http://schemas.microsoft.com/office/drawing/2014/main" id="{ED0B7A56-3E2C-9C4D-2160-3CC6A234A70D}"/>
              </a:ext>
            </a:extLst>
          </p:cNvPr>
          <p:cNvGrpSpPr/>
          <p:nvPr/>
        </p:nvGrpSpPr>
        <p:grpSpPr>
          <a:xfrm>
            <a:off x="6526101" y="5401470"/>
            <a:ext cx="3794012" cy="971254"/>
            <a:chOff x="10571" y="1086729"/>
            <a:chExt cx="3685995" cy="967719"/>
          </a:xfrm>
        </p:grpSpPr>
        <p:grpSp>
          <p:nvGrpSpPr>
            <p:cNvPr id="30" name="Group 29">
              <a:extLst>
                <a:ext uri="{FF2B5EF4-FFF2-40B4-BE49-F238E27FC236}">
                  <a16:creationId xmlns:a16="http://schemas.microsoft.com/office/drawing/2014/main" id="{776CDCD1-94CA-1EFA-18AB-670AB3AF04E5}"/>
                </a:ext>
              </a:extLst>
            </p:cNvPr>
            <p:cNvGrpSpPr/>
            <p:nvPr/>
          </p:nvGrpSpPr>
          <p:grpSpPr>
            <a:xfrm>
              <a:off x="10571" y="1086729"/>
              <a:ext cx="3685995" cy="967719"/>
              <a:chOff x="10571" y="1086729"/>
              <a:chExt cx="3685995" cy="967719"/>
            </a:xfrm>
          </p:grpSpPr>
          <p:grpSp>
            <p:nvGrpSpPr>
              <p:cNvPr id="33" name="Group 32">
                <a:extLst>
                  <a:ext uri="{FF2B5EF4-FFF2-40B4-BE49-F238E27FC236}">
                    <a16:creationId xmlns:a16="http://schemas.microsoft.com/office/drawing/2014/main" id="{0D045112-7875-E7E8-8935-9D574AC29E60}"/>
                  </a:ext>
                </a:extLst>
              </p:cNvPr>
              <p:cNvGrpSpPr/>
              <p:nvPr/>
            </p:nvGrpSpPr>
            <p:grpSpPr>
              <a:xfrm>
                <a:off x="10571" y="1086729"/>
                <a:ext cx="3615687" cy="967719"/>
                <a:chOff x="10571" y="1086729"/>
                <a:chExt cx="3615687" cy="967719"/>
              </a:xfrm>
            </p:grpSpPr>
            <p:grpSp>
              <p:nvGrpSpPr>
                <p:cNvPr id="39" name="Group 38">
                  <a:extLst>
                    <a:ext uri="{FF2B5EF4-FFF2-40B4-BE49-F238E27FC236}">
                      <a16:creationId xmlns:a16="http://schemas.microsoft.com/office/drawing/2014/main" id="{31304687-24C7-7CE5-5D7F-60424821A688}"/>
                    </a:ext>
                  </a:extLst>
                </p:cNvPr>
                <p:cNvGrpSpPr/>
                <p:nvPr/>
              </p:nvGrpSpPr>
              <p:grpSpPr>
                <a:xfrm>
                  <a:off x="10571" y="1086729"/>
                  <a:ext cx="3615687" cy="893840"/>
                  <a:chOff x="10571" y="961968"/>
                  <a:chExt cx="3615687" cy="893840"/>
                </a:xfrm>
              </p:grpSpPr>
              <p:grpSp>
                <p:nvGrpSpPr>
                  <p:cNvPr id="41" name="Group 40">
                    <a:extLst>
                      <a:ext uri="{FF2B5EF4-FFF2-40B4-BE49-F238E27FC236}">
                        <a16:creationId xmlns:a16="http://schemas.microsoft.com/office/drawing/2014/main" id="{E38F16C2-A89E-1A9B-2568-18D1CAE19DA8}"/>
                      </a:ext>
                    </a:extLst>
                  </p:cNvPr>
                  <p:cNvGrpSpPr/>
                  <p:nvPr/>
                </p:nvGrpSpPr>
                <p:grpSpPr>
                  <a:xfrm>
                    <a:off x="10571" y="961968"/>
                    <a:ext cx="3615687" cy="892389"/>
                    <a:chOff x="326890" y="1127534"/>
                    <a:chExt cx="3547831" cy="848195"/>
                  </a:xfrm>
                </p:grpSpPr>
                <p:pic>
                  <p:nvPicPr>
                    <p:cNvPr id="46" name="Picture 45" descr="A bright light in the dark sky&#10;&#10;Description automatically generated with low confidence">
                      <a:extLst>
                        <a:ext uri="{FF2B5EF4-FFF2-40B4-BE49-F238E27FC236}">
                          <a16:creationId xmlns:a16="http://schemas.microsoft.com/office/drawing/2014/main" id="{639F802D-EF77-D4EA-309D-FED4BC99F71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bwMode="auto">
                    <a:xfrm>
                      <a:off x="1218513" y="1139800"/>
                      <a:ext cx="913094" cy="831919"/>
                    </a:xfrm>
                    <a:prstGeom prst="rect">
                      <a:avLst/>
                    </a:prstGeom>
                    <a:noFill/>
                    <a:ln>
                      <a:solidFill>
                        <a:schemeClr val="bg1"/>
                      </a:solidFill>
                    </a:ln>
                  </p:spPr>
                </p:pic>
                <p:pic>
                  <p:nvPicPr>
                    <p:cNvPr id="47" name="Picture 46">
                      <a:extLst>
                        <a:ext uri="{FF2B5EF4-FFF2-40B4-BE49-F238E27FC236}">
                          <a16:creationId xmlns:a16="http://schemas.microsoft.com/office/drawing/2014/main" id="{717A4919-DA85-8840-8A82-E31C1855179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9014" t="12102" r="15717" b="18902"/>
                    <a:stretch/>
                  </p:blipFill>
                  <p:spPr>
                    <a:xfrm>
                      <a:off x="3022529" y="1127534"/>
                      <a:ext cx="852192" cy="844181"/>
                    </a:xfrm>
                    <a:prstGeom prst="rect">
                      <a:avLst/>
                    </a:prstGeom>
                    <a:ln>
                      <a:solidFill>
                        <a:schemeClr val="bg1"/>
                      </a:solidFill>
                    </a:ln>
                  </p:spPr>
                </p:pic>
                <p:pic>
                  <p:nvPicPr>
                    <p:cNvPr id="48" name="Picture 47" descr="A moon in the night sky&#10;&#10;Description automatically generated with low confidence">
                      <a:extLst>
                        <a:ext uri="{FF2B5EF4-FFF2-40B4-BE49-F238E27FC236}">
                          <a16:creationId xmlns:a16="http://schemas.microsoft.com/office/drawing/2014/main" id="{DE90026F-0454-FAD1-323D-8639C3CDC015}"/>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bwMode="auto">
                    <a:xfrm>
                      <a:off x="326890" y="1139718"/>
                      <a:ext cx="858721" cy="836011"/>
                    </a:xfrm>
                    <a:prstGeom prst="rect">
                      <a:avLst/>
                    </a:prstGeom>
                    <a:noFill/>
                    <a:ln>
                      <a:solidFill>
                        <a:schemeClr val="bg1"/>
                      </a:solidFill>
                    </a:ln>
                  </p:spPr>
                </p:pic>
              </p:grpSp>
              <p:pic>
                <p:nvPicPr>
                  <p:cNvPr id="45" name="Picture 44" descr="A picture containing star, outdoor object, night sky, comet&#10;&#10;Description automatically generated">
                    <a:extLst>
                      <a:ext uri="{FF2B5EF4-FFF2-40B4-BE49-F238E27FC236}">
                        <a16:creationId xmlns:a16="http://schemas.microsoft.com/office/drawing/2014/main" id="{1F0E2904-C8A0-2FFE-538D-F9DBEDEFA2A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bwMode="auto">
                  <a:xfrm>
                    <a:off x="1889033" y="969348"/>
                    <a:ext cx="829945" cy="886460"/>
                  </a:xfrm>
                  <a:prstGeom prst="rect">
                    <a:avLst/>
                  </a:prstGeom>
                  <a:noFill/>
                  <a:ln>
                    <a:noFill/>
                  </a:ln>
                  <a:extLst>
                    <a:ext uri="{53640926-AAD7-44D8-BBD7-CCE9431645EC}">
                      <a14:shadowObscured xmlns:a14="http://schemas.microsoft.com/office/drawing/2010/main"/>
                    </a:ext>
                  </a:extLst>
                </p:spPr>
              </p:pic>
            </p:grpSp>
            <p:sp>
              <p:nvSpPr>
                <p:cNvPr id="36" name="TextBox 47">
                  <a:extLst>
                    <a:ext uri="{FF2B5EF4-FFF2-40B4-BE49-F238E27FC236}">
                      <a16:creationId xmlns:a16="http://schemas.microsoft.com/office/drawing/2014/main" id="{87517A57-37ED-A3CA-6C4A-0FE7948748B5}"/>
                    </a:ext>
                  </a:extLst>
                </p:cNvPr>
                <p:cNvSpPr txBox="1"/>
                <p:nvPr/>
              </p:nvSpPr>
              <p:spPr>
                <a:xfrm>
                  <a:off x="2306591" y="1818228"/>
                  <a:ext cx="512445" cy="236220"/>
                </a:xfrm>
                <a:prstGeom prst="rect">
                  <a:avLst/>
                </a:prstGeom>
                <a:noFill/>
              </p:spPr>
              <p:txBody>
                <a:bodyPr wrap="square" rtlCol="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d=8 cm</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sp>
            <p:nvSpPr>
              <p:cNvPr id="34" name="TextBox 47">
                <a:extLst>
                  <a:ext uri="{FF2B5EF4-FFF2-40B4-BE49-F238E27FC236}">
                    <a16:creationId xmlns:a16="http://schemas.microsoft.com/office/drawing/2014/main" id="{1890DC1A-CF33-904C-F33F-7E5922AB7944}"/>
                  </a:ext>
                </a:extLst>
              </p:cNvPr>
              <p:cNvSpPr txBox="1"/>
              <p:nvPr/>
            </p:nvSpPr>
            <p:spPr>
              <a:xfrm>
                <a:off x="3184186" y="1796660"/>
                <a:ext cx="512380" cy="236194"/>
              </a:xfrm>
              <a:prstGeom prst="rect">
                <a:avLst/>
              </a:prstGeom>
              <a:noFill/>
            </p:spPr>
            <p:txBody>
              <a:bodyPr wrap="square" rtlCol="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d=12 cm</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sp>
          <p:nvSpPr>
            <p:cNvPr id="31" name="TextBox 47">
              <a:extLst>
                <a:ext uri="{FF2B5EF4-FFF2-40B4-BE49-F238E27FC236}">
                  <a16:creationId xmlns:a16="http://schemas.microsoft.com/office/drawing/2014/main" id="{FCE461F5-6679-FF3A-4F19-42540C9AD7F0}"/>
                </a:ext>
              </a:extLst>
            </p:cNvPr>
            <p:cNvSpPr txBox="1"/>
            <p:nvPr/>
          </p:nvSpPr>
          <p:spPr>
            <a:xfrm>
              <a:off x="1439761" y="1812944"/>
              <a:ext cx="512380" cy="236194"/>
            </a:xfrm>
            <a:prstGeom prst="rect">
              <a:avLst/>
            </a:prstGeom>
            <a:noFill/>
          </p:spPr>
          <p:txBody>
            <a:bodyPr wrap="square" rtlCol="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d=4 cm</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2" name="TextBox 47">
              <a:extLst>
                <a:ext uri="{FF2B5EF4-FFF2-40B4-BE49-F238E27FC236}">
                  <a16:creationId xmlns:a16="http://schemas.microsoft.com/office/drawing/2014/main" id="{478D4570-36E1-F92C-2893-BA0DD9B9B8E0}"/>
                </a:ext>
              </a:extLst>
            </p:cNvPr>
            <p:cNvSpPr txBox="1"/>
            <p:nvPr/>
          </p:nvSpPr>
          <p:spPr>
            <a:xfrm>
              <a:off x="467220" y="1812944"/>
              <a:ext cx="512380" cy="236194"/>
            </a:xfrm>
            <a:prstGeom prst="rect">
              <a:avLst/>
            </a:prstGeom>
            <a:noFill/>
          </p:spPr>
          <p:txBody>
            <a:bodyPr wrap="square" rtlCol="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d=1 cm</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sp>
        <p:nvSpPr>
          <p:cNvPr id="53" name="TextBox 52">
            <a:extLst>
              <a:ext uri="{FF2B5EF4-FFF2-40B4-BE49-F238E27FC236}">
                <a16:creationId xmlns:a16="http://schemas.microsoft.com/office/drawing/2014/main" id="{CE22FADB-791E-DE6A-21D6-A3F9FE5F5E30}"/>
              </a:ext>
            </a:extLst>
          </p:cNvPr>
          <p:cNvSpPr txBox="1"/>
          <p:nvPr/>
        </p:nvSpPr>
        <p:spPr>
          <a:xfrm>
            <a:off x="10346145" y="5520054"/>
            <a:ext cx="146758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ira Sans" panose="020B0503050000020004" pitchFamily="34" charset="0"/>
                <a:ea typeface="+mn-ea"/>
                <a:cs typeface="Times New Roman" panose="02020603050405020304" pitchFamily="18" charset="0"/>
              </a:rPr>
              <a:t>E</a:t>
            </a:r>
            <a:r>
              <a:rPr kumimoji="0" lang="en-US" sz="1200" b="0" i="0" u="none" strike="noStrike" kern="1200" cap="none" spc="0" normalizeH="0" baseline="-25000" noProof="0" dirty="0">
                <a:ln>
                  <a:noFill/>
                </a:ln>
                <a:solidFill>
                  <a:prstClr val="black"/>
                </a:solidFill>
                <a:effectLst/>
                <a:uLnTx/>
                <a:uFillTx/>
                <a:latin typeface="Fira Sans" panose="020B0503050000020004" pitchFamily="34" charset="0"/>
                <a:ea typeface="+mn-ea"/>
                <a:cs typeface="Times New Roman" panose="02020603050405020304" pitchFamily="18" charset="0"/>
              </a:rPr>
              <a:t>ph</a:t>
            </a:r>
            <a:r>
              <a:rPr kumimoji="0" lang="en-US" sz="1200" b="0" i="0" u="none" strike="noStrike" kern="1200" cap="none" spc="0" normalizeH="0" baseline="0" noProof="0" dirty="0">
                <a:ln>
                  <a:noFill/>
                </a:ln>
                <a:solidFill>
                  <a:prstClr val="black"/>
                </a:solidFill>
                <a:effectLst/>
                <a:uLnTx/>
                <a:uFillTx/>
                <a:latin typeface="Fira Sans" panose="020B0503050000020004" pitchFamily="34" charset="0"/>
                <a:ea typeface="+mn-ea"/>
                <a:cs typeface="Times New Roman" panose="02020603050405020304" pitchFamily="18" charset="0"/>
              </a:rPr>
              <a:t>= 92 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ira Sans" panose="020B0503050000020004" pitchFamily="34" charset="0"/>
                <a:ea typeface="+mn-ea"/>
                <a:cs typeface="Times New Roman" panose="02020603050405020304" pitchFamily="18" charset="0"/>
              </a:rPr>
              <a:t>Slit: 300*300 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Fira Sans" panose="020B0503050000020004" pitchFamily="34" charset="0"/>
                <a:ea typeface="+mn-ea"/>
                <a:cs typeface="Times New Roman" panose="02020603050405020304" pitchFamily="18" charset="0"/>
              </a:rPr>
              <a:t>Pinho</a:t>
            </a:r>
            <a:r>
              <a:rPr kumimoji="0" lang="en-US" sz="1200" b="0" i="0" u="none" strike="noStrike" kern="1200" cap="none" spc="0" normalizeH="0" baseline="0" noProof="0" dirty="0">
                <a:ln>
                  <a:noFill/>
                </a:ln>
                <a:solidFill>
                  <a:prstClr val="black"/>
                </a:solidFill>
                <a:effectLst/>
                <a:uLnTx/>
                <a:uFillTx/>
                <a:latin typeface="Fira Sans" panose="020B0503050000020004" pitchFamily="34" charset="0"/>
                <a:ea typeface="+mn-ea"/>
                <a:cs typeface="Times New Roman" panose="02020603050405020304" pitchFamily="18" charset="0"/>
              </a:rPr>
              <a:t>le=30 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ira Sans" panose="020B0503050000020004" pitchFamily="34" charset="0"/>
                <a:ea typeface="+mn-ea"/>
                <a:cs typeface="Times New Roman" panose="02020603050405020304" pitchFamily="18" charset="0"/>
              </a:rPr>
              <a:t>Two flat MCPs </a:t>
            </a:r>
          </a:p>
        </p:txBody>
      </p:sp>
    </p:spTree>
    <p:extLst>
      <p:ext uri="{BB962C8B-B14F-4D97-AF65-F5344CB8AC3E}">
        <p14:creationId xmlns:p14="http://schemas.microsoft.com/office/powerpoint/2010/main" val="106281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3296653" y="639845"/>
            <a:ext cx="889534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0619F10-D386-4E42-BDB7-EB302F7A7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05F0C-8A26-49AA-8A23-D5C80D9FD59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Rectangle 9"/>
          <p:cNvSpPr/>
          <p:nvPr/>
        </p:nvSpPr>
        <p:spPr>
          <a:xfrm>
            <a:off x="575861" y="366700"/>
            <a:ext cx="3017490" cy="83099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5B9BD5">
                      <a:lumMod val="50000"/>
                    </a:srgbClr>
                  </a:solidFill>
                </a:ln>
                <a:solidFill>
                  <a:srgbClr val="4472C4">
                    <a:lumMod val="50000"/>
                  </a:srgbClr>
                </a:solidFill>
                <a:effectLst/>
                <a:uLnTx/>
                <a:uFillTx/>
                <a:latin typeface="Calibri" panose="020F0502020204030204"/>
                <a:ea typeface="Tahoma" panose="020B0604030504040204" pitchFamily="34" charset="0"/>
                <a:cs typeface="Tahoma" panose="020B0604030504040204" pitchFamily="34" charset="0"/>
              </a:rPr>
              <a:t>Progress and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0">
                <a:solidFill>
                  <a:prstClr val="white"/>
                </a:solidFill>
              </a:ln>
              <a:solidFill>
                <a:srgbClr val="FF0000"/>
              </a:solidFill>
              <a:effectLst/>
              <a:uLnTx/>
              <a:uFillTx/>
              <a:latin typeface="Calibri" panose="020F0502020204030204"/>
              <a:ea typeface="Tahoma" panose="020B0604030504040204" pitchFamily="34" charset="0"/>
              <a:cs typeface="Tahoma" panose="020B0604030504040204" pitchFamily="34" charset="0"/>
            </a:endParaRPr>
          </a:p>
        </p:txBody>
      </p:sp>
      <p:sp>
        <p:nvSpPr>
          <p:cNvPr id="29" name="TextBox 28">
            <a:extLst>
              <a:ext uri="{FF2B5EF4-FFF2-40B4-BE49-F238E27FC236}">
                <a16:creationId xmlns:a16="http://schemas.microsoft.com/office/drawing/2014/main" id="{9FC28124-8D19-8C55-07E3-C289F25665B0}"/>
              </a:ext>
            </a:extLst>
          </p:cNvPr>
          <p:cNvSpPr txBox="1"/>
          <p:nvPr/>
        </p:nvSpPr>
        <p:spPr>
          <a:xfrm>
            <a:off x="575862" y="1903793"/>
            <a:ext cx="5759372" cy="132343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 new proposal [#20225369] was submitted to the </a:t>
            </a:r>
            <a:r>
              <a:rPr kumimoji="0" lang="en-US" sz="20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CiPo</a:t>
            </a: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beamline @ELETTRA “</a:t>
            </a:r>
            <a:r>
              <a:rPr kumimoji="0" lang="en-US" sz="20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Focusing properties of single and double flat MCP-devices and coherence characteristics of transmitted X-ray radiation”</a:t>
            </a: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p>
        </p:txBody>
      </p:sp>
      <p:grpSp>
        <p:nvGrpSpPr>
          <p:cNvPr id="5" name="Group 4">
            <a:extLst>
              <a:ext uri="{FF2B5EF4-FFF2-40B4-BE49-F238E27FC236}">
                <a16:creationId xmlns:a16="http://schemas.microsoft.com/office/drawing/2014/main" id="{D6502675-4753-DD60-7B41-7B22C883D3DD}"/>
              </a:ext>
            </a:extLst>
          </p:cNvPr>
          <p:cNvGrpSpPr/>
          <p:nvPr/>
        </p:nvGrpSpPr>
        <p:grpSpPr>
          <a:xfrm>
            <a:off x="575862" y="587832"/>
            <a:ext cx="10967791" cy="2465910"/>
            <a:chOff x="575862" y="587832"/>
            <a:chExt cx="10967791" cy="2465910"/>
          </a:xfrm>
        </p:grpSpPr>
        <p:sp>
          <p:nvSpPr>
            <p:cNvPr id="41" name="TextBox 40">
              <a:extLst>
                <a:ext uri="{FF2B5EF4-FFF2-40B4-BE49-F238E27FC236}">
                  <a16:creationId xmlns:a16="http://schemas.microsoft.com/office/drawing/2014/main" id="{3275841E-641C-2ADC-D952-DD0BF291F0D3}"/>
                </a:ext>
              </a:extLst>
            </p:cNvPr>
            <p:cNvSpPr txBox="1"/>
            <p:nvPr/>
          </p:nvSpPr>
          <p:spPr>
            <a:xfrm>
              <a:off x="575862" y="912991"/>
              <a:ext cx="5792219"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Data analysis of the experiments Proposal  #20215699  in progress [2 planned manuscripts]</a:t>
              </a:r>
            </a:p>
          </p:txBody>
        </p:sp>
        <p:grpSp>
          <p:nvGrpSpPr>
            <p:cNvPr id="36" name="Group 16">
              <a:extLst>
                <a:ext uri="{FF2B5EF4-FFF2-40B4-BE49-F238E27FC236}">
                  <a16:creationId xmlns:a16="http://schemas.microsoft.com/office/drawing/2014/main" id="{71528D28-96BE-8629-CDCD-F78B27E07A1E}"/>
                </a:ext>
              </a:extLst>
            </p:cNvPr>
            <p:cNvGrpSpPr>
              <a:grpSpLocks/>
            </p:cNvGrpSpPr>
            <p:nvPr/>
          </p:nvGrpSpPr>
          <p:grpSpPr bwMode="auto">
            <a:xfrm>
              <a:off x="6368081" y="587832"/>
              <a:ext cx="5175572" cy="2465910"/>
              <a:chOff x="0" y="-1726"/>
              <a:chExt cx="52948" cy="24285"/>
            </a:xfrm>
          </p:grpSpPr>
          <p:grpSp>
            <p:nvGrpSpPr>
              <p:cNvPr id="37" name="Group 17">
                <a:extLst>
                  <a:ext uri="{FF2B5EF4-FFF2-40B4-BE49-F238E27FC236}">
                    <a16:creationId xmlns:a16="http://schemas.microsoft.com/office/drawing/2014/main" id="{EB61A644-0D3E-AFD8-D464-AE51A8DDA2AA}"/>
                  </a:ext>
                </a:extLst>
              </p:cNvPr>
              <p:cNvGrpSpPr>
                <a:grpSpLocks/>
              </p:cNvGrpSpPr>
              <p:nvPr/>
            </p:nvGrpSpPr>
            <p:grpSpPr bwMode="auto">
              <a:xfrm>
                <a:off x="0" y="-1723"/>
                <a:ext cx="16661" cy="24210"/>
                <a:chOff x="-1344" y="-1831"/>
                <a:chExt cx="15760" cy="24238"/>
              </a:xfrm>
            </p:grpSpPr>
            <p:grpSp>
              <p:nvGrpSpPr>
                <p:cNvPr id="43" name="Group 18">
                  <a:extLst>
                    <a:ext uri="{FF2B5EF4-FFF2-40B4-BE49-F238E27FC236}">
                      <a16:creationId xmlns:a16="http://schemas.microsoft.com/office/drawing/2014/main" id="{2FF94114-F081-A7C5-3224-3F826FCE7D6E}"/>
                    </a:ext>
                  </a:extLst>
                </p:cNvPr>
                <p:cNvGrpSpPr>
                  <a:grpSpLocks/>
                </p:cNvGrpSpPr>
                <p:nvPr/>
              </p:nvGrpSpPr>
              <p:grpSpPr bwMode="auto">
                <a:xfrm>
                  <a:off x="-1344" y="240"/>
                  <a:ext cx="15760" cy="22167"/>
                  <a:chOff x="-1288" y="-2430"/>
                  <a:chExt cx="19617" cy="25259"/>
                </a:xfrm>
              </p:grpSpPr>
              <p:pic>
                <p:nvPicPr>
                  <p:cNvPr id="46" name="Picture 19" descr="Background patternDescription automatically generated">
                    <a:extLst>
                      <a:ext uri="{FF2B5EF4-FFF2-40B4-BE49-F238E27FC236}">
                        <a16:creationId xmlns:a16="http://schemas.microsoft.com/office/drawing/2014/main" id="{EAB61596-8039-10C9-B7D8-44B9743DB2A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9460" t="6909" r="27" b="6544"/>
                  <a:stretch>
                    <a:fillRect/>
                  </a:stretch>
                </p:blipFill>
                <p:spPr bwMode="auto">
                  <a:xfrm>
                    <a:off x="-206" y="7660"/>
                    <a:ext cx="18535" cy="1516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descr="Chart, histogramDescription automatically generated">
                    <a:extLst>
                      <a:ext uri="{FF2B5EF4-FFF2-40B4-BE49-F238E27FC236}">
                        <a16:creationId xmlns:a16="http://schemas.microsoft.com/office/drawing/2014/main" id="{16DF7299-B573-8621-5A98-FA28779B2D8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19936" t="35223" r="8168" b="8434"/>
                  <a:stretch>
                    <a:fillRect/>
                  </a:stretch>
                </p:blipFill>
                <p:spPr bwMode="auto">
                  <a:xfrm>
                    <a:off x="-1288" y="-2430"/>
                    <a:ext cx="17490" cy="1024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 Box 21">
                  <a:extLst>
                    <a:ext uri="{FF2B5EF4-FFF2-40B4-BE49-F238E27FC236}">
                      <a16:creationId xmlns:a16="http://schemas.microsoft.com/office/drawing/2014/main" id="{6FECA2A6-CE6F-6FC6-D159-B3D6C2E38DC5}"/>
                    </a:ext>
                  </a:extLst>
                </p:cNvPr>
                <p:cNvSpPr txBox="1">
                  <a:spLocks noChangeArrowheads="1"/>
                </p:cNvSpPr>
                <p:nvPr/>
              </p:nvSpPr>
              <p:spPr bwMode="auto">
                <a:xfrm>
                  <a:off x="-573" y="-1831"/>
                  <a:ext cx="5205"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Liberation Serif"/>
                    </a:rPr>
                    <a:t>(a)</a:t>
                  </a:r>
                  <a:endParaRPr kumimoji="0" lang="it-IT"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8" name="Text Box 22">
                <a:extLst>
                  <a:ext uri="{FF2B5EF4-FFF2-40B4-BE49-F238E27FC236}">
                    <a16:creationId xmlns:a16="http://schemas.microsoft.com/office/drawing/2014/main" id="{B4653CB9-936D-2D62-7B0F-034053F15A68}"/>
                  </a:ext>
                </a:extLst>
              </p:cNvPr>
              <p:cNvSpPr txBox="1">
                <a:spLocks noChangeArrowheads="1"/>
              </p:cNvSpPr>
              <p:nvPr/>
            </p:nvSpPr>
            <p:spPr bwMode="auto">
              <a:xfrm>
                <a:off x="36254" y="-1726"/>
                <a:ext cx="4572" cy="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Liberation Serif"/>
                  </a:rPr>
                  <a:t>(c)</a:t>
                </a:r>
                <a:endParaRPr kumimoji="0" lang="it-IT"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9" name="Text Box 23">
                <a:extLst>
                  <a:ext uri="{FF2B5EF4-FFF2-40B4-BE49-F238E27FC236}">
                    <a16:creationId xmlns:a16="http://schemas.microsoft.com/office/drawing/2014/main" id="{F99C4495-7294-4231-0EB8-1605C6052E3D}"/>
                  </a:ext>
                </a:extLst>
              </p:cNvPr>
              <p:cNvSpPr txBox="1">
                <a:spLocks noChangeArrowheads="1"/>
              </p:cNvSpPr>
              <p:nvPr/>
            </p:nvSpPr>
            <p:spPr bwMode="auto">
              <a:xfrm>
                <a:off x="18150" y="-1618"/>
                <a:ext cx="4572" cy="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Liberation Serif"/>
                  </a:rPr>
                  <a:t>(b)</a:t>
                </a:r>
                <a:endParaRPr kumimoji="0" lang="it-IT"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0" name="Picture 24" descr="A picture containing graphical user interfaceDescription automatically generated">
                <a:extLst>
                  <a:ext uri="{FF2B5EF4-FFF2-40B4-BE49-F238E27FC236}">
                    <a16:creationId xmlns:a16="http://schemas.microsoft.com/office/drawing/2014/main" id="{E18811B6-5833-56BF-7A31-9D7D4A2FAF5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l="18869" r="18176" b="7280"/>
              <a:stretch>
                <a:fillRect/>
              </a:stretch>
            </p:blipFill>
            <p:spPr bwMode="auto">
              <a:xfrm>
                <a:off x="17175" y="345"/>
                <a:ext cx="16949" cy="2214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5" descr="A picture containing chartDescription automatically generated">
                <a:extLst>
                  <a:ext uri="{FF2B5EF4-FFF2-40B4-BE49-F238E27FC236}">
                    <a16:creationId xmlns:a16="http://schemas.microsoft.com/office/drawing/2014/main" id="{4F784ACC-AFC5-EA99-B4B8-7D2E4C0327A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379" y="483"/>
                <a:ext cx="17569" cy="2207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6" name="Picture 25">
            <a:extLst>
              <a:ext uri="{FF2B5EF4-FFF2-40B4-BE49-F238E27FC236}">
                <a16:creationId xmlns:a16="http://schemas.microsoft.com/office/drawing/2014/main" id="{0B2B6041-424E-E5AB-FABE-447AC6C32A6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05969" y="3513074"/>
            <a:ext cx="2148518" cy="2232822"/>
          </a:xfrm>
          <a:prstGeom prst="rect">
            <a:avLst/>
          </a:prstGeom>
        </p:spPr>
      </p:pic>
      <p:sp>
        <p:nvSpPr>
          <p:cNvPr id="48" name="TextBox 47">
            <a:extLst>
              <a:ext uri="{FF2B5EF4-FFF2-40B4-BE49-F238E27FC236}">
                <a16:creationId xmlns:a16="http://schemas.microsoft.com/office/drawing/2014/main" id="{6A166E52-DCCB-05C8-AC25-66335057942E}"/>
              </a:ext>
            </a:extLst>
          </p:cNvPr>
          <p:cNvSpPr txBox="1"/>
          <p:nvPr/>
        </p:nvSpPr>
        <p:spPr>
          <a:xfrm>
            <a:off x="576424" y="4114680"/>
            <a:ext cx="8780223" cy="1631216"/>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 second robot with 6 degree of freedom for rotational and translations  movements has been ordered (expected delivery December 2022).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The experimental chamber will be upgraded to host the second robot. An upgrade  of the software to allow moving in a coordinated way the two robot is planned in 2023. </a:t>
            </a:r>
          </a:p>
        </p:txBody>
      </p:sp>
      <p:sp>
        <p:nvSpPr>
          <p:cNvPr id="54" name="TextBox 53">
            <a:extLst>
              <a:ext uri="{FF2B5EF4-FFF2-40B4-BE49-F238E27FC236}">
                <a16:creationId xmlns:a16="http://schemas.microsoft.com/office/drawing/2014/main" id="{71C90615-ED4C-AFE8-B9DC-8A411E530773}"/>
              </a:ext>
            </a:extLst>
          </p:cNvPr>
          <p:cNvSpPr txBox="1"/>
          <p:nvPr/>
        </p:nvSpPr>
        <p:spPr>
          <a:xfrm>
            <a:off x="537513" y="3293374"/>
            <a:ext cx="8780223" cy="70788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We aim to evaluate the transversal coherence of soft X-ray SR and FEL sources with devices based on MCP optics.</a:t>
            </a:r>
          </a:p>
        </p:txBody>
      </p:sp>
      <p:grpSp>
        <p:nvGrpSpPr>
          <p:cNvPr id="4" name="Group 3">
            <a:extLst>
              <a:ext uri="{FF2B5EF4-FFF2-40B4-BE49-F238E27FC236}">
                <a16:creationId xmlns:a16="http://schemas.microsoft.com/office/drawing/2014/main" id="{B226B9F6-34CB-D53A-5752-A4BE3A208FCE}"/>
              </a:ext>
            </a:extLst>
          </p:cNvPr>
          <p:cNvGrpSpPr/>
          <p:nvPr/>
        </p:nvGrpSpPr>
        <p:grpSpPr>
          <a:xfrm>
            <a:off x="537513" y="5533739"/>
            <a:ext cx="8669813" cy="910244"/>
            <a:chOff x="537513" y="5533739"/>
            <a:chExt cx="8669813" cy="910244"/>
          </a:xfrm>
        </p:grpSpPr>
        <p:pic>
          <p:nvPicPr>
            <p:cNvPr id="52" name="Picture 51">
              <a:extLst>
                <a:ext uri="{FF2B5EF4-FFF2-40B4-BE49-F238E27FC236}">
                  <a16:creationId xmlns:a16="http://schemas.microsoft.com/office/drawing/2014/main" id="{527BA9E0-6E61-44FA-BD60-6E01E2A4C5E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366291" y="5533739"/>
              <a:ext cx="2841035" cy="910244"/>
            </a:xfrm>
            <a:prstGeom prst="rect">
              <a:avLst/>
            </a:prstGeom>
          </p:spPr>
        </p:pic>
        <p:sp>
          <p:nvSpPr>
            <p:cNvPr id="56" name="TextBox 55">
              <a:extLst>
                <a:ext uri="{FF2B5EF4-FFF2-40B4-BE49-F238E27FC236}">
                  <a16:creationId xmlns:a16="http://schemas.microsoft.com/office/drawing/2014/main" id="{AEB669A6-D1E1-2447-4F9C-59CF9C489735}"/>
                </a:ext>
              </a:extLst>
            </p:cNvPr>
            <p:cNvSpPr txBox="1"/>
            <p:nvPr/>
          </p:nvSpPr>
          <p:spPr>
            <a:xfrm>
              <a:off x="537513" y="5833598"/>
              <a:ext cx="5816103" cy="4001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New suppliers of MCP optics have been identified. </a:t>
              </a:r>
            </a:p>
          </p:txBody>
        </p:sp>
      </p:grpSp>
    </p:spTree>
    <p:extLst>
      <p:ext uri="{BB962C8B-B14F-4D97-AF65-F5344CB8AC3E}">
        <p14:creationId xmlns:p14="http://schemas.microsoft.com/office/powerpoint/2010/main" val="24676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sherbrand Single Syringe Pump 95-120V/60Hz:Pumps and Tubing">
            <a:extLst>
              <a:ext uri="{FF2B5EF4-FFF2-40B4-BE49-F238E27FC236}">
                <a16:creationId xmlns:a16="http://schemas.microsoft.com/office/drawing/2014/main" id="{B0D214C2-0B17-8C3D-5478-9CF2F5BCA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7299" y="3869996"/>
            <a:ext cx="2782374" cy="205039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ttore diritto 12">
            <a:extLst>
              <a:ext uri="{FF2B5EF4-FFF2-40B4-BE49-F238E27FC236}">
                <a16:creationId xmlns:a16="http://schemas.microsoft.com/office/drawing/2014/main" id="{D8B75820-C37F-4A72-99B3-39C9C751536E}"/>
              </a:ext>
            </a:extLst>
          </p:cNvPr>
          <p:cNvCxnSpPr/>
          <p:nvPr/>
        </p:nvCxnSpPr>
        <p:spPr>
          <a:xfrm>
            <a:off x="174927" y="1061156"/>
            <a:ext cx="1191547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47D8FD61-B71D-7771-25FC-EE44A8CC8755}"/>
              </a:ext>
            </a:extLst>
          </p:cNvPr>
          <p:cNvSpPr txBox="1"/>
          <p:nvPr/>
        </p:nvSpPr>
        <p:spPr>
          <a:xfrm>
            <a:off x="174927" y="1006667"/>
            <a:ext cx="7851473" cy="5355312"/>
          </a:xfrm>
          <a:prstGeom prst="rect">
            <a:avLst/>
          </a:prstGeom>
          <a:noFill/>
        </p:spPr>
        <p:txBody>
          <a:bodyPr wrap="square" rtlCol="0">
            <a:spAutoFit/>
          </a:bodyPr>
          <a:lstStyle/>
          <a:p>
            <a:pPr marL="342900" indent="-342900">
              <a:buFont typeface="+mj-lt"/>
              <a:buAutoNum type="arabicPeriod"/>
            </a:pPr>
            <a:r>
              <a:rPr lang="en-US" dirty="0">
                <a:solidFill>
                  <a:srgbClr val="334186"/>
                </a:solidFill>
              </a:rPr>
              <a:t>Tailoring of the AQUA scientific case based on updated beam parameters  &amp; definition of required beamline components  </a:t>
            </a:r>
          </a:p>
          <a:p>
            <a:pPr marL="342900" indent="-342900">
              <a:buFont typeface="+mj-lt"/>
              <a:buAutoNum type="arabicPeriod"/>
            </a:pPr>
            <a:endParaRPr lang="en-US" dirty="0">
              <a:solidFill>
                <a:srgbClr val="334186"/>
              </a:solidFill>
            </a:endParaRPr>
          </a:p>
          <a:p>
            <a:pPr marL="342900" indent="-342900">
              <a:buFont typeface="+mj-lt"/>
              <a:buAutoNum type="arabicPeriod"/>
            </a:pPr>
            <a:endParaRPr lang="en-US" dirty="0">
              <a:solidFill>
                <a:srgbClr val="334186"/>
              </a:solidFill>
            </a:endParaRPr>
          </a:p>
          <a:p>
            <a:pPr marL="342900" indent="-342900">
              <a:buFont typeface="+mj-lt"/>
              <a:buAutoNum type="arabicPeriod"/>
            </a:pPr>
            <a:endParaRPr lang="en-US" dirty="0">
              <a:solidFill>
                <a:srgbClr val="334186"/>
              </a:solidFill>
            </a:endParaRPr>
          </a:p>
          <a:p>
            <a:pPr marL="342900" indent="-342900">
              <a:buFont typeface="+mj-lt"/>
              <a:buAutoNum type="arabicPeriod"/>
            </a:pPr>
            <a:endParaRPr lang="en-US" dirty="0">
              <a:solidFill>
                <a:srgbClr val="334186"/>
              </a:solidFill>
            </a:endParaRPr>
          </a:p>
          <a:p>
            <a:pPr marL="342900" indent="-342900">
              <a:buFont typeface="+mj-lt"/>
              <a:buAutoNum type="arabicPeriod"/>
            </a:pPr>
            <a:r>
              <a:rPr lang="en-US" dirty="0">
                <a:solidFill>
                  <a:srgbClr val="334186"/>
                </a:solidFill>
              </a:rPr>
              <a:t>Extension of the ARIA scientific case </a:t>
            </a:r>
          </a:p>
          <a:p>
            <a:pPr marL="342900" indent="-342900">
              <a:buFont typeface="+mj-lt"/>
              <a:buAutoNum type="arabicPeriod"/>
            </a:pPr>
            <a:endParaRPr lang="en-US" dirty="0">
              <a:solidFill>
                <a:srgbClr val="334186"/>
              </a:solidFill>
            </a:endParaRPr>
          </a:p>
          <a:p>
            <a:pPr marL="342900" indent="-342900">
              <a:buFont typeface="+mj-lt"/>
              <a:buAutoNum type="arabicPeriod"/>
            </a:pPr>
            <a:endParaRPr lang="en-US" dirty="0">
              <a:solidFill>
                <a:srgbClr val="334186"/>
              </a:solidFill>
            </a:endParaRPr>
          </a:p>
          <a:p>
            <a:pPr marL="342900" indent="-342900">
              <a:buFont typeface="+mj-lt"/>
              <a:buAutoNum type="arabicPeriod"/>
            </a:pPr>
            <a:endParaRPr lang="en-US" dirty="0">
              <a:solidFill>
                <a:srgbClr val="334186"/>
              </a:solidFill>
            </a:endParaRPr>
          </a:p>
          <a:p>
            <a:pPr marL="342900" indent="-342900">
              <a:buFont typeface="+mj-lt"/>
              <a:buAutoNum type="arabicPeriod"/>
            </a:pPr>
            <a:endParaRPr lang="en-US" dirty="0">
              <a:solidFill>
                <a:srgbClr val="334186"/>
              </a:solidFill>
            </a:endParaRPr>
          </a:p>
          <a:p>
            <a:pPr marL="342900" indent="-342900">
              <a:buFont typeface="+mj-lt"/>
              <a:buAutoNum type="arabicPeriod"/>
            </a:pPr>
            <a:r>
              <a:rPr lang="en-US" dirty="0">
                <a:solidFill>
                  <a:srgbClr val="334186"/>
                </a:solidFill>
              </a:rPr>
              <a:t>Experiments on sample delivery systems and fiber diffraction @ </a:t>
            </a:r>
            <a:r>
              <a:rPr lang="en-US" dirty="0" err="1">
                <a:solidFill>
                  <a:srgbClr val="334186"/>
                </a:solidFill>
              </a:rPr>
              <a:t>EuXFEL</a:t>
            </a:r>
            <a:endParaRPr lang="en-US" dirty="0">
              <a:solidFill>
                <a:srgbClr val="334186"/>
              </a:solidFill>
            </a:endParaRPr>
          </a:p>
          <a:p>
            <a:r>
              <a:rPr lang="en-US" dirty="0">
                <a:solidFill>
                  <a:srgbClr val="334186"/>
                </a:solidFill>
              </a:rPr>
              <a:t>	and acquisition of sample delivery instruments (syringe pumps)</a:t>
            </a:r>
          </a:p>
          <a:p>
            <a:endParaRPr lang="en-US" dirty="0">
              <a:solidFill>
                <a:srgbClr val="334186"/>
              </a:solidFill>
            </a:endParaRPr>
          </a:p>
          <a:p>
            <a:endParaRPr lang="en-US" dirty="0">
              <a:solidFill>
                <a:srgbClr val="334186"/>
              </a:solidFill>
            </a:endParaRPr>
          </a:p>
          <a:p>
            <a:endParaRPr lang="en-US" dirty="0">
              <a:solidFill>
                <a:srgbClr val="334186"/>
              </a:solidFill>
            </a:endParaRPr>
          </a:p>
          <a:p>
            <a:endParaRPr lang="en-US" dirty="0">
              <a:solidFill>
                <a:srgbClr val="334186"/>
              </a:solidFill>
            </a:endParaRPr>
          </a:p>
          <a:p>
            <a:r>
              <a:rPr lang="en-US" dirty="0">
                <a:solidFill>
                  <a:srgbClr val="334186"/>
                </a:solidFill>
              </a:rPr>
              <a:t>4.  Acquisition of mechanical components for X-ray optics</a:t>
            </a:r>
          </a:p>
          <a:p>
            <a:pPr lvl="1"/>
            <a:r>
              <a:rPr lang="en-US" dirty="0">
                <a:solidFill>
                  <a:srgbClr val="334186"/>
                </a:solidFill>
              </a:rPr>
              <a:t>&amp; sample manipulation</a:t>
            </a:r>
          </a:p>
        </p:txBody>
      </p:sp>
      <p:pic>
        <p:nvPicPr>
          <p:cNvPr id="6" name="Picture 25">
            <a:extLst>
              <a:ext uri="{FF2B5EF4-FFF2-40B4-BE49-F238E27FC236}">
                <a16:creationId xmlns:a16="http://schemas.microsoft.com/office/drawing/2014/main" id="{29657D6F-1055-79E9-8FE3-E0451FF73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283" y="4738363"/>
            <a:ext cx="2005117" cy="2083795"/>
          </a:xfrm>
          <a:prstGeom prst="rect">
            <a:avLst/>
          </a:prstGeom>
        </p:spPr>
      </p:pic>
      <p:sp>
        <p:nvSpPr>
          <p:cNvPr id="8" name="CasellaDiTesto 7">
            <a:extLst>
              <a:ext uri="{FF2B5EF4-FFF2-40B4-BE49-F238E27FC236}">
                <a16:creationId xmlns:a16="http://schemas.microsoft.com/office/drawing/2014/main" id="{17FA5125-2FCE-F539-9CC5-1B2D9826DCF8}"/>
              </a:ext>
            </a:extLst>
          </p:cNvPr>
          <p:cNvSpPr txBox="1"/>
          <p:nvPr/>
        </p:nvSpPr>
        <p:spPr>
          <a:xfrm>
            <a:off x="2528399" y="375895"/>
            <a:ext cx="7135202" cy="553998"/>
          </a:xfrm>
          <a:prstGeom prst="rect">
            <a:avLst/>
          </a:prstGeom>
          <a:noFill/>
        </p:spPr>
        <p:txBody>
          <a:bodyPr wrap="square" rtlCol="0">
            <a:spAutoFit/>
          </a:bodyPr>
          <a:lstStyle/>
          <a:p>
            <a:pPr algn="ctr"/>
            <a:r>
              <a:rPr lang="it-IT" sz="3000" b="1" dirty="0">
                <a:solidFill>
                  <a:srgbClr val="334186"/>
                </a:solidFill>
                <a:cs typeface="Dubai Light" panose="020B0303030403030204" pitchFamily="34" charset="-78"/>
              </a:rPr>
              <a:t>WA 8 – </a:t>
            </a:r>
            <a:r>
              <a:rPr lang="it-IT" sz="3000" b="1" dirty="0" err="1">
                <a:solidFill>
                  <a:srgbClr val="334186"/>
                </a:solidFill>
                <a:cs typeface="Dubai Light" panose="020B0303030403030204" pitchFamily="34" charset="-78"/>
              </a:rPr>
              <a:t>Summary</a:t>
            </a:r>
            <a:r>
              <a:rPr lang="it-IT" sz="3000" b="1" dirty="0">
                <a:solidFill>
                  <a:srgbClr val="334186"/>
                </a:solidFill>
                <a:cs typeface="Dubai Light" panose="020B0303030403030204" pitchFamily="34" charset="-78"/>
              </a:rPr>
              <a:t>: </a:t>
            </a:r>
            <a:r>
              <a:rPr lang="it-IT" sz="3000" b="1" dirty="0" err="1">
                <a:solidFill>
                  <a:srgbClr val="334186"/>
                </a:solidFill>
                <a:cs typeface="Dubai Light" panose="020B0303030403030204" pitchFamily="34" charset="-78"/>
              </a:rPr>
              <a:t>Main</a:t>
            </a:r>
            <a:r>
              <a:rPr lang="it-IT" sz="3000" b="1" dirty="0">
                <a:solidFill>
                  <a:srgbClr val="334186"/>
                </a:solidFill>
                <a:cs typeface="Dubai Light" panose="020B0303030403030204" pitchFamily="34" charset="-78"/>
              </a:rPr>
              <a:t> Updates</a:t>
            </a:r>
          </a:p>
        </p:txBody>
      </p:sp>
      <p:pic>
        <p:nvPicPr>
          <p:cNvPr id="14" name="Immagine 13">
            <a:extLst>
              <a:ext uri="{FF2B5EF4-FFF2-40B4-BE49-F238E27FC236}">
                <a16:creationId xmlns:a16="http://schemas.microsoft.com/office/drawing/2014/main" id="{BDDF1208-399C-7980-9DBE-2196814EE8FA}"/>
              </a:ext>
            </a:extLst>
          </p:cNvPr>
          <p:cNvPicPr>
            <a:picLocks noChangeAspect="1"/>
          </p:cNvPicPr>
          <p:nvPr/>
        </p:nvPicPr>
        <p:blipFill>
          <a:blip r:embed="rId4"/>
          <a:stretch>
            <a:fillRect/>
          </a:stretch>
        </p:blipFill>
        <p:spPr>
          <a:xfrm>
            <a:off x="4100550" y="1713143"/>
            <a:ext cx="3857390" cy="2047953"/>
          </a:xfrm>
          <a:prstGeom prst="rect">
            <a:avLst/>
          </a:prstGeom>
        </p:spPr>
      </p:pic>
      <p:pic>
        <p:nvPicPr>
          <p:cNvPr id="12" name="Immagine 11">
            <a:extLst>
              <a:ext uri="{FF2B5EF4-FFF2-40B4-BE49-F238E27FC236}">
                <a16:creationId xmlns:a16="http://schemas.microsoft.com/office/drawing/2014/main" id="{2269C988-DED9-4285-138E-75A822AA3FC7}"/>
              </a:ext>
            </a:extLst>
          </p:cNvPr>
          <p:cNvPicPr>
            <a:picLocks noChangeAspect="1"/>
          </p:cNvPicPr>
          <p:nvPr/>
        </p:nvPicPr>
        <p:blipFill>
          <a:blip r:embed="rId5"/>
          <a:stretch>
            <a:fillRect/>
          </a:stretch>
        </p:blipFill>
        <p:spPr>
          <a:xfrm>
            <a:off x="7957940" y="1075225"/>
            <a:ext cx="4200920" cy="1307351"/>
          </a:xfrm>
          <a:prstGeom prst="rect">
            <a:avLst/>
          </a:prstGeom>
        </p:spPr>
      </p:pic>
      <p:pic>
        <p:nvPicPr>
          <p:cNvPr id="15" name="Immagine 14">
            <a:extLst>
              <a:ext uri="{FF2B5EF4-FFF2-40B4-BE49-F238E27FC236}">
                <a16:creationId xmlns:a16="http://schemas.microsoft.com/office/drawing/2014/main" id="{048B9636-364A-6040-3984-6FDB2F0BCFFB}"/>
              </a:ext>
            </a:extLst>
          </p:cNvPr>
          <p:cNvPicPr>
            <a:picLocks noChangeAspect="1"/>
          </p:cNvPicPr>
          <p:nvPr/>
        </p:nvPicPr>
        <p:blipFill rotWithShape="1">
          <a:blip r:embed="rId6"/>
          <a:srcRect t="62430" r="5511" b="6339"/>
          <a:stretch/>
        </p:blipFill>
        <p:spPr>
          <a:xfrm>
            <a:off x="7810158" y="2473820"/>
            <a:ext cx="4381842" cy="1210503"/>
          </a:xfrm>
          <a:prstGeom prst="rect">
            <a:avLst/>
          </a:prstGeom>
        </p:spPr>
      </p:pic>
    </p:spTree>
    <p:extLst>
      <p:ext uri="{BB962C8B-B14F-4D97-AF65-F5344CB8AC3E}">
        <p14:creationId xmlns:p14="http://schemas.microsoft.com/office/powerpoint/2010/main" val="1309420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ttore diritto 12">
            <a:extLst>
              <a:ext uri="{FF2B5EF4-FFF2-40B4-BE49-F238E27FC236}">
                <a16:creationId xmlns:a16="http://schemas.microsoft.com/office/drawing/2014/main" id="{D8B75820-C37F-4A72-99B3-39C9C751536E}"/>
              </a:ext>
            </a:extLst>
          </p:cNvPr>
          <p:cNvCxnSpPr/>
          <p:nvPr/>
        </p:nvCxnSpPr>
        <p:spPr>
          <a:xfrm>
            <a:off x="174927" y="1061156"/>
            <a:ext cx="1191547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47D8FD61-B71D-7771-25FC-EE44A8CC8755}"/>
              </a:ext>
            </a:extLst>
          </p:cNvPr>
          <p:cNvSpPr txBox="1"/>
          <p:nvPr/>
        </p:nvSpPr>
        <p:spPr>
          <a:xfrm>
            <a:off x="174927" y="1006667"/>
            <a:ext cx="9915546" cy="4247317"/>
          </a:xfrm>
          <a:prstGeom prst="rect">
            <a:avLst/>
          </a:prstGeom>
          <a:noFill/>
        </p:spPr>
        <p:txBody>
          <a:bodyPr wrap="square" rtlCol="0">
            <a:spAutoFit/>
          </a:bodyPr>
          <a:lstStyle/>
          <a:p>
            <a:pPr marL="342900" indent="-342900">
              <a:buFont typeface="+mj-lt"/>
              <a:buAutoNum type="arabicPeriod"/>
            </a:pPr>
            <a:endParaRPr lang="en-US" dirty="0">
              <a:solidFill>
                <a:srgbClr val="334186"/>
              </a:solidFill>
            </a:endParaRPr>
          </a:p>
          <a:p>
            <a:pPr marL="342900" indent="-342900">
              <a:buAutoNum type="arabicPeriod" startAt="5"/>
            </a:pPr>
            <a:r>
              <a:rPr lang="en-US" dirty="0">
                <a:solidFill>
                  <a:srgbClr val="334186"/>
                </a:solidFill>
              </a:rPr>
              <a:t>Second users’ meeting organization (</a:t>
            </a:r>
            <a:r>
              <a:rPr lang="en-US" dirty="0" err="1">
                <a:solidFill>
                  <a:srgbClr val="334186"/>
                </a:solidFill>
              </a:rPr>
              <a:t>Temptative</a:t>
            </a:r>
            <a:r>
              <a:rPr lang="en-US" dirty="0">
                <a:solidFill>
                  <a:srgbClr val="334186"/>
                </a:solidFill>
              </a:rPr>
              <a:t> date: late 2023)</a:t>
            </a:r>
          </a:p>
          <a:p>
            <a:pPr marL="342900" indent="-342900">
              <a:buAutoNum type="arabicPeriod" startAt="5"/>
            </a:pPr>
            <a:endParaRPr lang="en-US" dirty="0">
              <a:solidFill>
                <a:srgbClr val="334186"/>
              </a:solidFill>
            </a:endParaRPr>
          </a:p>
          <a:p>
            <a:pPr marL="342900" indent="-342900">
              <a:buAutoNum type="arabicPeriod" startAt="5"/>
            </a:pPr>
            <a:endParaRPr lang="en-US" dirty="0">
              <a:solidFill>
                <a:srgbClr val="334186"/>
              </a:solidFill>
            </a:endParaRPr>
          </a:p>
          <a:p>
            <a:pPr marL="342900" indent="-342900">
              <a:buAutoNum type="arabicPeriod" startAt="5"/>
            </a:pPr>
            <a:endParaRPr lang="en-US" dirty="0">
              <a:solidFill>
                <a:srgbClr val="334186"/>
              </a:solidFill>
            </a:endParaRPr>
          </a:p>
          <a:p>
            <a:pPr marL="342900" indent="-342900">
              <a:buAutoNum type="arabicPeriod" startAt="5"/>
            </a:pPr>
            <a:endParaRPr lang="en-US" dirty="0">
              <a:solidFill>
                <a:srgbClr val="334186"/>
              </a:solidFill>
            </a:endParaRPr>
          </a:p>
          <a:p>
            <a:pPr marL="342900" indent="-342900">
              <a:buAutoNum type="arabicPeriod" startAt="5"/>
            </a:pPr>
            <a:endParaRPr lang="en-US" dirty="0">
              <a:solidFill>
                <a:srgbClr val="334186"/>
              </a:solidFill>
            </a:endParaRPr>
          </a:p>
          <a:p>
            <a:pPr marL="342900" indent="-342900">
              <a:buAutoNum type="arabicPeriod" startAt="5"/>
            </a:pPr>
            <a:endParaRPr lang="en-US" dirty="0">
              <a:solidFill>
                <a:srgbClr val="334186"/>
              </a:solidFill>
            </a:endParaRPr>
          </a:p>
          <a:p>
            <a:pPr marL="342900" indent="-342900">
              <a:buAutoNum type="arabicPeriod" startAt="5"/>
            </a:pPr>
            <a:endParaRPr lang="en-US" dirty="0">
              <a:solidFill>
                <a:srgbClr val="334186"/>
              </a:solidFill>
            </a:endParaRPr>
          </a:p>
          <a:p>
            <a:pPr marL="342900" indent="-342900">
              <a:buAutoNum type="arabicPeriod" startAt="5"/>
            </a:pPr>
            <a:r>
              <a:rPr lang="en-US" dirty="0">
                <a:solidFill>
                  <a:srgbClr val="334186"/>
                </a:solidFill>
              </a:rPr>
              <a:t>Gathering the national and international future users community</a:t>
            </a:r>
          </a:p>
          <a:p>
            <a:pPr lvl="1"/>
            <a:endParaRPr lang="en-US" dirty="0">
              <a:solidFill>
                <a:srgbClr val="334186"/>
              </a:solidFill>
            </a:endParaRPr>
          </a:p>
          <a:p>
            <a:pPr lvl="1"/>
            <a:r>
              <a:rPr lang="en-US" dirty="0">
                <a:solidFill>
                  <a:srgbClr val="334186"/>
                </a:solidFill>
              </a:rPr>
              <a:t>Conference presentations</a:t>
            </a:r>
          </a:p>
          <a:p>
            <a:pPr lvl="1"/>
            <a:endParaRPr lang="en-US" dirty="0">
              <a:solidFill>
                <a:srgbClr val="334186"/>
              </a:solidFill>
            </a:endParaRPr>
          </a:p>
          <a:p>
            <a:pPr lvl="1"/>
            <a:endParaRPr lang="en-US" dirty="0">
              <a:solidFill>
                <a:srgbClr val="334186"/>
              </a:solidFill>
            </a:endParaRPr>
          </a:p>
          <a:p>
            <a:pPr lvl="1"/>
            <a:r>
              <a:rPr lang="en-US" dirty="0">
                <a:solidFill>
                  <a:srgbClr val="334186"/>
                </a:solidFill>
              </a:rPr>
              <a:t>Invited talks at international universities </a:t>
            </a:r>
          </a:p>
        </p:txBody>
      </p:sp>
      <p:pic>
        <p:nvPicPr>
          <p:cNvPr id="3" name="Immagine 2">
            <a:extLst>
              <a:ext uri="{FF2B5EF4-FFF2-40B4-BE49-F238E27FC236}">
                <a16:creationId xmlns:a16="http://schemas.microsoft.com/office/drawing/2014/main" id="{CABBD221-6EE7-85AD-4788-B05DD97A9316}"/>
              </a:ext>
            </a:extLst>
          </p:cNvPr>
          <p:cNvPicPr>
            <a:picLocks noChangeAspect="1"/>
          </p:cNvPicPr>
          <p:nvPr/>
        </p:nvPicPr>
        <p:blipFill rotWithShape="1">
          <a:blip r:embed="rId2"/>
          <a:srcRect l="608" t="6476"/>
          <a:stretch/>
        </p:blipFill>
        <p:spPr>
          <a:xfrm>
            <a:off x="8284005" y="4883268"/>
            <a:ext cx="3612936" cy="987167"/>
          </a:xfrm>
          <a:prstGeom prst="rect">
            <a:avLst/>
          </a:prstGeom>
        </p:spPr>
      </p:pic>
      <p:pic>
        <p:nvPicPr>
          <p:cNvPr id="5" name="Immagine 4">
            <a:extLst>
              <a:ext uri="{FF2B5EF4-FFF2-40B4-BE49-F238E27FC236}">
                <a16:creationId xmlns:a16="http://schemas.microsoft.com/office/drawing/2014/main" id="{BF31262B-4D08-9F64-DF4E-91A97B697787}"/>
              </a:ext>
            </a:extLst>
          </p:cNvPr>
          <p:cNvPicPr>
            <a:picLocks noChangeAspect="1"/>
          </p:cNvPicPr>
          <p:nvPr/>
        </p:nvPicPr>
        <p:blipFill>
          <a:blip r:embed="rId3"/>
          <a:stretch>
            <a:fillRect/>
          </a:stretch>
        </p:blipFill>
        <p:spPr>
          <a:xfrm>
            <a:off x="8284005" y="2573219"/>
            <a:ext cx="3612936" cy="1493305"/>
          </a:xfrm>
          <a:prstGeom prst="rect">
            <a:avLst/>
          </a:prstGeom>
        </p:spPr>
      </p:pic>
      <p:sp>
        <p:nvSpPr>
          <p:cNvPr id="8" name="CasellaDiTesto 7">
            <a:extLst>
              <a:ext uri="{FF2B5EF4-FFF2-40B4-BE49-F238E27FC236}">
                <a16:creationId xmlns:a16="http://schemas.microsoft.com/office/drawing/2014/main" id="{17FA5125-2FCE-F539-9CC5-1B2D9826DCF8}"/>
              </a:ext>
            </a:extLst>
          </p:cNvPr>
          <p:cNvSpPr txBox="1"/>
          <p:nvPr/>
        </p:nvSpPr>
        <p:spPr>
          <a:xfrm>
            <a:off x="2528399" y="375895"/>
            <a:ext cx="7135202" cy="553998"/>
          </a:xfrm>
          <a:prstGeom prst="rect">
            <a:avLst/>
          </a:prstGeom>
          <a:noFill/>
        </p:spPr>
        <p:txBody>
          <a:bodyPr wrap="square" rtlCol="0">
            <a:spAutoFit/>
          </a:bodyPr>
          <a:lstStyle/>
          <a:p>
            <a:pPr algn="ctr"/>
            <a:r>
              <a:rPr lang="it-IT" sz="3000" b="1" dirty="0">
                <a:solidFill>
                  <a:srgbClr val="334186"/>
                </a:solidFill>
                <a:cs typeface="Dubai Light" panose="020B0303030403030204" pitchFamily="34" charset="-78"/>
              </a:rPr>
              <a:t>WA 8 – </a:t>
            </a:r>
            <a:r>
              <a:rPr lang="it-IT" sz="3000" b="1" dirty="0" err="1">
                <a:solidFill>
                  <a:srgbClr val="334186"/>
                </a:solidFill>
                <a:cs typeface="Dubai Light" panose="020B0303030403030204" pitchFamily="34" charset="-78"/>
              </a:rPr>
              <a:t>Summary</a:t>
            </a:r>
            <a:r>
              <a:rPr lang="it-IT" sz="3000" b="1" dirty="0">
                <a:solidFill>
                  <a:srgbClr val="334186"/>
                </a:solidFill>
                <a:cs typeface="Dubai Light" panose="020B0303030403030204" pitchFamily="34" charset="-78"/>
              </a:rPr>
              <a:t>: </a:t>
            </a:r>
            <a:r>
              <a:rPr lang="it-IT" sz="3000" b="1" dirty="0" err="1">
                <a:solidFill>
                  <a:srgbClr val="334186"/>
                </a:solidFill>
                <a:cs typeface="Dubai Light" panose="020B0303030403030204" pitchFamily="34" charset="-78"/>
              </a:rPr>
              <a:t>Main</a:t>
            </a:r>
            <a:r>
              <a:rPr lang="it-IT" sz="3000" b="1" dirty="0">
                <a:solidFill>
                  <a:srgbClr val="334186"/>
                </a:solidFill>
                <a:cs typeface="Dubai Light" panose="020B0303030403030204" pitchFamily="34" charset="-78"/>
              </a:rPr>
              <a:t> Updates</a:t>
            </a:r>
          </a:p>
        </p:txBody>
      </p:sp>
      <p:pic>
        <p:nvPicPr>
          <p:cNvPr id="2" name="Immagine 1">
            <a:extLst>
              <a:ext uri="{FF2B5EF4-FFF2-40B4-BE49-F238E27FC236}">
                <a16:creationId xmlns:a16="http://schemas.microsoft.com/office/drawing/2014/main" id="{0240DEB7-3DE9-EE6E-AF0A-8CDADA253638}"/>
              </a:ext>
            </a:extLst>
          </p:cNvPr>
          <p:cNvPicPr>
            <a:picLocks noChangeAspect="1"/>
          </p:cNvPicPr>
          <p:nvPr/>
        </p:nvPicPr>
        <p:blipFill>
          <a:blip r:embed="rId4"/>
          <a:stretch>
            <a:fillRect/>
          </a:stretch>
        </p:blipFill>
        <p:spPr>
          <a:xfrm>
            <a:off x="8284005" y="5910267"/>
            <a:ext cx="3577043" cy="926655"/>
          </a:xfrm>
          <a:prstGeom prst="rect">
            <a:avLst/>
          </a:prstGeom>
        </p:spPr>
      </p:pic>
      <p:pic>
        <p:nvPicPr>
          <p:cNvPr id="9" name="Picture 2" descr="Università di Uppsala - Wikipedia">
            <a:extLst>
              <a:ext uri="{FF2B5EF4-FFF2-40B4-BE49-F238E27FC236}">
                <a16:creationId xmlns:a16="http://schemas.microsoft.com/office/drawing/2014/main" id="{5E822C34-CFA4-C317-48AD-B56A488E1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399" y="5317000"/>
            <a:ext cx="1310564" cy="12503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University of Stavanger - Wikipedia">
            <a:extLst>
              <a:ext uri="{FF2B5EF4-FFF2-40B4-BE49-F238E27FC236}">
                <a16:creationId xmlns:a16="http://schemas.microsoft.com/office/drawing/2014/main" id="{00E83174-5E24-336F-5AF4-E7DE06D5A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8419" y="5330758"/>
            <a:ext cx="1250362" cy="1250362"/>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C405238F-BBB6-F626-20B1-162E3B8D035E}"/>
              </a:ext>
            </a:extLst>
          </p:cNvPr>
          <p:cNvPicPr>
            <a:picLocks noChangeAspect="1"/>
          </p:cNvPicPr>
          <p:nvPr/>
        </p:nvPicPr>
        <p:blipFill rotWithShape="1">
          <a:blip r:embed="rId7"/>
          <a:srcRect r="42389"/>
          <a:stretch/>
        </p:blipFill>
        <p:spPr>
          <a:xfrm>
            <a:off x="8292883" y="1078915"/>
            <a:ext cx="3577043" cy="1536578"/>
          </a:xfrm>
          <a:prstGeom prst="rect">
            <a:avLst/>
          </a:prstGeom>
        </p:spPr>
      </p:pic>
      <p:pic>
        <p:nvPicPr>
          <p:cNvPr id="4" name="Picture 2" descr="See the source image">
            <a:extLst>
              <a:ext uri="{FF2B5EF4-FFF2-40B4-BE49-F238E27FC236}">
                <a16:creationId xmlns:a16="http://schemas.microsoft.com/office/drawing/2014/main" id="{01FBF81E-4BB5-C9A9-27CF-F902A5E704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4005" y="4065409"/>
            <a:ext cx="3612936" cy="81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049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1CE08903-20D3-486C-95A8-B382B77D3986}"/>
              </a:ext>
            </a:extLst>
          </p:cNvPr>
          <p:cNvSpPr txBox="1"/>
          <p:nvPr/>
        </p:nvSpPr>
        <p:spPr>
          <a:xfrm>
            <a:off x="2581486" y="375895"/>
            <a:ext cx="7135202" cy="553998"/>
          </a:xfrm>
          <a:prstGeom prst="rect">
            <a:avLst/>
          </a:prstGeom>
          <a:noFill/>
        </p:spPr>
        <p:txBody>
          <a:bodyPr wrap="square" rtlCol="0">
            <a:spAutoFit/>
          </a:bodyPr>
          <a:lstStyle/>
          <a:p>
            <a:pPr algn="ctr"/>
            <a:r>
              <a:rPr lang="it-IT" sz="3000" b="1" dirty="0">
                <a:solidFill>
                  <a:srgbClr val="334186"/>
                </a:solidFill>
                <a:cs typeface="Dubai Light" panose="020B0303030403030204" pitchFamily="34" charset="-78"/>
              </a:rPr>
              <a:t>WA 8 – </a:t>
            </a:r>
            <a:r>
              <a:rPr lang="it-IT" sz="3000" b="1" dirty="0" err="1">
                <a:solidFill>
                  <a:srgbClr val="334186"/>
                </a:solidFill>
                <a:cs typeface="Dubai Light" panose="020B0303030403030204" pitchFamily="34" charset="-78"/>
              </a:rPr>
              <a:t>Summary</a:t>
            </a:r>
            <a:r>
              <a:rPr lang="it-IT" sz="3000" b="1" dirty="0">
                <a:solidFill>
                  <a:srgbClr val="334186"/>
                </a:solidFill>
                <a:cs typeface="Dubai Light" panose="020B0303030403030204" pitchFamily="34" charset="-78"/>
              </a:rPr>
              <a:t>: </a:t>
            </a:r>
            <a:r>
              <a:rPr lang="it-IT" sz="3000" b="1" dirty="0" err="1">
                <a:solidFill>
                  <a:srgbClr val="334186"/>
                </a:solidFill>
                <a:cs typeface="Dubai Light" panose="020B0303030403030204" pitchFamily="34" charset="-78"/>
              </a:rPr>
              <a:t>Things</a:t>
            </a:r>
            <a:r>
              <a:rPr lang="it-IT" sz="3000" b="1" dirty="0">
                <a:solidFill>
                  <a:srgbClr val="334186"/>
                </a:solidFill>
                <a:cs typeface="Dubai Light" panose="020B0303030403030204" pitchFamily="34" charset="-78"/>
              </a:rPr>
              <a:t> to do</a:t>
            </a:r>
          </a:p>
        </p:txBody>
      </p:sp>
      <p:cxnSp>
        <p:nvCxnSpPr>
          <p:cNvPr id="13" name="Connettore diritto 12">
            <a:extLst>
              <a:ext uri="{FF2B5EF4-FFF2-40B4-BE49-F238E27FC236}">
                <a16:creationId xmlns:a16="http://schemas.microsoft.com/office/drawing/2014/main" id="{D8B75820-C37F-4A72-99B3-39C9C751536E}"/>
              </a:ext>
            </a:extLst>
          </p:cNvPr>
          <p:cNvCxnSpPr/>
          <p:nvPr/>
        </p:nvCxnSpPr>
        <p:spPr>
          <a:xfrm>
            <a:off x="174927" y="1061156"/>
            <a:ext cx="1191547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47D8FD61-B71D-7771-25FC-EE44A8CC8755}"/>
              </a:ext>
            </a:extLst>
          </p:cNvPr>
          <p:cNvSpPr txBox="1"/>
          <p:nvPr/>
        </p:nvSpPr>
        <p:spPr>
          <a:xfrm>
            <a:off x="693270" y="1607823"/>
            <a:ext cx="9915546" cy="5324535"/>
          </a:xfrm>
          <a:prstGeom prst="rect">
            <a:avLst/>
          </a:prstGeom>
          <a:noFill/>
        </p:spPr>
        <p:txBody>
          <a:bodyPr wrap="square" rtlCol="0">
            <a:spAutoFit/>
          </a:bodyPr>
          <a:lstStyle/>
          <a:p>
            <a:pPr marL="342900" indent="-342900">
              <a:buFont typeface="+mj-lt"/>
              <a:buAutoNum type="arabicPeriod"/>
            </a:pPr>
            <a:r>
              <a:rPr lang="en-US" sz="2000" b="1" dirty="0">
                <a:solidFill>
                  <a:srgbClr val="334186"/>
                </a:solidFill>
              </a:rPr>
              <a:t>Finalization (for the time being) of the scientific case</a:t>
            </a:r>
          </a:p>
          <a:p>
            <a:pPr marL="342900" indent="-342900">
              <a:buFont typeface="+mj-lt"/>
              <a:buAutoNum type="arabicPeriod"/>
            </a:pPr>
            <a:endParaRPr lang="en-US" sz="2000" dirty="0">
              <a:solidFill>
                <a:srgbClr val="334186"/>
              </a:solidFill>
            </a:endParaRPr>
          </a:p>
          <a:p>
            <a:pPr marL="342900" indent="-342900">
              <a:buFont typeface="+mj-lt"/>
              <a:buAutoNum type="arabicPeriod"/>
            </a:pPr>
            <a:endParaRPr lang="en-US" sz="2000" dirty="0">
              <a:solidFill>
                <a:srgbClr val="334186"/>
              </a:solidFill>
            </a:endParaRPr>
          </a:p>
          <a:p>
            <a:pPr marL="342900" indent="-342900">
              <a:buFont typeface="+mj-lt"/>
              <a:buAutoNum type="arabicPeriod"/>
            </a:pPr>
            <a:r>
              <a:rPr lang="en-US" sz="2000" b="1" dirty="0">
                <a:solidFill>
                  <a:srgbClr val="334186"/>
                </a:solidFill>
              </a:rPr>
              <a:t>Technical description of the experimental </a:t>
            </a:r>
            <a:r>
              <a:rPr lang="en-US" sz="2000" b="1" dirty="0" err="1">
                <a:solidFill>
                  <a:srgbClr val="334186"/>
                </a:solidFill>
              </a:rPr>
              <a:t>endstation</a:t>
            </a:r>
            <a:r>
              <a:rPr lang="en-US" sz="2000" b="1" dirty="0">
                <a:solidFill>
                  <a:srgbClr val="334186"/>
                </a:solidFill>
              </a:rPr>
              <a:t>(s)</a:t>
            </a:r>
          </a:p>
          <a:p>
            <a:pPr lvl="1"/>
            <a:r>
              <a:rPr lang="en-US" sz="2000" dirty="0">
                <a:solidFill>
                  <a:srgbClr val="334186"/>
                </a:solidFill>
              </a:rPr>
              <a:t>	Detectors</a:t>
            </a:r>
          </a:p>
          <a:p>
            <a:pPr lvl="1"/>
            <a:r>
              <a:rPr lang="en-US" sz="2000" dirty="0">
                <a:solidFill>
                  <a:srgbClr val="334186"/>
                </a:solidFill>
              </a:rPr>
              <a:t>	Sample manipulation</a:t>
            </a:r>
          </a:p>
          <a:p>
            <a:pPr marL="342900" indent="-342900">
              <a:buFont typeface="+mj-lt"/>
              <a:buAutoNum type="arabicPeriod"/>
            </a:pPr>
            <a:endParaRPr lang="en-US" sz="2000" dirty="0">
              <a:solidFill>
                <a:srgbClr val="334186"/>
              </a:solidFill>
            </a:endParaRPr>
          </a:p>
          <a:p>
            <a:pPr marL="342900" indent="-342900">
              <a:buFont typeface="+mj-lt"/>
              <a:buAutoNum type="arabicPeriod"/>
            </a:pPr>
            <a:endParaRPr lang="en-US" sz="2000" dirty="0">
              <a:solidFill>
                <a:srgbClr val="334186"/>
              </a:solidFill>
            </a:endParaRPr>
          </a:p>
          <a:p>
            <a:pPr marL="342900" indent="-342900">
              <a:buFont typeface="+mj-lt"/>
              <a:buAutoNum type="arabicPeriod"/>
            </a:pPr>
            <a:r>
              <a:rPr lang="en-US" sz="2000" b="1" dirty="0">
                <a:solidFill>
                  <a:srgbClr val="334186"/>
                </a:solidFill>
              </a:rPr>
              <a:t>Correlated services definition</a:t>
            </a:r>
          </a:p>
          <a:p>
            <a:r>
              <a:rPr lang="en-US" sz="2000" dirty="0">
                <a:solidFill>
                  <a:srgbClr val="334186"/>
                </a:solidFill>
              </a:rPr>
              <a:t>	External lasers</a:t>
            </a:r>
          </a:p>
          <a:p>
            <a:r>
              <a:rPr lang="en-US" sz="2000" dirty="0">
                <a:solidFill>
                  <a:srgbClr val="334186"/>
                </a:solidFill>
              </a:rPr>
              <a:t>	Data acquisition</a:t>
            </a:r>
          </a:p>
          <a:p>
            <a:r>
              <a:rPr lang="en-US" sz="2000" dirty="0">
                <a:solidFill>
                  <a:srgbClr val="334186"/>
                </a:solidFill>
              </a:rPr>
              <a:t>	Data Storage</a:t>
            </a:r>
          </a:p>
          <a:p>
            <a:r>
              <a:rPr lang="en-US" sz="2000" dirty="0">
                <a:solidFill>
                  <a:srgbClr val="334186"/>
                </a:solidFill>
              </a:rPr>
              <a:t>	Sample preparation laboratories</a:t>
            </a:r>
          </a:p>
          <a:p>
            <a:pPr marL="342900" indent="-342900">
              <a:buFont typeface="+mj-lt"/>
              <a:buAutoNum type="arabicPeriod"/>
            </a:pPr>
            <a:endParaRPr lang="en-US" sz="2000" b="1" dirty="0">
              <a:solidFill>
                <a:srgbClr val="334186"/>
              </a:solidFill>
            </a:endParaRPr>
          </a:p>
          <a:p>
            <a:r>
              <a:rPr lang="en-US" sz="2000" b="1" dirty="0">
                <a:solidFill>
                  <a:srgbClr val="334186"/>
                </a:solidFill>
              </a:rPr>
              <a:t>4.    Coordination with the second </a:t>
            </a:r>
            <a:r>
              <a:rPr lang="en-US" sz="2000" b="1" dirty="0" err="1">
                <a:solidFill>
                  <a:srgbClr val="334186"/>
                </a:solidFill>
              </a:rPr>
              <a:t>EuPRAXIA</a:t>
            </a:r>
            <a:r>
              <a:rPr lang="en-US" sz="2000" b="1" dirty="0">
                <a:solidFill>
                  <a:srgbClr val="334186"/>
                </a:solidFill>
              </a:rPr>
              <a:t> site &amp; with </a:t>
            </a:r>
            <a:r>
              <a:rPr lang="en-US" sz="2000" b="1" dirty="0" err="1">
                <a:solidFill>
                  <a:srgbClr val="334186"/>
                </a:solidFill>
              </a:rPr>
              <a:t>EuAPS</a:t>
            </a:r>
            <a:r>
              <a:rPr lang="en-US" sz="2000" b="1" dirty="0">
                <a:solidFill>
                  <a:srgbClr val="334186"/>
                </a:solidFill>
              </a:rPr>
              <a:t> </a:t>
            </a:r>
          </a:p>
          <a:p>
            <a:r>
              <a:rPr lang="en-US" sz="2000" dirty="0">
                <a:solidFill>
                  <a:srgbClr val="334186"/>
                </a:solidFill>
              </a:rPr>
              <a:t>	</a:t>
            </a:r>
          </a:p>
          <a:p>
            <a:pPr marL="342900" indent="-342900">
              <a:buFont typeface="+mj-lt"/>
              <a:buAutoNum type="arabicPeriod"/>
            </a:pPr>
            <a:endParaRPr lang="en-US" sz="2000" dirty="0">
              <a:solidFill>
                <a:srgbClr val="334186"/>
              </a:solidFill>
            </a:endParaRPr>
          </a:p>
        </p:txBody>
      </p:sp>
    </p:spTree>
    <p:extLst>
      <p:ext uri="{BB962C8B-B14F-4D97-AF65-F5344CB8AC3E}">
        <p14:creationId xmlns:p14="http://schemas.microsoft.com/office/powerpoint/2010/main" val="3748878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A311F21-E9A6-4ACD-900B-CB8DED108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8" name="Immagine 7">
            <a:extLst>
              <a:ext uri="{FF2B5EF4-FFF2-40B4-BE49-F238E27FC236}">
                <a16:creationId xmlns:a16="http://schemas.microsoft.com/office/drawing/2014/main" id="{6E6B0A82-B414-4B70-B581-DF4E7E2CF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
        <p:nvSpPr>
          <p:cNvPr id="11" name="CasellaDiTesto 10">
            <a:extLst>
              <a:ext uri="{FF2B5EF4-FFF2-40B4-BE49-F238E27FC236}">
                <a16:creationId xmlns:a16="http://schemas.microsoft.com/office/drawing/2014/main" id="{1CE08903-20D3-486C-95A8-B382B77D3986}"/>
              </a:ext>
            </a:extLst>
          </p:cNvPr>
          <p:cNvSpPr txBox="1"/>
          <p:nvPr/>
        </p:nvSpPr>
        <p:spPr>
          <a:xfrm>
            <a:off x="2581486" y="375895"/>
            <a:ext cx="7135202" cy="553998"/>
          </a:xfrm>
          <a:prstGeom prst="rect">
            <a:avLst/>
          </a:prstGeom>
          <a:noFill/>
        </p:spPr>
        <p:txBody>
          <a:bodyPr wrap="square" rtlCol="0">
            <a:spAutoFit/>
          </a:bodyPr>
          <a:lstStyle/>
          <a:p>
            <a:pPr algn="ctr"/>
            <a:r>
              <a:rPr lang="en-US" sz="3000" b="1" dirty="0">
                <a:solidFill>
                  <a:srgbClr val="002060"/>
                </a:solidFill>
                <a:cs typeface="Dubai Light" panose="020B0303030403030204" pitchFamily="34" charset="-78"/>
              </a:rPr>
              <a:t>WA 8 – Photon Sources</a:t>
            </a:r>
          </a:p>
        </p:txBody>
      </p:sp>
      <p:cxnSp>
        <p:nvCxnSpPr>
          <p:cNvPr id="13" name="Connettore diritto 12">
            <a:extLst>
              <a:ext uri="{FF2B5EF4-FFF2-40B4-BE49-F238E27FC236}">
                <a16:creationId xmlns:a16="http://schemas.microsoft.com/office/drawing/2014/main" id="{D8B75820-C37F-4A72-99B3-39C9C751536E}"/>
              </a:ext>
            </a:extLst>
          </p:cNvPr>
          <p:cNvCxnSpPr/>
          <p:nvPr/>
        </p:nvCxnSpPr>
        <p:spPr>
          <a:xfrm>
            <a:off x="174927" y="1061156"/>
            <a:ext cx="1191547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0811B9B3-46AF-4684-A7EA-D55A414D81AF}"/>
              </a:ext>
            </a:extLst>
          </p:cNvPr>
          <p:cNvSpPr txBox="1"/>
          <p:nvPr/>
        </p:nvSpPr>
        <p:spPr>
          <a:xfrm>
            <a:off x="3894173" y="1154247"/>
            <a:ext cx="4296409" cy="461665"/>
          </a:xfrm>
          <a:prstGeom prst="rect">
            <a:avLst/>
          </a:prstGeom>
          <a:solidFill>
            <a:schemeClr val="accent6">
              <a:lumMod val="40000"/>
              <a:lumOff val="60000"/>
            </a:schemeClr>
          </a:solidFill>
        </p:spPr>
        <p:txBody>
          <a:bodyPr wrap="square" rtlCol="0">
            <a:spAutoFit/>
          </a:bodyPr>
          <a:lstStyle/>
          <a:p>
            <a:pPr algn="ctr"/>
            <a:r>
              <a:rPr lang="en-US" sz="2400" dirty="0">
                <a:solidFill>
                  <a:srgbClr val="002060"/>
                </a:solidFill>
                <a:cs typeface="Dubai Light" panose="020B0303030403030204" pitchFamily="34" charset="-78"/>
              </a:rPr>
              <a:t>Project Status</a:t>
            </a:r>
          </a:p>
        </p:txBody>
      </p:sp>
      <p:cxnSp>
        <p:nvCxnSpPr>
          <p:cNvPr id="21" name="Connettore diritto 20">
            <a:extLst>
              <a:ext uri="{FF2B5EF4-FFF2-40B4-BE49-F238E27FC236}">
                <a16:creationId xmlns:a16="http://schemas.microsoft.com/office/drawing/2014/main" id="{8EE08C7C-D27C-45E4-9562-86D186E23567}"/>
              </a:ext>
            </a:extLst>
          </p:cNvPr>
          <p:cNvCxnSpPr>
            <a:cxnSpLocks/>
          </p:cNvCxnSpPr>
          <p:nvPr/>
        </p:nvCxnSpPr>
        <p:spPr>
          <a:xfrm flipH="1">
            <a:off x="308275" y="1628768"/>
            <a:ext cx="1157544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82B23B8-5DB2-74D3-B35E-3DF0E01586C3}"/>
              </a:ext>
            </a:extLst>
          </p:cNvPr>
          <p:cNvSpPr txBox="1"/>
          <p:nvPr/>
        </p:nvSpPr>
        <p:spPr>
          <a:xfrm>
            <a:off x="308275" y="1628768"/>
            <a:ext cx="11294840" cy="646331"/>
          </a:xfrm>
          <a:prstGeom prst="rect">
            <a:avLst/>
          </a:prstGeom>
          <a:noFill/>
        </p:spPr>
        <p:txBody>
          <a:bodyPr wrap="square" rtlCol="0">
            <a:spAutoFit/>
          </a:bodyPr>
          <a:lstStyle/>
          <a:p>
            <a:pPr algn="ctr"/>
            <a:endParaRPr lang="en-US" i="1" dirty="0">
              <a:solidFill>
                <a:srgbClr val="002060"/>
              </a:solidFill>
            </a:endParaRPr>
          </a:p>
          <a:p>
            <a:pPr algn="ctr"/>
            <a:endParaRPr lang="en-US" i="1" dirty="0">
              <a:solidFill>
                <a:srgbClr val="002060"/>
              </a:solidFill>
            </a:endParaRPr>
          </a:p>
        </p:txBody>
      </p:sp>
      <p:graphicFrame>
        <p:nvGraphicFramePr>
          <p:cNvPr id="9" name="Tabella 8">
            <a:extLst>
              <a:ext uri="{FF2B5EF4-FFF2-40B4-BE49-F238E27FC236}">
                <a16:creationId xmlns:a16="http://schemas.microsoft.com/office/drawing/2014/main" id="{3FE30D52-4969-A188-E5E4-2B3078C666C0}"/>
              </a:ext>
            </a:extLst>
          </p:cNvPr>
          <p:cNvGraphicFramePr>
            <a:graphicFrameLocks noGrp="1"/>
          </p:cNvGraphicFramePr>
          <p:nvPr>
            <p:extLst>
              <p:ext uri="{D42A27DB-BD31-4B8C-83A1-F6EECF244321}">
                <p14:modId xmlns:p14="http://schemas.microsoft.com/office/powerpoint/2010/main" val="1858964349"/>
              </p:ext>
            </p:extLst>
          </p:nvPr>
        </p:nvGraphicFramePr>
        <p:xfrm>
          <a:off x="405930" y="2552219"/>
          <a:ext cx="4797605" cy="1981200"/>
        </p:xfrm>
        <a:graphic>
          <a:graphicData uri="http://schemas.openxmlformats.org/drawingml/2006/table">
            <a:tbl>
              <a:tblPr firstRow="1" bandRow="1">
                <a:tableStyleId>{D113A9D2-9D6B-4929-AA2D-F23B5EE8CBE7}</a:tableStyleId>
              </a:tblPr>
              <a:tblGrid>
                <a:gridCol w="2405818">
                  <a:extLst>
                    <a:ext uri="{9D8B030D-6E8A-4147-A177-3AD203B41FA5}">
                      <a16:colId xmlns:a16="http://schemas.microsoft.com/office/drawing/2014/main" val="3078946529"/>
                    </a:ext>
                  </a:extLst>
                </a:gridCol>
                <a:gridCol w="2391787">
                  <a:extLst>
                    <a:ext uri="{9D8B030D-6E8A-4147-A177-3AD203B41FA5}">
                      <a16:colId xmlns:a16="http://schemas.microsoft.com/office/drawing/2014/main" val="234598861"/>
                    </a:ext>
                  </a:extLst>
                </a:gridCol>
              </a:tblGrid>
              <a:tr h="360537">
                <a:tc>
                  <a:txBody>
                    <a:bodyPr/>
                    <a:lstStyle/>
                    <a:p>
                      <a:pPr algn="ctr"/>
                      <a:r>
                        <a:rPr lang="it-IT" sz="2000" dirty="0" err="1">
                          <a:solidFill>
                            <a:srgbClr val="002060"/>
                          </a:solidFill>
                        </a:rPr>
                        <a:t>Parameter</a:t>
                      </a:r>
                      <a:endParaRPr lang="en-GB" sz="2000" dirty="0">
                        <a:solidFill>
                          <a:srgbClr val="002060"/>
                        </a:solidFill>
                      </a:endParaRPr>
                    </a:p>
                  </a:txBody>
                  <a:tcPr>
                    <a:solidFill>
                      <a:schemeClr val="accent1">
                        <a:lumMod val="40000"/>
                        <a:lumOff val="60000"/>
                      </a:schemeClr>
                    </a:solidFill>
                  </a:tcPr>
                </a:tc>
                <a:tc>
                  <a:txBody>
                    <a:bodyPr/>
                    <a:lstStyle/>
                    <a:p>
                      <a:pPr algn="ctr"/>
                      <a:r>
                        <a:rPr lang="it-IT" sz="2000" dirty="0">
                          <a:solidFill>
                            <a:srgbClr val="002060"/>
                          </a:solidFill>
                        </a:rPr>
                        <a:t>Value</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4079165261"/>
                  </a:ext>
                </a:extLst>
              </a:tr>
              <a:tr h="360537">
                <a:tc>
                  <a:txBody>
                    <a:bodyPr/>
                    <a:lstStyle/>
                    <a:p>
                      <a:pPr algn="ctr"/>
                      <a:r>
                        <a:rPr lang="it-IT" sz="2000" dirty="0" err="1">
                          <a:solidFill>
                            <a:srgbClr val="002060"/>
                          </a:solidFill>
                        </a:rPr>
                        <a:t>Wavelength</a:t>
                      </a:r>
                      <a:endParaRPr lang="en-GB" sz="2000" dirty="0">
                        <a:solidFill>
                          <a:srgbClr val="002060"/>
                        </a:solidFill>
                      </a:endParaRPr>
                    </a:p>
                  </a:txBody>
                  <a:tcPr>
                    <a:solidFill>
                      <a:schemeClr val="accent1">
                        <a:lumMod val="40000"/>
                        <a:lumOff val="60000"/>
                      </a:schemeClr>
                    </a:solidFill>
                  </a:tcPr>
                </a:tc>
                <a:tc>
                  <a:txBody>
                    <a:bodyPr/>
                    <a:lstStyle/>
                    <a:p>
                      <a:pPr algn="ctr"/>
                      <a:r>
                        <a:rPr lang="it-IT" sz="2000" dirty="0">
                          <a:solidFill>
                            <a:srgbClr val="002060"/>
                          </a:solidFill>
                          <a:sym typeface="Symbol" panose="05050102010706020507" pitchFamily="18" charset="2"/>
                        </a:rPr>
                        <a:t>4</a:t>
                      </a:r>
                      <a:r>
                        <a:rPr lang="it-IT" sz="2000" dirty="0">
                          <a:solidFill>
                            <a:srgbClr val="002060"/>
                          </a:solidFill>
                        </a:rPr>
                        <a:t> nm</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3252438782"/>
                  </a:ext>
                </a:extLst>
              </a:tr>
              <a:tr h="360537">
                <a:tc>
                  <a:txBody>
                    <a:bodyPr/>
                    <a:lstStyle/>
                    <a:p>
                      <a:pPr algn="ctr"/>
                      <a:r>
                        <a:rPr lang="it-IT" sz="2000" dirty="0" err="1">
                          <a:solidFill>
                            <a:srgbClr val="002060"/>
                          </a:solidFill>
                        </a:rPr>
                        <a:t>Photons</a:t>
                      </a:r>
                      <a:r>
                        <a:rPr lang="it-IT" sz="2000" dirty="0">
                          <a:solidFill>
                            <a:srgbClr val="002060"/>
                          </a:solidFill>
                        </a:rPr>
                        <a:t>/</a:t>
                      </a:r>
                      <a:r>
                        <a:rPr lang="it-IT" sz="2000" dirty="0" err="1">
                          <a:solidFill>
                            <a:srgbClr val="002060"/>
                          </a:solidFill>
                        </a:rPr>
                        <a:t>pulse</a:t>
                      </a:r>
                      <a:endParaRPr lang="en-GB" sz="2000" dirty="0">
                        <a:solidFill>
                          <a:srgbClr val="002060"/>
                        </a:solidFill>
                      </a:endParaRP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solidFill>
                            <a:srgbClr val="002060"/>
                          </a:solidFill>
                        </a:rPr>
                        <a:t> 10 </a:t>
                      </a:r>
                      <a:r>
                        <a:rPr lang="it-IT" sz="2000" baseline="30000" dirty="0">
                          <a:solidFill>
                            <a:srgbClr val="002060"/>
                          </a:solidFill>
                        </a:rPr>
                        <a:t>10</a:t>
                      </a:r>
                      <a:r>
                        <a:rPr lang="it-IT" sz="2000" baseline="0" dirty="0">
                          <a:solidFill>
                            <a:srgbClr val="002060"/>
                          </a:solidFill>
                        </a:rPr>
                        <a:t> </a:t>
                      </a:r>
                      <a:r>
                        <a:rPr lang="it-IT" sz="2000" dirty="0">
                          <a:solidFill>
                            <a:srgbClr val="002060"/>
                          </a:solidFill>
                        </a:rPr>
                        <a:t>- 10 </a:t>
                      </a:r>
                      <a:r>
                        <a:rPr lang="it-IT" sz="2000" baseline="30000" dirty="0">
                          <a:solidFill>
                            <a:srgbClr val="002060"/>
                          </a:solidFill>
                        </a:rPr>
                        <a:t>11</a:t>
                      </a:r>
                      <a:endParaRPr lang="en-GB" sz="2000" baseline="30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2432407336"/>
                  </a:ext>
                </a:extLst>
              </a:tr>
              <a:tr h="360537">
                <a:tc>
                  <a:txBody>
                    <a:bodyPr/>
                    <a:lstStyle/>
                    <a:p>
                      <a:pPr algn="ctr"/>
                      <a:r>
                        <a:rPr lang="it-IT" sz="2000" dirty="0" err="1">
                          <a:solidFill>
                            <a:srgbClr val="002060"/>
                          </a:solidFill>
                        </a:rPr>
                        <a:t>Pulse</a:t>
                      </a:r>
                      <a:r>
                        <a:rPr lang="it-IT" sz="2000" dirty="0">
                          <a:solidFill>
                            <a:srgbClr val="002060"/>
                          </a:solidFill>
                        </a:rPr>
                        <a:t> </a:t>
                      </a:r>
                      <a:r>
                        <a:rPr lang="it-IT" sz="2000" dirty="0" err="1">
                          <a:solidFill>
                            <a:srgbClr val="002060"/>
                          </a:solidFill>
                        </a:rPr>
                        <a:t>duration</a:t>
                      </a:r>
                      <a:endParaRPr lang="en-GB" sz="2000" dirty="0">
                        <a:solidFill>
                          <a:srgbClr val="002060"/>
                        </a:solidFill>
                      </a:endParaRPr>
                    </a:p>
                  </a:txBody>
                  <a:tcPr>
                    <a:solidFill>
                      <a:schemeClr val="accent1">
                        <a:lumMod val="40000"/>
                        <a:lumOff val="60000"/>
                      </a:schemeClr>
                    </a:solidFill>
                  </a:tcPr>
                </a:tc>
                <a:tc>
                  <a:txBody>
                    <a:bodyPr/>
                    <a:lstStyle/>
                    <a:p>
                      <a:pPr algn="ctr"/>
                      <a:r>
                        <a:rPr lang="it-IT" sz="2000" dirty="0">
                          <a:solidFill>
                            <a:srgbClr val="002060"/>
                          </a:solidFill>
                        </a:rPr>
                        <a:t>&lt; 50 </a:t>
                      </a:r>
                      <a:r>
                        <a:rPr lang="it-IT" sz="2000" dirty="0" err="1">
                          <a:solidFill>
                            <a:srgbClr val="002060"/>
                          </a:solidFill>
                        </a:rPr>
                        <a:t>fs</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1933691908"/>
                  </a:ext>
                </a:extLst>
              </a:tr>
              <a:tr h="360537">
                <a:tc>
                  <a:txBody>
                    <a:bodyPr/>
                    <a:lstStyle/>
                    <a:p>
                      <a:pPr algn="ctr"/>
                      <a:r>
                        <a:rPr lang="it-IT" sz="2000" dirty="0" err="1">
                          <a:solidFill>
                            <a:srgbClr val="002060"/>
                          </a:solidFill>
                        </a:rPr>
                        <a:t>Focal</a:t>
                      </a:r>
                      <a:r>
                        <a:rPr lang="it-IT" sz="2000" dirty="0">
                          <a:solidFill>
                            <a:srgbClr val="002060"/>
                          </a:solidFill>
                        </a:rPr>
                        <a:t> spot</a:t>
                      </a:r>
                      <a:endParaRPr lang="en-GB" sz="2000" dirty="0">
                        <a:solidFill>
                          <a:srgbClr val="002060"/>
                        </a:solidFill>
                      </a:endParaRPr>
                    </a:p>
                  </a:txBody>
                  <a:tcPr>
                    <a:solidFill>
                      <a:schemeClr val="accent1">
                        <a:lumMod val="40000"/>
                        <a:lumOff val="60000"/>
                      </a:schemeClr>
                    </a:solidFill>
                  </a:tcPr>
                </a:tc>
                <a:tc>
                  <a:txBody>
                    <a:bodyPr/>
                    <a:lstStyle/>
                    <a:p>
                      <a:pPr algn="ctr"/>
                      <a:r>
                        <a:rPr lang="it-IT" sz="2000" dirty="0">
                          <a:solidFill>
                            <a:srgbClr val="002060"/>
                          </a:solidFill>
                          <a:sym typeface="Symbol" panose="05050102010706020507" pitchFamily="18" charset="2"/>
                        </a:rPr>
                        <a:t>6</a:t>
                      </a:r>
                      <a:r>
                        <a:rPr lang="it-IT" sz="2000" dirty="0">
                          <a:solidFill>
                            <a:srgbClr val="002060"/>
                          </a:solidFill>
                        </a:rPr>
                        <a:t> µm</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426393599"/>
                  </a:ext>
                </a:extLst>
              </a:tr>
            </a:tbl>
          </a:graphicData>
        </a:graphic>
      </p:graphicFrame>
      <p:graphicFrame>
        <p:nvGraphicFramePr>
          <p:cNvPr id="2" name="Tabella 1">
            <a:extLst>
              <a:ext uri="{FF2B5EF4-FFF2-40B4-BE49-F238E27FC236}">
                <a16:creationId xmlns:a16="http://schemas.microsoft.com/office/drawing/2014/main" id="{8866131C-D4A6-CEFA-25F9-F942EF3999C5}"/>
              </a:ext>
            </a:extLst>
          </p:cNvPr>
          <p:cNvGraphicFramePr>
            <a:graphicFrameLocks noGrp="1"/>
          </p:cNvGraphicFramePr>
          <p:nvPr>
            <p:extLst>
              <p:ext uri="{D42A27DB-BD31-4B8C-83A1-F6EECF244321}">
                <p14:modId xmlns:p14="http://schemas.microsoft.com/office/powerpoint/2010/main" val="2149496050"/>
              </p:ext>
            </p:extLst>
          </p:nvPr>
        </p:nvGraphicFramePr>
        <p:xfrm>
          <a:off x="7337394" y="2512860"/>
          <a:ext cx="4265721" cy="1981200"/>
        </p:xfrm>
        <a:graphic>
          <a:graphicData uri="http://schemas.openxmlformats.org/drawingml/2006/table">
            <a:tbl>
              <a:tblPr firstRow="1" bandRow="1">
                <a:tableStyleId>{D113A9D2-9D6B-4929-AA2D-F23B5EE8CBE7}</a:tableStyleId>
              </a:tblPr>
              <a:tblGrid>
                <a:gridCol w="2139098">
                  <a:extLst>
                    <a:ext uri="{9D8B030D-6E8A-4147-A177-3AD203B41FA5}">
                      <a16:colId xmlns:a16="http://schemas.microsoft.com/office/drawing/2014/main" val="3078946529"/>
                    </a:ext>
                  </a:extLst>
                </a:gridCol>
                <a:gridCol w="2126623">
                  <a:extLst>
                    <a:ext uri="{9D8B030D-6E8A-4147-A177-3AD203B41FA5}">
                      <a16:colId xmlns:a16="http://schemas.microsoft.com/office/drawing/2014/main" val="234598861"/>
                    </a:ext>
                  </a:extLst>
                </a:gridCol>
              </a:tblGrid>
              <a:tr h="291718">
                <a:tc>
                  <a:txBody>
                    <a:bodyPr/>
                    <a:lstStyle/>
                    <a:p>
                      <a:pPr algn="ctr"/>
                      <a:r>
                        <a:rPr lang="it-IT" sz="2000" dirty="0" err="1">
                          <a:solidFill>
                            <a:srgbClr val="002060"/>
                          </a:solidFill>
                        </a:rPr>
                        <a:t>Parameter</a:t>
                      </a:r>
                      <a:endParaRPr lang="en-GB" sz="2000" dirty="0">
                        <a:solidFill>
                          <a:srgbClr val="002060"/>
                        </a:solidFill>
                      </a:endParaRPr>
                    </a:p>
                  </a:txBody>
                  <a:tcPr>
                    <a:solidFill>
                      <a:schemeClr val="accent1">
                        <a:lumMod val="40000"/>
                        <a:lumOff val="60000"/>
                      </a:schemeClr>
                    </a:solidFill>
                  </a:tcPr>
                </a:tc>
                <a:tc>
                  <a:txBody>
                    <a:bodyPr/>
                    <a:lstStyle/>
                    <a:p>
                      <a:pPr algn="ctr"/>
                      <a:r>
                        <a:rPr lang="it-IT" sz="2000" dirty="0">
                          <a:solidFill>
                            <a:srgbClr val="002060"/>
                          </a:solidFill>
                        </a:rPr>
                        <a:t>Value</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4079165261"/>
                  </a:ext>
                </a:extLst>
              </a:tr>
              <a:tr h="291718">
                <a:tc>
                  <a:txBody>
                    <a:bodyPr/>
                    <a:lstStyle/>
                    <a:p>
                      <a:pPr algn="ctr"/>
                      <a:r>
                        <a:rPr lang="it-IT" sz="2000" dirty="0" err="1">
                          <a:solidFill>
                            <a:srgbClr val="002060"/>
                          </a:solidFill>
                        </a:rPr>
                        <a:t>Wavelength</a:t>
                      </a:r>
                      <a:endParaRPr lang="en-GB" sz="2000" dirty="0">
                        <a:solidFill>
                          <a:srgbClr val="002060"/>
                        </a:solidFill>
                      </a:endParaRPr>
                    </a:p>
                  </a:txBody>
                  <a:tcPr>
                    <a:solidFill>
                      <a:schemeClr val="accent1">
                        <a:lumMod val="40000"/>
                        <a:lumOff val="60000"/>
                      </a:schemeClr>
                    </a:solidFill>
                  </a:tcPr>
                </a:tc>
                <a:tc>
                  <a:txBody>
                    <a:bodyPr/>
                    <a:lstStyle/>
                    <a:p>
                      <a:pPr algn="ctr"/>
                      <a:r>
                        <a:rPr lang="it-IT" sz="2000" dirty="0">
                          <a:solidFill>
                            <a:srgbClr val="002060"/>
                          </a:solidFill>
                        </a:rPr>
                        <a:t>50-180 nm</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3252438782"/>
                  </a:ext>
                </a:extLst>
              </a:tr>
              <a:tr h="291718">
                <a:tc>
                  <a:txBody>
                    <a:bodyPr/>
                    <a:lstStyle/>
                    <a:p>
                      <a:pPr algn="ctr"/>
                      <a:r>
                        <a:rPr lang="it-IT" sz="2000" dirty="0" err="1">
                          <a:solidFill>
                            <a:srgbClr val="002060"/>
                          </a:solidFill>
                        </a:rPr>
                        <a:t>Photons</a:t>
                      </a:r>
                      <a:r>
                        <a:rPr lang="it-IT" sz="2000" dirty="0">
                          <a:solidFill>
                            <a:srgbClr val="002060"/>
                          </a:solidFill>
                        </a:rPr>
                        <a:t>/</a:t>
                      </a:r>
                      <a:r>
                        <a:rPr lang="it-IT" sz="2000" dirty="0" err="1">
                          <a:solidFill>
                            <a:srgbClr val="002060"/>
                          </a:solidFill>
                        </a:rPr>
                        <a:t>pulse</a:t>
                      </a:r>
                      <a:endParaRPr lang="en-GB" sz="2000" dirty="0">
                        <a:solidFill>
                          <a:srgbClr val="002060"/>
                        </a:solidFill>
                      </a:endParaRP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solidFill>
                            <a:srgbClr val="002060"/>
                          </a:solidFill>
                        </a:rPr>
                        <a:t> 10 </a:t>
                      </a:r>
                      <a:r>
                        <a:rPr lang="it-IT" sz="2000" baseline="30000" dirty="0">
                          <a:solidFill>
                            <a:srgbClr val="002060"/>
                          </a:solidFill>
                        </a:rPr>
                        <a:t>13</a:t>
                      </a:r>
                      <a:r>
                        <a:rPr lang="it-IT" sz="2000" baseline="0" dirty="0">
                          <a:solidFill>
                            <a:srgbClr val="002060"/>
                          </a:solidFill>
                        </a:rPr>
                        <a:t> </a:t>
                      </a:r>
                      <a:r>
                        <a:rPr lang="it-IT" sz="2000" dirty="0">
                          <a:solidFill>
                            <a:srgbClr val="002060"/>
                          </a:solidFill>
                        </a:rPr>
                        <a:t>- 10 </a:t>
                      </a:r>
                      <a:r>
                        <a:rPr lang="it-IT" sz="2000" baseline="30000" dirty="0">
                          <a:solidFill>
                            <a:srgbClr val="002060"/>
                          </a:solidFill>
                        </a:rPr>
                        <a:t>14</a:t>
                      </a:r>
                      <a:endParaRPr lang="en-GB" sz="2000" baseline="30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2432407336"/>
                  </a:ext>
                </a:extLst>
              </a:tr>
              <a:tr h="291718">
                <a:tc>
                  <a:txBody>
                    <a:bodyPr/>
                    <a:lstStyle/>
                    <a:p>
                      <a:pPr algn="ctr"/>
                      <a:r>
                        <a:rPr lang="it-IT" sz="2000" dirty="0" err="1">
                          <a:solidFill>
                            <a:srgbClr val="002060"/>
                          </a:solidFill>
                        </a:rPr>
                        <a:t>Pulse</a:t>
                      </a:r>
                      <a:r>
                        <a:rPr lang="it-IT" sz="2000" dirty="0">
                          <a:solidFill>
                            <a:srgbClr val="002060"/>
                          </a:solidFill>
                        </a:rPr>
                        <a:t> </a:t>
                      </a:r>
                      <a:r>
                        <a:rPr lang="it-IT" sz="2000" dirty="0" err="1">
                          <a:solidFill>
                            <a:srgbClr val="002060"/>
                          </a:solidFill>
                        </a:rPr>
                        <a:t>duration</a:t>
                      </a:r>
                      <a:endParaRPr lang="en-GB" sz="2000" dirty="0">
                        <a:solidFill>
                          <a:srgbClr val="002060"/>
                        </a:solidFill>
                      </a:endParaRPr>
                    </a:p>
                  </a:txBody>
                  <a:tcPr>
                    <a:solidFill>
                      <a:schemeClr val="accent1">
                        <a:lumMod val="40000"/>
                        <a:lumOff val="60000"/>
                      </a:schemeClr>
                    </a:solidFill>
                  </a:tcPr>
                </a:tc>
                <a:tc>
                  <a:txBody>
                    <a:bodyPr/>
                    <a:lstStyle/>
                    <a:p>
                      <a:pPr algn="ctr"/>
                      <a:r>
                        <a:rPr lang="it-IT" sz="2000" dirty="0">
                          <a:solidFill>
                            <a:srgbClr val="002060"/>
                          </a:solidFill>
                        </a:rPr>
                        <a:t>20/200 </a:t>
                      </a:r>
                      <a:r>
                        <a:rPr lang="it-IT" sz="2000" dirty="0" err="1">
                          <a:solidFill>
                            <a:srgbClr val="002060"/>
                          </a:solidFill>
                        </a:rPr>
                        <a:t>fs</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1933691908"/>
                  </a:ext>
                </a:extLst>
              </a:tr>
              <a:tr h="291718">
                <a:tc>
                  <a:txBody>
                    <a:bodyPr/>
                    <a:lstStyle/>
                    <a:p>
                      <a:pPr algn="ctr"/>
                      <a:r>
                        <a:rPr lang="it-IT" sz="2000" dirty="0" err="1">
                          <a:solidFill>
                            <a:srgbClr val="002060"/>
                          </a:solidFill>
                        </a:rPr>
                        <a:t>Focal</a:t>
                      </a:r>
                      <a:r>
                        <a:rPr lang="it-IT" sz="2000" dirty="0">
                          <a:solidFill>
                            <a:srgbClr val="002060"/>
                          </a:solidFill>
                        </a:rPr>
                        <a:t> spot</a:t>
                      </a:r>
                      <a:endParaRPr lang="en-GB" sz="2000" dirty="0">
                        <a:solidFill>
                          <a:srgbClr val="002060"/>
                        </a:solidFill>
                      </a:endParaRPr>
                    </a:p>
                  </a:txBody>
                  <a:tcPr>
                    <a:solidFill>
                      <a:schemeClr val="accent1">
                        <a:lumMod val="40000"/>
                        <a:lumOff val="60000"/>
                      </a:schemeClr>
                    </a:solidFill>
                  </a:tcPr>
                </a:tc>
                <a:tc>
                  <a:txBody>
                    <a:bodyPr/>
                    <a:lstStyle/>
                    <a:p>
                      <a:pPr algn="ctr"/>
                      <a:r>
                        <a:rPr lang="it-IT" sz="2000" dirty="0">
                          <a:solidFill>
                            <a:srgbClr val="002060"/>
                          </a:solidFill>
                          <a:sym typeface="Symbol" panose="05050102010706020507" pitchFamily="18" charset="2"/>
                        </a:rPr>
                        <a:t>6</a:t>
                      </a:r>
                      <a:r>
                        <a:rPr lang="it-IT" sz="2000" dirty="0">
                          <a:solidFill>
                            <a:srgbClr val="002060"/>
                          </a:solidFill>
                        </a:rPr>
                        <a:t> µm</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426393599"/>
                  </a:ext>
                </a:extLst>
              </a:tr>
            </a:tbl>
          </a:graphicData>
        </a:graphic>
      </p:graphicFrame>
      <p:sp>
        <p:nvSpPr>
          <p:cNvPr id="4" name="CasellaDiTesto 3">
            <a:extLst>
              <a:ext uri="{FF2B5EF4-FFF2-40B4-BE49-F238E27FC236}">
                <a16:creationId xmlns:a16="http://schemas.microsoft.com/office/drawing/2014/main" id="{B697015B-BFAC-47A4-50CD-4BE140AC7E7E}"/>
              </a:ext>
            </a:extLst>
          </p:cNvPr>
          <p:cNvSpPr txBox="1"/>
          <p:nvPr/>
        </p:nvSpPr>
        <p:spPr>
          <a:xfrm>
            <a:off x="2443578" y="1642449"/>
            <a:ext cx="8422689" cy="584775"/>
          </a:xfrm>
          <a:prstGeom prst="rect">
            <a:avLst/>
          </a:prstGeom>
          <a:noFill/>
        </p:spPr>
        <p:txBody>
          <a:bodyPr wrap="square">
            <a:spAutoFit/>
          </a:bodyPr>
          <a:lstStyle/>
          <a:p>
            <a:r>
              <a:rPr lang="en-US" sz="3200" b="1" dirty="0">
                <a:solidFill>
                  <a:srgbClr val="00B0F0"/>
                </a:solidFill>
                <a:latin typeface="+mn-lt"/>
                <a:ea typeface="Times New Roman" panose="02020603050405020304" pitchFamily="18" charset="0"/>
              </a:rPr>
              <a:t>AQUA                          </a:t>
            </a:r>
            <a:r>
              <a:rPr lang="en-US" sz="3200" b="1" dirty="0">
                <a:solidFill>
                  <a:srgbClr val="002060"/>
                </a:solidFill>
                <a:latin typeface="+mn-lt"/>
                <a:ea typeface="Times New Roman" panose="02020603050405020304" pitchFamily="18" charset="0"/>
              </a:rPr>
              <a:t> -                         </a:t>
            </a:r>
            <a:r>
              <a:rPr lang="en-US" sz="3200" b="1" dirty="0">
                <a:solidFill>
                  <a:srgbClr val="00B050"/>
                </a:solidFill>
                <a:latin typeface="+mn-lt"/>
                <a:ea typeface="Times New Roman" panose="02020603050405020304" pitchFamily="18" charset="0"/>
              </a:rPr>
              <a:t>ARIA</a:t>
            </a:r>
            <a:r>
              <a:rPr lang="en-US" sz="3200" b="1" dirty="0">
                <a:solidFill>
                  <a:srgbClr val="002060"/>
                </a:solidFill>
                <a:latin typeface="+mn-lt"/>
                <a:ea typeface="Times New Roman" panose="02020603050405020304" pitchFamily="18" charset="0"/>
              </a:rPr>
              <a:t> </a:t>
            </a:r>
            <a:endParaRPr lang="it-IT" sz="3200" dirty="0"/>
          </a:p>
        </p:txBody>
      </p:sp>
      <p:sp>
        <p:nvSpPr>
          <p:cNvPr id="7" name="CasellaDiTesto 6">
            <a:extLst>
              <a:ext uri="{FF2B5EF4-FFF2-40B4-BE49-F238E27FC236}">
                <a16:creationId xmlns:a16="http://schemas.microsoft.com/office/drawing/2014/main" id="{A96C1CB1-4C3E-9ADA-20A3-362B703DB65A}"/>
              </a:ext>
            </a:extLst>
          </p:cNvPr>
          <p:cNvSpPr txBox="1"/>
          <p:nvPr/>
        </p:nvSpPr>
        <p:spPr>
          <a:xfrm>
            <a:off x="405930" y="4923163"/>
            <a:ext cx="10069720" cy="1569660"/>
          </a:xfrm>
          <a:prstGeom prst="rect">
            <a:avLst/>
          </a:prstGeom>
          <a:noFill/>
        </p:spPr>
        <p:txBody>
          <a:bodyPr wrap="square">
            <a:spAutoFit/>
          </a:bodyPr>
          <a:lstStyle/>
          <a:p>
            <a:r>
              <a:rPr lang="en-GB" sz="3200" b="1" dirty="0" err="1">
                <a:solidFill>
                  <a:srgbClr val="FFC000"/>
                </a:solidFill>
                <a:ea typeface="Calibri" panose="020F0502020204030204" pitchFamily="34" charset="0"/>
                <a:cs typeface="Times New Roman" panose="02020603050405020304" pitchFamily="18" charset="0"/>
              </a:rPr>
              <a:t>Betatron</a:t>
            </a:r>
            <a:endParaRPr lang="en-GB" sz="3200" b="1" dirty="0">
              <a:solidFill>
                <a:srgbClr val="FFC000"/>
              </a:solidFill>
              <a:ea typeface="Calibri" panose="020F0502020204030204" pitchFamily="34" charset="0"/>
              <a:cs typeface="Times New Roman" panose="02020603050405020304" pitchFamily="18" charset="0"/>
            </a:endParaRPr>
          </a:p>
          <a:p>
            <a:endParaRPr lang="en-GB" sz="3200" b="1" dirty="0">
              <a:solidFill>
                <a:srgbClr val="FFC000"/>
              </a:solidFill>
              <a:cs typeface="Times New Roman" panose="02020603050405020304" pitchFamily="18" charset="0"/>
            </a:endParaRPr>
          </a:p>
          <a:p>
            <a:r>
              <a:rPr lang="en-GB" sz="3200" b="1" dirty="0">
                <a:solidFill>
                  <a:srgbClr val="FF0000"/>
                </a:solidFill>
                <a:cs typeface="Times New Roman" panose="02020603050405020304" pitchFamily="18" charset="0"/>
              </a:rPr>
              <a:t>                                                                           Lasers</a:t>
            </a:r>
            <a:r>
              <a:rPr lang="en-GB" sz="3200" b="1" dirty="0">
                <a:solidFill>
                  <a:srgbClr val="334186"/>
                </a:solidFill>
                <a:cs typeface="Times New Roman" panose="02020603050405020304" pitchFamily="18" charset="0"/>
              </a:rPr>
              <a:t>,</a:t>
            </a:r>
            <a:r>
              <a:rPr lang="en-GB" sz="3200" b="1" dirty="0">
                <a:solidFill>
                  <a:srgbClr val="FFC000"/>
                </a:solidFill>
                <a:cs typeface="Times New Roman" panose="02020603050405020304" pitchFamily="18" charset="0"/>
              </a:rPr>
              <a:t> </a:t>
            </a:r>
            <a:r>
              <a:rPr lang="en-GB" sz="3200" b="1" dirty="0">
                <a:solidFill>
                  <a:srgbClr val="00B050"/>
                </a:solidFill>
                <a:cs typeface="Times New Roman" panose="02020603050405020304" pitchFamily="18" charset="0"/>
              </a:rPr>
              <a:t>THz</a:t>
            </a:r>
            <a:r>
              <a:rPr lang="en-GB" sz="3200" b="1" dirty="0">
                <a:solidFill>
                  <a:srgbClr val="334186"/>
                </a:solidFill>
                <a:cs typeface="Times New Roman" panose="02020603050405020304" pitchFamily="18" charset="0"/>
              </a:rPr>
              <a:t>, … </a:t>
            </a:r>
            <a:endParaRPr lang="it-IT" sz="3200" dirty="0">
              <a:solidFill>
                <a:srgbClr val="334186"/>
              </a:solidFill>
            </a:endParaRPr>
          </a:p>
        </p:txBody>
      </p:sp>
      <p:pic>
        <p:nvPicPr>
          <p:cNvPr id="16" name="Picture 2">
            <a:extLst>
              <a:ext uri="{FF2B5EF4-FFF2-40B4-BE49-F238E27FC236}">
                <a16:creationId xmlns:a16="http://schemas.microsoft.com/office/drawing/2014/main" id="{62E735EC-DFB8-B63C-4D12-E10B96AEF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142" y="4582902"/>
            <a:ext cx="3210235" cy="1298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540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D0F9D6E-67FD-C912-C87A-612E3C263B3A}"/>
              </a:ext>
            </a:extLst>
          </p:cNvPr>
          <p:cNvSpPr txBox="1"/>
          <p:nvPr/>
        </p:nvSpPr>
        <p:spPr>
          <a:xfrm>
            <a:off x="189390" y="1500327"/>
            <a:ext cx="12002610" cy="4401205"/>
          </a:xfrm>
          <a:prstGeom prst="rect">
            <a:avLst/>
          </a:prstGeom>
          <a:noFill/>
        </p:spPr>
        <p:txBody>
          <a:bodyPr wrap="square">
            <a:spAutoFit/>
          </a:bodyPr>
          <a:lstStyle/>
          <a:p>
            <a:pPr algn="l"/>
            <a:r>
              <a:rPr lang="en-US" sz="2000" b="1" i="1" u="none" strike="noStrike" baseline="0" dirty="0"/>
              <a:t>SAC General comments:</a:t>
            </a:r>
            <a:endParaRPr lang="en-US" sz="2000" b="1" i="1" dirty="0"/>
          </a:p>
          <a:p>
            <a:pPr algn="l"/>
            <a:r>
              <a:rPr lang="en-US" sz="2000" b="0" i="1" u="none" strike="noStrike" baseline="0" dirty="0"/>
              <a:t>The presentation at the meeting includes several exciting prospects in terms of scientific ideas.</a:t>
            </a:r>
          </a:p>
          <a:p>
            <a:pPr algn="l"/>
            <a:r>
              <a:rPr lang="en-US" sz="2000" b="0" i="1" u="none" strike="noStrike" baseline="0" dirty="0"/>
              <a:t>The main beamline </a:t>
            </a:r>
            <a:r>
              <a:rPr lang="en-US" sz="2000" b="0" i="1" u="none" strike="noStrike" baseline="0" dirty="0">
                <a:solidFill>
                  <a:srgbClr val="00B0F0"/>
                </a:solidFill>
              </a:rPr>
              <a:t>AQUA</a:t>
            </a:r>
            <a:r>
              <a:rPr lang="en-US" sz="2000" b="0" i="1" u="none" strike="noStrike" baseline="0" dirty="0"/>
              <a:t> aims to reach the water window (∼4 nm) with a flux of in the order to 10</a:t>
            </a:r>
            <a:r>
              <a:rPr lang="en-US" sz="2000" b="0" i="1" u="none" strike="noStrike" baseline="30000" dirty="0"/>
              <a:t>11</a:t>
            </a:r>
            <a:r>
              <a:rPr lang="en-US" sz="2000" b="0" i="1" u="none" strike="noStrike" baseline="0" dirty="0"/>
              <a:t> photons/pulse. This gives an excellent opportunity for experimental programs from </a:t>
            </a:r>
            <a:r>
              <a:rPr lang="en-US" sz="2000" b="1" i="1" u="none" strike="noStrike" baseline="0" dirty="0"/>
              <a:t>imaging</a:t>
            </a:r>
            <a:r>
              <a:rPr lang="en-US" sz="2000" b="0" i="1" u="none" strike="noStrike" baseline="0" dirty="0"/>
              <a:t> to various </a:t>
            </a:r>
            <a:r>
              <a:rPr lang="en-US" sz="2000" b="1" i="1" u="none" strike="noStrike" baseline="0" dirty="0"/>
              <a:t>spectroscopy</a:t>
            </a:r>
            <a:r>
              <a:rPr lang="en-US" sz="2000" b="0" i="1" u="none" strike="noStrike" baseline="0" dirty="0"/>
              <a:t> techniques in the </a:t>
            </a:r>
            <a:r>
              <a:rPr lang="en-US" sz="2000" b="1" i="1" u="none" strike="noStrike" baseline="0" dirty="0"/>
              <a:t>water window</a:t>
            </a:r>
            <a:r>
              <a:rPr lang="en-US" sz="2000" b="0" i="1" u="none" strike="noStrike" baseline="0" dirty="0"/>
              <a:t>. The second beamline, </a:t>
            </a:r>
            <a:r>
              <a:rPr lang="en-US" sz="2000" b="0" i="1" u="none" strike="noStrike" baseline="0" dirty="0">
                <a:solidFill>
                  <a:srgbClr val="00B050"/>
                </a:solidFill>
              </a:rPr>
              <a:t>ARIA</a:t>
            </a:r>
            <a:r>
              <a:rPr lang="en-US" sz="2000" b="0" i="1" u="none" strike="noStrike" baseline="0" dirty="0"/>
              <a:t>, aims for the VUV-wavelength range (50 to 180 nm).</a:t>
            </a:r>
          </a:p>
          <a:p>
            <a:pPr algn="l"/>
            <a:r>
              <a:rPr lang="en-US" sz="2000" b="0" i="1" u="none" strike="noStrike" baseline="0" dirty="0"/>
              <a:t>Both electron and photon beamlines will be set-up side-by-side, space in the hall seems </a:t>
            </a:r>
            <a:r>
              <a:rPr lang="it-IT" sz="2000" b="0" i="1" u="none" strike="noStrike" baseline="0" dirty="0"/>
              <a:t>to be </a:t>
            </a:r>
            <a:r>
              <a:rPr lang="it-IT" sz="2000" b="0" i="1" u="none" strike="noStrike" baseline="0" dirty="0" err="1"/>
              <a:t>available</a:t>
            </a:r>
            <a:r>
              <a:rPr lang="it-IT" sz="2000" b="0" i="1" u="none" strike="noStrike" baseline="0" dirty="0"/>
              <a:t>.</a:t>
            </a:r>
          </a:p>
          <a:p>
            <a:pPr algn="l"/>
            <a:endParaRPr lang="it-IT" sz="2000" i="1" dirty="0"/>
          </a:p>
          <a:p>
            <a:pPr algn="l"/>
            <a:endParaRPr lang="it-IT" sz="2000" b="0" i="1" u="none" strike="noStrike" baseline="0" dirty="0"/>
          </a:p>
          <a:p>
            <a:pPr algn="l"/>
            <a:r>
              <a:rPr lang="it-IT" sz="2000" dirty="0" err="1">
                <a:solidFill>
                  <a:srgbClr val="334186"/>
                </a:solidFill>
              </a:rPr>
              <a:t>We’re</a:t>
            </a:r>
            <a:r>
              <a:rPr lang="it-IT" sz="2000" dirty="0">
                <a:solidFill>
                  <a:srgbClr val="334186"/>
                </a:solidFill>
              </a:rPr>
              <a:t> </a:t>
            </a:r>
            <a:r>
              <a:rPr lang="it-IT" sz="2000" dirty="0" err="1">
                <a:solidFill>
                  <a:srgbClr val="334186"/>
                </a:solidFill>
              </a:rPr>
              <a:t>pursuing</a:t>
            </a:r>
            <a:r>
              <a:rPr lang="it-IT" sz="2000" dirty="0">
                <a:solidFill>
                  <a:srgbClr val="334186"/>
                </a:solidFill>
              </a:rPr>
              <a:t> the </a:t>
            </a:r>
            <a:r>
              <a:rPr lang="it-IT" sz="2000" dirty="0" err="1">
                <a:solidFill>
                  <a:srgbClr val="334186"/>
                </a:solidFill>
              </a:rPr>
              <a:t>experimental</a:t>
            </a:r>
            <a:r>
              <a:rPr lang="it-IT" sz="2000" dirty="0">
                <a:solidFill>
                  <a:srgbClr val="334186"/>
                </a:solidFill>
              </a:rPr>
              <a:t> plan in the water window and </a:t>
            </a:r>
            <a:r>
              <a:rPr lang="it-IT" sz="2000" dirty="0" err="1">
                <a:solidFill>
                  <a:srgbClr val="334186"/>
                </a:solidFill>
              </a:rPr>
              <a:t>moving</a:t>
            </a:r>
            <a:r>
              <a:rPr lang="it-IT" sz="2000" dirty="0">
                <a:solidFill>
                  <a:srgbClr val="334186"/>
                </a:solidFill>
              </a:rPr>
              <a:t> from a </a:t>
            </a:r>
            <a:r>
              <a:rPr lang="it-IT" sz="2000" dirty="0" err="1">
                <a:solidFill>
                  <a:srgbClr val="334186"/>
                </a:solidFill>
              </a:rPr>
              <a:t>conceptual</a:t>
            </a:r>
            <a:r>
              <a:rPr lang="it-IT" sz="2000" dirty="0">
                <a:solidFill>
                  <a:srgbClr val="334186"/>
                </a:solidFill>
              </a:rPr>
              <a:t> design </a:t>
            </a:r>
            <a:r>
              <a:rPr lang="it-IT" sz="2000" dirty="0" err="1">
                <a:solidFill>
                  <a:srgbClr val="334186"/>
                </a:solidFill>
              </a:rPr>
              <a:t>towards</a:t>
            </a:r>
            <a:r>
              <a:rPr lang="it-IT" sz="2000" dirty="0">
                <a:solidFill>
                  <a:srgbClr val="334186"/>
                </a:solidFill>
              </a:rPr>
              <a:t> a technical design.</a:t>
            </a:r>
          </a:p>
          <a:p>
            <a:pPr algn="l"/>
            <a:r>
              <a:rPr lang="it-IT" sz="2000" dirty="0" err="1">
                <a:solidFill>
                  <a:srgbClr val="334186"/>
                </a:solidFill>
              </a:rPr>
              <a:t>We’re</a:t>
            </a:r>
            <a:r>
              <a:rPr lang="it-IT" sz="2000" dirty="0">
                <a:solidFill>
                  <a:srgbClr val="334186"/>
                </a:solidFill>
              </a:rPr>
              <a:t> </a:t>
            </a:r>
            <a:r>
              <a:rPr lang="it-IT" sz="2000" dirty="0" err="1">
                <a:solidFill>
                  <a:srgbClr val="334186"/>
                </a:solidFill>
              </a:rPr>
              <a:t>pushing</a:t>
            </a:r>
            <a:r>
              <a:rPr lang="it-IT" sz="2000" dirty="0">
                <a:solidFill>
                  <a:srgbClr val="334186"/>
                </a:solidFill>
              </a:rPr>
              <a:t> the </a:t>
            </a:r>
            <a:r>
              <a:rPr lang="it-IT" sz="2000" dirty="0" err="1">
                <a:solidFill>
                  <a:srgbClr val="334186"/>
                </a:solidFill>
              </a:rPr>
              <a:t>experimental</a:t>
            </a:r>
            <a:r>
              <a:rPr lang="it-IT" sz="2000" dirty="0">
                <a:solidFill>
                  <a:srgbClr val="334186"/>
                </a:solidFill>
              </a:rPr>
              <a:t> plan in the VUV range </a:t>
            </a:r>
            <a:r>
              <a:rPr lang="it-IT" sz="2000" dirty="0" err="1">
                <a:solidFill>
                  <a:srgbClr val="334186"/>
                </a:solidFill>
              </a:rPr>
              <a:t>better</a:t>
            </a:r>
            <a:r>
              <a:rPr lang="it-IT" sz="2000" dirty="0">
                <a:solidFill>
                  <a:srgbClr val="334186"/>
                </a:solidFill>
              </a:rPr>
              <a:t> </a:t>
            </a:r>
            <a:r>
              <a:rPr lang="it-IT" sz="2000" dirty="0" err="1">
                <a:solidFill>
                  <a:srgbClr val="334186"/>
                </a:solidFill>
              </a:rPr>
              <a:t>defining</a:t>
            </a:r>
            <a:r>
              <a:rPr lang="it-IT" sz="2000" dirty="0">
                <a:solidFill>
                  <a:srgbClr val="334186"/>
                </a:solidFill>
              </a:rPr>
              <a:t> the </a:t>
            </a:r>
            <a:r>
              <a:rPr lang="it-IT" sz="2000" dirty="0" err="1">
                <a:solidFill>
                  <a:srgbClr val="334186"/>
                </a:solidFill>
              </a:rPr>
              <a:t>possible</a:t>
            </a:r>
            <a:r>
              <a:rPr lang="it-IT" sz="2000" dirty="0">
                <a:solidFill>
                  <a:srgbClr val="334186"/>
                </a:solidFill>
              </a:rPr>
              <a:t> </a:t>
            </a:r>
            <a:r>
              <a:rPr lang="it-IT" sz="2000" dirty="0" err="1">
                <a:solidFill>
                  <a:srgbClr val="334186"/>
                </a:solidFill>
              </a:rPr>
              <a:t>application</a:t>
            </a:r>
            <a:r>
              <a:rPr lang="it-IT" sz="2000" dirty="0">
                <a:solidFill>
                  <a:srgbClr val="334186"/>
                </a:solidFill>
              </a:rPr>
              <a:t> in </a:t>
            </a:r>
            <a:r>
              <a:rPr lang="it-IT" sz="2000" dirty="0" err="1">
                <a:solidFill>
                  <a:srgbClr val="334186"/>
                </a:solidFill>
              </a:rPr>
              <a:t>this</a:t>
            </a:r>
            <a:r>
              <a:rPr lang="it-IT" sz="2000" dirty="0">
                <a:solidFill>
                  <a:srgbClr val="334186"/>
                </a:solidFill>
              </a:rPr>
              <a:t> energy range.</a:t>
            </a:r>
          </a:p>
          <a:p>
            <a:pPr algn="l"/>
            <a:endParaRPr lang="it-IT" sz="2000" b="0" u="none" strike="noStrike" baseline="0" dirty="0"/>
          </a:p>
        </p:txBody>
      </p:sp>
      <p:pic>
        <p:nvPicPr>
          <p:cNvPr id="2" name="Immagine 1">
            <a:extLst>
              <a:ext uri="{FF2B5EF4-FFF2-40B4-BE49-F238E27FC236}">
                <a16:creationId xmlns:a16="http://schemas.microsoft.com/office/drawing/2014/main" id="{8A36C6E8-4FAC-24F5-EC34-9E2F35B86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618" y="114762"/>
            <a:ext cx="985181" cy="497805"/>
          </a:xfrm>
          <a:prstGeom prst="rect">
            <a:avLst/>
          </a:prstGeom>
        </p:spPr>
      </p:pic>
      <p:pic>
        <p:nvPicPr>
          <p:cNvPr id="3" name="Immagine 2">
            <a:extLst>
              <a:ext uri="{FF2B5EF4-FFF2-40B4-BE49-F238E27FC236}">
                <a16:creationId xmlns:a16="http://schemas.microsoft.com/office/drawing/2014/main" id="{584748D4-F80D-47DD-FCEA-BAC5DC64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71" y="114762"/>
            <a:ext cx="807206" cy="506554"/>
          </a:xfrm>
          <a:prstGeom prst="rect">
            <a:avLst/>
          </a:prstGeom>
        </p:spPr>
      </p:pic>
      <p:sp>
        <p:nvSpPr>
          <p:cNvPr id="4" name="Titolo 1">
            <a:extLst>
              <a:ext uri="{FF2B5EF4-FFF2-40B4-BE49-F238E27FC236}">
                <a16:creationId xmlns:a16="http://schemas.microsoft.com/office/drawing/2014/main" id="{77220EA8-7E83-1221-C139-5406D494FAFD}"/>
              </a:ext>
            </a:extLst>
          </p:cNvPr>
          <p:cNvSpPr txBox="1">
            <a:spLocks/>
          </p:cNvSpPr>
          <p:nvPr/>
        </p:nvSpPr>
        <p:spPr>
          <a:xfrm>
            <a:off x="762107" y="16732"/>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General </a:t>
            </a:r>
            <a:r>
              <a:rPr lang="it-IT" sz="3600" dirty="0" err="1">
                <a:solidFill>
                  <a:srgbClr val="002060"/>
                </a:solidFill>
                <a:latin typeface="+mn-lt"/>
              </a:rPr>
              <a:t>Comments</a:t>
            </a:r>
            <a:endParaRPr lang="en-US" sz="3600" dirty="0">
              <a:solidFill>
                <a:srgbClr val="002060"/>
              </a:solidFill>
              <a:latin typeface="+mn-lt"/>
            </a:endParaRPr>
          </a:p>
        </p:txBody>
      </p:sp>
    </p:spTree>
    <p:extLst>
      <p:ext uri="{BB962C8B-B14F-4D97-AF65-F5344CB8AC3E}">
        <p14:creationId xmlns:p14="http://schemas.microsoft.com/office/powerpoint/2010/main" val="820851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D0F9D6E-67FD-C912-C87A-612E3C263B3A}"/>
              </a:ext>
            </a:extLst>
          </p:cNvPr>
          <p:cNvSpPr txBox="1"/>
          <p:nvPr/>
        </p:nvSpPr>
        <p:spPr>
          <a:xfrm>
            <a:off x="189390" y="1562471"/>
            <a:ext cx="12002610" cy="1015663"/>
          </a:xfrm>
          <a:prstGeom prst="rect">
            <a:avLst/>
          </a:prstGeom>
          <a:noFill/>
        </p:spPr>
        <p:txBody>
          <a:bodyPr wrap="square">
            <a:spAutoFit/>
          </a:bodyPr>
          <a:lstStyle/>
          <a:p>
            <a:pPr algn="l"/>
            <a:r>
              <a:rPr lang="en-US" sz="2000" b="0" i="1" u="none" strike="noStrike" baseline="0" dirty="0"/>
              <a:t>SAC: As for AQUA, it is not clear what the radiation bandwidth is, as it is not clear how photons will be delivered to the sample (e.g., after a monochromator?). The scientific case of AQUA includes coherent diffractive imaging (CDI), X-ray spectroscopy, Raman spectroscopy, and molecular fragmentation. </a:t>
            </a:r>
            <a:endParaRPr lang="en-US" sz="2000" b="0" i="0" u="none" strike="noStrike" baseline="0" dirty="0"/>
          </a:p>
        </p:txBody>
      </p:sp>
      <p:sp>
        <p:nvSpPr>
          <p:cNvPr id="2" name="Titolo 1">
            <a:extLst>
              <a:ext uri="{FF2B5EF4-FFF2-40B4-BE49-F238E27FC236}">
                <a16:creationId xmlns:a16="http://schemas.microsoft.com/office/drawing/2014/main" id="{9585767C-D98E-C622-9F92-07035AEDC6F5}"/>
              </a:ext>
            </a:extLst>
          </p:cNvPr>
          <p:cNvSpPr txBox="1">
            <a:spLocks/>
          </p:cNvSpPr>
          <p:nvPr/>
        </p:nvSpPr>
        <p:spPr>
          <a:xfrm>
            <a:off x="762107" y="16732"/>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AQUA</a:t>
            </a:r>
            <a:endParaRPr lang="en-US" sz="3600" dirty="0">
              <a:solidFill>
                <a:srgbClr val="002060"/>
              </a:solidFill>
              <a:latin typeface="+mn-lt"/>
            </a:endParaRPr>
          </a:p>
        </p:txBody>
      </p:sp>
      <p:sp>
        <p:nvSpPr>
          <p:cNvPr id="4" name="CasellaDiTesto 3">
            <a:extLst>
              <a:ext uri="{FF2B5EF4-FFF2-40B4-BE49-F238E27FC236}">
                <a16:creationId xmlns:a16="http://schemas.microsoft.com/office/drawing/2014/main" id="{E25D53E5-F8B0-11CE-112D-431E22B1891E}"/>
              </a:ext>
            </a:extLst>
          </p:cNvPr>
          <p:cNvSpPr txBox="1"/>
          <p:nvPr/>
        </p:nvSpPr>
        <p:spPr>
          <a:xfrm>
            <a:off x="323939" y="2824037"/>
            <a:ext cx="10482308" cy="4401205"/>
          </a:xfrm>
          <a:prstGeom prst="rect">
            <a:avLst/>
          </a:prstGeom>
          <a:noFill/>
        </p:spPr>
        <p:txBody>
          <a:bodyPr wrap="square">
            <a:spAutoFit/>
          </a:bodyPr>
          <a:lstStyle/>
          <a:p>
            <a:pPr algn="l"/>
            <a:r>
              <a:rPr lang="en-US" sz="2000" dirty="0">
                <a:solidFill>
                  <a:srgbClr val="334186"/>
                </a:solidFill>
              </a:rPr>
              <a:t>Radiation bandwidth will be &lt;0.5% (RMS) @ the C K-edge (AQUA)</a:t>
            </a:r>
          </a:p>
          <a:p>
            <a:pPr algn="l"/>
            <a:r>
              <a:rPr lang="en-US" sz="2000" dirty="0">
                <a:solidFill>
                  <a:srgbClr val="334186"/>
                </a:solidFill>
              </a:rPr>
              <a:t>High temporal resolution / High spectral resolution (one of the two)</a:t>
            </a:r>
          </a:p>
          <a:p>
            <a:pPr algn="l"/>
            <a:endParaRPr lang="en-US" sz="2000" dirty="0">
              <a:solidFill>
                <a:srgbClr val="334186"/>
              </a:solidFill>
            </a:endParaRPr>
          </a:p>
          <a:p>
            <a:pPr algn="l"/>
            <a:r>
              <a:rPr lang="en-US" sz="2000" dirty="0">
                <a:solidFill>
                  <a:srgbClr val="334186"/>
                </a:solidFill>
              </a:rPr>
              <a:t>Open discussion with WA6 and WP4 about beam </a:t>
            </a:r>
            <a:r>
              <a:rPr lang="en-US" sz="2000" b="1" dirty="0" err="1">
                <a:solidFill>
                  <a:srgbClr val="334186"/>
                </a:solidFill>
              </a:rPr>
              <a:t>monochromatization</a:t>
            </a:r>
            <a:endParaRPr lang="en-US" sz="2000" b="1" dirty="0">
              <a:solidFill>
                <a:srgbClr val="334186"/>
              </a:solidFill>
            </a:endParaRPr>
          </a:p>
          <a:p>
            <a:pPr algn="l"/>
            <a:r>
              <a:rPr lang="en-US" sz="2000" b="1" dirty="0">
                <a:solidFill>
                  <a:srgbClr val="334186"/>
                </a:solidFill>
              </a:rPr>
              <a:t> – Not appropriate at low charge </a:t>
            </a:r>
            <a:r>
              <a:rPr lang="en-US" sz="2000" dirty="0">
                <a:solidFill>
                  <a:srgbClr val="334186"/>
                </a:solidFill>
              </a:rPr>
              <a:t>(photon flux is already low)</a:t>
            </a:r>
            <a:r>
              <a:rPr lang="en-US" sz="2000" b="1" dirty="0">
                <a:solidFill>
                  <a:srgbClr val="334186"/>
                </a:solidFill>
              </a:rPr>
              <a:t>, </a:t>
            </a:r>
          </a:p>
          <a:p>
            <a:pPr algn="l"/>
            <a:r>
              <a:rPr lang="en-US" sz="2000" b="1" dirty="0">
                <a:solidFill>
                  <a:srgbClr val="334186"/>
                </a:solidFill>
              </a:rPr>
              <a:t>	can be implemented in the high charge case (300 pC) </a:t>
            </a:r>
          </a:p>
          <a:p>
            <a:pPr lvl="1"/>
            <a:r>
              <a:rPr lang="en-US" sz="2000" dirty="0">
                <a:solidFill>
                  <a:srgbClr val="334186"/>
                </a:solidFill>
              </a:rPr>
              <a:t>	Useful in X-ray Spectroscopy; alternative for linear processes, </a:t>
            </a:r>
          </a:p>
          <a:p>
            <a:pPr lvl="1"/>
            <a:r>
              <a:rPr lang="en-US" sz="2000" dirty="0">
                <a:solidFill>
                  <a:srgbClr val="334186"/>
                </a:solidFill>
              </a:rPr>
              <a:t>	ghost spectroscopy can be used with a long e-bunch</a:t>
            </a:r>
          </a:p>
          <a:p>
            <a:pPr lvl="1"/>
            <a:r>
              <a:rPr lang="en-US" sz="2000" dirty="0">
                <a:solidFill>
                  <a:srgbClr val="334186"/>
                </a:solidFill>
              </a:rPr>
              <a:t>	Single-shot diagnostics without mono is sufficient  for other techniques and allows to have 	a higher photon flux on the sample</a:t>
            </a:r>
          </a:p>
          <a:p>
            <a:pPr lvl="1"/>
            <a:endParaRPr lang="en-US" sz="2000" dirty="0">
              <a:solidFill>
                <a:srgbClr val="334186"/>
              </a:solidFill>
            </a:endParaRPr>
          </a:p>
          <a:p>
            <a:pPr lvl="1"/>
            <a:r>
              <a:rPr lang="en-US" sz="2000" dirty="0">
                <a:solidFill>
                  <a:srgbClr val="334186"/>
                </a:solidFill>
              </a:rPr>
              <a:t>	Decision: </a:t>
            </a:r>
            <a:r>
              <a:rPr lang="en-US" sz="2000" b="1" dirty="0">
                <a:solidFill>
                  <a:srgbClr val="334186"/>
                </a:solidFill>
              </a:rPr>
              <a:t>no monochromator </a:t>
            </a:r>
            <a:r>
              <a:rPr lang="en-US" sz="2000" dirty="0">
                <a:solidFill>
                  <a:srgbClr val="334186"/>
                </a:solidFill>
              </a:rPr>
              <a:t>for phase 0, but space for a monochromator foreseen in 	the beamline layout for the operation with a pure linac-acceleration</a:t>
            </a:r>
          </a:p>
          <a:p>
            <a:pPr lvl="1"/>
            <a:endParaRPr lang="en-US" sz="2000" dirty="0">
              <a:solidFill>
                <a:srgbClr val="334186"/>
              </a:solidFill>
            </a:endParaRPr>
          </a:p>
        </p:txBody>
      </p:sp>
      <p:pic>
        <p:nvPicPr>
          <p:cNvPr id="6" name="Immagine 5">
            <a:extLst>
              <a:ext uri="{FF2B5EF4-FFF2-40B4-BE49-F238E27FC236}">
                <a16:creationId xmlns:a16="http://schemas.microsoft.com/office/drawing/2014/main" id="{AB700A73-6A18-B38C-7CBE-5308F55AE2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7" name="Immagine 6">
            <a:extLst>
              <a:ext uri="{FF2B5EF4-FFF2-40B4-BE49-F238E27FC236}">
                <a16:creationId xmlns:a16="http://schemas.microsoft.com/office/drawing/2014/main" id="{74622219-1C15-B6B6-0BF2-7F822DA15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
        <p:nvSpPr>
          <p:cNvPr id="8" name="Titolo 1">
            <a:extLst>
              <a:ext uri="{FF2B5EF4-FFF2-40B4-BE49-F238E27FC236}">
                <a16:creationId xmlns:a16="http://schemas.microsoft.com/office/drawing/2014/main" id="{C974840F-E2CC-6A53-6819-3370C044BDDE}"/>
              </a:ext>
            </a:extLst>
          </p:cNvPr>
          <p:cNvSpPr txBox="1">
            <a:spLocks/>
          </p:cNvSpPr>
          <p:nvPr/>
        </p:nvSpPr>
        <p:spPr>
          <a:xfrm>
            <a:off x="762107" y="0"/>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AQUA</a:t>
            </a:r>
            <a:endParaRPr lang="en-US" sz="3600" dirty="0">
              <a:solidFill>
                <a:srgbClr val="002060"/>
              </a:solidFill>
              <a:latin typeface="+mn-lt"/>
            </a:endParaRPr>
          </a:p>
        </p:txBody>
      </p:sp>
    </p:spTree>
    <p:extLst>
      <p:ext uri="{BB962C8B-B14F-4D97-AF65-F5344CB8AC3E}">
        <p14:creationId xmlns:p14="http://schemas.microsoft.com/office/powerpoint/2010/main" val="109200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69E3EC7-1E47-A64D-177B-04F35757013A}"/>
              </a:ext>
            </a:extLst>
          </p:cNvPr>
          <p:cNvSpPr>
            <a:spLocks noGrp="1"/>
          </p:cNvSpPr>
          <p:nvPr>
            <p:ph idx="1"/>
          </p:nvPr>
        </p:nvSpPr>
        <p:spPr>
          <a:xfrm>
            <a:off x="216984" y="1343387"/>
            <a:ext cx="10515600" cy="3787903"/>
          </a:xfrm>
        </p:spPr>
        <p:txBody>
          <a:bodyPr>
            <a:normAutofit fontScale="40000" lnSpcReduction="20000"/>
          </a:bodyPr>
          <a:lstStyle/>
          <a:p>
            <a:pPr marL="0" indent="0">
              <a:buNone/>
            </a:pPr>
            <a:r>
              <a:rPr lang="en-US" sz="5000" b="1" dirty="0">
                <a:solidFill>
                  <a:srgbClr val="334186"/>
                </a:solidFill>
              </a:rPr>
              <a:t>XAS schemes -</a:t>
            </a:r>
          </a:p>
          <a:p>
            <a:pPr marL="0" indent="0">
              <a:buNone/>
            </a:pPr>
            <a:r>
              <a:rPr lang="en-US" sz="5000" dirty="0">
                <a:solidFill>
                  <a:srgbClr val="334186"/>
                </a:solidFill>
              </a:rPr>
              <a:t>Simpler than XES, but requires care in terms of</a:t>
            </a:r>
          </a:p>
          <a:p>
            <a:pPr marL="0" indent="0">
              <a:buNone/>
            </a:pPr>
            <a:r>
              <a:rPr lang="en-US" sz="5000" dirty="0">
                <a:solidFill>
                  <a:srgbClr val="334186"/>
                </a:solidFill>
              </a:rPr>
              <a:t>incident photon wavelength</a:t>
            </a:r>
          </a:p>
          <a:p>
            <a:pPr marL="342900" indent="-342900">
              <a:buAutoNum type="alphaLcParenR"/>
            </a:pPr>
            <a:r>
              <a:rPr lang="en-US" sz="5000" dirty="0">
                <a:solidFill>
                  <a:srgbClr val="334186"/>
                </a:solidFill>
              </a:rPr>
              <a:t>SASE + monochromator</a:t>
            </a:r>
          </a:p>
          <a:p>
            <a:pPr marL="342900" indent="-342900">
              <a:buAutoNum type="alphaLcParenR"/>
            </a:pPr>
            <a:r>
              <a:rPr lang="en-US" sz="5000" b="0" i="0" u="none" strike="noStrike" baseline="0" dirty="0">
                <a:solidFill>
                  <a:srgbClr val="334186"/>
                </a:solidFill>
              </a:rPr>
              <a:t>Seeded</a:t>
            </a:r>
          </a:p>
          <a:p>
            <a:pPr marL="342900" indent="-342900">
              <a:buAutoNum type="alphaLcParenR"/>
            </a:pPr>
            <a:r>
              <a:rPr lang="en-US" sz="5000" b="0" i="0" u="none" strike="noStrike" baseline="0" dirty="0">
                <a:solidFill>
                  <a:srgbClr val="334186"/>
                </a:solidFill>
              </a:rPr>
              <a:t>Seede</a:t>
            </a:r>
            <a:r>
              <a:rPr lang="en-US" sz="5000" dirty="0">
                <a:solidFill>
                  <a:srgbClr val="334186"/>
                </a:solidFill>
              </a:rPr>
              <a:t>d + monochromator</a:t>
            </a:r>
          </a:p>
          <a:p>
            <a:pPr marL="342900" indent="-342900">
              <a:buAutoNum type="alphaLcParenR"/>
            </a:pPr>
            <a:r>
              <a:rPr lang="en-US" sz="5000" b="1" i="0" u="none" strike="noStrike" baseline="0" dirty="0">
                <a:solidFill>
                  <a:srgbClr val="334186"/>
                </a:solidFill>
              </a:rPr>
              <a:t>S</a:t>
            </a:r>
            <a:r>
              <a:rPr lang="en-US" sz="5000" b="1" dirty="0">
                <a:solidFill>
                  <a:srgbClr val="334186"/>
                </a:solidFill>
              </a:rPr>
              <a:t>ASE w/o monochromator </a:t>
            </a:r>
          </a:p>
          <a:p>
            <a:pPr marL="0" indent="0">
              <a:buNone/>
            </a:pPr>
            <a:r>
              <a:rPr lang="en-US" sz="5000" dirty="0">
                <a:solidFill>
                  <a:srgbClr val="334186"/>
                </a:solidFill>
              </a:rPr>
              <a:t>	</a:t>
            </a:r>
            <a:r>
              <a:rPr lang="en-US" sz="5000" dirty="0">
                <a:solidFill>
                  <a:srgbClr val="334186"/>
                </a:solidFill>
                <a:sym typeface="Wingdings" panose="05000000000000000000" pitchFamily="2" charset="2"/>
              </a:rPr>
              <a:t></a:t>
            </a:r>
            <a:r>
              <a:rPr lang="en-US" sz="5000" dirty="0">
                <a:solidFill>
                  <a:srgbClr val="334186"/>
                </a:solidFill>
              </a:rPr>
              <a:t>  Ghost spectroscopy, stochastic spectroscopy</a:t>
            </a:r>
          </a:p>
          <a:p>
            <a:pPr marL="0" indent="0">
              <a:buNone/>
            </a:pPr>
            <a:endParaRPr lang="en-US" sz="2900" dirty="0">
              <a:solidFill>
                <a:srgbClr val="334186"/>
              </a:solidFill>
            </a:endParaRPr>
          </a:p>
          <a:p>
            <a:pPr marL="0" indent="0">
              <a:buNone/>
            </a:pPr>
            <a:r>
              <a:rPr lang="en-US" sz="2900" b="0" i="0" dirty="0" err="1">
                <a:solidFill>
                  <a:srgbClr val="334186"/>
                </a:solidFill>
                <a:effectLst/>
              </a:rPr>
              <a:t>Chergui</a:t>
            </a:r>
            <a:r>
              <a:rPr lang="en-US" sz="2900" b="0" i="0" dirty="0">
                <a:solidFill>
                  <a:srgbClr val="334186"/>
                </a:solidFill>
                <a:effectLst/>
              </a:rPr>
              <a:t>, M., &amp; Zewail, A. H. (2009). Electron and X‐Ray Methods of Ultrafast Structural Dynamics: Advances and Applications. </a:t>
            </a:r>
            <a:r>
              <a:rPr lang="en-US" sz="2900" b="0" i="1" dirty="0" err="1">
                <a:solidFill>
                  <a:srgbClr val="334186"/>
                </a:solidFill>
                <a:effectLst/>
              </a:rPr>
              <a:t>ChemPhysChem</a:t>
            </a:r>
            <a:r>
              <a:rPr lang="en-US" sz="2900" b="0" i="0" dirty="0">
                <a:solidFill>
                  <a:srgbClr val="334186"/>
                </a:solidFill>
                <a:effectLst/>
              </a:rPr>
              <a:t>, </a:t>
            </a:r>
            <a:r>
              <a:rPr lang="en-US" sz="2900" b="0" i="1" dirty="0">
                <a:solidFill>
                  <a:srgbClr val="334186"/>
                </a:solidFill>
                <a:effectLst/>
              </a:rPr>
              <a:t>10</a:t>
            </a:r>
            <a:r>
              <a:rPr lang="en-US" sz="2900" b="0" i="0" dirty="0">
                <a:solidFill>
                  <a:srgbClr val="334186"/>
                </a:solidFill>
                <a:effectLst/>
              </a:rPr>
              <a:t>(1), 28-43.</a:t>
            </a:r>
          </a:p>
          <a:p>
            <a:pPr marL="0" indent="0">
              <a:buNone/>
            </a:pPr>
            <a:r>
              <a:rPr lang="en-US" sz="2900" b="0" i="0" dirty="0" err="1">
                <a:solidFill>
                  <a:srgbClr val="334186"/>
                </a:solidFill>
                <a:effectLst/>
              </a:rPr>
              <a:t>Kayser</a:t>
            </a:r>
            <a:r>
              <a:rPr lang="en-US" sz="2900" b="0" i="0" dirty="0">
                <a:solidFill>
                  <a:srgbClr val="334186"/>
                </a:solidFill>
                <a:effectLst/>
              </a:rPr>
              <a:t>, Yves, et al. "Core-level nonlinear spectroscopy triggered by stochastic X-ray pulses." </a:t>
            </a:r>
            <a:r>
              <a:rPr lang="en-US" sz="2900" b="0" i="1" dirty="0">
                <a:solidFill>
                  <a:srgbClr val="334186"/>
                </a:solidFill>
                <a:effectLst/>
              </a:rPr>
              <a:t>Nature communications</a:t>
            </a:r>
            <a:r>
              <a:rPr lang="en-US" sz="2900" b="0" i="0" dirty="0">
                <a:solidFill>
                  <a:srgbClr val="334186"/>
                </a:solidFill>
                <a:effectLst/>
              </a:rPr>
              <a:t> 10.1 (2019): 1-10.</a:t>
            </a:r>
            <a:endParaRPr lang="en-US" sz="2900" b="1" dirty="0">
              <a:solidFill>
                <a:srgbClr val="334186"/>
              </a:solidFill>
            </a:endParaRPr>
          </a:p>
          <a:p>
            <a:pPr marL="0" indent="0">
              <a:buNone/>
            </a:pPr>
            <a:endParaRPr lang="it-IT" sz="1200" dirty="0">
              <a:solidFill>
                <a:srgbClr val="334186"/>
              </a:solidFill>
            </a:endParaRPr>
          </a:p>
        </p:txBody>
      </p:sp>
      <p:sp>
        <p:nvSpPr>
          <p:cNvPr id="5" name="CasellaDiTesto 4">
            <a:extLst>
              <a:ext uri="{FF2B5EF4-FFF2-40B4-BE49-F238E27FC236}">
                <a16:creationId xmlns:a16="http://schemas.microsoft.com/office/drawing/2014/main" id="{F9BB78C0-97DB-9D8C-C051-A586C8C4A565}"/>
              </a:ext>
            </a:extLst>
          </p:cNvPr>
          <p:cNvSpPr txBox="1"/>
          <p:nvPr/>
        </p:nvSpPr>
        <p:spPr>
          <a:xfrm>
            <a:off x="216984" y="896393"/>
            <a:ext cx="11093019" cy="400110"/>
          </a:xfrm>
          <a:prstGeom prst="rect">
            <a:avLst/>
          </a:prstGeom>
          <a:noFill/>
        </p:spPr>
        <p:txBody>
          <a:bodyPr wrap="square">
            <a:spAutoFit/>
          </a:bodyPr>
          <a:lstStyle/>
          <a:p>
            <a:pPr algn="l"/>
            <a:r>
              <a:rPr lang="en-US" sz="2000" b="0" i="1" u="none" strike="noStrike" baseline="0" dirty="0"/>
              <a:t>SAC: It is not clear whether X-ray spectroscopy includes both absorption and emission or only one of these.</a:t>
            </a:r>
          </a:p>
        </p:txBody>
      </p:sp>
      <p:sp>
        <p:nvSpPr>
          <p:cNvPr id="8" name="Titolo 1">
            <a:extLst>
              <a:ext uri="{FF2B5EF4-FFF2-40B4-BE49-F238E27FC236}">
                <a16:creationId xmlns:a16="http://schemas.microsoft.com/office/drawing/2014/main" id="{D1F41BFE-2F50-6249-66E3-EED95A9FD683}"/>
              </a:ext>
            </a:extLst>
          </p:cNvPr>
          <p:cNvSpPr txBox="1">
            <a:spLocks/>
          </p:cNvSpPr>
          <p:nvPr/>
        </p:nvSpPr>
        <p:spPr>
          <a:xfrm>
            <a:off x="762107" y="16732"/>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AQUA - X-Ray </a:t>
            </a:r>
            <a:r>
              <a:rPr lang="it-IT" sz="3600" dirty="0" err="1">
                <a:solidFill>
                  <a:srgbClr val="002060"/>
                </a:solidFill>
                <a:latin typeface="+mn-lt"/>
              </a:rPr>
              <a:t>Spectroscopy</a:t>
            </a:r>
            <a:endParaRPr lang="en-US" sz="3600" dirty="0">
              <a:solidFill>
                <a:srgbClr val="002060"/>
              </a:solidFill>
              <a:latin typeface="+mn-lt"/>
            </a:endParaRPr>
          </a:p>
        </p:txBody>
      </p:sp>
      <p:pic>
        <p:nvPicPr>
          <p:cNvPr id="9" name="Immagine 8">
            <a:extLst>
              <a:ext uri="{FF2B5EF4-FFF2-40B4-BE49-F238E27FC236}">
                <a16:creationId xmlns:a16="http://schemas.microsoft.com/office/drawing/2014/main" id="{F8098A75-B720-1E74-7AF3-61A75B25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10" name="Immagine 9">
            <a:extLst>
              <a:ext uri="{FF2B5EF4-FFF2-40B4-BE49-F238E27FC236}">
                <a16:creationId xmlns:a16="http://schemas.microsoft.com/office/drawing/2014/main" id="{8BBBE4BA-4A23-2169-8255-99DA74966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pic>
        <p:nvPicPr>
          <p:cNvPr id="4" name="Immagine 3">
            <a:extLst>
              <a:ext uri="{FF2B5EF4-FFF2-40B4-BE49-F238E27FC236}">
                <a16:creationId xmlns:a16="http://schemas.microsoft.com/office/drawing/2014/main" id="{2CB3399C-7AE6-3254-D4FB-35E69D06F9A6}"/>
              </a:ext>
            </a:extLst>
          </p:cNvPr>
          <p:cNvPicPr>
            <a:picLocks noChangeAspect="1"/>
          </p:cNvPicPr>
          <p:nvPr/>
        </p:nvPicPr>
        <p:blipFill>
          <a:blip r:embed="rId4"/>
          <a:stretch>
            <a:fillRect/>
          </a:stretch>
        </p:blipFill>
        <p:spPr>
          <a:xfrm>
            <a:off x="6232123" y="1342537"/>
            <a:ext cx="5937119" cy="2821879"/>
          </a:xfrm>
          <a:prstGeom prst="rect">
            <a:avLst/>
          </a:prstGeom>
        </p:spPr>
      </p:pic>
      <p:grpSp>
        <p:nvGrpSpPr>
          <p:cNvPr id="6" name="Gruppo 5">
            <a:extLst>
              <a:ext uri="{FF2B5EF4-FFF2-40B4-BE49-F238E27FC236}">
                <a16:creationId xmlns:a16="http://schemas.microsoft.com/office/drawing/2014/main" id="{AAD604D8-6ABB-0398-DC13-9C54BD8C2549}"/>
              </a:ext>
            </a:extLst>
          </p:cNvPr>
          <p:cNvGrpSpPr/>
          <p:nvPr/>
        </p:nvGrpSpPr>
        <p:grpSpPr>
          <a:xfrm>
            <a:off x="489028" y="4739859"/>
            <a:ext cx="11521720" cy="2123446"/>
            <a:chOff x="3694545" y="4521770"/>
            <a:chExt cx="11521720" cy="2123446"/>
          </a:xfrm>
        </p:grpSpPr>
        <p:sp>
          <p:nvSpPr>
            <p:cNvPr id="2" name="Rettangolo 1">
              <a:extLst>
                <a:ext uri="{FF2B5EF4-FFF2-40B4-BE49-F238E27FC236}">
                  <a16:creationId xmlns:a16="http://schemas.microsoft.com/office/drawing/2014/main" id="{EE7BF7E6-5A7A-82FD-E1CB-FB27ACDD3E90}"/>
                </a:ext>
              </a:extLst>
            </p:cNvPr>
            <p:cNvSpPr/>
            <p:nvPr/>
          </p:nvSpPr>
          <p:spPr>
            <a:xfrm>
              <a:off x="3694545" y="4521770"/>
              <a:ext cx="11521720" cy="2123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E61001E8-319D-ACCB-F8A2-6906E2C071DB}"/>
                </a:ext>
              </a:extLst>
            </p:cNvPr>
            <p:cNvPicPr>
              <a:picLocks noChangeAspect="1"/>
            </p:cNvPicPr>
            <p:nvPr/>
          </p:nvPicPr>
          <p:blipFill>
            <a:blip r:embed="rId5"/>
            <a:stretch>
              <a:fillRect/>
            </a:stretch>
          </p:blipFill>
          <p:spPr>
            <a:xfrm>
              <a:off x="6232123" y="4602572"/>
              <a:ext cx="6563647" cy="2042644"/>
            </a:xfrm>
            <a:prstGeom prst="rect">
              <a:avLst/>
            </a:prstGeom>
          </p:spPr>
        </p:pic>
      </p:grpSp>
      <p:sp>
        <p:nvSpPr>
          <p:cNvPr id="7" name="CasellaDiTesto 6">
            <a:extLst>
              <a:ext uri="{FF2B5EF4-FFF2-40B4-BE49-F238E27FC236}">
                <a16:creationId xmlns:a16="http://schemas.microsoft.com/office/drawing/2014/main" id="{8566BE28-3684-78CE-5D72-F012E30BF65C}"/>
              </a:ext>
            </a:extLst>
          </p:cNvPr>
          <p:cNvSpPr txBox="1"/>
          <p:nvPr/>
        </p:nvSpPr>
        <p:spPr>
          <a:xfrm>
            <a:off x="341247" y="4832086"/>
            <a:ext cx="11357320" cy="1938992"/>
          </a:xfrm>
          <a:prstGeom prst="rect">
            <a:avLst/>
          </a:prstGeom>
          <a:solidFill>
            <a:schemeClr val="bg1"/>
          </a:solidFill>
        </p:spPr>
        <p:txBody>
          <a:bodyPr wrap="square">
            <a:spAutoFit/>
          </a:bodyPr>
          <a:lstStyle/>
          <a:p>
            <a:pPr algn="l"/>
            <a:r>
              <a:rPr lang="en-US" sz="2000" b="1" dirty="0">
                <a:solidFill>
                  <a:srgbClr val="334186"/>
                </a:solidFill>
              </a:rPr>
              <a:t>X-ray Emission Spectroscopy</a:t>
            </a:r>
          </a:p>
          <a:p>
            <a:pPr algn="l"/>
            <a:r>
              <a:rPr lang="en-US" sz="2000" i="1" dirty="0">
                <a:solidFill>
                  <a:srgbClr val="334186"/>
                </a:solidFill>
              </a:rPr>
              <a:t>Many possibilities, more complex experimental setups (</a:t>
            </a:r>
            <a:r>
              <a:rPr lang="en-US" sz="2000" b="1" i="1" dirty="0">
                <a:solidFill>
                  <a:srgbClr val="334186"/>
                </a:solidFill>
              </a:rPr>
              <a:t>not for phase 0</a:t>
            </a:r>
            <a:r>
              <a:rPr lang="en-US" sz="2000" i="1" dirty="0">
                <a:solidFill>
                  <a:srgbClr val="334186"/>
                </a:solidFill>
              </a:rPr>
              <a:t>)</a:t>
            </a:r>
          </a:p>
          <a:p>
            <a:r>
              <a:rPr lang="en-US" sz="2000" i="1" dirty="0">
                <a:solidFill>
                  <a:srgbClr val="334186"/>
                </a:solidFill>
                <a:effectLst/>
              </a:rPr>
              <a:t>Ultrafast soft X-ray emission spectroscopy of surface adsorbates using an X-ray free electron laser</a:t>
            </a:r>
          </a:p>
          <a:p>
            <a:r>
              <a:rPr lang="en-US" sz="2000" i="1" dirty="0">
                <a:solidFill>
                  <a:srgbClr val="334186"/>
                </a:solidFill>
                <a:effectLst/>
              </a:rPr>
              <a:t>X-ray Emission Spectroscopy at X-ray Free Electron Lasers: Limits to Observation of the Classical Spectroscopic Response for Electronic Structure Analysis</a:t>
            </a:r>
          </a:p>
          <a:p>
            <a:r>
              <a:rPr lang="en-US" sz="2000" i="1" dirty="0">
                <a:solidFill>
                  <a:srgbClr val="334186"/>
                </a:solidFill>
                <a:effectLst/>
              </a:rPr>
              <a:t>Energy-dispersive X-ray emission spectroscopy using an X-ray free-electron laser in a shot-by-shot mode</a:t>
            </a:r>
          </a:p>
        </p:txBody>
      </p:sp>
    </p:spTree>
    <p:extLst>
      <p:ext uri="{BB962C8B-B14F-4D97-AF65-F5344CB8AC3E}">
        <p14:creationId xmlns:p14="http://schemas.microsoft.com/office/powerpoint/2010/main" val="299340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B6AD35E-8556-802B-7182-344460A0C39F}"/>
              </a:ext>
            </a:extLst>
          </p:cNvPr>
          <p:cNvSpPr>
            <a:spLocks noGrp="1"/>
          </p:cNvSpPr>
          <p:nvPr>
            <p:ph idx="1"/>
          </p:nvPr>
        </p:nvSpPr>
        <p:spPr>
          <a:xfrm>
            <a:off x="278906" y="937860"/>
            <a:ext cx="11661559" cy="676529"/>
          </a:xfrm>
        </p:spPr>
        <p:txBody>
          <a:bodyPr>
            <a:noAutofit/>
          </a:bodyPr>
          <a:lstStyle/>
          <a:p>
            <a:pPr marL="0" indent="0" algn="l">
              <a:buNone/>
            </a:pPr>
            <a:r>
              <a:rPr lang="en-US" sz="2000" b="0" i="1" u="none" strike="noStrike" baseline="0" dirty="0"/>
              <a:t>SAC:  Molecular fragmentation is an interesting topic, but it was not clear how it would be carried out. Are these photo-emission spectroscopy experiments (they seem more relevant for ARIA)?</a:t>
            </a:r>
          </a:p>
        </p:txBody>
      </p:sp>
      <p:pic>
        <p:nvPicPr>
          <p:cNvPr id="5" name="Immagine 4">
            <a:extLst>
              <a:ext uri="{FF2B5EF4-FFF2-40B4-BE49-F238E27FC236}">
                <a16:creationId xmlns:a16="http://schemas.microsoft.com/office/drawing/2014/main" id="{790ACAE7-B63F-0189-C371-9803259F90EA}"/>
              </a:ext>
            </a:extLst>
          </p:cNvPr>
          <p:cNvPicPr>
            <a:picLocks noChangeAspect="1"/>
          </p:cNvPicPr>
          <p:nvPr/>
        </p:nvPicPr>
        <p:blipFill rotWithShape="1">
          <a:blip r:embed="rId2"/>
          <a:srcRect b="23983"/>
          <a:stretch/>
        </p:blipFill>
        <p:spPr>
          <a:xfrm>
            <a:off x="9918972" y="3904633"/>
            <a:ext cx="2056044" cy="2707690"/>
          </a:xfrm>
          <a:prstGeom prst="rect">
            <a:avLst/>
          </a:prstGeom>
        </p:spPr>
      </p:pic>
      <p:sp>
        <p:nvSpPr>
          <p:cNvPr id="9" name="CasellaDiTesto 8">
            <a:extLst>
              <a:ext uri="{FF2B5EF4-FFF2-40B4-BE49-F238E27FC236}">
                <a16:creationId xmlns:a16="http://schemas.microsoft.com/office/drawing/2014/main" id="{726B7436-51D2-1041-5547-14A91D9DBDEC}"/>
              </a:ext>
            </a:extLst>
          </p:cNvPr>
          <p:cNvSpPr txBox="1"/>
          <p:nvPr/>
        </p:nvSpPr>
        <p:spPr>
          <a:xfrm>
            <a:off x="216984" y="6089051"/>
            <a:ext cx="7861917" cy="646331"/>
          </a:xfrm>
          <a:prstGeom prst="rect">
            <a:avLst/>
          </a:prstGeom>
          <a:noFill/>
        </p:spPr>
        <p:txBody>
          <a:bodyPr wrap="square">
            <a:spAutoFit/>
          </a:bodyPr>
          <a:lstStyle/>
          <a:p>
            <a:pPr marL="0" indent="0">
              <a:buNone/>
            </a:pPr>
            <a:r>
              <a:rPr lang="en-US" sz="1200" b="0" i="0" dirty="0" err="1">
                <a:solidFill>
                  <a:srgbClr val="334186"/>
                </a:solidFill>
                <a:effectLst/>
              </a:rPr>
              <a:t>Kastirke</a:t>
            </a:r>
            <a:r>
              <a:rPr lang="en-US" sz="1200" b="0" i="0" dirty="0">
                <a:solidFill>
                  <a:srgbClr val="334186"/>
                </a:solidFill>
                <a:effectLst/>
              </a:rPr>
              <a:t>, Gregor, et al. "Photoelectron diffraction imaging of a molecular breakup using an x-ray free-electron laser." </a:t>
            </a:r>
            <a:r>
              <a:rPr lang="en-US" sz="1200" b="0" i="1" dirty="0">
                <a:solidFill>
                  <a:srgbClr val="334186"/>
                </a:solidFill>
                <a:effectLst/>
              </a:rPr>
              <a:t>Physical Review X</a:t>
            </a:r>
            <a:r>
              <a:rPr lang="en-US" sz="1200" b="0" i="0" dirty="0">
                <a:solidFill>
                  <a:srgbClr val="334186"/>
                </a:solidFill>
                <a:effectLst/>
              </a:rPr>
              <a:t> 10.2 (2020): 021052.</a:t>
            </a:r>
          </a:p>
          <a:p>
            <a:r>
              <a:rPr lang="nb-NO" sz="1200" dirty="0">
                <a:solidFill>
                  <a:srgbClr val="334186"/>
                </a:solidFill>
              </a:rPr>
              <a:t>E. Kukk 2021, «</a:t>
            </a:r>
            <a:r>
              <a:rPr lang="en-US" sz="1200" b="0" i="0" dirty="0">
                <a:solidFill>
                  <a:srgbClr val="334186"/>
                </a:solidFill>
                <a:effectLst/>
              </a:rPr>
              <a:t>Formative period in the x-ray-induced photodissociation of organic molecules</a:t>
            </a:r>
            <a:r>
              <a:rPr lang="nb-NO" sz="1200" dirty="0">
                <a:solidFill>
                  <a:srgbClr val="334186"/>
                </a:solidFill>
              </a:rPr>
              <a:t>» Phys. Rev. Res.  3, 013221</a:t>
            </a:r>
            <a:endParaRPr lang="it-IT" sz="1200" dirty="0">
              <a:solidFill>
                <a:srgbClr val="334186"/>
              </a:solidFill>
            </a:endParaRPr>
          </a:p>
        </p:txBody>
      </p:sp>
      <p:sp>
        <p:nvSpPr>
          <p:cNvPr id="10" name="Titolo 1">
            <a:extLst>
              <a:ext uri="{FF2B5EF4-FFF2-40B4-BE49-F238E27FC236}">
                <a16:creationId xmlns:a16="http://schemas.microsoft.com/office/drawing/2014/main" id="{630439B7-1FE3-D803-6D9A-52CD20BC9E1A}"/>
              </a:ext>
            </a:extLst>
          </p:cNvPr>
          <p:cNvSpPr txBox="1">
            <a:spLocks/>
          </p:cNvSpPr>
          <p:nvPr/>
        </p:nvSpPr>
        <p:spPr>
          <a:xfrm>
            <a:off x="762107" y="16732"/>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AQUA + ARIA - </a:t>
            </a:r>
            <a:r>
              <a:rPr lang="it-IT" sz="3600" dirty="0" err="1">
                <a:solidFill>
                  <a:srgbClr val="002060"/>
                </a:solidFill>
                <a:latin typeface="+mn-lt"/>
              </a:rPr>
              <a:t>Molecular</a:t>
            </a:r>
            <a:r>
              <a:rPr lang="it-IT" sz="3600" dirty="0">
                <a:solidFill>
                  <a:srgbClr val="002060"/>
                </a:solidFill>
                <a:latin typeface="+mn-lt"/>
              </a:rPr>
              <a:t> </a:t>
            </a:r>
            <a:r>
              <a:rPr lang="it-IT" sz="3600" dirty="0" err="1">
                <a:solidFill>
                  <a:srgbClr val="002060"/>
                </a:solidFill>
                <a:latin typeface="+mn-lt"/>
              </a:rPr>
              <a:t>Fragmentation</a:t>
            </a:r>
            <a:endParaRPr lang="en-US" sz="3600" dirty="0">
              <a:solidFill>
                <a:srgbClr val="002060"/>
              </a:solidFill>
              <a:latin typeface="+mn-lt"/>
            </a:endParaRPr>
          </a:p>
        </p:txBody>
      </p:sp>
      <p:pic>
        <p:nvPicPr>
          <p:cNvPr id="11" name="Immagine 10">
            <a:extLst>
              <a:ext uri="{FF2B5EF4-FFF2-40B4-BE49-F238E27FC236}">
                <a16:creationId xmlns:a16="http://schemas.microsoft.com/office/drawing/2014/main" id="{C1D0EAB5-265E-3D39-1805-5911BE87A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12" name="Immagine 11">
            <a:extLst>
              <a:ext uri="{FF2B5EF4-FFF2-40B4-BE49-F238E27FC236}">
                <a16:creationId xmlns:a16="http://schemas.microsoft.com/office/drawing/2014/main" id="{15583D4D-C18F-D97C-2F52-1E9BB7A327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pic>
        <p:nvPicPr>
          <p:cNvPr id="4" name="Immagine 3">
            <a:extLst>
              <a:ext uri="{FF2B5EF4-FFF2-40B4-BE49-F238E27FC236}">
                <a16:creationId xmlns:a16="http://schemas.microsoft.com/office/drawing/2014/main" id="{417619AF-CD15-52CA-400D-1E06C8314CC1}"/>
              </a:ext>
            </a:extLst>
          </p:cNvPr>
          <p:cNvPicPr>
            <a:picLocks noChangeAspect="1"/>
          </p:cNvPicPr>
          <p:nvPr/>
        </p:nvPicPr>
        <p:blipFill>
          <a:blip r:embed="rId5"/>
          <a:stretch>
            <a:fillRect/>
          </a:stretch>
        </p:blipFill>
        <p:spPr>
          <a:xfrm>
            <a:off x="8554375" y="1523270"/>
            <a:ext cx="3420641" cy="2381821"/>
          </a:xfrm>
          <a:prstGeom prst="rect">
            <a:avLst/>
          </a:prstGeom>
        </p:spPr>
      </p:pic>
      <p:sp>
        <p:nvSpPr>
          <p:cNvPr id="6" name="Segnaposto contenuto 2">
            <a:extLst>
              <a:ext uri="{FF2B5EF4-FFF2-40B4-BE49-F238E27FC236}">
                <a16:creationId xmlns:a16="http://schemas.microsoft.com/office/drawing/2014/main" id="{6205C4BB-6BF2-6C2C-12D3-968779DA17EB}"/>
              </a:ext>
            </a:extLst>
          </p:cNvPr>
          <p:cNvSpPr txBox="1">
            <a:spLocks/>
          </p:cNvSpPr>
          <p:nvPr/>
        </p:nvSpPr>
        <p:spPr>
          <a:xfrm>
            <a:off x="216984" y="1728964"/>
            <a:ext cx="880295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334186"/>
                </a:solidFill>
              </a:rPr>
              <a:t>Molecular fragmentation can be carried out in different schemes.</a:t>
            </a:r>
          </a:p>
          <a:p>
            <a:pPr>
              <a:buFontTx/>
              <a:buChar char="-"/>
            </a:pPr>
            <a:r>
              <a:rPr lang="en-US" sz="2000" dirty="0">
                <a:solidFill>
                  <a:srgbClr val="334186"/>
                </a:solidFill>
              </a:rPr>
              <a:t>FEL pump – FEL probe (single FEL pulse or split-and-delay)</a:t>
            </a:r>
          </a:p>
          <a:p>
            <a:pPr>
              <a:buFontTx/>
              <a:buChar char="-"/>
            </a:pPr>
            <a:r>
              <a:rPr lang="en-US" sz="2000" dirty="0">
                <a:solidFill>
                  <a:srgbClr val="334186"/>
                </a:solidFill>
              </a:rPr>
              <a:t>Optical Laser pump – FEL probe</a:t>
            </a:r>
          </a:p>
          <a:p>
            <a:pPr>
              <a:buFontTx/>
              <a:buChar char="-"/>
            </a:pPr>
            <a:r>
              <a:rPr lang="en-US" sz="2000" dirty="0">
                <a:solidFill>
                  <a:srgbClr val="334186"/>
                </a:solidFill>
              </a:rPr>
              <a:t>FEL pump – IR probe</a:t>
            </a:r>
          </a:p>
          <a:p>
            <a:pPr>
              <a:buFontTx/>
              <a:buChar char="-"/>
            </a:pPr>
            <a:endParaRPr lang="en-US" sz="2000" dirty="0">
              <a:solidFill>
                <a:srgbClr val="334186"/>
              </a:solidFill>
            </a:endParaRPr>
          </a:p>
          <a:p>
            <a:pPr marL="0" indent="0">
              <a:buFont typeface="Arial" panose="020B0604020202020204" pitchFamily="34" charset="0"/>
              <a:buNone/>
            </a:pPr>
            <a:r>
              <a:rPr lang="en-US" sz="2000" dirty="0">
                <a:solidFill>
                  <a:srgbClr val="334186"/>
                </a:solidFill>
              </a:rPr>
              <a:t>Photo-emission spectroscopy (PES) + mass spectrometry experiments are</a:t>
            </a:r>
          </a:p>
          <a:p>
            <a:pPr marL="0" indent="0">
              <a:buFont typeface="Arial" panose="020B0604020202020204" pitchFamily="34" charset="0"/>
              <a:buNone/>
            </a:pPr>
            <a:r>
              <a:rPr lang="en-US" sz="2000" dirty="0">
                <a:solidFill>
                  <a:srgbClr val="334186"/>
                </a:solidFill>
              </a:rPr>
              <a:t>well-suited for the ARIA energy range, but interesting measurements can also </a:t>
            </a:r>
          </a:p>
          <a:p>
            <a:pPr marL="0" indent="0">
              <a:buFont typeface="Arial" panose="020B0604020202020204" pitchFamily="34" charset="0"/>
              <a:buNone/>
            </a:pPr>
            <a:r>
              <a:rPr lang="en-US" sz="2000" dirty="0">
                <a:solidFill>
                  <a:srgbClr val="334186"/>
                </a:solidFill>
              </a:rPr>
              <a:t>be performed at AQUA  exploiting inner shell absorption </a:t>
            </a:r>
          </a:p>
          <a:p>
            <a:pPr marL="0" indent="0">
              <a:buFont typeface="Arial" panose="020B0604020202020204" pitchFamily="34" charset="0"/>
              <a:buNone/>
            </a:pPr>
            <a:r>
              <a:rPr lang="en-US" sz="2000" dirty="0">
                <a:solidFill>
                  <a:srgbClr val="334186"/>
                </a:solidFill>
              </a:rPr>
              <a:t>(S2p, B1s, C1s, and hopefully N1s at some stage) for chemical sensitivity.</a:t>
            </a:r>
          </a:p>
          <a:p>
            <a:pPr marL="0" indent="0">
              <a:buFont typeface="Arial" panose="020B0604020202020204" pitchFamily="34" charset="0"/>
              <a:buNone/>
            </a:pPr>
            <a:r>
              <a:rPr lang="en-US" sz="2000" dirty="0">
                <a:solidFill>
                  <a:srgbClr val="334186"/>
                </a:solidFill>
              </a:rPr>
              <a:t> </a:t>
            </a:r>
          </a:p>
        </p:txBody>
      </p:sp>
    </p:spTree>
    <p:extLst>
      <p:ext uri="{BB962C8B-B14F-4D97-AF65-F5344CB8AC3E}">
        <p14:creationId xmlns:p14="http://schemas.microsoft.com/office/powerpoint/2010/main" val="2932971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B6AD35E-8556-802B-7182-344460A0C39F}"/>
              </a:ext>
            </a:extLst>
          </p:cNvPr>
          <p:cNvSpPr>
            <a:spLocks noGrp="1"/>
          </p:cNvSpPr>
          <p:nvPr>
            <p:ph idx="1"/>
          </p:nvPr>
        </p:nvSpPr>
        <p:spPr>
          <a:xfrm>
            <a:off x="838200" y="1523784"/>
            <a:ext cx="10515600" cy="4351338"/>
          </a:xfrm>
        </p:spPr>
        <p:txBody>
          <a:bodyPr>
            <a:normAutofit/>
          </a:bodyPr>
          <a:lstStyle/>
          <a:p>
            <a:pPr marL="0" indent="0" algn="l">
              <a:buNone/>
            </a:pPr>
            <a:r>
              <a:rPr lang="en-US" sz="2000" b="0" i="1" u="none" strike="noStrike" baseline="0" dirty="0"/>
              <a:t>SAC: No liquid phase experiments are mentioned, but the presentation of test experiments at </a:t>
            </a:r>
            <a:r>
              <a:rPr lang="en-US" sz="2000" b="0" i="1" u="none" strike="noStrike" baseline="0" dirty="0" err="1"/>
              <a:t>Elettra</a:t>
            </a:r>
            <a:r>
              <a:rPr lang="en-US" sz="2000" b="0" i="1" u="none" strike="noStrike" baseline="0" dirty="0"/>
              <a:t> appears at the end of the presentation. This is an important development.</a:t>
            </a:r>
          </a:p>
          <a:p>
            <a:pPr marL="0" indent="0" algn="l">
              <a:buNone/>
            </a:pPr>
            <a:endParaRPr lang="en-US" sz="2000" b="0" i="0" dirty="0">
              <a:solidFill>
                <a:srgbClr val="222222"/>
              </a:solidFill>
              <a:effectLst/>
            </a:endParaRPr>
          </a:p>
          <a:p>
            <a:pPr marL="0" indent="0">
              <a:buNone/>
            </a:pPr>
            <a:r>
              <a:rPr lang="en-US" sz="2000" b="0" i="0" dirty="0">
                <a:solidFill>
                  <a:srgbClr val="334186"/>
                </a:solidFill>
                <a:effectLst/>
              </a:rPr>
              <a:t>Coherent diffraction imaging measurements, but also XAS measurements, at AQUA will typically be performed using liquid jets.</a:t>
            </a:r>
          </a:p>
          <a:p>
            <a:pPr marL="0" indent="0">
              <a:buNone/>
            </a:pPr>
            <a:endParaRPr lang="en-US" sz="2000" dirty="0">
              <a:solidFill>
                <a:srgbClr val="334186"/>
              </a:solidFill>
            </a:endParaRPr>
          </a:p>
          <a:p>
            <a:pPr marL="0" indent="0">
              <a:buNone/>
            </a:pPr>
            <a:r>
              <a:rPr lang="en-US" sz="2000" dirty="0">
                <a:solidFill>
                  <a:srgbClr val="334186"/>
                </a:solidFill>
              </a:rPr>
              <a:t>Thin and/or flat jets will be needed to minimize photon absorption in the soft X-rays</a:t>
            </a:r>
            <a:endParaRPr lang="en-US" sz="2000" b="0" i="0" dirty="0">
              <a:solidFill>
                <a:srgbClr val="334186"/>
              </a:solidFill>
              <a:effectLst/>
            </a:endParaRPr>
          </a:p>
          <a:p>
            <a:pPr marL="0" indent="0">
              <a:buNone/>
            </a:pPr>
            <a:endParaRPr lang="en-US" sz="2000" dirty="0">
              <a:solidFill>
                <a:srgbClr val="334186"/>
              </a:solidFill>
            </a:endParaRPr>
          </a:p>
          <a:p>
            <a:pPr marL="0" indent="0">
              <a:buNone/>
            </a:pPr>
            <a:r>
              <a:rPr lang="en-US" sz="2000" dirty="0">
                <a:solidFill>
                  <a:srgbClr val="334186"/>
                </a:solidFill>
              </a:rPr>
              <a:t>This allows keeping biological samples fully hydrated and therefore close to physiological conditions</a:t>
            </a:r>
            <a:endParaRPr lang="en-US" sz="2000" b="0" i="0" dirty="0">
              <a:solidFill>
                <a:srgbClr val="334186"/>
              </a:solidFill>
              <a:effectLst/>
            </a:endParaRPr>
          </a:p>
          <a:p>
            <a:pPr marL="0" indent="0">
              <a:buNone/>
            </a:pPr>
            <a:endParaRPr lang="it-IT" sz="2000" dirty="0">
              <a:solidFill>
                <a:srgbClr val="334186"/>
              </a:solidFill>
            </a:endParaRPr>
          </a:p>
        </p:txBody>
      </p:sp>
      <p:sp>
        <p:nvSpPr>
          <p:cNvPr id="6" name="Titolo 1">
            <a:extLst>
              <a:ext uri="{FF2B5EF4-FFF2-40B4-BE49-F238E27FC236}">
                <a16:creationId xmlns:a16="http://schemas.microsoft.com/office/drawing/2014/main" id="{B3BFBFA5-3FED-10D2-E181-F358B5D82C46}"/>
              </a:ext>
            </a:extLst>
          </p:cNvPr>
          <p:cNvSpPr txBox="1">
            <a:spLocks/>
          </p:cNvSpPr>
          <p:nvPr/>
        </p:nvSpPr>
        <p:spPr>
          <a:xfrm>
            <a:off x="762107" y="16732"/>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     AQUA + ARIA -Sample Delivery techniques</a:t>
            </a:r>
            <a:endParaRPr lang="en-US" sz="3600" dirty="0">
              <a:solidFill>
                <a:srgbClr val="002060"/>
              </a:solidFill>
              <a:latin typeface="+mn-lt"/>
            </a:endParaRPr>
          </a:p>
        </p:txBody>
      </p:sp>
      <p:pic>
        <p:nvPicPr>
          <p:cNvPr id="7" name="Immagine 6">
            <a:extLst>
              <a:ext uri="{FF2B5EF4-FFF2-40B4-BE49-F238E27FC236}">
                <a16:creationId xmlns:a16="http://schemas.microsoft.com/office/drawing/2014/main" id="{750D4A7E-934F-D7CE-A449-19E23F62F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8" name="Immagine 7">
            <a:extLst>
              <a:ext uri="{FF2B5EF4-FFF2-40B4-BE49-F238E27FC236}">
                <a16:creationId xmlns:a16="http://schemas.microsoft.com/office/drawing/2014/main" id="{05448349-4C84-776C-58D2-47E07DA0B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Tree>
    <p:extLst>
      <p:ext uri="{BB962C8B-B14F-4D97-AF65-F5344CB8AC3E}">
        <p14:creationId xmlns:p14="http://schemas.microsoft.com/office/powerpoint/2010/main" val="3054494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35307" y="1513594"/>
            <a:ext cx="7761539" cy="1200329"/>
          </a:xfrm>
          <a:prstGeom prst="rect">
            <a:avLst/>
          </a:prstGeom>
          <a:noFill/>
        </p:spPr>
        <p:txBody>
          <a:bodyPr wrap="square" rtlCol="0">
            <a:spAutoFit/>
          </a:bodyPr>
          <a:lstStyle/>
          <a:p>
            <a:pPr algn="ctr"/>
            <a:r>
              <a:rPr lang="en-US" dirty="0">
                <a:solidFill>
                  <a:srgbClr val="002060"/>
                </a:solidFill>
              </a:rPr>
              <a:t>Energy region between Oxygen and Carbon K-edge </a:t>
            </a:r>
          </a:p>
          <a:p>
            <a:pPr algn="ctr"/>
            <a:r>
              <a:rPr lang="en-US" dirty="0">
                <a:solidFill>
                  <a:srgbClr val="002060"/>
                </a:solidFill>
              </a:rPr>
              <a:t>2.34 nm – 4.4 nm (530 eV -280 eV)</a:t>
            </a:r>
          </a:p>
          <a:p>
            <a:pPr algn="ctr"/>
            <a:r>
              <a:rPr lang="en-US" dirty="0">
                <a:solidFill>
                  <a:srgbClr val="002060"/>
                </a:solidFill>
              </a:rPr>
              <a:t>Water is almost transparent to radiation in this range</a:t>
            </a:r>
          </a:p>
          <a:p>
            <a:pPr algn="ctr"/>
            <a:r>
              <a:rPr lang="en-US" dirty="0">
                <a:solidFill>
                  <a:srgbClr val="002060"/>
                </a:solidFill>
              </a:rPr>
              <a:t>while nitrogen and carbon are absorbing (and scattering)</a:t>
            </a:r>
            <a:endParaRPr lang="it-IT" b="1" dirty="0">
              <a:solidFill>
                <a:srgbClr val="002060"/>
              </a:solidFill>
            </a:endParaRPr>
          </a:p>
        </p:txBody>
      </p:sp>
      <p:pic>
        <p:nvPicPr>
          <p:cNvPr id="1026" name="Picture 2" descr="Risultati immagini per water win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2455" y="1333382"/>
            <a:ext cx="3413759" cy="301637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6688" y="6103744"/>
            <a:ext cx="12185242" cy="707886"/>
          </a:xfrm>
          <a:prstGeom prst="rect">
            <a:avLst/>
          </a:prstGeom>
          <a:noFill/>
        </p:spPr>
        <p:txBody>
          <a:bodyPr wrap="square" rtlCol="0">
            <a:spAutoFit/>
          </a:bodyPr>
          <a:lstStyle/>
          <a:p>
            <a:pPr algn="ctr"/>
            <a:r>
              <a:rPr lang="it-IT" sz="2000" dirty="0">
                <a:solidFill>
                  <a:srgbClr val="334186"/>
                </a:solidFill>
              </a:rPr>
              <a:t>The water-window </a:t>
            </a:r>
            <a:r>
              <a:rPr lang="it-IT" sz="2000" dirty="0" err="1">
                <a:solidFill>
                  <a:srgbClr val="334186"/>
                </a:solidFill>
              </a:rPr>
              <a:t>is</a:t>
            </a:r>
            <a:r>
              <a:rPr lang="it-IT" sz="2000" dirty="0">
                <a:solidFill>
                  <a:srgbClr val="334186"/>
                </a:solidFill>
              </a:rPr>
              <a:t> a </a:t>
            </a:r>
            <a:r>
              <a:rPr lang="it-IT" sz="2000" dirty="0" err="1">
                <a:solidFill>
                  <a:srgbClr val="334186"/>
                </a:solidFill>
              </a:rPr>
              <a:t>sweet</a:t>
            </a:r>
            <a:r>
              <a:rPr lang="it-IT" sz="2000" dirty="0">
                <a:solidFill>
                  <a:srgbClr val="334186"/>
                </a:solidFill>
              </a:rPr>
              <a:t> spot for </a:t>
            </a:r>
            <a:r>
              <a:rPr lang="it-IT" sz="2000" dirty="0" err="1">
                <a:solidFill>
                  <a:srgbClr val="334186"/>
                </a:solidFill>
              </a:rPr>
              <a:t>coherent</a:t>
            </a:r>
            <a:r>
              <a:rPr lang="it-IT" sz="2000" dirty="0">
                <a:solidFill>
                  <a:srgbClr val="334186"/>
                </a:solidFill>
              </a:rPr>
              <a:t> imaging of </a:t>
            </a:r>
            <a:r>
              <a:rPr lang="it-IT" sz="2000" dirty="0" err="1">
                <a:solidFill>
                  <a:srgbClr val="334186"/>
                </a:solidFill>
              </a:rPr>
              <a:t>biological</a:t>
            </a:r>
            <a:r>
              <a:rPr lang="it-IT" sz="2000" dirty="0">
                <a:solidFill>
                  <a:srgbClr val="334186"/>
                </a:solidFill>
              </a:rPr>
              <a:t> samples  living in </a:t>
            </a:r>
            <a:r>
              <a:rPr lang="it-IT" sz="2000" dirty="0" err="1">
                <a:solidFill>
                  <a:srgbClr val="334186"/>
                </a:solidFill>
              </a:rPr>
              <a:t>their</a:t>
            </a:r>
            <a:r>
              <a:rPr lang="it-IT" sz="2000" dirty="0">
                <a:solidFill>
                  <a:srgbClr val="334186"/>
                </a:solidFill>
              </a:rPr>
              <a:t> native state</a:t>
            </a:r>
          </a:p>
          <a:p>
            <a:pPr algn="ctr"/>
            <a:r>
              <a:rPr lang="it-IT" sz="2000" dirty="0">
                <a:solidFill>
                  <a:srgbClr val="334186"/>
                </a:solidFill>
              </a:rPr>
              <a:t>, </a:t>
            </a:r>
            <a:r>
              <a:rPr lang="it-IT" sz="2000" dirty="0" err="1">
                <a:solidFill>
                  <a:srgbClr val="334186"/>
                </a:solidFill>
              </a:rPr>
              <a:t>but</a:t>
            </a:r>
            <a:r>
              <a:rPr lang="it-IT" sz="2000" dirty="0">
                <a:solidFill>
                  <a:srgbClr val="334186"/>
                </a:solidFill>
              </a:rPr>
              <a:t> </a:t>
            </a:r>
            <a:r>
              <a:rPr lang="it-IT" sz="2000" dirty="0" err="1">
                <a:solidFill>
                  <a:srgbClr val="334186"/>
                </a:solidFill>
              </a:rPr>
              <a:t>offers</a:t>
            </a:r>
            <a:r>
              <a:rPr lang="it-IT" sz="2000" dirty="0">
                <a:solidFill>
                  <a:srgbClr val="334186"/>
                </a:solidFill>
              </a:rPr>
              <a:t> </a:t>
            </a:r>
            <a:r>
              <a:rPr lang="it-IT" sz="2000" dirty="0" err="1">
                <a:solidFill>
                  <a:srgbClr val="334186"/>
                </a:solidFill>
              </a:rPr>
              <a:t>great</a:t>
            </a:r>
            <a:r>
              <a:rPr lang="it-IT" sz="2000" dirty="0">
                <a:solidFill>
                  <a:srgbClr val="334186"/>
                </a:solidFill>
              </a:rPr>
              <a:t> </a:t>
            </a:r>
            <a:r>
              <a:rPr lang="it-IT" sz="2000" dirty="0" err="1">
                <a:solidFill>
                  <a:srgbClr val="334186"/>
                </a:solidFill>
              </a:rPr>
              <a:t>possibilities</a:t>
            </a:r>
            <a:r>
              <a:rPr lang="it-IT" sz="2000" dirty="0">
                <a:solidFill>
                  <a:srgbClr val="334186"/>
                </a:solidFill>
              </a:rPr>
              <a:t> </a:t>
            </a:r>
            <a:r>
              <a:rPr lang="it-IT" sz="2000" dirty="0" err="1">
                <a:solidFill>
                  <a:srgbClr val="334186"/>
                </a:solidFill>
              </a:rPr>
              <a:t>also</a:t>
            </a:r>
            <a:r>
              <a:rPr lang="it-IT" sz="2000" dirty="0">
                <a:solidFill>
                  <a:srgbClr val="334186"/>
                </a:solidFill>
              </a:rPr>
              <a:t> for soft X-ray </a:t>
            </a:r>
            <a:r>
              <a:rPr lang="it-IT" sz="2000" dirty="0" err="1">
                <a:solidFill>
                  <a:srgbClr val="334186"/>
                </a:solidFill>
              </a:rPr>
              <a:t>spectroscopy</a:t>
            </a:r>
            <a:r>
              <a:rPr lang="it-IT" sz="2000" dirty="0">
                <a:solidFill>
                  <a:srgbClr val="334186"/>
                </a:solidFill>
              </a:rPr>
              <a:t> (metal L-</a:t>
            </a:r>
            <a:r>
              <a:rPr lang="it-IT" sz="2000" dirty="0" err="1">
                <a:solidFill>
                  <a:srgbClr val="334186"/>
                </a:solidFill>
              </a:rPr>
              <a:t>edge</a:t>
            </a:r>
            <a:r>
              <a:rPr lang="it-IT" sz="2000" dirty="0">
                <a:solidFill>
                  <a:srgbClr val="334186"/>
                </a:solidFill>
              </a:rPr>
              <a:t>) in </a:t>
            </a:r>
            <a:r>
              <a:rPr lang="it-IT" sz="2000" dirty="0" err="1">
                <a:solidFill>
                  <a:srgbClr val="334186"/>
                </a:solidFill>
              </a:rPr>
              <a:t>liquid</a:t>
            </a:r>
            <a:endParaRPr lang="it-IT" sz="2000" dirty="0">
              <a:solidFill>
                <a:srgbClr val="334186"/>
              </a:solidFill>
            </a:endParaRPr>
          </a:p>
        </p:txBody>
      </p:sp>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7182" y="1546121"/>
            <a:ext cx="3044303" cy="2585337"/>
          </a:xfrm>
          <a:prstGeom prst="rect">
            <a:avLst/>
          </a:prstGeom>
        </p:spPr>
      </p:pic>
      <p:cxnSp>
        <p:nvCxnSpPr>
          <p:cNvPr id="15" name="Connettore diritto 14"/>
          <p:cNvCxnSpPr/>
          <p:nvPr/>
        </p:nvCxnSpPr>
        <p:spPr>
          <a:xfrm flipV="1">
            <a:off x="10709119" y="1915688"/>
            <a:ext cx="0" cy="1775319"/>
          </a:xfrm>
          <a:prstGeom prst="line">
            <a:avLst/>
          </a:prstGeom>
          <a:ln w="381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7" name="Connettore diritto 16"/>
          <p:cNvCxnSpPr/>
          <p:nvPr/>
        </p:nvCxnSpPr>
        <p:spPr>
          <a:xfrm flipV="1">
            <a:off x="9525093" y="1913343"/>
            <a:ext cx="0" cy="1775319"/>
          </a:xfrm>
          <a:prstGeom prst="line">
            <a:avLst/>
          </a:prstGeom>
          <a:ln w="38100">
            <a:solidFill>
              <a:srgbClr val="CC00CC"/>
            </a:solidFill>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9251690" y="2664832"/>
            <a:ext cx="2146092" cy="461665"/>
          </a:xfrm>
          <a:prstGeom prst="rect">
            <a:avLst/>
          </a:prstGeom>
        </p:spPr>
        <p:txBody>
          <a:bodyPr wrap="square">
            <a:spAutoFit/>
          </a:bodyPr>
          <a:lstStyle/>
          <a:p>
            <a:r>
              <a:rPr lang="it-IT" sz="2400" b="1" dirty="0">
                <a:solidFill>
                  <a:srgbClr val="CC00CC"/>
                </a:solidFill>
              </a:rPr>
              <a:t>3 nm        2 nm</a:t>
            </a:r>
          </a:p>
        </p:txBody>
      </p:sp>
      <p:sp>
        <p:nvSpPr>
          <p:cNvPr id="23" name="Titolo 1"/>
          <p:cNvSpPr txBox="1">
            <a:spLocks/>
          </p:cNvSpPr>
          <p:nvPr/>
        </p:nvSpPr>
        <p:spPr>
          <a:xfrm>
            <a:off x="762107" y="16732"/>
            <a:ext cx="10515600" cy="11735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mn-lt"/>
              </a:rPr>
              <a:t>AQUA - </a:t>
            </a:r>
            <a:r>
              <a:rPr lang="it-IT" sz="3600" dirty="0" err="1">
                <a:solidFill>
                  <a:srgbClr val="002060"/>
                </a:solidFill>
                <a:latin typeface="+mn-lt"/>
              </a:rPr>
              <a:t>Coherent</a:t>
            </a:r>
            <a:r>
              <a:rPr lang="it-IT" sz="3600" dirty="0">
                <a:solidFill>
                  <a:srgbClr val="002060"/>
                </a:solidFill>
                <a:latin typeface="+mn-lt"/>
              </a:rPr>
              <a:t> Imaging </a:t>
            </a:r>
            <a:r>
              <a:rPr lang="it-IT" sz="3600" dirty="0" err="1">
                <a:solidFill>
                  <a:srgbClr val="002060"/>
                </a:solidFill>
                <a:latin typeface="+mn-lt"/>
              </a:rPr>
              <a:t>Experiments</a:t>
            </a:r>
            <a:r>
              <a:rPr lang="it-IT" sz="3600" dirty="0">
                <a:solidFill>
                  <a:srgbClr val="002060"/>
                </a:solidFill>
                <a:latin typeface="+mn-lt"/>
              </a:rPr>
              <a:t> </a:t>
            </a:r>
          </a:p>
          <a:p>
            <a:r>
              <a:rPr lang="it-IT" sz="3600" dirty="0">
                <a:solidFill>
                  <a:srgbClr val="002060"/>
                </a:solidFill>
                <a:latin typeface="+mn-lt"/>
              </a:rPr>
              <a:t>in the Water Window</a:t>
            </a:r>
            <a:endParaRPr lang="en-US" sz="3600" dirty="0">
              <a:solidFill>
                <a:srgbClr val="002060"/>
              </a:solidFill>
              <a:latin typeface="+mn-lt"/>
            </a:endParaRPr>
          </a:p>
        </p:txBody>
      </p:sp>
      <p:pic>
        <p:nvPicPr>
          <p:cNvPr id="16386" name="Picture 2" descr="Risultati immagini per cell 3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02" t="5855" r="19080" b="3193"/>
          <a:stretch/>
        </p:blipFill>
        <p:spPr bwMode="auto">
          <a:xfrm>
            <a:off x="8651970" y="4346820"/>
            <a:ext cx="1767625" cy="17130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isultati immagini per cell 3d imag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30000" contrast="-60000"/>
                    </a14:imgEffect>
                  </a14:imgLayer>
                </a14:imgProps>
              </a:ext>
              <a:ext uri="{28A0092B-C50C-407E-A947-70E740481C1C}">
                <a14:useLocalDpi xmlns:a14="http://schemas.microsoft.com/office/drawing/2010/main" val="0"/>
              </a:ext>
            </a:extLst>
          </a:blip>
          <a:srcRect l="18402" t="5855" r="19080" b="3193"/>
          <a:stretch/>
        </p:blipFill>
        <p:spPr bwMode="auto">
          <a:xfrm>
            <a:off x="10412187" y="4346819"/>
            <a:ext cx="1767625" cy="17130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isultati immagini per cell 3d image"/>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sharpenSoften amount="-20000"/>
                    </a14:imgEffect>
                    <a14:imgEffect>
                      <a14:brightnessContrast bright="50000" contrast="-80000"/>
                    </a14:imgEffect>
                  </a14:imgLayer>
                </a14:imgProps>
              </a:ext>
              <a:ext uri="{28A0092B-C50C-407E-A947-70E740481C1C}">
                <a14:useLocalDpi xmlns:a14="http://schemas.microsoft.com/office/drawing/2010/main" val="0"/>
              </a:ext>
            </a:extLst>
          </a:blip>
          <a:srcRect l="18402" t="5855" r="19080" b="3193"/>
          <a:stretch/>
        </p:blipFill>
        <p:spPr bwMode="auto">
          <a:xfrm>
            <a:off x="6885438" y="4346820"/>
            <a:ext cx="1767625" cy="171304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2 2"/>
          <p:cNvCxnSpPr/>
          <p:nvPr/>
        </p:nvCxnSpPr>
        <p:spPr>
          <a:xfrm flipV="1">
            <a:off x="7284553" y="2663506"/>
            <a:ext cx="1094014" cy="17618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flipH="1" flipV="1">
            <a:off x="9232902" y="2522429"/>
            <a:ext cx="18788" cy="17865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flipH="1" flipV="1">
            <a:off x="10567410" y="3233110"/>
            <a:ext cx="625816" cy="11397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01" y="3070318"/>
            <a:ext cx="2313777" cy="2313777"/>
          </a:xfrm>
          <a:prstGeom prst="rect">
            <a:avLst/>
          </a:prstGeom>
        </p:spPr>
      </p:pic>
      <p:pic>
        <p:nvPicPr>
          <p:cNvPr id="8" name="Immagine 7"/>
          <p:cNvPicPr>
            <a:picLocks noChangeAspect="1"/>
          </p:cNvPicPr>
          <p:nvPr/>
        </p:nvPicPr>
        <p:blipFill rotWithShape="1">
          <a:blip r:embed="rId10">
            <a:extLst>
              <a:ext uri="{28A0092B-C50C-407E-A947-70E740481C1C}">
                <a14:useLocalDpi xmlns:a14="http://schemas.microsoft.com/office/drawing/2010/main" val="0"/>
              </a:ext>
            </a:extLst>
          </a:blip>
          <a:srcRect l="8532" t="7187" r="8121" b="8672"/>
          <a:stretch/>
        </p:blipFill>
        <p:spPr>
          <a:xfrm>
            <a:off x="4434667" y="3070318"/>
            <a:ext cx="2288540" cy="2310335"/>
          </a:xfrm>
          <a:prstGeom prst="rect">
            <a:avLst/>
          </a:prstGeom>
        </p:spPr>
      </p:pic>
      <p:sp>
        <p:nvSpPr>
          <p:cNvPr id="9" name="Freccia a destra 8"/>
          <p:cNvSpPr/>
          <p:nvPr/>
        </p:nvSpPr>
        <p:spPr>
          <a:xfrm>
            <a:off x="2694938" y="3967801"/>
            <a:ext cx="1212943" cy="344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asellaDiTesto 38"/>
          <p:cNvSpPr txBox="1"/>
          <p:nvPr/>
        </p:nvSpPr>
        <p:spPr>
          <a:xfrm>
            <a:off x="2410424" y="3007022"/>
            <a:ext cx="2348748" cy="830997"/>
          </a:xfrm>
          <a:prstGeom prst="rect">
            <a:avLst/>
          </a:prstGeom>
          <a:noFill/>
        </p:spPr>
        <p:txBody>
          <a:bodyPr wrap="square" rtlCol="0">
            <a:spAutoFit/>
          </a:bodyPr>
          <a:lstStyle/>
          <a:p>
            <a:r>
              <a:rPr lang="it-IT" sz="2400" b="1" dirty="0" err="1">
                <a:solidFill>
                  <a:srgbClr val="002060"/>
                </a:solidFill>
              </a:rPr>
              <a:t>Simulation</a:t>
            </a:r>
            <a:r>
              <a:rPr lang="it-IT" sz="2400" b="1" dirty="0">
                <a:solidFill>
                  <a:srgbClr val="002060"/>
                </a:solidFill>
              </a:rPr>
              <a:t> of </a:t>
            </a:r>
          </a:p>
          <a:p>
            <a:r>
              <a:rPr lang="it-IT" sz="2400" b="1" dirty="0">
                <a:solidFill>
                  <a:srgbClr val="002060"/>
                </a:solidFill>
              </a:rPr>
              <a:t>a </a:t>
            </a:r>
            <a:r>
              <a:rPr lang="it-IT" sz="2400" b="1" i="1" dirty="0" err="1">
                <a:solidFill>
                  <a:srgbClr val="002060"/>
                </a:solidFill>
              </a:rPr>
              <a:t>E.coli</a:t>
            </a:r>
            <a:r>
              <a:rPr lang="it-IT" sz="2400" b="1" dirty="0">
                <a:solidFill>
                  <a:srgbClr val="002060"/>
                </a:solidFill>
              </a:rPr>
              <a:t> pattern</a:t>
            </a:r>
          </a:p>
        </p:txBody>
      </p:sp>
      <p:sp>
        <p:nvSpPr>
          <p:cNvPr id="40" name="CasellaDiTesto 39"/>
          <p:cNvSpPr txBox="1"/>
          <p:nvPr/>
        </p:nvSpPr>
        <p:spPr>
          <a:xfrm>
            <a:off x="2851673" y="4529081"/>
            <a:ext cx="4103980" cy="830997"/>
          </a:xfrm>
          <a:prstGeom prst="rect">
            <a:avLst/>
          </a:prstGeom>
          <a:noFill/>
        </p:spPr>
        <p:txBody>
          <a:bodyPr wrap="square" rtlCol="0">
            <a:spAutoFit/>
          </a:bodyPr>
          <a:lstStyle/>
          <a:p>
            <a:r>
              <a:rPr lang="it-IT" sz="2400" b="1" dirty="0">
                <a:solidFill>
                  <a:srgbClr val="002060"/>
                </a:solidFill>
              </a:rPr>
              <a:t>Electron </a:t>
            </a:r>
            <a:r>
              <a:rPr lang="it-IT" sz="2400" b="1" dirty="0" err="1">
                <a:solidFill>
                  <a:srgbClr val="002060"/>
                </a:solidFill>
              </a:rPr>
              <a:t>density</a:t>
            </a:r>
            <a:r>
              <a:rPr lang="it-IT" sz="2400" b="1" dirty="0">
                <a:solidFill>
                  <a:srgbClr val="002060"/>
                </a:solidFill>
              </a:rPr>
              <a:t> </a:t>
            </a:r>
            <a:r>
              <a:rPr lang="it-IT" sz="2400" b="1" dirty="0" err="1">
                <a:solidFill>
                  <a:srgbClr val="002060"/>
                </a:solidFill>
              </a:rPr>
              <a:t>reconstruction</a:t>
            </a:r>
            <a:r>
              <a:rPr lang="it-IT" sz="2400" b="1" dirty="0">
                <a:solidFill>
                  <a:srgbClr val="002060"/>
                </a:solidFill>
              </a:rPr>
              <a:t>                   </a:t>
            </a:r>
            <a:r>
              <a:rPr lang="it-IT" sz="2400" dirty="0">
                <a:solidFill>
                  <a:srgbClr val="002060"/>
                </a:solidFill>
              </a:rPr>
              <a:t>1 µm</a:t>
            </a:r>
          </a:p>
        </p:txBody>
      </p:sp>
      <p:pic>
        <p:nvPicPr>
          <p:cNvPr id="2" name="Immagine 1">
            <a:extLst>
              <a:ext uri="{FF2B5EF4-FFF2-40B4-BE49-F238E27FC236}">
                <a16:creationId xmlns:a16="http://schemas.microsoft.com/office/drawing/2014/main" id="{19492A6A-7330-B0A4-0ECB-B1CCB1A786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8348" y="122618"/>
            <a:ext cx="985181" cy="497805"/>
          </a:xfrm>
          <a:prstGeom prst="rect">
            <a:avLst/>
          </a:prstGeom>
        </p:spPr>
      </p:pic>
      <p:pic>
        <p:nvPicPr>
          <p:cNvPr id="6" name="Immagine 5">
            <a:extLst>
              <a:ext uri="{FF2B5EF4-FFF2-40B4-BE49-F238E27FC236}">
                <a16:creationId xmlns:a16="http://schemas.microsoft.com/office/drawing/2014/main" id="{E6D5A26D-227D-EE78-FB35-76A9775B04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984" y="122618"/>
            <a:ext cx="807206" cy="506554"/>
          </a:xfrm>
          <a:prstGeom prst="rect">
            <a:avLst/>
          </a:prstGeom>
        </p:spPr>
      </p:pic>
    </p:spTree>
    <p:extLst>
      <p:ext uri="{BB962C8B-B14F-4D97-AF65-F5344CB8AC3E}">
        <p14:creationId xmlns:p14="http://schemas.microsoft.com/office/powerpoint/2010/main" val="419759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386"/>
                                        </p:tgtEl>
                                        <p:attrNameLst>
                                          <p:attrName>style.visibility</p:attrName>
                                        </p:attrNameLst>
                                      </p:cBhvr>
                                      <p:to>
                                        <p:strVal val="visible"/>
                                      </p:to>
                                    </p:set>
                                    <p:anim calcmode="lin" valueType="num">
                                      <p:cBhvr additive="base">
                                        <p:cTn id="21" dur="500" fill="hold"/>
                                        <p:tgtEl>
                                          <p:spTgt spid="16386"/>
                                        </p:tgtEl>
                                        <p:attrNameLst>
                                          <p:attrName>ppt_x</p:attrName>
                                        </p:attrNameLst>
                                      </p:cBhvr>
                                      <p:tavLst>
                                        <p:tav tm="0">
                                          <p:val>
                                            <p:strVal val="#ppt_x"/>
                                          </p:val>
                                        </p:tav>
                                        <p:tav tm="100000">
                                          <p:val>
                                            <p:strVal val="#ppt_x"/>
                                          </p:val>
                                        </p:tav>
                                      </p:tavLst>
                                    </p:anim>
                                    <p:anim calcmode="lin" valueType="num">
                                      <p:cBhvr additive="base">
                                        <p:cTn id="22"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9" grpId="0"/>
      <p:bldP spid="40"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28354</TotalTime>
  <Words>2976</Words>
  <Application>Microsoft Office PowerPoint</Application>
  <PresentationFormat>Widescreen</PresentationFormat>
  <Paragraphs>404</Paragraphs>
  <Slides>28</Slides>
  <Notes>9</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28</vt:i4>
      </vt:variant>
    </vt:vector>
  </HeadingPairs>
  <TitlesOfParts>
    <vt:vector size="37" baseType="lpstr">
      <vt:lpstr>Arial</vt:lpstr>
      <vt:lpstr>Calibri</vt:lpstr>
      <vt:lpstr>Calibri </vt:lpstr>
      <vt:lpstr>Calibri Light</vt:lpstr>
      <vt:lpstr>Fira Sans</vt:lpstr>
      <vt:lpstr>Symbol</vt:lpstr>
      <vt:lpstr>Times New Roman</vt:lpstr>
      <vt:lpstr>Wingdings</vt:lpstr>
      <vt:lpstr>Tema di Office</vt:lpstr>
      <vt:lpstr>Francesco Stellato  University of Rome Tor Vergata &amp; INFN  on behalf of the WA8 collaboration team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AQUA - Techniques @ 4 nm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Francesco Stellato</dc:creator>
  <cp:lastModifiedBy>Francesco Stellato</cp:lastModifiedBy>
  <cp:revision>33</cp:revision>
  <dcterms:created xsi:type="dcterms:W3CDTF">2022-09-20T14:26:41Z</dcterms:created>
  <dcterms:modified xsi:type="dcterms:W3CDTF">2022-11-29T15:49:07Z</dcterms:modified>
</cp:coreProperties>
</file>