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9.jpg" ContentType="image/jpg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0.jpg" ContentType="image/pn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handoutMasterIdLst>
    <p:handoutMasterId r:id="rId36"/>
  </p:handoutMasterIdLst>
  <p:sldIdLst>
    <p:sldId id="256" r:id="rId3"/>
    <p:sldId id="3728" r:id="rId4"/>
    <p:sldId id="3776" r:id="rId5"/>
    <p:sldId id="3726" r:id="rId6"/>
    <p:sldId id="3733" r:id="rId7"/>
    <p:sldId id="3620" r:id="rId8"/>
    <p:sldId id="3735" r:id="rId9"/>
    <p:sldId id="3715" r:id="rId10"/>
    <p:sldId id="333" r:id="rId11"/>
    <p:sldId id="3778" r:id="rId12"/>
    <p:sldId id="3760" r:id="rId13"/>
    <p:sldId id="3755" r:id="rId14"/>
    <p:sldId id="3777" r:id="rId15"/>
    <p:sldId id="3761" r:id="rId16"/>
    <p:sldId id="356" r:id="rId17"/>
    <p:sldId id="784" r:id="rId18"/>
    <p:sldId id="3762" r:id="rId19"/>
    <p:sldId id="3763" r:id="rId20"/>
    <p:sldId id="3764" r:id="rId21"/>
    <p:sldId id="3765" r:id="rId22"/>
    <p:sldId id="3766" r:id="rId23"/>
    <p:sldId id="3767" r:id="rId24"/>
    <p:sldId id="3768" r:id="rId25"/>
    <p:sldId id="3769" r:id="rId26"/>
    <p:sldId id="3770" r:id="rId27"/>
    <p:sldId id="3771" r:id="rId28"/>
    <p:sldId id="3772" r:id="rId29"/>
    <p:sldId id="3773" r:id="rId30"/>
    <p:sldId id="3774" r:id="rId31"/>
    <p:sldId id="257" r:id="rId32"/>
    <p:sldId id="3779" r:id="rId33"/>
    <p:sldId id="37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723"/>
    <a:srgbClr val="0055A5"/>
    <a:srgbClr val="FCAF18"/>
    <a:srgbClr val="2C3882"/>
    <a:srgbClr val="3E2D63"/>
    <a:srgbClr val="A6A6A6"/>
    <a:srgbClr val="DDE9F7"/>
    <a:srgbClr val="437AAB"/>
    <a:srgbClr val="385273"/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8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6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0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toniofalone/Library/CloudStorage/OneDrive-IstitutoNazionalediFisicaNucleare/Eupraxia/Presentazioni/GE_maggio2022/WBS-TDR_MPROJEC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ntoniofalone/Library/CloudStorage/OneDrive-IstitutoNazionalediFisicaNucleare/Eupraxia/Presentazioni/GE_maggio2022/WBS-TDR_MPROJEC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600" b="1" dirty="0"/>
              <a:t>R&amp;D Cost per Working Area</a:t>
            </a:r>
          </a:p>
        </c:rich>
      </c:tx>
      <c:layout>
        <c:manualLayout>
          <c:xMode val="edge"/>
          <c:yMode val="edge"/>
          <c:x val="0.50675083522713804"/>
          <c:y val="2.24704522399679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89565561422538"/>
          <c:y val="7.7966667039155377E-2"/>
          <c:w val="0.82510482394446327"/>
          <c:h val="0.65923207304939435"/>
        </c:manualLayout>
      </c:layout>
      <c:bar3DChart>
        <c:barDir val="col"/>
        <c:grouping val="standard"/>
        <c:varyColors val="0"/>
        <c:ser>
          <c:idx val="0"/>
          <c:order val="0"/>
          <c:tx>
            <c:v>Actual R&amp;D Cost</c:v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'Financial Breakdown resources '!$B$4:$B$12</c:f>
              <c:strCache>
                <c:ptCount val="9"/>
                <c:pt idx="0">
                  <c:v>S2E Simulations</c:v>
                </c:pt>
                <c:pt idx="1">
                  <c:v>Injector</c:v>
                </c:pt>
                <c:pt idx="2">
                  <c:v>Linac</c:v>
                </c:pt>
                <c:pt idx="3">
                  <c:v>High Power RF</c:v>
                </c:pt>
                <c:pt idx="4">
                  <c:v>Plasma</c:v>
                </c:pt>
                <c:pt idx="5">
                  <c:v>FEL</c:v>
                </c:pt>
                <c:pt idx="6">
                  <c:v>User</c:v>
                </c:pt>
                <c:pt idx="7">
                  <c:v>Infrastructures</c:v>
                </c:pt>
                <c:pt idx="8">
                  <c:v>Diagnostics</c:v>
                </c:pt>
              </c:strCache>
            </c:strRef>
          </c:cat>
          <c:val>
            <c:numRef>
              <c:f>'Financial Breakdown resources '!$E$4:$E$12</c:f>
              <c:numCache>
                <c:formatCode>General</c:formatCode>
                <c:ptCount val="9"/>
                <c:pt idx="0">
                  <c:v>273.27999999999997</c:v>
                </c:pt>
                <c:pt idx="1">
                  <c:v>85.84</c:v>
                </c:pt>
                <c:pt idx="2">
                  <c:v>393.7</c:v>
                </c:pt>
                <c:pt idx="3">
                  <c:v>4257.7</c:v>
                </c:pt>
                <c:pt idx="4">
                  <c:v>128.80000000000001</c:v>
                </c:pt>
                <c:pt idx="5">
                  <c:v>0</c:v>
                </c:pt>
                <c:pt idx="6">
                  <c:v>48.5</c:v>
                </c:pt>
                <c:pt idx="7">
                  <c:v>54.9</c:v>
                </c:pt>
                <c:pt idx="8">
                  <c:v>33.700000000000003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1F-584A-8A83-1FEB2BA43A78}"/>
            </c:ext>
          </c:extLst>
        </c:ser>
        <c:ser>
          <c:idx val="1"/>
          <c:order val="1"/>
          <c:tx>
            <c:v>Planned R&amp;D Cost</c:v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'Financial Breakdown resources '!$B$4:$B$12</c:f>
              <c:strCache>
                <c:ptCount val="9"/>
                <c:pt idx="0">
                  <c:v>S2E Simulations</c:v>
                </c:pt>
                <c:pt idx="1">
                  <c:v>Injector</c:v>
                </c:pt>
                <c:pt idx="2">
                  <c:v>Linac</c:v>
                </c:pt>
                <c:pt idx="3">
                  <c:v>High Power RF</c:v>
                </c:pt>
                <c:pt idx="4">
                  <c:v>Plasma</c:v>
                </c:pt>
                <c:pt idx="5">
                  <c:v>FEL</c:v>
                </c:pt>
                <c:pt idx="6">
                  <c:v>User</c:v>
                </c:pt>
                <c:pt idx="7">
                  <c:v>Infrastructures</c:v>
                </c:pt>
                <c:pt idx="8">
                  <c:v>Diagnostics</c:v>
                </c:pt>
              </c:strCache>
            </c:strRef>
          </c:cat>
          <c:val>
            <c:numRef>
              <c:f>'Financial Breakdown resources '!$D$4:$D$12</c:f>
              <c:numCache>
                <c:formatCode>General</c:formatCode>
                <c:ptCount val="9"/>
                <c:pt idx="0">
                  <c:v>250</c:v>
                </c:pt>
                <c:pt idx="1">
                  <c:v>1550</c:v>
                </c:pt>
                <c:pt idx="2">
                  <c:v>1170</c:v>
                </c:pt>
                <c:pt idx="3">
                  <c:v>4080</c:v>
                </c:pt>
                <c:pt idx="4">
                  <c:v>970</c:v>
                </c:pt>
                <c:pt idx="5">
                  <c:v>360</c:v>
                </c:pt>
                <c:pt idx="6">
                  <c:v>225</c:v>
                </c:pt>
                <c:pt idx="7">
                  <c:v>100</c:v>
                </c:pt>
                <c:pt idx="8">
                  <c:v>230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1F-584A-8A83-1FEB2BA43A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26213952"/>
        <c:axId val="1526475648"/>
        <c:axId val="1565373520"/>
      </c:bar3DChart>
      <c:catAx>
        <c:axId val="1526213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/>
                  <a:t>Working area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526475648"/>
        <c:crosses val="autoZero"/>
        <c:auto val="1"/>
        <c:lblAlgn val="ctr"/>
        <c:lblOffset val="100"/>
        <c:noMultiLvlLbl val="0"/>
      </c:catAx>
      <c:valAx>
        <c:axId val="152647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/>
                  <a:t>R&amp;D Costs</a:t>
                </a:r>
              </a:p>
            </c:rich>
          </c:tx>
          <c:layout>
            <c:manualLayout>
              <c:xMode val="edge"/>
              <c:yMode val="edge"/>
              <c:x val="1.7311723770573502E-3"/>
              <c:y val="0.338658891611536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526213952"/>
        <c:crosses val="autoZero"/>
        <c:crossBetween val="between"/>
      </c:valAx>
      <c:serAx>
        <c:axId val="1565373520"/>
        <c:scaling>
          <c:orientation val="minMax"/>
        </c:scaling>
        <c:delete val="1"/>
        <c:axPos val="b"/>
        <c:majorTickMark val="none"/>
        <c:minorTickMark val="none"/>
        <c:tickLblPos val="nextTo"/>
        <c:crossAx val="1526475648"/>
        <c:crosses val="autoZero"/>
      </c:ser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5282984890720569E-2"/>
          <c:y val="5.9594620628373014E-2"/>
          <c:w val="0.44621584835616235"/>
          <c:h val="0.166602120711275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Planned Cost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'Financial Breakdown resources '!$H$4:$H$12</c:f>
              <c:strCache>
                <c:ptCount val="9"/>
                <c:pt idx="0">
                  <c:v>II-2020</c:v>
                </c:pt>
                <c:pt idx="1">
                  <c:v>I-2021</c:v>
                </c:pt>
                <c:pt idx="2">
                  <c:v>II-2021</c:v>
                </c:pt>
                <c:pt idx="3">
                  <c:v>I-2022</c:v>
                </c:pt>
                <c:pt idx="4">
                  <c:v>II-2022</c:v>
                </c:pt>
                <c:pt idx="5">
                  <c:v>I-2023</c:v>
                </c:pt>
                <c:pt idx="6">
                  <c:v>II-2023</c:v>
                </c:pt>
                <c:pt idx="7">
                  <c:v>I-2024</c:v>
                </c:pt>
                <c:pt idx="8">
                  <c:v>II-2024</c:v>
                </c:pt>
              </c:strCache>
            </c:strRef>
          </c:cat>
          <c:val>
            <c:numRef>
              <c:f>'Financial Breakdown resources '!$J$4:$J$12</c:f>
              <c:numCache>
                <c:formatCode>General</c:formatCode>
                <c:ptCount val="9"/>
                <c:pt idx="0">
                  <c:v>0</c:v>
                </c:pt>
                <c:pt idx="1">
                  <c:v>275</c:v>
                </c:pt>
                <c:pt idx="2">
                  <c:v>1825</c:v>
                </c:pt>
                <c:pt idx="3">
                  <c:v>3575</c:v>
                </c:pt>
                <c:pt idx="4">
                  <c:v>6725</c:v>
                </c:pt>
                <c:pt idx="5">
                  <c:v>7975</c:v>
                </c:pt>
                <c:pt idx="6">
                  <c:v>8535</c:v>
                </c:pt>
                <c:pt idx="7">
                  <c:v>8835</c:v>
                </c:pt>
                <c:pt idx="8">
                  <c:v>8935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625-A04E-9A18-FD33001700F1}"/>
            </c:ext>
          </c:extLst>
        </c:ser>
        <c:ser>
          <c:idx val="1"/>
          <c:order val="1"/>
          <c:tx>
            <c:v>Actual Cost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'Financial Breakdown resources '!$H$4:$H$12</c:f>
              <c:strCache>
                <c:ptCount val="9"/>
                <c:pt idx="0">
                  <c:v>II-2020</c:v>
                </c:pt>
                <c:pt idx="1">
                  <c:v>I-2021</c:v>
                </c:pt>
                <c:pt idx="2">
                  <c:v>II-2021</c:v>
                </c:pt>
                <c:pt idx="3">
                  <c:v>I-2022</c:v>
                </c:pt>
                <c:pt idx="4">
                  <c:v>II-2022</c:v>
                </c:pt>
                <c:pt idx="5">
                  <c:v>I-2023</c:v>
                </c:pt>
                <c:pt idx="6">
                  <c:v>II-2023</c:v>
                </c:pt>
                <c:pt idx="7">
                  <c:v>I-2024</c:v>
                </c:pt>
                <c:pt idx="8">
                  <c:v>II-2024</c:v>
                </c:pt>
              </c:strCache>
            </c:strRef>
          </c:cat>
          <c:val>
            <c:numRef>
              <c:f>'Financial Breakdown resources '!$L$4:$L$8</c:f>
              <c:numCache>
                <c:formatCode>General</c:formatCode>
                <c:ptCount val="5"/>
                <c:pt idx="0">
                  <c:v>0</c:v>
                </c:pt>
                <c:pt idx="1">
                  <c:v>251.32</c:v>
                </c:pt>
                <c:pt idx="2">
                  <c:v>481.745</c:v>
                </c:pt>
                <c:pt idx="3">
                  <c:v>2102.5250000000001</c:v>
                </c:pt>
                <c:pt idx="4">
                  <c:v>5279.0050000000001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625-A04E-9A18-FD3300170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66844880"/>
        <c:axId val="1566846528"/>
      </c:lineChart>
      <c:catAx>
        <c:axId val="15668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566846528"/>
        <c:crosses val="autoZero"/>
        <c:auto val="1"/>
        <c:lblAlgn val="ctr"/>
        <c:lblOffset val="100"/>
        <c:noMultiLvlLbl val="0"/>
      </c:catAx>
      <c:valAx>
        <c:axId val="1566846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T"/>
          </a:p>
        </c:txPr>
        <c:crossAx val="156684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B20AEA-1CDE-C4D9-CA96-172AF66219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CABAA-596C-8B48-F9F2-7D6EE9C6D9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1DCFD-941C-8441-8947-9CC16497F7FF}" type="datetimeFigureOut">
              <a:rPr lang="en-IT" smtClean="0"/>
              <a:t>30/11/22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FBAF7-7AD1-FA04-2169-4DEC19C2C7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2E74F-81FC-D103-4092-F576C755A0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F0CC4-5949-9248-BBE2-1A48C9FDBF8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4566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30/11/2022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840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4433A-8005-4310-B13D-704015C31A75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A91CB-2AEA-71F9-99B4-FE84A7C35B0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1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5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  <a:p>
            <a:r>
              <a:rPr lang="it-IT" dirty="0" err="1"/>
              <a:t>Affiliation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>
              <a:latin typeface="Arial Rounded MT Bold" panose="020F0704030504030204" pitchFamily="34" charset="77"/>
            </a:endParaRP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" name="Group 4">
            <a:extLst>
              <a:ext uri="{FF2B5EF4-FFF2-40B4-BE49-F238E27FC236}">
                <a16:creationId xmlns:a16="http://schemas.microsoft.com/office/drawing/2014/main" id="{E6B39DA0-B46C-4EF9-BA97-F3ADC3C49C1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83766" y="163362"/>
            <a:ext cx="4311649" cy="1566863"/>
            <a:chOff x="843" y="1173"/>
            <a:chExt cx="4074" cy="1974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CF3E01D6-EC48-4128-BF73-7D9D1C925AA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A168AA64-9575-4953-8AF9-919AC7FF932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35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107893"/>
            <a:ext cx="9528056" cy="887787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</a:rPr>
              <a:t>‹#›</a:t>
            </a:fld>
            <a:endParaRPr lang="it-IT" sz="1800" dirty="0">
              <a:solidFill>
                <a:schemeClr val="tx1">
                  <a:lumMod val="5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-22067" y="6529706"/>
            <a:ext cx="69818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C.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Vaccarezza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EuPRAXIA@SPARC_LAB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Review Committee, Nov 30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th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- Dec 2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nd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4C5DD03-2FE2-4D91-92C7-F6B2F002F4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3394" y="239365"/>
            <a:ext cx="1682980" cy="611599"/>
            <a:chOff x="843" y="1173"/>
            <a:chExt cx="4074" cy="197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426C64B-00BD-4251-B1B5-D51A1DE52A3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5B68CAA0-4554-43EA-A3CC-99298E97685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6671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0480" y="136524"/>
            <a:ext cx="9550400" cy="926976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 algn="l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5248260-5E3D-A945-9B06-8D5CADD1137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08001" y="294213"/>
            <a:ext cx="1682980" cy="611599"/>
            <a:chOff x="843" y="1173"/>
            <a:chExt cx="4074" cy="197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1A7EC5A5-8BF0-DC46-B092-3EAB42AD269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A3F57F65-0A12-0041-A339-443AEB9B5E5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E68726AB-7155-3342-AD46-972B9BE317B5}"/>
              </a:ext>
            </a:extLst>
          </p:cNvPr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57FA6E-EC75-174F-8E3F-7666E94986C0}"/>
              </a:ext>
            </a:extLst>
          </p:cNvPr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rPr>
              <a:t>‹#›</a:t>
            </a:fld>
            <a:endParaRPr lang="it-IT" sz="1800">
              <a:solidFill>
                <a:schemeClr val="tx1">
                  <a:lumMod val="50000"/>
                </a:schemeClr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5E094DF-E07E-4F5F-EAB2-8A5969D1FDA4}"/>
              </a:ext>
            </a:extLst>
          </p:cNvPr>
          <p:cNvSpPr/>
          <p:nvPr userDrawn="1"/>
        </p:nvSpPr>
        <p:spPr>
          <a:xfrm>
            <a:off x="508000" y="6447966"/>
            <a:ext cx="69818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C.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Vaccarezza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EuPRAXIA@SPARC_LAB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Review Committee, Nov 30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th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- Dec 2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nd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642472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1760" y="53752"/>
            <a:ext cx="9398000" cy="926976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 algn="l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8054E76A-458A-7945-8C55-1F6BA244F6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9601" y="211441"/>
            <a:ext cx="1682980" cy="611599"/>
            <a:chOff x="843" y="1173"/>
            <a:chExt cx="4074" cy="1974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F9606D88-B745-2240-A773-EBD2D42ED8A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C091C576-1C12-F04B-AFAF-A062D0735DE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2D9ADC-9AF0-AC45-84EB-6777335D02B6}"/>
              </a:ext>
            </a:extLst>
          </p:cNvPr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rPr>
              <a:t>‹#›</a:t>
            </a:fld>
            <a:endParaRPr lang="it-IT" sz="1800">
              <a:solidFill>
                <a:schemeClr val="tx1">
                  <a:lumMod val="50000"/>
                </a:schemeClr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9D28425-F01F-3740-9455-996E30A05EDA}"/>
              </a:ext>
            </a:extLst>
          </p:cNvPr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E07ECD77-E816-C053-EC50-FEDA288545E6}"/>
              </a:ext>
            </a:extLst>
          </p:cNvPr>
          <p:cNvSpPr/>
          <p:nvPr userDrawn="1"/>
        </p:nvSpPr>
        <p:spPr>
          <a:xfrm>
            <a:off x="472946" y="6421813"/>
            <a:ext cx="69818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C.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Vaccarezza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EuPRAXIA@SPARC_LAB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Review Committee, Nov 30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th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- Dec 2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nd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701877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9BC047-5FFC-844D-AF4C-7C903D88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AA24D66-EB47-E940-AF2A-EB118209E1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3394" y="239365"/>
            <a:ext cx="1682980" cy="611599"/>
            <a:chOff x="843" y="1173"/>
            <a:chExt cx="4074" cy="197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5950323D-28E6-F648-AA40-EC1A6CAE188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FECDB821-7DB7-DD4C-B121-E42C0147EE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ACD4D55A-F588-8243-BC3E-F53D3D1B8535}"/>
              </a:ext>
            </a:extLst>
          </p:cNvPr>
          <p:cNvSpPr/>
          <p:nvPr userDrawn="1"/>
        </p:nvSpPr>
        <p:spPr>
          <a:xfrm>
            <a:off x="104375" y="6365388"/>
            <a:ext cx="2197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C. </a:t>
            </a:r>
            <a:r>
              <a:rPr lang="en-US" sz="1600" err="1">
                <a:solidFill>
                  <a:schemeClr val="tx1">
                    <a:lumMod val="50000"/>
                  </a:schemeClr>
                </a:solidFill>
              </a:rPr>
              <a:t>Vaccarezza</a:t>
            </a:r>
            <a:endParaRPr lang="en-US" sz="16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675D4DA-FF28-DA4F-B0E0-2FB6AD4F8212}"/>
              </a:ext>
            </a:extLst>
          </p:cNvPr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</a:rPr>
              <a:t>‹#›</a:t>
            </a:fld>
            <a:endParaRPr lang="it-IT" sz="180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A9CD0DD2-D112-D44A-BAEA-F25B8C2DFE91}"/>
              </a:ext>
            </a:extLst>
          </p:cNvPr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694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78F52-8B66-7142-B594-0CDEA9C8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860" y="2639828"/>
            <a:ext cx="7260281" cy="188549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4267">
                <a:latin typeface="Arial Rounded MT Bold" panose="020F0704030504030204" pitchFamily="34" charset="77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A10748-9699-FE43-9F2E-50A6B5A8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64B53233-28A5-4BE6-9ECF-91943AB1B905}" type="datetimeFigureOut">
              <a:rPr lang="en-US" smtClean="0"/>
              <a:pPr/>
              <a:t>11/30/22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6C1CC6-2ACF-174D-A02E-C94FC2FD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266F92-0CC8-374E-B817-7D4A47B1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8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bg>
      <p:bgPr>
        <a:gradFill flip="none" rotWithShape="1">
          <a:gsLst>
            <a:gs pos="8000">
              <a:schemeClr val="tx1">
                <a:lumMod val="60000"/>
                <a:lumOff val="40000"/>
              </a:schemeClr>
            </a:gs>
            <a:gs pos="65000">
              <a:schemeClr val="tx1">
                <a:lumMod val="75000"/>
              </a:schemeClr>
            </a:gs>
            <a:gs pos="96000">
              <a:schemeClr val="tx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78F52-8B66-7142-B594-0CDEA9C8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860" y="2639828"/>
            <a:ext cx="7260281" cy="188549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4267">
                <a:latin typeface="Arial Rounded MT Bold" panose="020F0704030504030204" pitchFamily="34" charset="77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A10748-9699-FE43-9F2E-50A6B5A8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64B53233-28A5-4BE6-9ECF-91943AB1B905}" type="datetimeFigureOut">
              <a:rPr lang="en-US" smtClean="0"/>
              <a:pPr/>
              <a:t>11/30/22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6C1CC6-2ACF-174D-A02E-C94FC2FD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266F92-0CC8-374E-B817-7D4A47B1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471" y="347757"/>
            <a:ext cx="2181093" cy="46072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5008" y="2483506"/>
            <a:ext cx="4529611" cy="369307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4717" y="1024069"/>
            <a:ext cx="4415519" cy="141283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23584" y="1001269"/>
            <a:ext cx="4407408" cy="15499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STIXGeneral"/>
                <a:cs typeface="STIXGener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15"/>
              </a:lnSpc>
            </a:pPr>
            <a:r>
              <a:rPr lang="it-IT" spc="-195"/>
              <a:t>Eu</a:t>
            </a:r>
            <a:r>
              <a:rPr lang="it-IT" spc="-211"/>
              <a:t>P</a:t>
            </a:r>
            <a:r>
              <a:rPr lang="it-IT" spc="-175"/>
              <a:t>RAXIA</a:t>
            </a:r>
            <a:r>
              <a:rPr lang="it-IT" spc="-65"/>
              <a:t> </a:t>
            </a:r>
            <a:r>
              <a:rPr lang="it-IT" spc="-140"/>
              <a:t>WP2</a:t>
            </a:r>
            <a:r>
              <a:rPr lang="it-IT" spc="-85"/>
              <a:t> </a:t>
            </a:r>
            <a:r>
              <a:rPr lang="it-IT" spc="-95"/>
              <a:t>m</a:t>
            </a:r>
            <a:r>
              <a:rPr lang="it-IT" spc="-75"/>
              <a:t>e</a:t>
            </a:r>
            <a:r>
              <a:rPr lang="it-IT" spc="-115"/>
              <a:t>e</a:t>
            </a:r>
            <a:r>
              <a:rPr lang="it-IT" spc="91"/>
              <a:t>t</a:t>
            </a:r>
            <a:r>
              <a:rPr lang="it-IT" spc="11"/>
              <a:t>i</a:t>
            </a:r>
            <a:r>
              <a:rPr lang="it-IT" spc="-100"/>
              <a:t>n</a:t>
            </a:r>
            <a:r>
              <a:rPr lang="it-IT" spc="-80"/>
              <a:t>g</a:t>
            </a:r>
            <a:r>
              <a:rPr lang="it-IT" spc="-51"/>
              <a:t>,</a:t>
            </a:r>
            <a:r>
              <a:rPr lang="it-IT" spc="-80"/>
              <a:t> </a:t>
            </a:r>
            <a:r>
              <a:rPr lang="it-IT" spc="-204"/>
              <a:t>LN</a:t>
            </a:r>
            <a:r>
              <a:rPr lang="it-IT" spc="-195"/>
              <a:t>F</a:t>
            </a:r>
            <a:r>
              <a:rPr lang="it-IT" spc="-65"/>
              <a:t> </a:t>
            </a:r>
            <a:r>
              <a:rPr lang="it-IT" spc="-151"/>
              <a:t>F</a:t>
            </a:r>
            <a:r>
              <a:rPr lang="it-IT" spc="-125"/>
              <a:t>r</a:t>
            </a:r>
            <a:r>
              <a:rPr lang="it-IT" spc="-145"/>
              <a:t>as</a:t>
            </a:r>
            <a:r>
              <a:rPr lang="it-IT" spc="-155"/>
              <a:t>c</a:t>
            </a:r>
            <a:r>
              <a:rPr lang="it-IT" spc="-140"/>
              <a:t>a</a:t>
            </a:r>
            <a:r>
              <a:rPr lang="it-IT" spc="91"/>
              <a:t>t</a:t>
            </a:r>
            <a:r>
              <a:rPr lang="it-IT" spc="11"/>
              <a:t>i</a:t>
            </a:r>
            <a:r>
              <a:rPr lang="it-IT" spc="-95"/>
              <a:t> </a:t>
            </a:r>
            <a:r>
              <a:rPr lang="it-IT" spc="-91"/>
              <a:t>202</a:t>
            </a:r>
            <a:r>
              <a:rPr lang="it-IT" spc="-75"/>
              <a:t>1</a:t>
            </a:r>
            <a:r>
              <a:rPr lang="it-IT" spc="-45"/>
              <a:t>-</a:t>
            </a:r>
            <a:r>
              <a:rPr lang="it-IT" spc="-91"/>
              <a:t>10</a:t>
            </a:r>
            <a:r>
              <a:rPr lang="it-IT" spc="-45"/>
              <a:t>-</a:t>
            </a:r>
            <a:r>
              <a:rPr lang="it-IT" spc="-91"/>
              <a:t>20</a:t>
            </a:r>
            <a:endParaRPr lang="it-IT" spc="-91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15"/>
              </a:lnSpc>
            </a:pPr>
            <a:r>
              <a:rPr lang="it-IT" spc="-180"/>
              <a:t>S</a:t>
            </a:r>
            <a:r>
              <a:rPr lang="it-IT" spc="-85"/>
              <a:t>t</a:t>
            </a:r>
            <a:r>
              <a:rPr lang="it-IT" spc="-115"/>
              <a:t>e</a:t>
            </a:r>
            <a:r>
              <a:rPr lang="it-IT" spc="5"/>
              <a:t>f</a:t>
            </a:r>
            <a:r>
              <a:rPr lang="it-IT" spc="-91"/>
              <a:t>an</a:t>
            </a:r>
            <a:r>
              <a:rPr lang="it-IT" spc="-51"/>
              <a:t>o</a:t>
            </a:r>
            <a:r>
              <a:rPr lang="it-IT" spc="-80"/>
              <a:t> </a:t>
            </a:r>
            <a:r>
              <a:rPr lang="it-IT" spc="-331"/>
              <a:t>R</a:t>
            </a:r>
            <a:r>
              <a:rPr lang="it-IT" spc="-80"/>
              <a:t>om</a:t>
            </a:r>
            <a:r>
              <a:rPr lang="it-IT" spc="-71"/>
              <a:t>e</a:t>
            </a:r>
            <a:r>
              <a:rPr lang="it-IT" spc="-51"/>
              <a:t>o</a:t>
            </a:r>
            <a:endParaRPr lang="it-IT" spc="-51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44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5180359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IV EuPRAXIA@SPARC_LAB Review Committee Meeting, LNF, November 30, 2022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C8A98-6E54-60B4-EC66-130DC0080D27}"/>
              </a:ext>
            </a:extLst>
          </p:cNvPr>
          <p:cNvGrpSpPr/>
          <p:nvPr userDrawn="1"/>
        </p:nvGrpSpPr>
        <p:grpSpPr>
          <a:xfrm>
            <a:off x="220133" y="-59851"/>
            <a:ext cx="1943100" cy="872190"/>
            <a:chOff x="3888739" y="2944556"/>
            <a:chExt cx="1943100" cy="8721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20BC6-6005-1522-DEB8-7EE6010A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117" y="2944556"/>
              <a:ext cx="1421141" cy="6105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93E76B-2A09-B4AC-611C-36DEBEBF12D0}"/>
                </a:ext>
              </a:extLst>
            </p:cNvPr>
            <p:cNvSpPr txBox="1"/>
            <p:nvPr/>
          </p:nvSpPr>
          <p:spPr>
            <a:xfrm>
              <a:off x="3888739" y="3555136"/>
              <a:ext cx="1943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2C3882"/>
                  </a:solidFill>
                </a:rPr>
                <a:t>a</a:t>
              </a:r>
              <a:r>
                <a:rPr lang="en-IT" sz="1100" dirty="0">
                  <a:solidFill>
                    <a:srgbClr val="2C3882"/>
                  </a:solidFill>
                </a:rPr>
                <a:t>t </a:t>
              </a:r>
              <a:r>
                <a:rPr lang="en-IT" sz="1100" dirty="0">
                  <a:solidFill>
                    <a:srgbClr val="FCAF18"/>
                  </a:solidFill>
                </a:rPr>
                <a:t>S</a:t>
              </a:r>
              <a:r>
                <a:rPr lang="en-IT" sz="1100" dirty="0">
                  <a:solidFill>
                    <a:srgbClr val="2C3882"/>
                  </a:solidFill>
                </a:rPr>
                <a:t>PARC_</a:t>
              </a:r>
              <a:r>
                <a:rPr lang="en-IT" sz="1100" dirty="0">
                  <a:solidFill>
                    <a:srgbClr val="FCAF18"/>
                  </a:solidFill>
                </a:rPr>
                <a:t>L</a:t>
              </a:r>
              <a:r>
                <a:rPr lang="en-IT" sz="1100" dirty="0">
                  <a:solidFill>
                    <a:srgbClr val="2C3882"/>
                  </a:solidFill>
                </a:rPr>
                <a:t>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D7C89-40C4-4198-95AA-11C7C923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366D38-C785-41DF-870D-4941697C9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6608AC-9067-486B-AC3F-BE432F72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4E3-85A4-46C6-A9B3-1BE2A835BB0B}" type="datetime1">
              <a:rPr lang="en-US" smtClean="0"/>
              <a:t>11/30/22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9726AF-ECB4-48F1-B0BC-913350E6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 meeting May'22 - A.Giribono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718D49-ADBD-4CA8-A484-E96A2D4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2E841-2998-40B8-A804-C408F738B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30/11/2022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30/11/2022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30/11/2022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30/11/2022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30/11/2022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30/11/2022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30/11/2022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914377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12" Type="http://schemas.openxmlformats.org/officeDocument/2006/relationships/image" Target="../media/image38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5" Type="http://schemas.openxmlformats.org/officeDocument/2006/relationships/image" Target="../media/image41.png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2213956"/>
            <a:ext cx="8143012" cy="1043854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FCAF18"/>
                </a:solidFill>
              </a:rPr>
              <a:t>EuPRAXIA@SPARC_LAB </a:t>
            </a:r>
            <a:br>
              <a:rPr lang="en-GB" sz="4000" dirty="0"/>
            </a:br>
            <a:r>
              <a:rPr lang="en-GB" sz="4000" dirty="0"/>
              <a:t>General Introduction and Project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2723" y="3258433"/>
            <a:ext cx="7813967" cy="1043853"/>
          </a:xfrm>
        </p:spPr>
        <p:txBody>
          <a:bodyPr>
            <a:normAutofit/>
          </a:bodyPr>
          <a:lstStyle/>
          <a:p>
            <a:r>
              <a:rPr lang="en-GB" dirty="0"/>
              <a:t>M. </a:t>
            </a:r>
            <a:r>
              <a:rPr lang="en-GB" dirty="0" err="1"/>
              <a:t>Ferrario</a:t>
            </a:r>
            <a:r>
              <a:rPr lang="en-GB" dirty="0"/>
              <a:t>, INFN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F7155-2900-591A-F9B2-BC92C9223411}"/>
              </a:ext>
            </a:extLst>
          </p:cNvPr>
          <p:cNvSpPr txBox="1"/>
          <p:nvPr/>
        </p:nvSpPr>
        <p:spPr>
          <a:xfrm>
            <a:off x="8447677" y="1477968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</a:t>
            </a:r>
            <a:r>
              <a:rPr lang="en-IT" sz="2400" dirty="0">
                <a:solidFill>
                  <a:schemeClr val="bg1"/>
                </a:solidFill>
              </a:rPr>
              <a:t>t </a:t>
            </a:r>
            <a:r>
              <a:rPr lang="en-IT" sz="2400" dirty="0">
                <a:solidFill>
                  <a:srgbClr val="FCAF18"/>
                </a:solidFill>
              </a:rPr>
              <a:t>S</a:t>
            </a:r>
            <a:r>
              <a:rPr lang="en-IT" sz="2400" dirty="0">
                <a:solidFill>
                  <a:schemeClr val="bg1"/>
                </a:solidFill>
              </a:rPr>
              <a:t>PARC_</a:t>
            </a:r>
            <a:r>
              <a:rPr lang="en-IT" sz="2400" dirty="0">
                <a:solidFill>
                  <a:srgbClr val="FCAF18"/>
                </a:solidFill>
              </a:rPr>
              <a:t>L</a:t>
            </a:r>
            <a:r>
              <a:rPr lang="en-IT" sz="2400" dirty="0">
                <a:solidFill>
                  <a:schemeClr val="bg1"/>
                </a:solidFill>
              </a:rPr>
              <a:t>AB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B8AC6B-D3DE-FC42-3F3D-3EDA2924FCD7}"/>
              </a:ext>
            </a:extLst>
          </p:cNvPr>
          <p:cNvSpPr txBox="1">
            <a:spLocks/>
          </p:cNvSpPr>
          <p:nvPr/>
        </p:nvSpPr>
        <p:spPr>
          <a:xfrm>
            <a:off x="4350047" y="6282430"/>
            <a:ext cx="7497967" cy="4318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3E2D63"/>
                </a:solidFill>
              </a:rPr>
              <a:t>IV EuPRAXIA@SPARC_LAB Review Committee Meeting, LNF November 30, 2022</a:t>
            </a: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A6BD08-11E7-3A68-7054-6AB918393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Several position will be opened soon due essentially thanks to the Next-Generation EU related projects.  </a:t>
            </a:r>
          </a:p>
          <a:p>
            <a:pPr marL="0" indent="0" algn="just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will be: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Plasma Scientists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 engineer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Senior scientists in plasma accelerator based as EuAPS infrastructure manager.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positions covering other areas will have to be opened in 2023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Difficulties in finding candidates.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T" sz="1800" dirty="0"/>
          </a:p>
          <a:p>
            <a:pPr marL="0" indent="0">
              <a:buNone/>
            </a:pPr>
            <a:r>
              <a:rPr lang="en-IT" sz="1800" dirty="0"/>
              <a:t>Welcome 2 new Beam Dynamics Staff members:</a:t>
            </a:r>
          </a:p>
          <a:p>
            <a:r>
              <a:rPr lang="en-GB" sz="1800" dirty="0"/>
              <a:t>S</a:t>
            </a:r>
            <a:r>
              <a:rPr lang="en-IT" sz="1800" dirty="0"/>
              <a:t>tefano Romeo</a:t>
            </a:r>
          </a:p>
          <a:p>
            <a:r>
              <a:rPr lang="en-GB" sz="1800" dirty="0"/>
              <a:t>A</a:t>
            </a:r>
            <a:r>
              <a:rPr lang="en-IT" sz="1800" dirty="0"/>
              <a:t>lessio Del Dotto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6C6E9-44CA-E870-FE9C-FBD11B0A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C47D90-1CE8-A440-1813-480D0039B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Recruitment strategy</a:t>
            </a:r>
            <a:endParaRPr lang="en-IT" sz="3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2BC9D-AA81-AD53-D6F4-62EE614B90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96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0EAB54-7843-6CF8-7240-7E7C08D92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sz="2800" dirty="0">
                <a:latin typeface="Bahnschrift Light" panose="020B0502040204020203" pitchFamily="34" charset="0"/>
              </a:rPr>
              <a:t>Significant progress for ALL working areas and working packages:</a:t>
            </a:r>
          </a:p>
          <a:p>
            <a:pPr marL="0" indent="0">
              <a:buNone/>
            </a:pPr>
            <a:endParaRPr lang="it-IT" sz="2800" dirty="0">
              <a:latin typeface="Bahnschrift Light" panose="020B0502040204020203" pitchFamily="34" charset="0"/>
            </a:endParaRPr>
          </a:p>
          <a:p>
            <a:r>
              <a:rPr kumimoji="0" lang="it-IT" sz="2800" b="0" i="0" u="none" strike="noStrike" cap="none" spc="0" normalizeH="0" baseline="0" dirty="0">
                <a:ln>
                  <a:noFill/>
                </a:ln>
                <a:effectLst/>
                <a:uFillTx/>
                <a:latin typeface="Bahnschrift Light" panose="020B0502040204020203" pitchFamily="34" charset="0"/>
                <a:sym typeface="Helvetica Neue"/>
              </a:rPr>
              <a:t>Intermediate layout basically frozen</a:t>
            </a:r>
            <a:r>
              <a:rPr kumimoji="0" lang="it-IT" sz="2800" b="0" i="0" u="none" strike="noStrike" cap="none" spc="0" normalizeH="0" dirty="0">
                <a:ln>
                  <a:noFill/>
                </a:ln>
                <a:effectLst/>
                <a:uFillTx/>
                <a:latin typeface="Bahnschrift Light" panose="020B0502040204020203" pitchFamily="34" charset="0"/>
                <a:sym typeface="Helvetica Neue"/>
              </a:rPr>
              <a:t> (few minor issues to be further studied</a:t>
            </a:r>
            <a:r>
              <a:rPr lang="it-IT" sz="2800" dirty="0">
                <a:latin typeface="Bahnschrift Light" panose="020B0502040204020203" pitchFamily="34" charset="0"/>
              </a:rPr>
              <a:t>)</a:t>
            </a:r>
            <a:endParaRPr kumimoji="0" lang="it-IT" sz="2800" b="0" i="0" u="none" strike="noStrike" cap="none" spc="0" normalizeH="0" baseline="0" dirty="0">
              <a:ln>
                <a:noFill/>
              </a:ln>
              <a:effectLst/>
              <a:uFillTx/>
              <a:latin typeface="Bahnschrift Light" panose="020B0502040204020203" pitchFamily="34" charset="0"/>
              <a:sym typeface="Helvetica Neue"/>
            </a:endParaRPr>
          </a:p>
          <a:p>
            <a:r>
              <a:rPr kumimoji="0" lang="it-IT" sz="2800" b="0" i="0" u="none" strike="noStrike" cap="none" spc="0" normalizeH="0" baseline="0" dirty="0">
                <a:ln>
                  <a:noFill/>
                </a:ln>
                <a:effectLst/>
                <a:uFillTx/>
                <a:latin typeface="Bahnschrift Light" panose="020B0502040204020203" pitchFamily="34" charset="0"/>
                <a:sym typeface="Helvetica Neue"/>
              </a:rPr>
              <a:t>Realization of X-Band accelerating section mechanical prototype </a:t>
            </a:r>
            <a:r>
              <a:rPr lang="it-IT" sz="2800" dirty="0">
                <a:latin typeface="Bahnschrift Light" panose="020B0502040204020203" pitchFamily="34" charset="0"/>
              </a:rPr>
              <a:t>full scale – in house </a:t>
            </a:r>
            <a:endParaRPr kumimoji="0" lang="it-IT" sz="2800" b="0" i="0" u="none" strike="noStrike" cap="none" spc="0" normalizeH="0" baseline="0" dirty="0">
              <a:ln>
                <a:noFill/>
              </a:ln>
              <a:effectLst/>
              <a:uFillTx/>
              <a:latin typeface="Bahnschrift Light" panose="020B0502040204020203" pitchFamily="34" charset="0"/>
              <a:sym typeface="Helvetica Neue"/>
            </a:endParaRPr>
          </a:p>
          <a:p>
            <a:r>
              <a:rPr kumimoji="0" lang="it-IT" sz="2800" b="0" i="0" u="none" strike="noStrike" cap="none" spc="0" normalizeH="0" baseline="0" dirty="0">
                <a:ln>
                  <a:noFill/>
                </a:ln>
                <a:effectLst/>
                <a:uFillTx/>
                <a:latin typeface="Bahnschrift Light" panose="020B0502040204020203" pitchFamily="34" charset="0"/>
                <a:sym typeface="Helvetica Neue"/>
              </a:rPr>
              <a:t>Injector layout – Completed</a:t>
            </a:r>
          </a:p>
          <a:p>
            <a:r>
              <a:rPr lang="it-IT" sz="2800" dirty="0">
                <a:latin typeface="Bahnschrift Light" panose="020B0502040204020203" pitchFamily="34" charset="0"/>
              </a:rPr>
              <a:t>RF power source strategy concluded and procurement in progress </a:t>
            </a:r>
            <a:r>
              <a:rPr lang="it-IT" sz="2800" dirty="0">
                <a:latin typeface="Bahnschrift Light" panose="020B0502040204020203" pitchFamily="34" charset="0"/>
                <a:sym typeface="Wingdings" pitchFamily="2" charset="2"/>
              </a:rPr>
              <a:t> delay in the administrative procedure. CPI klystron kickoff in few weeks.</a:t>
            </a:r>
            <a:r>
              <a:rPr lang="it-IT" sz="2800" dirty="0">
                <a:latin typeface="Bahnschrift Light" panose="020B0502040204020203" pitchFamily="34" charset="0"/>
              </a:rPr>
              <a:t> Canon klystron expected begin 2023.</a:t>
            </a:r>
            <a:endParaRPr kumimoji="0" lang="it-IT" sz="2800" b="0" i="0" u="none" strike="noStrike" cap="none" spc="0" normalizeH="0" baseline="0" dirty="0">
              <a:ln>
                <a:noFill/>
              </a:ln>
              <a:effectLst/>
              <a:uFillTx/>
              <a:latin typeface="Bahnschrift Light" panose="020B0502040204020203" pitchFamily="34" charset="0"/>
              <a:sym typeface="Helvetica Neue"/>
            </a:endParaRPr>
          </a:p>
          <a:p>
            <a:r>
              <a:rPr lang="it-IT" sz="2800" dirty="0">
                <a:latin typeface="Bahnschrift Light" panose="020B0502040204020203" pitchFamily="34" charset="0"/>
              </a:rPr>
              <a:t>Ondulator strategy concluded -&gt; 2 Beamlines in the baseline prototyping activities are ongoing</a:t>
            </a:r>
          </a:p>
          <a:p>
            <a:endParaRPr kumimoji="0" lang="it-IT" sz="2800" b="0" i="0" u="none" strike="noStrike" cap="none" spc="0" normalizeH="0" baseline="0" dirty="0">
              <a:ln>
                <a:noFill/>
              </a:ln>
              <a:effectLst/>
              <a:uFillTx/>
              <a:latin typeface="Bahnschrift Light" panose="020B0502040204020203" pitchFamily="34" charset="0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it-IT" sz="2800" dirty="0">
                <a:latin typeface="Bahnschrift Light" panose="020B0502040204020203" pitchFamily="34" charset="0"/>
              </a:rPr>
              <a:t>In general the TDR work is advancing according to the schedule.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endParaRPr lang="it-IT" sz="2800" dirty="0">
              <a:latin typeface="Bahnschrift Light" panose="020B0502040204020203" pitchFamily="34" charset="0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it-IT" sz="2800" dirty="0">
                <a:latin typeface="Bahnschrift Light" panose="020B0502040204020203" pitchFamily="34" charset="0"/>
              </a:rPr>
              <a:t>Additional Manpower is about to be hired (thanks also to the PNRR Funding). </a:t>
            </a:r>
            <a:endParaRPr kumimoji="0" lang="it-IT" sz="2800" b="0" i="0" u="none" strike="noStrike" cap="none" spc="0" normalizeH="0" baseline="0" dirty="0">
              <a:ln>
                <a:noFill/>
              </a:ln>
              <a:effectLst/>
              <a:uFillTx/>
              <a:latin typeface="Bahnschrift Light" panose="020B0502040204020203" pitchFamily="34" charset="0"/>
              <a:sym typeface="Helvetica Neue"/>
            </a:endParaRPr>
          </a:p>
          <a:p>
            <a:endParaRPr kumimoji="0" lang="it-IT" sz="2800" b="0" i="0" u="none" strike="noStrike" cap="none" spc="0" normalizeH="0" baseline="0" dirty="0">
              <a:ln>
                <a:noFill/>
              </a:ln>
              <a:effectLst/>
              <a:uFillTx/>
              <a:latin typeface="Bahnschrift Light" panose="020B0502040204020203" pitchFamily="34" charset="0"/>
              <a:sym typeface="Helvetica Neue"/>
            </a:endParaRPr>
          </a:p>
          <a:p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27252F-A4C6-3C27-92FA-A96C7BF15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735E6A-8CC3-AFB5-F51A-D990DAE5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Progress on the EuPRAXIA@SPARC_LAB TDR</a:t>
            </a:r>
            <a:endParaRPr lang="en-IT" sz="3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88433-12E5-A541-2D67-35A6EAC16D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98741B-B581-058D-258C-C494C4547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954413"/>
            <a:ext cx="11379570" cy="49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4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4E2260-D3FF-8199-3869-0AA72EEA8EF2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Milestones Delivered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8FA03-CE88-0F28-2EAB-788FB0283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428" y="516581"/>
            <a:ext cx="7225748" cy="582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93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6802D3-2E19-04DD-90A9-E058D9B4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C249C2-E990-6FCD-55D5-98F91400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4472C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R&amp;D Cost Baseline follow up. </a:t>
            </a:r>
            <a:endParaRPr lang="en-IT" sz="3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F7504-2214-9379-16B5-A3418A799A3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09A8B-CDD7-94F4-40FB-B09FA7FB764C}"/>
              </a:ext>
            </a:extLst>
          </p:cNvPr>
          <p:cNvSpPr txBox="1"/>
          <p:nvPr/>
        </p:nvSpPr>
        <p:spPr>
          <a:xfrm>
            <a:off x="140518" y="1100154"/>
            <a:ext cx="117143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spending rate for R&amp;D has increased as expected since the definition and the design have reached a more mature level. 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particular the procurement of the most significant items are highlighted below: 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X-Band high efficiency tube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X-Band high repetition rate RF station (modulator + canon klystron). 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Prototype of X-Band accelerating section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Grafico 1">
            <a:extLst>
              <a:ext uri="{FF2B5EF4-FFF2-40B4-BE49-F238E27FC236}">
                <a16:creationId xmlns:a16="http://schemas.microsoft.com/office/drawing/2014/main" id="{49BDE9D1-BCE8-9107-C6AC-43086F374A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377123"/>
              </p:ext>
            </p:extLst>
          </p:nvPr>
        </p:nvGraphicFramePr>
        <p:xfrm>
          <a:off x="448438" y="3126397"/>
          <a:ext cx="5563756" cy="3391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ico 3">
            <a:extLst>
              <a:ext uri="{FF2B5EF4-FFF2-40B4-BE49-F238E27FC236}">
                <a16:creationId xmlns:a16="http://schemas.microsoft.com/office/drawing/2014/main" id="{22A95A71-BF2B-8E9D-9176-D022F23173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2002544"/>
              </p:ext>
            </p:extLst>
          </p:nvPr>
        </p:nvGraphicFramePr>
        <p:xfrm>
          <a:off x="6404553" y="3488148"/>
          <a:ext cx="5057960" cy="2870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765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76FCA2-0E24-67E2-0BE6-35D33EB3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4DBC86-07BC-07C7-8513-88DB2A535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TDR – Beam Dynamics | Machine Layout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48C6-05D5-4D0D-FF11-4B67EB9F61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2DCAB8-DD56-E898-D1EA-0197E434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981256"/>
            <a:ext cx="11379570" cy="53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75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E50C280-FD4E-9345-ACC7-1A784862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EuPRAXIA@SPARC_LAB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 List update 2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F37B9F2-E742-0546-96A6-3E0CC4CED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582" y="1084081"/>
            <a:ext cx="5253175" cy="639763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Electron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from CDR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2D53098B-18FD-8F4B-9011-B139574E8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298" y="1091949"/>
            <a:ext cx="5389033" cy="639763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Electron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Nov</a:t>
            </a:r>
            <a:r>
              <a:rPr lang="it-IT" dirty="0"/>
              <a:t> 22</a:t>
            </a:r>
          </a:p>
        </p:txBody>
      </p:sp>
      <p:graphicFrame>
        <p:nvGraphicFramePr>
          <p:cNvPr id="11" name="Tabella 4">
            <a:extLst>
              <a:ext uri="{FF2B5EF4-FFF2-40B4-BE49-F238E27FC236}">
                <a16:creationId xmlns:a16="http://schemas.microsoft.com/office/drawing/2014/main" id="{39752A5C-1083-2840-B0B6-CAFD676EEF36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35582" y="1756356"/>
          <a:ext cx="5253175" cy="4247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69285">
                  <a:extLst>
                    <a:ext uri="{9D8B030D-6E8A-4147-A177-3AD203B41FA5}">
                      <a16:colId xmlns:a16="http://schemas.microsoft.com/office/drawing/2014/main" val="3308665871"/>
                    </a:ext>
                  </a:extLst>
                </a:gridCol>
                <a:gridCol w="1123036">
                  <a:extLst>
                    <a:ext uri="{9D8B030D-6E8A-4147-A177-3AD203B41FA5}">
                      <a16:colId xmlns:a16="http://schemas.microsoft.com/office/drawing/2014/main" val="1981975394"/>
                    </a:ext>
                  </a:extLst>
                </a:gridCol>
                <a:gridCol w="980427">
                  <a:extLst>
                    <a:ext uri="{9D8B030D-6E8A-4147-A177-3AD203B41FA5}">
                      <a16:colId xmlns:a16="http://schemas.microsoft.com/office/drawing/2014/main" val="2047230697"/>
                    </a:ext>
                  </a:extLst>
                </a:gridCol>
                <a:gridCol w="980427">
                  <a:extLst>
                    <a:ext uri="{9D8B030D-6E8A-4147-A177-3AD203B41FA5}">
                      <a16:colId xmlns:a16="http://schemas.microsoft.com/office/drawing/2014/main" val="2172424694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r>
                        <a:rPr lang="it-IT" sz="1600" dirty="0" err="1"/>
                        <a:t>Parameter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PWFA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</a:t>
                      </a:r>
                    </a:p>
                    <a:p>
                      <a:pPr algn="ctr"/>
                      <a:r>
                        <a:rPr lang="it-IT" sz="1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X-band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236045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r>
                        <a:rPr lang="it-IT" sz="1600" dirty="0"/>
                        <a:t>Electron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GeV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311265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r>
                        <a:rPr lang="it-IT" sz="1600" dirty="0" err="1"/>
                        <a:t>Bunch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Charge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pC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931143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r>
                        <a:rPr lang="it-IT" sz="1600" dirty="0" err="1"/>
                        <a:t>Peak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Current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kA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069956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r>
                        <a:rPr lang="it-IT" sz="1600" dirty="0"/>
                        <a:t>RMS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1.1</a:t>
                      </a:r>
                      <a:endParaRPr lang="it-IT" sz="1600" b="0" i="0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097224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r>
                        <a:rPr lang="it-IT" sz="1600" dirty="0"/>
                        <a:t>RMS </a:t>
                      </a:r>
                      <a:r>
                        <a:rPr lang="it-IT" sz="1600" dirty="0" err="1"/>
                        <a:t>Bunch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Length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𝜇m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6-4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24-20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546066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r>
                        <a:rPr lang="it-IT" sz="1600" dirty="0"/>
                        <a:t>RMS </a:t>
                      </a:r>
                      <a:r>
                        <a:rPr lang="it-IT" sz="1600" dirty="0" err="1"/>
                        <a:t>norm</a:t>
                      </a:r>
                      <a:r>
                        <a:rPr lang="it-IT" sz="1600" dirty="0"/>
                        <a:t>. </a:t>
                      </a:r>
                      <a:r>
                        <a:rPr lang="it-IT" sz="1600" dirty="0" err="1"/>
                        <a:t>Emittance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𝜇m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600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278967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r>
                        <a:rPr lang="it-IT" sz="1600" dirty="0" err="1"/>
                        <a:t>Slice</a:t>
                      </a:r>
                      <a:r>
                        <a:rPr lang="it-IT" sz="1600" dirty="0"/>
                        <a:t>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600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319655"/>
                  </a:ext>
                </a:extLst>
              </a:tr>
              <a:tr h="458560">
                <a:tc>
                  <a:txBody>
                    <a:bodyPr/>
                    <a:lstStyle/>
                    <a:p>
                      <a:r>
                        <a:rPr lang="it-IT" sz="1600" dirty="0" err="1"/>
                        <a:t>Slice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norm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Emittance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mm-</a:t>
                      </a:r>
                      <a:r>
                        <a:rPr lang="it-IT" sz="1600" dirty="0" err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mrad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600" kern="1200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85426"/>
                  </a:ext>
                </a:extLst>
              </a:tr>
            </a:tbl>
          </a:graphicData>
        </a:graphic>
      </p:graphicFrame>
      <p:graphicFrame>
        <p:nvGraphicFramePr>
          <p:cNvPr id="7" name="Tabella 4">
            <a:extLst>
              <a:ext uri="{FF2B5EF4-FFF2-40B4-BE49-F238E27FC236}">
                <a16:creationId xmlns:a16="http://schemas.microsoft.com/office/drawing/2014/main" id="{4CB91B67-80A6-CEE9-A476-D397838CC5E7}"/>
              </a:ext>
            </a:extLst>
          </p:cNvPr>
          <p:cNvGraphicFramePr>
            <a:graphicFrameLocks/>
          </p:cNvGraphicFramePr>
          <p:nvPr/>
        </p:nvGraphicFramePr>
        <p:xfrm>
          <a:off x="6329229" y="1742440"/>
          <a:ext cx="5253175" cy="424029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9285">
                  <a:extLst>
                    <a:ext uri="{9D8B030D-6E8A-4147-A177-3AD203B41FA5}">
                      <a16:colId xmlns:a16="http://schemas.microsoft.com/office/drawing/2014/main" val="3308665871"/>
                    </a:ext>
                  </a:extLst>
                </a:gridCol>
                <a:gridCol w="1123036">
                  <a:extLst>
                    <a:ext uri="{9D8B030D-6E8A-4147-A177-3AD203B41FA5}">
                      <a16:colId xmlns:a16="http://schemas.microsoft.com/office/drawing/2014/main" val="1981975394"/>
                    </a:ext>
                  </a:extLst>
                </a:gridCol>
                <a:gridCol w="980427">
                  <a:extLst>
                    <a:ext uri="{9D8B030D-6E8A-4147-A177-3AD203B41FA5}">
                      <a16:colId xmlns:a16="http://schemas.microsoft.com/office/drawing/2014/main" val="2047230697"/>
                    </a:ext>
                  </a:extLst>
                </a:gridCol>
                <a:gridCol w="980427">
                  <a:extLst>
                    <a:ext uri="{9D8B030D-6E8A-4147-A177-3AD203B41FA5}">
                      <a16:colId xmlns:a16="http://schemas.microsoft.com/office/drawing/2014/main" val="2172424694"/>
                    </a:ext>
                  </a:extLst>
                </a:gridCol>
              </a:tblGrid>
              <a:tr h="585080">
                <a:tc>
                  <a:txBody>
                    <a:bodyPr/>
                    <a:lstStyle/>
                    <a:p>
                      <a:r>
                        <a:rPr lang="it-IT" sz="1600" dirty="0" err="1"/>
                        <a:t>Parameter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PWFA</a:t>
                      </a:r>
                      <a:endParaRPr lang="it-IT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Full</a:t>
                      </a:r>
                    </a:p>
                    <a:p>
                      <a:pPr algn="ctr"/>
                      <a:r>
                        <a:rPr lang="it-IT" sz="1600" b="0" dirty="0"/>
                        <a:t> X-band</a:t>
                      </a:r>
                      <a:endParaRPr lang="it-IT" sz="1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236045"/>
                  </a:ext>
                </a:extLst>
              </a:tr>
              <a:tr h="456901">
                <a:tc>
                  <a:txBody>
                    <a:bodyPr/>
                    <a:lstStyle/>
                    <a:p>
                      <a:r>
                        <a:rPr lang="it-IT" sz="1600" dirty="0"/>
                        <a:t>Electron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GeV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1-</a:t>
                      </a:r>
                      <a:r>
                        <a:rPr lang="it-IT" sz="1600" b="1" i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1.2</a:t>
                      </a:r>
                      <a:endParaRPr lang="it-IT" sz="1600" b="1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1</a:t>
                      </a:r>
                      <a:endParaRPr lang="it-IT" sz="16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311265"/>
                  </a:ext>
                </a:extLst>
              </a:tr>
              <a:tr h="456901">
                <a:tc>
                  <a:txBody>
                    <a:bodyPr/>
                    <a:lstStyle/>
                    <a:p>
                      <a:r>
                        <a:rPr lang="it-IT" sz="1600" dirty="0" err="1"/>
                        <a:t>Bunch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Charge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pC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30-</a:t>
                      </a:r>
                      <a:r>
                        <a:rPr lang="it-IT" sz="1600" b="1" i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50</a:t>
                      </a:r>
                      <a:endParaRPr lang="it-IT" sz="1600" b="1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200-</a:t>
                      </a:r>
                      <a:r>
                        <a:rPr lang="it-IT" sz="1600" b="1" i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500</a:t>
                      </a:r>
                      <a:endParaRPr lang="it-IT" sz="1600" b="1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931143"/>
                  </a:ext>
                </a:extLst>
              </a:tr>
              <a:tr h="456901">
                <a:tc>
                  <a:txBody>
                    <a:bodyPr/>
                    <a:lstStyle/>
                    <a:p>
                      <a:r>
                        <a:rPr lang="it-IT" sz="1600" dirty="0" err="1"/>
                        <a:t>Peak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Current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kA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1-2</a:t>
                      </a:r>
                      <a:endParaRPr lang="it-IT" sz="16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1-2</a:t>
                      </a:r>
                      <a:endParaRPr lang="it-IT" sz="16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069956"/>
                  </a:ext>
                </a:extLst>
              </a:tr>
              <a:tr h="456901">
                <a:tc>
                  <a:txBody>
                    <a:bodyPr/>
                    <a:lstStyle/>
                    <a:p>
                      <a:r>
                        <a:rPr lang="it-IT" sz="1600" dirty="0"/>
                        <a:t>RMS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%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0.1</a:t>
                      </a:r>
                      <a:endParaRPr lang="it-IT" sz="1600" b="1" i="0" baseline="30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0.1</a:t>
                      </a:r>
                      <a:endParaRPr lang="it-IT" sz="16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097224"/>
                  </a:ext>
                </a:extLst>
              </a:tr>
              <a:tr h="456901">
                <a:tc>
                  <a:txBody>
                    <a:bodyPr/>
                    <a:lstStyle/>
                    <a:p>
                      <a:r>
                        <a:rPr lang="it-IT" sz="1600" dirty="0"/>
                        <a:t>RMS </a:t>
                      </a:r>
                      <a:r>
                        <a:rPr lang="it-IT" sz="1600" dirty="0" err="1"/>
                        <a:t>Bunch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Length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/>
                        <a:t>𝜇m</a:t>
                      </a:r>
                      <a:endParaRPr lang="it-IT" sz="1600" i="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6-3</a:t>
                      </a:r>
                      <a:endParaRPr lang="it-IT" sz="16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24-20</a:t>
                      </a:r>
                      <a:endParaRPr lang="it-IT" sz="16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546066"/>
                  </a:ext>
                </a:extLst>
              </a:tr>
              <a:tr h="456901">
                <a:tc>
                  <a:txBody>
                    <a:bodyPr/>
                    <a:lstStyle/>
                    <a:p>
                      <a:r>
                        <a:rPr lang="it-IT" sz="1600" dirty="0"/>
                        <a:t>RMS </a:t>
                      </a:r>
                      <a:r>
                        <a:rPr lang="it-IT" sz="1600" dirty="0" err="1"/>
                        <a:t>norm</a:t>
                      </a:r>
                      <a:r>
                        <a:rPr lang="it-IT" sz="1600" dirty="0"/>
                        <a:t>. </a:t>
                      </a:r>
                      <a:r>
                        <a:rPr lang="it-IT" sz="1600" dirty="0" err="1"/>
                        <a:t>Emittance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𝜇m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1</a:t>
                      </a:r>
                      <a:endParaRPr lang="it-IT" sz="16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600" kern="1200" dirty="0">
                          <a:solidFill>
                            <a:schemeClr val="dk1"/>
                          </a:solidFill>
                        </a:rPr>
                        <a:t>1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278967"/>
                  </a:ext>
                </a:extLst>
              </a:tr>
              <a:tr h="456901">
                <a:tc>
                  <a:txBody>
                    <a:bodyPr/>
                    <a:lstStyle/>
                    <a:p>
                      <a:r>
                        <a:rPr lang="it-IT" sz="1600" dirty="0" err="1"/>
                        <a:t>Slice</a:t>
                      </a:r>
                      <a:r>
                        <a:rPr lang="it-IT" sz="1600" dirty="0"/>
                        <a:t> 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%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≤0.05</a:t>
                      </a:r>
                      <a:endParaRPr lang="it-IT" sz="1600" b="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600" b="0" dirty="0">
                          <a:solidFill>
                            <a:schemeClr val="tx1"/>
                          </a:solidFill>
                        </a:rPr>
                        <a:t>≤</a:t>
                      </a:r>
                      <a:r>
                        <a:rPr lang="it-IT" sz="1600" kern="1200" dirty="0">
                          <a:solidFill>
                            <a:schemeClr val="dk1"/>
                          </a:solidFill>
                        </a:rPr>
                        <a:t>0.05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319655"/>
                  </a:ext>
                </a:extLst>
              </a:tr>
              <a:tr h="456901">
                <a:tc>
                  <a:txBody>
                    <a:bodyPr/>
                    <a:lstStyle/>
                    <a:p>
                      <a:r>
                        <a:rPr lang="it-IT" sz="1600" dirty="0" err="1"/>
                        <a:t>Slice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norm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Emittance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mm-</a:t>
                      </a:r>
                      <a:r>
                        <a:rPr lang="it-IT" sz="1600" dirty="0" err="1"/>
                        <a:t>mrad</a:t>
                      </a:r>
                      <a:endParaRPr lang="it-IT" sz="16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/>
                        <a:t>0.5</a:t>
                      </a:r>
                      <a:endParaRPr lang="it-IT" sz="1600" b="0" i="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it-IT" sz="1600" kern="1200" dirty="0">
                          <a:solidFill>
                            <a:schemeClr val="dk1"/>
                          </a:solidFill>
                        </a:rPr>
                        <a:t>0.5</a:t>
                      </a:r>
                      <a:endParaRPr lang="it-IT" sz="1600" kern="120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85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155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8E50C280-FD4E-9345-ACC7-1A784862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EuPRAXIA@SPARC_LAB</a:t>
            </a:r>
            <a:r>
              <a:rPr lang="it-IT" dirty="0"/>
              <a:t> </a:t>
            </a:r>
            <a:r>
              <a:rPr lang="it-IT" dirty="0" err="1"/>
              <a:t>Parameter</a:t>
            </a:r>
            <a:r>
              <a:rPr lang="it-IT" dirty="0"/>
              <a:t> List update 1 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F37B9F2-E742-0546-96A6-3E0CC4CED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35" y="1182653"/>
            <a:ext cx="5253175" cy="639763"/>
          </a:xfrm>
        </p:spPr>
        <p:txBody>
          <a:bodyPr>
            <a:normAutofit fontScale="92500"/>
          </a:bodyPr>
          <a:lstStyle/>
          <a:p>
            <a:r>
              <a:rPr lang="it-IT" dirty="0" err="1"/>
              <a:t>Nominal</a:t>
            </a:r>
            <a:r>
              <a:rPr lang="it-IT" dirty="0"/>
              <a:t> FEL </a:t>
            </a:r>
            <a:r>
              <a:rPr lang="it-IT" dirty="0" err="1"/>
              <a:t>parameters</a:t>
            </a:r>
            <a:r>
              <a:rPr lang="it-IT" dirty="0"/>
              <a:t> from CDR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a 4">
                <a:extLst>
                  <a:ext uri="{FF2B5EF4-FFF2-40B4-BE49-F238E27FC236}">
                    <a16:creationId xmlns:a16="http://schemas.microsoft.com/office/drawing/2014/main" id="{F8843C52-6FD9-5D44-B9C4-6A83337E117A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</p:nvPr>
            </p:nvGraphicFramePr>
            <p:xfrm>
              <a:off x="609599" y="1825072"/>
              <a:ext cx="4167117" cy="428982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31964">
                      <a:extLst>
                        <a:ext uri="{9D8B030D-6E8A-4147-A177-3AD203B41FA5}">
                          <a16:colId xmlns:a16="http://schemas.microsoft.com/office/drawing/2014/main" val="3308665871"/>
                        </a:ext>
                      </a:extLst>
                    </a:gridCol>
                    <a:gridCol w="1049247">
                      <a:extLst>
                        <a:ext uri="{9D8B030D-6E8A-4147-A177-3AD203B41FA5}">
                          <a16:colId xmlns:a16="http://schemas.microsoft.com/office/drawing/2014/main" val="1981975394"/>
                        </a:ext>
                      </a:extLst>
                    </a:gridCol>
                    <a:gridCol w="892953">
                      <a:extLst>
                        <a:ext uri="{9D8B030D-6E8A-4147-A177-3AD203B41FA5}">
                          <a16:colId xmlns:a16="http://schemas.microsoft.com/office/drawing/2014/main" val="2625769525"/>
                        </a:ext>
                      </a:extLst>
                    </a:gridCol>
                    <a:gridCol w="892953">
                      <a:extLst>
                        <a:ext uri="{9D8B030D-6E8A-4147-A177-3AD203B41FA5}">
                          <a16:colId xmlns:a16="http://schemas.microsoft.com/office/drawing/2014/main" val="217242469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Parameter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PWFA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Full</a:t>
                          </a:r>
                        </a:p>
                        <a:p>
                          <a:pPr algn="ctr"/>
                          <a:r>
                            <a:rPr lang="it-IT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X-band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323604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Radiation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Wavelength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nm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131126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Photons</a:t>
                          </a:r>
                          <a:r>
                            <a:rPr lang="it-IT" sz="1600" dirty="0"/>
                            <a:t> per </a:t>
                          </a:r>
                          <a:r>
                            <a:rPr lang="it-IT" sz="1600" dirty="0" err="1"/>
                            <a:t>Pulse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6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293114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Photon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Bandwith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606995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Undulator</a:t>
                          </a:r>
                          <a:r>
                            <a:rPr lang="it-IT" sz="1600" dirty="0"/>
                            <a:t> Area </a:t>
                          </a:r>
                          <a:r>
                            <a:rPr lang="it-IT" sz="1600" dirty="0" err="1"/>
                            <a:t>Length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0097224"/>
                      </a:ext>
                    </a:extLst>
                  </a:tr>
                  <a:tr h="571264">
                    <a:tc>
                      <a:txBody>
                        <a:bodyPr/>
                        <a:lstStyle/>
                        <a:p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𝜌(1D/3D)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6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854606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Photon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Brilliance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per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shot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it-IT" sz="160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it-IT" sz="16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it-IT" sz="16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it-IT" sz="16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𝑚𝑚</m:t>
                                            </m:r>
                                          </m:e>
                                          <m:sup>
                                            <m: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𝑚𝑟𝑎𝑑</m:t>
                                            </m:r>
                                          </m:e>
                                          <m:sup>
                                            <m: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e>
                                        <m:r>
                                          <a:rPr lang="it-IT" sz="1600" b="0" i="1" dirty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𝑏𝑤</m:t>
                                        </m:r>
                                        <m:d>
                                          <m:dPr>
                                            <m:ctrlP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0.1%</m:t>
                                            </m:r>
                                          </m:e>
                                        </m:d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 ×</m:t>
                                </m:r>
                                <m:sSup>
                                  <m:sSupPr>
                                    <m:ctrlPr>
                                      <a:rPr lang="it-IT" sz="16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5278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a 4">
                <a:extLst>
                  <a:ext uri="{FF2B5EF4-FFF2-40B4-BE49-F238E27FC236}">
                    <a16:creationId xmlns:a16="http://schemas.microsoft.com/office/drawing/2014/main" id="{F8843C52-6FD9-5D44-B9C4-6A83337E117A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</p:nvPr>
            </p:nvGraphicFramePr>
            <p:xfrm>
              <a:off x="609599" y="1825072"/>
              <a:ext cx="4167117" cy="428982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331964">
                      <a:extLst>
                        <a:ext uri="{9D8B030D-6E8A-4147-A177-3AD203B41FA5}">
                          <a16:colId xmlns:a16="http://schemas.microsoft.com/office/drawing/2014/main" val="3308665871"/>
                        </a:ext>
                      </a:extLst>
                    </a:gridCol>
                    <a:gridCol w="1049247">
                      <a:extLst>
                        <a:ext uri="{9D8B030D-6E8A-4147-A177-3AD203B41FA5}">
                          <a16:colId xmlns:a16="http://schemas.microsoft.com/office/drawing/2014/main" val="1981975394"/>
                        </a:ext>
                      </a:extLst>
                    </a:gridCol>
                    <a:gridCol w="892953">
                      <a:extLst>
                        <a:ext uri="{9D8B030D-6E8A-4147-A177-3AD203B41FA5}">
                          <a16:colId xmlns:a16="http://schemas.microsoft.com/office/drawing/2014/main" val="2625769525"/>
                        </a:ext>
                      </a:extLst>
                    </a:gridCol>
                    <a:gridCol w="892953">
                      <a:extLst>
                        <a:ext uri="{9D8B030D-6E8A-4147-A177-3AD203B41FA5}">
                          <a16:colId xmlns:a16="http://schemas.microsoft.com/office/drawing/2014/main" val="217242469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Parameter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PWFA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Full</a:t>
                          </a:r>
                        </a:p>
                        <a:p>
                          <a:pPr algn="ctr"/>
                          <a:r>
                            <a:rPr lang="it-IT" sz="1600" b="0" i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X-band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323604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Radiation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Wavelength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nm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131126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Photons</a:t>
                          </a:r>
                          <a:r>
                            <a:rPr lang="it-IT" sz="1600" dirty="0"/>
                            <a:t> per </a:t>
                          </a:r>
                          <a:r>
                            <a:rPr lang="it-IT" sz="1600" dirty="0" err="1"/>
                            <a:t>Pulse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2"/>
                          <a:stretch>
                            <a:fillRect l="-125000" t="-206667" r="-170238" b="-46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0.1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293114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Photon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Bandwith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0.9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606995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Undulator</a:t>
                          </a:r>
                          <a:r>
                            <a:rPr lang="it-IT" sz="1600" dirty="0"/>
                            <a:t> Area </a:t>
                          </a:r>
                          <a:r>
                            <a:rPr lang="it-IT" sz="1600" dirty="0" err="1"/>
                            <a:t>Length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m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0097224"/>
                      </a:ext>
                    </a:extLst>
                  </a:tr>
                  <a:tr h="571264">
                    <a:tc>
                      <a:txBody>
                        <a:bodyPr/>
                        <a:lstStyle/>
                        <a:p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𝜌(1D/3D)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2"/>
                          <a:stretch>
                            <a:fillRect l="-125000" t="-511111" r="-170238" b="-15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8546066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Photon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Brilliance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per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shot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2"/>
                          <a:stretch>
                            <a:fillRect l="-125000" t="-423077" r="-170238" b="-923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2"/>
                          <a:stretch>
                            <a:fillRect l="-134043" t="-423077" r="-1418" b="-923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527896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2D53098B-18FD-8F4B-9011-B139574E8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4858" y="1191599"/>
            <a:ext cx="5389033" cy="639763"/>
          </a:xfrm>
        </p:spPr>
        <p:txBody>
          <a:bodyPr>
            <a:normAutofit fontScale="92500"/>
          </a:bodyPr>
          <a:lstStyle/>
          <a:p>
            <a:r>
              <a:rPr lang="it-IT" dirty="0"/>
              <a:t>FEL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Nov</a:t>
            </a:r>
            <a:r>
              <a:rPr lang="it-IT" dirty="0"/>
              <a:t>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a 4">
                <a:extLst>
                  <a:ext uri="{FF2B5EF4-FFF2-40B4-BE49-F238E27FC236}">
                    <a16:creationId xmlns:a16="http://schemas.microsoft.com/office/drawing/2014/main" id="{7B7B7D34-7260-47DE-874E-1B9937F2C3E1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096001" y="1825072"/>
              <a:ext cx="5702032" cy="4035797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822579">
                      <a:extLst>
                        <a:ext uri="{9D8B030D-6E8A-4147-A177-3AD203B41FA5}">
                          <a16:colId xmlns:a16="http://schemas.microsoft.com/office/drawing/2014/main" val="3308665871"/>
                        </a:ext>
                      </a:extLst>
                    </a:gridCol>
                    <a:gridCol w="1435725">
                      <a:extLst>
                        <a:ext uri="{9D8B030D-6E8A-4147-A177-3AD203B41FA5}">
                          <a16:colId xmlns:a16="http://schemas.microsoft.com/office/drawing/2014/main" val="1981975394"/>
                        </a:ext>
                      </a:extLst>
                    </a:gridCol>
                    <a:gridCol w="1221864">
                      <a:extLst>
                        <a:ext uri="{9D8B030D-6E8A-4147-A177-3AD203B41FA5}">
                          <a16:colId xmlns:a16="http://schemas.microsoft.com/office/drawing/2014/main" val="2625769525"/>
                        </a:ext>
                      </a:extLst>
                    </a:gridCol>
                    <a:gridCol w="1221864">
                      <a:extLst>
                        <a:ext uri="{9D8B030D-6E8A-4147-A177-3AD203B41FA5}">
                          <a16:colId xmlns:a16="http://schemas.microsoft.com/office/drawing/2014/main" val="217242469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Parameter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PWFA</a:t>
                          </a:r>
                          <a:endParaRPr lang="it-IT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Full</a:t>
                          </a:r>
                        </a:p>
                        <a:p>
                          <a:pPr algn="ctr"/>
                          <a:r>
                            <a:rPr lang="it-IT" sz="1600" b="0" dirty="0"/>
                            <a:t>X-band</a:t>
                          </a:r>
                          <a:endParaRPr lang="it-IT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323604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Radiation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Wavelength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nm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1" dirty="0">
                              <a:solidFill>
                                <a:srgbClr val="FF0000"/>
                              </a:solidFill>
                            </a:rPr>
                            <a:t>3-4</a:t>
                          </a:r>
                          <a:endParaRPr lang="it-IT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1311265"/>
                      </a:ext>
                    </a:extLst>
                  </a:tr>
                  <a:tr h="571264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Photons</a:t>
                          </a:r>
                          <a:r>
                            <a:rPr lang="it-IT" sz="1600" dirty="0"/>
                            <a:t> per </a:t>
                          </a:r>
                          <a:r>
                            <a:rPr lang="it-IT" sz="1600" dirty="0" err="1"/>
                            <a:t>Pulse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dirty="0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1" dirty="0">
                              <a:solidFill>
                                <a:srgbClr val="FF0000"/>
                              </a:solidFill>
                            </a:rPr>
                            <a:t>0.1- 0.25</a:t>
                          </a:r>
                          <a:endParaRPr lang="it-IT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1</a:t>
                          </a:r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2931143"/>
                      </a:ext>
                    </a:extLst>
                  </a:tr>
                  <a:tr h="571264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Photon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Bandwith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%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1" dirty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endParaRPr lang="it-IT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0.5</a:t>
                          </a:r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606995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Undulator</a:t>
                          </a:r>
                          <a:r>
                            <a:rPr lang="it-IT" sz="1600" dirty="0"/>
                            <a:t> Area </a:t>
                          </a:r>
                          <a:r>
                            <a:rPr lang="it-IT" sz="1600" dirty="0" err="1"/>
                            <a:t>Length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m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30</a:t>
                          </a:r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0097224"/>
                      </a:ext>
                    </a:extLst>
                  </a:tr>
                  <a:tr h="571264">
                    <a:tc>
                      <a:txBody>
                        <a:bodyPr/>
                        <a:lstStyle/>
                        <a:p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𝜌(1D/3D)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dirty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it-IT" sz="16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dirty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dirty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2</a:t>
                          </a:r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8546066"/>
                      </a:ext>
                    </a:extLst>
                  </a:tr>
                  <a:tr h="584624">
                    <a:tc>
                      <a:txBody>
                        <a:bodyPr/>
                        <a:lstStyle/>
                        <a:p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Photon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Brilliance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per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shot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it-IT" sz="16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it-IT" sz="1600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it-IT" sz="1600" b="0" dirty="0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it-IT" sz="1600" b="0" dirty="0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p>
                                          <m:sSupPr>
                                            <m:ctrlP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𝑚𝑚</m:t>
                                            </m:r>
                                          </m:e>
                                          <m:sup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sSup>
                                          <m:sSupPr>
                                            <m:ctrlP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𝑚𝑟𝑎𝑑</m:t>
                                            </m:r>
                                          </m:e>
                                          <m:sup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  <m:e>
                                        <m:r>
                                          <a:rPr lang="it-IT" sz="1600" b="0" dirty="0" smtClean="0">
                                            <a:latin typeface="Cambria Math" panose="02040503050406030204" pitchFamily="18" charset="0"/>
                                          </a:rPr>
                                          <m:t>𝑏𝑤</m:t>
                                        </m:r>
                                        <m:d>
                                          <m:dPr>
                                            <m:ctrlPr>
                                              <a:rPr lang="it-IT" sz="1600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it-IT" sz="1600" b="0" dirty="0" smtClean="0">
                                                <a:latin typeface="Cambria Math" panose="02040503050406030204" pitchFamily="18" charset="0"/>
                                              </a:rPr>
                                              <m:t>0.1%</m:t>
                                            </m:r>
                                          </m:e>
                                        </m:d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dirty="0">
                              <a:solidFill>
                                <a:srgbClr val="FF0000"/>
                              </a:solidFill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1</a:t>
                          </a:r>
                          <a14:m>
                            <m:oMath xmlns:m="http://schemas.openxmlformats.org/officeDocument/2006/math">
                              <m:r>
                                <a:rPr lang="it-IT" sz="16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it-IT" sz="16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</m:t>
                              </m:r>
                              <m:r>
                                <a:rPr lang="it-IT" sz="1600" b="1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×</m:t>
                              </m:r>
                              <m:sSup>
                                <m:sSupPr>
                                  <m:ctrlPr>
                                    <a:rPr lang="it-IT" sz="16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1" i="0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it-IT" sz="1600" b="1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</m:t>
                                  </m:r>
                                </m:sup>
                              </m:sSup>
                            </m:oMath>
                          </a14:m>
                          <a:endParaRPr lang="it-IT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it-IT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 ×</m:t>
                                </m:r>
                                <m:sSup>
                                  <m:sSupPr>
                                    <m:ctrlPr>
                                      <a:rPr lang="it-IT" sz="16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0" i="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600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527896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a 4">
                <a:extLst>
                  <a:ext uri="{FF2B5EF4-FFF2-40B4-BE49-F238E27FC236}">
                    <a16:creationId xmlns:a16="http://schemas.microsoft.com/office/drawing/2014/main" id="{7B7B7D34-7260-47DE-874E-1B9937F2C3E1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096001" y="1825072"/>
              <a:ext cx="5702032" cy="4035797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1822579">
                      <a:extLst>
                        <a:ext uri="{9D8B030D-6E8A-4147-A177-3AD203B41FA5}">
                          <a16:colId xmlns:a16="http://schemas.microsoft.com/office/drawing/2014/main" val="3308665871"/>
                        </a:ext>
                      </a:extLst>
                    </a:gridCol>
                    <a:gridCol w="1435725">
                      <a:extLst>
                        <a:ext uri="{9D8B030D-6E8A-4147-A177-3AD203B41FA5}">
                          <a16:colId xmlns:a16="http://schemas.microsoft.com/office/drawing/2014/main" val="1981975394"/>
                        </a:ext>
                      </a:extLst>
                    </a:gridCol>
                    <a:gridCol w="1221864">
                      <a:extLst>
                        <a:ext uri="{9D8B030D-6E8A-4147-A177-3AD203B41FA5}">
                          <a16:colId xmlns:a16="http://schemas.microsoft.com/office/drawing/2014/main" val="2625769525"/>
                        </a:ext>
                      </a:extLst>
                    </a:gridCol>
                    <a:gridCol w="1221864">
                      <a:extLst>
                        <a:ext uri="{9D8B030D-6E8A-4147-A177-3AD203B41FA5}">
                          <a16:colId xmlns:a16="http://schemas.microsoft.com/office/drawing/2014/main" val="2172424694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Parameter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Unit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PWFA</a:t>
                          </a:r>
                          <a:endParaRPr lang="it-IT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Full</a:t>
                          </a:r>
                        </a:p>
                        <a:p>
                          <a:pPr algn="ctr"/>
                          <a:r>
                            <a:rPr lang="it-IT" sz="1600" b="0" dirty="0"/>
                            <a:t>X-band</a:t>
                          </a:r>
                          <a:endParaRPr lang="it-IT" sz="1600" b="0" i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323604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Radiation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Wavelength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nm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1" dirty="0">
                              <a:solidFill>
                                <a:srgbClr val="FF0000"/>
                              </a:solidFill>
                            </a:rPr>
                            <a:t>3-4</a:t>
                          </a:r>
                          <a:endParaRPr lang="it-IT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24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1311265"/>
                      </a:ext>
                    </a:extLst>
                  </a:tr>
                  <a:tr h="571264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Photons</a:t>
                          </a:r>
                          <a:r>
                            <a:rPr lang="it-IT" sz="1600" dirty="0"/>
                            <a:t> per </a:t>
                          </a:r>
                          <a:r>
                            <a:rPr lang="it-IT" sz="1600" dirty="0" err="1"/>
                            <a:t>Pulse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3"/>
                          <a:stretch>
                            <a:fillRect l="-128319" t="-206667" r="-172566" b="-4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1" dirty="0">
                              <a:solidFill>
                                <a:srgbClr val="FF0000"/>
                              </a:solidFill>
                            </a:rPr>
                            <a:t>0.1- 0.25</a:t>
                          </a:r>
                          <a:endParaRPr lang="it-IT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1</a:t>
                          </a:r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52931143"/>
                      </a:ext>
                    </a:extLst>
                  </a:tr>
                  <a:tr h="571264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Photon</a:t>
                          </a:r>
                          <a:r>
                            <a:rPr lang="it-IT" sz="1600" dirty="0"/>
                            <a:t> </a:t>
                          </a:r>
                          <a:r>
                            <a:rPr lang="it-IT" sz="1600" dirty="0" err="1"/>
                            <a:t>Bandwith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%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1" dirty="0">
                              <a:solidFill>
                                <a:srgbClr val="FF0000"/>
                              </a:solidFill>
                            </a:rPr>
                            <a:t>0.1</a:t>
                          </a:r>
                          <a:endParaRPr lang="it-IT" sz="1600" b="1" i="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0.5</a:t>
                          </a:r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606995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it-IT" sz="1600" dirty="0" err="1"/>
                            <a:t>Undulator</a:t>
                          </a:r>
                          <a:r>
                            <a:rPr lang="it-IT" sz="1600" dirty="0"/>
                            <a:t> Area </a:t>
                          </a:r>
                          <a:r>
                            <a:rPr lang="it-IT" sz="1600" dirty="0" err="1"/>
                            <a:t>Length</a:t>
                          </a:r>
                          <a:endParaRPr lang="it-IT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m</a:t>
                          </a:r>
                          <a:endParaRPr lang="it-IT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30</a:t>
                          </a:r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it-IT" b="0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0097224"/>
                      </a:ext>
                    </a:extLst>
                  </a:tr>
                  <a:tr h="571264">
                    <a:tc>
                      <a:txBody>
                        <a:bodyPr/>
                        <a:lstStyle/>
                        <a:p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𝜌(1D/3D)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3"/>
                          <a:stretch>
                            <a:fillRect l="-128319" t="-508889" r="-172566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1" i="0" dirty="0">
                              <a:solidFill>
                                <a:srgbClr val="FF0000"/>
                              </a:solidFill>
                              <a:latin typeface="+mn-lt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b="0" dirty="0"/>
                            <a:t>2</a:t>
                          </a:r>
                          <a:endParaRPr lang="it-IT" sz="1600" b="0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8546066"/>
                      </a:ext>
                    </a:extLst>
                  </a:tr>
                  <a:tr h="584645">
                    <a:tc>
                      <a:txBody>
                        <a:bodyPr/>
                        <a:lstStyle/>
                        <a:p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Photon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Brilliance</a:t>
                          </a:r>
                          <a:r>
                            <a:rPr lang="it-IT" sz="1600" kern="1200" dirty="0">
                              <a:solidFill>
                                <a:schemeClr val="dk1"/>
                              </a:solidFill>
                              <a:effectLst/>
                            </a:rPr>
                            <a:t> per </a:t>
                          </a:r>
                          <a:r>
                            <a:rPr lang="it-IT" sz="1600" kern="1200" dirty="0" err="1">
                              <a:solidFill>
                                <a:schemeClr val="dk1"/>
                              </a:solidFill>
                              <a:effectLst/>
                            </a:rPr>
                            <a:t>shot</a:t>
                          </a:r>
                          <a:endParaRPr lang="it-IT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3"/>
                          <a:stretch>
                            <a:fillRect l="-128319" t="-595652" r="-172566" b="-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3"/>
                          <a:stretch>
                            <a:fillRect l="-268750" t="-595652" r="-103125" b="-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>
                        <a:blipFill>
                          <a:blip r:embed="rId3"/>
                          <a:stretch>
                            <a:fillRect l="-368750" t="-595652" r="-3125" b="-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527896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14722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B506EB-F48C-50B6-0953-F9BD7107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2D7425-19F5-412B-92B9-F84E6DF9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Machine Layout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68454-EFE9-2C29-CF04-7B7347FB28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E1F641-5F15-BDB1-8E62-79184E350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5" b="13118"/>
          <a:stretch/>
        </p:blipFill>
        <p:spPr>
          <a:xfrm>
            <a:off x="416856" y="1344303"/>
            <a:ext cx="11358287" cy="458651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324D1AE0-03F4-2C32-02BD-4FE993F3FE2D}"/>
              </a:ext>
            </a:extLst>
          </p:cNvPr>
          <p:cNvSpPr txBox="1"/>
          <p:nvPr/>
        </p:nvSpPr>
        <p:spPr>
          <a:xfrm>
            <a:off x="7604516" y="5993060"/>
            <a:ext cx="425035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14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 F.Cioeta</a:t>
            </a:r>
            <a:r>
              <a:rPr lang="it-IT" sz="1400" b="1" i="1" dirty="0">
                <a:latin typeface="Bahnschrift Light" panose="020B0502040204020203" pitchFamily="34" charset="0"/>
              </a:rPr>
              <a:t> &amp; </a:t>
            </a:r>
            <a:r>
              <a:rPr kumimoji="0" lang="it-IT" sz="14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E.Di Pasquale , A.Ghigo</a:t>
            </a:r>
          </a:p>
        </p:txBody>
      </p:sp>
    </p:spTree>
    <p:extLst>
      <p:ext uri="{BB962C8B-B14F-4D97-AF65-F5344CB8AC3E}">
        <p14:creationId xmlns:p14="http://schemas.microsoft.com/office/powerpoint/2010/main" val="3295831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607B66-4607-F7CE-7127-4F8E8D11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B14DEF-627B-A7F5-1BEE-EB2254DE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Injector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1130-7B0C-9134-37D9-C58B8F3865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E955F-F93E-5052-F1C2-09F1B360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912521"/>
            <a:ext cx="11379570" cy="55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19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BC9E8-3CEA-CC62-242C-3B5E90F6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5AA05-89FE-1C9F-C7F3-36FC12E70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Linac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A9542-12BD-D612-D1D4-E2C6F20F02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FA13C0-00C0-0007-D4F0-491664DB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78" y="930205"/>
            <a:ext cx="11379570" cy="52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3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9855EA-B07A-2808-D157-1F7858F3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AGENDA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48C0A-7C00-0098-B203-71A859A74CF4}"/>
              </a:ext>
            </a:extLst>
          </p:cNvPr>
          <p:cNvSpPr txBox="1"/>
          <p:nvPr/>
        </p:nvSpPr>
        <p:spPr>
          <a:xfrm>
            <a:off x="-1" y="779057"/>
            <a:ext cx="65436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30/11 Wednesday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14:30 General introduction and project overview  - M.Ferrario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Scientific Case  – F. Stellato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16:00 Layout &amp; Infrastructure – A.Ghigo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16:45 Coffee Break 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17:15 Sparc_Lab latest results – R.Pompili / V.Shpakov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18:00 Closed Session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255308-2251-D1E1-F75F-C1D8CE474C25}"/>
              </a:ext>
            </a:extLst>
          </p:cNvPr>
          <p:cNvSpPr txBox="1"/>
          <p:nvPr/>
        </p:nvSpPr>
        <p:spPr>
          <a:xfrm>
            <a:off x="1584599" y="2898574"/>
            <a:ext cx="61003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01/12 Thursday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9:00 Beam dynamics S2E simulations – C.Vaccarezza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9:45 Plasma module development – A.Biagioni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10:30 FEL &amp; Undulators – L.Giannessi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11:15 Coffee Break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11:45 RF sections &amp; RF Power – D.Alesini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12:30 Electron beam Diagnostics – A.Cianchi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13:15 Lunch Break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14:30 Photon Beam-lines and Diagnostics – F. Villa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15:15 TDR structure and Performance Baseline Structure 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16:00 Coffee Break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16:30 Closed Session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126B3-2791-AE5F-A065-80D46E456AF8}"/>
              </a:ext>
            </a:extLst>
          </p:cNvPr>
          <p:cNvSpPr txBox="1"/>
          <p:nvPr/>
        </p:nvSpPr>
        <p:spPr>
          <a:xfrm>
            <a:off x="7557225" y="5236901"/>
            <a:ext cx="48281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02/12 Friday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9:00 Q&amp;A and Outlook of the next meeting 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10:00 Closed Session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12:00 Report back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51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780C9-DF22-C245-56B4-F6522F12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1021BD-508F-6B6D-2FF0-F7BDC4D2A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RF Power Sources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3861-9E7D-D2D2-82E2-8F67EA1E30D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A5B975-E583-3936-9698-BA9A30AD1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1060403"/>
            <a:ext cx="11379570" cy="524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70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0E08AA-D7BC-2CCE-3267-A008B4EA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78768F-9326-F65E-3F02-6F051B1B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Plasma Module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924C8-EE8D-7035-E9EE-28CC2B3426C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6F652-0983-DCB3-B130-FD9228DD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1114107"/>
            <a:ext cx="11379570" cy="52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86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59C17-6654-87FC-1460-7A2AF05A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50152F-A735-1226-4D6B-C2EA0F99A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Plasma Module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E8737-1FCC-2F0F-60C2-18B5FA8873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5E279-1747-E9A9-6D8F-9B49E1359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935252"/>
            <a:ext cx="11379570" cy="534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7863C1-0E89-3771-3F64-C1F9B665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88B54A-99E5-E2FE-BC70-6D44E9CC1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Plasma Module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B3803-A7DE-EA19-CDE8-BA6210904C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48FDB1-4863-ADC2-EE3B-9BF70395B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1058512"/>
            <a:ext cx="11379570" cy="530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4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B66E7F-DAC6-184F-BA2F-713C2B36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6E32B6-BC12-E093-4A79-D21764D3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FEL and Undulators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375C8-BFFD-9EA7-0212-F5E2E377FD6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DD00C-A7A1-B389-3818-CFA0D855D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910404"/>
            <a:ext cx="11379570" cy="503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0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74D27B-62B0-6AA4-05E5-C2D033A1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1FCA36-4583-E6FF-0BC0-64D978332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Users and Beam Lines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58D6D-2512-97CD-5DF2-1B9BA6FA05B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6C9E1-CC85-D8EB-DFC6-C2B7A62DB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912784"/>
            <a:ext cx="11379570" cy="52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34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6547D-326C-F960-FDA2-F9759C56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CF8E4D-249A-EE61-8C83-78F1D6710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Diagnostics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80B34-CBAE-E190-DA0A-2046065399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7A04C8-CF90-77FA-BAF5-D156BD306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1021810"/>
            <a:ext cx="11379570" cy="5211942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CB7CDFF2-69E8-F07A-255F-5BB8BF36B621}"/>
              </a:ext>
            </a:extLst>
          </p:cNvPr>
          <p:cNvSpPr txBox="1"/>
          <p:nvPr/>
        </p:nvSpPr>
        <p:spPr>
          <a:xfrm>
            <a:off x="234985" y="6002505"/>
            <a:ext cx="5180359" cy="34881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1600" b="1" i="1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Bahnschrift Light" panose="020B0502040204020203" pitchFamily="34" charset="0"/>
                <a:sym typeface="Helvetica Neue"/>
              </a:rPr>
              <a:t>Courtesy Cianchi, Biagioni,</a:t>
            </a:r>
            <a:r>
              <a:rPr lang="it-IT" sz="1600" b="1" i="1" dirty="0">
                <a:solidFill>
                  <a:srgbClr val="5E5E5E"/>
                </a:solidFill>
                <a:latin typeface="Bahnschrift Light" panose="020B0502040204020203" pitchFamily="34" charset="0"/>
                <a:sym typeface="Helvetica Neue"/>
              </a:rPr>
              <a:t> </a:t>
            </a:r>
            <a:r>
              <a:rPr lang="it-IT" sz="1600" b="1" i="1" dirty="0">
                <a:latin typeface="Bahnschrift Light" panose="020B0502040204020203" pitchFamily="34" charset="0"/>
              </a:rPr>
              <a:t>Stella, Shpakov, Franzini </a:t>
            </a:r>
            <a:endParaRPr kumimoji="0" lang="it-IT" sz="1600" b="1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Bahnschrift Light" panose="020B050204020402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1225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4E52E7-57EC-DA55-9429-9694E0A1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7B39C7-3D08-6879-8F42-03E96E145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Building Status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56DEE-65F4-0FC2-F141-54FE18C6C9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F3754-157F-F9DC-A43C-8E220ADE5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1103914"/>
            <a:ext cx="11379570" cy="51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77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B75DAA-208C-1D0A-DDB6-2CF7523E2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C435AB-9B03-5325-FC5B-342BF372E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Building Rendering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06B87-AB2C-0AF1-A84B-74A7735023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Immagine 10">
            <a:extLst>
              <a:ext uri="{FF2B5EF4-FFF2-40B4-BE49-F238E27FC236}">
                <a16:creationId xmlns:a16="http://schemas.microsoft.com/office/drawing/2014/main" id="{DEA70AAB-818C-A0EA-D377-539C65E53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01" y="895150"/>
            <a:ext cx="10205791" cy="544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22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B82B7-540B-7DC6-4110-43D595F65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7E14B8-3BC7-D9A8-0838-C044DA47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Schedule Update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B02EF-EAAD-73FC-D2A1-2CD6C95BD35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D3525-4DA2-2571-6022-2C623F0B7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885519"/>
            <a:ext cx="11379570" cy="537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00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B85937-84F8-3AAF-F0F2-4E959497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95026F-24C0-9D42-984B-D347A0FE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TDR Draft Index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E507B-EC97-B1F0-654D-A9DEAC0608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4A3107-4893-ABCA-AA4A-AF4E09C2E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6" y="882771"/>
            <a:ext cx="5553268" cy="2032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63B7AF-2DB4-E8DE-4CDC-292EF3071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81" y="3143171"/>
            <a:ext cx="5839519" cy="2915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23CC6-BF93-AA57-B0E1-D9BE3E3A7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303"/>
          <a:stretch/>
        </p:blipFill>
        <p:spPr>
          <a:xfrm>
            <a:off x="6764414" y="1053377"/>
            <a:ext cx="4694517" cy="2583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B8AAF7-7A73-C2FF-E137-831320BC7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848"/>
          <a:stretch/>
        </p:blipFill>
        <p:spPr>
          <a:xfrm>
            <a:off x="6772471" y="3266011"/>
            <a:ext cx="4694517" cy="517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092D8-82FF-00D2-14AA-EBFA6C75D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471" y="4139872"/>
            <a:ext cx="5839519" cy="19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41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8D103-756B-C803-3FF5-8F26ADDD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Milestones work in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791DC-27F4-C227-45A0-FB9865B54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98" y="467208"/>
            <a:ext cx="6005007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09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19949D-7B72-81D7-E6C8-459D85572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6552"/>
            <a:ext cx="10515600" cy="4351338"/>
          </a:xfrm>
        </p:spPr>
        <p:txBody>
          <a:bodyPr/>
          <a:lstStyle/>
          <a:p>
            <a:pPr algn="just"/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Management activities has been carried out as expected.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lot of effort has been put in defining parallel projects devoted to the consolidation of EuPRAXIA iniative in particular EuAPS, EuPRAXIA Preparatory Phase. 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project office of the whole EuPRAXIA iniative is increasing its momentum.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additional resource has been hired specifically for the management of the EuPRAXIA Preparatory Phase Project. A scientific secretary is about to be hired beginning of 2023. 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comprehensive project management plan has been set up for EuAPS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which is quite demanding from management perspective (bimestral monitoring and a remarkable amount of tender to be issued in a very short time frame). </a:t>
            </a:r>
          </a:p>
          <a:p>
            <a:pPr algn="just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next semester the major effort will be put in the definition of a comprehensive configuration and project breakdown structure.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will help in the estimation of the implementation cost. 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the end of 2023 we expect to start the activities for the planning of the Implementation phase and to start the redaction of the TDR itself.</a:t>
            </a:r>
            <a:endParaRPr lang="en-IT" sz="1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E4427-6391-B2D3-7C28-D03302A83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545123-D261-E973-7CEA-ADD95F68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Project Office Status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72BD9-C83B-017C-E2D3-CD1A76A9E5D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352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6E792A-F994-C7FB-6977-B6F142FF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BB066B-0663-369D-EF7E-FF2709F1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3F7D4-9E0E-826C-0ECF-AE7E8B7E82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/>
              <a:t>IV EuPRAXIA@SPARC_LAB Review Committee Meeting, LNF, November 30,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BE3C9-BFC8-6531-4BF3-4780A337A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1134113"/>
            <a:ext cx="11379570" cy="50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4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93A23-908D-30D5-A06D-EF52F4077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73" r="9091"/>
          <a:stretch/>
        </p:blipFill>
        <p:spPr>
          <a:xfrm>
            <a:off x="20" y="-12690"/>
            <a:ext cx="12191980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556C5D-1F99-56E7-C18E-9E1D16B7C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A3A6714-3D1F-4857-9904-D935B84167FA}" type="slidenum">
              <a:rPr lang="en-US" smtClean="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A032DE-EADD-564E-B7A5-F6DE462C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5797680"/>
            <a:ext cx="11622347" cy="11173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EuPRAXIA_PP Kickoff meeting, LNF, November 24-25, 2022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116 participants = &gt; 63 attendance + 53 remote</a:t>
            </a:r>
          </a:p>
        </p:txBody>
      </p:sp>
    </p:spTree>
    <p:extLst>
      <p:ext uri="{BB962C8B-B14F-4D97-AF65-F5344CB8AC3E}">
        <p14:creationId xmlns:p14="http://schemas.microsoft.com/office/powerpoint/2010/main" val="1282236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hteck 90">
            <a:extLst>
              <a:ext uri="{FF2B5EF4-FFF2-40B4-BE49-F238E27FC236}">
                <a16:creationId xmlns:a16="http://schemas.microsoft.com/office/drawing/2014/main" id="{0CF25A3E-739C-F45E-9E8E-F532E2D61647}"/>
              </a:ext>
            </a:extLst>
          </p:cNvPr>
          <p:cNvSpPr/>
          <p:nvPr/>
        </p:nvSpPr>
        <p:spPr>
          <a:xfrm>
            <a:off x="88300" y="827727"/>
            <a:ext cx="12045381" cy="48338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DC66DD0-63D2-C99E-1555-125CA62B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705273" cy="1325563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+mn-lt"/>
              </a:rPr>
              <a:t>EuPRAXIA</a:t>
            </a:r>
            <a:r>
              <a:rPr lang="en-US" sz="3200" dirty="0">
                <a:latin typeface="+mn-lt"/>
              </a:rPr>
              <a:t>-Preparatory Phase Consortium</a:t>
            </a:r>
            <a:br>
              <a:rPr lang="en-US" sz="3200" dirty="0">
                <a:latin typeface="+mn-lt"/>
              </a:rPr>
            </a:br>
            <a:r>
              <a:rPr lang="en-US" sz="2200" b="0" i="1" dirty="0">
                <a:latin typeface="+mn-lt"/>
              </a:rPr>
              <a:t>34 Institutes from 12 Countries </a:t>
            </a:r>
            <a:r>
              <a:rPr lang="en-US" sz="2200" b="0" i="1" dirty="0">
                <a:latin typeface="+mn-lt"/>
                <a:sym typeface="Wingdings" pitchFamily="2" charset="2"/>
              </a:rPr>
              <a:t> to be merged with ESFRI Consortium</a:t>
            </a:r>
            <a:endParaRPr lang="de-DE" b="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A31E474-8F60-E445-B660-8B421D97FCD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569229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EuPRAXIA-PP - 02 Nov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5D63892-1663-4762-7520-51E286CA2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467" y="916383"/>
            <a:ext cx="5407370" cy="157378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1DF2D71-6B6E-BEB6-0E74-6496E3A01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946" y="1871052"/>
            <a:ext cx="4946754" cy="162169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8E72371F-1AA8-9A1D-B623-5633D88E5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152" y="3987000"/>
            <a:ext cx="3535064" cy="1621696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B829D2BC-D324-8114-37D3-C9550AEDB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6807" y="904485"/>
            <a:ext cx="1619250" cy="95885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5693865F-0C26-29BD-320F-25F32B310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266" y="2968535"/>
            <a:ext cx="4249135" cy="998644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C0B61474-6224-32E0-D29E-BBFDED840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968" y="3986688"/>
            <a:ext cx="1391007" cy="1498559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215C9BB2-86AA-39EA-04C5-1E67FF569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0529" y="904408"/>
            <a:ext cx="2463800" cy="965200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66D40399-E147-7FE3-BABA-1F06DDAD13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490" y="2450851"/>
            <a:ext cx="2611724" cy="1550891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F2D70898-16EC-DF8F-E380-3F2D1F93F0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926" y="4039493"/>
            <a:ext cx="1879595" cy="1497022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815BE3AE-0512-A247-7F42-FDF86C5086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6409" y="3494870"/>
            <a:ext cx="3969372" cy="957908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B7D37322-E76D-2706-3001-10956AA06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1365" y="1882785"/>
            <a:ext cx="1619249" cy="1108674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C5B1A97F-A08A-3BFC-0DB5-1FBBD0B1CA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2087" y="4519266"/>
            <a:ext cx="1723737" cy="1066739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7714152E-61A6-8831-1022-ACEB93A97B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0072" y="4540204"/>
            <a:ext cx="1953815" cy="1064444"/>
          </a:xfrm>
          <a:prstGeom prst="rect">
            <a:avLst/>
          </a:prstGeom>
        </p:spPr>
      </p:pic>
      <p:sp>
        <p:nvSpPr>
          <p:cNvPr id="90" name="Textfeld 89">
            <a:extLst>
              <a:ext uri="{FF2B5EF4-FFF2-40B4-BE49-F238E27FC236}">
                <a16:creationId xmlns:a16="http://schemas.microsoft.com/office/drawing/2014/main" id="{6BB9DBD4-9545-7FD8-D569-31D5D7308059}"/>
              </a:ext>
            </a:extLst>
          </p:cNvPr>
          <p:cNvSpPr txBox="1"/>
          <p:nvPr/>
        </p:nvSpPr>
        <p:spPr>
          <a:xfrm>
            <a:off x="1028099" y="5676079"/>
            <a:ext cx="108257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Complemented by institutes in </a:t>
            </a:r>
            <a:r>
              <a:rPr kumimoji="0" lang="en-US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EuPRAXIA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ESFRI consortium: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additional 17 institutes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France, Germany, Poland, Sweden, United Kingdom, China, Japan, United States. Russian institutes presently suspended.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2931BAC2-4136-662B-BA37-748864F7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6" y="984920"/>
            <a:ext cx="2114696" cy="957039"/>
          </a:xfrm>
          <a:prstGeom prst="rect">
            <a:avLst/>
          </a:prstGeom>
        </p:spPr>
      </p:pic>
      <p:sp>
        <p:nvSpPr>
          <p:cNvPr id="97" name="Textfeld 96">
            <a:extLst>
              <a:ext uri="{FF2B5EF4-FFF2-40B4-BE49-F238E27FC236}">
                <a16:creationId xmlns:a16="http://schemas.microsoft.com/office/drawing/2014/main" id="{BBF9053A-3603-1EAE-4C45-A05AA0D40147}"/>
              </a:ext>
            </a:extLst>
          </p:cNvPr>
          <p:cNvSpPr txBox="1"/>
          <p:nvPr/>
        </p:nvSpPr>
        <p:spPr>
          <a:xfrm>
            <a:off x="150113" y="1956439"/>
            <a:ext cx="22838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Preparatory Phase</a:t>
            </a:r>
          </a:p>
        </p:txBody>
      </p:sp>
    </p:spTree>
    <p:extLst>
      <p:ext uri="{BB962C8B-B14F-4D97-AF65-F5344CB8AC3E}">
        <p14:creationId xmlns:p14="http://schemas.microsoft.com/office/powerpoint/2010/main" val="48327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5075D31E-2CAF-0D60-9E06-4FE962CD91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73"/>
          <a:stretch/>
        </p:blipFill>
        <p:spPr>
          <a:xfrm>
            <a:off x="7430566" y="785078"/>
            <a:ext cx="4761434" cy="222225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6AA09F8-91E9-170C-742D-8D55019B6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8578271" cy="1325563"/>
          </a:xfrm>
        </p:spPr>
        <p:txBody>
          <a:bodyPr/>
          <a:lstStyle/>
          <a:p>
            <a:r>
              <a:rPr lang="en-US" sz="3200">
                <a:latin typeface="Calibri"/>
              </a:rPr>
              <a:t>EuPRAXIA-PP (Preparatory Phase) Key Facts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54334D-CE74-3FFC-AC64-BDD7B6207D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36742" cy="365125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EuPRAXIA-PP - 02 Nov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A3269A-0189-81EF-91E8-27BD3AE940EF}"/>
              </a:ext>
            </a:extLst>
          </p:cNvPr>
          <p:cNvSpPr txBox="1"/>
          <p:nvPr/>
        </p:nvSpPr>
        <p:spPr>
          <a:xfrm>
            <a:off x="182638" y="835687"/>
            <a:ext cx="6885427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implementation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RI in Europe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in-kind): 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8.3 M€</a:t>
            </a:r>
          </a:p>
          <a:p>
            <a:pPr marL="800078" marR="0" lvl="1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	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2.49 M€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(EU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in-kind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800078" marR="0" lvl="1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Outside EU	 	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0.69 M€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Switzerland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	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0.51 M€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(UK)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organized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16 Work Packages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		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Nov 2022 – 31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2026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Coordinator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headquarters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participating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organizations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12 countries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“Board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Financial Sponsors“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representatives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agencies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25%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total M&amp;P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569 M€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secured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Site 1 is essentially financed.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0E35245A-0830-5918-2918-F50627582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565" y="3104793"/>
            <a:ext cx="4761435" cy="1919610"/>
          </a:xfrm>
          <a:prstGeom prst="rect">
            <a:avLst/>
          </a:prstGeom>
        </p:spPr>
      </p:pic>
      <p:pic>
        <p:nvPicPr>
          <p:cNvPr id="41" name="Bildplatzhalter 6">
            <a:extLst>
              <a:ext uri="{FF2B5EF4-FFF2-40B4-BE49-F238E27FC236}">
                <a16:creationId xmlns:a16="http://schemas.microsoft.com/office/drawing/2014/main" id="{7F37C363-E5DC-1E96-D2F9-C5C490CCF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327" y="5121862"/>
            <a:ext cx="3714673" cy="1237583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6306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B07BE5-6AE5-69AB-37E9-7F800E549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16" y="957043"/>
            <a:ext cx="7612006" cy="529027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/>
              <a:t>Managerial WP`s</a:t>
            </a:r>
          </a:p>
          <a:p>
            <a:pPr lvl="1">
              <a:spcAft>
                <a:spcPts val="600"/>
              </a:spcAft>
            </a:pPr>
            <a:r>
              <a:rPr lang="en-US" sz="2000" b="1"/>
              <a:t>Outreach</a:t>
            </a:r>
            <a:r>
              <a:rPr lang="en-US" sz="2000"/>
              <a:t> to public, users, EU decision makers and industry</a:t>
            </a:r>
          </a:p>
          <a:p>
            <a:pPr lvl="1">
              <a:spcAft>
                <a:spcPts val="600"/>
              </a:spcAft>
            </a:pPr>
            <a:r>
              <a:rPr lang="en-US" sz="2000" b="1"/>
              <a:t>Define</a:t>
            </a:r>
            <a:r>
              <a:rPr lang="en-US" sz="2000"/>
              <a:t> legal model (how is EuPRAXIA governed?), financial model, rules, user services and membership extension for full implementation</a:t>
            </a:r>
          </a:p>
          <a:p>
            <a:pPr lvl="1">
              <a:spcAft>
                <a:spcPts val="600"/>
              </a:spcAft>
            </a:pPr>
            <a:r>
              <a:rPr lang="en-US" sz="2000"/>
              <a:t>Works with </a:t>
            </a:r>
            <a:r>
              <a:rPr lang="en-US" sz="2000" b="1"/>
              <a:t>project bodies and funding agencies</a:t>
            </a:r>
            <a:r>
              <a:rPr lang="en-US" sz="2000"/>
              <a:t> </a:t>
            </a:r>
            <a:r>
              <a:rPr lang="en-US" sz="2000">
                <a:sym typeface="Wingdings" pitchFamily="2" charset="2"/>
              </a:rPr>
              <a:t></a:t>
            </a:r>
            <a:r>
              <a:rPr lang="en-US" sz="2000"/>
              <a:t> Board of Financial Sponsors</a:t>
            </a:r>
          </a:p>
          <a:p>
            <a:pPr>
              <a:spcAft>
                <a:spcPts val="600"/>
              </a:spcAft>
            </a:pPr>
            <a:r>
              <a:rPr lang="en-US" sz="2400"/>
              <a:t>Technical WP‘s (correspond to Project Clusters):</a:t>
            </a:r>
          </a:p>
          <a:p>
            <a:pPr lvl="1">
              <a:spcAft>
                <a:spcPts val="600"/>
              </a:spcAft>
            </a:pPr>
            <a:r>
              <a:rPr lang="en-US" sz="2000" b="1"/>
              <a:t>Update of CDR </a:t>
            </a:r>
            <a:r>
              <a:rPr lang="en-US" sz="2000"/>
              <a:t>concepts and parameters, towards technical design (full technical design requires more funding)</a:t>
            </a:r>
          </a:p>
          <a:p>
            <a:pPr lvl="1">
              <a:spcAft>
                <a:spcPts val="600"/>
              </a:spcAft>
            </a:pPr>
            <a:r>
              <a:rPr lang="en-US" sz="2000"/>
              <a:t>Specify in detail </a:t>
            </a:r>
            <a:r>
              <a:rPr lang="en-US" sz="2000" b="1"/>
              <a:t>Excellence Centers and their required funding</a:t>
            </a:r>
            <a:r>
              <a:rPr lang="en-US" sz="2000"/>
              <a:t>: TDR related R&amp;D, prototyping, contributions to construction</a:t>
            </a:r>
          </a:p>
          <a:p>
            <a:pPr lvl="1">
              <a:spcAft>
                <a:spcPts val="600"/>
              </a:spcAft>
            </a:pPr>
            <a:r>
              <a:rPr lang="en-US" sz="2000"/>
              <a:t>Help in defining funding applications for various agencies</a:t>
            </a:r>
          </a:p>
          <a:p>
            <a:pPr>
              <a:spcAft>
                <a:spcPts val="600"/>
              </a:spcAft>
            </a:pPr>
            <a:r>
              <a:rPr lang="en-US" sz="2400"/>
              <a:t>Output defined in </a:t>
            </a:r>
            <a:r>
              <a:rPr lang="en-US" sz="2400" b="1"/>
              <a:t>milestones &amp; deliverables </a:t>
            </a:r>
            <a:r>
              <a:rPr lang="en-US" sz="2400"/>
              <a:t>with dates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C53957E-5B25-2E5B-8261-28BC4BAA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Preparatory Phase Main Goals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E1F5B9-2395-5128-F41A-B01B4DAE8E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448327" cy="395428"/>
          </a:xfrm>
        </p:spPr>
        <p:txBody>
          <a:bodyPr/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33418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 Assmann - EuPRAXIA-PP - 02 Nov 2022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33418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1" descr="ESFRI-EuPRAXIA-15-Organigramm.pdf">
            <a:extLst>
              <a:ext uri="{FF2B5EF4-FFF2-40B4-BE49-F238E27FC236}">
                <a16:creationId xmlns:a16="http://schemas.microsoft.com/office/drawing/2014/main" id="{4125844D-2071-6724-C9C7-94F3006E87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7"/>
          <a:stretch/>
        </p:blipFill>
        <p:spPr>
          <a:xfrm>
            <a:off x="7951816" y="990509"/>
            <a:ext cx="2590682" cy="174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0" descr="ESFRI-EuPRAXIA-14-Planning.pdf">
            <a:extLst>
              <a:ext uri="{FF2B5EF4-FFF2-40B4-BE49-F238E27FC236}">
                <a16:creationId xmlns:a16="http://schemas.microsoft.com/office/drawing/2014/main" id="{7CB7147D-7BF2-53BA-9C71-970A4C9380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306" y="2539769"/>
            <a:ext cx="2371283" cy="177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566EF4E-5774-7A68-5D2B-DFD689CC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003" y="4567734"/>
            <a:ext cx="3887302" cy="17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EF6113-0D1F-F3ED-412E-38C6FAAA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63CD7A-F6A1-7CDB-6D39-9DD8F72D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998656" cy="1325563"/>
          </a:xfrm>
        </p:spPr>
        <p:txBody>
          <a:bodyPr>
            <a:normAutofit/>
          </a:bodyPr>
          <a:lstStyle/>
          <a:p>
            <a:r>
              <a:rPr lang="en-IT" dirty="0"/>
              <a:t>EuPRAXIA Advanced Photon Sources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12F8-A0D0-E406-2E04-B4A283E7C1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4899585" cy="365125"/>
          </a:xfrm>
        </p:spPr>
        <p:txBody>
          <a:bodyPr/>
          <a:lstStyle/>
          <a:p>
            <a:pPr algn="l"/>
            <a:r>
              <a:rPr lang="en-GB" dirty="0"/>
              <a:t>EuPRAXIA_PP Kick-off meeting, LNF, November 24-25,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22819D-8632-06DA-1FD9-54B70E3BAD87}"/>
              </a:ext>
            </a:extLst>
          </p:cNvPr>
          <p:cNvSpPr txBox="1"/>
          <p:nvPr/>
        </p:nvSpPr>
        <p:spPr>
          <a:xfrm>
            <a:off x="6663517" y="5830749"/>
            <a:ext cx="5528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dirty="0">
                <a:solidFill>
                  <a:srgbClr val="EF3723"/>
                </a:solidFill>
              </a:rPr>
              <a:t>Project Starting Date : December 1</a:t>
            </a:r>
            <a:r>
              <a:rPr lang="en-IT" sz="2800" baseline="30000" dirty="0">
                <a:solidFill>
                  <a:srgbClr val="EF3723"/>
                </a:solidFill>
              </a:rPr>
              <a:t>rst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628E8-8997-2863-6F35-0C6F53C3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15" y="922044"/>
            <a:ext cx="11379570" cy="50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4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/>
          <p:cNvGrpSpPr/>
          <p:nvPr/>
        </p:nvGrpSpPr>
        <p:grpSpPr>
          <a:xfrm>
            <a:off x="2074498" y="291853"/>
            <a:ext cx="6936153" cy="461821"/>
            <a:chOff x="35496" y="96783"/>
            <a:chExt cx="9248204" cy="61576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0" t="29272" r="3939" b="32310"/>
            <a:stretch/>
          </p:blipFill>
          <p:spPr>
            <a:xfrm>
              <a:off x="35496" y="96783"/>
              <a:ext cx="2088232" cy="615761"/>
            </a:xfrm>
            <a:prstGeom prst="rect">
              <a:avLst/>
            </a:prstGeom>
          </p:spPr>
        </p:pic>
        <p:cxnSp>
          <p:nvCxnSpPr>
            <p:cNvPr id="26" name="Connettore 1 25"/>
            <p:cNvCxnSpPr/>
            <p:nvPr/>
          </p:nvCxnSpPr>
          <p:spPr>
            <a:xfrm flipV="1">
              <a:off x="2250035" y="404663"/>
              <a:ext cx="7033665" cy="2"/>
            </a:xfrm>
            <a:prstGeom prst="line">
              <a:avLst/>
            </a:prstGeom>
            <a:ln w="12700" cap="sq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DC12E8-FCC1-4976-BF7D-59149EA1F23F}" type="datetime1">
              <a:rPr lang="en-US" smtClean="0"/>
              <a:pPr/>
              <a:t>11/30/22</a:t>
            </a:fld>
            <a:endParaRPr lang="en-US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29DC4-B0AE-4A3D-A364-00B4E69EED63}" type="slidenum">
              <a:rPr lang="en-US" smtClean="0"/>
              <a:t>9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74" y="158312"/>
            <a:ext cx="1001427" cy="728900"/>
          </a:xfrm>
          <a:prstGeom prst="rect">
            <a:avLst/>
          </a:prstGeom>
        </p:spPr>
      </p:pic>
      <p:sp>
        <p:nvSpPr>
          <p:cNvPr id="15" name="CasellaDiTesto 23">
            <a:extLst>
              <a:ext uri="{FF2B5EF4-FFF2-40B4-BE49-F238E27FC236}">
                <a16:creationId xmlns:a16="http://schemas.microsoft.com/office/drawing/2014/main" id="{CCE1D684-12D5-4493-970B-04298B9ECC2B}"/>
              </a:ext>
            </a:extLst>
          </p:cNvPr>
          <p:cNvSpPr txBox="1"/>
          <p:nvPr/>
        </p:nvSpPr>
        <p:spPr>
          <a:xfrm>
            <a:off x="5105926" y="269004"/>
            <a:ext cx="26738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EXIN / EuPRAXIA / </a:t>
            </a:r>
            <a:r>
              <a:rPr lang="en-US" sz="1500" b="1" i="1" dirty="0" err="1">
                <a:solidFill>
                  <a:prstClr val="black"/>
                </a:solidFill>
                <a:latin typeface="Times New Roman"/>
                <a:cs typeface="Arial" pitchFamily="34" charset="0"/>
              </a:rPr>
              <a:t>EuAPS</a:t>
            </a:r>
            <a:endParaRPr lang="en-US" sz="1500" b="1" i="1" dirty="0">
              <a:solidFill>
                <a:prstClr val="black"/>
              </a:solidFill>
              <a:latin typeface="Times New Roman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582668-1D42-70F5-1773-D82B43AF8F86}"/>
              </a:ext>
            </a:extLst>
          </p:cNvPr>
          <p:cNvGrpSpPr/>
          <p:nvPr/>
        </p:nvGrpSpPr>
        <p:grpSpPr>
          <a:xfrm>
            <a:off x="1343825" y="1421278"/>
            <a:ext cx="10058401" cy="4353722"/>
            <a:chOff x="1524000" y="2103379"/>
            <a:chExt cx="9144000" cy="395792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B0B168F-913F-4565-B97F-018E817C9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0" y="2553139"/>
              <a:ext cx="9144000" cy="35081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2441BC-B234-485A-BDDF-1AF11B956F1E}"/>
                </a:ext>
              </a:extLst>
            </p:cNvPr>
            <p:cNvSpPr txBox="1"/>
            <p:nvPr/>
          </p:nvSpPr>
          <p:spPr>
            <a:xfrm>
              <a:off x="3348540" y="2197206"/>
              <a:ext cx="137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Compressor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63595DA-448A-47A0-9A9D-D4340DA40635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4033798" y="2566539"/>
              <a:ext cx="286156" cy="48439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25B011E-E8F5-4886-AA2D-10CF680C0E80}"/>
                </a:ext>
              </a:extLst>
            </p:cNvPr>
            <p:cNvCxnSpPr>
              <a:cxnSpLocks/>
            </p:cNvCxnSpPr>
            <p:nvPr/>
          </p:nvCxnSpPr>
          <p:spPr>
            <a:xfrm>
              <a:off x="5445370" y="2497015"/>
              <a:ext cx="37663" cy="60568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5CAE5B2-8711-458E-992E-9901118E1F2F}"/>
                </a:ext>
              </a:extLst>
            </p:cNvPr>
            <p:cNvSpPr txBox="1"/>
            <p:nvPr/>
          </p:nvSpPr>
          <p:spPr>
            <a:xfrm>
              <a:off x="4863747" y="2103379"/>
              <a:ext cx="1610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EuAPS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source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624C61D-3036-4DF4-A553-E13F52C45795}"/>
                </a:ext>
              </a:extLst>
            </p:cNvPr>
            <p:cNvCxnSpPr/>
            <p:nvPr/>
          </p:nvCxnSpPr>
          <p:spPr>
            <a:xfrm>
              <a:off x="4900246" y="3490545"/>
              <a:ext cx="5234354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A3D766-5AD6-4D19-B06A-89EFF781F067}"/>
                </a:ext>
              </a:extLst>
            </p:cNvPr>
            <p:cNvSpPr txBox="1"/>
            <p:nvPr/>
          </p:nvSpPr>
          <p:spPr>
            <a:xfrm>
              <a:off x="7333845" y="2146132"/>
              <a:ext cx="1294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Photon line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61FA29-AB93-495D-9F18-D83F8094B9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8442" y="2497016"/>
              <a:ext cx="422572" cy="93198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27C118-95D3-4825-B21F-9849569047DF}"/>
                </a:ext>
              </a:extLst>
            </p:cNvPr>
            <p:cNvCxnSpPr>
              <a:cxnSpLocks/>
            </p:cNvCxnSpPr>
            <p:nvPr/>
          </p:nvCxnSpPr>
          <p:spPr>
            <a:xfrm>
              <a:off x="4236463" y="3639066"/>
              <a:ext cx="0" cy="1232613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577299-2724-4B06-910D-4C4E2B063742}"/>
                </a:ext>
              </a:extLst>
            </p:cNvPr>
            <p:cNvSpPr/>
            <p:nvPr/>
          </p:nvSpPr>
          <p:spPr>
            <a:xfrm>
              <a:off x="4052047" y="4847334"/>
              <a:ext cx="752100" cy="74534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412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CF5CD04-70BF-4734-8A93-C4CF1CB22496}"/>
                </a:ext>
              </a:extLst>
            </p:cNvPr>
            <p:cNvSpPr txBox="1"/>
            <p:nvPr/>
          </p:nvSpPr>
          <p:spPr>
            <a:xfrm>
              <a:off x="4719056" y="5159889"/>
              <a:ext cx="17550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COMB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/EXIN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70EE31F-EAEC-4821-A7F4-5239B2743783}"/>
                </a:ext>
              </a:extLst>
            </p:cNvPr>
            <p:cNvSpPr/>
            <p:nvPr/>
          </p:nvSpPr>
          <p:spPr>
            <a:xfrm>
              <a:off x="7876085" y="3156009"/>
              <a:ext cx="1869825" cy="745347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412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595F9EA-CAA7-4742-BC7E-47314ACEEC48}"/>
                </a:ext>
              </a:extLst>
            </p:cNvPr>
            <p:cNvSpPr txBox="1"/>
            <p:nvPr/>
          </p:nvSpPr>
          <p:spPr>
            <a:xfrm>
              <a:off x="9093255" y="3981706"/>
              <a:ext cx="12943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EuAPS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area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267460-4D89-4363-9757-A204B716BB58}"/>
                </a:ext>
              </a:extLst>
            </p:cNvPr>
            <p:cNvSpPr/>
            <p:nvPr/>
          </p:nvSpPr>
          <p:spPr>
            <a:xfrm>
              <a:off x="4136041" y="2944302"/>
              <a:ext cx="752100" cy="745347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 w="41275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59C54B8-574E-4133-B626-8039BD45D78C}"/>
                </a:ext>
              </a:extLst>
            </p:cNvPr>
            <p:cNvSpPr/>
            <p:nvPr/>
          </p:nvSpPr>
          <p:spPr>
            <a:xfrm>
              <a:off x="5000441" y="3154672"/>
              <a:ext cx="1052299" cy="705276"/>
            </a:xfrm>
            <a:prstGeom prst="roundRect">
              <a:avLst/>
            </a:prstGeom>
            <a:solidFill>
              <a:srgbClr val="FF0000">
                <a:alpha val="40000"/>
              </a:srgb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9429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Personalizzati 1">
      <a:dk1>
        <a:srgbClr val="008F51"/>
      </a:dk1>
      <a:lt1>
        <a:srgbClr val="FFFFFF"/>
      </a:lt1>
      <a:dk2>
        <a:srgbClr val="008F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defTabSz="342900">
          <a:spcBef>
            <a:spcPts val="263"/>
          </a:spcBef>
          <a:defRPr sz="12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1_Rev_Committe_Feb_22_2021_rev1" id="{572E6BE1-E081-6A42-88D3-A16431791196}" vid="{6E278F3E-7C45-754E-B5AB-6C4A4BBD532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1691</Words>
  <Application>Microsoft Macintosh PowerPoint</Application>
  <PresentationFormat>Widescreen</PresentationFormat>
  <Paragraphs>311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Arial Narrow</vt:lpstr>
      <vt:lpstr>Arial Nova</vt:lpstr>
      <vt:lpstr>Arial Rounded MT Bold</vt:lpstr>
      <vt:lpstr>Bahnschrift Light</vt:lpstr>
      <vt:lpstr>Calibri</vt:lpstr>
      <vt:lpstr>Calibri Light</vt:lpstr>
      <vt:lpstr>Cambria Math</vt:lpstr>
      <vt:lpstr>Open Sans Semibold</vt:lpstr>
      <vt:lpstr>STIXGeneral</vt:lpstr>
      <vt:lpstr>Symbol</vt:lpstr>
      <vt:lpstr>Times New Roman</vt:lpstr>
      <vt:lpstr>Office Theme</vt:lpstr>
      <vt:lpstr>1_Tema di Office</vt:lpstr>
      <vt:lpstr>EuPRAXIA@SPARC_LAB  General Introduction and Project Overview</vt:lpstr>
      <vt:lpstr>AGENDA</vt:lpstr>
      <vt:lpstr>TDR Draft Index</vt:lpstr>
      <vt:lpstr>EuPRAXIA_PP Kickoff meeting, LNF, November 24-25, 2022  116 participants = &gt; 63 attendance + 53 remote</vt:lpstr>
      <vt:lpstr>EuPRAXIA-Preparatory Phase Consortium 34 Institutes from 12 Countries  to be merged with ESFRI Consortium</vt:lpstr>
      <vt:lpstr>EuPRAXIA-PP (Preparatory Phase) Key Facts</vt:lpstr>
      <vt:lpstr>Preparatory Phase Main Goals</vt:lpstr>
      <vt:lpstr>EuPRAXIA Advanced Photon Sources </vt:lpstr>
      <vt:lpstr>PowerPoint Presentation</vt:lpstr>
      <vt:lpstr>Recruitment strategy</vt:lpstr>
      <vt:lpstr>Progress on the EuPRAXIA@SPARC_LAB TDR</vt:lpstr>
      <vt:lpstr>PowerPoint Presentation</vt:lpstr>
      <vt:lpstr>R&amp;D Cost Baseline follow up. </vt:lpstr>
      <vt:lpstr>TDR – Beam Dynamics | Machine Layout</vt:lpstr>
      <vt:lpstr>EuPRAXIA@SPARC_LAB Parameter List update 2 </vt:lpstr>
      <vt:lpstr>EuPRAXIA@SPARC_LAB Parameter List update 1 </vt:lpstr>
      <vt:lpstr>Machine Layout</vt:lpstr>
      <vt:lpstr>Injector</vt:lpstr>
      <vt:lpstr>Linac</vt:lpstr>
      <vt:lpstr>RF Power Sources</vt:lpstr>
      <vt:lpstr>Plasma Module</vt:lpstr>
      <vt:lpstr>Plasma Module</vt:lpstr>
      <vt:lpstr>Plasma Module</vt:lpstr>
      <vt:lpstr>FEL and Undulators</vt:lpstr>
      <vt:lpstr>Users and Beam Lines</vt:lpstr>
      <vt:lpstr>Diagnostics</vt:lpstr>
      <vt:lpstr>Building Status</vt:lpstr>
      <vt:lpstr>Building Rendering</vt:lpstr>
      <vt:lpstr>Schedule Update</vt:lpstr>
      <vt:lpstr>Milestones work in progress</vt:lpstr>
      <vt:lpstr>Project Office Status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Massimo Ferrario</cp:lastModifiedBy>
  <cp:revision>177</cp:revision>
  <dcterms:created xsi:type="dcterms:W3CDTF">2018-02-09T13:41:45Z</dcterms:created>
  <dcterms:modified xsi:type="dcterms:W3CDTF">2022-11-30T11:10:47Z</dcterms:modified>
</cp:coreProperties>
</file>