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71" r:id="rId7"/>
    <p:sldId id="261" r:id="rId8"/>
    <p:sldId id="262" r:id="rId9"/>
    <p:sldId id="263"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0" roundtripDataSignature="AMtx7mjswvPEzIkCjL+RMYRYg5piF/Ch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67"/>
    <p:restoredTop sz="94809"/>
  </p:normalViewPr>
  <p:slideViewPr>
    <p:cSldViewPr snapToGrid="0">
      <p:cViewPr varScale="1">
        <p:scale>
          <a:sx n="160" d="100"/>
          <a:sy n="160" d="100"/>
        </p:scale>
        <p:origin x="176" y="32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customschemas.google.com/relationships/presentationmetadata" Target="meta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9" name="Google Shape;20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8" name="Google Shape;218;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2" name="Google Shape;1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1" name="Google Shape;12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0" name="Google Shape;130;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0" name="Google Shape;150;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titolo">
  <p:cSld name="Diapositiva titolo">
    <p:spTree>
      <p:nvGrpSpPr>
        <p:cNvPr id="1" name="Shape 17"/>
        <p:cNvGrpSpPr/>
        <p:nvPr/>
      </p:nvGrpSpPr>
      <p:grpSpPr>
        <a:xfrm>
          <a:off x="0" y="0"/>
          <a:ext cx="0" cy="0"/>
          <a:chOff x="0" y="0"/>
          <a:chExt cx="0" cy="0"/>
        </a:xfrm>
      </p:grpSpPr>
      <p:pic>
        <p:nvPicPr>
          <p:cNvPr id="18" name="Google Shape;18;p17"/>
          <p:cNvPicPr preferRelativeResize="0"/>
          <p:nvPr/>
        </p:nvPicPr>
        <p:blipFill rotWithShape="1">
          <a:blip r:embed="rId2">
            <a:alphaModFix/>
          </a:blip>
          <a:srcRect b="9003"/>
          <a:stretch/>
        </p:blipFill>
        <p:spPr>
          <a:xfrm>
            <a:off x="0" y="1310759"/>
            <a:ext cx="12202758" cy="5038670"/>
          </a:xfrm>
          <a:prstGeom prst="rect">
            <a:avLst/>
          </a:prstGeom>
          <a:noFill/>
          <a:ln>
            <a:noFill/>
          </a:ln>
        </p:spPr>
      </p:pic>
      <p:sp>
        <p:nvSpPr>
          <p:cNvPr id="19" name="Google Shape;19;p17"/>
          <p:cNvSpPr txBox="1">
            <a:spLocks noGrp="1"/>
          </p:cNvSpPr>
          <p:nvPr>
            <p:ph type="ctrTitle"/>
          </p:nvPr>
        </p:nvSpPr>
        <p:spPr>
          <a:xfrm>
            <a:off x="838200" y="1335636"/>
            <a:ext cx="3795445" cy="241443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27F47"/>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7"/>
          <p:cNvSpPr txBox="1">
            <a:spLocks noGrp="1"/>
          </p:cNvSpPr>
          <p:nvPr>
            <p:ph type="subTitle" idx="1"/>
          </p:nvPr>
        </p:nvSpPr>
        <p:spPr>
          <a:xfrm>
            <a:off x="838200" y="3879437"/>
            <a:ext cx="3795445"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 name="Google Shape;21;p17"/>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7"/>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7"/>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24" name="Google Shape;24;p17"/>
          <p:cNvSpPr>
            <a:spLocks noGrp="1"/>
          </p:cNvSpPr>
          <p:nvPr>
            <p:ph type="pic" idx="2"/>
          </p:nvPr>
        </p:nvSpPr>
        <p:spPr>
          <a:xfrm>
            <a:off x="5188449" y="2106202"/>
            <a:ext cx="5712431" cy="3754848"/>
          </a:xfrm>
          <a:prstGeom prst="rect">
            <a:avLst/>
          </a:prstGeom>
          <a:noFill/>
          <a:ln>
            <a:noFill/>
          </a:ln>
        </p:spPr>
      </p:sp>
      <p:sp>
        <p:nvSpPr>
          <p:cNvPr id="25" name="Google Shape;25;p17"/>
          <p:cNvSpPr txBox="1">
            <a:spLocks noGrp="1"/>
          </p:cNvSpPr>
          <p:nvPr>
            <p:ph type="body" idx="3"/>
          </p:nvPr>
        </p:nvSpPr>
        <p:spPr>
          <a:xfrm>
            <a:off x="838200" y="5681663"/>
            <a:ext cx="3795444" cy="482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1026" name="Picture 2">
            <a:extLst>
              <a:ext uri="{FF2B5EF4-FFF2-40B4-BE49-F238E27FC236}">
                <a16:creationId xmlns:a16="http://schemas.microsoft.com/office/drawing/2014/main" id="{8AAE201D-5093-B949-8A04-12546F89CA9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907324" y="107205"/>
            <a:ext cx="1799644" cy="910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olo e testo verticale" type="vertTx">
  <p:cSld name="VERTICAL_TEXT">
    <p:spTree>
      <p:nvGrpSpPr>
        <p:cNvPr id="1" name="Shape 87"/>
        <p:cNvGrpSpPr/>
        <p:nvPr/>
      </p:nvGrpSpPr>
      <p:grpSpPr>
        <a:xfrm>
          <a:off x="0" y="0"/>
          <a:ext cx="0" cy="0"/>
          <a:chOff x="0" y="0"/>
          <a:chExt cx="0" cy="0"/>
        </a:xfrm>
      </p:grpSpPr>
      <p:sp>
        <p:nvSpPr>
          <p:cNvPr id="88" name="Google Shape;88;p26"/>
          <p:cNvSpPr txBox="1">
            <a:spLocks noGrp="1"/>
          </p:cNvSpPr>
          <p:nvPr>
            <p:ph type="title"/>
          </p:nvPr>
        </p:nvSpPr>
        <p:spPr>
          <a:xfrm>
            <a:off x="838200" y="1335636"/>
            <a:ext cx="10515600" cy="7801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6"/>
          <p:cNvSpPr txBox="1">
            <a:spLocks noGrp="1"/>
          </p:cNvSpPr>
          <p:nvPr>
            <p:ph type="body" idx="1"/>
          </p:nvPr>
        </p:nvSpPr>
        <p:spPr>
          <a:xfrm rot="5400000">
            <a:off x="4153087" y="-1023750"/>
            <a:ext cx="3885826"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6"/>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6"/>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6"/>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93" name="Google Shape;93;p26"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olo e testo verticale" type="vertTitleAndTx">
  <p:cSld name="VERTICAL_TITLE_AND_VERTICAL_TEXT">
    <p:spTree>
      <p:nvGrpSpPr>
        <p:cNvPr id="1" name="Shape 94"/>
        <p:cNvGrpSpPr/>
        <p:nvPr/>
      </p:nvGrpSpPr>
      <p:grpSpPr>
        <a:xfrm>
          <a:off x="0" y="0"/>
          <a:ext cx="0" cy="0"/>
          <a:chOff x="0" y="0"/>
          <a:chExt cx="0" cy="0"/>
        </a:xfrm>
      </p:grpSpPr>
      <p:sp>
        <p:nvSpPr>
          <p:cNvPr id="95" name="Google Shape;95;p27"/>
          <p:cNvSpPr txBox="1">
            <a:spLocks noGrp="1"/>
          </p:cNvSpPr>
          <p:nvPr>
            <p:ph type="title"/>
          </p:nvPr>
        </p:nvSpPr>
        <p:spPr>
          <a:xfrm rot="5400000">
            <a:off x="7618686" y="2441849"/>
            <a:ext cx="4841328" cy="26289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27"/>
          <p:cNvSpPr txBox="1">
            <a:spLocks noGrp="1"/>
          </p:cNvSpPr>
          <p:nvPr>
            <p:ph type="body" idx="1"/>
          </p:nvPr>
        </p:nvSpPr>
        <p:spPr>
          <a:xfrm rot="5400000">
            <a:off x="2284687" y="-110851"/>
            <a:ext cx="4841327"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27"/>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27"/>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27"/>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100" name="Google Shape;100;p27"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olo e contenuto">
  <p:cSld name="Titolo e contenuto">
    <p:spTree>
      <p:nvGrpSpPr>
        <p:cNvPr id="1" name="Shape 27"/>
        <p:cNvGrpSpPr/>
        <p:nvPr/>
      </p:nvGrpSpPr>
      <p:grpSpPr>
        <a:xfrm>
          <a:off x="0" y="0"/>
          <a:ext cx="0" cy="0"/>
          <a:chOff x="0" y="0"/>
          <a:chExt cx="0" cy="0"/>
        </a:xfrm>
      </p:grpSpPr>
      <p:sp>
        <p:nvSpPr>
          <p:cNvPr id="28" name="Google Shape;28;p18"/>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8"/>
          <p:cNvSpPr txBox="1">
            <a:spLocks noGrp="1"/>
          </p:cNvSpPr>
          <p:nvPr>
            <p:ph type="body" idx="1"/>
          </p:nvPr>
        </p:nvSpPr>
        <p:spPr>
          <a:xfrm>
            <a:off x="838200" y="2496619"/>
            <a:ext cx="10515600" cy="3680343"/>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81000" algn="l">
              <a:lnSpc>
                <a:spcPct val="90000"/>
              </a:lnSpc>
              <a:spcBef>
                <a:spcPts val="500"/>
              </a:spcBef>
              <a:spcAft>
                <a:spcPts val="0"/>
              </a:spcAft>
              <a:buClr>
                <a:srgbClr val="2F5496"/>
              </a:buClr>
              <a:buSzPts val="2400"/>
              <a:buChar char="•"/>
              <a:defRPr>
                <a:solidFill>
                  <a:srgbClr val="2F5496"/>
                </a:solidFill>
              </a:defRPr>
            </a:lvl2pPr>
            <a:lvl3pPr marL="1371600" lvl="2" indent="-355600" algn="l">
              <a:lnSpc>
                <a:spcPct val="90000"/>
              </a:lnSpc>
              <a:spcBef>
                <a:spcPts val="500"/>
              </a:spcBef>
              <a:spcAft>
                <a:spcPts val="0"/>
              </a:spcAft>
              <a:buClr>
                <a:srgbClr val="385623"/>
              </a:buClr>
              <a:buSzPts val="2000"/>
              <a:buChar char="•"/>
              <a:defRPr>
                <a:solidFill>
                  <a:srgbClr val="385623"/>
                </a:solidFill>
              </a:defRPr>
            </a:lvl3pPr>
            <a:lvl4pPr marL="1828800" lvl="3" indent="-342900" algn="l">
              <a:lnSpc>
                <a:spcPct val="90000"/>
              </a:lnSpc>
              <a:spcBef>
                <a:spcPts val="500"/>
              </a:spcBef>
              <a:spcAft>
                <a:spcPts val="0"/>
              </a:spcAft>
              <a:buClr>
                <a:srgbClr val="7030A0"/>
              </a:buClr>
              <a:buSzPts val="1800"/>
              <a:buChar char="•"/>
              <a:defRPr>
                <a:solidFill>
                  <a:srgbClr val="7030A0"/>
                </a:solidFill>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 name="Google Shape;30;p18"/>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8"/>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8"/>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3" name="Google Shape;33;p18"/>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27F47"/>
              </a:buClr>
              <a:buSzPts val="2400"/>
              <a:buChar char="•"/>
              <a:defRPr sz="2400" b="1">
                <a:solidFill>
                  <a:srgbClr val="B27F47"/>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9" name="Picture 2">
            <a:extLst>
              <a:ext uri="{FF2B5EF4-FFF2-40B4-BE49-F238E27FC236}">
                <a16:creationId xmlns:a16="http://schemas.microsoft.com/office/drawing/2014/main" id="{B34A83E7-B600-AD47-ABF9-38CE15B9A32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07324" y="107205"/>
            <a:ext cx="1799644" cy="9103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Intestazione sezione">
  <p:cSld name="Intestazione sezione">
    <p:spTree>
      <p:nvGrpSpPr>
        <p:cNvPr id="1" name="Shape 35"/>
        <p:cNvGrpSpPr/>
        <p:nvPr/>
      </p:nvGrpSpPr>
      <p:grpSpPr>
        <a:xfrm>
          <a:off x="0" y="0"/>
          <a:ext cx="0" cy="0"/>
          <a:chOff x="0" y="0"/>
          <a:chExt cx="0" cy="0"/>
        </a:xfrm>
      </p:grpSpPr>
      <p:sp>
        <p:nvSpPr>
          <p:cNvPr id="36" name="Google Shape;36;p19"/>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9"/>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19"/>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39" name="Google Shape;39;p19"/>
          <p:cNvSpPr txBox="1">
            <a:spLocks noGrp="1"/>
          </p:cNvSpPr>
          <p:nvPr>
            <p:ph type="ctrTitle"/>
          </p:nvPr>
        </p:nvSpPr>
        <p:spPr>
          <a:xfrm>
            <a:off x="838200" y="1335636"/>
            <a:ext cx="4925602" cy="2414431"/>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B27F47"/>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19"/>
          <p:cNvSpPr txBox="1">
            <a:spLocks noGrp="1"/>
          </p:cNvSpPr>
          <p:nvPr>
            <p:ph type="subTitle" idx="1"/>
          </p:nvPr>
        </p:nvSpPr>
        <p:spPr>
          <a:xfrm>
            <a:off x="838200" y="3879437"/>
            <a:ext cx="4925602" cy="1655762"/>
          </a:xfrm>
          <a:prstGeom prst="rect">
            <a:avLst/>
          </a:prstGeom>
          <a:noFill/>
          <a:ln>
            <a:noFill/>
          </a:ln>
        </p:spPr>
        <p:txBody>
          <a:bodyPr spcFirstLastPara="1" wrap="square" lIns="91425" tIns="45700" rIns="91425" bIns="45700" anchor="t" anchorCtr="0">
            <a:normAutofit/>
          </a:bodyPr>
          <a:lstStyle>
            <a:lvl1pPr lvl="0" algn="l">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41" name="Google Shape;41;p19"/>
          <p:cNvSpPr>
            <a:spLocks noGrp="1"/>
          </p:cNvSpPr>
          <p:nvPr>
            <p:ph type="pic" idx="2"/>
          </p:nvPr>
        </p:nvSpPr>
        <p:spPr>
          <a:xfrm>
            <a:off x="6096000" y="1335636"/>
            <a:ext cx="5257800" cy="4525414"/>
          </a:xfrm>
          <a:prstGeom prst="rect">
            <a:avLst/>
          </a:prstGeom>
          <a:noFill/>
          <a:ln>
            <a:noFill/>
          </a:ln>
        </p:spPr>
      </p:sp>
      <p:pic>
        <p:nvPicPr>
          <p:cNvPr id="42" name="Google Shape;42;p19"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ue contenuti">
  <p:cSld name="Due contenuti">
    <p:spTree>
      <p:nvGrpSpPr>
        <p:cNvPr id="1" name="Shape 43"/>
        <p:cNvGrpSpPr/>
        <p:nvPr/>
      </p:nvGrpSpPr>
      <p:grpSpPr>
        <a:xfrm>
          <a:off x="0" y="0"/>
          <a:ext cx="0" cy="0"/>
          <a:chOff x="0" y="0"/>
          <a:chExt cx="0" cy="0"/>
        </a:xfrm>
      </p:grpSpPr>
      <p:sp>
        <p:nvSpPr>
          <p:cNvPr id="44" name="Google Shape;44;p20"/>
          <p:cNvSpPr txBox="1">
            <a:spLocks noGrp="1"/>
          </p:cNvSpPr>
          <p:nvPr>
            <p:ph type="title"/>
          </p:nvPr>
        </p:nvSpPr>
        <p:spPr>
          <a:xfrm>
            <a:off x="838200" y="1335636"/>
            <a:ext cx="10515600" cy="7801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20"/>
          <p:cNvSpPr txBox="1">
            <a:spLocks noGrp="1"/>
          </p:cNvSpPr>
          <p:nvPr>
            <p:ph type="body" idx="1"/>
          </p:nvPr>
        </p:nvSpPr>
        <p:spPr>
          <a:xfrm>
            <a:off x="838200" y="2496619"/>
            <a:ext cx="5181600" cy="3680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20"/>
          <p:cNvSpPr txBox="1">
            <a:spLocks noGrp="1"/>
          </p:cNvSpPr>
          <p:nvPr>
            <p:ph type="body" idx="2"/>
          </p:nvPr>
        </p:nvSpPr>
        <p:spPr>
          <a:xfrm>
            <a:off x="6172200" y="2496619"/>
            <a:ext cx="5181600" cy="3680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20"/>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0"/>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20"/>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50" name="Google Shape;50;p20"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fronto">
  <p:cSld name="Confronto">
    <p:spTree>
      <p:nvGrpSpPr>
        <p:cNvPr id="1" name="Shape 51"/>
        <p:cNvGrpSpPr/>
        <p:nvPr/>
      </p:nvGrpSpPr>
      <p:grpSpPr>
        <a:xfrm>
          <a:off x="0" y="0"/>
          <a:ext cx="0" cy="0"/>
          <a:chOff x="0" y="0"/>
          <a:chExt cx="0" cy="0"/>
        </a:xfrm>
      </p:grpSpPr>
      <p:sp>
        <p:nvSpPr>
          <p:cNvPr id="52" name="Google Shape;52;p21"/>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21"/>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55" name="Google Shape;55;p21"/>
          <p:cNvSpPr txBox="1">
            <a:spLocks noGrp="1"/>
          </p:cNvSpPr>
          <p:nvPr>
            <p:ph type="title"/>
          </p:nvPr>
        </p:nvSpPr>
        <p:spPr>
          <a:xfrm>
            <a:off x="838200" y="1335636"/>
            <a:ext cx="10515600" cy="540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1"/>
          <p:cNvSpPr txBox="1">
            <a:spLocks noGrp="1"/>
          </p:cNvSpPr>
          <p:nvPr>
            <p:ph type="body" idx="1"/>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B27F47"/>
              </a:buClr>
              <a:buSzPts val="2400"/>
              <a:buChar char="•"/>
              <a:defRPr sz="2400" b="1">
                <a:solidFill>
                  <a:srgbClr val="B27F47"/>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21"/>
          <p:cNvSpPr txBox="1">
            <a:spLocks noGrp="1"/>
          </p:cNvSpPr>
          <p:nvPr>
            <p:ph type="body" idx="2"/>
          </p:nvPr>
        </p:nvSpPr>
        <p:spPr>
          <a:xfrm>
            <a:off x="838200" y="2496619"/>
            <a:ext cx="5181600" cy="3680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8" name="Google Shape;58;p21"/>
          <p:cNvSpPr txBox="1">
            <a:spLocks noGrp="1"/>
          </p:cNvSpPr>
          <p:nvPr>
            <p:ph type="body" idx="3"/>
          </p:nvPr>
        </p:nvSpPr>
        <p:spPr>
          <a:xfrm>
            <a:off x="6172200" y="2496619"/>
            <a:ext cx="5181600" cy="368034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21"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olo titolo" type="titleOnly">
  <p:cSld name="TITLE_ONLY">
    <p:spTree>
      <p:nvGrpSpPr>
        <p:cNvPr id="1" name="Shape 60"/>
        <p:cNvGrpSpPr/>
        <p:nvPr/>
      </p:nvGrpSpPr>
      <p:grpSpPr>
        <a:xfrm>
          <a:off x="0" y="0"/>
          <a:ext cx="0" cy="0"/>
          <a:chOff x="0" y="0"/>
          <a:chExt cx="0" cy="0"/>
        </a:xfrm>
      </p:grpSpPr>
      <p:sp>
        <p:nvSpPr>
          <p:cNvPr id="61" name="Google Shape;61;p22"/>
          <p:cNvSpPr txBox="1">
            <a:spLocks noGrp="1"/>
          </p:cNvSpPr>
          <p:nvPr>
            <p:ph type="title"/>
          </p:nvPr>
        </p:nvSpPr>
        <p:spPr>
          <a:xfrm>
            <a:off x="838200" y="1335636"/>
            <a:ext cx="10515600" cy="7801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2"/>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2"/>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2"/>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65" name="Google Shape;65;p22"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uota" type="blank">
  <p:cSld name="BLANK">
    <p:spTree>
      <p:nvGrpSpPr>
        <p:cNvPr id="1" name="Shape 66"/>
        <p:cNvGrpSpPr/>
        <p:nvPr/>
      </p:nvGrpSpPr>
      <p:grpSpPr>
        <a:xfrm>
          <a:off x="0" y="0"/>
          <a:ext cx="0" cy="0"/>
          <a:chOff x="0" y="0"/>
          <a:chExt cx="0" cy="0"/>
        </a:xfrm>
      </p:grpSpPr>
      <p:sp>
        <p:nvSpPr>
          <p:cNvPr id="67" name="Google Shape;67;p23"/>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pic>
        <p:nvPicPr>
          <p:cNvPr id="70" name="Google Shape;70;p23"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uto con didascalia">
  <p:cSld name="Contenuto con didascalia">
    <p:spTree>
      <p:nvGrpSpPr>
        <p:cNvPr id="1" name="Shape 71"/>
        <p:cNvGrpSpPr/>
        <p:nvPr/>
      </p:nvGrpSpPr>
      <p:grpSpPr>
        <a:xfrm>
          <a:off x="0" y="0"/>
          <a:ext cx="0" cy="0"/>
          <a:chOff x="0" y="0"/>
          <a:chExt cx="0" cy="0"/>
        </a:xfrm>
      </p:grpSpPr>
      <p:sp>
        <p:nvSpPr>
          <p:cNvPr id="72" name="Google Shape;72;p24"/>
          <p:cNvSpPr txBox="1">
            <a:spLocks noGrp="1"/>
          </p:cNvSpPr>
          <p:nvPr>
            <p:ph type="body" idx="1"/>
          </p:nvPr>
        </p:nvSpPr>
        <p:spPr>
          <a:xfrm>
            <a:off x="5183188" y="1335636"/>
            <a:ext cx="6172200" cy="4841327"/>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3" name="Google Shape;73;p24"/>
          <p:cNvSpPr txBox="1">
            <a:spLocks noGrp="1"/>
          </p:cNvSpPr>
          <p:nvPr>
            <p:ph type="body" idx="2"/>
          </p:nvPr>
        </p:nvSpPr>
        <p:spPr>
          <a:xfrm>
            <a:off x="839788" y="2496619"/>
            <a:ext cx="3932237" cy="36803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4" name="Google Shape;74;p24"/>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4"/>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77" name="Google Shape;77;p24"/>
          <p:cNvSpPr txBox="1">
            <a:spLocks noGrp="1"/>
          </p:cNvSpPr>
          <p:nvPr>
            <p:ph type="title"/>
          </p:nvPr>
        </p:nvSpPr>
        <p:spPr>
          <a:xfrm>
            <a:off x="838200" y="1335636"/>
            <a:ext cx="3932237" cy="7801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78" name="Google Shape;78;p24"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Immagine con didascalia">
  <p:cSld name="Immagine con didascalia">
    <p:spTree>
      <p:nvGrpSpPr>
        <p:cNvPr id="1" name="Shape 79"/>
        <p:cNvGrpSpPr/>
        <p:nvPr/>
      </p:nvGrpSpPr>
      <p:grpSpPr>
        <a:xfrm>
          <a:off x="0" y="0"/>
          <a:ext cx="0" cy="0"/>
          <a:chOff x="0" y="0"/>
          <a:chExt cx="0" cy="0"/>
        </a:xfrm>
      </p:grpSpPr>
      <p:sp>
        <p:nvSpPr>
          <p:cNvPr id="80" name="Google Shape;80;p25"/>
          <p:cNvSpPr>
            <a:spLocks noGrp="1"/>
          </p:cNvSpPr>
          <p:nvPr>
            <p:ph type="pic" idx="2"/>
          </p:nvPr>
        </p:nvSpPr>
        <p:spPr>
          <a:xfrm>
            <a:off x="5183188" y="1335636"/>
            <a:ext cx="6172200" cy="4841327"/>
          </a:xfrm>
          <a:prstGeom prst="rect">
            <a:avLst/>
          </a:prstGeom>
          <a:noFill/>
          <a:ln>
            <a:noFill/>
          </a:ln>
        </p:spPr>
      </p:sp>
      <p:sp>
        <p:nvSpPr>
          <p:cNvPr id="81" name="Google Shape;81;p25"/>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5"/>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5"/>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GB"/>
              <a:t>‹#›</a:t>
            </a:fld>
            <a:endParaRPr/>
          </a:p>
        </p:txBody>
      </p:sp>
      <p:sp>
        <p:nvSpPr>
          <p:cNvPr id="84" name="Google Shape;84;p25"/>
          <p:cNvSpPr txBox="1">
            <a:spLocks noGrp="1"/>
          </p:cNvSpPr>
          <p:nvPr>
            <p:ph type="body" idx="1"/>
          </p:nvPr>
        </p:nvSpPr>
        <p:spPr>
          <a:xfrm>
            <a:off x="839788" y="2496619"/>
            <a:ext cx="3932237" cy="368034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25"/>
          <p:cNvSpPr txBox="1">
            <a:spLocks noGrp="1"/>
          </p:cNvSpPr>
          <p:nvPr>
            <p:ph type="title"/>
          </p:nvPr>
        </p:nvSpPr>
        <p:spPr>
          <a:xfrm>
            <a:off x="838200" y="1335636"/>
            <a:ext cx="3932237" cy="780114"/>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B27F47"/>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86" name="Google Shape;86;p25" descr="Image result for logo infn"/>
          <p:cNvPicPr preferRelativeResize="0"/>
          <p:nvPr/>
        </p:nvPicPr>
        <p:blipFill rotWithShape="1">
          <a:blip r:embed="rId2">
            <a:alphaModFix/>
          </a:blip>
          <a:srcRect/>
          <a:stretch/>
        </p:blipFill>
        <p:spPr>
          <a:xfrm>
            <a:off x="9892529" y="111760"/>
            <a:ext cx="1707315" cy="86699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Google Shape;10;p16"/>
          <p:cNvPicPr preferRelativeResize="0"/>
          <p:nvPr/>
        </p:nvPicPr>
        <p:blipFill rotWithShape="1">
          <a:blip r:embed="rId13">
            <a:alphaModFix/>
          </a:blip>
          <a:srcRect/>
          <a:stretch/>
        </p:blipFill>
        <p:spPr>
          <a:xfrm>
            <a:off x="0" y="6352350"/>
            <a:ext cx="12192000" cy="520700"/>
          </a:xfrm>
          <a:prstGeom prst="rect">
            <a:avLst/>
          </a:prstGeom>
          <a:noFill/>
          <a:ln>
            <a:noFill/>
          </a:ln>
        </p:spPr>
      </p:pic>
      <p:pic>
        <p:nvPicPr>
          <p:cNvPr id="11" name="Google Shape;11;p16"/>
          <p:cNvPicPr preferRelativeResize="0"/>
          <p:nvPr/>
        </p:nvPicPr>
        <p:blipFill rotWithShape="1">
          <a:blip r:embed="rId14">
            <a:alphaModFix/>
          </a:blip>
          <a:srcRect/>
          <a:stretch/>
        </p:blipFill>
        <p:spPr>
          <a:xfrm>
            <a:off x="0" y="-25841"/>
            <a:ext cx="12192000" cy="1219200"/>
          </a:xfrm>
          <a:prstGeom prst="rect">
            <a:avLst/>
          </a:prstGeom>
          <a:noFill/>
          <a:ln>
            <a:noFill/>
          </a:ln>
        </p:spPr>
      </p:pic>
      <p:sp>
        <p:nvSpPr>
          <p:cNvPr id="12" name="Google Shape;12;p16"/>
          <p:cNvSpPr txBox="1">
            <a:spLocks noGrp="1"/>
          </p:cNvSpPr>
          <p:nvPr>
            <p:ph type="title"/>
          </p:nvPr>
        </p:nvSpPr>
        <p:spPr>
          <a:xfrm>
            <a:off x="838200" y="1335636"/>
            <a:ext cx="10515600" cy="780114"/>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rgbClr val="B27F47"/>
              </a:buClr>
              <a:buSzPts val="2800"/>
              <a:buFont typeface="Arial"/>
              <a:buNone/>
              <a:defRPr sz="2800" b="1" i="0" u="none" strike="noStrike" cap="none">
                <a:solidFill>
                  <a:srgbClr val="B27F4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16"/>
          <p:cNvSpPr txBox="1">
            <a:spLocks noGrp="1"/>
          </p:cNvSpPr>
          <p:nvPr>
            <p:ph type="body" idx="1"/>
          </p:nvPr>
        </p:nvSpPr>
        <p:spPr>
          <a:xfrm>
            <a:off x="838200" y="2291137"/>
            <a:ext cx="10515600" cy="3885826"/>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30200" algn="l" rtl="0">
              <a:lnSpc>
                <a:spcPct val="90000"/>
              </a:lnSpc>
              <a:spcBef>
                <a:spcPts val="50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16"/>
          <p:cNvSpPr txBox="1">
            <a:spLocks noGrp="1"/>
          </p:cNvSpPr>
          <p:nvPr>
            <p:ph type="dt" idx="10"/>
          </p:nvPr>
        </p:nvSpPr>
        <p:spPr>
          <a:xfrm>
            <a:off x="838200" y="6430138"/>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Google Shape;15;p16"/>
          <p:cNvSpPr txBox="1">
            <a:spLocks noGrp="1"/>
          </p:cNvSpPr>
          <p:nvPr>
            <p:ph type="ftr" idx="11"/>
          </p:nvPr>
        </p:nvSpPr>
        <p:spPr>
          <a:xfrm>
            <a:off x="8610600" y="6430138"/>
            <a:ext cx="274320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400" b="0" i="0" u="none" strike="noStrike" cap="none">
                <a:solidFill>
                  <a:schemeClr val="lt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6" name="Google Shape;16;p16"/>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1400" b="0" i="0" u="none" strike="noStrike" cap="none">
                <a:solidFill>
                  <a:schemeClr val="lt1"/>
                </a:solidFill>
                <a:latin typeface="Arial"/>
                <a:ea typeface="Arial"/>
                <a:cs typeface="Arial"/>
                <a:sym typeface="Arial"/>
              </a:defRPr>
            </a:lvl1pPr>
            <a:lvl2pPr marL="0" marR="0" lvl="1" indent="0" algn="ctr" rtl="0">
              <a:spcBef>
                <a:spcPts val="0"/>
              </a:spcBef>
              <a:buNone/>
              <a:defRPr sz="1400" b="0" i="0" u="none" strike="noStrike" cap="none">
                <a:solidFill>
                  <a:schemeClr val="lt1"/>
                </a:solidFill>
                <a:latin typeface="Arial"/>
                <a:ea typeface="Arial"/>
                <a:cs typeface="Arial"/>
                <a:sym typeface="Arial"/>
              </a:defRPr>
            </a:lvl2pPr>
            <a:lvl3pPr marL="0" marR="0" lvl="2" indent="0" algn="ctr" rtl="0">
              <a:spcBef>
                <a:spcPts val="0"/>
              </a:spcBef>
              <a:buNone/>
              <a:defRPr sz="1400" b="0" i="0" u="none" strike="noStrike" cap="none">
                <a:solidFill>
                  <a:schemeClr val="lt1"/>
                </a:solidFill>
                <a:latin typeface="Arial"/>
                <a:ea typeface="Arial"/>
                <a:cs typeface="Arial"/>
                <a:sym typeface="Arial"/>
              </a:defRPr>
            </a:lvl3pPr>
            <a:lvl4pPr marL="0" marR="0" lvl="3" indent="0" algn="ctr" rtl="0">
              <a:spcBef>
                <a:spcPts val="0"/>
              </a:spcBef>
              <a:buNone/>
              <a:defRPr sz="1400" b="0" i="0" u="none" strike="noStrike" cap="none">
                <a:solidFill>
                  <a:schemeClr val="lt1"/>
                </a:solidFill>
                <a:latin typeface="Arial"/>
                <a:ea typeface="Arial"/>
                <a:cs typeface="Arial"/>
                <a:sym typeface="Arial"/>
              </a:defRPr>
            </a:lvl4pPr>
            <a:lvl5pPr marL="0" marR="0" lvl="4" indent="0" algn="ctr" rtl="0">
              <a:spcBef>
                <a:spcPts val="0"/>
              </a:spcBef>
              <a:buNone/>
              <a:defRPr sz="1400" b="0" i="0" u="none" strike="noStrike" cap="none">
                <a:solidFill>
                  <a:schemeClr val="lt1"/>
                </a:solidFill>
                <a:latin typeface="Arial"/>
                <a:ea typeface="Arial"/>
                <a:cs typeface="Arial"/>
                <a:sym typeface="Arial"/>
              </a:defRPr>
            </a:lvl5pPr>
            <a:lvl6pPr marL="0" marR="0" lvl="5" indent="0" algn="ctr" rtl="0">
              <a:spcBef>
                <a:spcPts val="0"/>
              </a:spcBef>
              <a:buNone/>
              <a:defRPr sz="1400" b="0" i="0" u="none" strike="noStrike" cap="none">
                <a:solidFill>
                  <a:schemeClr val="lt1"/>
                </a:solidFill>
                <a:latin typeface="Arial"/>
                <a:ea typeface="Arial"/>
                <a:cs typeface="Arial"/>
                <a:sym typeface="Arial"/>
              </a:defRPr>
            </a:lvl6pPr>
            <a:lvl7pPr marL="0" marR="0" lvl="6" indent="0" algn="ctr" rtl="0">
              <a:spcBef>
                <a:spcPts val="0"/>
              </a:spcBef>
              <a:buNone/>
              <a:defRPr sz="1400" b="0" i="0" u="none" strike="noStrike" cap="none">
                <a:solidFill>
                  <a:schemeClr val="lt1"/>
                </a:solidFill>
                <a:latin typeface="Arial"/>
                <a:ea typeface="Arial"/>
                <a:cs typeface="Arial"/>
                <a:sym typeface="Arial"/>
              </a:defRPr>
            </a:lvl7pPr>
            <a:lvl8pPr marL="0" marR="0" lvl="7" indent="0" algn="ctr" rtl="0">
              <a:spcBef>
                <a:spcPts val="0"/>
              </a:spcBef>
              <a:buNone/>
              <a:defRPr sz="1400" b="0" i="0" u="none" strike="noStrike" cap="none">
                <a:solidFill>
                  <a:schemeClr val="lt1"/>
                </a:solidFill>
                <a:latin typeface="Arial"/>
                <a:ea typeface="Arial"/>
                <a:cs typeface="Arial"/>
                <a:sym typeface="Arial"/>
              </a:defRPr>
            </a:lvl8pPr>
            <a:lvl9pPr marL="0" marR="0" lvl="8" indent="0" algn="ctr" rtl="0">
              <a:spcBef>
                <a:spcPts val="0"/>
              </a:spcBef>
              <a:buNone/>
              <a:defRPr sz="1400" b="0" i="0" u="none" strike="noStrike" cap="none">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docs.google.com/document/d/1B8E_u7o4bJ7JGCSMV3dh3Tdnhd_aVr1n/edit?usp=share_link&amp;ouid=111898204022568399126&amp;rtpof=true&amp;sd=tru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drive.google.com/file/d/1REYJW5PQZAc5TTlLGZFj-v9wBLLL8KAr/view?usp=share_link"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hyperlink" Target="https://docs.google.com/spreadsheets/d/1YAIVOpBFJpxLlGKwyV9a8Urn-1vILLlV/edit#gid=408326599"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hyperlink" Target="https://agenda.infn.it/event/3312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docs.google.com/presentation/d/1xAiDJ18p6_uWTV1t_-Wc-7ED3brq42yH/edit?usp=sharing&amp;ouid=111898204022568399126&amp;rtpof=true&amp;sd=true"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nrr-atwork.mur.gov.it/"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drive.google.com/file/d/1GHn1OIEfar5jkyvj0E66eRLKqfzcD_Bz/view?usp=share_link"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hyperlink" Target="https://docs.google.com/spreadsheets/d/1YAIVOpBFJpxLlGKwyV9a8Urn-1vILLlV/edit#gid=408326599"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docs.google.com/document/d/1mOXN3R22AFa-aD5bHK_ZYntvW8wQrVIc/edit#heading=h.gjdgx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simona.petronici@pi.infn.it" TargetMode="Externa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hyperlink" Target="mailto:cn1-spoke2-spokeleaders@lists.infn.it"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rive.google.com/drive/folders/1RgAB5lLZK89iSsmZdvBfKtkMy3BErTKA?usp=sharing"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google.com/document/d/1xeJOUcUsvhwX5eQ5iLMHpUPNsWKFc5vg/edit?usp=share_link&amp;ouid=111898204022568399126&amp;rtpof=true&amp;sd=tru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rive.google.com/drive/folders/1CASXwuupe7ITxrSK2JUclSQRFC0yYWPi?usp=share_link"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
          <p:cNvSpPr txBox="1">
            <a:spLocks noGrp="1"/>
          </p:cNvSpPr>
          <p:nvPr>
            <p:ph type="ctrTitle"/>
          </p:nvPr>
        </p:nvSpPr>
        <p:spPr>
          <a:xfrm>
            <a:off x="838200" y="1335636"/>
            <a:ext cx="3795445" cy="241443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B27F47"/>
              </a:buClr>
              <a:buSzPts val="4500"/>
              <a:buFont typeface="Arial"/>
              <a:buNone/>
            </a:pPr>
            <a:r>
              <a:rPr lang="en-GB"/>
              <a:t>News</a:t>
            </a:r>
            <a:endParaRPr/>
          </a:p>
        </p:txBody>
      </p:sp>
      <p:sp>
        <p:nvSpPr>
          <p:cNvPr id="106" name="Google Shape;106;p1"/>
          <p:cNvSpPr txBox="1">
            <a:spLocks noGrp="1"/>
          </p:cNvSpPr>
          <p:nvPr>
            <p:ph type="subTitle" idx="1"/>
          </p:nvPr>
        </p:nvSpPr>
        <p:spPr>
          <a:xfrm>
            <a:off x="838200" y="3879437"/>
            <a:ext cx="3795445" cy="16557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a:p>
        </p:txBody>
      </p:sp>
      <p:sp>
        <p:nvSpPr>
          <p:cNvPr id="107" name="Google Shape;107;p1"/>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a:t>
            </a:fld>
            <a:endParaRPr/>
          </a:p>
        </p:txBody>
      </p:sp>
      <p:sp>
        <p:nvSpPr>
          <p:cNvPr id="108" name="Google Shape;108;p1"/>
          <p:cNvSpPr txBox="1">
            <a:spLocks noGrp="1"/>
          </p:cNvSpPr>
          <p:nvPr>
            <p:ph type="body" idx="3"/>
          </p:nvPr>
        </p:nvSpPr>
        <p:spPr>
          <a:xfrm>
            <a:off x="838200" y="5681663"/>
            <a:ext cx="3795444" cy="482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GB"/>
              <a:t>17 Novembre 2022</a:t>
            </a:r>
            <a:endParaRPr/>
          </a:p>
        </p:txBody>
      </p:sp>
      <p:pic>
        <p:nvPicPr>
          <p:cNvPr id="109" name="Google Shape;109;p1"/>
          <p:cNvPicPr preferRelativeResize="0"/>
          <p:nvPr/>
        </p:nvPicPr>
        <p:blipFill rotWithShape="1">
          <a:blip r:embed="rId3">
            <a:alphaModFix/>
          </a:blip>
          <a:srcRect/>
          <a:stretch/>
        </p:blipFill>
        <p:spPr>
          <a:xfrm>
            <a:off x="5335930" y="2893670"/>
            <a:ext cx="5741314" cy="201411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0"/>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Come procediamo noi?</a:t>
            </a:r>
            <a:endParaRPr/>
          </a:p>
        </p:txBody>
      </p:sp>
      <p:sp>
        <p:nvSpPr>
          <p:cNvPr id="185" name="Google Shape;185;p10"/>
          <p:cNvSpPr txBox="1">
            <a:spLocks noGrp="1"/>
          </p:cNvSpPr>
          <p:nvPr>
            <p:ph type="body" idx="1"/>
          </p:nvPr>
        </p:nvSpPr>
        <p:spPr>
          <a:xfrm>
            <a:off x="838200" y="2496619"/>
            <a:ext cx="10515600" cy="3680343"/>
          </a:xfrm>
          <a:prstGeom prst="rect">
            <a:avLst/>
          </a:prstGeom>
          <a:noFill/>
          <a:ln>
            <a:noFill/>
          </a:ln>
        </p:spPr>
        <p:txBody>
          <a:bodyPr spcFirstLastPara="1" wrap="square" lIns="91425" tIns="45700" rIns="91425" bIns="45700" anchor="t" anchorCtr="0">
            <a:normAutofit fontScale="92500" lnSpcReduction="10000"/>
          </a:bodyPr>
          <a:lstStyle/>
          <a:p>
            <a:pPr marL="228600" lvl="0" indent="-228600" algn="l" rtl="0">
              <a:lnSpc>
                <a:spcPct val="90000"/>
              </a:lnSpc>
              <a:spcBef>
                <a:spcPts val="0"/>
              </a:spcBef>
              <a:spcAft>
                <a:spcPts val="0"/>
              </a:spcAft>
              <a:buClr>
                <a:schemeClr val="dk1"/>
              </a:buClr>
              <a:buSzPts val="2800"/>
              <a:buChar char="•"/>
            </a:pPr>
            <a:r>
              <a:rPr lang="en-GB" dirty="0"/>
              <a:t>Nostro </a:t>
            </a:r>
            <a:r>
              <a:rPr lang="en-GB" dirty="0" err="1"/>
              <a:t>suggerimento</a:t>
            </a:r>
            <a:r>
              <a:rPr lang="en-GB" dirty="0"/>
              <a:t>: </a:t>
            </a:r>
            <a:r>
              <a:rPr lang="en-GB" dirty="0" err="1">
                <a:highlight>
                  <a:srgbClr val="FF0000"/>
                </a:highlight>
              </a:rPr>
              <a:t>ogni</a:t>
            </a:r>
            <a:r>
              <a:rPr lang="en-GB" dirty="0">
                <a:highlight>
                  <a:srgbClr val="FF0000"/>
                </a:highlight>
              </a:rPr>
              <a:t> </a:t>
            </a:r>
            <a:r>
              <a:rPr lang="en-GB" dirty="0" err="1">
                <a:highlight>
                  <a:srgbClr val="FF0000"/>
                </a:highlight>
              </a:rPr>
              <a:t>affiliato</a:t>
            </a:r>
            <a:r>
              <a:rPr lang="en-GB" dirty="0">
                <a:highlight>
                  <a:srgbClr val="FF0000"/>
                </a:highlight>
              </a:rPr>
              <a:t> </a:t>
            </a:r>
            <a:r>
              <a:rPr lang="en-GB" dirty="0" err="1">
                <a:highlight>
                  <a:srgbClr val="FF0000"/>
                </a:highlight>
              </a:rPr>
              <a:t>cominci</a:t>
            </a:r>
            <a:r>
              <a:rPr lang="en-GB" dirty="0">
                <a:highlight>
                  <a:srgbClr val="FF0000"/>
                </a:highlight>
              </a:rPr>
              <a:t> le procedure per </a:t>
            </a:r>
            <a:r>
              <a:rPr lang="en-GB" dirty="0" err="1">
                <a:highlight>
                  <a:srgbClr val="FF0000"/>
                </a:highlight>
              </a:rPr>
              <a:t>capire</a:t>
            </a:r>
            <a:r>
              <a:rPr lang="en-GB" dirty="0">
                <a:highlight>
                  <a:srgbClr val="FF0000"/>
                </a:highlight>
              </a:rPr>
              <a:t> come </a:t>
            </a:r>
            <a:r>
              <a:rPr lang="en-GB" dirty="0" err="1">
                <a:highlight>
                  <a:srgbClr val="FF0000"/>
                </a:highlight>
              </a:rPr>
              <a:t>attivare</a:t>
            </a:r>
            <a:r>
              <a:rPr lang="en-GB" dirty="0">
                <a:highlight>
                  <a:srgbClr val="FF0000"/>
                </a:highlight>
              </a:rPr>
              <a:t> </a:t>
            </a:r>
            <a:r>
              <a:rPr lang="en-GB" dirty="0" err="1">
                <a:highlight>
                  <a:srgbClr val="FF0000"/>
                </a:highlight>
              </a:rPr>
              <a:t>questo</a:t>
            </a:r>
            <a:r>
              <a:rPr lang="en-GB" dirty="0">
                <a:highlight>
                  <a:srgbClr val="FF0000"/>
                </a:highlight>
              </a:rPr>
              <a:t> </a:t>
            </a:r>
            <a:r>
              <a:rPr lang="en-GB" dirty="0" err="1">
                <a:highlight>
                  <a:srgbClr val="FF0000"/>
                </a:highlight>
              </a:rPr>
              <a:t>processoper</a:t>
            </a:r>
            <a:r>
              <a:rPr lang="en-GB" dirty="0">
                <a:highlight>
                  <a:srgbClr val="FF0000"/>
                </a:highlight>
              </a:rPr>
              <a:t> il secondo document (</a:t>
            </a:r>
            <a:r>
              <a:rPr lang="en-GB" u="sng" dirty="0">
                <a:solidFill>
                  <a:schemeClr val="hlink"/>
                </a:solidFill>
                <a:highlight>
                  <a:srgbClr val="FF0000"/>
                </a:highlight>
                <a:hlinkClick r:id="rId3"/>
              </a:rPr>
              <a:t>questo</a:t>
            </a:r>
            <a:r>
              <a:rPr lang="en-GB" dirty="0">
                <a:highlight>
                  <a:srgbClr val="FF0000"/>
                </a:highlight>
              </a:rPr>
              <a:t>) </a:t>
            </a:r>
            <a:r>
              <a:rPr lang="en-GB" dirty="0" err="1">
                <a:highlight>
                  <a:srgbClr val="FF0000"/>
                </a:highlight>
              </a:rPr>
              <a:t>passato</a:t>
            </a:r>
            <a:r>
              <a:rPr lang="en-GB" dirty="0">
                <a:highlight>
                  <a:srgbClr val="FF0000"/>
                </a:highlight>
              </a:rPr>
              <a:t> </a:t>
            </a:r>
            <a:r>
              <a:rPr lang="en-GB" dirty="0" err="1">
                <a:highlight>
                  <a:srgbClr val="FF0000"/>
                </a:highlight>
              </a:rPr>
              <a:t>dall’hub</a:t>
            </a:r>
            <a:endParaRPr lang="en-GB" dirty="0">
              <a:highlight>
                <a:srgbClr val="FF0000"/>
              </a:highlight>
            </a:endParaRPr>
          </a:p>
          <a:p>
            <a:pPr marL="228600" lvl="0" indent="-228600" algn="l" rtl="0">
              <a:lnSpc>
                <a:spcPct val="90000"/>
              </a:lnSpc>
              <a:spcBef>
                <a:spcPts val="0"/>
              </a:spcBef>
              <a:spcAft>
                <a:spcPts val="0"/>
              </a:spcAft>
              <a:buClr>
                <a:schemeClr val="dk1"/>
              </a:buClr>
              <a:buSzPts val="2800"/>
              <a:buChar char="•"/>
            </a:pPr>
            <a:endParaRPr lang="en-GB" dirty="0">
              <a:highlight>
                <a:srgbClr val="FF0000"/>
              </a:highlight>
            </a:endParaRPr>
          </a:p>
          <a:p>
            <a:pPr marL="228600" lvl="0" indent="-228600" algn="l" rtl="0">
              <a:lnSpc>
                <a:spcPct val="90000"/>
              </a:lnSpc>
              <a:spcBef>
                <a:spcPts val="0"/>
              </a:spcBef>
              <a:spcAft>
                <a:spcPts val="0"/>
              </a:spcAft>
              <a:buClr>
                <a:schemeClr val="dk1"/>
              </a:buClr>
              <a:buSzPts val="2800"/>
              <a:buChar char="•"/>
            </a:pPr>
            <a:r>
              <a:rPr lang="en-GB" dirty="0" err="1"/>
              <a:t>Abbiamo</a:t>
            </a:r>
            <a:r>
              <a:rPr lang="en-GB" dirty="0"/>
              <a:t> </a:t>
            </a:r>
            <a:r>
              <a:rPr lang="en-GB" dirty="0" err="1"/>
              <a:t>specificita</a:t>
            </a:r>
            <a:r>
              <a:rPr lang="en-GB" dirty="0"/>
              <a:t>’ </a:t>
            </a:r>
            <a:r>
              <a:rPr lang="en-GB" dirty="0" err="1"/>
              <a:t>dello</a:t>
            </a:r>
            <a:r>
              <a:rPr lang="en-GB" dirty="0"/>
              <a:t> Spoke 2  </a:t>
            </a:r>
            <a:r>
              <a:rPr lang="en-GB" dirty="0" err="1"/>
              <a:t>che</a:t>
            </a:r>
            <a:r>
              <a:rPr lang="en-GB" dirty="0"/>
              <a:t> </a:t>
            </a:r>
            <a:r>
              <a:rPr lang="en-GB" dirty="0" err="1"/>
              <a:t>richiedano</a:t>
            </a:r>
            <a:r>
              <a:rPr lang="en-GB" dirty="0"/>
              <a:t> </a:t>
            </a:r>
            <a:r>
              <a:rPr lang="en-GB" dirty="0" err="1"/>
              <a:t>cambiamenti</a:t>
            </a:r>
            <a:r>
              <a:rPr lang="en-GB" dirty="0"/>
              <a:t> rispetto al testo commune?</a:t>
            </a:r>
          </a:p>
          <a:p>
            <a:pPr marL="685800" lvl="1" indent="-228600">
              <a:spcBef>
                <a:spcPts val="0"/>
              </a:spcBef>
              <a:buClr>
                <a:schemeClr val="dk1"/>
              </a:buClr>
              <a:buSzPts val="2800"/>
            </a:pPr>
            <a:r>
              <a:rPr lang="en-GB" dirty="0" err="1"/>
              <a:t>Onestamente</a:t>
            </a:r>
            <a:r>
              <a:rPr lang="en-GB" dirty="0"/>
              <a:t> non ne </a:t>
            </a:r>
            <a:r>
              <a:rPr lang="en-GB" dirty="0" err="1"/>
              <a:t>vediamo</a:t>
            </a:r>
            <a:r>
              <a:rPr lang="en-GB" dirty="0"/>
              <a:t>, Spoke 8 </a:t>
            </a:r>
            <a:r>
              <a:rPr lang="en-GB" dirty="0" err="1"/>
              <a:t>probabilmente</a:t>
            </a:r>
            <a:r>
              <a:rPr lang="en-GB" dirty="0"/>
              <a:t> </a:t>
            </a:r>
            <a:r>
              <a:rPr lang="en-GB" dirty="0" err="1"/>
              <a:t>si</a:t>
            </a:r>
            <a:r>
              <a:rPr lang="en-GB" dirty="0"/>
              <a:t>’ </a:t>
            </a:r>
            <a:r>
              <a:rPr lang="en-GB" dirty="0" err="1">
                <a:sym typeface="Wingdings" pitchFamily="2" charset="2"/>
              </a:rPr>
              <a:t>parliamone</a:t>
            </a:r>
            <a:endParaRPr lang="en-GB" dirty="0">
              <a:sym typeface="Wingdings" pitchFamily="2" charset="2"/>
            </a:endParaRPr>
          </a:p>
          <a:p>
            <a:pPr marL="685800" lvl="1" indent="-228600">
              <a:spcBef>
                <a:spcPts val="0"/>
              </a:spcBef>
              <a:buClr>
                <a:schemeClr val="dk1"/>
              </a:buClr>
              <a:buSzPts val="2800"/>
            </a:pPr>
            <a:r>
              <a:rPr lang="en-GB" dirty="0">
                <a:sym typeface="Wingdings" pitchFamily="2" charset="2"/>
              </a:rPr>
              <a:t>Nel </a:t>
            </a:r>
            <a:r>
              <a:rPr lang="en-GB" dirty="0" err="1">
                <a:sym typeface="Wingdings" pitchFamily="2" charset="2"/>
              </a:rPr>
              <a:t>caso</a:t>
            </a:r>
            <a:r>
              <a:rPr lang="en-GB" dirty="0">
                <a:sym typeface="Wingdings" pitchFamily="2" charset="2"/>
              </a:rPr>
              <a:t>, </a:t>
            </a:r>
            <a:r>
              <a:rPr lang="en-GB" dirty="0" err="1">
                <a:sym typeface="Wingdings" pitchFamily="2" charset="2"/>
              </a:rPr>
              <a:t>si</a:t>
            </a:r>
            <a:r>
              <a:rPr lang="en-GB" dirty="0">
                <a:sym typeface="Wingdings" pitchFamily="2" charset="2"/>
              </a:rPr>
              <a:t> </a:t>
            </a:r>
            <a:r>
              <a:rPr lang="en-GB" dirty="0" err="1">
                <a:sym typeface="Wingdings" pitchFamily="2" charset="2"/>
              </a:rPr>
              <a:t>tratterebbe</a:t>
            </a:r>
            <a:r>
              <a:rPr lang="en-GB" dirty="0">
                <a:sym typeface="Wingdings" pitchFamily="2" charset="2"/>
              </a:rPr>
              <a:t> di </a:t>
            </a:r>
            <a:r>
              <a:rPr lang="en-GB" dirty="0" err="1">
                <a:sym typeface="Wingdings" pitchFamily="2" charset="2"/>
              </a:rPr>
              <a:t>aggiungere</a:t>
            </a:r>
            <a:r>
              <a:rPr lang="en-GB" dirty="0">
                <a:sym typeface="Wingdings" pitchFamily="2" charset="2"/>
              </a:rPr>
              <a:t> </a:t>
            </a:r>
            <a:r>
              <a:rPr lang="en-GB" dirty="0" err="1">
                <a:sym typeface="Wingdings" pitchFamily="2" charset="2"/>
              </a:rPr>
              <a:t>articoli</a:t>
            </a:r>
            <a:endParaRPr lang="en-GB" dirty="0"/>
          </a:p>
          <a:p>
            <a:pPr marL="228600" lvl="0" indent="-228600" algn="l" rtl="0">
              <a:lnSpc>
                <a:spcPct val="90000"/>
              </a:lnSpc>
              <a:spcBef>
                <a:spcPts val="0"/>
              </a:spcBef>
              <a:spcAft>
                <a:spcPts val="0"/>
              </a:spcAft>
              <a:buClr>
                <a:schemeClr val="dk1"/>
              </a:buClr>
              <a:buSzPts val="2800"/>
              <a:buChar char="•"/>
            </a:pPr>
            <a:endParaRPr lang="en-GB" dirty="0">
              <a:highlight>
                <a:srgbClr val="FF0000"/>
              </a:highlight>
            </a:endParaRPr>
          </a:p>
          <a:p>
            <a:pPr marL="228600" lvl="0" indent="-228600" algn="l" rtl="0">
              <a:lnSpc>
                <a:spcPct val="90000"/>
              </a:lnSpc>
              <a:spcBef>
                <a:spcPts val="0"/>
              </a:spcBef>
              <a:spcAft>
                <a:spcPts val="0"/>
              </a:spcAft>
              <a:buClr>
                <a:schemeClr val="dk1"/>
              </a:buClr>
              <a:buSzPts val="2800"/>
              <a:buChar char="•"/>
            </a:pPr>
            <a:r>
              <a:rPr lang="en-GB" dirty="0" err="1"/>
              <a:t>Avremmo</a:t>
            </a:r>
            <a:r>
              <a:rPr lang="en-GB" dirty="0"/>
              <a:t> </a:t>
            </a:r>
            <a:r>
              <a:rPr lang="en-GB" dirty="0" err="1"/>
              <a:t>bisogno</a:t>
            </a:r>
            <a:r>
              <a:rPr lang="en-GB" dirty="0"/>
              <a:t> di un feedback piu’ veloce possible, </a:t>
            </a:r>
            <a:r>
              <a:rPr lang="en-GB" dirty="0" err="1"/>
              <a:t>soprattutto</a:t>
            </a:r>
            <a:r>
              <a:rPr lang="en-GB" dirty="0"/>
              <a:t> se </a:t>
            </a:r>
            <a:r>
              <a:rPr lang="en-GB" dirty="0" err="1"/>
              <a:t>si</a:t>
            </a:r>
            <a:r>
              <a:rPr lang="en-GB" dirty="0"/>
              <a:t> </a:t>
            </a:r>
            <a:r>
              <a:rPr lang="en-GB" dirty="0" err="1"/>
              <a:t>evinziano</a:t>
            </a:r>
            <a:r>
              <a:rPr lang="en-GB" dirty="0"/>
              <a:t> </a:t>
            </a:r>
            <a:r>
              <a:rPr lang="en-GB" dirty="0" err="1"/>
              <a:t>problemi</a:t>
            </a:r>
            <a:endParaRPr lang="en-GB" dirty="0"/>
          </a:p>
          <a:p>
            <a:pPr marL="228600" lvl="0" indent="-228600" algn="l" rtl="0">
              <a:lnSpc>
                <a:spcPct val="90000"/>
              </a:lnSpc>
              <a:spcBef>
                <a:spcPts val="0"/>
              </a:spcBef>
              <a:spcAft>
                <a:spcPts val="0"/>
              </a:spcAft>
              <a:buClr>
                <a:schemeClr val="dk1"/>
              </a:buClr>
              <a:buSzPts val="2800"/>
              <a:buChar char="•"/>
            </a:pPr>
            <a:endParaRPr dirty="0">
              <a:highlight>
                <a:srgbClr val="FF0000"/>
              </a:highlight>
            </a:endParaRPr>
          </a:p>
        </p:txBody>
      </p:sp>
      <p:sp>
        <p:nvSpPr>
          <p:cNvPr id="186" name="Google Shape;186;p10"/>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10</a:t>
            </a:fld>
            <a:endParaRPr/>
          </a:p>
        </p:txBody>
      </p:sp>
      <p:sp>
        <p:nvSpPr>
          <p:cNvPr id="187" name="Google Shape;187;p10"/>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B27F47"/>
              </a:buClr>
              <a:buSzPts val="24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11"/>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L’allegato 1</a:t>
            </a:r>
            <a:endParaRPr/>
          </a:p>
        </p:txBody>
      </p:sp>
      <p:sp>
        <p:nvSpPr>
          <p:cNvPr id="193" name="Google Shape;193;p11"/>
          <p:cNvSpPr txBox="1">
            <a:spLocks noGrp="1"/>
          </p:cNvSpPr>
          <p:nvPr>
            <p:ph type="body" idx="1"/>
          </p:nvPr>
        </p:nvSpPr>
        <p:spPr>
          <a:xfrm>
            <a:off x="838200" y="2496619"/>
            <a:ext cx="10515600" cy="3680343"/>
          </a:xfrm>
          <a:prstGeom prst="rect">
            <a:avLst/>
          </a:prstGeom>
          <a:noFill/>
          <a:ln>
            <a:noFill/>
          </a:ln>
        </p:spPr>
        <p:txBody>
          <a:bodyPr spcFirstLastPara="1" wrap="square" lIns="91425" tIns="45700" rIns="91425" bIns="45700" anchor="t" anchorCtr="0">
            <a:normAutofit fontScale="92500" lnSpcReduction="10000"/>
          </a:bodyPr>
          <a:lstStyle/>
          <a:p>
            <a:pPr marL="228600" lvl="0" indent="-215265" algn="l" rtl="0">
              <a:lnSpc>
                <a:spcPct val="90000"/>
              </a:lnSpc>
              <a:spcBef>
                <a:spcPts val="0"/>
              </a:spcBef>
              <a:spcAft>
                <a:spcPts val="0"/>
              </a:spcAft>
              <a:buClr>
                <a:schemeClr val="dk1"/>
              </a:buClr>
              <a:buSzPct val="100000"/>
              <a:buChar char="•"/>
            </a:pPr>
            <a:r>
              <a:rPr lang="en-GB" dirty="0"/>
              <a:t>E’ </a:t>
            </a:r>
            <a:r>
              <a:rPr lang="en-GB" dirty="0" err="1"/>
              <a:t>l’unico</a:t>
            </a:r>
            <a:r>
              <a:rPr lang="en-GB" dirty="0"/>
              <a:t> </a:t>
            </a:r>
            <a:r>
              <a:rPr lang="en-GB" dirty="0" err="1"/>
              <a:t>documento</a:t>
            </a:r>
            <a:r>
              <a:rPr lang="en-GB" dirty="0"/>
              <a:t> </a:t>
            </a:r>
            <a:r>
              <a:rPr lang="en-GB" dirty="0" err="1"/>
              <a:t>che</a:t>
            </a:r>
            <a:r>
              <a:rPr lang="en-GB" dirty="0"/>
              <a:t> non </a:t>
            </a:r>
            <a:r>
              <a:rPr lang="en-GB" dirty="0" err="1"/>
              <a:t>abbiamo</a:t>
            </a:r>
            <a:r>
              <a:rPr lang="en-GB" dirty="0"/>
              <a:t> e </a:t>
            </a:r>
            <a:r>
              <a:rPr lang="en-GB" dirty="0" err="1"/>
              <a:t>che</a:t>
            </a:r>
            <a:r>
              <a:rPr lang="en-GB" dirty="0"/>
              <a:t> </a:t>
            </a:r>
            <a:r>
              <a:rPr lang="en-GB" dirty="0" err="1"/>
              <a:t>dobbiamo</a:t>
            </a:r>
            <a:r>
              <a:rPr lang="en-GB" dirty="0"/>
              <a:t> </a:t>
            </a:r>
            <a:r>
              <a:rPr lang="en-GB" dirty="0" err="1"/>
              <a:t>preparare</a:t>
            </a:r>
            <a:endParaRPr dirty="0"/>
          </a:p>
          <a:p>
            <a:pPr marL="228600" lvl="0" indent="-215265" algn="l" rtl="0">
              <a:lnSpc>
                <a:spcPct val="90000"/>
              </a:lnSpc>
              <a:spcBef>
                <a:spcPts val="1000"/>
              </a:spcBef>
              <a:spcAft>
                <a:spcPts val="0"/>
              </a:spcAft>
              <a:buClr>
                <a:schemeClr val="dk1"/>
              </a:buClr>
              <a:buSzPct val="100000"/>
              <a:buChar char="•"/>
            </a:pPr>
            <a:r>
              <a:rPr lang="en-GB" dirty="0"/>
              <a:t>Il </a:t>
            </a:r>
            <a:r>
              <a:rPr lang="en-GB" dirty="0" err="1"/>
              <a:t>livello</a:t>
            </a:r>
            <a:r>
              <a:rPr lang="en-GB" dirty="0"/>
              <a:t> di </a:t>
            </a:r>
            <a:r>
              <a:rPr lang="en-GB" dirty="0" err="1"/>
              <a:t>dettaglio</a:t>
            </a:r>
            <a:r>
              <a:rPr lang="en-GB" dirty="0"/>
              <a:t> </a:t>
            </a:r>
            <a:r>
              <a:rPr lang="en-GB" dirty="0" err="1"/>
              <a:t>è</a:t>
            </a:r>
            <a:r>
              <a:rPr lang="en-GB" dirty="0"/>
              <a:t> la </a:t>
            </a:r>
            <a:r>
              <a:rPr lang="en-GB" dirty="0" err="1"/>
              <a:t>chiave</a:t>
            </a:r>
            <a:r>
              <a:rPr lang="en-GB" dirty="0"/>
              <a:t>:</a:t>
            </a:r>
            <a:endParaRPr dirty="0"/>
          </a:p>
          <a:p>
            <a:pPr marL="685800" lvl="1" indent="-217169" algn="l" rtl="0">
              <a:lnSpc>
                <a:spcPct val="90000"/>
              </a:lnSpc>
              <a:spcBef>
                <a:spcPts val="500"/>
              </a:spcBef>
              <a:spcAft>
                <a:spcPts val="0"/>
              </a:spcAft>
              <a:buClr>
                <a:srgbClr val="2F5496"/>
              </a:buClr>
              <a:buSzPct val="100000"/>
              <a:buChar char="•"/>
            </a:pPr>
            <a:r>
              <a:rPr lang="en-GB" dirty="0"/>
              <a:t>Se </a:t>
            </a:r>
            <a:r>
              <a:rPr lang="en-GB" dirty="0" err="1"/>
              <a:t>ogni</a:t>
            </a:r>
            <a:r>
              <a:rPr lang="en-GB" dirty="0"/>
              <a:t> </a:t>
            </a:r>
            <a:r>
              <a:rPr lang="en-GB" dirty="0" err="1"/>
              <a:t>affiliato</a:t>
            </a:r>
            <a:r>
              <a:rPr lang="en-GB" dirty="0"/>
              <a:t> </a:t>
            </a:r>
            <a:r>
              <a:rPr lang="en-GB" dirty="0" err="1"/>
              <a:t>dovesse</a:t>
            </a:r>
            <a:r>
              <a:rPr lang="en-GB" dirty="0"/>
              <a:t> dire </a:t>
            </a:r>
            <a:r>
              <a:rPr lang="en-GB" dirty="0" err="1"/>
              <a:t>esattamente</a:t>
            </a:r>
            <a:r>
              <a:rPr lang="en-GB" dirty="0"/>
              <a:t> </a:t>
            </a:r>
            <a:r>
              <a:rPr lang="en-GB" dirty="0" err="1"/>
              <a:t>cosa</a:t>
            </a:r>
            <a:r>
              <a:rPr lang="en-GB" dirty="0"/>
              <a:t> fa in </a:t>
            </a:r>
            <a:r>
              <a:rPr lang="en-GB" dirty="0" err="1"/>
              <a:t>ogni</a:t>
            </a:r>
            <a:r>
              <a:rPr lang="en-GB" dirty="0"/>
              <a:t> WP e </a:t>
            </a:r>
            <a:r>
              <a:rPr lang="en-GB" dirty="0" err="1"/>
              <a:t>ogni</a:t>
            </a:r>
            <a:r>
              <a:rPr lang="en-GB" dirty="0"/>
              <a:t> Milestone…. </a:t>
            </a:r>
            <a:r>
              <a:rPr lang="en-GB" dirty="0" err="1"/>
              <a:t>Beh</a:t>
            </a:r>
            <a:r>
              <a:rPr lang="en-GB" dirty="0"/>
              <a:t> non credo </a:t>
            </a:r>
            <a:r>
              <a:rPr lang="en-GB" dirty="0" err="1"/>
              <a:t>che</a:t>
            </a:r>
            <a:r>
              <a:rPr lang="en-GB" dirty="0"/>
              <a:t> </a:t>
            </a:r>
            <a:r>
              <a:rPr lang="en-GB" dirty="0" err="1"/>
              <a:t>siamo</a:t>
            </a:r>
            <a:r>
              <a:rPr lang="en-GB" dirty="0"/>
              <a:t> </a:t>
            </a:r>
            <a:r>
              <a:rPr lang="en-GB" dirty="0" err="1"/>
              <a:t>pronti</a:t>
            </a:r>
            <a:r>
              <a:rPr lang="en-GB" dirty="0"/>
              <a:t> (</a:t>
            </a:r>
            <a:r>
              <a:rPr lang="en-GB" dirty="0" err="1"/>
              <a:t>nessun</a:t>
            </a:r>
            <a:r>
              <a:rPr lang="en-GB" dirty="0"/>
              <a:t> WP lo </a:t>
            </a:r>
            <a:r>
              <a:rPr lang="en-GB" dirty="0" err="1"/>
              <a:t>è</a:t>
            </a:r>
            <a:r>
              <a:rPr lang="en-GB" dirty="0"/>
              <a:t> </a:t>
            </a:r>
            <a:r>
              <a:rPr lang="en-GB" dirty="0" err="1"/>
              <a:t>tranne</a:t>
            </a:r>
            <a:r>
              <a:rPr lang="en-GB" dirty="0"/>
              <a:t> </a:t>
            </a:r>
            <a:r>
              <a:rPr lang="en-GB" dirty="0" err="1"/>
              <a:t>forse</a:t>
            </a:r>
            <a:r>
              <a:rPr lang="en-GB" dirty="0"/>
              <a:t> WP0 </a:t>
            </a:r>
            <a:r>
              <a:rPr lang="en-GB" dirty="0" err="1"/>
              <a:t>che</a:t>
            </a:r>
            <a:r>
              <a:rPr lang="en-GB" dirty="0"/>
              <a:t> </a:t>
            </a:r>
            <a:r>
              <a:rPr lang="en-GB" dirty="0" err="1"/>
              <a:t>già</a:t>
            </a:r>
            <a:r>
              <a:rPr lang="en-GB" dirty="0"/>
              <a:t> </a:t>
            </a:r>
            <a:r>
              <a:rPr lang="en-GB" dirty="0" err="1"/>
              <a:t>sa</a:t>
            </a:r>
            <a:r>
              <a:rPr lang="en-GB" dirty="0"/>
              <a:t> chi </a:t>
            </a:r>
            <a:r>
              <a:rPr lang="en-GB" dirty="0" err="1"/>
              <a:t>deve</a:t>
            </a:r>
            <a:r>
              <a:rPr lang="en-GB" dirty="0"/>
              <a:t> fare le </a:t>
            </a:r>
            <a:r>
              <a:rPr lang="en-GB" dirty="0" err="1"/>
              <a:t>gare</a:t>
            </a:r>
            <a:r>
              <a:rPr lang="en-GB" dirty="0"/>
              <a:t> </a:t>
            </a:r>
            <a:r>
              <a:rPr lang="en-GB" dirty="0" err="1"/>
              <a:t>fra</a:t>
            </a:r>
            <a:r>
              <a:rPr lang="en-GB" dirty="0"/>
              <a:t> CINECA, INFN e GARR)</a:t>
            </a:r>
            <a:endParaRPr dirty="0"/>
          </a:p>
          <a:p>
            <a:pPr marL="685800" lvl="1" indent="-217169" algn="l" rtl="0">
              <a:lnSpc>
                <a:spcPct val="90000"/>
              </a:lnSpc>
              <a:spcBef>
                <a:spcPts val="500"/>
              </a:spcBef>
              <a:spcAft>
                <a:spcPts val="0"/>
              </a:spcAft>
              <a:buClr>
                <a:srgbClr val="2F5496"/>
              </a:buClr>
              <a:buSzPct val="100000"/>
              <a:buChar char="•"/>
            </a:pPr>
            <a:r>
              <a:rPr lang="en-GB" dirty="0" err="1"/>
              <a:t>Ieri</a:t>
            </a:r>
            <a:r>
              <a:rPr lang="en-GB" dirty="0"/>
              <a:t> </a:t>
            </a:r>
            <a:r>
              <a:rPr lang="en-GB" dirty="0" err="1"/>
              <a:t>si</a:t>
            </a:r>
            <a:r>
              <a:rPr lang="en-GB" dirty="0"/>
              <a:t> </a:t>
            </a:r>
            <a:r>
              <a:rPr lang="en-GB" dirty="0" err="1"/>
              <a:t>è</a:t>
            </a:r>
            <a:r>
              <a:rPr lang="en-GB" dirty="0"/>
              <a:t> </a:t>
            </a:r>
            <a:r>
              <a:rPr lang="en-GB" dirty="0" err="1"/>
              <a:t>discussa</a:t>
            </a:r>
            <a:r>
              <a:rPr lang="en-GB" dirty="0"/>
              <a:t> </a:t>
            </a:r>
            <a:r>
              <a:rPr lang="en-GB" b="1" dirty="0" err="1"/>
              <a:t>informalmente</a:t>
            </a:r>
            <a:r>
              <a:rPr lang="en-GB" dirty="0"/>
              <a:t> </a:t>
            </a:r>
            <a:r>
              <a:rPr lang="en-GB" dirty="0" err="1"/>
              <a:t>una</a:t>
            </a:r>
            <a:r>
              <a:rPr lang="en-GB" dirty="0"/>
              <a:t> </a:t>
            </a:r>
            <a:r>
              <a:rPr lang="en-GB" dirty="0" err="1"/>
              <a:t>proposta</a:t>
            </a:r>
            <a:r>
              <a:rPr lang="en-GB" dirty="0"/>
              <a:t> in cui </a:t>
            </a:r>
            <a:r>
              <a:rPr lang="en-GB" dirty="0" err="1"/>
              <a:t>si</a:t>
            </a:r>
            <a:r>
              <a:rPr lang="en-GB" dirty="0"/>
              <a:t> </a:t>
            </a:r>
            <a:r>
              <a:rPr lang="en-GB" dirty="0" err="1"/>
              <a:t>metta</a:t>
            </a:r>
            <a:r>
              <a:rPr lang="en-GB" dirty="0"/>
              <a:t> </a:t>
            </a:r>
            <a:r>
              <a:rPr lang="en-GB" dirty="0" err="1"/>
              <a:t>solamente</a:t>
            </a:r>
            <a:r>
              <a:rPr lang="en-GB" dirty="0"/>
              <a:t> per </a:t>
            </a:r>
            <a:r>
              <a:rPr lang="en-GB" dirty="0" err="1"/>
              <a:t>ogni</a:t>
            </a:r>
            <a:r>
              <a:rPr lang="en-GB" dirty="0"/>
              <a:t> WP chi ci </a:t>
            </a:r>
            <a:r>
              <a:rPr lang="en-GB" dirty="0" err="1"/>
              <a:t>partecipa</a:t>
            </a:r>
            <a:endParaRPr dirty="0"/>
          </a:p>
          <a:p>
            <a:pPr marL="1143000" lvl="2" indent="-219075" algn="l" rtl="0">
              <a:lnSpc>
                <a:spcPct val="90000"/>
              </a:lnSpc>
              <a:spcBef>
                <a:spcPts val="500"/>
              </a:spcBef>
              <a:spcAft>
                <a:spcPts val="0"/>
              </a:spcAft>
              <a:buClr>
                <a:srgbClr val="385623"/>
              </a:buClr>
              <a:buSzPct val="100000"/>
              <a:buChar char="•"/>
            </a:pPr>
            <a:r>
              <a:rPr lang="en-GB" dirty="0" err="1"/>
              <a:t>Facendo</a:t>
            </a:r>
            <a:r>
              <a:rPr lang="en-GB" dirty="0"/>
              <a:t> un </a:t>
            </a:r>
            <a:r>
              <a:rPr lang="en-GB" dirty="0" err="1"/>
              <a:t>documento</a:t>
            </a:r>
            <a:r>
              <a:rPr lang="en-GB" dirty="0"/>
              <a:t> </a:t>
            </a:r>
            <a:r>
              <a:rPr lang="en-GB" dirty="0" err="1"/>
              <a:t>unico</a:t>
            </a:r>
            <a:r>
              <a:rPr lang="en-GB" dirty="0"/>
              <a:t> per tutti</a:t>
            </a:r>
            <a:endParaRPr dirty="0"/>
          </a:p>
          <a:p>
            <a:pPr marL="1143000" lvl="2" indent="-219075" algn="l" rtl="0">
              <a:lnSpc>
                <a:spcPct val="90000"/>
              </a:lnSpc>
              <a:spcBef>
                <a:spcPts val="500"/>
              </a:spcBef>
              <a:spcAft>
                <a:spcPts val="0"/>
              </a:spcAft>
              <a:buClr>
                <a:srgbClr val="385623"/>
              </a:buClr>
              <a:buSzPct val="100000"/>
              <a:buChar char="•"/>
            </a:pPr>
            <a:r>
              <a:rPr lang="en-GB" dirty="0" err="1"/>
              <a:t>Copiando</a:t>
            </a:r>
            <a:r>
              <a:rPr lang="en-GB" dirty="0"/>
              <a:t> il </a:t>
            </a:r>
            <a:r>
              <a:rPr lang="en-GB" dirty="0" err="1"/>
              <a:t>progetto</a:t>
            </a:r>
            <a:endParaRPr dirty="0"/>
          </a:p>
          <a:p>
            <a:pPr marL="0" lvl="0" indent="0" algn="l" rtl="0">
              <a:lnSpc>
                <a:spcPct val="90000"/>
              </a:lnSpc>
              <a:spcBef>
                <a:spcPts val="1000"/>
              </a:spcBef>
              <a:spcAft>
                <a:spcPts val="0"/>
              </a:spcAft>
              <a:buClr>
                <a:schemeClr val="dk1"/>
              </a:buClr>
              <a:buSzPct val="100000"/>
              <a:buNone/>
            </a:pPr>
            <a:r>
              <a:rPr lang="en-GB" dirty="0"/>
              <a:t>Per </a:t>
            </a:r>
            <a:r>
              <a:rPr lang="en-GB" dirty="0" err="1"/>
              <a:t>chiarire</a:t>
            </a:r>
            <a:r>
              <a:rPr lang="en-GB" dirty="0"/>
              <a:t> </a:t>
            </a:r>
            <a:r>
              <a:rPr lang="en-GB" dirty="0" err="1"/>
              <a:t>meglio</a:t>
            </a:r>
            <a:r>
              <a:rPr lang="en-GB" dirty="0"/>
              <a:t>: </a:t>
            </a:r>
            <a:r>
              <a:rPr lang="en-GB" sz="1935" i="1" dirty="0"/>
              <a:t>(slide </a:t>
            </a:r>
            <a:r>
              <a:rPr lang="en-GB" sz="1935" i="1" dirty="0" err="1"/>
              <a:t>successiva</a:t>
            </a:r>
            <a:r>
              <a:rPr lang="en-GB" sz="1935" i="1" dirty="0"/>
              <a:t>)</a:t>
            </a:r>
            <a:r>
              <a:rPr lang="en-GB" dirty="0"/>
              <a:t> </a:t>
            </a:r>
            <a:endParaRPr dirty="0"/>
          </a:p>
          <a:p>
            <a:pPr marL="685800" lvl="1" indent="-76200" algn="l" rtl="0">
              <a:lnSpc>
                <a:spcPct val="90000"/>
              </a:lnSpc>
              <a:spcBef>
                <a:spcPts val="500"/>
              </a:spcBef>
              <a:spcAft>
                <a:spcPts val="0"/>
              </a:spcAft>
              <a:buClr>
                <a:srgbClr val="2F5496"/>
              </a:buClr>
              <a:buSzPct val="100000"/>
              <a:buNone/>
            </a:pPr>
            <a:endParaRPr dirty="0"/>
          </a:p>
          <a:p>
            <a:pPr marL="685800" lvl="1" indent="-76200" algn="l" rtl="0">
              <a:lnSpc>
                <a:spcPct val="90000"/>
              </a:lnSpc>
              <a:spcBef>
                <a:spcPts val="500"/>
              </a:spcBef>
              <a:spcAft>
                <a:spcPts val="0"/>
              </a:spcAft>
              <a:buClr>
                <a:srgbClr val="2F5496"/>
              </a:buClr>
              <a:buSzPct val="100000"/>
              <a:buNone/>
            </a:pPr>
            <a:endParaRPr dirty="0"/>
          </a:p>
        </p:txBody>
      </p:sp>
      <p:sp>
        <p:nvSpPr>
          <p:cNvPr id="194" name="Google Shape;194;p11"/>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11</a:t>
            </a:fld>
            <a:endParaRPr/>
          </a:p>
        </p:txBody>
      </p:sp>
      <p:sp>
        <p:nvSpPr>
          <p:cNvPr id="195" name="Google Shape;195;p11"/>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B27F47"/>
              </a:buClr>
              <a:buSzPts val="2400"/>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12"/>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Dal doc del progetto</a:t>
            </a:r>
            <a:endParaRPr/>
          </a:p>
        </p:txBody>
      </p:sp>
      <p:sp>
        <p:nvSpPr>
          <p:cNvPr id="201" name="Google Shape;201;p12"/>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12</a:t>
            </a:fld>
            <a:endParaRPr/>
          </a:p>
        </p:txBody>
      </p:sp>
      <p:sp>
        <p:nvSpPr>
          <p:cNvPr id="202" name="Google Shape;202;p12"/>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B27F47"/>
              </a:buClr>
              <a:buSzPts val="2400"/>
              <a:buChar char="•"/>
            </a:pPr>
            <a:r>
              <a:rPr lang="en-GB"/>
              <a:t>(</a:t>
            </a:r>
            <a:r>
              <a:rPr lang="en-GB" u="sng">
                <a:solidFill>
                  <a:schemeClr val="hlink"/>
                </a:solidFill>
                <a:hlinkClick r:id="rId3"/>
              </a:rPr>
              <a:t>link</a:t>
            </a:r>
            <a:r>
              <a:rPr lang="en-GB"/>
              <a:t>)</a:t>
            </a:r>
            <a:endParaRPr/>
          </a:p>
        </p:txBody>
      </p:sp>
      <p:pic>
        <p:nvPicPr>
          <p:cNvPr id="203" name="Google Shape;203;p12"/>
          <p:cNvPicPr preferRelativeResize="0"/>
          <p:nvPr/>
        </p:nvPicPr>
        <p:blipFill rotWithShape="1">
          <a:blip r:embed="rId4">
            <a:alphaModFix/>
          </a:blip>
          <a:srcRect/>
          <a:stretch/>
        </p:blipFill>
        <p:spPr>
          <a:xfrm>
            <a:off x="0" y="2701590"/>
            <a:ext cx="6564086" cy="2567994"/>
          </a:xfrm>
          <a:prstGeom prst="rect">
            <a:avLst/>
          </a:prstGeom>
          <a:noFill/>
          <a:ln>
            <a:noFill/>
          </a:ln>
        </p:spPr>
      </p:pic>
      <p:sp>
        <p:nvSpPr>
          <p:cNvPr id="204" name="Google Shape;204;p12"/>
          <p:cNvSpPr txBox="1"/>
          <p:nvPr/>
        </p:nvSpPr>
        <p:spPr>
          <a:xfrm>
            <a:off x="6923314" y="2125916"/>
            <a:ext cx="5268686" cy="369331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a:solidFill>
                  <a:schemeClr val="dk1"/>
                </a:solidFill>
                <a:latin typeface="Calibri"/>
                <a:ea typeface="Calibri"/>
                <a:cs typeface="Calibri"/>
                <a:sym typeface="Calibri"/>
              </a:rPr>
              <a:t>Questo si tradurrebbe (per esempio per UNIFI):</a:t>
            </a:r>
            <a:endParaRPr/>
          </a:p>
          <a:p>
            <a:pPr marL="0" marR="0" lvl="0" indent="0" algn="l" rtl="0">
              <a:spcBef>
                <a:spcPts val="0"/>
              </a:spcBef>
              <a:spcAft>
                <a:spcPts val="0"/>
              </a:spcAft>
              <a:buNone/>
            </a:pPr>
            <a:r>
              <a:rPr lang="en-GB" sz="1800">
                <a:solidFill>
                  <a:schemeClr val="dk1"/>
                </a:solidFill>
                <a:latin typeface="Calibri"/>
                <a:ea typeface="Calibri"/>
                <a:cs typeface="Calibri"/>
                <a:sym typeface="Calibri"/>
              </a:rPr>
              <a:t>UNIFI partecipa alle Milestone/attivita’ di WP1:</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Times New Roman"/>
                <a:ea typeface="Times New Roman"/>
                <a:cs typeface="Times New Roman"/>
                <a:sym typeface="Times New Roman"/>
              </a:rPr>
              <a:t>M9-M15: Landscape recognition of the state-of-the-art and technological investigation on the opportunity of the CN infrastructure - report submitted with detailed plan of work and selection of specific case studies;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Times New Roman"/>
                <a:ea typeface="Times New Roman"/>
                <a:cs typeface="Times New Roman"/>
                <a:sym typeface="Times New Roman"/>
              </a:rPr>
              <a:t>M22-M26: report on first implementations and tests; </a:t>
            </a:r>
            <a:endParaRPr/>
          </a:p>
          <a:p>
            <a:pPr marL="285750" marR="0" lvl="0" indent="-285750" algn="l" rtl="0">
              <a:spcBef>
                <a:spcPts val="0"/>
              </a:spcBef>
              <a:spcAft>
                <a:spcPts val="0"/>
              </a:spcAft>
              <a:buClr>
                <a:schemeClr val="dk1"/>
              </a:buClr>
              <a:buSzPts val="1800"/>
              <a:buFont typeface="Arial"/>
              <a:buChar char="•"/>
            </a:pPr>
            <a:r>
              <a:rPr lang="en-GB" sz="1800">
                <a:solidFill>
                  <a:schemeClr val="dk1"/>
                </a:solidFill>
                <a:latin typeface="Times New Roman"/>
                <a:ea typeface="Times New Roman"/>
                <a:cs typeface="Times New Roman"/>
                <a:sym typeface="Times New Roman"/>
              </a:rPr>
              <a:t>M25-36: results from testbed and benchmarking activities; final report and evaluation </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2"/>
          <p:cNvSpPr txBox="1"/>
          <p:nvPr/>
        </p:nvSpPr>
        <p:spPr>
          <a:xfrm>
            <a:off x="2451205" y="5697712"/>
            <a:ext cx="7520303" cy="92328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dirty="0" err="1">
                <a:solidFill>
                  <a:schemeClr val="dk1"/>
                </a:solidFill>
                <a:latin typeface="Calibri"/>
                <a:ea typeface="Calibri"/>
                <a:cs typeface="Calibri"/>
                <a:sym typeface="Calibri"/>
              </a:rPr>
              <a:t>Dobbiamo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essere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sicuri</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che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sia</a:t>
            </a:r>
            <a:r>
              <a:rPr lang="en-GB" sz="1800" b="1" dirty="0">
                <a:solidFill>
                  <a:schemeClr val="dk1"/>
                </a:solidFill>
                <a:latin typeface="Calibri"/>
                <a:ea typeface="Calibri"/>
                <a:cs typeface="Calibri"/>
                <a:sym typeface="Calibri"/>
              </a:rPr>
              <a:t> ok; </a:t>
            </a:r>
            <a:r>
              <a:rPr lang="en-GB" sz="1800" b="1" dirty="0" err="1">
                <a:solidFill>
                  <a:schemeClr val="dk1"/>
                </a:solidFill>
                <a:latin typeface="Calibri"/>
                <a:ea typeface="Calibri"/>
                <a:cs typeface="Calibri"/>
                <a:sym typeface="Calibri"/>
              </a:rPr>
              <a:t>qualunque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livello</a:t>
            </a:r>
            <a:r>
              <a:rPr lang="en-GB" sz="1800" b="1" dirty="0">
                <a:solidFill>
                  <a:schemeClr val="dk1"/>
                </a:solidFill>
                <a:latin typeface="Calibri"/>
                <a:ea typeface="Calibri"/>
                <a:cs typeface="Calibri"/>
                <a:sym typeface="Calibri"/>
              </a:rPr>
              <a:t> di </a:t>
            </a:r>
            <a:r>
              <a:rPr lang="en-GB" sz="1800" b="1" dirty="0" err="1">
                <a:solidFill>
                  <a:schemeClr val="dk1"/>
                </a:solidFill>
                <a:latin typeface="Calibri"/>
                <a:ea typeface="Calibri"/>
                <a:cs typeface="Calibri"/>
                <a:sym typeface="Calibri"/>
              </a:rPr>
              <a:t>dettaglio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ulteriore</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sarebbe</a:t>
            </a:r>
            <a:r>
              <a:rPr lang="en-GB" sz="1800" b="1" dirty="0">
                <a:solidFill>
                  <a:schemeClr val="dk1"/>
                </a:solidFill>
                <a:latin typeface="Calibri"/>
                <a:ea typeface="Calibri"/>
                <a:cs typeface="Calibri"/>
                <a:sym typeface="Calibri"/>
              </a:rPr>
              <a:t> da “</a:t>
            </a:r>
            <a:r>
              <a:rPr lang="en-GB" sz="1800" b="1" dirty="0" err="1">
                <a:solidFill>
                  <a:schemeClr val="dk1"/>
                </a:solidFill>
                <a:latin typeface="Calibri"/>
                <a:ea typeface="Calibri"/>
                <a:cs typeface="Calibri"/>
                <a:sym typeface="Calibri"/>
              </a:rPr>
              <a:t>generare</a:t>
            </a:r>
            <a:r>
              <a:rPr lang="en-GB" sz="1800" b="1" dirty="0">
                <a:solidFill>
                  <a:schemeClr val="dk1"/>
                </a:solidFill>
                <a:latin typeface="Calibri"/>
                <a:ea typeface="Calibri"/>
                <a:cs typeface="Calibri"/>
                <a:sym typeface="Calibri"/>
              </a:rPr>
              <a:t>” a </a:t>
            </a:r>
            <a:r>
              <a:rPr lang="en-GB" sz="1800" b="1" dirty="0" err="1">
                <a:solidFill>
                  <a:schemeClr val="dk1"/>
                </a:solidFill>
                <a:latin typeface="Calibri"/>
                <a:ea typeface="Calibri"/>
                <a:cs typeface="Calibri"/>
                <a:sym typeface="Calibri"/>
              </a:rPr>
              <a:t>questo</a:t>
            </a:r>
            <a:r>
              <a:rPr lang="en-GB" sz="1800" b="1" dirty="0">
                <a:solidFill>
                  <a:schemeClr val="dk1"/>
                </a:solidFill>
                <a:latin typeface="Calibri"/>
                <a:ea typeface="Calibri"/>
                <a:cs typeface="Calibri"/>
                <a:sym typeface="Calibri"/>
              </a:rPr>
              <a:t> punto </a:t>
            </a:r>
            <a:r>
              <a:rPr lang="en-GB" sz="1800" b="1" dirty="0">
                <a:solidFill>
                  <a:schemeClr val="dk1"/>
                </a:solidFill>
                <a:latin typeface="Calibri"/>
                <a:ea typeface="Calibri"/>
                <a:cs typeface="Calibri"/>
                <a:sym typeface="Wingdings" pitchFamily="2" charset="2"/>
              </a:rPr>
              <a:t> </a:t>
            </a:r>
            <a:r>
              <a:rPr lang="en-GB" sz="1800" b="1" dirty="0">
                <a:solidFill>
                  <a:schemeClr val="dk1"/>
                </a:solidFill>
                <a:latin typeface="Calibri"/>
                <a:ea typeface="Calibri"/>
                <a:cs typeface="Calibri"/>
                <a:sym typeface="Calibri"/>
              </a:rPr>
              <a:t>non </a:t>
            </a:r>
            <a:r>
              <a:rPr lang="en-GB" sz="1800" b="1" dirty="0" err="1">
                <a:solidFill>
                  <a:schemeClr val="dk1"/>
                </a:solidFill>
                <a:latin typeface="Calibri"/>
                <a:ea typeface="Calibri"/>
                <a:cs typeface="Calibri"/>
                <a:sym typeface="Calibri"/>
              </a:rPr>
              <a:t>banale</a:t>
            </a:r>
            <a:endParaRPr lang="en-GB" sz="1800" b="1" dirty="0">
              <a:solidFill>
                <a:schemeClr val="dk1"/>
              </a:solidFill>
              <a:latin typeface="Calibri"/>
              <a:ea typeface="Calibri"/>
              <a:cs typeface="Calibri"/>
              <a:sym typeface="Calibri"/>
            </a:endParaRPr>
          </a:p>
          <a:p>
            <a:pPr marL="0" marR="0" lvl="0" indent="0" algn="l" rtl="0">
              <a:spcBef>
                <a:spcPts val="0"/>
              </a:spcBef>
              <a:spcAft>
                <a:spcPts val="0"/>
              </a:spcAft>
              <a:buNone/>
            </a:pPr>
            <a:r>
              <a:rPr lang="en-GB" sz="1800" b="1" dirty="0" err="1">
                <a:solidFill>
                  <a:schemeClr val="dk1"/>
                </a:solidFill>
                <a:latin typeface="Calibri"/>
                <a:ea typeface="Calibri"/>
                <a:cs typeface="Calibri"/>
                <a:sym typeface="Calibri"/>
              </a:rPr>
              <a:t>Questo</a:t>
            </a:r>
            <a:r>
              <a:rPr lang="en-GB" sz="1800" b="1" dirty="0">
                <a:solidFill>
                  <a:schemeClr val="dk1"/>
                </a:solidFill>
                <a:latin typeface="Calibri"/>
                <a:ea typeface="Calibri"/>
                <a:cs typeface="Calibri"/>
                <a:sym typeface="Calibri"/>
              </a:rPr>
              <a:t> document, se ok </a:t>
            </a:r>
            <a:r>
              <a:rPr lang="en-GB" sz="1800" b="1" dirty="0" err="1">
                <a:solidFill>
                  <a:schemeClr val="dk1"/>
                </a:solidFill>
                <a:latin typeface="Calibri"/>
                <a:ea typeface="Calibri"/>
                <a:cs typeface="Calibri"/>
                <a:sym typeface="Calibri"/>
              </a:rPr>
              <a:t>cosi</a:t>
            </a:r>
            <a:r>
              <a:rPr lang="en-GB" sz="1800" b="1" dirty="0">
                <a:solidFill>
                  <a:schemeClr val="dk1"/>
                </a:solidFill>
                <a:latin typeface="Calibri"/>
                <a:ea typeface="Calibri"/>
                <a:cs typeface="Calibri"/>
                <a:sym typeface="Calibri"/>
              </a:rPr>
              <a:t>’, lo </a:t>
            </a:r>
            <a:r>
              <a:rPr lang="en-GB" sz="1800" b="1" dirty="0" err="1">
                <a:solidFill>
                  <a:schemeClr val="dk1"/>
                </a:solidFill>
                <a:latin typeface="Calibri"/>
                <a:ea typeface="Calibri"/>
                <a:cs typeface="Calibri"/>
                <a:sym typeface="Calibri"/>
              </a:rPr>
              <a:t>produrremmo</a:t>
            </a:r>
            <a:r>
              <a:rPr lang="en-GB" sz="1800" b="1" dirty="0">
                <a:solidFill>
                  <a:schemeClr val="dk1"/>
                </a:solidFill>
                <a:latin typeface="Calibri"/>
                <a:ea typeface="Calibri"/>
                <a:cs typeface="Calibri"/>
                <a:sym typeface="Calibri"/>
              </a:rPr>
              <a:t> </a:t>
            </a:r>
            <a:r>
              <a:rPr lang="en-GB" sz="1800" b="1" dirty="0" err="1">
                <a:solidFill>
                  <a:schemeClr val="dk1"/>
                </a:solidFill>
                <a:latin typeface="Calibri"/>
                <a:ea typeface="Calibri"/>
                <a:cs typeface="Calibri"/>
                <a:sym typeface="Calibri"/>
              </a:rPr>
              <a:t>noi</a:t>
            </a:r>
            <a:r>
              <a:rPr lang="en-GB" sz="1800" b="1" dirty="0">
                <a:solidFill>
                  <a:schemeClr val="dk1"/>
                </a:solidFill>
                <a:latin typeface="Calibri"/>
                <a:ea typeface="Calibri"/>
                <a:cs typeface="Calibri"/>
                <a:sym typeface="Calibri"/>
              </a:rPr>
              <a:t> per tutti</a:t>
            </a:r>
            <a:endParaRPr sz="1800" b="1" dirty="0">
              <a:solidFill>
                <a:schemeClr val="dk1"/>
              </a:solidFill>
              <a:latin typeface="Calibri"/>
              <a:ea typeface="Calibri"/>
              <a:cs typeface="Calibri"/>
              <a:sym typeface="Calibri"/>
            </a:endParaRPr>
          </a:p>
        </p:txBody>
      </p:sp>
      <p:sp>
        <p:nvSpPr>
          <p:cNvPr id="206" name="Google Shape;206;p12"/>
          <p:cNvSpPr/>
          <p:nvPr/>
        </p:nvSpPr>
        <p:spPr>
          <a:xfrm>
            <a:off x="6631321" y="3442447"/>
            <a:ext cx="215153" cy="776088"/>
          </a:xfrm>
          <a:prstGeom prst="rightArrow">
            <a:avLst>
              <a:gd name="adj1" fmla="val 50000"/>
              <a:gd name="adj2" fmla="val 50000"/>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3"/>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Dal progetto, questa è la matrice per i pubblici</a:t>
            </a:r>
            <a:endParaRPr/>
          </a:p>
        </p:txBody>
      </p:sp>
      <p:sp>
        <p:nvSpPr>
          <p:cNvPr id="212" name="Google Shape;212;p13"/>
          <p:cNvSpPr txBox="1">
            <a:spLocks noGrp="1"/>
          </p:cNvSpPr>
          <p:nvPr>
            <p:ph type="body" idx="1"/>
          </p:nvPr>
        </p:nvSpPr>
        <p:spPr>
          <a:xfrm>
            <a:off x="838200" y="2496619"/>
            <a:ext cx="5278291" cy="3680343"/>
          </a:xfrm>
          <a:prstGeom prst="rect">
            <a:avLst/>
          </a:prstGeom>
          <a:noFill/>
          <a:ln>
            <a:noFill/>
          </a:ln>
        </p:spPr>
        <p:txBody>
          <a:bodyPr spcFirstLastPara="1" wrap="square" lIns="91425" tIns="45700" rIns="91425" bIns="45700" anchor="t" anchorCtr="0">
            <a:normAutofit fontScale="92500"/>
          </a:bodyPr>
          <a:lstStyle/>
          <a:p>
            <a:pPr marL="228600" lvl="0" indent="-228600" algn="l" rtl="0">
              <a:lnSpc>
                <a:spcPct val="90000"/>
              </a:lnSpc>
              <a:spcBef>
                <a:spcPts val="0"/>
              </a:spcBef>
              <a:spcAft>
                <a:spcPts val="0"/>
              </a:spcAft>
              <a:buClr>
                <a:schemeClr val="dk1"/>
              </a:buClr>
              <a:buSzPts val="2800"/>
              <a:buChar char="•"/>
            </a:pPr>
            <a:r>
              <a:rPr lang="en-GB"/>
              <a:t>Presa da progetto che era stato presa dalla nostra matrice iniziale</a:t>
            </a:r>
            <a:endParaRPr/>
          </a:p>
          <a:p>
            <a:pPr marL="228600" lvl="0" indent="-228600" algn="l" rtl="0">
              <a:lnSpc>
                <a:spcPct val="90000"/>
              </a:lnSpc>
              <a:spcBef>
                <a:spcPts val="1000"/>
              </a:spcBef>
              <a:spcAft>
                <a:spcPts val="0"/>
              </a:spcAft>
              <a:buClr>
                <a:schemeClr val="dk1"/>
              </a:buClr>
              <a:buSzPts val="2800"/>
              <a:buChar char="•"/>
            </a:pPr>
            <a:r>
              <a:rPr lang="en-GB"/>
              <a:t>Probabilmente da rivedere alla luce di quello che sappiamo adesso (per esempio, UNICT sarà senz’altro interessata in WP6)</a:t>
            </a:r>
            <a:endParaRPr/>
          </a:p>
          <a:p>
            <a:pPr marL="228600" lvl="0" indent="-228600" algn="l" rtl="0">
              <a:lnSpc>
                <a:spcPct val="90000"/>
              </a:lnSpc>
              <a:spcBef>
                <a:spcPts val="1000"/>
              </a:spcBef>
              <a:spcAft>
                <a:spcPts val="0"/>
              </a:spcAft>
              <a:buClr>
                <a:schemeClr val="dk1"/>
              </a:buClr>
              <a:buSzPts val="2800"/>
              <a:buChar char="•"/>
            </a:pPr>
            <a:r>
              <a:rPr lang="en-GB">
                <a:highlight>
                  <a:srgbClr val="FF0000"/>
                </a:highlight>
              </a:rPr>
              <a:t>Revisionatela alla luce di quello che sapete adesso!</a:t>
            </a:r>
            <a:endParaRPr/>
          </a:p>
        </p:txBody>
      </p:sp>
      <p:sp>
        <p:nvSpPr>
          <p:cNvPr id="213" name="Google Shape;213;p13"/>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13</a:t>
            </a:fld>
            <a:endParaRPr/>
          </a:p>
        </p:txBody>
      </p:sp>
      <p:sp>
        <p:nvSpPr>
          <p:cNvPr id="214" name="Google Shape;214;p13"/>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B27F47"/>
              </a:buClr>
              <a:buSzPts val="2400"/>
              <a:buChar char="•"/>
            </a:pPr>
            <a:r>
              <a:rPr lang="en-GB"/>
              <a:t>(tab Matrice affiliato – wp </a:t>
            </a:r>
            <a:r>
              <a:rPr lang="en-GB" u="sng">
                <a:solidFill>
                  <a:schemeClr val="hlink"/>
                </a:solidFill>
                <a:hlinkClick r:id="rId3"/>
              </a:rPr>
              <a:t>qui</a:t>
            </a:r>
            <a:r>
              <a:rPr lang="en-GB"/>
              <a:t>)</a:t>
            </a:r>
            <a:endParaRPr/>
          </a:p>
        </p:txBody>
      </p:sp>
      <p:pic>
        <p:nvPicPr>
          <p:cNvPr id="215" name="Google Shape;215;p13"/>
          <p:cNvPicPr preferRelativeResize="0"/>
          <p:nvPr/>
        </p:nvPicPr>
        <p:blipFill rotWithShape="1">
          <a:blip r:embed="rId4">
            <a:alphaModFix/>
          </a:blip>
          <a:srcRect/>
          <a:stretch/>
        </p:blipFill>
        <p:spPr>
          <a:xfrm>
            <a:off x="6368871" y="2543415"/>
            <a:ext cx="5554187" cy="2500947"/>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14"/>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Kick off meeting</a:t>
            </a:r>
            <a:endParaRPr/>
          </a:p>
        </p:txBody>
      </p:sp>
      <p:sp>
        <p:nvSpPr>
          <p:cNvPr id="221" name="Google Shape;221;p14"/>
          <p:cNvSpPr txBox="1">
            <a:spLocks noGrp="1"/>
          </p:cNvSpPr>
          <p:nvPr>
            <p:ph type="body" idx="1"/>
          </p:nvPr>
        </p:nvSpPr>
        <p:spPr>
          <a:xfrm>
            <a:off x="838200" y="2496619"/>
            <a:ext cx="10515600" cy="368034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Molti di voi sono iscritti, bene! (</a:t>
            </a:r>
            <a:r>
              <a:rPr lang="en-GB" u="sng">
                <a:solidFill>
                  <a:schemeClr val="hlink"/>
                </a:solidFill>
                <a:hlinkClick r:id="rId3"/>
              </a:rPr>
              <a:t>qui</a:t>
            </a:r>
            <a:r>
              <a:rPr lang="en-GB"/>
              <a:t>, c’e’ ancora posto e iscrizioni possibili entro domani)</a:t>
            </a:r>
            <a:endParaRPr/>
          </a:p>
          <a:p>
            <a:pPr marL="228600" lvl="0" indent="-228600" algn="l" rtl="0">
              <a:lnSpc>
                <a:spcPct val="90000"/>
              </a:lnSpc>
              <a:spcBef>
                <a:spcPts val="1000"/>
              </a:spcBef>
              <a:spcAft>
                <a:spcPts val="0"/>
              </a:spcAft>
              <a:buClr>
                <a:schemeClr val="dk1"/>
              </a:buClr>
              <a:buSzPts val="2800"/>
              <a:buChar char="•"/>
            </a:pPr>
            <a:r>
              <a:rPr lang="en-GB"/>
              <a:t>Agenda fitta, con 30 min per WP</a:t>
            </a:r>
            <a:endParaRPr/>
          </a:p>
          <a:p>
            <a:pPr marL="228600" lvl="0" indent="-228600" algn="l" rtl="0">
              <a:lnSpc>
                <a:spcPct val="90000"/>
              </a:lnSpc>
              <a:spcBef>
                <a:spcPts val="1000"/>
              </a:spcBef>
              <a:spcAft>
                <a:spcPts val="0"/>
              </a:spcAft>
              <a:buClr>
                <a:schemeClr val="dk1"/>
              </a:buClr>
              <a:buSzPts val="2800"/>
              <a:buChar char="•"/>
            </a:pPr>
            <a:r>
              <a:rPr lang="en-GB"/>
              <a:t>Abbiamo cominciato a mettere insieme le slides (</a:t>
            </a:r>
            <a:r>
              <a:rPr lang="en-GB" u="sng">
                <a:solidFill>
                  <a:schemeClr val="hlink"/>
                </a:solidFill>
                <a:hlinkClick r:id="rId4"/>
              </a:rPr>
              <a:t>qui</a:t>
            </a:r>
            <a:r>
              <a:rPr lang="en-GB"/>
              <a:t>)</a:t>
            </a:r>
            <a:endParaRPr/>
          </a:p>
          <a:p>
            <a:pPr marL="228600" lvl="0" indent="-228600" algn="l" rtl="0">
              <a:lnSpc>
                <a:spcPct val="90000"/>
              </a:lnSpc>
              <a:spcBef>
                <a:spcPts val="1000"/>
              </a:spcBef>
              <a:spcAft>
                <a:spcPts val="0"/>
              </a:spcAft>
              <a:buClr>
                <a:schemeClr val="dk1"/>
              </a:buClr>
              <a:buSzPts val="2800"/>
              <a:buChar char="•"/>
            </a:pPr>
            <a:r>
              <a:rPr lang="en-GB"/>
              <a:t>Per il momento per i WP abbiamo preso delle slides dai vs talks di conclusione al kick off del 13-14 ottobre</a:t>
            </a:r>
            <a:endParaRPr/>
          </a:p>
          <a:p>
            <a:pPr marL="685800" lvl="1" indent="-228600" algn="l" rtl="0">
              <a:lnSpc>
                <a:spcPct val="90000"/>
              </a:lnSpc>
              <a:spcBef>
                <a:spcPts val="500"/>
              </a:spcBef>
              <a:spcAft>
                <a:spcPts val="0"/>
              </a:spcAft>
              <a:buClr>
                <a:srgbClr val="2F5496"/>
              </a:buClr>
              <a:buSzPts val="2400"/>
              <a:buChar char="•"/>
            </a:pPr>
            <a:r>
              <a:rPr lang="en-GB"/>
              <a:t>Che è pure troppo, dovremo condensare</a:t>
            </a:r>
            <a:endParaRPr/>
          </a:p>
          <a:p>
            <a:pPr marL="685800" lvl="1" indent="-228600" algn="l" rtl="0">
              <a:lnSpc>
                <a:spcPct val="90000"/>
              </a:lnSpc>
              <a:spcBef>
                <a:spcPts val="500"/>
              </a:spcBef>
              <a:spcAft>
                <a:spcPts val="0"/>
              </a:spcAft>
              <a:buClr>
                <a:srgbClr val="2F5496"/>
              </a:buClr>
              <a:buSzPts val="2400"/>
              <a:buChar char="•"/>
            </a:pPr>
            <a:r>
              <a:rPr lang="en-GB"/>
              <a:t>Che potrebbe essere in parte obsoleto; </a:t>
            </a:r>
            <a:r>
              <a:rPr lang="en-GB">
                <a:highlight>
                  <a:srgbClr val="FF0000"/>
                </a:highlight>
              </a:rPr>
              <a:t>WPLEADERS: fateci sapere</a:t>
            </a:r>
            <a:endParaRPr/>
          </a:p>
          <a:p>
            <a:pPr marL="228600" lvl="0" indent="-50800" algn="l" rtl="0">
              <a:lnSpc>
                <a:spcPct val="90000"/>
              </a:lnSpc>
              <a:spcBef>
                <a:spcPts val="1000"/>
              </a:spcBef>
              <a:spcAft>
                <a:spcPts val="0"/>
              </a:spcAft>
              <a:buClr>
                <a:schemeClr val="dk1"/>
              </a:buClr>
              <a:buSzPts val="2800"/>
              <a:buNone/>
            </a:pPr>
            <a:endParaRPr/>
          </a:p>
        </p:txBody>
      </p:sp>
      <p:sp>
        <p:nvSpPr>
          <p:cNvPr id="222" name="Google Shape;222;p14"/>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14</a:t>
            </a:fld>
            <a:endParaRPr/>
          </a:p>
        </p:txBody>
      </p:sp>
      <p:sp>
        <p:nvSpPr>
          <p:cNvPr id="223" name="Google Shape;223;p14"/>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B27F47"/>
              </a:buClr>
              <a:buSzPts val="2400"/>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15"/>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atWork</a:t>
            </a:r>
            <a:endParaRPr/>
          </a:p>
        </p:txBody>
      </p:sp>
      <p:sp>
        <p:nvSpPr>
          <p:cNvPr id="229" name="Google Shape;229;p15"/>
          <p:cNvSpPr txBox="1">
            <a:spLocks noGrp="1"/>
          </p:cNvSpPr>
          <p:nvPr>
            <p:ph type="body" idx="1"/>
          </p:nvPr>
        </p:nvSpPr>
        <p:spPr>
          <a:xfrm>
            <a:off x="838200" y="2496619"/>
            <a:ext cx="5370499" cy="3680343"/>
          </a:xfrm>
          <a:prstGeom prst="rect">
            <a:avLst/>
          </a:prstGeom>
          <a:noFill/>
          <a:ln>
            <a:noFill/>
          </a:ln>
        </p:spPr>
        <p:txBody>
          <a:bodyPr spcFirstLastPara="1" wrap="square" lIns="91425" tIns="45700" rIns="91425" bIns="45700" anchor="t" anchorCtr="0">
            <a:normAutofit fontScale="92500" lnSpcReduction="20000"/>
          </a:bodyPr>
          <a:lstStyle/>
          <a:p>
            <a:pPr marL="228600" lvl="0" indent="-228600" algn="l" rtl="0">
              <a:lnSpc>
                <a:spcPct val="90000"/>
              </a:lnSpc>
              <a:spcBef>
                <a:spcPts val="0"/>
              </a:spcBef>
              <a:spcAft>
                <a:spcPts val="0"/>
              </a:spcAft>
              <a:buClr>
                <a:schemeClr val="dk1"/>
              </a:buClr>
              <a:buSzPct val="100000"/>
              <a:buChar char="•"/>
            </a:pPr>
            <a:r>
              <a:rPr lang="en-GB" dirty="0"/>
              <a:t>Sta </a:t>
            </a:r>
            <a:r>
              <a:rPr lang="en-GB" dirty="0" err="1"/>
              <a:t>cominciando</a:t>
            </a:r>
            <a:r>
              <a:rPr lang="en-GB" dirty="0"/>
              <a:t> ad </a:t>
            </a:r>
            <a:r>
              <a:rPr lang="en-GB" dirty="0" err="1"/>
              <a:t>apparire</a:t>
            </a:r>
            <a:r>
              <a:rPr lang="en-GB" dirty="0"/>
              <a:t>, </a:t>
            </a:r>
            <a:r>
              <a:rPr lang="en-GB" u="sng" dirty="0">
                <a:solidFill>
                  <a:schemeClr val="hlink"/>
                </a:solidFill>
                <a:hlinkClick r:id="rId3"/>
              </a:rPr>
              <a:t>qui</a:t>
            </a:r>
            <a:endParaRPr dirty="0"/>
          </a:p>
          <a:p>
            <a:pPr marL="228600" lvl="0" indent="-228600" algn="l" rtl="0">
              <a:lnSpc>
                <a:spcPct val="90000"/>
              </a:lnSpc>
              <a:spcBef>
                <a:spcPts val="1000"/>
              </a:spcBef>
              <a:spcAft>
                <a:spcPts val="0"/>
              </a:spcAft>
              <a:buClr>
                <a:schemeClr val="dk1"/>
              </a:buClr>
              <a:buSzPct val="100000"/>
              <a:buChar char="•"/>
            </a:pPr>
            <a:r>
              <a:rPr lang="en-GB" dirty="0"/>
              <a:t>Ad un </a:t>
            </a:r>
            <a:r>
              <a:rPr lang="en-GB" dirty="0" err="1"/>
              <a:t>certo</a:t>
            </a:r>
            <a:r>
              <a:rPr lang="en-GB" dirty="0"/>
              <a:t> punto</a:t>
            </a:r>
            <a:endParaRPr dirty="0"/>
          </a:p>
          <a:p>
            <a:pPr marL="685800" lvl="1" indent="-228600" algn="l" rtl="0">
              <a:lnSpc>
                <a:spcPct val="90000"/>
              </a:lnSpc>
              <a:spcBef>
                <a:spcPts val="500"/>
              </a:spcBef>
              <a:spcAft>
                <a:spcPts val="0"/>
              </a:spcAft>
              <a:buClr>
                <a:srgbClr val="2F5496"/>
              </a:buClr>
              <a:buSzPct val="100000"/>
              <a:buChar char="•"/>
            </a:pPr>
            <a:r>
              <a:rPr lang="en-GB" dirty="0"/>
              <a:t>Ci </a:t>
            </a:r>
            <a:r>
              <a:rPr lang="en-GB" dirty="0" err="1"/>
              <a:t>sarà</a:t>
            </a:r>
            <a:r>
              <a:rPr lang="en-GB" dirty="0"/>
              <a:t> </a:t>
            </a:r>
            <a:r>
              <a:rPr lang="en-GB" dirty="0" err="1"/>
              <a:t>della</a:t>
            </a:r>
            <a:r>
              <a:rPr lang="en-GB" dirty="0"/>
              <a:t> </a:t>
            </a:r>
            <a:r>
              <a:rPr lang="en-GB" dirty="0" err="1"/>
              <a:t>formazione</a:t>
            </a:r>
            <a:endParaRPr dirty="0"/>
          </a:p>
          <a:p>
            <a:pPr marL="685800" lvl="1" indent="-228600" algn="l" rtl="0">
              <a:lnSpc>
                <a:spcPct val="90000"/>
              </a:lnSpc>
              <a:spcBef>
                <a:spcPts val="500"/>
              </a:spcBef>
              <a:spcAft>
                <a:spcPts val="0"/>
              </a:spcAft>
              <a:buClr>
                <a:srgbClr val="2F5496"/>
              </a:buClr>
              <a:buSzPct val="100000"/>
              <a:buChar char="•"/>
            </a:pPr>
            <a:r>
              <a:rPr lang="en-GB" dirty="0"/>
              <a:t>Ci </a:t>
            </a:r>
            <a:r>
              <a:rPr lang="en-GB" dirty="0" err="1"/>
              <a:t>sarà</a:t>
            </a:r>
            <a:r>
              <a:rPr lang="en-GB" dirty="0"/>
              <a:t> la </a:t>
            </a:r>
            <a:r>
              <a:rPr lang="en-GB" dirty="0" err="1"/>
              <a:t>richiesta</a:t>
            </a:r>
            <a:r>
              <a:rPr lang="en-GB" dirty="0"/>
              <a:t> di </a:t>
            </a:r>
            <a:r>
              <a:rPr lang="en-GB" dirty="0" err="1"/>
              <a:t>nomi</a:t>
            </a:r>
            <a:r>
              <a:rPr lang="en-GB" dirty="0"/>
              <a:t> per </a:t>
            </a:r>
            <a:r>
              <a:rPr lang="en-GB" dirty="0" err="1"/>
              <a:t>ogni</a:t>
            </a:r>
            <a:r>
              <a:rPr lang="en-GB" dirty="0"/>
              <a:t> Spoke*</a:t>
            </a:r>
            <a:r>
              <a:rPr lang="en-GB" dirty="0" err="1"/>
              <a:t>Affiliato</a:t>
            </a:r>
            <a:r>
              <a:rPr lang="en-GB" dirty="0"/>
              <a:t> di </a:t>
            </a:r>
            <a:r>
              <a:rPr lang="en-GB" dirty="0" err="1"/>
              <a:t>persone</a:t>
            </a:r>
            <a:r>
              <a:rPr lang="en-GB" dirty="0"/>
              <a:t> </a:t>
            </a:r>
            <a:r>
              <a:rPr lang="en-GB" dirty="0" err="1"/>
              <a:t>che</a:t>
            </a:r>
            <a:r>
              <a:rPr lang="en-GB" dirty="0"/>
              <a:t> </a:t>
            </a:r>
            <a:r>
              <a:rPr lang="en-GB" dirty="0" err="1"/>
              <a:t>possano</a:t>
            </a:r>
            <a:r>
              <a:rPr lang="en-GB" dirty="0"/>
              <a:t> </a:t>
            </a:r>
            <a:r>
              <a:rPr lang="en-GB" dirty="0" err="1"/>
              <a:t>inserire</a:t>
            </a:r>
            <a:r>
              <a:rPr lang="en-GB" dirty="0"/>
              <a:t> </a:t>
            </a:r>
            <a:r>
              <a:rPr lang="en-GB" dirty="0" err="1"/>
              <a:t>dati</a:t>
            </a:r>
            <a:endParaRPr dirty="0"/>
          </a:p>
          <a:p>
            <a:pPr marL="685800" lvl="1" indent="-228600" algn="l" rtl="0">
              <a:lnSpc>
                <a:spcPct val="90000"/>
              </a:lnSpc>
              <a:spcBef>
                <a:spcPts val="500"/>
              </a:spcBef>
              <a:spcAft>
                <a:spcPts val="0"/>
              </a:spcAft>
              <a:buClr>
                <a:srgbClr val="2F5496"/>
              </a:buClr>
              <a:buSzPct val="100000"/>
              <a:buChar char="•"/>
            </a:pPr>
            <a:r>
              <a:rPr lang="en-GB" dirty="0"/>
              <a:t>Se </a:t>
            </a:r>
            <a:r>
              <a:rPr lang="en-GB" dirty="0" err="1"/>
              <a:t>capiamo</a:t>
            </a:r>
            <a:r>
              <a:rPr lang="en-GB" dirty="0"/>
              <a:t> bene, I </a:t>
            </a:r>
            <a:r>
              <a:rPr lang="en-GB" dirty="0" err="1"/>
              <a:t>nomi</a:t>
            </a:r>
            <a:r>
              <a:rPr lang="en-GB" dirty="0"/>
              <a:t> </a:t>
            </a:r>
            <a:r>
              <a:rPr lang="en-GB" dirty="0" err="1"/>
              <a:t>ovvi</a:t>
            </a:r>
            <a:r>
              <a:rPr lang="en-GB" dirty="0"/>
              <a:t> </a:t>
            </a:r>
            <a:r>
              <a:rPr lang="en-GB" dirty="0" err="1"/>
              <a:t>sono</a:t>
            </a:r>
            <a:r>
              <a:rPr lang="en-GB" dirty="0"/>
              <a:t> I </a:t>
            </a:r>
            <a:r>
              <a:rPr lang="en-GB" dirty="0" err="1"/>
              <a:t>rappresentati</a:t>
            </a:r>
            <a:r>
              <a:rPr lang="en-GB" dirty="0"/>
              <a:t> </a:t>
            </a:r>
            <a:r>
              <a:rPr lang="en-GB" dirty="0" err="1"/>
              <a:t>nella</a:t>
            </a:r>
            <a:r>
              <a:rPr lang="en-GB" dirty="0"/>
              <a:t> general assembly  + </a:t>
            </a:r>
            <a:r>
              <a:rPr lang="en-GB" dirty="0" err="1"/>
              <a:t>i</a:t>
            </a:r>
            <a:r>
              <a:rPr lang="en-GB" dirty="0"/>
              <a:t> financial officer </a:t>
            </a:r>
            <a:r>
              <a:rPr lang="en-GB" dirty="0" err="1"/>
              <a:t>dei</a:t>
            </a:r>
            <a:r>
              <a:rPr lang="en-GB" dirty="0"/>
              <a:t> </a:t>
            </a:r>
            <a:r>
              <a:rPr lang="en-GB" dirty="0" err="1"/>
              <a:t>singoli</a:t>
            </a:r>
            <a:r>
              <a:rPr lang="en-GB" dirty="0"/>
              <a:t> </a:t>
            </a:r>
            <a:r>
              <a:rPr lang="en-GB" dirty="0" err="1"/>
              <a:t>affiliati</a:t>
            </a:r>
            <a:endParaRPr dirty="0"/>
          </a:p>
          <a:p>
            <a:pPr marL="685800" lvl="1" indent="-228600" algn="l" rtl="0">
              <a:lnSpc>
                <a:spcPct val="90000"/>
              </a:lnSpc>
              <a:spcBef>
                <a:spcPts val="500"/>
              </a:spcBef>
              <a:spcAft>
                <a:spcPts val="0"/>
              </a:spcAft>
              <a:buClr>
                <a:srgbClr val="2F5496"/>
              </a:buClr>
              <a:buSzPct val="100000"/>
              <a:buChar char="•"/>
            </a:pPr>
            <a:r>
              <a:rPr lang="en-GB" dirty="0" err="1"/>
              <a:t>Richiesta</a:t>
            </a:r>
            <a:r>
              <a:rPr lang="en-GB" dirty="0"/>
              <a:t> non </a:t>
            </a:r>
            <a:r>
              <a:rPr lang="en-GB" dirty="0" err="1"/>
              <a:t>ancora</a:t>
            </a:r>
            <a:r>
              <a:rPr lang="en-GB" dirty="0"/>
              <a:t> </a:t>
            </a:r>
            <a:r>
              <a:rPr lang="en-GB" dirty="0" err="1"/>
              <a:t>arrivata</a:t>
            </a:r>
            <a:r>
              <a:rPr lang="en-GB" dirty="0"/>
              <a:t>, ma </a:t>
            </a:r>
            <a:r>
              <a:rPr lang="en-GB" dirty="0" err="1">
                <a:highlight>
                  <a:srgbClr val="FF0000"/>
                </a:highlight>
              </a:rPr>
              <a:t>preparatevi</a:t>
            </a:r>
            <a:r>
              <a:rPr lang="en-GB" dirty="0"/>
              <a:t>!</a:t>
            </a:r>
            <a:endParaRPr dirty="0"/>
          </a:p>
        </p:txBody>
      </p:sp>
      <p:sp>
        <p:nvSpPr>
          <p:cNvPr id="230" name="Google Shape;230;p15"/>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15</a:t>
            </a:fld>
            <a:endParaRPr/>
          </a:p>
        </p:txBody>
      </p:sp>
      <p:sp>
        <p:nvSpPr>
          <p:cNvPr id="231" name="Google Shape;231;p15"/>
          <p:cNvSpPr txBox="1">
            <a:spLocks noGrp="1"/>
          </p:cNvSpPr>
          <p:nvPr>
            <p:ph type="body" idx="2"/>
          </p:nvPr>
        </p:nvSpPr>
        <p:spPr>
          <a:xfrm>
            <a:off x="838200" y="1931600"/>
            <a:ext cx="11220000" cy="452100"/>
          </a:xfrm>
          <a:prstGeom prst="rect">
            <a:avLst/>
          </a:prstGeom>
          <a:noFill/>
          <a:ln>
            <a:noFill/>
          </a:ln>
        </p:spPr>
        <p:txBody>
          <a:bodyPr spcFirstLastPara="1" wrap="square" lIns="91425" tIns="45700" rIns="91425" bIns="45700" anchor="t" anchorCtr="0">
            <a:normAutofit fontScale="92500"/>
          </a:bodyPr>
          <a:lstStyle/>
          <a:p>
            <a:pPr marL="228600" lvl="0" indent="-217169" algn="l" rtl="0">
              <a:lnSpc>
                <a:spcPct val="90000"/>
              </a:lnSpc>
              <a:spcBef>
                <a:spcPts val="0"/>
              </a:spcBef>
              <a:spcAft>
                <a:spcPts val="0"/>
              </a:spcAft>
              <a:buClr>
                <a:srgbClr val="B27F47"/>
              </a:buClr>
              <a:buSzPct val="100000"/>
              <a:buChar char="•"/>
            </a:pPr>
            <a:r>
              <a:rPr lang="en-GB"/>
              <a:t>(la piattaforma di rendicontazione MUR che useremo – non vedremo MAI ReGiS!)</a:t>
            </a:r>
            <a:endParaRPr/>
          </a:p>
        </p:txBody>
      </p:sp>
      <p:pic>
        <p:nvPicPr>
          <p:cNvPr id="232" name="Google Shape;232;p15"/>
          <p:cNvPicPr preferRelativeResize="0"/>
          <p:nvPr/>
        </p:nvPicPr>
        <p:blipFill rotWithShape="1">
          <a:blip r:embed="rId4">
            <a:alphaModFix/>
          </a:blip>
          <a:srcRect/>
          <a:stretch/>
        </p:blipFill>
        <p:spPr>
          <a:xfrm>
            <a:off x="6943285" y="2535730"/>
            <a:ext cx="5114901" cy="291609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2"/>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Tante cose successe … e lavoro da fare</a:t>
            </a:r>
            <a:endParaRPr/>
          </a:p>
        </p:txBody>
      </p:sp>
      <p:sp>
        <p:nvSpPr>
          <p:cNvPr id="115" name="Google Shape;115;p2"/>
          <p:cNvSpPr txBox="1">
            <a:spLocks noGrp="1"/>
          </p:cNvSpPr>
          <p:nvPr>
            <p:ph type="body" idx="1"/>
          </p:nvPr>
        </p:nvSpPr>
        <p:spPr>
          <a:xfrm>
            <a:off x="838200" y="2496619"/>
            <a:ext cx="10515600" cy="3680343"/>
          </a:xfrm>
          <a:prstGeom prst="rect">
            <a:avLst/>
          </a:prstGeom>
          <a:noFill/>
          <a:ln>
            <a:noFill/>
          </a:ln>
        </p:spPr>
        <p:txBody>
          <a:bodyPr spcFirstLastPara="1" wrap="square" lIns="91425" tIns="45700" rIns="91425" bIns="45700" anchor="t" anchorCtr="0">
            <a:normAutofit lnSpcReduction="10000"/>
          </a:bodyPr>
          <a:lstStyle/>
          <a:p>
            <a:pPr marL="514350" lvl="0" indent="-514350" algn="l" rtl="0">
              <a:lnSpc>
                <a:spcPct val="90000"/>
              </a:lnSpc>
              <a:spcBef>
                <a:spcPts val="0"/>
              </a:spcBef>
              <a:spcAft>
                <a:spcPts val="0"/>
              </a:spcAft>
              <a:buClr>
                <a:schemeClr val="dk1"/>
              </a:buClr>
              <a:buSzPts val="2800"/>
              <a:buFont typeface="Calibri"/>
              <a:buAutoNum type="arabicPeriod"/>
            </a:pPr>
            <a:r>
              <a:rPr lang="en-GB" dirty="0"/>
              <a:t>Budget </a:t>
            </a:r>
            <a:r>
              <a:rPr lang="en-GB" dirty="0" err="1"/>
              <a:t>confermato</a:t>
            </a:r>
            <a:r>
              <a:rPr lang="en-GB" dirty="0"/>
              <a:t> </a:t>
            </a:r>
            <a:r>
              <a:rPr lang="en-GB" dirty="0" err="1"/>
              <a:t>dall’HUB</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GB" dirty="0" err="1"/>
              <a:t>Istituzione</a:t>
            </a:r>
            <a:r>
              <a:rPr lang="en-GB" dirty="0"/>
              <a:t> </a:t>
            </a:r>
            <a:r>
              <a:rPr lang="en-GB" dirty="0" err="1"/>
              <a:t>formale</a:t>
            </a:r>
            <a:r>
              <a:rPr lang="en-GB" dirty="0"/>
              <a:t> </a:t>
            </a:r>
            <a:r>
              <a:rPr lang="en-GB" dirty="0" err="1"/>
              <a:t>dello</a:t>
            </a:r>
            <a:r>
              <a:rPr lang="en-GB" dirty="0"/>
              <a:t> steering e </a:t>
            </a:r>
            <a:r>
              <a:rPr lang="en-GB" dirty="0" err="1"/>
              <a:t>della</a:t>
            </a:r>
            <a:r>
              <a:rPr lang="en-GB" dirty="0"/>
              <a:t> assembly </a:t>
            </a:r>
            <a:r>
              <a:rPr lang="en-GB" dirty="0" err="1"/>
              <a:t>dello</a:t>
            </a:r>
            <a:r>
              <a:rPr lang="en-GB" dirty="0"/>
              <a:t> Spoke 2</a:t>
            </a:r>
          </a:p>
          <a:p>
            <a:pPr marL="514350" lvl="0" indent="-514350" algn="l" rtl="0">
              <a:lnSpc>
                <a:spcPct val="90000"/>
              </a:lnSpc>
              <a:spcBef>
                <a:spcPts val="1000"/>
              </a:spcBef>
              <a:spcAft>
                <a:spcPts val="0"/>
              </a:spcAft>
              <a:buClr>
                <a:schemeClr val="dk1"/>
              </a:buClr>
              <a:buSzPts val="2800"/>
              <a:buFont typeface="Calibri"/>
              <a:buAutoNum type="arabicPeriod"/>
            </a:pPr>
            <a:r>
              <a:rPr lang="en-US" dirty="0" err="1"/>
              <a:t>Formazione</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GB" dirty="0"/>
              <a:t>Cambio area </a:t>
            </a:r>
            <a:r>
              <a:rPr lang="en-GB" dirty="0" err="1"/>
              <a:t>documenti</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GB" dirty="0" err="1"/>
              <a:t>Documento</a:t>
            </a:r>
            <a:r>
              <a:rPr lang="en-GB" dirty="0"/>
              <a:t> IP</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GB" dirty="0" err="1"/>
              <a:t>Accordi</a:t>
            </a:r>
            <a:r>
              <a:rPr lang="en-GB" dirty="0"/>
              <a:t> hub-spoke e spoke-</a:t>
            </a:r>
            <a:r>
              <a:rPr lang="en-GB" dirty="0" err="1"/>
              <a:t>affiliati</a:t>
            </a:r>
            <a:endParaRPr dirty="0"/>
          </a:p>
          <a:p>
            <a:pPr marL="514350" lvl="0" indent="-514350" algn="l" rtl="0">
              <a:lnSpc>
                <a:spcPct val="90000"/>
              </a:lnSpc>
              <a:spcBef>
                <a:spcPts val="1000"/>
              </a:spcBef>
              <a:spcAft>
                <a:spcPts val="0"/>
              </a:spcAft>
              <a:buClr>
                <a:schemeClr val="dk1"/>
              </a:buClr>
              <a:buSzPts val="2800"/>
              <a:buFont typeface="Calibri"/>
              <a:buAutoNum type="arabicPeriod"/>
            </a:pPr>
            <a:r>
              <a:rPr lang="en-GB" dirty="0"/>
              <a:t>Kick off CN </a:t>
            </a:r>
            <a:endParaRPr dirty="0"/>
          </a:p>
        </p:txBody>
      </p:sp>
      <p:sp>
        <p:nvSpPr>
          <p:cNvPr id="116" name="Google Shape;116;p2"/>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2</a:t>
            </a:fld>
            <a:endParaRPr/>
          </a:p>
        </p:txBody>
      </p:sp>
      <p:sp>
        <p:nvSpPr>
          <p:cNvPr id="117" name="Google Shape;117;p2"/>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rgbClr val="B27F47"/>
              </a:buClr>
              <a:buSzPts val="2400"/>
              <a:buChar char="•"/>
            </a:pPr>
            <a:r>
              <a:rPr lang="en-GB"/>
              <a:t>Outline di oggi</a:t>
            </a:r>
            <a:endParaRPr/>
          </a:p>
        </p:txBody>
      </p:sp>
      <p:sp>
        <p:nvSpPr>
          <p:cNvPr id="118" name="Google Shape;118;p2"/>
          <p:cNvSpPr txBox="1"/>
          <p:nvPr/>
        </p:nvSpPr>
        <p:spPr>
          <a:xfrm rot="-1846449">
            <a:off x="8922443" y="3357923"/>
            <a:ext cx="299184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600" b="0" i="0" u="none" strike="noStrike" cap="none">
                <a:solidFill>
                  <a:schemeClr val="dk1"/>
                </a:solidFill>
                <a:highlight>
                  <a:srgbClr val="FF0000"/>
                </a:highlight>
                <a:latin typeface="Calibri"/>
                <a:ea typeface="Calibri"/>
                <a:cs typeface="Calibri"/>
                <a:sym typeface="Calibri"/>
              </a:rPr>
              <a:t>TO-DO in rosso</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163285" y="1172349"/>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Budget confermato	</a:t>
            </a:r>
            <a:endParaRPr/>
          </a:p>
        </p:txBody>
      </p:sp>
      <p:sp>
        <p:nvSpPr>
          <p:cNvPr id="124" name="Google Shape;124;p3"/>
          <p:cNvSpPr txBox="1">
            <a:spLocks noGrp="1"/>
          </p:cNvSpPr>
          <p:nvPr>
            <p:ph type="body" idx="1"/>
          </p:nvPr>
        </p:nvSpPr>
        <p:spPr>
          <a:xfrm>
            <a:off x="-87085" y="1712848"/>
            <a:ext cx="5573486" cy="368034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dirty="0" err="1"/>
              <a:t>Arrivati</a:t>
            </a:r>
            <a:r>
              <a:rPr lang="en-GB" dirty="0"/>
              <a:t> </a:t>
            </a:r>
            <a:r>
              <a:rPr lang="en-GB" dirty="0" err="1"/>
              <a:t>fogli</a:t>
            </a:r>
            <a:r>
              <a:rPr lang="en-GB" dirty="0"/>
              <a:t> </a:t>
            </a:r>
            <a:r>
              <a:rPr lang="en-GB" dirty="0" err="1"/>
              <a:t>ufficiali</a:t>
            </a:r>
            <a:r>
              <a:rPr lang="en-GB" dirty="0"/>
              <a:t> </a:t>
            </a:r>
            <a:r>
              <a:rPr lang="en-GB" dirty="0" err="1"/>
              <a:t>dall’HUB</a:t>
            </a:r>
            <a:r>
              <a:rPr lang="en-GB" dirty="0"/>
              <a:t> </a:t>
            </a:r>
            <a:r>
              <a:rPr lang="en-GB" dirty="0" err="1"/>
              <a:t>lunedi</a:t>
            </a:r>
            <a:r>
              <a:rPr lang="en-GB" dirty="0"/>
              <a:t>’ </a:t>
            </a:r>
            <a:r>
              <a:rPr lang="en-GB" dirty="0">
                <a:sym typeface="Wingdings" pitchFamily="2" charset="2"/>
              </a:rPr>
              <a:t></a:t>
            </a:r>
            <a:r>
              <a:rPr lang="en-GB" dirty="0"/>
              <a:t> </a:t>
            </a:r>
            <a:r>
              <a:rPr lang="en-GB" u="sng" dirty="0">
                <a:solidFill>
                  <a:schemeClr val="hlink"/>
                </a:solidFill>
                <a:hlinkClick r:id="rId3"/>
              </a:rPr>
              <a:t>here</a:t>
            </a:r>
            <a:endParaRPr dirty="0"/>
          </a:p>
          <a:p>
            <a:pPr marL="228600" lvl="0" indent="-228600" algn="l" rtl="0">
              <a:lnSpc>
                <a:spcPct val="90000"/>
              </a:lnSpc>
              <a:spcBef>
                <a:spcPts val="1000"/>
              </a:spcBef>
              <a:spcAft>
                <a:spcPts val="0"/>
              </a:spcAft>
              <a:buClr>
                <a:schemeClr val="dk1"/>
              </a:buClr>
              <a:buSzPts val="2800"/>
              <a:buChar char="•"/>
            </a:pPr>
            <a:r>
              <a:rPr lang="en-GB" dirty="0"/>
              <a:t>A </a:t>
            </a:r>
            <a:r>
              <a:rPr lang="en-GB" dirty="0" err="1"/>
              <a:t>noi</a:t>
            </a:r>
            <a:r>
              <a:rPr lang="en-GB" dirty="0"/>
              <a:t> </a:t>
            </a:r>
            <a:r>
              <a:rPr lang="en-GB" dirty="0" err="1"/>
              <a:t>risultano</a:t>
            </a:r>
            <a:r>
              <a:rPr lang="en-GB" dirty="0"/>
              <a:t> </a:t>
            </a:r>
            <a:r>
              <a:rPr lang="en-GB" dirty="0" err="1"/>
              <a:t>uguali</a:t>
            </a:r>
            <a:r>
              <a:rPr lang="en-GB" dirty="0"/>
              <a:t> </a:t>
            </a:r>
            <a:r>
              <a:rPr lang="en-GB" dirty="0" err="1"/>
              <a:t>all’euro</a:t>
            </a:r>
            <a:r>
              <a:rPr lang="en-GB" dirty="0"/>
              <a:t> con la nostra </a:t>
            </a:r>
            <a:r>
              <a:rPr lang="en-GB" dirty="0" err="1"/>
              <a:t>stima</a:t>
            </a:r>
            <a:r>
              <a:rPr lang="en-GB" dirty="0"/>
              <a:t> (</a:t>
            </a:r>
            <a:r>
              <a:rPr lang="en-GB" u="sng" dirty="0">
                <a:solidFill>
                  <a:schemeClr val="hlink"/>
                </a:solidFill>
                <a:hlinkClick r:id="rId4"/>
              </a:rPr>
              <a:t>qui</a:t>
            </a:r>
            <a:r>
              <a:rPr lang="en-GB" dirty="0"/>
              <a:t>, tab “Budget FINALE”)</a:t>
            </a:r>
            <a:endParaRPr dirty="0"/>
          </a:p>
        </p:txBody>
      </p:sp>
      <p:sp>
        <p:nvSpPr>
          <p:cNvPr id="125" name="Google Shape;125;p3"/>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3</a:t>
            </a:fld>
            <a:endParaRPr/>
          </a:p>
        </p:txBody>
      </p:sp>
      <p:pic>
        <p:nvPicPr>
          <p:cNvPr id="126" name="Google Shape;126;p3"/>
          <p:cNvPicPr preferRelativeResize="0"/>
          <p:nvPr/>
        </p:nvPicPr>
        <p:blipFill rotWithShape="1">
          <a:blip r:embed="rId5">
            <a:alphaModFix/>
          </a:blip>
          <a:srcRect/>
          <a:stretch/>
        </p:blipFill>
        <p:spPr>
          <a:xfrm>
            <a:off x="5549380" y="1654629"/>
            <a:ext cx="6642620" cy="4256314"/>
          </a:xfrm>
          <a:prstGeom prst="rect">
            <a:avLst/>
          </a:prstGeom>
          <a:noFill/>
          <a:ln>
            <a:noFill/>
          </a:ln>
        </p:spPr>
      </p:pic>
      <p:pic>
        <p:nvPicPr>
          <p:cNvPr id="127" name="Google Shape;127;p3"/>
          <p:cNvPicPr preferRelativeResize="0"/>
          <p:nvPr/>
        </p:nvPicPr>
        <p:blipFill rotWithShape="1">
          <a:blip r:embed="rId6">
            <a:alphaModFix/>
          </a:blip>
          <a:srcRect/>
          <a:stretch/>
        </p:blipFill>
        <p:spPr>
          <a:xfrm>
            <a:off x="0" y="3801315"/>
            <a:ext cx="12192000" cy="323954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Istituzione formale Steering e General Assembly Spoke 2</a:t>
            </a:r>
            <a:endParaRPr/>
          </a:p>
        </p:txBody>
      </p:sp>
      <p:sp>
        <p:nvSpPr>
          <p:cNvPr id="133" name="Google Shape;133;p4"/>
          <p:cNvSpPr txBox="1">
            <a:spLocks noGrp="1"/>
          </p:cNvSpPr>
          <p:nvPr>
            <p:ph type="body" idx="1"/>
          </p:nvPr>
        </p:nvSpPr>
        <p:spPr>
          <a:xfrm>
            <a:off x="0" y="1828800"/>
            <a:ext cx="5993100" cy="4315500"/>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800"/>
              <a:buChar char="•"/>
            </a:pPr>
            <a:r>
              <a:rPr lang="en-GB"/>
              <a:t>Come più volte discusso (vedere doc di management </a:t>
            </a:r>
            <a:r>
              <a:rPr lang="en-GB" u="sng">
                <a:solidFill>
                  <a:schemeClr val="hlink"/>
                </a:solidFill>
                <a:hlinkClick r:id="rId3"/>
              </a:rPr>
              <a:t>qui</a:t>
            </a:r>
            <a:r>
              <a:rPr lang="en-GB"/>
              <a:t>) dobbiamo formalizzare la struttura dello Spoke e della general Assembly</a:t>
            </a:r>
            <a:endParaRPr/>
          </a:p>
          <a:p>
            <a:pPr marL="228600" lvl="0" indent="-228600" algn="l" rtl="0">
              <a:lnSpc>
                <a:spcPct val="90000"/>
              </a:lnSpc>
              <a:spcBef>
                <a:spcPts val="1000"/>
              </a:spcBef>
              <a:spcAft>
                <a:spcPts val="0"/>
              </a:spcAft>
              <a:buClr>
                <a:schemeClr val="dk1"/>
              </a:buClr>
              <a:buSzPts val="2800"/>
              <a:buChar char="•"/>
            </a:pPr>
            <a:r>
              <a:rPr lang="en-GB"/>
              <a:t>Spoke Steering: </a:t>
            </a:r>
            <a:endParaRPr/>
          </a:p>
          <a:p>
            <a:pPr marL="685800" lvl="1" indent="-228600" algn="l" rtl="0">
              <a:lnSpc>
                <a:spcPct val="90000"/>
              </a:lnSpc>
              <a:spcBef>
                <a:spcPts val="500"/>
              </a:spcBef>
              <a:spcAft>
                <a:spcPts val="0"/>
              </a:spcAft>
              <a:buClr>
                <a:srgbClr val="2F5496"/>
              </a:buClr>
              <a:buSzPts val="2400"/>
              <a:buChar char="•"/>
            </a:pPr>
            <a:r>
              <a:rPr lang="en-GB"/>
              <a:t>E’ automatico. Aggiunta di Ugo Becciani come link Spoke 3</a:t>
            </a:r>
            <a:endParaRPr/>
          </a:p>
          <a:p>
            <a:pPr marL="228600" lvl="0" indent="-228600" algn="l" rtl="0">
              <a:lnSpc>
                <a:spcPct val="90000"/>
              </a:lnSpc>
              <a:spcBef>
                <a:spcPts val="1000"/>
              </a:spcBef>
              <a:spcAft>
                <a:spcPts val="0"/>
              </a:spcAft>
              <a:buClr>
                <a:schemeClr val="dk1"/>
              </a:buClr>
              <a:buSzPts val="2800"/>
              <a:buChar char="•"/>
            </a:pPr>
            <a:r>
              <a:rPr lang="en-GB"/>
              <a:t>General Assembly:</a:t>
            </a:r>
            <a:endParaRPr/>
          </a:p>
          <a:p>
            <a:pPr marL="685800" lvl="1" indent="-228600" algn="l" rtl="0">
              <a:lnSpc>
                <a:spcPct val="90000"/>
              </a:lnSpc>
              <a:spcBef>
                <a:spcPts val="500"/>
              </a:spcBef>
              <a:spcAft>
                <a:spcPts val="0"/>
              </a:spcAft>
              <a:buClr>
                <a:srgbClr val="2F5496"/>
              </a:buClr>
              <a:buSzPts val="2400"/>
              <a:buChar char="•"/>
            </a:pPr>
            <a:r>
              <a:rPr lang="en-GB"/>
              <a:t> E’ in grandissima parte sovrapposto alla lista delle persone qui presenti, ma dobbiamo formalizzare.</a:t>
            </a:r>
            <a:endParaRPr/>
          </a:p>
        </p:txBody>
      </p:sp>
      <p:sp>
        <p:nvSpPr>
          <p:cNvPr id="134" name="Google Shape;134;p4"/>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4</a:t>
            </a:fld>
            <a:endParaRPr/>
          </a:p>
        </p:txBody>
      </p:sp>
      <p:pic>
        <p:nvPicPr>
          <p:cNvPr id="135" name="Google Shape;135;p4"/>
          <p:cNvPicPr preferRelativeResize="0"/>
          <p:nvPr/>
        </p:nvPicPr>
        <p:blipFill rotWithShape="1">
          <a:blip r:embed="rId4">
            <a:alphaModFix/>
          </a:blip>
          <a:srcRect/>
          <a:stretch/>
        </p:blipFill>
        <p:spPr>
          <a:xfrm>
            <a:off x="6085115" y="1883535"/>
            <a:ext cx="5627914" cy="3134037"/>
          </a:xfrm>
          <a:prstGeom prst="rect">
            <a:avLst/>
          </a:prstGeom>
          <a:noFill/>
          <a:ln>
            <a:noFill/>
          </a:ln>
        </p:spPr>
      </p:pic>
      <p:sp>
        <p:nvSpPr>
          <p:cNvPr id="136" name="Google Shape;136;p4"/>
          <p:cNvSpPr/>
          <p:nvPr/>
        </p:nvSpPr>
        <p:spPr>
          <a:xfrm>
            <a:off x="6730189" y="6089649"/>
            <a:ext cx="1172839" cy="420007"/>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000">
                <a:solidFill>
                  <a:schemeClr val="lt1"/>
                </a:solidFill>
                <a:latin typeface="Calibri"/>
                <a:ea typeface="Calibri"/>
                <a:cs typeface="Calibri"/>
                <a:sym typeface="Calibri"/>
              </a:rPr>
              <a:t>Link in Spoke3: Daniele Spiga</a:t>
            </a:r>
            <a:endParaRPr/>
          </a:p>
        </p:txBody>
      </p:sp>
      <p:cxnSp>
        <p:nvCxnSpPr>
          <p:cNvPr id="137" name="Google Shape;137;p4"/>
          <p:cNvCxnSpPr/>
          <p:nvPr/>
        </p:nvCxnSpPr>
        <p:spPr>
          <a:xfrm flipH="1">
            <a:off x="7168737" y="3857385"/>
            <a:ext cx="914866" cy="2127732"/>
          </a:xfrm>
          <a:prstGeom prst="straightConnector1">
            <a:avLst/>
          </a:prstGeom>
          <a:noFill/>
          <a:ln w="9525" cap="flat" cmpd="sng">
            <a:solidFill>
              <a:schemeClr val="dk2"/>
            </a:solidFill>
            <a:prstDash val="solid"/>
            <a:miter lim="800000"/>
            <a:headEnd type="none" w="sm" len="sm"/>
            <a:tailEnd type="triangle" w="med" len="med"/>
          </a:ln>
        </p:spPr>
      </p:cxnSp>
      <p:sp>
        <p:nvSpPr>
          <p:cNvPr id="138" name="Google Shape;138;p4"/>
          <p:cNvSpPr txBox="1"/>
          <p:nvPr/>
        </p:nvSpPr>
        <p:spPr>
          <a:xfrm>
            <a:off x="9076287" y="5430691"/>
            <a:ext cx="3010697" cy="923330"/>
          </a:xfrm>
          <a:prstGeom prst="rect">
            <a:avLst/>
          </a:prstGeom>
          <a:solidFill>
            <a:srgbClr val="FFF2CC"/>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dk1"/>
                </a:solidFill>
                <a:latin typeface="Calibri"/>
                <a:ea typeface="Calibri"/>
                <a:cs typeface="Calibri"/>
                <a:sym typeface="Calibri"/>
              </a:rPr>
              <a:t>FO: Simona Petronici</a:t>
            </a:r>
            <a:r>
              <a:rPr lang="en-GB" sz="1800">
                <a:solidFill>
                  <a:schemeClr val="dk1"/>
                </a:solidFill>
                <a:latin typeface="Calibri"/>
                <a:ea typeface="Calibri"/>
                <a:cs typeface="Calibri"/>
                <a:sym typeface="Calibri"/>
              </a:rPr>
              <a:t>, Servizio Fondi Esterni INFN Pisa (</a:t>
            </a:r>
            <a:r>
              <a:rPr lang="en-GB" sz="1800" u="sng">
                <a:solidFill>
                  <a:schemeClr val="dk1"/>
                </a:solidFill>
                <a:latin typeface="Calibri"/>
                <a:ea typeface="Calibri"/>
                <a:cs typeface="Calibri"/>
                <a:sym typeface="Calibri"/>
                <a:hlinkClick r:id="rId5">
                  <a:extLst>
                    <a:ext uri="{A12FA001-AC4F-418D-AE19-62706E023703}">
                      <ahyp:hlinkClr xmlns:ahyp="http://schemas.microsoft.com/office/drawing/2018/hyperlinkcolor" val="tx"/>
                    </a:ext>
                  </a:extLst>
                </a:hlinkClick>
              </a:rPr>
              <a:t>simona.petronici@pi.infn.it</a:t>
            </a:r>
            <a:r>
              <a:rPr lang="en-GB" sz="1800">
                <a:solidFill>
                  <a:schemeClr val="dk1"/>
                </a:solidFill>
                <a:latin typeface="Calibri"/>
                <a:ea typeface="Calibri"/>
                <a:cs typeface="Calibri"/>
                <a:sym typeface="Calibri"/>
              </a:rPr>
              <a:t>)</a:t>
            </a:r>
            <a:endParaRPr/>
          </a:p>
        </p:txBody>
      </p:sp>
      <p:cxnSp>
        <p:nvCxnSpPr>
          <p:cNvPr id="139" name="Google Shape;139;p4"/>
          <p:cNvCxnSpPr>
            <a:endCxn id="138" idx="0"/>
          </p:cNvCxnSpPr>
          <p:nvPr/>
        </p:nvCxnSpPr>
        <p:spPr>
          <a:xfrm>
            <a:off x="9259236" y="3281191"/>
            <a:ext cx="1322400" cy="2149500"/>
          </a:xfrm>
          <a:prstGeom prst="straightConnector1">
            <a:avLst/>
          </a:prstGeom>
          <a:noFill/>
          <a:ln w="9525" cap="flat" cmpd="sng">
            <a:solidFill>
              <a:schemeClr val="accent1"/>
            </a:solidFill>
            <a:prstDash val="solid"/>
            <a:miter lim="800000"/>
            <a:headEnd type="none" w="sm" len="sm"/>
            <a:tailEnd type="triangl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5"/>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highlight>
                  <a:srgbClr val="FF0000"/>
                </a:highlight>
              </a:rPr>
              <a:t>TO-DO per gli affiliati</a:t>
            </a:r>
            <a:endParaRPr/>
          </a:p>
        </p:txBody>
      </p:sp>
      <p:sp>
        <p:nvSpPr>
          <p:cNvPr id="145" name="Google Shape;145;p5"/>
          <p:cNvSpPr txBox="1">
            <a:spLocks noGrp="1"/>
          </p:cNvSpPr>
          <p:nvPr>
            <p:ph type="body" idx="1"/>
          </p:nvPr>
        </p:nvSpPr>
        <p:spPr>
          <a:xfrm>
            <a:off x="838200" y="2496619"/>
            <a:ext cx="10515600" cy="3680343"/>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Mandare a </a:t>
            </a:r>
            <a:r>
              <a:rPr lang="en-GB" u="sng">
                <a:solidFill>
                  <a:schemeClr val="hlink"/>
                </a:solidFill>
                <a:hlinkClick r:id="rId3"/>
              </a:rPr>
              <a:t>cn1-spoke2-spokeleaders@lists.infn.it </a:t>
            </a:r>
            <a:r>
              <a:rPr lang="en-GB"/>
              <a:t>una mail “formale” in cui viene dato il nome per la data Istituzione</a:t>
            </a:r>
            <a:endParaRPr/>
          </a:p>
          <a:p>
            <a:pPr marL="685800" lvl="1" indent="-228600" algn="l" rtl="0">
              <a:lnSpc>
                <a:spcPct val="90000"/>
              </a:lnSpc>
              <a:spcBef>
                <a:spcPts val="500"/>
              </a:spcBef>
              <a:spcAft>
                <a:spcPts val="0"/>
              </a:spcAft>
              <a:buClr>
                <a:srgbClr val="2F5496"/>
              </a:buClr>
              <a:buSzPts val="2400"/>
              <a:buChar char="•"/>
            </a:pPr>
            <a:r>
              <a:rPr lang="en-GB"/>
              <a:t>Include anche le aziende naturalmente</a:t>
            </a:r>
            <a:endParaRPr/>
          </a:p>
          <a:p>
            <a:pPr marL="457200" lvl="1" indent="0" algn="l" rtl="0">
              <a:lnSpc>
                <a:spcPct val="90000"/>
              </a:lnSpc>
              <a:spcBef>
                <a:spcPts val="500"/>
              </a:spcBef>
              <a:spcAft>
                <a:spcPts val="0"/>
              </a:spcAft>
              <a:buClr>
                <a:srgbClr val="2F5496"/>
              </a:buClr>
              <a:buSzPts val="24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146" name="Google Shape;146;p5"/>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5</a:t>
            </a:fld>
            <a:endParaRPr/>
          </a:p>
        </p:txBody>
      </p:sp>
      <p:sp>
        <p:nvSpPr>
          <p:cNvPr id="147" name="Google Shape;147;p5"/>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B27F47"/>
              </a:buClr>
              <a:buSzPts val="2400"/>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630F0-9AB2-9FD6-BD43-C6B2F019250E}"/>
              </a:ext>
            </a:extLst>
          </p:cNvPr>
          <p:cNvSpPr>
            <a:spLocks noGrp="1"/>
          </p:cNvSpPr>
          <p:nvPr>
            <p:ph type="title"/>
          </p:nvPr>
        </p:nvSpPr>
        <p:spPr/>
        <p:txBody>
          <a:bodyPr/>
          <a:lstStyle/>
          <a:p>
            <a:r>
              <a:rPr lang="it-IT" dirty="0"/>
              <a:t>Formazione</a:t>
            </a:r>
          </a:p>
        </p:txBody>
      </p:sp>
      <p:sp>
        <p:nvSpPr>
          <p:cNvPr id="3" name="Text Placeholder 2">
            <a:extLst>
              <a:ext uri="{FF2B5EF4-FFF2-40B4-BE49-F238E27FC236}">
                <a16:creationId xmlns:a16="http://schemas.microsoft.com/office/drawing/2014/main" id="{4DDADC4E-E61C-A36B-8228-9B8C12CE6788}"/>
              </a:ext>
            </a:extLst>
          </p:cNvPr>
          <p:cNvSpPr>
            <a:spLocks noGrp="1"/>
          </p:cNvSpPr>
          <p:nvPr>
            <p:ph type="body" idx="1"/>
          </p:nvPr>
        </p:nvSpPr>
        <p:spPr/>
        <p:txBody>
          <a:bodyPr/>
          <a:lstStyle/>
          <a:p>
            <a:r>
              <a:rPr lang="it-IT" dirty="0"/>
              <a:t>Si </a:t>
            </a:r>
            <a:r>
              <a:rPr lang="it-IT" dirty="0" err="1"/>
              <a:t>e’</a:t>
            </a:r>
            <a:r>
              <a:rPr lang="it-IT" dirty="0"/>
              <a:t> discusso alla riunione degli </a:t>
            </a:r>
            <a:r>
              <a:rPr lang="it-IT" dirty="0" err="1"/>
              <a:t>Spoke</a:t>
            </a:r>
            <a:r>
              <a:rPr lang="it-IT" dirty="0"/>
              <a:t> leaders di compilare una lista delle </a:t>
            </a:r>
            <a:r>
              <a:rPr lang="it-IT" dirty="0" err="1"/>
              <a:t>opportunita’</a:t>
            </a:r>
            <a:r>
              <a:rPr lang="it-IT" dirty="0"/>
              <a:t> di formazione </a:t>
            </a:r>
            <a:r>
              <a:rPr lang="it-IT" dirty="0" err="1"/>
              <a:t>gia’</a:t>
            </a:r>
            <a:r>
              <a:rPr lang="it-IT" dirty="0"/>
              <a:t> presenti negli istituti che fanno parte del CN (per esempio le Scuole </a:t>
            </a:r>
            <a:r>
              <a:rPr lang="it-IT" dirty="0" err="1"/>
              <a:t>SuperCalcolo</a:t>
            </a:r>
            <a:r>
              <a:rPr lang="it-IT" dirty="0"/>
              <a:t> CINECA, le Scuole ML dell’INFN, le Scuole </a:t>
            </a:r>
            <a:r>
              <a:rPr lang="it-IT" dirty="0" err="1"/>
              <a:t>BigData</a:t>
            </a:r>
            <a:r>
              <a:rPr lang="it-IT" dirty="0"/>
              <a:t>…), per poterle supportare con il CN</a:t>
            </a:r>
          </a:p>
          <a:p>
            <a:r>
              <a:rPr lang="it-IT" dirty="0"/>
              <a:t>Ancora nulla di operativo, ma </a:t>
            </a:r>
            <a:r>
              <a:rPr lang="it-IT" dirty="0">
                <a:highlight>
                  <a:srgbClr val="FF0000"/>
                </a:highlight>
              </a:rPr>
              <a:t>cominciate a fare mente locale</a:t>
            </a:r>
          </a:p>
        </p:txBody>
      </p:sp>
      <p:sp>
        <p:nvSpPr>
          <p:cNvPr id="4" name="Slide Number Placeholder 3">
            <a:extLst>
              <a:ext uri="{FF2B5EF4-FFF2-40B4-BE49-F238E27FC236}">
                <a16:creationId xmlns:a16="http://schemas.microsoft.com/office/drawing/2014/main" id="{E0D23E0C-8CA6-462C-3B6E-1B4039A5C813}"/>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GB" smtClean="0"/>
              <a:t>6</a:t>
            </a:fld>
            <a:endParaRPr lang="en-GB"/>
          </a:p>
        </p:txBody>
      </p:sp>
      <p:sp>
        <p:nvSpPr>
          <p:cNvPr id="5" name="Text Placeholder 4">
            <a:extLst>
              <a:ext uri="{FF2B5EF4-FFF2-40B4-BE49-F238E27FC236}">
                <a16:creationId xmlns:a16="http://schemas.microsoft.com/office/drawing/2014/main" id="{F2D92FA2-323A-82E0-F36E-3C921B2B2823}"/>
              </a:ext>
            </a:extLst>
          </p:cNvPr>
          <p:cNvSpPr>
            <a:spLocks noGrp="1"/>
          </p:cNvSpPr>
          <p:nvPr>
            <p:ph type="body" idx="2"/>
          </p:nvPr>
        </p:nvSpPr>
        <p:spPr/>
        <p:txBody>
          <a:bodyPr>
            <a:normAutofit fontScale="85000" lnSpcReduction="20000"/>
          </a:bodyPr>
          <a:lstStyle/>
          <a:p>
            <a:endParaRPr lang="it-IT"/>
          </a:p>
        </p:txBody>
      </p:sp>
    </p:spTree>
    <p:extLst>
      <p:ext uri="{BB962C8B-B14F-4D97-AF65-F5344CB8AC3E}">
        <p14:creationId xmlns:p14="http://schemas.microsoft.com/office/powerpoint/2010/main" val="10045704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6"/>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B27F47"/>
              </a:buClr>
              <a:buSzPct val="100000"/>
              <a:buFont typeface="Arial"/>
              <a:buNone/>
            </a:pPr>
            <a:r>
              <a:rPr lang="en-GB"/>
              <a:t>Cambio area documenti</a:t>
            </a:r>
            <a:br>
              <a:rPr lang="en-GB"/>
            </a:br>
            <a:endParaRPr/>
          </a:p>
        </p:txBody>
      </p:sp>
      <p:sp>
        <p:nvSpPr>
          <p:cNvPr id="153" name="Google Shape;153;p6"/>
          <p:cNvSpPr txBox="1">
            <a:spLocks noGrp="1"/>
          </p:cNvSpPr>
          <p:nvPr>
            <p:ph type="body" idx="1"/>
          </p:nvPr>
        </p:nvSpPr>
        <p:spPr>
          <a:xfrm>
            <a:off x="838200" y="2496625"/>
            <a:ext cx="9664200" cy="3680400"/>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800"/>
              <a:buChar char="•"/>
            </a:pPr>
            <a:r>
              <a:rPr lang="en-GB"/>
              <a:t>Vi ricorderete che avevamo un’area Gdrive per lo scambio documenti.</a:t>
            </a:r>
            <a:endParaRPr/>
          </a:p>
          <a:p>
            <a:pPr marL="228600" lvl="0" indent="-228600" algn="l" rtl="0">
              <a:lnSpc>
                <a:spcPct val="90000"/>
              </a:lnSpc>
              <a:spcBef>
                <a:spcPts val="1000"/>
              </a:spcBef>
              <a:spcAft>
                <a:spcPts val="0"/>
              </a:spcAft>
              <a:buClr>
                <a:schemeClr val="dk1"/>
              </a:buClr>
              <a:buSzPts val="2800"/>
              <a:buChar char="•"/>
            </a:pPr>
            <a:r>
              <a:rPr lang="en-GB"/>
              <a:t>Abbiamo dovuto cambiarne la location, ma a parte quello non dovrebbe essere cambiato altro (tutto copiato)</a:t>
            </a:r>
            <a:endParaRPr/>
          </a:p>
          <a:p>
            <a:pPr marL="228600" lvl="0" indent="-228600" algn="l" rtl="0">
              <a:lnSpc>
                <a:spcPct val="90000"/>
              </a:lnSpc>
              <a:spcBef>
                <a:spcPts val="1000"/>
              </a:spcBef>
              <a:spcAft>
                <a:spcPts val="0"/>
              </a:spcAft>
              <a:buClr>
                <a:schemeClr val="dk1"/>
              </a:buClr>
              <a:buSzPts val="2800"/>
              <a:buChar char="•"/>
            </a:pPr>
            <a:r>
              <a:rPr lang="en-GB" b="1"/>
              <a:t>Semplicemente non usate vecchi links</a:t>
            </a:r>
            <a:endParaRPr/>
          </a:p>
          <a:p>
            <a:pPr marL="228600" lvl="0" indent="-50800" algn="l" rtl="0">
              <a:lnSpc>
                <a:spcPct val="90000"/>
              </a:lnSpc>
              <a:spcBef>
                <a:spcPts val="1000"/>
              </a:spcBef>
              <a:spcAft>
                <a:spcPts val="0"/>
              </a:spcAft>
              <a:buClr>
                <a:schemeClr val="dk1"/>
              </a:buClr>
              <a:buSzPts val="2800"/>
              <a:buNone/>
            </a:pPr>
            <a:endParaRPr/>
          </a:p>
          <a:p>
            <a:pPr marL="228600" lvl="0" indent="-228600" algn="l" rtl="0">
              <a:lnSpc>
                <a:spcPct val="90000"/>
              </a:lnSpc>
              <a:spcBef>
                <a:spcPts val="1000"/>
              </a:spcBef>
              <a:spcAft>
                <a:spcPts val="0"/>
              </a:spcAft>
              <a:buClr>
                <a:schemeClr val="dk1"/>
              </a:buClr>
              <a:buSzPts val="2800"/>
              <a:buChar char="•"/>
            </a:pPr>
            <a:r>
              <a:rPr lang="en-GB"/>
              <a:t>Ecco il nuovo </a:t>
            </a:r>
            <a:r>
              <a:rPr lang="en-GB" u="sng">
                <a:solidFill>
                  <a:schemeClr val="hlink"/>
                </a:solidFill>
                <a:hlinkClick r:id="rId3"/>
              </a:rPr>
              <a:t>link di ACCESSO </a:t>
            </a:r>
            <a:r>
              <a:rPr lang="en-GB"/>
              <a:t>(c’è anche la presentazione di Oggi)</a:t>
            </a:r>
            <a:endParaRPr/>
          </a:p>
        </p:txBody>
      </p:sp>
      <p:sp>
        <p:nvSpPr>
          <p:cNvPr id="154" name="Google Shape;154;p6"/>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7</a:t>
            </a:fld>
            <a:endParaRPr/>
          </a:p>
        </p:txBody>
      </p:sp>
      <p:sp>
        <p:nvSpPr>
          <p:cNvPr id="155" name="Google Shape;155;p6"/>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B27F47"/>
              </a:buClr>
              <a:buSzPts val="24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7"/>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dirty="0" err="1"/>
              <a:t>Documento</a:t>
            </a:r>
            <a:r>
              <a:rPr lang="en-GB" dirty="0"/>
              <a:t> IP</a:t>
            </a:r>
            <a:endParaRPr dirty="0"/>
          </a:p>
        </p:txBody>
      </p:sp>
      <p:sp>
        <p:nvSpPr>
          <p:cNvPr id="161" name="Google Shape;161;p7"/>
          <p:cNvSpPr txBox="1">
            <a:spLocks noGrp="1"/>
          </p:cNvSpPr>
          <p:nvPr>
            <p:ph type="body" idx="1"/>
          </p:nvPr>
        </p:nvSpPr>
        <p:spPr>
          <a:xfrm>
            <a:off x="838200" y="2496619"/>
            <a:ext cx="10515600" cy="3680343"/>
          </a:xfrm>
          <a:prstGeom prst="rect">
            <a:avLst/>
          </a:prstGeom>
          <a:noFill/>
          <a:ln>
            <a:noFill/>
          </a:ln>
        </p:spPr>
        <p:txBody>
          <a:bodyPr spcFirstLastPara="1" wrap="square" lIns="91425" tIns="45700" rIns="91425" bIns="45700" anchor="t" anchorCtr="0">
            <a:normAutofit fontScale="77500" lnSpcReduction="20000"/>
          </a:bodyPr>
          <a:lstStyle/>
          <a:p>
            <a:pPr marL="228600" lvl="0" indent="-215265" algn="l" rtl="0">
              <a:lnSpc>
                <a:spcPct val="90000"/>
              </a:lnSpc>
              <a:spcBef>
                <a:spcPts val="0"/>
              </a:spcBef>
              <a:spcAft>
                <a:spcPts val="0"/>
              </a:spcAft>
              <a:buClr>
                <a:schemeClr val="dk1"/>
              </a:buClr>
              <a:buSzPct val="100000"/>
              <a:buChar char="•"/>
            </a:pPr>
            <a:r>
              <a:rPr lang="en-GB" dirty="0" err="1"/>
              <a:t>Martedì</a:t>
            </a:r>
            <a:r>
              <a:rPr lang="en-GB" dirty="0"/>
              <a:t> Paola </a:t>
            </a:r>
            <a:r>
              <a:rPr lang="en-GB" dirty="0" err="1"/>
              <a:t>Inverardi</a:t>
            </a:r>
            <a:r>
              <a:rPr lang="en-GB" dirty="0"/>
              <a:t>, chair del </a:t>
            </a:r>
            <a:r>
              <a:rPr lang="en-GB" dirty="0" err="1"/>
              <a:t>gruppo</a:t>
            </a:r>
            <a:r>
              <a:rPr lang="en-GB" dirty="0"/>
              <a:t> di </a:t>
            </a:r>
            <a:r>
              <a:rPr lang="en-GB" dirty="0" err="1"/>
              <a:t>coordinamento</a:t>
            </a:r>
            <a:r>
              <a:rPr lang="en-GB" dirty="0"/>
              <a:t> </a:t>
            </a:r>
            <a:r>
              <a:rPr lang="en-GB" dirty="0" err="1"/>
              <a:t>degli</a:t>
            </a:r>
            <a:r>
              <a:rPr lang="en-GB" dirty="0"/>
              <a:t> Spoke, ci ha </a:t>
            </a:r>
            <a:r>
              <a:rPr lang="en-GB" dirty="0" err="1"/>
              <a:t>informato</a:t>
            </a:r>
            <a:r>
              <a:rPr lang="en-GB" dirty="0"/>
              <a:t> </a:t>
            </a:r>
            <a:r>
              <a:rPr lang="en-GB" dirty="0" err="1"/>
              <a:t>che</a:t>
            </a:r>
            <a:r>
              <a:rPr lang="en-GB" dirty="0"/>
              <a:t> il </a:t>
            </a:r>
            <a:r>
              <a:rPr lang="en-GB" dirty="0" err="1"/>
              <a:t>CdA</a:t>
            </a:r>
            <a:r>
              <a:rPr lang="en-GB" dirty="0"/>
              <a:t> ha </a:t>
            </a:r>
            <a:r>
              <a:rPr lang="en-GB" dirty="0" err="1"/>
              <a:t>creato</a:t>
            </a:r>
            <a:r>
              <a:rPr lang="en-GB" dirty="0"/>
              <a:t> 2 task force</a:t>
            </a:r>
            <a:endParaRPr dirty="0"/>
          </a:p>
          <a:p>
            <a:pPr marL="685800" lvl="1" indent="-217169" algn="l" rtl="0">
              <a:lnSpc>
                <a:spcPct val="90000"/>
              </a:lnSpc>
              <a:spcBef>
                <a:spcPts val="500"/>
              </a:spcBef>
              <a:spcAft>
                <a:spcPts val="0"/>
              </a:spcAft>
              <a:buClr>
                <a:srgbClr val="2F5496"/>
              </a:buClr>
              <a:buSzPct val="100000"/>
              <a:buChar char="•"/>
            </a:pPr>
            <a:r>
              <a:rPr lang="en-GB" dirty="0"/>
              <a:t>Una </a:t>
            </a:r>
            <a:r>
              <a:rPr lang="en-GB" dirty="0" err="1"/>
              <a:t>sulla</a:t>
            </a:r>
            <a:r>
              <a:rPr lang="en-GB" dirty="0"/>
              <a:t> IP (intellectual property)</a:t>
            </a:r>
            <a:endParaRPr dirty="0"/>
          </a:p>
          <a:p>
            <a:pPr marL="685800" lvl="1" indent="-217169" algn="l" rtl="0">
              <a:lnSpc>
                <a:spcPct val="90000"/>
              </a:lnSpc>
              <a:spcBef>
                <a:spcPts val="500"/>
              </a:spcBef>
              <a:spcAft>
                <a:spcPts val="0"/>
              </a:spcAft>
              <a:buClr>
                <a:srgbClr val="2F5496"/>
              </a:buClr>
              <a:buSzPct val="100000"/>
              <a:buChar char="•"/>
            </a:pPr>
            <a:r>
              <a:rPr lang="en-GB" dirty="0"/>
              <a:t>Una </a:t>
            </a:r>
            <a:r>
              <a:rPr lang="en-GB" dirty="0" err="1"/>
              <a:t>su</a:t>
            </a:r>
            <a:r>
              <a:rPr lang="en-GB" dirty="0"/>
              <a:t> come </a:t>
            </a:r>
            <a:r>
              <a:rPr lang="en-GB" dirty="0" err="1"/>
              <a:t>bandire</a:t>
            </a:r>
            <a:r>
              <a:rPr lang="en-GB" dirty="0"/>
              <a:t> Open Calls e Innovation Grants</a:t>
            </a:r>
            <a:endParaRPr dirty="0"/>
          </a:p>
          <a:p>
            <a:pPr marL="228600" lvl="0" indent="-215265" algn="l" rtl="0">
              <a:lnSpc>
                <a:spcPct val="90000"/>
              </a:lnSpc>
              <a:spcBef>
                <a:spcPts val="1000"/>
              </a:spcBef>
              <a:spcAft>
                <a:spcPts val="0"/>
              </a:spcAft>
              <a:buClr>
                <a:schemeClr val="dk1"/>
              </a:buClr>
              <a:buSzPct val="100000"/>
              <a:buChar char="•"/>
            </a:pPr>
            <a:r>
              <a:rPr lang="en-GB" dirty="0"/>
              <a:t>Di </a:t>
            </a:r>
            <a:r>
              <a:rPr lang="en-GB" dirty="0" err="1"/>
              <a:t>entrambe</a:t>
            </a:r>
            <a:r>
              <a:rPr lang="en-GB" dirty="0"/>
              <a:t> </a:t>
            </a:r>
            <a:r>
              <a:rPr lang="en-GB" dirty="0" err="1"/>
              <a:t>fanno</a:t>
            </a:r>
            <a:r>
              <a:rPr lang="en-GB" dirty="0"/>
              <a:t> </a:t>
            </a:r>
            <a:r>
              <a:rPr lang="en-GB" dirty="0" err="1"/>
              <a:t>parte</a:t>
            </a:r>
            <a:r>
              <a:rPr lang="en-GB" dirty="0"/>
              <a:t> lei </a:t>
            </a:r>
            <a:r>
              <a:rPr lang="en-GB" dirty="0" err="1"/>
              <a:t>stessa</a:t>
            </a:r>
            <a:r>
              <a:rPr lang="en-GB" dirty="0"/>
              <a:t>, Carlo </a:t>
            </a:r>
            <a:r>
              <a:rPr lang="en-GB" dirty="0" err="1"/>
              <a:t>Cavazzoni</a:t>
            </a:r>
            <a:r>
              <a:rPr lang="en-GB" dirty="0"/>
              <a:t> come Chair </a:t>
            </a:r>
            <a:r>
              <a:rPr lang="en-GB" dirty="0" err="1"/>
              <a:t>dell’Industrial</a:t>
            </a:r>
            <a:r>
              <a:rPr lang="en-GB" dirty="0"/>
              <a:t> Board e spoke leaders di Spoke 1 e 10 (</a:t>
            </a:r>
            <a:r>
              <a:rPr lang="en-GB" dirty="0" err="1"/>
              <a:t>quelli</a:t>
            </a:r>
            <a:r>
              <a:rPr lang="en-GB" dirty="0"/>
              <a:t> piu’ </a:t>
            </a:r>
            <a:r>
              <a:rPr lang="en-GB" dirty="0" err="1"/>
              <a:t>tecnologici</a:t>
            </a:r>
            <a:r>
              <a:rPr lang="en-GB" dirty="0"/>
              <a:t>)</a:t>
            </a:r>
            <a:endParaRPr dirty="0"/>
          </a:p>
          <a:p>
            <a:pPr marL="228600" lvl="0" indent="-215265" algn="l" rtl="0">
              <a:lnSpc>
                <a:spcPct val="90000"/>
              </a:lnSpc>
              <a:spcBef>
                <a:spcPts val="1000"/>
              </a:spcBef>
              <a:spcAft>
                <a:spcPts val="0"/>
              </a:spcAft>
              <a:buClr>
                <a:schemeClr val="dk1"/>
              </a:buClr>
              <a:buSzPct val="100000"/>
              <a:buChar char="•"/>
            </a:pPr>
            <a:r>
              <a:rPr lang="en-GB" dirty="0"/>
              <a:t>Per </a:t>
            </a:r>
            <a:r>
              <a:rPr lang="en-GB" dirty="0" err="1"/>
              <a:t>ora</a:t>
            </a:r>
            <a:r>
              <a:rPr lang="en-GB" dirty="0"/>
              <a:t> </a:t>
            </a:r>
            <a:r>
              <a:rPr lang="en-GB" dirty="0" err="1"/>
              <a:t>abbiamo</a:t>
            </a:r>
            <a:r>
              <a:rPr lang="en-GB" dirty="0"/>
              <a:t> solo un draft del primo (IP) </a:t>
            </a:r>
            <a:r>
              <a:rPr lang="en-GB" dirty="0">
                <a:sym typeface="Wingdings" pitchFamily="2" charset="2"/>
              </a:rPr>
              <a:t></a:t>
            </a:r>
            <a:r>
              <a:rPr lang="en-GB" dirty="0"/>
              <a:t> </a:t>
            </a:r>
            <a:r>
              <a:rPr lang="en-GB" u="sng" dirty="0">
                <a:solidFill>
                  <a:schemeClr val="hlink"/>
                </a:solidFill>
                <a:hlinkClick r:id="rId3"/>
              </a:rPr>
              <a:t>link</a:t>
            </a:r>
            <a:endParaRPr dirty="0"/>
          </a:p>
          <a:p>
            <a:pPr marL="685800" lvl="1" indent="-217169" algn="l" rtl="0">
              <a:lnSpc>
                <a:spcPct val="90000"/>
              </a:lnSpc>
              <a:spcBef>
                <a:spcPts val="500"/>
              </a:spcBef>
              <a:spcAft>
                <a:spcPts val="0"/>
              </a:spcAft>
              <a:buClr>
                <a:srgbClr val="2F5496"/>
              </a:buClr>
              <a:buSzPct val="100000"/>
              <a:buChar char="•"/>
            </a:pPr>
            <a:r>
              <a:rPr lang="en-GB" dirty="0" err="1">
                <a:solidFill>
                  <a:srgbClr val="2F5496"/>
                </a:solidFill>
              </a:rPr>
              <a:t>Molto</a:t>
            </a:r>
            <a:r>
              <a:rPr lang="en-GB" dirty="0">
                <a:solidFill>
                  <a:srgbClr val="2F5496"/>
                </a:solidFill>
              </a:rPr>
              <a:t> legalese, ma fa </a:t>
            </a:r>
            <a:r>
              <a:rPr lang="en-GB" dirty="0" err="1">
                <a:solidFill>
                  <a:srgbClr val="2F5496"/>
                </a:solidFill>
              </a:rPr>
              <a:t>esplicito</a:t>
            </a:r>
            <a:r>
              <a:rPr lang="en-GB" dirty="0">
                <a:solidFill>
                  <a:srgbClr val="2F5496"/>
                </a:solidFill>
              </a:rPr>
              <a:t> </a:t>
            </a:r>
            <a:r>
              <a:rPr lang="en-GB" dirty="0" err="1">
                <a:solidFill>
                  <a:srgbClr val="2F5496"/>
                </a:solidFill>
              </a:rPr>
              <a:t>riferimento</a:t>
            </a:r>
            <a:r>
              <a:rPr lang="en-GB" dirty="0">
                <a:solidFill>
                  <a:srgbClr val="2F5496"/>
                </a:solidFill>
              </a:rPr>
              <a:t> a “</a:t>
            </a:r>
            <a:r>
              <a:rPr lang="en-GB" i="1" dirty="0">
                <a:solidFill>
                  <a:schemeClr val="accent5"/>
                </a:solidFill>
              </a:rPr>
              <a:t>Members and CN HPC will promote the </a:t>
            </a:r>
            <a:r>
              <a:rPr lang="en-GB" i="1" dirty="0" err="1">
                <a:solidFill>
                  <a:schemeClr val="accent5"/>
                </a:solidFill>
              </a:rPr>
              <a:t>valorization</a:t>
            </a:r>
            <a:r>
              <a:rPr lang="en-GB" i="1" dirty="0">
                <a:solidFill>
                  <a:schemeClr val="accent5"/>
                </a:solidFill>
              </a:rPr>
              <a:t> of the Results and guarantee the protection of intellectual property, ensuring where possible open public access in the shortest possible time and with the least possible restrictions, complying with the "Open science" and "FAIR Data" principles</a:t>
            </a:r>
            <a:r>
              <a:rPr lang="en-GB" dirty="0">
                <a:solidFill>
                  <a:schemeClr val="accent5"/>
                </a:solidFill>
              </a:rPr>
              <a:t>.”</a:t>
            </a:r>
            <a:endParaRPr dirty="0">
              <a:solidFill>
                <a:schemeClr val="accent5"/>
              </a:solidFill>
            </a:endParaRPr>
          </a:p>
          <a:p>
            <a:pPr marL="685800" lvl="1" indent="-217169" algn="l" rtl="0">
              <a:lnSpc>
                <a:spcPct val="90000"/>
              </a:lnSpc>
              <a:spcBef>
                <a:spcPts val="500"/>
              </a:spcBef>
              <a:spcAft>
                <a:spcPts val="0"/>
              </a:spcAft>
              <a:buClr>
                <a:srgbClr val="2F5496"/>
              </a:buClr>
              <a:buSzPct val="100000"/>
              <a:buChar char="•"/>
            </a:pPr>
            <a:r>
              <a:rPr lang="en-GB" dirty="0">
                <a:solidFill>
                  <a:srgbClr val="2F5496"/>
                </a:solidFill>
              </a:rPr>
              <a:t>Se </a:t>
            </a:r>
            <a:r>
              <a:rPr lang="en-GB" dirty="0" err="1">
                <a:solidFill>
                  <a:srgbClr val="2F5496"/>
                </a:solidFill>
              </a:rPr>
              <a:t>qualcuno</a:t>
            </a:r>
            <a:r>
              <a:rPr lang="en-GB" dirty="0">
                <a:solidFill>
                  <a:srgbClr val="2F5496"/>
                </a:solidFill>
              </a:rPr>
              <a:t> </a:t>
            </a:r>
            <a:r>
              <a:rPr lang="en-GB" dirty="0" err="1">
                <a:solidFill>
                  <a:srgbClr val="2F5496"/>
                </a:solidFill>
              </a:rPr>
              <a:t>si</a:t>
            </a:r>
            <a:r>
              <a:rPr lang="en-GB" dirty="0">
                <a:solidFill>
                  <a:srgbClr val="2F5496"/>
                </a:solidFill>
              </a:rPr>
              <a:t> sente “</a:t>
            </a:r>
            <a:r>
              <a:rPr lang="en-GB" dirty="0" err="1">
                <a:solidFill>
                  <a:srgbClr val="2F5496"/>
                </a:solidFill>
              </a:rPr>
              <a:t>ferrato</a:t>
            </a:r>
            <a:r>
              <a:rPr lang="en-GB" dirty="0">
                <a:solidFill>
                  <a:srgbClr val="2F5496"/>
                </a:solidFill>
              </a:rPr>
              <a:t>” o con </a:t>
            </a:r>
            <a:r>
              <a:rPr lang="en-GB" dirty="0" err="1">
                <a:solidFill>
                  <a:srgbClr val="2F5496"/>
                </a:solidFill>
              </a:rPr>
              <a:t>forti</a:t>
            </a:r>
            <a:r>
              <a:rPr lang="en-GB" dirty="0">
                <a:solidFill>
                  <a:srgbClr val="2F5496"/>
                </a:solidFill>
              </a:rPr>
              <a:t> </a:t>
            </a:r>
            <a:r>
              <a:rPr lang="en-GB" dirty="0" err="1">
                <a:solidFill>
                  <a:srgbClr val="2F5496"/>
                </a:solidFill>
              </a:rPr>
              <a:t>opinioni</a:t>
            </a:r>
            <a:r>
              <a:rPr lang="en-GB" dirty="0">
                <a:solidFill>
                  <a:srgbClr val="2F5496"/>
                </a:solidFill>
              </a:rPr>
              <a:t> in </a:t>
            </a:r>
            <a:r>
              <a:rPr lang="en-GB" dirty="0" err="1">
                <a:solidFill>
                  <a:srgbClr val="2F5496"/>
                </a:solidFill>
              </a:rPr>
              <a:t>materia</a:t>
            </a:r>
            <a:r>
              <a:rPr lang="en-GB" dirty="0">
                <a:solidFill>
                  <a:srgbClr val="2F5496"/>
                </a:solidFill>
              </a:rPr>
              <a:t>, </a:t>
            </a:r>
            <a:r>
              <a:rPr lang="en-GB" dirty="0" err="1">
                <a:solidFill>
                  <a:srgbClr val="2F5496"/>
                </a:solidFill>
                <a:highlight>
                  <a:srgbClr val="FF0000"/>
                </a:highlight>
              </a:rPr>
              <a:t>desidereremmo</a:t>
            </a:r>
            <a:r>
              <a:rPr lang="en-GB" dirty="0">
                <a:solidFill>
                  <a:srgbClr val="2F5496"/>
                </a:solidFill>
                <a:highlight>
                  <a:srgbClr val="FF0000"/>
                </a:highlight>
              </a:rPr>
              <a:t> feedback</a:t>
            </a:r>
            <a:endParaRPr dirty="0">
              <a:solidFill>
                <a:srgbClr val="2F5496"/>
              </a:solidFill>
              <a:highlight>
                <a:srgbClr val="FF0000"/>
              </a:highlight>
            </a:endParaRPr>
          </a:p>
        </p:txBody>
      </p:sp>
      <p:sp>
        <p:nvSpPr>
          <p:cNvPr id="162" name="Google Shape;162;p7"/>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8</a:t>
            </a:fld>
            <a:endParaRPr/>
          </a:p>
        </p:txBody>
      </p:sp>
      <p:sp>
        <p:nvSpPr>
          <p:cNvPr id="163" name="Google Shape;163;p7"/>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228600" lvl="0" indent="-76200" algn="l" rtl="0">
              <a:lnSpc>
                <a:spcPct val="90000"/>
              </a:lnSpc>
              <a:spcBef>
                <a:spcPts val="0"/>
              </a:spcBef>
              <a:spcAft>
                <a:spcPts val="0"/>
              </a:spcAft>
              <a:buClr>
                <a:srgbClr val="B27F47"/>
              </a:buClr>
              <a:buSzPts val="24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txBox="1">
            <a:spLocks noGrp="1"/>
          </p:cNvSpPr>
          <p:nvPr>
            <p:ph type="title"/>
          </p:nvPr>
        </p:nvSpPr>
        <p:spPr>
          <a:xfrm>
            <a:off x="838200" y="1335635"/>
            <a:ext cx="10515600" cy="544535"/>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800"/>
              <a:buFont typeface="Arial"/>
              <a:buNone/>
            </a:pPr>
            <a:r>
              <a:rPr lang="en-GB"/>
              <a:t>Accordi hub-spoke e spoke-affiliati</a:t>
            </a:r>
            <a:endParaRPr/>
          </a:p>
        </p:txBody>
      </p:sp>
      <p:sp>
        <p:nvSpPr>
          <p:cNvPr id="169" name="Google Shape;169;p8"/>
          <p:cNvSpPr txBox="1">
            <a:spLocks noGrp="1"/>
          </p:cNvSpPr>
          <p:nvPr>
            <p:ph type="body" idx="1"/>
          </p:nvPr>
        </p:nvSpPr>
        <p:spPr>
          <a:xfrm>
            <a:off x="838200" y="2496619"/>
            <a:ext cx="10515600" cy="3680343"/>
          </a:xfrm>
          <a:prstGeom prst="rect">
            <a:avLst/>
          </a:prstGeom>
          <a:noFill/>
          <a:ln>
            <a:noFill/>
          </a:ln>
        </p:spPr>
        <p:txBody>
          <a:bodyPr spcFirstLastPara="1" wrap="square" lIns="91425" tIns="45700" rIns="91425" bIns="45700" anchor="t" anchorCtr="0">
            <a:normAutofit fontScale="85000" lnSpcReduction="20000"/>
          </a:bodyPr>
          <a:lstStyle/>
          <a:p>
            <a:pPr marL="228600" lvl="0" indent="-228600" algn="l" rtl="0">
              <a:lnSpc>
                <a:spcPct val="90000"/>
              </a:lnSpc>
              <a:spcBef>
                <a:spcPts val="0"/>
              </a:spcBef>
              <a:spcAft>
                <a:spcPts val="0"/>
              </a:spcAft>
              <a:buClr>
                <a:schemeClr val="dk1"/>
              </a:buClr>
              <a:buSzPct val="100000"/>
              <a:buChar char="•"/>
            </a:pPr>
            <a:r>
              <a:rPr lang="en-GB" dirty="0" err="1"/>
              <a:t>Ricevuta</a:t>
            </a:r>
            <a:r>
              <a:rPr lang="en-GB" dirty="0"/>
              <a:t> </a:t>
            </a:r>
            <a:r>
              <a:rPr lang="en-GB" dirty="0" err="1"/>
              <a:t>copia</a:t>
            </a:r>
            <a:r>
              <a:rPr lang="en-GB" dirty="0"/>
              <a:t> </a:t>
            </a:r>
            <a:r>
              <a:rPr lang="en-GB" dirty="0" err="1"/>
              <a:t>dei</a:t>
            </a:r>
            <a:r>
              <a:rPr lang="en-GB" dirty="0"/>
              <a:t> templates di </a:t>
            </a:r>
            <a:r>
              <a:rPr lang="en-GB" dirty="0" err="1"/>
              <a:t>tali</a:t>
            </a:r>
            <a:r>
              <a:rPr lang="en-GB" dirty="0"/>
              <a:t> </a:t>
            </a:r>
            <a:r>
              <a:rPr lang="en-GB" dirty="0" err="1"/>
              <a:t>accordi</a:t>
            </a:r>
            <a:r>
              <a:rPr lang="en-GB" dirty="0"/>
              <a:t> </a:t>
            </a:r>
            <a:r>
              <a:rPr lang="en-GB" dirty="0" err="1"/>
              <a:t>lunedì</a:t>
            </a:r>
            <a:r>
              <a:rPr lang="en-GB" dirty="0"/>
              <a:t> sera – </a:t>
            </a:r>
            <a:r>
              <a:rPr lang="en-GB" b="1" dirty="0"/>
              <a:t>per </a:t>
            </a:r>
            <a:r>
              <a:rPr lang="en-GB" b="1" dirty="0" err="1"/>
              <a:t>ora</a:t>
            </a:r>
            <a:r>
              <a:rPr lang="en-GB" b="1" dirty="0"/>
              <a:t> SOLO PER LE PARTI PUBBLICHE</a:t>
            </a:r>
            <a:r>
              <a:rPr lang="en-GB" dirty="0"/>
              <a:t>; </a:t>
            </a:r>
            <a:r>
              <a:rPr lang="en-GB" dirty="0" err="1"/>
              <a:t>trovate</a:t>
            </a:r>
            <a:r>
              <a:rPr lang="en-GB" dirty="0"/>
              <a:t> </a:t>
            </a:r>
            <a:r>
              <a:rPr lang="en-GB" dirty="0" err="1"/>
              <a:t>i</a:t>
            </a:r>
            <a:r>
              <a:rPr lang="en-GB" dirty="0"/>
              <a:t> doc </a:t>
            </a:r>
            <a:r>
              <a:rPr lang="en-GB" dirty="0" err="1"/>
              <a:t>originali</a:t>
            </a:r>
            <a:r>
              <a:rPr lang="en-GB" dirty="0"/>
              <a:t> </a:t>
            </a:r>
            <a:r>
              <a:rPr lang="en-GB" u="sng" dirty="0">
                <a:solidFill>
                  <a:schemeClr val="hlink"/>
                </a:solidFill>
                <a:hlinkClick r:id="rId3"/>
              </a:rPr>
              <a:t>qui</a:t>
            </a:r>
            <a:endParaRPr dirty="0"/>
          </a:p>
          <a:p>
            <a:pPr marL="228600" lvl="0" indent="-228600" algn="l" rtl="0">
              <a:lnSpc>
                <a:spcPct val="90000"/>
              </a:lnSpc>
              <a:spcBef>
                <a:spcPts val="1000"/>
              </a:spcBef>
              <a:spcAft>
                <a:spcPts val="0"/>
              </a:spcAft>
              <a:buClr>
                <a:schemeClr val="dk1"/>
              </a:buClr>
              <a:buSzPct val="100000"/>
              <a:buChar char="•"/>
            </a:pPr>
            <a:r>
              <a:rPr lang="en-GB" dirty="0" err="1"/>
              <a:t>Sono</a:t>
            </a:r>
            <a:r>
              <a:rPr lang="en-GB" dirty="0"/>
              <a:t> </a:t>
            </a:r>
            <a:r>
              <a:rPr lang="en-GB" dirty="0" err="1"/>
              <a:t>molto</a:t>
            </a:r>
            <a:r>
              <a:rPr lang="en-GB" dirty="0"/>
              <a:t> </a:t>
            </a:r>
            <a:r>
              <a:rPr lang="en-GB" dirty="0" err="1"/>
              <a:t>simili</a:t>
            </a:r>
            <a:r>
              <a:rPr lang="en-GB" dirty="0"/>
              <a:t>, e la </a:t>
            </a:r>
            <a:r>
              <a:rPr lang="en-GB" dirty="0" err="1"/>
              <a:t>richiesta</a:t>
            </a:r>
            <a:r>
              <a:rPr lang="en-GB" dirty="0"/>
              <a:t> verbatim </a:t>
            </a:r>
            <a:r>
              <a:rPr lang="en-GB" dirty="0" err="1"/>
              <a:t>dell’Hub</a:t>
            </a:r>
            <a:r>
              <a:rPr lang="en-GB" dirty="0"/>
              <a:t> </a:t>
            </a:r>
            <a:r>
              <a:rPr lang="en-GB" dirty="0" err="1"/>
              <a:t>è</a:t>
            </a:r>
            <a:r>
              <a:rPr lang="en-GB" dirty="0"/>
              <a:t>: “</a:t>
            </a:r>
            <a:r>
              <a:rPr lang="en-GB" i="1" dirty="0">
                <a:solidFill>
                  <a:srgbClr val="7030A0"/>
                </a:solidFill>
              </a:rPr>
              <a:t>vi </a:t>
            </a:r>
            <a:r>
              <a:rPr lang="en-GB" i="1" dirty="0" err="1">
                <a:solidFill>
                  <a:srgbClr val="7030A0"/>
                </a:solidFill>
              </a:rPr>
              <a:t>inviamo</a:t>
            </a:r>
            <a:r>
              <a:rPr lang="en-GB" i="1" dirty="0">
                <a:solidFill>
                  <a:srgbClr val="7030A0"/>
                </a:solidFill>
              </a:rPr>
              <a:t> in </a:t>
            </a:r>
            <a:r>
              <a:rPr lang="en-GB" i="1" dirty="0" err="1">
                <a:solidFill>
                  <a:srgbClr val="7030A0"/>
                </a:solidFill>
              </a:rPr>
              <a:t>allegato</a:t>
            </a:r>
            <a:r>
              <a:rPr lang="en-GB" i="1" dirty="0">
                <a:solidFill>
                  <a:srgbClr val="7030A0"/>
                </a:solidFill>
              </a:rPr>
              <a:t> </a:t>
            </a:r>
            <a:r>
              <a:rPr lang="en-GB" i="1" dirty="0" err="1">
                <a:solidFill>
                  <a:srgbClr val="7030A0"/>
                </a:solidFill>
              </a:rPr>
              <a:t>copia</a:t>
            </a:r>
            <a:r>
              <a:rPr lang="en-GB" i="1" dirty="0">
                <a:solidFill>
                  <a:srgbClr val="7030A0"/>
                </a:solidFill>
              </a:rPr>
              <a:t> </a:t>
            </a:r>
            <a:r>
              <a:rPr lang="en-GB" i="1" dirty="0" err="1">
                <a:solidFill>
                  <a:srgbClr val="7030A0"/>
                </a:solidFill>
              </a:rPr>
              <a:t>dell’Accordo</a:t>
            </a:r>
            <a:r>
              <a:rPr lang="en-GB" i="1" dirty="0">
                <a:solidFill>
                  <a:srgbClr val="7030A0"/>
                </a:solidFill>
              </a:rPr>
              <a:t> Hub-Spoke e </a:t>
            </a:r>
            <a:r>
              <a:rPr lang="en-GB" i="1" dirty="0" err="1">
                <a:solidFill>
                  <a:srgbClr val="7030A0"/>
                </a:solidFill>
              </a:rPr>
              <a:t>dell’Accordo</a:t>
            </a:r>
            <a:r>
              <a:rPr lang="en-GB" i="1" dirty="0">
                <a:solidFill>
                  <a:srgbClr val="7030A0"/>
                </a:solidFill>
              </a:rPr>
              <a:t> Spoke-</a:t>
            </a:r>
            <a:r>
              <a:rPr lang="en-GB" i="1" dirty="0" err="1">
                <a:solidFill>
                  <a:srgbClr val="7030A0"/>
                </a:solidFill>
              </a:rPr>
              <a:t>Affiliati</a:t>
            </a:r>
            <a:r>
              <a:rPr lang="en-GB" i="1" dirty="0">
                <a:solidFill>
                  <a:srgbClr val="7030A0"/>
                </a:solidFill>
              </a:rPr>
              <a:t> </a:t>
            </a:r>
            <a:r>
              <a:rPr lang="en-GB" i="1" dirty="0" err="1">
                <a:solidFill>
                  <a:srgbClr val="7030A0"/>
                </a:solidFill>
              </a:rPr>
              <a:t>revisionati</a:t>
            </a:r>
            <a:r>
              <a:rPr lang="en-GB" i="1" dirty="0">
                <a:solidFill>
                  <a:srgbClr val="7030A0"/>
                </a:solidFill>
              </a:rPr>
              <a:t> dal </a:t>
            </a:r>
            <a:r>
              <a:rPr lang="en-GB" i="1" dirty="0" err="1">
                <a:solidFill>
                  <a:srgbClr val="7030A0"/>
                </a:solidFill>
              </a:rPr>
              <a:t>CdA</a:t>
            </a:r>
            <a:r>
              <a:rPr lang="en-GB" i="1" dirty="0">
                <a:solidFill>
                  <a:srgbClr val="7030A0"/>
                </a:solidFill>
              </a:rPr>
              <a:t>, da </a:t>
            </a:r>
            <a:r>
              <a:rPr lang="en-GB" i="1" dirty="0" err="1">
                <a:solidFill>
                  <a:srgbClr val="7030A0"/>
                </a:solidFill>
              </a:rPr>
              <a:t>condividere</a:t>
            </a:r>
            <a:r>
              <a:rPr lang="en-GB" i="1" dirty="0">
                <a:solidFill>
                  <a:srgbClr val="7030A0"/>
                </a:solidFill>
              </a:rPr>
              <a:t> </a:t>
            </a:r>
            <a:r>
              <a:rPr lang="en-GB" i="1" dirty="0" err="1">
                <a:solidFill>
                  <a:srgbClr val="7030A0"/>
                </a:solidFill>
              </a:rPr>
              <a:t>anche</a:t>
            </a:r>
            <a:r>
              <a:rPr lang="en-GB" i="1" dirty="0">
                <a:solidFill>
                  <a:srgbClr val="7030A0"/>
                </a:solidFill>
              </a:rPr>
              <a:t> con </a:t>
            </a:r>
            <a:r>
              <a:rPr lang="en-GB" i="1" dirty="0" err="1">
                <a:solidFill>
                  <a:srgbClr val="7030A0"/>
                </a:solidFill>
              </a:rPr>
              <a:t>i</a:t>
            </a:r>
            <a:r>
              <a:rPr lang="en-GB" i="1" dirty="0">
                <a:solidFill>
                  <a:srgbClr val="7030A0"/>
                </a:solidFill>
              </a:rPr>
              <a:t> </a:t>
            </a:r>
            <a:r>
              <a:rPr lang="en-GB" i="1" dirty="0" err="1">
                <a:solidFill>
                  <a:srgbClr val="7030A0"/>
                </a:solidFill>
              </a:rPr>
              <a:t>referenti</a:t>
            </a:r>
            <a:r>
              <a:rPr lang="en-GB" i="1" dirty="0">
                <a:solidFill>
                  <a:srgbClr val="7030A0"/>
                </a:solidFill>
              </a:rPr>
              <a:t> </a:t>
            </a:r>
            <a:r>
              <a:rPr lang="en-GB" i="1" dirty="0" err="1">
                <a:solidFill>
                  <a:srgbClr val="7030A0"/>
                </a:solidFill>
              </a:rPr>
              <a:t>dei</a:t>
            </a:r>
            <a:r>
              <a:rPr lang="en-GB" i="1" dirty="0">
                <a:solidFill>
                  <a:srgbClr val="7030A0"/>
                </a:solidFill>
              </a:rPr>
              <a:t> </a:t>
            </a:r>
            <a:r>
              <a:rPr lang="en-GB" i="1" dirty="0" err="1">
                <a:solidFill>
                  <a:srgbClr val="7030A0"/>
                </a:solidFill>
              </a:rPr>
              <a:t>vostri</a:t>
            </a:r>
            <a:r>
              <a:rPr lang="en-GB" i="1" dirty="0">
                <a:solidFill>
                  <a:srgbClr val="7030A0"/>
                </a:solidFill>
              </a:rPr>
              <a:t> </a:t>
            </a:r>
            <a:r>
              <a:rPr lang="en-GB" i="1" dirty="0" err="1">
                <a:solidFill>
                  <a:srgbClr val="7030A0"/>
                </a:solidFill>
              </a:rPr>
              <a:t>Affiliati</a:t>
            </a:r>
            <a:r>
              <a:rPr lang="en-GB" i="1" dirty="0">
                <a:solidFill>
                  <a:srgbClr val="7030A0"/>
                </a:solidFill>
              </a:rPr>
              <a:t>. </a:t>
            </a:r>
            <a:r>
              <a:rPr lang="en-GB" i="1" dirty="0" err="1">
                <a:solidFill>
                  <a:srgbClr val="7030A0"/>
                </a:solidFill>
              </a:rPr>
              <a:t>Vv</a:t>
            </a:r>
            <a:r>
              <a:rPr lang="en-GB" i="1" dirty="0">
                <a:solidFill>
                  <a:srgbClr val="7030A0"/>
                </a:solidFill>
              </a:rPr>
              <a:t> </a:t>
            </a:r>
            <a:r>
              <a:rPr lang="en-GB" i="1" dirty="0" err="1">
                <a:solidFill>
                  <a:srgbClr val="7030A0"/>
                </a:solidFill>
              </a:rPr>
              <a:t>chiediamo</a:t>
            </a:r>
            <a:r>
              <a:rPr lang="en-GB" i="1" dirty="0">
                <a:solidFill>
                  <a:srgbClr val="7030A0"/>
                </a:solidFill>
              </a:rPr>
              <a:t> </a:t>
            </a:r>
            <a:r>
              <a:rPr lang="en-GB" i="1" dirty="0" err="1">
                <a:solidFill>
                  <a:srgbClr val="7030A0"/>
                </a:solidFill>
              </a:rPr>
              <a:t>cortesemente</a:t>
            </a:r>
            <a:r>
              <a:rPr lang="en-GB" i="1" dirty="0">
                <a:solidFill>
                  <a:srgbClr val="7030A0"/>
                </a:solidFill>
              </a:rPr>
              <a:t> di </a:t>
            </a:r>
            <a:r>
              <a:rPr lang="en-GB" i="1" dirty="0" err="1">
                <a:solidFill>
                  <a:srgbClr val="7030A0"/>
                </a:solidFill>
              </a:rPr>
              <a:t>esaminare</a:t>
            </a:r>
            <a:r>
              <a:rPr lang="en-GB" i="1" dirty="0">
                <a:solidFill>
                  <a:srgbClr val="7030A0"/>
                </a:solidFill>
              </a:rPr>
              <a:t> </a:t>
            </a:r>
            <a:r>
              <a:rPr lang="en-GB" i="1" dirty="0" err="1">
                <a:solidFill>
                  <a:srgbClr val="7030A0"/>
                </a:solidFill>
              </a:rPr>
              <a:t>i</a:t>
            </a:r>
            <a:r>
              <a:rPr lang="en-GB" i="1" dirty="0">
                <a:solidFill>
                  <a:srgbClr val="7030A0"/>
                </a:solidFill>
              </a:rPr>
              <a:t> </a:t>
            </a:r>
            <a:r>
              <a:rPr lang="en-GB" i="1" dirty="0" err="1">
                <a:solidFill>
                  <a:srgbClr val="7030A0"/>
                </a:solidFill>
              </a:rPr>
              <a:t>testi</a:t>
            </a:r>
            <a:r>
              <a:rPr lang="en-GB" i="1" dirty="0">
                <a:solidFill>
                  <a:srgbClr val="7030A0"/>
                </a:solidFill>
              </a:rPr>
              <a:t> e di dare </a:t>
            </a:r>
            <a:r>
              <a:rPr lang="en-GB" i="1" dirty="0" err="1">
                <a:solidFill>
                  <a:srgbClr val="7030A0"/>
                </a:solidFill>
              </a:rPr>
              <a:t>avvio</a:t>
            </a:r>
            <a:r>
              <a:rPr lang="en-GB" i="1" dirty="0">
                <a:solidFill>
                  <a:srgbClr val="7030A0"/>
                </a:solidFill>
              </a:rPr>
              <a:t>, </a:t>
            </a:r>
            <a:r>
              <a:rPr lang="en-GB" i="1" dirty="0" err="1">
                <a:solidFill>
                  <a:srgbClr val="7030A0"/>
                </a:solidFill>
              </a:rPr>
              <a:t>qualora</a:t>
            </a:r>
            <a:r>
              <a:rPr lang="en-GB" i="1" dirty="0">
                <a:solidFill>
                  <a:srgbClr val="7030A0"/>
                </a:solidFill>
              </a:rPr>
              <a:t> </a:t>
            </a:r>
            <a:r>
              <a:rPr lang="en-GB" i="1" dirty="0" err="1">
                <a:solidFill>
                  <a:srgbClr val="7030A0"/>
                </a:solidFill>
              </a:rPr>
              <a:t>necessari</a:t>
            </a:r>
            <a:r>
              <a:rPr lang="en-GB" i="1" dirty="0">
                <a:solidFill>
                  <a:srgbClr val="7030A0"/>
                </a:solidFill>
              </a:rPr>
              <a:t>, alle procedure interne di </a:t>
            </a:r>
            <a:r>
              <a:rPr lang="en-GB" i="1" dirty="0" err="1">
                <a:solidFill>
                  <a:srgbClr val="7030A0"/>
                </a:solidFill>
              </a:rPr>
              <a:t>approvazione</a:t>
            </a:r>
            <a:r>
              <a:rPr lang="en-GB" i="1" dirty="0">
                <a:solidFill>
                  <a:srgbClr val="7030A0"/>
                </a:solidFill>
              </a:rPr>
              <a:t> per la </a:t>
            </a:r>
            <a:r>
              <a:rPr lang="en-GB" i="1" dirty="0" err="1">
                <a:solidFill>
                  <a:srgbClr val="7030A0"/>
                </a:solidFill>
              </a:rPr>
              <a:t>sottoscrizione</a:t>
            </a:r>
            <a:r>
              <a:rPr lang="en-GB" i="1" dirty="0">
                <a:solidFill>
                  <a:srgbClr val="7030A0"/>
                </a:solidFill>
              </a:rPr>
              <a:t> </a:t>
            </a:r>
            <a:r>
              <a:rPr lang="en-GB" i="1" dirty="0" err="1">
                <a:solidFill>
                  <a:srgbClr val="7030A0"/>
                </a:solidFill>
              </a:rPr>
              <a:t>degli</a:t>
            </a:r>
            <a:r>
              <a:rPr lang="en-GB" i="1" dirty="0">
                <a:solidFill>
                  <a:srgbClr val="7030A0"/>
                </a:solidFill>
              </a:rPr>
              <a:t> </a:t>
            </a:r>
            <a:r>
              <a:rPr lang="en-GB" i="1" dirty="0" err="1">
                <a:solidFill>
                  <a:srgbClr val="7030A0"/>
                </a:solidFill>
              </a:rPr>
              <a:t>Accordi</a:t>
            </a:r>
            <a:r>
              <a:rPr lang="en-GB" i="1" dirty="0">
                <a:solidFill>
                  <a:srgbClr val="7030A0"/>
                </a:solidFill>
              </a:rPr>
              <a:t> e di </a:t>
            </a:r>
            <a:r>
              <a:rPr lang="en-GB" i="1" dirty="0" err="1">
                <a:solidFill>
                  <a:srgbClr val="7030A0"/>
                </a:solidFill>
              </a:rPr>
              <a:t>provvedere</a:t>
            </a:r>
            <a:r>
              <a:rPr lang="en-GB" i="1" dirty="0">
                <a:solidFill>
                  <a:srgbClr val="7030A0"/>
                </a:solidFill>
              </a:rPr>
              <a:t> </a:t>
            </a:r>
            <a:r>
              <a:rPr lang="en-GB" i="1" dirty="0" err="1">
                <a:solidFill>
                  <a:srgbClr val="7030A0"/>
                </a:solidFill>
              </a:rPr>
              <a:t>alla</a:t>
            </a:r>
            <a:r>
              <a:rPr lang="en-GB" i="1" dirty="0">
                <a:solidFill>
                  <a:srgbClr val="7030A0"/>
                </a:solidFill>
              </a:rPr>
              <a:t> </a:t>
            </a:r>
            <a:r>
              <a:rPr lang="en-GB" i="1" dirty="0" err="1">
                <a:solidFill>
                  <a:srgbClr val="7030A0"/>
                </a:solidFill>
              </a:rPr>
              <a:t>firma</a:t>
            </a:r>
            <a:r>
              <a:rPr lang="en-GB" i="1" dirty="0">
                <a:solidFill>
                  <a:srgbClr val="7030A0"/>
                </a:solidFill>
              </a:rPr>
              <a:t> </a:t>
            </a:r>
            <a:r>
              <a:rPr lang="en-GB" i="1" dirty="0" err="1">
                <a:solidFill>
                  <a:srgbClr val="7030A0"/>
                </a:solidFill>
              </a:rPr>
              <a:t>degli</a:t>
            </a:r>
            <a:r>
              <a:rPr lang="en-GB" i="1" dirty="0">
                <a:solidFill>
                  <a:srgbClr val="7030A0"/>
                </a:solidFill>
              </a:rPr>
              <a:t> </a:t>
            </a:r>
            <a:r>
              <a:rPr lang="en-GB" i="1" dirty="0" err="1">
                <a:solidFill>
                  <a:srgbClr val="7030A0"/>
                </a:solidFill>
              </a:rPr>
              <a:t>Accordi</a:t>
            </a:r>
            <a:r>
              <a:rPr lang="en-GB" i="1" dirty="0">
                <a:solidFill>
                  <a:srgbClr val="7030A0"/>
                </a:solidFill>
              </a:rPr>
              <a:t> </a:t>
            </a:r>
            <a:r>
              <a:rPr lang="en-GB" i="1" dirty="0" err="1">
                <a:solidFill>
                  <a:srgbClr val="7030A0"/>
                </a:solidFill>
              </a:rPr>
              <a:t>entro</a:t>
            </a:r>
            <a:r>
              <a:rPr lang="en-GB" i="1" dirty="0">
                <a:solidFill>
                  <a:srgbClr val="7030A0"/>
                </a:solidFill>
              </a:rPr>
              <a:t> un mese a </a:t>
            </a:r>
            <a:r>
              <a:rPr lang="en-GB" i="1" dirty="0" err="1">
                <a:solidFill>
                  <a:srgbClr val="7030A0"/>
                </a:solidFill>
              </a:rPr>
              <a:t>partire</a:t>
            </a:r>
            <a:r>
              <a:rPr lang="en-GB" i="1" dirty="0">
                <a:solidFill>
                  <a:srgbClr val="7030A0"/>
                </a:solidFill>
              </a:rPr>
              <a:t> da </a:t>
            </a:r>
            <a:r>
              <a:rPr lang="en-GB" i="1" dirty="0" err="1">
                <a:solidFill>
                  <a:srgbClr val="7030A0"/>
                </a:solidFill>
              </a:rPr>
              <a:t>oggi</a:t>
            </a:r>
            <a:r>
              <a:rPr lang="en-GB" i="1" dirty="0">
                <a:solidFill>
                  <a:srgbClr val="7030A0"/>
                </a:solidFill>
              </a:rPr>
              <a:t>.”</a:t>
            </a:r>
            <a:endParaRPr dirty="0"/>
          </a:p>
          <a:p>
            <a:pPr marL="228600" lvl="0" indent="-228600" algn="l" rtl="0">
              <a:lnSpc>
                <a:spcPct val="90000"/>
              </a:lnSpc>
              <a:spcBef>
                <a:spcPts val="1000"/>
              </a:spcBef>
              <a:spcAft>
                <a:spcPts val="0"/>
              </a:spcAft>
              <a:buClr>
                <a:schemeClr val="dk1"/>
              </a:buClr>
              <a:buSzPct val="100000"/>
              <a:buChar char="•"/>
            </a:pPr>
            <a:r>
              <a:rPr lang="en-GB" dirty="0" err="1"/>
              <a:t>Questo</a:t>
            </a:r>
            <a:r>
              <a:rPr lang="en-GB" dirty="0"/>
              <a:t> </a:t>
            </a:r>
            <a:r>
              <a:rPr lang="en-GB" dirty="0" err="1"/>
              <a:t>è</a:t>
            </a:r>
            <a:r>
              <a:rPr lang="en-GB" dirty="0"/>
              <a:t> </a:t>
            </a:r>
            <a:r>
              <a:rPr lang="en-GB" dirty="0" err="1"/>
              <a:t>assolutamente</a:t>
            </a:r>
            <a:r>
              <a:rPr lang="en-GB" dirty="0"/>
              <a:t> non </a:t>
            </a:r>
            <a:r>
              <a:rPr lang="en-GB" dirty="0" err="1"/>
              <a:t>banale</a:t>
            </a:r>
            <a:r>
              <a:rPr lang="en-GB" dirty="0"/>
              <a:t>; per </a:t>
            </a:r>
            <a:r>
              <a:rPr lang="en-GB" dirty="0" err="1"/>
              <a:t>noi</a:t>
            </a:r>
            <a:r>
              <a:rPr lang="en-GB" dirty="0"/>
              <a:t> </a:t>
            </a:r>
            <a:r>
              <a:rPr lang="en-GB" dirty="0" err="1"/>
              <a:t>sulla</a:t>
            </a:r>
            <a:r>
              <a:rPr lang="en-GB" dirty="0"/>
              <a:t> carta </a:t>
            </a:r>
            <a:r>
              <a:rPr lang="en-GB" dirty="0" err="1"/>
              <a:t>sono</a:t>
            </a:r>
            <a:r>
              <a:rPr lang="en-GB" dirty="0"/>
              <a:t> </a:t>
            </a:r>
            <a:endParaRPr dirty="0"/>
          </a:p>
          <a:p>
            <a:pPr marL="685800" lvl="1" indent="-228600" algn="l" rtl="0">
              <a:lnSpc>
                <a:spcPct val="90000"/>
              </a:lnSpc>
              <a:spcBef>
                <a:spcPts val="500"/>
              </a:spcBef>
              <a:spcAft>
                <a:spcPts val="0"/>
              </a:spcAft>
              <a:buClr>
                <a:srgbClr val="2F5496"/>
              </a:buClr>
              <a:buSzPct val="100000"/>
              <a:buChar char="•"/>
            </a:pPr>
            <a:r>
              <a:rPr lang="en-GB" dirty="0"/>
              <a:t>1 passaggio in CDA CN e 1 in CD INFN per Hub-Spoke (facile?)</a:t>
            </a:r>
            <a:endParaRPr dirty="0"/>
          </a:p>
          <a:p>
            <a:pPr marL="228600" lvl="0" indent="-228600" algn="l" rtl="0">
              <a:lnSpc>
                <a:spcPct val="90000"/>
              </a:lnSpc>
              <a:spcBef>
                <a:spcPts val="1000"/>
              </a:spcBef>
              <a:spcAft>
                <a:spcPts val="0"/>
              </a:spcAft>
              <a:buClr>
                <a:schemeClr val="dk1"/>
              </a:buClr>
              <a:buSzPct val="100000"/>
              <a:buChar char="•"/>
            </a:pPr>
            <a:r>
              <a:rPr lang="en-GB" dirty="0"/>
              <a:t>E POI (dopo per come </a:t>
            </a:r>
            <a:r>
              <a:rPr lang="en-GB" dirty="0" err="1"/>
              <a:t>sono</a:t>
            </a:r>
            <a:r>
              <a:rPr lang="en-GB" dirty="0"/>
              <a:t> </a:t>
            </a:r>
            <a:r>
              <a:rPr lang="en-GB" dirty="0" err="1"/>
              <a:t>scritti</a:t>
            </a:r>
            <a:r>
              <a:rPr lang="en-GB" dirty="0"/>
              <a:t> </a:t>
            </a:r>
            <a:r>
              <a:rPr lang="en-GB" dirty="0" err="1"/>
              <a:t>ora</a:t>
            </a:r>
            <a:r>
              <a:rPr lang="en-GB" dirty="0"/>
              <a:t>)</a:t>
            </a:r>
            <a:endParaRPr dirty="0"/>
          </a:p>
          <a:p>
            <a:pPr marL="685800" lvl="1" indent="-228600" algn="l" rtl="0">
              <a:lnSpc>
                <a:spcPct val="90000"/>
              </a:lnSpc>
              <a:spcBef>
                <a:spcPts val="500"/>
              </a:spcBef>
              <a:spcAft>
                <a:spcPts val="0"/>
              </a:spcAft>
              <a:buClr>
                <a:srgbClr val="2F5496"/>
              </a:buClr>
              <a:buSzPct val="100000"/>
              <a:buChar char="•"/>
            </a:pPr>
            <a:r>
              <a:rPr lang="en-GB" dirty="0"/>
              <a:t>17 </a:t>
            </a:r>
            <a:r>
              <a:rPr lang="en-GB" dirty="0" err="1"/>
              <a:t>passaggi</a:t>
            </a:r>
            <a:r>
              <a:rPr lang="en-GB" dirty="0"/>
              <a:t> in CDA </a:t>
            </a:r>
            <a:r>
              <a:rPr lang="en-GB" dirty="0" err="1"/>
              <a:t>Universitari</a:t>
            </a:r>
            <a:r>
              <a:rPr lang="en-GB" dirty="0"/>
              <a:t>/</a:t>
            </a:r>
            <a:r>
              <a:rPr lang="en-GB" dirty="0" err="1"/>
              <a:t>Enti</a:t>
            </a:r>
            <a:r>
              <a:rPr lang="en-GB" dirty="0"/>
              <a:t> + 17 in CD INFN</a:t>
            </a:r>
            <a:endParaRPr dirty="0"/>
          </a:p>
        </p:txBody>
      </p:sp>
      <p:sp>
        <p:nvSpPr>
          <p:cNvPr id="170" name="Google Shape;170;p8"/>
          <p:cNvSpPr txBox="1">
            <a:spLocks noGrp="1"/>
          </p:cNvSpPr>
          <p:nvPr>
            <p:ph type="sldNum" idx="12"/>
          </p:nvPr>
        </p:nvSpPr>
        <p:spPr>
          <a:xfrm>
            <a:off x="4724400" y="6430138"/>
            <a:ext cx="2743200"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en-GB"/>
              <a:t>9</a:t>
            </a:fld>
            <a:endParaRPr/>
          </a:p>
        </p:txBody>
      </p:sp>
      <p:sp>
        <p:nvSpPr>
          <p:cNvPr id="171" name="Google Shape;171;p8"/>
          <p:cNvSpPr txBox="1">
            <a:spLocks noGrp="1"/>
          </p:cNvSpPr>
          <p:nvPr>
            <p:ph type="body" idx="2"/>
          </p:nvPr>
        </p:nvSpPr>
        <p:spPr>
          <a:xfrm>
            <a:off x="838200" y="1931597"/>
            <a:ext cx="10515600" cy="452007"/>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B27F47"/>
              </a:buClr>
              <a:buSzPts val="2400"/>
              <a:buNone/>
            </a:pPr>
            <a:r>
              <a:rPr lang="en-GB"/>
              <a:t>(“scatenate l’inferno”)</a:t>
            </a:r>
            <a:endParaRPr/>
          </a:p>
        </p:txBody>
      </p:sp>
    </p:spTree>
  </p:cSld>
  <p:clrMapOvr>
    <a:masterClrMapping/>
  </p:clrMapOvr>
</p:sld>
</file>

<file path=ppt/theme/theme1.xml><?xml version="1.0" encoding="utf-8"?>
<a:theme xmlns:a="http://schemas.openxmlformats.org/drawingml/2006/main" name="Tema di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1143</Words>
  <Application>Microsoft Macintosh PowerPoint</Application>
  <PresentationFormat>Widescreen</PresentationFormat>
  <Paragraphs>112</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Tema di Office</vt:lpstr>
      <vt:lpstr>News</vt:lpstr>
      <vt:lpstr>Tante cose successe … e lavoro da fare</vt:lpstr>
      <vt:lpstr>Budget confermato </vt:lpstr>
      <vt:lpstr>Istituzione formale Steering e General Assembly Spoke 2</vt:lpstr>
      <vt:lpstr>TO-DO per gli affiliati</vt:lpstr>
      <vt:lpstr>Formazione</vt:lpstr>
      <vt:lpstr>Cambio area documenti </vt:lpstr>
      <vt:lpstr>Documento IP</vt:lpstr>
      <vt:lpstr>Accordi hub-spoke e spoke-affiliati</vt:lpstr>
      <vt:lpstr>Come procediamo noi?</vt:lpstr>
      <vt:lpstr>L’allegato 1</vt:lpstr>
      <vt:lpstr>Dal doc del progetto</vt:lpstr>
      <vt:lpstr>Dal progetto, questa è la matrice per i pubblici</vt:lpstr>
      <vt:lpstr>Kick off meeting</vt:lpstr>
      <vt:lpstr>atWork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News</dc:title>
  <dc:creator>Tommaso Boccali</dc:creator>
  <cp:lastModifiedBy>Tommaso Boccali</cp:lastModifiedBy>
  <cp:revision>14</cp:revision>
  <dcterms:created xsi:type="dcterms:W3CDTF">2022-11-17T07:04:59Z</dcterms:created>
  <dcterms:modified xsi:type="dcterms:W3CDTF">2022-11-17T15:55:13Z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0x010100C9347A8725AA734EBE527B76BB04587F</vt:lpwstr>
  </property>
</Properties>
</file>