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328" r:id="rId2"/>
    <p:sldId id="334" r:id="rId3"/>
    <p:sldId id="337" r:id="rId4"/>
    <p:sldId id="336" r:id="rId5"/>
  </p:sldIdLst>
  <p:sldSz cx="9144000" cy="6858000" type="screen4x3"/>
  <p:notesSz cx="6642100" cy="9779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900" b="1" kern="1200">
        <a:solidFill>
          <a:schemeClr val="tx1"/>
        </a:solidFill>
        <a:latin typeface="Arial Rounded MT Bold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900" b="1" kern="1200">
        <a:solidFill>
          <a:schemeClr val="tx1"/>
        </a:solidFill>
        <a:latin typeface="Arial Rounded MT Bold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900" b="1" kern="1200">
        <a:solidFill>
          <a:schemeClr val="tx1"/>
        </a:solidFill>
        <a:latin typeface="Arial Rounded MT Bold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900" b="1" kern="1200">
        <a:solidFill>
          <a:schemeClr val="tx1"/>
        </a:solidFill>
        <a:latin typeface="Arial Rounded MT Bold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900" b="1" kern="1200">
        <a:solidFill>
          <a:schemeClr val="tx1"/>
        </a:solidFill>
        <a:latin typeface="Arial Rounded MT Bold" charset="0"/>
        <a:ea typeface="+mn-ea"/>
        <a:cs typeface="+mn-cs"/>
      </a:defRPr>
    </a:lvl5pPr>
    <a:lvl6pPr marL="2286000" algn="l" defTabSz="457200" rtl="0" eaLnBrk="1" latinLnBrk="0" hangingPunct="1">
      <a:defRPr sz="900" b="1" kern="1200">
        <a:solidFill>
          <a:schemeClr val="tx1"/>
        </a:solidFill>
        <a:latin typeface="Arial Rounded MT Bold" charset="0"/>
        <a:ea typeface="+mn-ea"/>
        <a:cs typeface="+mn-cs"/>
      </a:defRPr>
    </a:lvl6pPr>
    <a:lvl7pPr marL="2743200" algn="l" defTabSz="457200" rtl="0" eaLnBrk="1" latinLnBrk="0" hangingPunct="1">
      <a:defRPr sz="900" b="1" kern="1200">
        <a:solidFill>
          <a:schemeClr val="tx1"/>
        </a:solidFill>
        <a:latin typeface="Arial Rounded MT Bold" charset="0"/>
        <a:ea typeface="+mn-ea"/>
        <a:cs typeface="+mn-cs"/>
      </a:defRPr>
    </a:lvl7pPr>
    <a:lvl8pPr marL="3200400" algn="l" defTabSz="457200" rtl="0" eaLnBrk="1" latinLnBrk="0" hangingPunct="1">
      <a:defRPr sz="900" b="1" kern="1200">
        <a:solidFill>
          <a:schemeClr val="tx1"/>
        </a:solidFill>
        <a:latin typeface="Arial Rounded MT Bold" charset="0"/>
        <a:ea typeface="+mn-ea"/>
        <a:cs typeface="+mn-cs"/>
      </a:defRPr>
    </a:lvl8pPr>
    <a:lvl9pPr marL="3657600" algn="l" defTabSz="457200" rtl="0" eaLnBrk="1" latinLnBrk="0" hangingPunct="1">
      <a:defRPr sz="900" b="1" kern="1200">
        <a:solidFill>
          <a:schemeClr val="tx1"/>
        </a:solidFill>
        <a:latin typeface="Arial Rounded MT Bold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5FF6B"/>
    <a:srgbClr val="669900"/>
    <a:srgbClr val="FF6666"/>
    <a:srgbClr val="FFFF66"/>
    <a:srgbClr val="333333"/>
    <a:srgbClr val="666666"/>
    <a:srgbClr val="008000"/>
    <a:srgbClr val="FFF9A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>
  <p:normalViewPr>
    <p:restoredLeft sz="15620"/>
    <p:restoredTop sz="98397" autoAdjust="0"/>
  </p:normalViewPr>
  <p:slideViewPr>
    <p:cSldViewPr>
      <p:cViewPr varScale="1">
        <p:scale>
          <a:sx n="110" d="100"/>
          <a:sy n="110" d="100"/>
        </p:scale>
        <p:origin x="-1496" y="-15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notesMaster" Target="notesMasters/notesMaster1.xml"/><Relationship Id="rId7" Type="http://schemas.openxmlformats.org/officeDocument/2006/relationships/handoutMaster" Target="handoutMasters/handoutMaster1.xml"/><Relationship Id="rId8" Type="http://schemas.openxmlformats.org/officeDocument/2006/relationships/printerSettings" Target="printerSettings/printerSettings1.bin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2943225" y="9318625"/>
            <a:ext cx="757238" cy="254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87312" tIns="44450" rIns="87312" bIns="44450">
            <a:prstTxWarp prst="textNoShape">
              <a:avLst/>
            </a:prstTxWarp>
            <a:spAutoFit/>
          </a:bodyPr>
          <a:lstStyle/>
          <a:p>
            <a:pPr algn="ctr" defTabSz="868363">
              <a:lnSpc>
                <a:spcPct val="90000"/>
              </a:lnSpc>
              <a:defRPr/>
            </a:pPr>
            <a:r>
              <a:rPr lang="en-GB" sz="1200" b="0">
                <a:latin typeface="Arial" pitchFamily="-112" charset="0"/>
              </a:rPr>
              <a:t>Page </a:t>
            </a:r>
            <a:fld id="{F306205C-AABA-784B-B4BE-E8C10EBEE3EE}" type="slidenum">
              <a:rPr lang="en-GB" sz="1200" b="0">
                <a:latin typeface="Arial" pitchFamily="-112" charset="0"/>
              </a:rPr>
              <a:pPr algn="ctr" defTabSz="868363">
                <a:lnSpc>
                  <a:spcPct val="90000"/>
                </a:lnSpc>
                <a:defRPr/>
              </a:pPr>
              <a:t>‹#›</a:t>
            </a:fld>
            <a:endParaRPr lang="en-GB" sz="1200" b="0">
              <a:latin typeface="Arial" pitchFamily="-11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136368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2943225" y="9318625"/>
            <a:ext cx="757238" cy="254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87312" tIns="44450" rIns="87312" bIns="44450">
            <a:prstTxWarp prst="textNoShape">
              <a:avLst/>
            </a:prstTxWarp>
            <a:spAutoFit/>
          </a:bodyPr>
          <a:lstStyle/>
          <a:p>
            <a:pPr algn="ctr" defTabSz="868363">
              <a:lnSpc>
                <a:spcPct val="90000"/>
              </a:lnSpc>
              <a:defRPr/>
            </a:pPr>
            <a:r>
              <a:rPr lang="en-GB" sz="1200" b="0">
                <a:latin typeface="Arial" pitchFamily="-112" charset="0"/>
              </a:rPr>
              <a:t>Page </a:t>
            </a:r>
            <a:fld id="{14CFEEA8-0008-B147-8886-B11C2F4B1E73}" type="slidenum">
              <a:rPr lang="en-GB" sz="1200" b="0">
                <a:latin typeface="Arial" pitchFamily="-112" charset="0"/>
              </a:rPr>
              <a:pPr algn="ctr" defTabSz="868363">
                <a:lnSpc>
                  <a:spcPct val="90000"/>
                </a:lnSpc>
                <a:defRPr/>
              </a:pPr>
              <a:t>‹#›</a:t>
            </a:fld>
            <a:endParaRPr lang="en-GB" sz="1200" b="0">
              <a:latin typeface="Arial" pitchFamily="-112" charset="0"/>
            </a:endParaRPr>
          </a:p>
        </p:txBody>
      </p:sp>
      <p:sp>
        <p:nvSpPr>
          <p:cNvPr id="14339" name="Rectangle 3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76300" y="728663"/>
            <a:ext cx="4891088" cy="36671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2" name="Rectangle 4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044575" y="4641850"/>
            <a:ext cx="4552950" cy="45323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7" tIns="44450" rIns="90487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noProof="0"/>
              <a:t>Body Text</a:t>
            </a:r>
          </a:p>
          <a:p>
            <a:pPr lvl="1"/>
            <a:r>
              <a:rPr lang="it-IT" noProof="0"/>
              <a:t>Second Level</a:t>
            </a:r>
          </a:p>
          <a:p>
            <a:pPr lvl="2"/>
            <a:r>
              <a:rPr lang="it-IT" noProof="0"/>
              <a:t>Third Level</a:t>
            </a:r>
          </a:p>
          <a:p>
            <a:pPr lvl="3"/>
            <a:r>
              <a:rPr lang="it-IT" noProof="0"/>
              <a:t>Fourth Level</a:t>
            </a:r>
          </a:p>
          <a:p>
            <a:pPr lvl="4"/>
            <a:r>
              <a:rPr lang="it-IT" noProof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56235368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1pPr>
    <a:lvl2pPr marL="4572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0" y="457200"/>
            <a:ext cx="9144000" cy="53975"/>
          </a:xfrm>
          <a:prstGeom prst="rect">
            <a:avLst/>
          </a:prstGeom>
          <a:gradFill rotWithShape="0">
            <a:gsLst>
              <a:gs pos="0">
                <a:srgbClr val="AD6900"/>
              </a:gs>
              <a:gs pos="50000">
                <a:srgbClr val="AD6900">
                  <a:gamma/>
                  <a:tint val="0"/>
                  <a:invGamma/>
                </a:srgbClr>
              </a:gs>
              <a:gs pos="100000">
                <a:srgbClr val="AD6900"/>
              </a:gs>
            </a:gsLst>
            <a:lin ang="0" scaled="1"/>
          </a:gradFill>
          <a:ln w="12700">
            <a:noFill/>
            <a:miter lim="800000"/>
            <a:headEnd/>
            <a:tailEnd/>
          </a:ln>
          <a:effectLst>
            <a:prstShdw prst="shdw17" dist="17961" dir="2700000">
              <a:srgbClr val="AD6900">
                <a:gamma/>
                <a:shade val="60000"/>
                <a:invGamma/>
                <a:alpha val="74998"/>
              </a:srgbClr>
            </a:prst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Arial Rounded MT Bold" pitchFamily="-112" charset="0"/>
            </a:endParaRPr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0" y="6578600"/>
            <a:ext cx="9126538" cy="261938"/>
          </a:xfrm>
          <a:prstGeom prst="rect">
            <a:avLst/>
          </a:prstGeom>
          <a:gradFill rotWithShape="0">
            <a:gsLst>
              <a:gs pos="0">
                <a:srgbClr val="AD6900"/>
              </a:gs>
              <a:gs pos="50000">
                <a:srgbClr val="AD6900">
                  <a:gamma/>
                  <a:tint val="0"/>
                  <a:invGamma/>
                </a:srgbClr>
              </a:gs>
              <a:gs pos="100000">
                <a:srgbClr val="AD6900"/>
              </a:gs>
            </a:gsLst>
            <a:lin ang="0" scaled="1"/>
          </a:gradFill>
          <a:ln w="12700">
            <a:noFill/>
            <a:miter lim="800000"/>
            <a:headEnd/>
            <a:tailEnd/>
          </a:ln>
          <a:effectLst>
            <a:prstShdw prst="shdw17" dist="17961" dir="2700000">
              <a:srgbClr val="AD6900">
                <a:gamma/>
                <a:shade val="60000"/>
                <a:invGamma/>
                <a:alpha val="74998"/>
              </a:srgbClr>
            </a:prst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Arial Rounded MT Bold" pitchFamily="-112" charset="0"/>
            </a:endParaRPr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2819400" y="6594475"/>
            <a:ext cx="35052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defRPr/>
            </a:pPr>
            <a:r>
              <a:rPr lang="en-US" dirty="0" smtClean="0">
                <a:latin typeface="Arial" pitchFamily="-112" charset="0"/>
              </a:rPr>
              <a:t>Communications &amp; IBL Schedule</a:t>
            </a:r>
            <a:endParaRPr lang="en-GB" dirty="0">
              <a:latin typeface="Arial" pitchFamily="-112" charset="0"/>
            </a:endParaRP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33338" y="6616700"/>
            <a:ext cx="15875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GB">
                <a:solidFill>
                  <a:schemeClr val="bg1"/>
                </a:solidFill>
                <a:latin typeface="Arial" pitchFamily="-112" charset="0"/>
              </a:rPr>
              <a:t>G. Darbo </a:t>
            </a:r>
            <a:r>
              <a:rPr lang="en-US">
                <a:solidFill>
                  <a:schemeClr val="bg1"/>
                </a:solidFill>
                <a:latin typeface="Arial" pitchFamily="-112" charset="0"/>
              </a:rPr>
              <a:t>– INFN / Genova</a:t>
            </a:r>
            <a:endParaRPr lang="en-GB">
              <a:solidFill>
                <a:schemeClr val="bg1"/>
              </a:solidFill>
              <a:latin typeface="Arial" pitchFamily="-112" charset="0"/>
            </a:endParaRPr>
          </a:p>
        </p:txBody>
      </p:sp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6588224" y="6608763"/>
            <a:ext cx="2479576" cy="22826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 lIns="90487" tIns="44450" rIns="90487" bIns="44450">
            <a:prstTxWarp prst="textNoShape">
              <a:avLst/>
            </a:prstTxWarp>
            <a:spAutoFit/>
          </a:bodyPr>
          <a:lstStyle/>
          <a:p>
            <a:pPr algn="r"/>
            <a:r>
              <a:rPr lang="en-GB" dirty="0" smtClean="0">
                <a:solidFill>
                  <a:schemeClr val="bg1"/>
                </a:solidFill>
                <a:latin typeface="Arial" charset="0"/>
              </a:rPr>
              <a:t>Phone, 4 </a:t>
            </a:r>
            <a:r>
              <a:rPr lang="en-GB" dirty="0" err="1" smtClean="0">
                <a:solidFill>
                  <a:schemeClr val="bg1"/>
                </a:solidFill>
                <a:latin typeface="Arial" charset="0"/>
              </a:rPr>
              <a:t>Februarry</a:t>
            </a:r>
            <a:r>
              <a:rPr lang="en-GB" baseline="0" dirty="0" smtClean="0">
                <a:solidFill>
                  <a:schemeClr val="bg1"/>
                </a:solidFill>
                <a:latin typeface="Arial" charset="0"/>
              </a:rPr>
              <a:t> </a:t>
            </a:r>
            <a:r>
              <a:rPr lang="en-GB" dirty="0" smtClean="0">
                <a:solidFill>
                  <a:schemeClr val="bg1"/>
                </a:solidFill>
                <a:latin typeface="Arial" charset="0"/>
              </a:rPr>
              <a:t>2011</a:t>
            </a:r>
            <a:endParaRPr lang="en-GB" dirty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9" name="Rectangle 13"/>
          <p:cNvSpPr>
            <a:spLocks noChangeArrowheads="1"/>
          </p:cNvSpPr>
          <p:nvPr userDrawn="1"/>
        </p:nvSpPr>
        <p:spPr bwMode="auto">
          <a:xfrm>
            <a:off x="-122238" y="6511925"/>
            <a:ext cx="246063" cy="2143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GB" sz="800">
                <a:solidFill>
                  <a:schemeClr val="bg1"/>
                </a:solidFill>
                <a:latin typeface="Arial" pitchFamily="-112" charset="0"/>
              </a:rPr>
              <a:t>o</a:t>
            </a:r>
          </a:p>
        </p:txBody>
      </p:sp>
      <p:pic>
        <p:nvPicPr>
          <p:cNvPr id="10" name="Picture 17" descr="IBL Logo_provisional_50h.gif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6200" y="50800"/>
            <a:ext cx="477838" cy="63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8379" name="Rectangle 11"/>
          <p:cNvSpPr>
            <a:spLocks noGrp="1" noChangeArrowheads="1"/>
          </p:cNvSpPr>
          <p:nvPr>
            <p:ph type="subTitle" idx="1"/>
          </p:nvPr>
        </p:nvSpPr>
        <p:spPr>
          <a:xfrm>
            <a:off x="1336675" y="2133600"/>
            <a:ext cx="6332538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it-IT"/>
              <a:t>Click to edit Master subtitle style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914400" y="0"/>
            <a:ext cx="7246938" cy="838200"/>
          </a:xfrm>
        </p:spPr>
        <p:txBody>
          <a:bodyPr/>
          <a:lstStyle>
            <a:lvl1pPr>
              <a:defRPr/>
            </a:lvl1pPr>
          </a:lstStyle>
          <a:p>
            <a:r>
              <a:rPr lang="it-IT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43700" y="-25400"/>
            <a:ext cx="2171700" cy="64722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8600" y="-25400"/>
            <a:ext cx="6362700" cy="64722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8600" y="762000"/>
            <a:ext cx="4267200" cy="56848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762000"/>
            <a:ext cx="4267200" cy="56848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4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96900" y="-25400"/>
            <a:ext cx="8129588" cy="5318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>
            <a:outerShdw blurRad="63500" dist="29783" dir="1514402" algn="ctr" rotWithShape="0">
              <a:schemeClr val="bg2">
                <a:alpha val="74998"/>
              </a:schemeClr>
            </a:outerShdw>
          </a:effectLst>
        </p:spPr>
        <p:txBody>
          <a:bodyPr vert="horz" wrap="square" lIns="90487" tIns="44450" rIns="90487" bIns="4445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title style</a:t>
            </a:r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0" y="479425"/>
            <a:ext cx="9144000" cy="53975"/>
          </a:xfrm>
          <a:prstGeom prst="rect">
            <a:avLst/>
          </a:prstGeom>
          <a:gradFill rotWithShape="0">
            <a:gsLst>
              <a:gs pos="0">
                <a:srgbClr val="AD6900"/>
              </a:gs>
              <a:gs pos="50000">
                <a:srgbClr val="AD6900">
                  <a:gamma/>
                  <a:tint val="0"/>
                  <a:invGamma/>
                </a:srgbClr>
              </a:gs>
              <a:gs pos="100000">
                <a:srgbClr val="AD6900"/>
              </a:gs>
            </a:gsLst>
            <a:lin ang="0" scaled="1"/>
          </a:gradFill>
          <a:ln w="12700">
            <a:noFill/>
            <a:miter lim="800000"/>
            <a:headEnd/>
            <a:tailEnd/>
          </a:ln>
          <a:effectLst>
            <a:prstShdw prst="shdw17" dist="17961" dir="2700000">
              <a:srgbClr val="AD6900">
                <a:gamma/>
                <a:shade val="60000"/>
                <a:invGamma/>
                <a:alpha val="74998"/>
              </a:srgbClr>
            </a:prst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Arial Rounded MT Bold" pitchFamily="-112" charset="0"/>
            </a:endParaRPr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0" y="6596063"/>
            <a:ext cx="9126538" cy="261937"/>
          </a:xfrm>
          <a:prstGeom prst="rect">
            <a:avLst/>
          </a:prstGeom>
          <a:gradFill rotWithShape="0">
            <a:gsLst>
              <a:gs pos="0">
                <a:srgbClr val="AD6900"/>
              </a:gs>
              <a:gs pos="50000">
                <a:srgbClr val="AD6900">
                  <a:gamma/>
                  <a:tint val="0"/>
                  <a:invGamma/>
                </a:srgbClr>
              </a:gs>
              <a:gs pos="100000">
                <a:srgbClr val="AD6900"/>
              </a:gs>
            </a:gsLst>
            <a:lin ang="0" scaled="1"/>
          </a:gradFill>
          <a:ln w="12700">
            <a:noFill/>
            <a:miter lim="800000"/>
            <a:headEnd/>
            <a:tailEnd/>
          </a:ln>
          <a:effectLst>
            <a:prstShdw prst="shdw17" dist="17961" dir="2700000">
              <a:srgbClr val="AD6900">
                <a:gamma/>
                <a:shade val="60000"/>
                <a:invGamma/>
                <a:alpha val="74998"/>
              </a:srgbClr>
            </a:prst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Arial Rounded MT Bold" pitchFamily="-112" charset="0"/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2897188" y="6594475"/>
            <a:ext cx="3351212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defRPr/>
            </a:pPr>
            <a:r>
              <a:rPr lang="en-US" dirty="0" smtClean="0">
                <a:latin typeface="Arial" pitchFamily="-112" charset="0"/>
              </a:rPr>
              <a:t>Communications &amp; IBL Schedule</a:t>
            </a:r>
            <a:endParaRPr lang="en-GB" dirty="0">
              <a:latin typeface="Arial" pitchFamily="-112" charset="0"/>
            </a:endParaRPr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33338" y="6616700"/>
            <a:ext cx="15875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GB" dirty="0">
                <a:solidFill>
                  <a:schemeClr val="bg1"/>
                </a:solidFill>
                <a:latin typeface="Arial" pitchFamily="-112" charset="0"/>
              </a:rPr>
              <a:t>G. Darbo </a:t>
            </a:r>
            <a:r>
              <a:rPr lang="en-US" dirty="0">
                <a:solidFill>
                  <a:schemeClr val="bg1"/>
                </a:solidFill>
                <a:latin typeface="Arial" pitchFamily="-112" charset="0"/>
              </a:rPr>
              <a:t>– INFN / </a:t>
            </a:r>
            <a:r>
              <a:rPr lang="en-US" dirty="0" err="1">
                <a:solidFill>
                  <a:schemeClr val="bg1"/>
                </a:solidFill>
                <a:latin typeface="Arial" pitchFamily="-112" charset="0"/>
              </a:rPr>
              <a:t>Genova</a:t>
            </a:r>
            <a:endParaRPr lang="en-GB" dirty="0">
              <a:solidFill>
                <a:schemeClr val="bg1"/>
              </a:solidFill>
              <a:latin typeface="Arial" pitchFamily="-112" charset="0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553200" y="6605588"/>
            <a:ext cx="2212975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>
            <a:prstTxWarp prst="textNoShape">
              <a:avLst/>
            </a:prstTxWarp>
            <a:spAutoFit/>
          </a:bodyPr>
          <a:lstStyle/>
          <a:p>
            <a:pPr algn="r"/>
            <a:r>
              <a:rPr lang="en-GB" dirty="0" smtClean="0">
                <a:solidFill>
                  <a:schemeClr val="bg1"/>
                </a:solidFill>
                <a:latin typeface="Arial" charset="0"/>
              </a:rPr>
              <a:t>Phone, 4 February2011</a:t>
            </a:r>
            <a:endParaRPr lang="en-GB" dirty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1034" name="Rectangle 10"/>
          <p:cNvSpPr>
            <a:spLocks noChangeArrowheads="1"/>
          </p:cNvSpPr>
          <p:nvPr/>
        </p:nvSpPr>
        <p:spPr bwMode="auto">
          <a:xfrm>
            <a:off x="8701088" y="6565900"/>
            <a:ext cx="366712" cy="2714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>
              <a:defRPr/>
            </a:pPr>
            <a:fld id="{C45F2957-051E-A24C-B871-D43C56CACA10}" type="slidenum">
              <a:rPr lang="en-GB" sz="1200">
                <a:solidFill>
                  <a:schemeClr val="bg1"/>
                </a:solidFill>
                <a:latin typeface="Arial" pitchFamily="-112" charset="0"/>
              </a:rPr>
              <a:pPr>
                <a:defRPr/>
              </a:pPr>
              <a:t>‹#›</a:t>
            </a:fld>
            <a:endParaRPr lang="en-GB" sz="1200">
              <a:solidFill>
                <a:schemeClr val="bg1"/>
              </a:solidFill>
              <a:latin typeface="Arial" pitchFamily="-112" charset="0"/>
            </a:endParaRPr>
          </a:p>
        </p:txBody>
      </p:sp>
      <p:sp>
        <p:nvSpPr>
          <p:cNvPr id="2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28600" y="762000"/>
            <a:ext cx="8686800" cy="56848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90487" tIns="44450" rIns="90487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pic>
        <p:nvPicPr>
          <p:cNvPr id="3" name="Picture 10" descr="IBL Logo_provisional_50h.gif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6200" y="50800"/>
            <a:ext cx="477838" cy="63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403" r:id="rId1"/>
    <p:sldLayoutId id="2147484393" r:id="rId2"/>
    <p:sldLayoutId id="2147484394" r:id="rId3"/>
    <p:sldLayoutId id="2147484395" r:id="rId4"/>
    <p:sldLayoutId id="2147484396" r:id="rId5"/>
    <p:sldLayoutId id="2147484397" r:id="rId6"/>
    <p:sldLayoutId id="2147484398" r:id="rId7"/>
    <p:sldLayoutId id="2147484399" r:id="rId8"/>
    <p:sldLayoutId id="2147484400" r:id="rId9"/>
    <p:sldLayoutId id="2147484401" r:id="rId10"/>
    <p:sldLayoutId id="2147484402" r:id="rId11"/>
  </p:sldLayoutIdLst>
  <p:txStyles>
    <p:titleStyle>
      <a:lvl1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 Rounded MT Bold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 Rounded MT Bold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 Rounded MT Bold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 Rounded MT Bold" charset="0"/>
          <a:ea typeface="ＭＳ Ｐゴシック" charset="-128"/>
          <a:cs typeface="ＭＳ Ｐゴシック" charset="-128"/>
        </a:defRPr>
      </a:lvl5pPr>
      <a:lvl6pPr marL="457200"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 Rounded MT Bold" charset="0"/>
        </a:defRPr>
      </a:lvl6pPr>
      <a:lvl7pPr marL="914400"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 Rounded MT Bold" charset="0"/>
        </a:defRPr>
      </a:lvl7pPr>
      <a:lvl8pPr marL="1371600"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 Rounded MT Bold" charset="0"/>
        </a:defRPr>
      </a:lvl8pPr>
      <a:lvl9pPr marL="1828800"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 Rounded MT Bold" charset="0"/>
        </a:defRPr>
      </a:lvl9pPr>
    </p:titleStyle>
    <p:bodyStyle>
      <a:lvl1pPr marL="285750" indent="-2857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Clr>
          <a:schemeClr val="tx1"/>
        </a:buClr>
        <a:buBlip>
          <a:blip r:embed="rId14"/>
        </a:buBlip>
        <a:defRPr sz="2000" i="1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668338" indent="-192088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Clr>
          <a:schemeClr val="tx1"/>
        </a:buClr>
        <a:buSzPct val="100000"/>
        <a:buChar char="•"/>
        <a:defRPr>
          <a:solidFill>
            <a:schemeClr val="tx1"/>
          </a:solidFill>
          <a:latin typeface="Arial" charset="0"/>
          <a:ea typeface="ＭＳ Ｐゴシック" charset="-128"/>
        </a:defRPr>
      </a:lvl2pPr>
      <a:lvl3pPr marL="1200150" indent="-244475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Font typeface="Times" charset="0"/>
        <a:buChar char="•"/>
        <a:defRPr>
          <a:solidFill>
            <a:schemeClr val="tx1"/>
          </a:solidFill>
          <a:latin typeface="Arial" charset="0"/>
          <a:ea typeface="ＭＳ Ｐゴシック" charset="-128"/>
        </a:defRPr>
      </a:lvl3pPr>
      <a:lvl4pPr marL="1390650" indent="-190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Font typeface="Monotype Sorts" charset="2"/>
        <a:buChar char=""/>
        <a:defRPr>
          <a:solidFill>
            <a:schemeClr val="tx1"/>
          </a:solidFill>
          <a:latin typeface="Arial" charset="0"/>
          <a:ea typeface="ＭＳ Ｐゴシック" charset="-128"/>
        </a:defRPr>
      </a:lvl4pPr>
      <a:lvl5pPr marL="1581150" indent="2476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Font typeface="Monotype Sorts" charset="2"/>
        <a:buChar char=""/>
        <a:defRPr>
          <a:solidFill>
            <a:schemeClr val="tx1"/>
          </a:solidFill>
          <a:latin typeface="Arial" charset="0"/>
          <a:ea typeface="ＭＳ Ｐゴシック" charset="-128"/>
        </a:defRPr>
      </a:lvl5pPr>
      <a:lvl6pPr marL="20383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Font typeface="Monotype Sorts" charset="2"/>
        <a:buChar char=""/>
        <a:defRPr>
          <a:solidFill>
            <a:schemeClr val="tx1"/>
          </a:solidFill>
          <a:latin typeface="Arial" charset="0"/>
          <a:ea typeface="ＭＳ Ｐゴシック" charset="-128"/>
        </a:defRPr>
      </a:lvl6pPr>
      <a:lvl7pPr marL="24955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Font typeface="Monotype Sorts" charset="2"/>
        <a:buChar char=""/>
        <a:defRPr>
          <a:solidFill>
            <a:schemeClr val="tx1"/>
          </a:solidFill>
          <a:latin typeface="Arial" charset="0"/>
          <a:ea typeface="ＭＳ Ｐゴシック" charset="-128"/>
        </a:defRPr>
      </a:lvl7pPr>
      <a:lvl8pPr marL="29527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Font typeface="Monotype Sorts" charset="2"/>
        <a:buChar char=""/>
        <a:defRPr>
          <a:solidFill>
            <a:schemeClr val="tx1"/>
          </a:solidFill>
          <a:latin typeface="Arial" charset="0"/>
          <a:ea typeface="ＭＳ Ｐゴシック" charset="-128"/>
        </a:defRPr>
      </a:lvl8pPr>
      <a:lvl9pPr marL="34099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Font typeface="Monotype Sorts" charset="2"/>
        <a:buChar char=""/>
        <a:defRPr>
          <a:solidFill>
            <a:schemeClr val="tx1"/>
          </a:solidFill>
          <a:latin typeface="Arial" charset="0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agenda.infn.it/conferenceDisplay.py?confId=3350" TargetMode="External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indico.cern.ch/conferenceDisplay.py?confId=103957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98"/>
          <p:cNvSpPr>
            <a:spLocks noChangeArrowheads="1"/>
          </p:cNvSpPr>
          <p:nvPr/>
        </p:nvSpPr>
        <p:spPr bwMode="auto">
          <a:xfrm>
            <a:off x="2209800" y="304800"/>
            <a:ext cx="4953000" cy="4572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0842" name="Rectangle 90"/>
          <p:cNvSpPr>
            <a:spLocks noGrp="1" noChangeArrowheads="1"/>
          </p:cNvSpPr>
          <p:nvPr>
            <p:ph type="ctrTitle"/>
          </p:nvPr>
        </p:nvSpPr>
        <p:spPr>
          <a:xfrm>
            <a:off x="2438400" y="76200"/>
            <a:ext cx="4419600" cy="762000"/>
          </a:xfrm>
        </p:spPr>
        <p:txBody>
          <a:bodyPr/>
          <a:lstStyle/>
          <a:p>
            <a:pPr>
              <a:defRPr/>
            </a:pPr>
            <a:r>
              <a:rPr lang="en-GB" dirty="0" smtClean="0">
                <a:ea typeface="ＭＳ Ｐゴシック" pitchFamily="-112" charset="-128"/>
                <a:cs typeface="ＭＳ Ｐゴシック" pitchFamily="-112" charset="-128"/>
              </a:rPr>
              <a:t>Communications &amp; Schedule IBL</a:t>
            </a:r>
            <a:endParaRPr lang="en-GB" dirty="0" smtClean="0">
              <a:ea typeface="ＭＳ Ｐゴシック" pitchFamily="-112" charset="-128"/>
              <a:cs typeface="ＭＳ Ｐゴシック" pitchFamily="-112" charset="-128"/>
            </a:endParaRPr>
          </a:p>
        </p:txBody>
      </p:sp>
      <p:sp>
        <p:nvSpPr>
          <p:cNvPr id="15364" name="Rectangle 91"/>
          <p:cNvSpPr>
            <a:spLocks noGrp="1" noChangeArrowheads="1"/>
          </p:cNvSpPr>
          <p:nvPr>
            <p:ph type="subTitle" idx="1"/>
          </p:nvPr>
        </p:nvSpPr>
        <p:spPr>
          <a:xfrm>
            <a:off x="228600" y="1371600"/>
            <a:ext cx="5867400" cy="5029200"/>
          </a:xfrm>
        </p:spPr>
        <p:txBody>
          <a:bodyPr/>
          <a:lstStyle/>
          <a:p>
            <a:pPr>
              <a:tabLst>
                <a:tab pos="379413" algn="l"/>
              </a:tabLst>
              <a:defRPr/>
            </a:pPr>
            <a:endParaRPr lang="en-GB" dirty="0" smtClean="0">
              <a:ea typeface="ＭＳ Ｐゴシック" pitchFamily="-112" charset="-128"/>
              <a:cs typeface="ＭＳ Ｐゴシック" pitchFamily="-112" charset="-128"/>
            </a:endParaRPr>
          </a:p>
          <a:p>
            <a:pPr>
              <a:tabLst>
                <a:tab pos="379413" algn="l"/>
              </a:tabLst>
              <a:defRPr/>
            </a:pPr>
            <a:endParaRPr lang="en-GB" dirty="0" smtClean="0">
              <a:ea typeface="ＭＳ Ｐゴシック" pitchFamily="-112" charset="-128"/>
              <a:cs typeface="ＭＳ Ｐゴシック" pitchFamily="-112" charset="-128"/>
            </a:endParaRPr>
          </a:p>
          <a:p>
            <a:pPr>
              <a:tabLst>
                <a:tab pos="379413" algn="l"/>
              </a:tabLst>
              <a:defRPr/>
            </a:pPr>
            <a:r>
              <a:rPr lang="en-GB" sz="1800" dirty="0" smtClean="0">
                <a:ea typeface="ＭＳ Ｐゴシック" pitchFamily="-112" charset="-128"/>
                <a:cs typeface="ＭＳ Ｐゴシック" pitchFamily="-112" charset="-128"/>
              </a:rPr>
              <a:t>3D-FBK Sensors</a:t>
            </a:r>
            <a:endParaRPr lang="en-GB" sz="1800" dirty="0" smtClean="0">
              <a:ea typeface="ＭＳ Ｐゴシック" pitchFamily="-112" charset="-128"/>
              <a:cs typeface="ＭＳ Ｐゴシック" pitchFamily="-112" charset="-128"/>
            </a:endParaRPr>
          </a:p>
          <a:p>
            <a:pPr>
              <a:tabLst>
                <a:tab pos="379413" algn="l"/>
              </a:tabLst>
              <a:defRPr/>
            </a:pPr>
            <a:endParaRPr lang="en-GB" sz="1800" dirty="0" smtClean="0">
              <a:solidFill>
                <a:schemeClr val="hlink"/>
              </a:solidFill>
              <a:ea typeface="ＭＳ Ｐゴシック" pitchFamily="-112" charset="-128"/>
              <a:cs typeface="ＭＳ Ｐゴシック" pitchFamily="-112" charset="-128"/>
            </a:endParaRPr>
          </a:p>
          <a:p>
            <a:pPr>
              <a:tabLst>
                <a:tab pos="379413" algn="l"/>
              </a:tabLst>
              <a:defRPr/>
            </a:pPr>
            <a:r>
              <a:rPr lang="en-GB" sz="1800" u="sng" dirty="0" smtClean="0">
                <a:solidFill>
                  <a:schemeClr val="hlink"/>
                </a:solidFill>
                <a:ea typeface="ＭＳ Ｐゴシック" pitchFamily="-112" charset="-128"/>
                <a:cs typeface="ＭＳ Ｐゴシック" pitchFamily="-112" charset="-128"/>
              </a:rPr>
              <a:t>G. Darbo</a:t>
            </a:r>
            <a:r>
              <a:rPr lang="en-GB" sz="1800" dirty="0" smtClean="0">
                <a:solidFill>
                  <a:schemeClr val="hlink"/>
                </a:solidFill>
                <a:ea typeface="ＭＳ Ｐゴシック" pitchFamily="-112" charset="-128"/>
                <a:cs typeface="ＭＳ Ｐゴシック" pitchFamily="-112" charset="-128"/>
              </a:rPr>
              <a:t> - INFN / </a:t>
            </a:r>
            <a:r>
              <a:rPr lang="en-GB" sz="1800" dirty="0" err="1" smtClean="0">
                <a:solidFill>
                  <a:schemeClr val="hlink"/>
                </a:solidFill>
                <a:ea typeface="ＭＳ Ｐゴシック" pitchFamily="-112" charset="-128"/>
                <a:cs typeface="ＭＳ Ｐゴシック" pitchFamily="-112" charset="-128"/>
              </a:rPr>
              <a:t>Genova</a:t>
            </a:r>
            <a:endParaRPr lang="en-GB" sz="1800" dirty="0" smtClean="0">
              <a:ea typeface="ＭＳ Ｐゴシック" pitchFamily="-112" charset="-128"/>
              <a:cs typeface="ＭＳ Ｐゴシック" pitchFamily="-112" charset="-128"/>
            </a:endParaRPr>
          </a:p>
          <a:p>
            <a:pPr>
              <a:tabLst>
                <a:tab pos="379413" algn="l"/>
              </a:tabLst>
              <a:defRPr/>
            </a:pPr>
            <a:endParaRPr lang="en-GB" sz="1800" dirty="0" smtClean="0">
              <a:solidFill>
                <a:schemeClr val="hlink"/>
              </a:solidFill>
              <a:ea typeface="ＭＳ Ｐゴシック" pitchFamily="-112" charset="-128"/>
              <a:cs typeface="ＭＳ Ｐゴシック" pitchFamily="-112" charset="-128"/>
            </a:endParaRPr>
          </a:p>
          <a:p>
            <a:pPr>
              <a:tabLst>
                <a:tab pos="379413" algn="l"/>
              </a:tabLst>
              <a:defRPr/>
            </a:pPr>
            <a:endParaRPr lang="en-GB" dirty="0" smtClean="0">
              <a:ea typeface="ＭＳ Ｐゴシック" pitchFamily="-112" charset="-128"/>
              <a:cs typeface="ＭＳ Ｐゴシック" pitchFamily="-112" charset="-128"/>
            </a:endParaRPr>
          </a:p>
          <a:p>
            <a:pPr>
              <a:tabLst>
                <a:tab pos="379413" algn="l"/>
              </a:tabLst>
              <a:defRPr/>
            </a:pPr>
            <a:endParaRPr lang="en-GB" dirty="0" smtClean="0">
              <a:ea typeface="ＭＳ Ｐゴシック" pitchFamily="-112" charset="-128"/>
              <a:cs typeface="ＭＳ Ｐゴシック" pitchFamily="-112" charset="-128"/>
            </a:endParaRPr>
          </a:p>
          <a:p>
            <a:pPr>
              <a:tabLst>
                <a:tab pos="379413" algn="l"/>
              </a:tabLst>
              <a:defRPr/>
            </a:pPr>
            <a:endParaRPr lang="en-GB" dirty="0" smtClean="0">
              <a:ea typeface="ＭＳ Ｐゴシック" pitchFamily="-112" charset="-128"/>
              <a:cs typeface="ＭＳ Ｐゴシック" pitchFamily="-112" charset="-128"/>
            </a:endParaRPr>
          </a:p>
          <a:p>
            <a:pPr>
              <a:tabLst>
                <a:tab pos="379413" algn="l"/>
              </a:tabLst>
              <a:defRPr/>
            </a:pPr>
            <a:endParaRPr lang="en-GB" dirty="0" smtClean="0">
              <a:ea typeface="ＭＳ Ｐゴシック" pitchFamily="-112" charset="-128"/>
              <a:cs typeface="ＭＳ Ｐゴシック" pitchFamily="-112" charset="-128"/>
            </a:endParaRPr>
          </a:p>
          <a:p>
            <a:pPr>
              <a:tabLst>
                <a:tab pos="379413" algn="l"/>
              </a:tabLst>
              <a:defRPr/>
            </a:pPr>
            <a:endParaRPr lang="en-GB" dirty="0" smtClean="0">
              <a:ea typeface="ＭＳ Ｐゴシック" pitchFamily="-112" charset="-128"/>
              <a:cs typeface="ＭＳ Ｐゴシック" pitchFamily="-112" charset="-128"/>
            </a:endParaRPr>
          </a:p>
          <a:p>
            <a:pPr algn="l">
              <a:tabLst>
                <a:tab pos="379413" algn="l"/>
              </a:tabLst>
              <a:defRPr/>
            </a:pPr>
            <a:r>
              <a:rPr lang="en-GB" dirty="0" err="1" smtClean="0">
                <a:ea typeface="ＭＳ Ｐゴシック" pitchFamily="-112" charset="-128"/>
                <a:cs typeface="ＭＳ Ｐゴシック" pitchFamily="-112" charset="-128"/>
              </a:rPr>
              <a:t>Indico</a:t>
            </a:r>
            <a:r>
              <a:rPr lang="en-GB" dirty="0" smtClean="0">
                <a:ea typeface="ＭＳ Ｐゴシック" pitchFamily="-112" charset="-128"/>
                <a:cs typeface="ＭＳ Ｐゴシック" pitchFamily="-112" charset="-128"/>
              </a:rPr>
              <a:t> agenda:</a:t>
            </a:r>
          </a:p>
          <a:p>
            <a:pPr marL="285750" indent="-285750" algn="l">
              <a:buFont typeface="Arial"/>
              <a:buChar char="•"/>
              <a:tabLst>
                <a:tab pos="379413" algn="l"/>
              </a:tabLst>
              <a:defRPr/>
            </a:pPr>
            <a:r>
              <a:rPr lang="en-GB" sz="1600" dirty="0">
                <a:ea typeface="ＭＳ Ｐゴシック" pitchFamily="-112" charset="-128"/>
                <a:cs typeface="ＭＳ Ｐゴシック" pitchFamily="-112" charset="-128"/>
                <a:hlinkClick r:id="rId3"/>
              </a:rPr>
              <a:t>http://agenda.infn.it/conferenceDisplay.py?confId=</a:t>
            </a:r>
            <a:r>
              <a:rPr lang="en-GB" sz="1600" dirty="0" smtClean="0">
                <a:ea typeface="ＭＳ Ｐゴシック" pitchFamily="-112" charset="-128"/>
                <a:cs typeface="ＭＳ Ｐゴシック" pitchFamily="-112" charset="-128"/>
                <a:hlinkClick r:id="rId3"/>
              </a:rPr>
              <a:t>3350</a:t>
            </a:r>
            <a:endParaRPr lang="en-GB" sz="1600" dirty="0" smtClean="0">
              <a:ea typeface="ＭＳ Ｐゴシック" pitchFamily="-112" charset="-128"/>
              <a:cs typeface="ＭＳ Ｐゴシック" pitchFamily="-112" charset="-128"/>
            </a:endParaRPr>
          </a:p>
          <a:p>
            <a:pPr marL="285750" indent="-285750" algn="l">
              <a:buFont typeface="Arial"/>
              <a:buChar char="•"/>
              <a:tabLst>
                <a:tab pos="379413" algn="l"/>
              </a:tabLst>
              <a:defRPr/>
            </a:pPr>
            <a:endParaRPr lang="en-GB" sz="1600" dirty="0" smtClean="0">
              <a:ea typeface="ＭＳ Ｐゴシック" pitchFamily="-112" charset="-128"/>
              <a:cs typeface="ＭＳ Ｐゴシック" pitchFamily="-112" charset="-128"/>
            </a:endParaRPr>
          </a:p>
          <a:p>
            <a:pPr marL="355600" indent="-355600" algn="l">
              <a:buFont typeface="Arial"/>
              <a:buChar char="•"/>
              <a:tabLst>
                <a:tab pos="379413" algn="l"/>
              </a:tabLst>
              <a:defRPr/>
            </a:pPr>
            <a:endParaRPr lang="en-GB" sz="1200" dirty="0" smtClean="0">
              <a:ea typeface="ＭＳ Ｐゴシック" pitchFamily="-112" charset="-128"/>
              <a:cs typeface="ＭＳ Ｐゴシック" pitchFamily="-112" charset="-128"/>
            </a:endParaRPr>
          </a:p>
          <a:p>
            <a:pPr>
              <a:tabLst>
                <a:tab pos="379413" algn="l"/>
              </a:tabLst>
              <a:defRPr/>
            </a:pPr>
            <a:endParaRPr lang="en-GB" dirty="0" smtClean="0">
              <a:ea typeface="ＭＳ Ｐゴシック" pitchFamily="-112" charset="-128"/>
              <a:cs typeface="ＭＳ Ｐゴシック" pitchFamily="-112" charset="-128"/>
            </a:endParaRPr>
          </a:p>
          <a:p>
            <a:pPr>
              <a:tabLst>
                <a:tab pos="379413" algn="l"/>
              </a:tabLst>
              <a:defRPr/>
            </a:pPr>
            <a:endParaRPr lang="en-GB" dirty="0" smtClean="0">
              <a:ea typeface="ＭＳ Ｐゴシック" pitchFamily="-112" charset="-128"/>
              <a:cs typeface="ＭＳ Ｐゴシック" pitchFamily="-112" charset="-128"/>
            </a:endParaRPr>
          </a:p>
          <a:p>
            <a:pPr>
              <a:tabLst>
                <a:tab pos="379413" algn="l"/>
              </a:tabLst>
              <a:defRPr/>
            </a:pPr>
            <a:endParaRPr lang="en-GB" dirty="0" smtClean="0">
              <a:ea typeface="ＭＳ Ｐゴシック" pitchFamily="-112" charset="-128"/>
              <a:cs typeface="ＭＳ Ｐゴシック" pitchFamily="-112" charset="-128"/>
            </a:endParaRPr>
          </a:p>
          <a:p>
            <a:pPr>
              <a:tabLst>
                <a:tab pos="379413" algn="l"/>
              </a:tabLst>
              <a:defRPr/>
            </a:pPr>
            <a:endParaRPr lang="en-GB" dirty="0" smtClean="0">
              <a:ea typeface="ＭＳ Ｐゴシック" pitchFamily="-112" charset="-128"/>
              <a:cs typeface="ＭＳ Ｐゴシック" pitchFamily="-112" charset="-128"/>
            </a:endParaRPr>
          </a:p>
          <a:p>
            <a:pPr>
              <a:tabLst>
                <a:tab pos="379413" algn="l"/>
              </a:tabLst>
              <a:defRPr/>
            </a:pPr>
            <a:endParaRPr lang="en-GB" dirty="0" smtClean="0">
              <a:ea typeface="ＭＳ Ｐゴシック" pitchFamily="-112" charset="-128"/>
              <a:cs typeface="ＭＳ Ｐゴシック" pitchFamily="-112" charset="-128"/>
            </a:endParaRPr>
          </a:p>
          <a:p>
            <a:pPr>
              <a:tabLst>
                <a:tab pos="379413" algn="l"/>
              </a:tabLst>
              <a:defRPr/>
            </a:pPr>
            <a:endParaRPr lang="en-GB" dirty="0" smtClean="0">
              <a:ea typeface="ＭＳ Ｐゴシック" pitchFamily="-112" charset="-128"/>
              <a:cs typeface="ＭＳ Ｐゴシック" pitchFamily="-112" charset="-128"/>
            </a:endParaRPr>
          </a:p>
          <a:p>
            <a:pPr algn="l">
              <a:tabLst>
                <a:tab pos="379413" algn="l"/>
              </a:tabLst>
              <a:defRPr/>
            </a:pPr>
            <a:endParaRPr lang="en-GB" sz="1600" dirty="0" smtClean="0">
              <a:ea typeface="ＭＳ Ｐゴシック" pitchFamily="-112" charset="-128"/>
              <a:cs typeface="ＭＳ Ｐゴシック" pitchFamily="-112" charset="-128"/>
            </a:endParaRPr>
          </a:p>
          <a:p>
            <a:pPr algn="l">
              <a:tabLst>
                <a:tab pos="379413" algn="l"/>
              </a:tabLst>
              <a:defRPr/>
            </a:pPr>
            <a:endParaRPr lang="en-GB" sz="1800" dirty="0" smtClean="0">
              <a:ea typeface="ＭＳ Ｐゴシック" pitchFamily="-112" charset="-128"/>
              <a:cs typeface="ＭＳ Ｐゴシック" pitchFamily="-112" charset="-128"/>
            </a:endParaRPr>
          </a:p>
        </p:txBody>
      </p:sp>
      <p:pic>
        <p:nvPicPr>
          <p:cNvPr id="15365" name="Picture 6" descr="IBL Logo_provisional2a.gif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23622" r="20670"/>
          <a:stretch>
            <a:fillRect/>
          </a:stretch>
        </p:blipFill>
        <p:spPr bwMode="auto">
          <a:xfrm>
            <a:off x="5780088" y="1676400"/>
            <a:ext cx="2830512" cy="381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38035829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When Shut-downs? Speed-up?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 smtClean="0"/>
              <a:t>LHC and Experiments discussed the plans in Chamonix (24-28 January 2011)</a:t>
            </a:r>
            <a:endParaRPr lang="en-GB" sz="1600" dirty="0" smtClean="0">
              <a:latin typeface="Thaoma (body)" charset="0"/>
              <a:ea typeface="ＭＳ Ｐゴシック" pitchFamily="-108" charset="-128"/>
              <a:sym typeface="Symbol" pitchFamily="-108" charset="2"/>
            </a:endParaRPr>
          </a:p>
          <a:p>
            <a:pPr lvl="1"/>
            <a:r>
              <a:rPr lang="en-GB" sz="1600" dirty="0">
                <a:latin typeface="Thaoma (body)" charset="0"/>
                <a:ea typeface="ＭＳ Ｐゴシック" pitchFamily="-108" charset="-128"/>
                <a:sym typeface="Symbol" pitchFamily="-108" charset="2"/>
                <a:hlinkClick r:id="rId2"/>
              </a:rPr>
              <a:t>http://indico.cern.ch/conferenceDisplay.py?confId=</a:t>
            </a:r>
            <a:r>
              <a:rPr lang="en-GB" sz="1600" dirty="0" smtClean="0">
                <a:latin typeface="Thaoma (body)" charset="0"/>
                <a:ea typeface="ＭＳ Ｐゴシック" pitchFamily="-108" charset="-128"/>
                <a:sym typeface="Symbol" pitchFamily="-108" charset="2"/>
                <a:hlinkClick r:id="rId2"/>
              </a:rPr>
              <a:t>103957</a:t>
            </a:r>
            <a:endParaRPr lang="en-GB" sz="1600" dirty="0" smtClean="0">
              <a:latin typeface="Thaoma (body)" charset="0"/>
              <a:ea typeface="ＭＳ Ｐゴシック" pitchFamily="-108" charset="-128"/>
              <a:sym typeface="Symbol" pitchFamily="-108" charset="2"/>
            </a:endParaRPr>
          </a:p>
          <a:p>
            <a:pPr lvl="1"/>
            <a:endParaRPr lang="en-GB" sz="1600" dirty="0" smtClean="0">
              <a:latin typeface="Thaoma (body)" charset="0"/>
              <a:ea typeface="ＭＳ Ｐゴシック" pitchFamily="-108" charset="-128"/>
              <a:sym typeface="Symbol" pitchFamily="-108" charset="2"/>
            </a:endParaRPr>
          </a:p>
          <a:p>
            <a:pPr lvl="1"/>
            <a:r>
              <a:rPr lang="en-GB" sz="1600" dirty="0" smtClean="0">
                <a:latin typeface="Thaoma (body)" charset="0"/>
                <a:ea typeface="ＭＳ Ｐゴシック" pitchFamily="-108" charset="-128"/>
                <a:sym typeface="Symbol" pitchFamily="-108" charset="2"/>
              </a:rPr>
              <a:t>LHC will run 2 years (2011 and 2012). Then a long shutdown (15÷19 months)</a:t>
            </a:r>
          </a:p>
          <a:p>
            <a:pPr lvl="1"/>
            <a:r>
              <a:rPr lang="en-GB" sz="1600" dirty="0" smtClean="0">
                <a:latin typeface="Thaoma (body)" charset="0"/>
                <a:ea typeface="ＭＳ Ｐゴシック" pitchFamily="-108" charset="-128"/>
                <a:sym typeface="Symbol" pitchFamily="-108" charset="2"/>
              </a:rPr>
              <a:t>The SD foreseen for IBL in 2016 will likely move away</a:t>
            </a:r>
          </a:p>
          <a:p>
            <a:pPr lvl="1"/>
            <a:r>
              <a:rPr lang="en-GB" sz="1600" dirty="0" smtClean="0">
                <a:latin typeface="Thaoma (body)" charset="0"/>
                <a:ea typeface="ＭＳ Ｐゴシック" pitchFamily="-108" charset="-128"/>
                <a:sym typeface="Symbol" pitchFamily="-108" charset="2"/>
              </a:rPr>
              <a:t>ATLAS Management has requested IBL to look at installation in 2013.</a:t>
            </a:r>
          </a:p>
          <a:p>
            <a:pPr lvl="1"/>
            <a:r>
              <a:rPr lang="en-GB" sz="1600" dirty="0" smtClean="0">
                <a:latin typeface="Thaoma (body)" charset="0"/>
                <a:ea typeface="ＭＳ Ｐゴシック" pitchFamily="-108" charset="-128"/>
                <a:sym typeface="Symbol" pitchFamily="-108" charset="2"/>
              </a:rPr>
              <a:t>IBL Technical Coordinator has prepared an aggressive schedule for installation in July 2013.</a:t>
            </a:r>
          </a:p>
          <a:p>
            <a:pPr lvl="1"/>
            <a:r>
              <a:rPr lang="en-GB" sz="1600" dirty="0" smtClean="0">
                <a:latin typeface="Thaoma (body)" charset="0"/>
                <a:ea typeface="ＭＳ Ｐゴシック" pitchFamily="-108" charset="-128"/>
                <a:sym typeface="Symbol" pitchFamily="-108" charset="2"/>
              </a:rPr>
              <a:t>Specification for sensors maintained that of IBL TDR (5x10</a:t>
            </a:r>
            <a:r>
              <a:rPr lang="en-GB" sz="1600" baseline="30000" dirty="0" smtClean="0">
                <a:latin typeface="Thaoma (body)" charset="0"/>
                <a:ea typeface="ＭＳ Ｐゴシック" pitchFamily="-108" charset="-128"/>
                <a:sym typeface="Symbol" pitchFamily="-108" charset="2"/>
              </a:rPr>
              <a:t>15</a:t>
            </a:r>
            <a:r>
              <a:rPr lang="en-GB" sz="1600" dirty="0" smtClean="0">
                <a:latin typeface="Thaoma (body)" charset="0"/>
                <a:ea typeface="ＭＳ Ｐゴシック" pitchFamily="-108" charset="-128"/>
                <a:sym typeface="Symbol" pitchFamily="-108" charset="2"/>
              </a:rPr>
              <a:t> n/cm</a:t>
            </a:r>
            <a:r>
              <a:rPr lang="en-GB" sz="1600" baseline="30000" dirty="0" smtClean="0">
                <a:latin typeface="Thaoma (body)" charset="0"/>
                <a:ea typeface="ＭＳ Ｐゴシック" pitchFamily="-108" charset="-128"/>
                <a:sym typeface="Symbol" pitchFamily="-108" charset="2"/>
              </a:rPr>
              <a:t>2</a:t>
            </a:r>
            <a:r>
              <a:rPr lang="en-GB" sz="1600" dirty="0" smtClean="0">
                <a:latin typeface="Thaoma (body)" charset="0"/>
                <a:ea typeface="ＭＳ Ｐゴシック" pitchFamily="-108" charset="-128"/>
                <a:sym typeface="Symbol" pitchFamily="-108" charset="2"/>
              </a:rPr>
              <a:t>)</a:t>
            </a:r>
            <a:endParaRPr lang="en-GB" sz="1600" dirty="0" smtClean="0">
              <a:latin typeface="Thaoma (body)" charset="0"/>
              <a:ea typeface="ＭＳ Ｐゴシック" pitchFamily="-108" charset="-128"/>
              <a:sym typeface="Symbol" pitchFamily="-108" charset="2"/>
            </a:endParaRPr>
          </a:p>
          <a:p>
            <a:pPr lvl="1"/>
            <a:endParaRPr lang="en-GB" sz="1600" dirty="0">
              <a:latin typeface="Thaoma (body)" charset="0"/>
              <a:ea typeface="ＭＳ Ｐゴシック" pitchFamily="-108" charset="-128"/>
              <a:sym typeface="Symbol" pitchFamily="-108" charset="2"/>
            </a:endParaRPr>
          </a:p>
          <a:p>
            <a:r>
              <a:rPr lang="en-GB" dirty="0" smtClean="0">
                <a:latin typeface="Thaoma (body)" charset="0"/>
                <a:ea typeface="ＭＳ Ｐゴシック" pitchFamily="-108" charset="-128"/>
                <a:sym typeface="Symbol" pitchFamily="-108" charset="2"/>
              </a:rPr>
              <a:t>Sensor pre-production:</a:t>
            </a:r>
          </a:p>
          <a:p>
            <a:pPr lvl="1"/>
            <a:r>
              <a:rPr lang="en-GB" dirty="0" smtClean="0">
                <a:latin typeface="Thaoma (body)" charset="0"/>
                <a:ea typeface="ＭＳ Ｐゴシック" pitchFamily="-108" charset="-128"/>
                <a:sym typeface="Symbol" pitchFamily="-108" charset="2"/>
              </a:rPr>
              <a:t>Decided to go ahead (need to be approved by the Institute Board) with 2 batches of n-on-n planar from </a:t>
            </a:r>
            <a:r>
              <a:rPr lang="en-GB" dirty="0" err="1" smtClean="0">
                <a:latin typeface="Thaoma (body)" charset="0"/>
                <a:ea typeface="ＭＳ Ｐゴシック" pitchFamily="-108" charset="-128"/>
                <a:sym typeface="Symbol" pitchFamily="-108" charset="2"/>
              </a:rPr>
              <a:t>CiS</a:t>
            </a:r>
            <a:r>
              <a:rPr lang="en-GB" dirty="0">
                <a:latin typeface="Thaoma (body)" charset="0"/>
                <a:ea typeface="ＭＳ Ｐゴシック" pitchFamily="-108" charset="-128"/>
                <a:sym typeface="Symbol" pitchFamily="-108" charset="2"/>
              </a:rPr>
              <a:t> </a:t>
            </a:r>
            <a:r>
              <a:rPr lang="en-GB" dirty="0" smtClean="0">
                <a:latin typeface="Thaoma (body)" charset="0"/>
                <a:ea typeface="ＭＳ Ｐゴシック" pitchFamily="-108" charset="-128"/>
                <a:sym typeface="Symbol" pitchFamily="-108" charset="2"/>
              </a:rPr>
              <a:t>and 2 batches from CNM and FBK. Both CNM and FBK agreed to have a second batch in parallel</a:t>
            </a:r>
          </a:p>
          <a:p>
            <a:pPr lvl="2"/>
            <a:r>
              <a:rPr lang="en-GB" dirty="0" smtClean="0">
                <a:latin typeface="Thaoma (body)" charset="0"/>
                <a:ea typeface="ＭＳ Ｐゴシック" pitchFamily="-108" charset="-128"/>
                <a:sym typeface="Symbol" pitchFamily="-108" charset="2"/>
              </a:rPr>
              <a:t>230µm wafer bought.</a:t>
            </a:r>
          </a:p>
          <a:p>
            <a:pPr lvl="1"/>
            <a:r>
              <a:rPr lang="en-GB" dirty="0" smtClean="0">
                <a:latin typeface="Thaoma (body)" charset="0"/>
                <a:ea typeface="ＭＳ Ｐゴシック" pitchFamily="-108" charset="-128"/>
                <a:sym typeface="Symbol" pitchFamily="-108" charset="2"/>
              </a:rPr>
              <a:t>In case of decision of 3D we should have 100 wafer produced</a:t>
            </a:r>
          </a:p>
          <a:p>
            <a:pPr lvl="2"/>
            <a:r>
              <a:rPr lang="en-GB" dirty="0">
                <a:latin typeface="Thaoma (body)" charset="0"/>
                <a:ea typeface="ＭＳ Ｐゴシック" pitchFamily="-108" charset="-128"/>
                <a:sym typeface="Symbol" pitchFamily="-108" charset="2"/>
              </a:rPr>
              <a:t>T</a:t>
            </a:r>
            <a:r>
              <a:rPr lang="en-GB" dirty="0" smtClean="0">
                <a:latin typeface="Thaoma (body)" charset="0"/>
                <a:ea typeface="ＭＳ Ｐゴシック" pitchFamily="-108" charset="-128"/>
                <a:sym typeface="Symbol" pitchFamily="-108" charset="2"/>
              </a:rPr>
              <a:t>he IBL would need 40 wafe</a:t>
            </a:r>
            <a:r>
              <a:rPr lang="en-GB" dirty="0" smtClean="0">
                <a:latin typeface="Thaoma (body)" charset="0"/>
                <a:ea typeface="ＭＳ Ｐゴシック" pitchFamily="-108" charset="-128"/>
                <a:sym typeface="Symbol" pitchFamily="-108" charset="2"/>
              </a:rPr>
              <a:t>rs with 100% good yield. </a:t>
            </a:r>
          </a:p>
          <a:p>
            <a:pPr lvl="2"/>
            <a:r>
              <a:rPr lang="en-GB" dirty="0" smtClean="0">
                <a:latin typeface="Thaoma (body)" charset="0"/>
                <a:ea typeface="ＭＳ Ｐゴシック" pitchFamily="-108" charset="-128"/>
                <a:sym typeface="Symbol" pitchFamily="-108" charset="2"/>
              </a:rPr>
              <a:t>If need more FBK may produce additional 2 batches? By when?</a:t>
            </a:r>
          </a:p>
          <a:p>
            <a:pPr lvl="1"/>
            <a:r>
              <a:rPr lang="en-GB" dirty="0" smtClean="0">
                <a:latin typeface="Thaoma (body)" charset="0"/>
                <a:ea typeface="ＭＳ Ｐゴシック" pitchFamily="-108" charset="-128"/>
                <a:sym typeface="Symbol" pitchFamily="-108" charset="2"/>
              </a:rPr>
              <a:t>Competition is strong. But is worth to compete!</a:t>
            </a:r>
            <a:endParaRPr lang="en-GB" dirty="0" smtClean="0">
              <a:latin typeface="Thaoma (body)" charset="0"/>
              <a:ea typeface="ＭＳ Ｐゴシック" pitchFamily="-108" charset="-128"/>
              <a:sym typeface="Symbol" pitchFamily="-108" charset="2"/>
            </a:endParaRPr>
          </a:p>
          <a:p>
            <a:pPr lvl="2"/>
            <a:endParaRPr lang="en-GB" sz="1600" dirty="0">
              <a:latin typeface="Thaoma (body)" charset="0"/>
              <a:ea typeface="ＭＳ Ｐゴシック" pitchFamily="-108" charset="-128"/>
              <a:sym typeface="Symbol" pitchFamily="-108" charset="2"/>
            </a:endParaRPr>
          </a:p>
          <a:p>
            <a:pPr lvl="1"/>
            <a:endParaRPr lang="en-GB" sz="1600" dirty="0" smtClean="0">
              <a:latin typeface="Thaoma (body)" charset="0"/>
              <a:ea typeface="ＭＳ Ｐゴシック" pitchFamily="-108" charset="-128"/>
              <a:sym typeface="Symbol" pitchFamily="-108" charset="2"/>
            </a:endParaRPr>
          </a:p>
          <a:p>
            <a:pPr lvl="2"/>
            <a:endParaRPr lang="en-GB" sz="1600" dirty="0" smtClean="0">
              <a:latin typeface="Thaoma (body)" charset="0"/>
              <a:ea typeface="ＭＳ Ｐゴシック" pitchFamily="-108" charset="-128"/>
              <a:sym typeface="Symbol" pitchFamily="-108" charset="2"/>
            </a:endParaRPr>
          </a:p>
          <a:p>
            <a:pPr lvl="2"/>
            <a:endParaRPr lang="en-GB" sz="1600" dirty="0">
              <a:latin typeface="Thaoma (body)" charset="0"/>
              <a:ea typeface="ＭＳ Ｐゴシック" pitchFamily="-108" charset="-128"/>
              <a:sym typeface="Symbol" pitchFamily="-108" charset="2"/>
            </a:endParaRPr>
          </a:p>
          <a:p>
            <a:pPr lvl="2"/>
            <a:endParaRPr lang="en-GB" sz="1600" dirty="0" smtClean="0">
              <a:latin typeface="Thaoma (body)" charset="0"/>
              <a:ea typeface="ＭＳ Ｐゴシック" pitchFamily="-108" charset="-128"/>
              <a:sym typeface="Symbol" pitchFamily="-108" charset="2"/>
            </a:endParaRPr>
          </a:p>
          <a:p>
            <a:pPr lvl="2"/>
            <a:endParaRPr lang="en-GB" sz="1600" dirty="0">
              <a:latin typeface="Thaoma (body)" charset="0"/>
              <a:ea typeface="ＭＳ Ｐゴシック" pitchFamily="-108" charset="-128"/>
              <a:sym typeface="Symbol" pitchFamily="-108" charset="2"/>
            </a:endParaRPr>
          </a:p>
          <a:p>
            <a:pPr lvl="2"/>
            <a:endParaRPr lang="en-US" sz="1600" dirty="0" smtClean="0"/>
          </a:p>
        </p:txBody>
      </p:sp>
    </p:spTree>
    <p:extLst>
      <p:ext uri="{BB962C8B-B14F-4D97-AF65-F5344CB8AC3E}">
        <p14:creationId xmlns:p14="http://schemas.microsoft.com/office/powerpoint/2010/main" val="10717240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Schedule: FE-I4 &amp; Module Pre-prod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vx</a:t>
            </a:r>
            <a:endParaRPr lang="en-US" dirty="0"/>
          </a:p>
        </p:txBody>
      </p:sp>
      <p:pic>
        <p:nvPicPr>
          <p:cNvPr id="4" name="Picture 3" descr="schedule_pg1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900" y="520700"/>
            <a:ext cx="8966200" cy="58166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 bwMode="auto">
          <a:xfrm>
            <a:off x="2051720" y="3789040"/>
            <a:ext cx="720080" cy="216024"/>
          </a:xfrm>
          <a:prstGeom prst="rect">
            <a:avLst/>
          </a:prstGeom>
          <a:noFill/>
          <a:ln w="28575" cap="flat" cmpd="sng" algn="ctr">
            <a:solidFill>
              <a:schemeClr val="tx2"/>
            </a:solidFill>
            <a:prstDash val="solid"/>
            <a:round/>
            <a:headEnd type="triangl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9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 Rounded MT Bold" charset="0"/>
            </a:endParaRPr>
          </a:p>
        </p:txBody>
      </p:sp>
      <p:sp>
        <p:nvSpPr>
          <p:cNvPr id="6" name="Line Callout 1 5"/>
          <p:cNvSpPr/>
          <p:nvPr/>
        </p:nvSpPr>
        <p:spPr bwMode="auto">
          <a:xfrm>
            <a:off x="3779912" y="2852936"/>
            <a:ext cx="1368152" cy="360040"/>
          </a:xfrm>
          <a:prstGeom prst="borderCallout1">
            <a:avLst>
              <a:gd name="adj1" fmla="val 18750"/>
              <a:gd name="adj2" fmla="val -8333"/>
              <a:gd name="adj3" fmla="val 253596"/>
              <a:gd name="adj4" fmla="val -73776"/>
            </a:avLst>
          </a:prstGeom>
          <a:solidFill>
            <a:schemeClr val="bg1"/>
          </a:solidFill>
          <a:ln w="12700" cap="flat" cmpd="sng" algn="ctr">
            <a:solidFill>
              <a:srgbClr val="FF0000"/>
            </a:solidFill>
            <a:prstDash val="solid"/>
            <a:round/>
            <a:headEnd type="triangl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Rounded MT Bold" charset="0"/>
              </a:rPr>
              <a:t>Submission of FE-I4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/>
              <a:t>Very Aggressive!</a:t>
            </a:r>
            <a:endParaRPr kumimoji="0" lang="en-US" sz="9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Rounded MT Bold" charset="0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2051720" y="5085184"/>
            <a:ext cx="1512168" cy="216024"/>
          </a:xfrm>
          <a:prstGeom prst="rect">
            <a:avLst/>
          </a:prstGeom>
          <a:noFill/>
          <a:ln w="28575" cap="flat" cmpd="sng" algn="ctr">
            <a:solidFill>
              <a:schemeClr val="tx2"/>
            </a:solidFill>
            <a:prstDash val="solid"/>
            <a:round/>
            <a:headEnd type="triangl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9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 Rounded MT Bold" charset="0"/>
            </a:endParaRPr>
          </a:p>
        </p:txBody>
      </p:sp>
      <p:sp>
        <p:nvSpPr>
          <p:cNvPr id="8" name="Line Callout 1 7"/>
          <p:cNvSpPr/>
          <p:nvPr/>
        </p:nvSpPr>
        <p:spPr bwMode="auto">
          <a:xfrm>
            <a:off x="4644008" y="4293096"/>
            <a:ext cx="1296144" cy="216024"/>
          </a:xfrm>
          <a:prstGeom prst="borderCallout1">
            <a:avLst>
              <a:gd name="adj1" fmla="val 18750"/>
              <a:gd name="adj2" fmla="val -8333"/>
              <a:gd name="adj3" fmla="val 362624"/>
              <a:gd name="adj4" fmla="val -82684"/>
            </a:avLst>
          </a:prstGeom>
          <a:solidFill>
            <a:srgbClr val="FFFFFF"/>
          </a:solidFill>
          <a:ln w="12700" cap="flat" cmpd="sng" algn="ctr">
            <a:solidFill>
              <a:srgbClr val="FF0000"/>
            </a:solidFill>
            <a:prstDash val="solid"/>
            <a:round/>
            <a:headEnd type="triangl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Rounded MT Bold" charset="0"/>
              </a:rPr>
              <a:t>Sensor production</a:t>
            </a:r>
            <a:endParaRPr kumimoji="0" lang="en-US" sz="9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Rounded MT 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13166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Schedule: </a:t>
            </a:r>
            <a:r>
              <a:rPr lang="en-US" dirty="0" smtClean="0"/>
              <a:t>Module Prod</a:t>
            </a:r>
            <a:endParaRPr lang="en-US" dirty="0"/>
          </a:p>
        </p:txBody>
      </p:sp>
      <p:pic>
        <p:nvPicPr>
          <p:cNvPr id="10" name="Content Placeholder 9" descr="schedule_pg2.p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1" r="461"/>
          <a:stretch>
            <a:fillRect/>
          </a:stretch>
        </p:blipFill>
        <p:spPr/>
      </p:pic>
      <p:sp>
        <p:nvSpPr>
          <p:cNvPr id="11" name="Rectangle 10"/>
          <p:cNvSpPr/>
          <p:nvPr/>
        </p:nvSpPr>
        <p:spPr bwMode="auto">
          <a:xfrm>
            <a:off x="2051720" y="2420888"/>
            <a:ext cx="1512168" cy="216024"/>
          </a:xfrm>
          <a:prstGeom prst="rect">
            <a:avLst/>
          </a:prstGeom>
          <a:noFill/>
          <a:ln w="28575" cap="flat" cmpd="sng" algn="ctr">
            <a:solidFill>
              <a:schemeClr val="tx2"/>
            </a:solidFill>
            <a:prstDash val="solid"/>
            <a:round/>
            <a:headEnd type="triangl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9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 Rounded MT Bold" charset="0"/>
            </a:endParaRPr>
          </a:p>
        </p:txBody>
      </p:sp>
      <p:sp>
        <p:nvSpPr>
          <p:cNvPr id="12" name="Line Callout 1 11"/>
          <p:cNvSpPr/>
          <p:nvPr/>
        </p:nvSpPr>
        <p:spPr bwMode="auto">
          <a:xfrm>
            <a:off x="4499992" y="1700808"/>
            <a:ext cx="1080120" cy="216024"/>
          </a:xfrm>
          <a:prstGeom prst="borderCallout1">
            <a:avLst>
              <a:gd name="adj1" fmla="val 18750"/>
              <a:gd name="adj2" fmla="val -8333"/>
              <a:gd name="adj3" fmla="val 330557"/>
              <a:gd name="adj4" fmla="val -84822"/>
            </a:avLst>
          </a:prstGeom>
          <a:solidFill>
            <a:srgbClr val="FFFFFF"/>
          </a:solidFill>
          <a:ln w="12700" cap="flat" cmpd="sng" algn="ctr">
            <a:solidFill>
              <a:srgbClr val="FF0000"/>
            </a:solidFill>
            <a:prstDash val="solid"/>
            <a:round/>
            <a:headEnd type="triangl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Rounded MT Bold" charset="0"/>
              </a:rPr>
              <a:t>20% of</a:t>
            </a:r>
            <a:r>
              <a:rPr kumimoji="0" lang="en-US" sz="9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Rounded MT Bold" charset="0"/>
              </a:rPr>
              <a:t> modules</a:t>
            </a:r>
            <a:endParaRPr kumimoji="0" lang="en-US" sz="9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Rounded MT Bold" charset="0"/>
            </a:endParaRPr>
          </a:p>
        </p:txBody>
      </p:sp>
      <p:sp>
        <p:nvSpPr>
          <p:cNvPr id="13" name="Rectangle 12"/>
          <p:cNvSpPr/>
          <p:nvPr/>
        </p:nvSpPr>
        <p:spPr bwMode="auto">
          <a:xfrm>
            <a:off x="2063265" y="2959579"/>
            <a:ext cx="1512168" cy="216024"/>
          </a:xfrm>
          <a:prstGeom prst="rect">
            <a:avLst/>
          </a:prstGeom>
          <a:noFill/>
          <a:ln w="28575" cap="flat" cmpd="sng" algn="ctr">
            <a:solidFill>
              <a:schemeClr val="tx2"/>
            </a:solidFill>
            <a:prstDash val="solid"/>
            <a:round/>
            <a:headEnd type="triangl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9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 Rounded MT Bold" charset="0"/>
            </a:endParaRPr>
          </a:p>
        </p:txBody>
      </p:sp>
      <p:sp>
        <p:nvSpPr>
          <p:cNvPr id="14" name="Line Callout 1 13"/>
          <p:cNvSpPr/>
          <p:nvPr/>
        </p:nvSpPr>
        <p:spPr bwMode="auto">
          <a:xfrm>
            <a:off x="4511537" y="2239499"/>
            <a:ext cx="1080120" cy="216024"/>
          </a:xfrm>
          <a:prstGeom prst="borderCallout1">
            <a:avLst>
              <a:gd name="adj1" fmla="val 18750"/>
              <a:gd name="adj2" fmla="val -8333"/>
              <a:gd name="adj3" fmla="val 330557"/>
              <a:gd name="adj4" fmla="val -84822"/>
            </a:avLst>
          </a:prstGeom>
          <a:solidFill>
            <a:srgbClr val="FFFFFF"/>
          </a:solidFill>
          <a:ln w="12700" cap="flat" cmpd="sng" algn="ctr">
            <a:solidFill>
              <a:srgbClr val="FF0000"/>
            </a:solidFill>
            <a:prstDash val="solid"/>
            <a:round/>
            <a:headEnd type="triangl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Rounded MT Bold" charset="0"/>
              </a:rPr>
              <a:t>40% of</a:t>
            </a:r>
            <a:r>
              <a:rPr kumimoji="0" lang="en-US" sz="9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Rounded MT Bold" charset="0"/>
              </a:rPr>
              <a:t> modules</a:t>
            </a:r>
            <a:endParaRPr kumimoji="0" lang="en-US" sz="9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Rounded MT Bold" charset="0"/>
            </a:endParaRPr>
          </a:p>
        </p:txBody>
      </p:sp>
      <p:sp>
        <p:nvSpPr>
          <p:cNvPr id="15" name="Rectangle 14"/>
          <p:cNvSpPr/>
          <p:nvPr/>
        </p:nvSpPr>
        <p:spPr bwMode="auto">
          <a:xfrm>
            <a:off x="2074810" y="3394365"/>
            <a:ext cx="1512168" cy="216024"/>
          </a:xfrm>
          <a:prstGeom prst="rect">
            <a:avLst/>
          </a:prstGeom>
          <a:noFill/>
          <a:ln w="28575" cap="flat" cmpd="sng" algn="ctr">
            <a:solidFill>
              <a:schemeClr val="tx2"/>
            </a:solidFill>
            <a:prstDash val="solid"/>
            <a:round/>
            <a:headEnd type="triangl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9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 Rounded MT Bold" charset="0"/>
            </a:endParaRPr>
          </a:p>
        </p:txBody>
      </p:sp>
      <p:sp>
        <p:nvSpPr>
          <p:cNvPr id="16" name="Line Callout 1 15"/>
          <p:cNvSpPr/>
          <p:nvPr/>
        </p:nvSpPr>
        <p:spPr bwMode="auto">
          <a:xfrm>
            <a:off x="4523082" y="2674285"/>
            <a:ext cx="1080120" cy="216024"/>
          </a:xfrm>
          <a:prstGeom prst="borderCallout1">
            <a:avLst>
              <a:gd name="adj1" fmla="val 18750"/>
              <a:gd name="adj2" fmla="val -8333"/>
              <a:gd name="adj3" fmla="val 330557"/>
              <a:gd name="adj4" fmla="val -84822"/>
            </a:avLst>
          </a:prstGeom>
          <a:solidFill>
            <a:srgbClr val="FFFFFF"/>
          </a:solidFill>
          <a:ln w="12700" cap="flat" cmpd="sng" algn="ctr">
            <a:solidFill>
              <a:srgbClr val="FF0000"/>
            </a:solidFill>
            <a:prstDash val="solid"/>
            <a:round/>
            <a:headEnd type="triangl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/>
              <a:t>40</a:t>
            </a:r>
            <a:r>
              <a:rPr kumimoji="0" lang="en-US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Rounded MT Bold" charset="0"/>
              </a:rPr>
              <a:t>% of</a:t>
            </a:r>
            <a:r>
              <a:rPr kumimoji="0" lang="en-US" sz="9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Rounded MT Bold" charset="0"/>
              </a:rPr>
              <a:t> modules</a:t>
            </a:r>
            <a:endParaRPr kumimoji="0" lang="en-US" sz="9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Rounded MT 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9010328"/>
      </p:ext>
    </p:extLst>
  </p:cSld>
  <p:clrMapOvr>
    <a:masterClrMapping/>
  </p:clrMapOvr>
</p:sld>
</file>

<file path=ppt/theme/theme1.xml><?xml version="1.0" encoding="utf-8"?>
<a:theme xmlns:a="http://schemas.openxmlformats.org/drawingml/2006/main" name="Blank Presentation">
  <a:themeElements>
    <a:clrScheme name="Blank Presentation 8">
      <a:dk1>
        <a:srgbClr val="000000"/>
      </a:dk1>
      <a:lt1>
        <a:srgbClr val="FFFFFF"/>
      </a:lt1>
      <a:dk2>
        <a:srgbClr val="FF0000"/>
      </a:dk2>
      <a:lt2>
        <a:srgbClr val="777777"/>
      </a:lt2>
      <a:accent1>
        <a:srgbClr val="FFFF39"/>
      </a:accent1>
      <a:accent2>
        <a:srgbClr val="800000"/>
      </a:accent2>
      <a:accent3>
        <a:srgbClr val="FFFFFF"/>
      </a:accent3>
      <a:accent4>
        <a:srgbClr val="000000"/>
      </a:accent4>
      <a:accent5>
        <a:srgbClr val="FFFFAE"/>
      </a:accent5>
      <a:accent6>
        <a:srgbClr val="730000"/>
      </a:accent6>
      <a:hlink>
        <a:srgbClr val="1900B2"/>
      </a:hlink>
      <a:folHlink>
        <a:srgbClr val="AE00A2"/>
      </a:folHlink>
    </a:clrScheme>
    <a:fontScheme name="Blank Presentation">
      <a:majorFont>
        <a:latin typeface="Arial Rounded MT Bold"/>
        <a:ea typeface=""/>
        <a:cs typeface=""/>
      </a:majorFont>
      <a:minorFont>
        <a:latin typeface="Helvetic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bg2"/>
          </a:solidFill>
          <a:prstDash val="solid"/>
          <a:round/>
          <a:headEnd type="triangl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900" b="1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 Rounded MT Bold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bg2"/>
          </a:solidFill>
          <a:prstDash val="solid"/>
          <a:round/>
          <a:headEnd type="triangl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900" b="1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 Rounded MT Bold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0000"/>
        </a:dk1>
        <a:lt1>
          <a:srgbClr val="FFFFFF"/>
        </a:lt1>
        <a:dk2>
          <a:srgbClr val="FF0000"/>
        </a:dk2>
        <a:lt2>
          <a:srgbClr val="777777"/>
        </a:lt2>
        <a:accent1>
          <a:srgbClr val="FFFF39"/>
        </a:accent1>
        <a:accent2>
          <a:srgbClr val="800000"/>
        </a:accent2>
        <a:accent3>
          <a:srgbClr val="FFFFFF"/>
        </a:accent3>
        <a:accent4>
          <a:srgbClr val="000000"/>
        </a:accent4>
        <a:accent5>
          <a:srgbClr val="FFFFAE"/>
        </a:accent5>
        <a:accent6>
          <a:srgbClr val="730000"/>
        </a:accent6>
        <a:hlink>
          <a:srgbClr val="1900B2"/>
        </a:hlink>
        <a:folHlink>
          <a:srgbClr val="AE00A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61389</TotalTime>
  <Words>275</Words>
  <Application>Microsoft Macintosh PowerPoint</Application>
  <PresentationFormat>On-screen Show (4:3)</PresentationFormat>
  <Paragraphs>53</Paragraphs>
  <Slides>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Blank Presentation</vt:lpstr>
      <vt:lpstr>Communications &amp; Schedule IBL</vt:lpstr>
      <vt:lpstr>When Shut-downs? Speed-up?</vt:lpstr>
      <vt:lpstr>Schedule: FE-I4 &amp; Module Pre-prod</vt:lpstr>
      <vt:lpstr>Schedule: Module Prod</vt:lpstr>
    </vt:vector>
  </TitlesOfParts>
  <Company>INFN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Summary of Status of All Loaded Staves</dc:title>
  <cp:lastModifiedBy>Giovanni Darbo</cp:lastModifiedBy>
  <cp:revision>923</cp:revision>
  <cp:lastPrinted>2010-06-17T11:43:39Z</cp:lastPrinted>
  <dcterms:created xsi:type="dcterms:W3CDTF">2010-10-29T09:34:03Z</dcterms:created>
  <dcterms:modified xsi:type="dcterms:W3CDTF">2011-02-03T23:50:18Z</dcterms:modified>
</cp:coreProperties>
</file>