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8" r:id="rId2"/>
    <p:sldId id="334" r:id="rId3"/>
    <p:sldId id="337" r:id="rId4"/>
    <p:sldId id="336" r:id="rId5"/>
  </p:sldIdLst>
  <p:sldSz cx="9144000" cy="6858000" type="screen4x3"/>
  <p:notesSz cx="6642100" cy="9779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5pPr>
    <a:lvl6pPr marL="22860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6pPr>
    <a:lvl7pPr marL="27432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7pPr>
    <a:lvl8pPr marL="32004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8pPr>
    <a:lvl9pPr marL="36576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FF6B"/>
    <a:srgbClr val="669900"/>
    <a:srgbClr val="FF6666"/>
    <a:srgbClr val="FFFF66"/>
    <a:srgbClr val="333333"/>
    <a:srgbClr val="666666"/>
    <a:srgbClr val="008000"/>
    <a:srgbClr val="FFF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8397" autoAdjust="0"/>
  </p:normalViewPr>
  <p:slideViewPr>
    <p:cSldViewPr>
      <p:cViewPr varScale="1">
        <p:scale>
          <a:sx n="110" d="100"/>
          <a:sy n="110" d="100"/>
        </p:scale>
        <p:origin x="-1496" y="-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43225" y="9318625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GB" sz="1200" b="0">
                <a:latin typeface="Arial" pitchFamily="-112" charset="0"/>
              </a:rPr>
              <a:t>Page </a:t>
            </a:r>
            <a:fld id="{F306205C-AABA-784B-B4BE-E8C10EBEE3EE}" type="slidenum">
              <a:rPr lang="en-GB" sz="1200" b="0">
                <a:latin typeface="Arial" pitchFamily="-112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GB" sz="1200" b="0">
              <a:latin typeface="Arial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63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943225" y="9318625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GB" sz="1200" b="0">
                <a:latin typeface="Arial" pitchFamily="-112" charset="0"/>
              </a:rPr>
              <a:t>Page </a:t>
            </a:r>
            <a:fld id="{14CFEEA8-0008-B147-8886-B11C2F4B1E73}" type="slidenum">
              <a:rPr lang="en-GB" sz="1200" b="0">
                <a:latin typeface="Arial" pitchFamily="-112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GB" sz="1200" b="0">
              <a:latin typeface="Arial" pitchFamily="-112" charset="0"/>
            </a:endParaRP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28663"/>
            <a:ext cx="4891088" cy="3667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4575" y="4641850"/>
            <a:ext cx="4552950" cy="453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Body Text</a:t>
            </a:r>
          </a:p>
          <a:p>
            <a:pPr lvl="1"/>
            <a:r>
              <a:rPr lang="it-IT" noProof="0"/>
              <a:t>Second Level</a:t>
            </a:r>
          </a:p>
          <a:p>
            <a:pPr lvl="2"/>
            <a:r>
              <a:rPr lang="it-IT" noProof="0"/>
              <a:t>Third Level</a:t>
            </a:r>
          </a:p>
          <a:p>
            <a:pPr lvl="3"/>
            <a:r>
              <a:rPr lang="it-IT" noProof="0"/>
              <a:t>Fourth Level</a:t>
            </a:r>
          </a:p>
          <a:p>
            <a:pPr lvl="4"/>
            <a:r>
              <a:rPr lang="it-IT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2353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53975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578600"/>
            <a:ext cx="9126538" cy="261938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19400" y="6594475"/>
            <a:ext cx="35052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Arial" pitchFamily="-112" charset="0"/>
              </a:rPr>
              <a:t>Communications &amp; IBL Schedule</a:t>
            </a:r>
            <a:endParaRPr lang="en-GB" dirty="0">
              <a:latin typeface="Arial" pitchFamily="-112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338" y="6616700"/>
            <a:ext cx="15875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>
                <a:solidFill>
                  <a:schemeClr val="bg1"/>
                </a:solidFill>
                <a:latin typeface="Arial" pitchFamily="-112" charset="0"/>
              </a:rPr>
              <a:t>G. Darbo </a:t>
            </a:r>
            <a:r>
              <a:rPr lang="en-US">
                <a:solidFill>
                  <a:schemeClr val="bg1"/>
                </a:solidFill>
                <a:latin typeface="Arial" pitchFamily="-112" charset="0"/>
              </a:rPr>
              <a:t>– INFN / Genova</a:t>
            </a:r>
            <a:endParaRPr lang="en-GB">
              <a:solidFill>
                <a:schemeClr val="bg1"/>
              </a:solidFill>
              <a:latin typeface="Arial" pitchFamily="-112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588224" y="6608763"/>
            <a:ext cx="2479576" cy="228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Phone, 4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Februarry</a:t>
            </a:r>
            <a:r>
              <a:rPr lang="en-GB" baseline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2011</a:t>
            </a:r>
            <a:endParaRPr lang="en-GB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122238" y="6511925"/>
            <a:ext cx="246063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800">
                <a:solidFill>
                  <a:schemeClr val="bg1"/>
                </a:solidFill>
                <a:latin typeface="Arial" pitchFamily="-112" charset="0"/>
              </a:rPr>
              <a:t>o</a:t>
            </a:r>
          </a:p>
        </p:txBody>
      </p:sp>
      <p:pic>
        <p:nvPicPr>
          <p:cNvPr id="10" name="Picture 17" descr="IBL Logo_provisional_50h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50800"/>
            <a:ext cx="47783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36675" y="2133600"/>
            <a:ext cx="633253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246938" cy="838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-25400"/>
            <a:ext cx="2171700" cy="6472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-25400"/>
            <a:ext cx="6362700" cy="6472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762000"/>
            <a:ext cx="4267200" cy="568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267200" cy="568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-25400"/>
            <a:ext cx="8129588" cy="531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79425"/>
            <a:ext cx="9144000" cy="53975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596063"/>
            <a:ext cx="9126538" cy="261937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97188" y="6594475"/>
            <a:ext cx="3351212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Arial" pitchFamily="-112" charset="0"/>
              </a:rPr>
              <a:t>Communications &amp; IBL Schedule</a:t>
            </a:r>
            <a:endParaRPr lang="en-GB" dirty="0">
              <a:latin typeface="Arial" pitchFamily="-112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338" y="6616700"/>
            <a:ext cx="15875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Arial" pitchFamily="-112" charset="0"/>
              </a:rPr>
              <a:t>G. Darbo </a:t>
            </a:r>
            <a:r>
              <a:rPr lang="en-US" dirty="0">
                <a:solidFill>
                  <a:schemeClr val="bg1"/>
                </a:solidFill>
                <a:latin typeface="Arial" pitchFamily="-112" charset="0"/>
              </a:rPr>
              <a:t>– INFN / </a:t>
            </a:r>
            <a:r>
              <a:rPr lang="en-US" dirty="0" err="1">
                <a:solidFill>
                  <a:schemeClr val="bg1"/>
                </a:solidFill>
                <a:latin typeface="Arial" pitchFamily="-112" charset="0"/>
              </a:rPr>
              <a:t>Genova</a:t>
            </a:r>
            <a:endParaRPr lang="en-GB" dirty="0">
              <a:solidFill>
                <a:schemeClr val="bg1"/>
              </a:solidFill>
              <a:latin typeface="Arial" pitchFamily="-112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553200" y="6605588"/>
            <a:ext cx="2212975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Phone, 4 February2011</a:t>
            </a:r>
            <a:endParaRPr lang="en-GB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701088" y="6565900"/>
            <a:ext cx="36671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C45F2957-051E-A24C-B871-D43C56CACA10}" type="slidenum">
              <a:rPr lang="en-GB" sz="1200">
                <a:solidFill>
                  <a:schemeClr val="bg1"/>
                </a:solidFill>
                <a:latin typeface="Arial" pitchFamily="-112" charset="0"/>
              </a:rPr>
              <a:pPr>
                <a:defRPr/>
              </a:pPr>
              <a:t>‹#›</a:t>
            </a:fld>
            <a:endParaRPr lang="en-GB" sz="1200">
              <a:solidFill>
                <a:schemeClr val="bg1"/>
              </a:solidFill>
              <a:latin typeface="Arial" pitchFamily="-112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762000"/>
            <a:ext cx="8686800" cy="5684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3" name="Picture 10" descr="IBL Logo_provisional_50h.g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50800"/>
            <a:ext cx="47783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  <p:sldLayoutId id="2147484402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Blip>
          <a:blip r:embed="rId14"/>
        </a:buBlip>
        <a:defRPr sz="2000" 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8338" indent="-1920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>
          <a:solidFill>
            <a:schemeClr val="tx1"/>
          </a:solidFill>
          <a:latin typeface="Arial" charset="0"/>
          <a:ea typeface="ＭＳ Ｐゴシック" charset="-128"/>
        </a:defRPr>
      </a:lvl2pPr>
      <a:lvl3pPr marL="1200150" indent="-2444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Times" charset="0"/>
        <a:buChar char="•"/>
        <a:defRPr>
          <a:solidFill>
            <a:schemeClr val="tx1"/>
          </a:solidFill>
          <a:latin typeface="Arial" charset="0"/>
          <a:ea typeface="ＭＳ Ｐゴシック" charset="-128"/>
        </a:defRPr>
      </a:lvl3pPr>
      <a:lvl4pPr marL="1390650" indent="-190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4pPr>
      <a:lvl5pPr marL="1581150" indent="2476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5pPr>
      <a:lvl6pPr marL="20383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6pPr>
      <a:lvl7pPr marL="24955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7pPr>
      <a:lvl8pPr marL="2952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8pPr>
      <a:lvl9pPr marL="34099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genda.infn.it/conferenceDisplay.py?confId=3350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dico.cern.ch/conferenceDisplay.py?confId=10395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8"/>
          <p:cNvSpPr>
            <a:spLocks noChangeArrowheads="1"/>
          </p:cNvSpPr>
          <p:nvPr/>
        </p:nvSpPr>
        <p:spPr bwMode="auto">
          <a:xfrm>
            <a:off x="2209800" y="304800"/>
            <a:ext cx="495300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842" name="Rectangle 90"/>
          <p:cNvSpPr>
            <a:spLocks noGrp="1" noChangeArrowheads="1"/>
          </p:cNvSpPr>
          <p:nvPr>
            <p:ph type="ctrTitle"/>
          </p:nvPr>
        </p:nvSpPr>
        <p:spPr>
          <a:xfrm>
            <a:off x="2438400" y="76200"/>
            <a:ext cx="4419600" cy="762000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ea typeface="ＭＳ Ｐゴシック" pitchFamily="-112" charset="-128"/>
                <a:cs typeface="ＭＳ Ｐゴシック" pitchFamily="-112" charset="-128"/>
              </a:rPr>
              <a:t>Communications &amp; Schedule IBL</a:t>
            </a: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5364" name="Rectangle 91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5867400" cy="5029200"/>
          </a:xfrm>
        </p:spPr>
        <p:txBody>
          <a:bodyPr/>
          <a:lstStyle/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r>
              <a:rPr lang="en-GB" sz="1800" dirty="0" smtClean="0">
                <a:ea typeface="ＭＳ Ｐゴシック" pitchFamily="-112" charset="-128"/>
                <a:cs typeface="ＭＳ Ｐゴシック" pitchFamily="-112" charset="-128"/>
              </a:rPr>
              <a:t>3D-FBK Sensors</a:t>
            </a:r>
            <a:endParaRPr lang="en-GB" sz="1800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sz="1800" dirty="0" smtClean="0">
              <a:solidFill>
                <a:schemeClr val="hlink"/>
              </a:solidFill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r>
              <a:rPr lang="en-GB" sz="1800" u="sng" dirty="0" smtClean="0">
                <a:solidFill>
                  <a:schemeClr val="hlink"/>
                </a:solidFill>
                <a:ea typeface="ＭＳ Ｐゴシック" pitchFamily="-112" charset="-128"/>
                <a:cs typeface="ＭＳ Ｐゴシック" pitchFamily="-112" charset="-128"/>
              </a:rPr>
              <a:t>G. Darbo</a:t>
            </a:r>
            <a:r>
              <a:rPr lang="en-GB" sz="1800" dirty="0" smtClean="0">
                <a:solidFill>
                  <a:schemeClr val="hlink"/>
                </a:solidFill>
                <a:ea typeface="ＭＳ Ｐゴシック" pitchFamily="-112" charset="-128"/>
                <a:cs typeface="ＭＳ Ｐゴシック" pitchFamily="-112" charset="-128"/>
              </a:rPr>
              <a:t> - INFN / </a:t>
            </a:r>
            <a:r>
              <a:rPr lang="en-GB" sz="1800" dirty="0" err="1" smtClean="0">
                <a:solidFill>
                  <a:schemeClr val="hlink"/>
                </a:solidFill>
                <a:ea typeface="ＭＳ Ｐゴシック" pitchFamily="-112" charset="-128"/>
                <a:cs typeface="ＭＳ Ｐゴシック" pitchFamily="-112" charset="-128"/>
              </a:rPr>
              <a:t>Genova</a:t>
            </a:r>
            <a:endParaRPr lang="en-GB" sz="1800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sz="1800" dirty="0" smtClean="0">
              <a:solidFill>
                <a:schemeClr val="hlink"/>
              </a:solidFill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r>
              <a:rPr lang="en-GB" dirty="0" err="1" smtClean="0">
                <a:ea typeface="ＭＳ Ｐゴシック" pitchFamily="-112" charset="-128"/>
                <a:cs typeface="ＭＳ Ｐゴシック" pitchFamily="-112" charset="-128"/>
              </a:rPr>
              <a:t>Indico</a:t>
            </a:r>
            <a:r>
              <a:rPr lang="en-GB" dirty="0" smtClean="0">
                <a:ea typeface="ＭＳ Ｐゴシック" pitchFamily="-112" charset="-128"/>
                <a:cs typeface="ＭＳ Ｐゴシック" pitchFamily="-112" charset="-128"/>
              </a:rPr>
              <a:t> agenda:</a:t>
            </a:r>
          </a:p>
          <a:p>
            <a:pPr marL="285750" indent="-285750" algn="l">
              <a:buFont typeface="Arial"/>
              <a:buChar char="•"/>
              <a:tabLst>
                <a:tab pos="379413" algn="l"/>
              </a:tabLst>
              <a:defRPr/>
            </a:pPr>
            <a:r>
              <a:rPr lang="en-GB" sz="1600" dirty="0">
                <a:ea typeface="ＭＳ Ｐゴシック" pitchFamily="-112" charset="-128"/>
                <a:cs typeface="ＭＳ Ｐゴシック" pitchFamily="-112" charset="-128"/>
                <a:hlinkClick r:id="rId3"/>
              </a:rPr>
              <a:t>http://agenda.infn.it/conferenceDisplay.py?confId=</a:t>
            </a:r>
            <a:r>
              <a:rPr lang="en-GB" sz="1600" dirty="0" smtClean="0">
                <a:ea typeface="ＭＳ Ｐゴシック" pitchFamily="-112" charset="-128"/>
                <a:cs typeface="ＭＳ Ｐゴシック" pitchFamily="-112" charset="-128"/>
                <a:hlinkClick r:id="rId3"/>
              </a:rPr>
              <a:t>3350</a:t>
            </a:r>
            <a:endParaRPr lang="en-GB" sz="1600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marL="285750" indent="-285750" algn="l">
              <a:buFont typeface="Arial"/>
              <a:buChar char="•"/>
              <a:tabLst>
                <a:tab pos="379413" algn="l"/>
              </a:tabLst>
              <a:defRPr/>
            </a:pPr>
            <a:endParaRPr lang="en-GB" sz="1600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marL="355600" indent="-355600" algn="l">
              <a:buFont typeface="Arial"/>
              <a:buChar char="•"/>
              <a:tabLst>
                <a:tab pos="379413" algn="l"/>
              </a:tabLst>
              <a:defRPr/>
            </a:pPr>
            <a:endParaRPr lang="en-GB" sz="1200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endParaRPr lang="en-GB" sz="1600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endParaRPr lang="en-GB" sz="1800" dirty="0" smtClean="0"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15365" name="Picture 6" descr="IBL Logo_provisional2a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622" r="20670"/>
          <a:stretch>
            <a:fillRect/>
          </a:stretch>
        </p:blipFill>
        <p:spPr bwMode="auto">
          <a:xfrm>
            <a:off x="5780088" y="1676400"/>
            <a:ext cx="283051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035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Shut-downs? Speed-up?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LHC and Experiments discussed the plans in Chamonix (24-28 January 2011)</a:t>
            </a:r>
            <a:endParaRPr lang="en-GB" sz="1600" dirty="0" smtClean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1"/>
            <a:r>
              <a:rPr lang="en-GB" sz="1600" dirty="0">
                <a:latin typeface="Thaoma (body)" charset="0"/>
                <a:ea typeface="ＭＳ Ｐゴシック" pitchFamily="-108" charset="-128"/>
                <a:sym typeface="Symbol" pitchFamily="-108" charset="2"/>
                <a:hlinkClick r:id="rId2"/>
              </a:rPr>
              <a:t>http://indico.cern.ch/conferenceDisplay.py?confId=</a:t>
            </a:r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  <a:hlinkClick r:id="rId2"/>
              </a:rPr>
              <a:t>103957</a:t>
            </a:r>
            <a:endParaRPr lang="en-GB" sz="1600" dirty="0" smtClean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1"/>
            <a:endParaRPr lang="en-GB" sz="1600" dirty="0" smtClean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1"/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LHC will run 2 years (2011 and 2012). Then a long shutdown (15÷19 months)</a:t>
            </a:r>
          </a:p>
          <a:p>
            <a:pPr lvl="1"/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The SD foreseen for IBL in 2016 will likely move away</a:t>
            </a:r>
          </a:p>
          <a:p>
            <a:pPr lvl="1"/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ATLAS Management has requested IBL to look at installation in 2013.</a:t>
            </a:r>
          </a:p>
          <a:p>
            <a:pPr lvl="1"/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IBL Technical Coordinator has prepared an aggressive schedule for installation in July 2013.</a:t>
            </a:r>
          </a:p>
          <a:p>
            <a:pPr lvl="1"/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Specification for sensors maintained that of IBL TDR (5x10</a:t>
            </a:r>
            <a:r>
              <a:rPr lang="en-GB" sz="1600" baseline="300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15</a:t>
            </a:r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 n/cm</a:t>
            </a:r>
            <a:r>
              <a:rPr lang="en-GB" sz="1600" baseline="300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2</a:t>
            </a:r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)</a:t>
            </a:r>
            <a:endParaRPr lang="en-GB" sz="1600" dirty="0" smtClean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1"/>
            <a:endParaRPr lang="en-GB" sz="1600" dirty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r>
              <a:rPr lang="en-GB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Sensor pre-production:</a:t>
            </a:r>
          </a:p>
          <a:p>
            <a:pPr lvl="1"/>
            <a:r>
              <a:rPr lang="en-GB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Decided to go ahead (need to be approved by the Institute Board) with 2 batches of n-on-n planar from </a:t>
            </a:r>
            <a:r>
              <a:rPr lang="en-GB" dirty="0" err="1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CiS</a:t>
            </a:r>
            <a:r>
              <a:rPr lang="en-GB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 </a:t>
            </a:r>
            <a:r>
              <a:rPr lang="en-GB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and 2 batches from CNM and FBK. Both CNM and FBK agreed to have a second batch in parallel</a:t>
            </a:r>
          </a:p>
          <a:p>
            <a:pPr lvl="2"/>
            <a:r>
              <a:rPr lang="en-GB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230µm wafer bought.</a:t>
            </a:r>
          </a:p>
          <a:p>
            <a:pPr lvl="1"/>
            <a:r>
              <a:rPr lang="en-GB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In case of decision of 3D we should have 100 wafer produced</a:t>
            </a:r>
          </a:p>
          <a:p>
            <a:pPr lvl="2"/>
            <a:r>
              <a:rPr lang="en-GB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T</a:t>
            </a:r>
            <a:r>
              <a:rPr lang="en-GB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he IBL would need 40 wafe</a:t>
            </a:r>
            <a:r>
              <a:rPr lang="en-GB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rs with 100% good yield. </a:t>
            </a:r>
          </a:p>
          <a:p>
            <a:pPr lvl="2"/>
            <a:r>
              <a:rPr lang="en-GB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If need more FBK may produce additional 2 batches? By when?</a:t>
            </a:r>
          </a:p>
          <a:p>
            <a:pPr lvl="1"/>
            <a:r>
              <a:rPr lang="en-GB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Competition is strong. But is worth to compete!</a:t>
            </a:r>
            <a:endParaRPr lang="en-GB" dirty="0" smtClean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2"/>
            <a:endParaRPr lang="en-GB" sz="1600" dirty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1"/>
            <a:endParaRPr lang="en-GB" sz="1600" dirty="0" smtClean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2"/>
            <a:endParaRPr lang="en-GB" sz="1600" dirty="0" smtClean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2"/>
            <a:endParaRPr lang="en-GB" sz="1600" dirty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2"/>
            <a:endParaRPr lang="en-GB" sz="1600" dirty="0" smtClean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2"/>
            <a:endParaRPr lang="en-GB" sz="1600" dirty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2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07172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Schedule: FE-I4 &amp; Module Pre-prod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vx</a:t>
            </a:r>
            <a:endParaRPr lang="en-US" dirty="0"/>
          </a:p>
        </p:txBody>
      </p:sp>
      <p:pic>
        <p:nvPicPr>
          <p:cNvPr id="4" name="Picture 3" descr="schedule_pg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20700"/>
            <a:ext cx="8966200" cy="5816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2051720" y="3789040"/>
            <a:ext cx="720080" cy="216024"/>
          </a:xfrm>
          <a:prstGeom prst="rect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3779912" y="2852936"/>
            <a:ext cx="1368152" cy="360040"/>
          </a:xfrm>
          <a:prstGeom prst="borderCallout1">
            <a:avLst>
              <a:gd name="adj1" fmla="val 18750"/>
              <a:gd name="adj2" fmla="val -8333"/>
              <a:gd name="adj3" fmla="val 253596"/>
              <a:gd name="adj4" fmla="val -7377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charset="0"/>
              </a:rPr>
              <a:t>Submission of FE-I4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Very Aggressive!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51720" y="5085184"/>
            <a:ext cx="1512168" cy="216024"/>
          </a:xfrm>
          <a:prstGeom prst="rect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charset="0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4644008" y="4293096"/>
            <a:ext cx="1296144" cy="216024"/>
          </a:xfrm>
          <a:prstGeom prst="borderCallout1">
            <a:avLst>
              <a:gd name="adj1" fmla="val 18750"/>
              <a:gd name="adj2" fmla="val -8333"/>
              <a:gd name="adj3" fmla="val 362624"/>
              <a:gd name="adj4" fmla="val -82684"/>
            </a:avLst>
          </a:prstGeom>
          <a:solidFill>
            <a:srgbClr val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charset="0"/>
              </a:rPr>
              <a:t>Sensor production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31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Schedule: </a:t>
            </a:r>
            <a:r>
              <a:rPr lang="en-US" dirty="0" smtClean="0"/>
              <a:t>Module Prod</a:t>
            </a:r>
            <a:endParaRPr lang="en-US" dirty="0"/>
          </a:p>
        </p:txBody>
      </p:sp>
      <p:pic>
        <p:nvPicPr>
          <p:cNvPr id="10" name="Content Placeholder 9" descr="schedule_pg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" r="461"/>
          <a:stretch>
            <a:fillRect/>
          </a:stretch>
        </p:blipFill>
        <p:spPr/>
      </p:pic>
      <p:sp>
        <p:nvSpPr>
          <p:cNvPr id="11" name="Rectangle 10"/>
          <p:cNvSpPr/>
          <p:nvPr/>
        </p:nvSpPr>
        <p:spPr bwMode="auto">
          <a:xfrm>
            <a:off x="2051720" y="2420888"/>
            <a:ext cx="1512168" cy="216024"/>
          </a:xfrm>
          <a:prstGeom prst="rect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charset="0"/>
            </a:endParaRPr>
          </a:p>
        </p:txBody>
      </p:sp>
      <p:sp>
        <p:nvSpPr>
          <p:cNvPr id="12" name="Line Callout 1 11"/>
          <p:cNvSpPr/>
          <p:nvPr/>
        </p:nvSpPr>
        <p:spPr bwMode="auto">
          <a:xfrm>
            <a:off x="4499992" y="1700808"/>
            <a:ext cx="1080120" cy="216024"/>
          </a:xfrm>
          <a:prstGeom prst="borderCallout1">
            <a:avLst>
              <a:gd name="adj1" fmla="val 18750"/>
              <a:gd name="adj2" fmla="val -8333"/>
              <a:gd name="adj3" fmla="val 330557"/>
              <a:gd name="adj4" fmla="val -84822"/>
            </a:avLst>
          </a:prstGeom>
          <a:solidFill>
            <a:srgbClr val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charset="0"/>
              </a:rPr>
              <a:t>20% of</a:t>
            </a:r>
            <a:r>
              <a:rPr kumimoji="0" lang="en-US" sz="9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charset="0"/>
              </a:rPr>
              <a:t> modules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063265" y="2959579"/>
            <a:ext cx="1512168" cy="216024"/>
          </a:xfrm>
          <a:prstGeom prst="rect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charset="0"/>
            </a:endParaRPr>
          </a:p>
        </p:txBody>
      </p:sp>
      <p:sp>
        <p:nvSpPr>
          <p:cNvPr id="14" name="Line Callout 1 13"/>
          <p:cNvSpPr/>
          <p:nvPr/>
        </p:nvSpPr>
        <p:spPr bwMode="auto">
          <a:xfrm>
            <a:off x="4511537" y="2239499"/>
            <a:ext cx="1080120" cy="216024"/>
          </a:xfrm>
          <a:prstGeom prst="borderCallout1">
            <a:avLst>
              <a:gd name="adj1" fmla="val 18750"/>
              <a:gd name="adj2" fmla="val -8333"/>
              <a:gd name="adj3" fmla="val 330557"/>
              <a:gd name="adj4" fmla="val -84822"/>
            </a:avLst>
          </a:prstGeom>
          <a:solidFill>
            <a:srgbClr val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charset="0"/>
              </a:rPr>
              <a:t>40% of</a:t>
            </a:r>
            <a:r>
              <a:rPr kumimoji="0" lang="en-US" sz="9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charset="0"/>
              </a:rPr>
              <a:t> modules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074810" y="3394365"/>
            <a:ext cx="1512168" cy="216024"/>
          </a:xfrm>
          <a:prstGeom prst="rect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charset="0"/>
            </a:endParaRPr>
          </a:p>
        </p:txBody>
      </p:sp>
      <p:sp>
        <p:nvSpPr>
          <p:cNvPr id="16" name="Line Callout 1 15"/>
          <p:cNvSpPr/>
          <p:nvPr/>
        </p:nvSpPr>
        <p:spPr bwMode="auto">
          <a:xfrm>
            <a:off x="4523082" y="2674285"/>
            <a:ext cx="1080120" cy="216024"/>
          </a:xfrm>
          <a:prstGeom prst="borderCallout1">
            <a:avLst>
              <a:gd name="adj1" fmla="val 18750"/>
              <a:gd name="adj2" fmla="val -8333"/>
              <a:gd name="adj3" fmla="val 330557"/>
              <a:gd name="adj4" fmla="val -84822"/>
            </a:avLst>
          </a:prstGeom>
          <a:solidFill>
            <a:srgbClr val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40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charset="0"/>
              </a:rPr>
              <a:t>% of</a:t>
            </a:r>
            <a:r>
              <a:rPr kumimoji="0" lang="en-US" sz="9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charset="0"/>
              </a:rPr>
              <a:t> modules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01032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0000"/>
      </a:dk1>
      <a:lt1>
        <a:srgbClr val="FFFFFF"/>
      </a:lt1>
      <a:dk2>
        <a:srgbClr val="FF0000"/>
      </a:dk2>
      <a:lt2>
        <a:srgbClr val="777777"/>
      </a:lt2>
      <a:accent1>
        <a:srgbClr val="FFFF39"/>
      </a:accent1>
      <a:accent2>
        <a:srgbClr val="800000"/>
      </a:accent2>
      <a:accent3>
        <a:srgbClr val="FFFFFF"/>
      </a:accent3>
      <a:accent4>
        <a:srgbClr val="000000"/>
      </a:accent4>
      <a:accent5>
        <a:srgbClr val="FFFFAE"/>
      </a:accent5>
      <a:accent6>
        <a:srgbClr val="730000"/>
      </a:accent6>
      <a:hlink>
        <a:srgbClr val="1900B2"/>
      </a:hlink>
      <a:folHlink>
        <a:srgbClr val="AE00A2"/>
      </a:folHlink>
    </a:clrScheme>
    <a:fontScheme name="Blank Presentation">
      <a:majorFont>
        <a:latin typeface="Arial Rounded MT Bold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Rounded MT Bol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Rounded MT Bold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FF0000"/>
        </a:dk2>
        <a:lt2>
          <a:srgbClr val="777777"/>
        </a:lt2>
        <a:accent1>
          <a:srgbClr val="FFFF39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FFFFAE"/>
        </a:accent5>
        <a:accent6>
          <a:srgbClr val="730000"/>
        </a:accent6>
        <a:hlink>
          <a:srgbClr val="1900B2"/>
        </a:hlink>
        <a:folHlink>
          <a:srgbClr val="AE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61389</TotalTime>
  <Words>275</Words>
  <Application>Microsoft Macintosh PowerPoint</Application>
  <PresentationFormat>On-screen Show (4:3)</PresentationFormat>
  <Paragraphs>53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Communications &amp; Schedule IBL</vt:lpstr>
      <vt:lpstr>When Shut-downs? Speed-up?</vt:lpstr>
      <vt:lpstr>Schedule: FE-I4 &amp; Module Pre-prod</vt:lpstr>
      <vt:lpstr>Schedule: Module Prod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Status of All Loaded Staves</dc:title>
  <cp:lastModifiedBy>Giovanni Darbo</cp:lastModifiedBy>
  <cp:revision>923</cp:revision>
  <cp:lastPrinted>2010-06-17T11:43:39Z</cp:lastPrinted>
  <dcterms:created xsi:type="dcterms:W3CDTF">2010-10-29T09:34:03Z</dcterms:created>
  <dcterms:modified xsi:type="dcterms:W3CDTF">2011-02-03T23:50:18Z</dcterms:modified>
</cp:coreProperties>
</file>