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260" r:id="rId4"/>
    <p:sldId id="339" r:id="rId5"/>
    <p:sldId id="306" r:id="rId6"/>
    <p:sldId id="345" r:id="rId7"/>
    <p:sldId id="265" r:id="rId8"/>
    <p:sldId id="268" r:id="rId9"/>
    <p:sldId id="266" r:id="rId10"/>
    <p:sldId id="340" r:id="rId11"/>
    <p:sldId id="264" r:id="rId12"/>
    <p:sldId id="259" r:id="rId13"/>
    <p:sldId id="271" r:id="rId14"/>
    <p:sldId id="272" r:id="rId15"/>
    <p:sldId id="301" r:id="rId16"/>
    <p:sldId id="299" r:id="rId17"/>
    <p:sldId id="274" r:id="rId18"/>
    <p:sldId id="275" r:id="rId19"/>
    <p:sldId id="279" r:id="rId20"/>
    <p:sldId id="280" r:id="rId21"/>
    <p:sldId id="696" r:id="rId22"/>
    <p:sldId id="698" r:id="rId23"/>
    <p:sldId id="707" r:id="rId24"/>
    <p:sldId id="708" r:id="rId25"/>
    <p:sldId id="697" r:id="rId26"/>
    <p:sldId id="691" r:id="rId27"/>
    <p:sldId id="709" r:id="rId28"/>
    <p:sldId id="692" r:id="rId29"/>
    <p:sldId id="283" r:id="rId30"/>
    <p:sldId id="284" r:id="rId31"/>
    <p:sldId id="334" r:id="rId32"/>
    <p:sldId id="700" r:id="rId33"/>
    <p:sldId id="701" r:id="rId34"/>
    <p:sldId id="294" r:id="rId35"/>
    <p:sldId id="689" r:id="rId36"/>
    <p:sldId id="702" r:id="rId37"/>
    <p:sldId id="703" r:id="rId38"/>
    <p:sldId id="704" r:id="rId39"/>
    <p:sldId id="711" r:id="rId40"/>
    <p:sldId id="312" r:id="rId41"/>
    <p:sldId id="710" r:id="rId42"/>
    <p:sldId id="314" r:id="rId43"/>
    <p:sldId id="285" r:id="rId44"/>
    <p:sldId id="705" r:id="rId45"/>
    <p:sldId id="295" r:id="rId46"/>
    <p:sldId id="706" r:id="rId47"/>
    <p:sldId id="672" r:id="rId48"/>
    <p:sldId id="300" r:id="rId49"/>
    <p:sldId id="269" r:id="rId50"/>
    <p:sldId id="270" r:id="rId51"/>
    <p:sldId id="298" r:id="rId52"/>
    <p:sldId id="321" r:id="rId53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20FB"/>
    <a:srgbClr val="060090"/>
    <a:srgbClr val="821B80"/>
    <a:srgbClr val="25F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/>
    <p:restoredTop sz="99823" autoAdjust="0"/>
  </p:normalViewPr>
  <p:slideViewPr>
    <p:cSldViewPr snapToGrid="0" snapToObjects="1">
      <p:cViewPr varScale="1">
        <p:scale>
          <a:sx n="142" d="100"/>
          <a:sy n="142" d="100"/>
        </p:scale>
        <p:origin x="192" y="5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665D-AC83-CB48-BC0A-B4CD4228519B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C7EF-A2A0-1245-879B-1EB3B71AD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1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84B-478B-394F-8FE0-F741D786CD8E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FDE0-AEF1-404B-8329-E9D5A5C6D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9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043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1561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117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518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83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896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3738"/>
            <a:ext cx="6070600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94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3738"/>
            <a:ext cx="6070600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5662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3738"/>
            <a:ext cx="6070600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29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This shows an example of very precise K-Lambda cross section and polarization data published by the CLAS collaboration. </a:t>
            </a:r>
          </a:p>
          <a:p>
            <a:r>
              <a:rPr lang="en-US"/>
              <a:t>The Bonn-</a:t>
            </a:r>
            <a:r>
              <a:rPr lang="en-US" err="1"/>
              <a:t>Gatchina</a:t>
            </a:r>
            <a:r>
              <a:rPr lang="en-US"/>
              <a:t> group found strong evidence for the N(1900)3/2+. An excellent fit is achieved in both cross section and polarization observables. </a:t>
            </a:r>
          </a:p>
          <a:p>
            <a:r>
              <a:rPr lang="en-US"/>
              <a:t>Several new states and states with low * rating were needed to fit the data with acceptable chi^2.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04306C9-BBB0-0C4F-8F93-40D1D755630A}" type="datetime1">
              <a:rPr lang="en-US" smtClean="0"/>
              <a:pPr/>
              <a:t>10/31/23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036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65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83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502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59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19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60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3B55A2-B153-734E-B694-EE2B639E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91D333-B717-4145-ACB6-A81EE78C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EFC9B-1427-0145-AB39-E0FC424057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EC5647-5868-264A-970C-8CE494DA89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50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6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7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6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1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0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39144" y="4793604"/>
            <a:ext cx="637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it-IT"/>
              <a:t>EINN 2023  November 3rd  2023  - Annalisa D’Angelo – Baryon Spectroscopy:  new results and perspectives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E33505E3-9B21-8742-B4DC-5DD2FCC133AE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" y="4674870"/>
            <a:ext cx="1499616" cy="4686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15474" y="4639552"/>
            <a:ext cx="942652" cy="50394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9" name="Connettore 1 8"/>
          <p:cNvCxnSpPr/>
          <p:nvPr userDrawn="1"/>
        </p:nvCxnSpPr>
        <p:spPr bwMode="auto">
          <a:xfrm>
            <a:off x="1439144" y="4767263"/>
            <a:ext cx="67763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67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lbero di palma, albero, cielo, aria aperta&#10;&#10;Descrizione generata automaticamente">
            <a:extLst>
              <a:ext uri="{FF2B5EF4-FFF2-40B4-BE49-F238E27FC236}">
                <a16:creationId xmlns:a16="http://schemas.microsoft.com/office/drawing/2014/main" id="{C8A53F1E-754C-94A6-D3B9-10F541373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74" y="0"/>
            <a:ext cx="7374451" cy="193793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7799" y="3193380"/>
            <a:ext cx="64740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Outline: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Motivation for light baryon spectroscopy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Establishing N* states – polarized photoreactions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Identifying the effective degrees of freedom: mesons electro-production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Signature for hybrid baryons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Outlook &amp; conclusions</a:t>
            </a:r>
          </a:p>
          <a:p>
            <a:endParaRPr lang="en-US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D18F1E2-4201-7581-43F0-26FFDAD48523}"/>
              </a:ext>
            </a:extLst>
          </p:cNvPr>
          <p:cNvGrpSpPr/>
          <p:nvPr/>
        </p:nvGrpSpPr>
        <p:grpSpPr>
          <a:xfrm>
            <a:off x="6587292" y="2292530"/>
            <a:ext cx="2238993" cy="2457165"/>
            <a:chOff x="6198778" y="1943939"/>
            <a:chExt cx="2238993" cy="2457165"/>
          </a:xfrm>
        </p:grpSpPr>
        <p:pic>
          <p:nvPicPr>
            <p:cNvPr id="10" name="Immagine 9" descr="Schermata 2016-09-13 alle 04.47.3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778" y="1943939"/>
              <a:ext cx="2226369" cy="2163233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7714496" y="4124105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 (GeV)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893218" y="2116162"/>
            <a:ext cx="5232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7618" indent="-1707618" algn="ctr"/>
            <a:r>
              <a:rPr lang="en-US" b="1" dirty="0">
                <a:solidFill>
                  <a:srgbClr val="800000"/>
                </a:solidFill>
              </a:rPr>
              <a:t>Baryon spectroscopy: new results and perspectives</a:t>
            </a:r>
          </a:p>
          <a:p>
            <a:pPr marL="1707618" indent="-1707618" algn="ctr"/>
            <a:r>
              <a:rPr lang="en-US" b="1" dirty="0"/>
              <a:t>Annalisa D’Angelo</a:t>
            </a:r>
            <a:endParaRPr lang="en-US" dirty="0"/>
          </a:p>
          <a:p>
            <a:pPr algn="ctr"/>
            <a:r>
              <a:rPr lang="en-US" sz="1400" dirty="0"/>
              <a:t>University of Rome Tor </a:t>
            </a:r>
            <a:r>
              <a:rPr lang="en-US" sz="1400" dirty="0" err="1"/>
              <a:t>Vergata</a:t>
            </a:r>
            <a:r>
              <a:rPr lang="en-US" sz="1400" dirty="0"/>
              <a:t> &amp; INFN Rome Tor </a:t>
            </a:r>
            <a:r>
              <a:rPr lang="en-US" sz="1400" dirty="0" err="1"/>
              <a:t>Vergata</a:t>
            </a:r>
            <a:endParaRPr lang="en-US" sz="1400" dirty="0"/>
          </a:p>
          <a:p>
            <a:pPr algn="ctr"/>
            <a:r>
              <a:rPr lang="en-US" sz="1400" dirty="0"/>
              <a:t>for the </a:t>
            </a:r>
            <a:r>
              <a:rPr lang="en-US" sz="1400" b="1" dirty="0">
                <a:solidFill>
                  <a:srgbClr val="0070C0"/>
                </a:solidFill>
              </a:rPr>
              <a:t>CLAS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2087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60387B46-FD35-BE44-86B9-A4D9573A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775" y="109729"/>
            <a:ext cx="10068340" cy="47982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N* Program </a:t>
            </a:r>
            <a:r>
              <a:rPr lang="mr-IN" sz="2800" b="1" dirty="0">
                <a:solidFill>
                  <a:srgbClr val="800000"/>
                </a:solidFill>
              </a:rPr>
              <a:t>–</a:t>
            </a:r>
            <a:r>
              <a:rPr lang="en-GB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photo- &amp; electro-production of mesons</a:t>
            </a:r>
          </a:p>
        </p:txBody>
      </p:sp>
      <p:pic>
        <p:nvPicPr>
          <p:cNvPr id="41" name="Picture 4" descr="nucl_dof_1.jpg">
            <a:extLst>
              <a:ext uri="{FF2B5EF4-FFF2-40B4-BE49-F238E27FC236}">
                <a16:creationId xmlns:a16="http://schemas.microsoft.com/office/drawing/2014/main" id="{B67D7E9D-0448-A643-A673-2A1E9990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980" y="3977816"/>
            <a:ext cx="710560" cy="727540"/>
          </a:xfrm>
          <a:prstGeom prst="rect">
            <a:avLst/>
          </a:prstGeom>
        </p:spPr>
      </p:pic>
      <p:pic>
        <p:nvPicPr>
          <p:cNvPr id="42" name="Picture 5" descr="nucl_dof_2.jpg">
            <a:extLst>
              <a:ext uri="{FF2B5EF4-FFF2-40B4-BE49-F238E27FC236}">
                <a16:creationId xmlns:a16="http://schemas.microsoft.com/office/drawing/2014/main" id="{C918F4EB-B7BE-164E-93C7-115A39BBA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742" y="3963315"/>
            <a:ext cx="710560" cy="727540"/>
          </a:xfrm>
          <a:prstGeom prst="rect">
            <a:avLst/>
          </a:prstGeom>
        </p:spPr>
      </p:pic>
      <p:pic>
        <p:nvPicPr>
          <p:cNvPr id="43" name="Picture 6" descr="nucl_dof_3.jpg">
            <a:extLst>
              <a:ext uri="{FF2B5EF4-FFF2-40B4-BE49-F238E27FC236}">
                <a16:creationId xmlns:a16="http://schemas.microsoft.com/office/drawing/2014/main" id="{582AD912-9230-D64E-B1F4-94030097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861" y="3963315"/>
            <a:ext cx="710560" cy="727540"/>
          </a:xfrm>
          <a:prstGeom prst="rect">
            <a:avLst/>
          </a:prstGeom>
        </p:spPr>
      </p:pic>
      <p:sp>
        <p:nvSpPr>
          <p:cNvPr id="44" name="TextBox 8">
            <a:extLst>
              <a:ext uri="{FF2B5EF4-FFF2-40B4-BE49-F238E27FC236}">
                <a16:creationId xmlns:a16="http://schemas.microsoft.com/office/drawing/2014/main" id="{4EB24FCD-6FB0-D847-B8F8-60820AEF9408}"/>
              </a:ext>
            </a:extLst>
          </p:cNvPr>
          <p:cNvSpPr txBox="1"/>
          <p:nvPr/>
        </p:nvSpPr>
        <p:spPr>
          <a:xfrm>
            <a:off x="-169576" y="729221"/>
            <a:ext cx="9675141" cy="330860"/>
          </a:xfrm>
          <a:prstGeom prst="rect">
            <a:avLst/>
          </a:prstGeom>
          <a:noFill/>
          <a:ln w="38100">
            <a:noFill/>
          </a:ln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800000"/>
                </a:solidFill>
                <a:latin typeface="+mj-lt"/>
                <a:cs typeface="Comic Sans MS"/>
              </a:rPr>
              <a:t>The N* program is one of the key physics foundations of </a:t>
            </a:r>
            <a:r>
              <a:rPr lang="en-US" sz="1700" dirty="0" err="1">
                <a:solidFill>
                  <a:srgbClr val="800000"/>
                </a:solidFill>
                <a:latin typeface="+mj-lt"/>
                <a:cs typeface="Comic Sans MS"/>
              </a:rPr>
              <a:t>CLAS@JLab</a:t>
            </a:r>
            <a:r>
              <a:rPr lang="en-US" sz="1700" dirty="0">
                <a:solidFill>
                  <a:srgbClr val="800000"/>
                </a:solidFill>
                <a:latin typeface="+mj-lt"/>
                <a:cs typeface="Comic Sans MS"/>
              </a:rPr>
              <a:t>, A2@MAMI, CB@ELSA, BGOOD</a:t>
            </a: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B3E60ED1-DDB7-9C4C-9ED2-D6467E1DF80D}"/>
              </a:ext>
            </a:extLst>
          </p:cNvPr>
          <p:cNvSpPr txBox="1"/>
          <p:nvPr/>
        </p:nvSpPr>
        <p:spPr>
          <a:xfrm>
            <a:off x="2454966" y="1142889"/>
            <a:ext cx="6470374" cy="2135200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>
              <a:spcAft>
                <a:spcPts val="450"/>
              </a:spcAft>
              <a:buClr>
                <a:schemeClr val="tx1"/>
              </a:buClr>
            </a:pPr>
            <a:r>
              <a:rPr lang="en-US" sz="1500" dirty="0">
                <a:solidFill>
                  <a:schemeClr val="tx2"/>
                </a:solidFill>
                <a:latin typeface="+mj-lt"/>
              </a:rPr>
              <a:t>Detectors have been designed to measure cross sections and spin observables over a broad kinematic range for exclusive reaction channels:</a:t>
            </a:r>
          </a:p>
          <a:p>
            <a:pPr algn="ctr">
              <a:spcBef>
                <a:spcPts val="675"/>
              </a:spcBef>
              <a:spcAft>
                <a:spcPts val="675"/>
              </a:spcAft>
            </a:pP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w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f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h’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pp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K</a:t>
            </a:r>
            <a:r>
              <a:rPr lang="en-US" dirty="0">
                <a:solidFill>
                  <a:srgbClr val="800000"/>
                </a:solidFill>
                <a:latin typeface="+mj-lt"/>
                <a:cs typeface="Symbol" charset="2"/>
              </a:rPr>
              <a:t>Y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K*Y, KY*</a:t>
            </a:r>
          </a:p>
          <a:p>
            <a:pPr marL="260747" indent="-173831">
              <a:spcBef>
                <a:spcPts val="450"/>
              </a:spcBef>
              <a:spcAft>
                <a:spcPts val="225"/>
              </a:spcAft>
            </a:pPr>
            <a:r>
              <a:rPr lang="en-US" sz="1500" i="1" dirty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1500" dirty="0">
                <a:solidFill>
                  <a:srgbClr val="008000"/>
                </a:solidFill>
                <a:latin typeface="+mj-lt"/>
                <a:cs typeface="Comic Sans MS"/>
              </a:rPr>
              <a:t>- </a:t>
            </a:r>
            <a:r>
              <a:rPr lang="en-US" sz="1500" dirty="0">
                <a:latin typeface="+mj-lt"/>
                <a:cs typeface="Comic Sans MS"/>
              </a:rPr>
              <a:t>N* parameters do not depend on how they decay</a:t>
            </a:r>
          </a:p>
          <a:p>
            <a:pPr marL="260747" indent="-134541">
              <a:spcBef>
                <a:spcPts val="225"/>
              </a:spcBef>
              <a:spcAft>
                <a:spcPts val="225"/>
              </a:spcAft>
            </a:pPr>
            <a:r>
              <a:rPr lang="en-US" sz="1500" dirty="0">
                <a:solidFill>
                  <a:srgbClr val="000090"/>
                </a:solidFill>
                <a:latin typeface="+mj-lt"/>
                <a:cs typeface="Comic Sans MS"/>
              </a:rPr>
              <a:t>- Different final states have different hadronic decay parameters and different backgrounds </a:t>
            </a:r>
          </a:p>
          <a:p>
            <a:pPr marL="260747" indent="-134541">
              <a:spcBef>
                <a:spcPts val="225"/>
              </a:spcBef>
              <a:spcAft>
                <a:spcPts val="225"/>
              </a:spcAft>
            </a:pPr>
            <a:r>
              <a:rPr lang="en-US" sz="1500" dirty="0">
                <a:latin typeface="+mj-lt"/>
                <a:cs typeface="Comic Sans MS"/>
              </a:rPr>
              <a:t>- Agreement offers model-independent support for findings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02510113-4E42-4D48-AB1B-6F6A67266661}"/>
              </a:ext>
            </a:extLst>
          </p:cNvPr>
          <p:cNvSpPr txBox="1"/>
          <p:nvPr/>
        </p:nvSpPr>
        <p:spPr>
          <a:xfrm>
            <a:off x="0" y="3490800"/>
            <a:ext cx="5466647" cy="13131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34541" indent="-134541">
              <a:spcAft>
                <a:spcPts val="225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  <a:latin typeface="+mj-lt"/>
              </a:rPr>
              <a:t>The program goal is to probe the </a:t>
            </a: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spectrum</a:t>
            </a:r>
            <a:r>
              <a:rPr lang="en-US" sz="1500">
                <a:solidFill>
                  <a:srgbClr val="000000"/>
                </a:solidFill>
                <a:latin typeface="+mj-lt"/>
              </a:rPr>
              <a:t> of N* states and their </a:t>
            </a: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structure</a:t>
            </a:r>
            <a:r>
              <a:rPr lang="en-US" sz="1500">
                <a:solidFill>
                  <a:srgbClr val="800000"/>
                </a:solidFill>
                <a:latin typeface="+mj-lt"/>
              </a:rPr>
              <a:t> </a:t>
            </a:r>
          </a:p>
          <a:p>
            <a:pPr marL="260747" indent="-86916">
              <a:spcBef>
                <a:spcPts val="450"/>
              </a:spcBef>
              <a:buClr>
                <a:srgbClr val="C00000"/>
              </a:buClr>
            </a:pPr>
            <a:r>
              <a:rPr lang="en-US" sz="1500">
                <a:solidFill>
                  <a:srgbClr val="008000"/>
                </a:solidFill>
                <a:latin typeface="+mj-lt"/>
                <a:cs typeface="Comic Sans MS"/>
              </a:rPr>
              <a:t>- </a:t>
            </a:r>
            <a:r>
              <a:rPr lang="en-US" sz="1500">
                <a:solidFill>
                  <a:srgbClr val="000090"/>
                </a:solidFill>
                <a:latin typeface="+mj-lt"/>
                <a:cs typeface="Comic Sans MS"/>
              </a:rPr>
              <a:t>Probe the underlying degrees of freedom of the nucleon through studies of photoproduction and the Q</a:t>
            </a:r>
            <a:r>
              <a:rPr lang="en-US" sz="1500" baseline="30000">
                <a:solidFill>
                  <a:srgbClr val="000090"/>
                </a:solidFill>
                <a:latin typeface="+mj-lt"/>
                <a:cs typeface="Comic Sans MS"/>
              </a:rPr>
              <a:t>2</a:t>
            </a:r>
            <a:r>
              <a:rPr lang="en-US" sz="1500">
                <a:solidFill>
                  <a:srgbClr val="000090"/>
                </a:solidFill>
                <a:latin typeface="+mj-lt"/>
                <a:cs typeface="Comic Sans MS"/>
              </a:rPr>
              <a:t> evolution of the electro-production amplitudes.</a:t>
            </a:r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F8B4E242-1833-5C44-A5DA-CB11BF9C8492}"/>
              </a:ext>
            </a:extLst>
          </p:cNvPr>
          <p:cNvGrpSpPr/>
          <p:nvPr/>
        </p:nvGrpSpPr>
        <p:grpSpPr>
          <a:xfrm>
            <a:off x="8062706" y="3963315"/>
            <a:ext cx="849411" cy="720090"/>
            <a:chOff x="9372047" y="5498151"/>
            <a:chExt cx="1132548" cy="960120"/>
          </a:xfrm>
        </p:grpSpPr>
        <p:pic>
          <p:nvPicPr>
            <p:cNvPr id="50" name="Picture 14" descr="nucl_dof_4.png">
              <a:extLst>
                <a:ext uri="{FF2B5EF4-FFF2-40B4-BE49-F238E27FC236}">
                  <a16:creationId xmlns:a16="http://schemas.microsoft.com/office/drawing/2014/main" id="{F6959C52-1D1A-294B-9E9A-4D23E4C2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2047" y="5498151"/>
              <a:ext cx="960120" cy="960120"/>
            </a:xfrm>
            <a:prstGeom prst="rect">
              <a:avLst/>
            </a:prstGeom>
          </p:spPr>
        </p:pic>
        <p:sp>
          <p:nvSpPr>
            <p:cNvPr id="51" name="Oval 15">
              <a:extLst>
                <a:ext uri="{FF2B5EF4-FFF2-40B4-BE49-F238E27FC236}">
                  <a16:creationId xmlns:a16="http://schemas.microsoft.com/office/drawing/2014/main" id="{CD6203EC-0CAA-9A43-99A0-54352830E643}"/>
                </a:ext>
              </a:extLst>
            </p:cNvPr>
            <p:cNvSpPr/>
            <p:nvPr/>
          </p:nvSpPr>
          <p:spPr bwMode="auto">
            <a:xfrm>
              <a:off x="10029107" y="5577606"/>
              <a:ext cx="475488" cy="475488"/>
            </a:xfrm>
            <a:prstGeom prst="ellipse">
              <a:avLst/>
            </a:prstGeom>
            <a:solidFill>
              <a:schemeClr val="accent5"/>
            </a:solidFill>
            <a:ln w="349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20" eaLnBrk="0" hangingPunct="0"/>
              <a:endParaRPr lang="en-US">
                <a:latin typeface="+mj-lt"/>
              </a:endParaRPr>
            </a:p>
          </p:txBody>
        </p:sp>
      </p:grpSp>
      <p:pic>
        <p:nvPicPr>
          <p:cNvPr id="52" name="Picture 13">
            <a:extLst>
              <a:ext uri="{FF2B5EF4-FFF2-40B4-BE49-F238E27FC236}">
                <a16:creationId xmlns:a16="http://schemas.microsoft.com/office/drawing/2014/main" id="{4F7D9328-97BA-AD49-BE38-D8787A4785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1" t="3755" r="734" b="1719"/>
          <a:stretch/>
        </p:blipFill>
        <p:spPr>
          <a:xfrm rot="2538107" flipH="1">
            <a:off x="233577" y="1250220"/>
            <a:ext cx="2057400" cy="1993998"/>
          </a:xfrm>
          <a:prstGeom prst="ellipse">
            <a:avLst/>
          </a:prstGeom>
        </p:spPr>
      </p:pic>
      <p:sp>
        <p:nvSpPr>
          <p:cNvPr id="53" name="TextBox 11">
            <a:extLst>
              <a:ext uri="{FF2B5EF4-FFF2-40B4-BE49-F238E27FC236}">
                <a16:creationId xmlns:a16="http://schemas.microsoft.com/office/drawing/2014/main" id="{DAF1337F-F07E-BB4E-89A3-EE8C8A46AE27}"/>
              </a:ext>
            </a:extLst>
          </p:cNvPr>
          <p:cNvSpPr txBox="1"/>
          <p:nvPr/>
        </p:nvSpPr>
        <p:spPr>
          <a:xfrm>
            <a:off x="6042992" y="3592463"/>
            <a:ext cx="238539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400">
                <a:latin typeface="+mj-lt"/>
              </a:rPr>
              <a:t>N* degrees of freedom??</a:t>
            </a:r>
          </a:p>
        </p:txBody>
      </p:sp>
      <p:cxnSp>
        <p:nvCxnSpPr>
          <p:cNvPr id="54" name="Straight Connector 31">
            <a:extLst>
              <a:ext uri="{FF2B5EF4-FFF2-40B4-BE49-F238E27FC236}">
                <a16:creationId xmlns:a16="http://schemas.microsoft.com/office/drawing/2014/main" id="{651DA877-D649-E44D-9CBC-E3BBCE74E84B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1584F1E-5E43-F04C-9916-A393933F8436}"/>
              </a:ext>
            </a:extLst>
          </p:cNvPr>
          <p:cNvSpPr txBox="1"/>
          <p:nvPr/>
        </p:nvSpPr>
        <p:spPr>
          <a:xfrm>
            <a:off x="0" y="3135048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CLAS12@JLAB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EA50985-C00C-6CFE-3006-33FB3E95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A78F17-386F-D3E9-AF69-1099B4E6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11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chermata 2016-09-14 alle 01.43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47" y="3419877"/>
            <a:ext cx="2514600" cy="1295400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822267" y="215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Immagine 2" descr="Schermata 2016-09-14 alle 00.5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82" y="813430"/>
            <a:ext cx="3442385" cy="33189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82536" y="4127815"/>
            <a:ext cx="121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</a:rPr>
              <a:t>Hadronic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production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231934" y="4132363"/>
            <a:ext cx="170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Electromagnetic</a:t>
            </a:r>
          </a:p>
          <a:p>
            <a:r>
              <a:rPr lang="en-US" dirty="0">
                <a:solidFill>
                  <a:srgbClr val="000090"/>
                </a:solidFill>
              </a:rPr>
              <a:t>production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798734" y="4277267"/>
            <a:ext cx="34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7445" y="609127"/>
            <a:ext cx="280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Experimental requirements: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965448"/>
            <a:ext cx="5473700" cy="241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1600" dirty="0"/>
              <a:t>Precision measurements of photo-induced processes in wide kinematics, e.g. </a:t>
            </a:r>
          </a:p>
          <a:p>
            <a:pPr algn="just">
              <a:lnSpc>
                <a:spcPct val="90000"/>
              </a:lnSpc>
              <a:buClr>
                <a:srgbClr val="800000"/>
              </a:buClr>
            </a:pPr>
            <a:r>
              <a:rPr lang="en-GB" sz="1600" dirty="0">
                <a:solidFill>
                  <a:srgbClr val="FF0000"/>
                </a:solidFill>
                <a:cs typeface="Times New Roman"/>
              </a:rPr>
              <a:t>	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p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l-GR" sz="1600" dirty="0">
                <a:solidFill>
                  <a:srgbClr val="800000"/>
                </a:solidFill>
              </a:rPr>
              <a:t>π</a:t>
            </a:r>
            <a:r>
              <a:rPr lang="en-US" sz="1600" dirty="0">
                <a:solidFill>
                  <a:srgbClr val="800000"/>
                </a:solidFill>
              </a:rPr>
              <a:t>N, </a:t>
            </a:r>
            <a:r>
              <a:rPr lang="el-GR" sz="1600" dirty="0">
                <a:solidFill>
                  <a:srgbClr val="800000"/>
                </a:solidFill>
              </a:rPr>
              <a:t>η</a:t>
            </a:r>
            <a:r>
              <a:rPr lang="en-US" sz="1600" dirty="0">
                <a:solidFill>
                  <a:srgbClr val="800000"/>
                </a:solidFill>
              </a:rPr>
              <a:t>p, KY, ..,            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n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l-GR" sz="1600" dirty="0">
                <a:solidFill>
                  <a:srgbClr val="800000"/>
                </a:solidFill>
              </a:rPr>
              <a:t>π</a:t>
            </a:r>
            <a:r>
              <a:rPr lang="en-US" sz="1600" dirty="0">
                <a:solidFill>
                  <a:srgbClr val="800000"/>
                </a:solidFill>
              </a:rPr>
              <a:t>N, K</a:t>
            </a:r>
            <a:r>
              <a:rPr lang="en-US" sz="1600" baseline="30000" dirty="0">
                <a:solidFill>
                  <a:srgbClr val="800000"/>
                </a:solidFill>
              </a:rPr>
              <a:t>0</a:t>
            </a:r>
            <a:r>
              <a:rPr lang="en-US" sz="1600" dirty="0">
                <a:solidFill>
                  <a:srgbClr val="800000"/>
                </a:solidFill>
              </a:rPr>
              <a:t>Y</a:t>
            </a:r>
            <a:r>
              <a:rPr lang="en-US" sz="1600" baseline="30000" dirty="0">
                <a:solidFill>
                  <a:srgbClr val="800000"/>
                </a:solidFill>
              </a:rPr>
              <a:t>0</a:t>
            </a:r>
            <a:r>
              <a:rPr lang="en-US" sz="1600" dirty="0">
                <a:solidFill>
                  <a:srgbClr val="800000"/>
                </a:solidFill>
              </a:rPr>
              <a:t>, .. </a:t>
            </a:r>
          </a:p>
          <a:p>
            <a:pPr lvl="1" algn="just">
              <a:lnSpc>
                <a:spcPct val="90000"/>
              </a:lnSpc>
            </a:pPr>
            <a:endParaRPr lang="en-US" sz="1600" dirty="0">
              <a:ea typeface="ＭＳ Ｐゴシック" pitchFamily="-112" charset="-128"/>
            </a:endParaRPr>
          </a:p>
          <a:p>
            <a:pPr marL="285750" indent="-285750" algn="just">
              <a:lnSpc>
                <a:spcPct val="9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1600" dirty="0"/>
              <a:t>More complex reactions, e.g. 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p 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ω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p, </a:t>
            </a:r>
            <a:r>
              <a:rPr lang="en-US" sz="1600" dirty="0" err="1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pφ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1600" dirty="0">
                <a:solidFill>
                  <a:srgbClr val="800000"/>
                </a:solidFill>
              </a:rPr>
              <a:t>ππ</a:t>
            </a:r>
            <a:r>
              <a:rPr lang="en-US" sz="1600" dirty="0">
                <a:solidFill>
                  <a:srgbClr val="800000"/>
                </a:solidFill>
              </a:rPr>
              <a:t>p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600" dirty="0" err="1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η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πN, K*Y, ..</a:t>
            </a:r>
            <a:r>
              <a:rPr lang="en-US" sz="1600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may be sensitive to high mass states through direct transition to ground state or through cascade decays</a:t>
            </a:r>
          </a:p>
          <a:p>
            <a:pPr algn="just"/>
            <a:endParaRPr lang="en-US" sz="1600" dirty="0">
              <a:solidFill>
                <a:srgbClr val="000090"/>
              </a:solidFill>
            </a:endParaRPr>
          </a:p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Polarization observables are essential</a:t>
            </a:r>
            <a:endParaRPr lang="en-US" sz="1600" dirty="0"/>
          </a:p>
          <a:p>
            <a:endParaRPr lang="en-US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3240447" y="3160084"/>
            <a:ext cx="0" cy="43666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554842" y="3835427"/>
            <a:ext cx="2286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Extract s-channel resonances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04800" y="322741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Engaging theoretical groups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191E12-9071-923A-E3B7-752952C8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46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/>
        </p:nvPicPr>
        <p:blipFill>
          <a:blip r:embed="rId2"/>
          <a:srcRect t="28280"/>
          <a:stretch>
            <a:fillRect/>
          </a:stretch>
        </p:blipFill>
        <p:spPr>
          <a:xfrm>
            <a:off x="877601" y="2814624"/>
            <a:ext cx="7504545" cy="1835282"/>
          </a:xfrm>
          <a:prstGeom prst="rect">
            <a:avLst/>
          </a:prstGeom>
        </p:spPr>
      </p:pic>
      <p:sp>
        <p:nvSpPr>
          <p:cNvPr id="34" name="Rectangle 10"/>
          <p:cNvSpPr/>
          <p:nvPr/>
        </p:nvSpPr>
        <p:spPr>
          <a:xfrm>
            <a:off x="5930045" y="3369732"/>
            <a:ext cx="444350" cy="179918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18" name="Rectangle 8"/>
          <p:cNvSpPr/>
          <p:nvPr/>
        </p:nvSpPr>
        <p:spPr>
          <a:xfrm>
            <a:off x="2547312" y="3994149"/>
            <a:ext cx="436578" cy="179917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20" name="Rectangle 10"/>
          <p:cNvSpPr/>
          <p:nvPr/>
        </p:nvSpPr>
        <p:spPr>
          <a:xfrm>
            <a:off x="3739295" y="3994150"/>
            <a:ext cx="444350" cy="179918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21" name="Rectangle 11"/>
          <p:cNvSpPr/>
          <p:nvPr/>
        </p:nvSpPr>
        <p:spPr>
          <a:xfrm>
            <a:off x="4567013" y="3640666"/>
            <a:ext cx="3446688" cy="86783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pic>
        <p:nvPicPr>
          <p:cNvPr id="23" name="Picture 16"/>
          <p:cNvPicPr>
            <a:picLocks noChangeAspect="1"/>
          </p:cNvPicPr>
          <p:nvPr/>
        </p:nvPicPr>
        <p:blipFill>
          <a:blip r:embed="rId3"/>
          <a:srcRect l="5405" t="6218" r="50000" b="68655"/>
          <a:stretch>
            <a:fillRect/>
          </a:stretch>
        </p:blipFill>
        <p:spPr>
          <a:xfrm>
            <a:off x="439116" y="880533"/>
            <a:ext cx="2544774" cy="1777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8" name="TextBox 17"/>
          <p:cNvSpPr txBox="1"/>
          <p:nvPr/>
        </p:nvSpPr>
        <p:spPr>
          <a:xfrm>
            <a:off x="3060072" y="1107430"/>
            <a:ext cx="5830545" cy="1394412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2000" dirty="0">
                <a:latin typeface="+mn-lt"/>
              </a:rPr>
              <a:t> </a:t>
            </a:r>
            <a:r>
              <a:rPr lang="en-US" sz="1600" dirty="0"/>
              <a:t>Process described by </a:t>
            </a:r>
            <a:r>
              <a:rPr lang="en-US" sz="1600" dirty="0">
                <a:solidFill>
                  <a:srgbClr val="800000"/>
                </a:solidFill>
              </a:rPr>
              <a:t>4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complex, parity conserving amplitudes 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8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well-chosen measurements are needed to determine amplitude.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Up to </a:t>
            </a:r>
            <a:r>
              <a:rPr lang="en-US" sz="1600" b="1" dirty="0">
                <a:solidFill>
                  <a:srgbClr val="000090"/>
                </a:solidFill>
              </a:rPr>
              <a:t>16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observables measured directly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 </a:t>
            </a:r>
            <a:r>
              <a:rPr lang="en-US" sz="1600" b="1" dirty="0">
                <a:solidFill>
                  <a:srgbClr val="29FF5A"/>
                </a:solidFill>
              </a:rPr>
              <a:t>3</a:t>
            </a:r>
            <a:r>
              <a:rPr lang="en-US" sz="1600" dirty="0">
                <a:solidFill>
                  <a:srgbClr val="29FF5A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inferred from double polarization observables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13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inferred from triple polarization observables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1725374" y="2002625"/>
            <a:ext cx="1258516" cy="655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sz="1200" dirty="0" err="1">
                <a:latin typeface="+mn-lt"/>
              </a:rPr>
              <a:t>Λ</a:t>
            </a:r>
            <a:r>
              <a:rPr lang="en-US" sz="1200" dirty="0">
                <a:latin typeface="+mn-lt"/>
              </a:rPr>
              <a:t> weak decay has large analyzing power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3412906" y="668075"/>
            <a:ext cx="4315092" cy="378749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b="1" dirty="0"/>
              <a:t>The holy grail of baryon resonance analysis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3412906" y="4453233"/>
            <a:ext cx="5288641" cy="317194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A. </a:t>
            </a:r>
            <a:r>
              <a:rPr lang="en-US" sz="1400" dirty="0" err="1">
                <a:solidFill>
                  <a:srgbClr val="000090"/>
                </a:solidFill>
              </a:rPr>
              <a:t>Sandorfi</a:t>
            </a:r>
            <a:r>
              <a:rPr lang="en-US" sz="1400" dirty="0">
                <a:solidFill>
                  <a:srgbClr val="000090"/>
                </a:solidFill>
              </a:rPr>
              <a:t>, S. </a:t>
            </a:r>
            <a:r>
              <a:rPr lang="en-US" sz="1400" dirty="0" err="1">
                <a:solidFill>
                  <a:srgbClr val="000090"/>
                </a:solidFill>
              </a:rPr>
              <a:t>Hoblit</a:t>
            </a:r>
            <a:r>
              <a:rPr lang="en-US" sz="1400" dirty="0">
                <a:solidFill>
                  <a:srgbClr val="000090"/>
                </a:solidFill>
              </a:rPr>
              <a:t>, H. </a:t>
            </a:r>
            <a:r>
              <a:rPr lang="en-US" sz="1400" dirty="0" err="1">
                <a:solidFill>
                  <a:srgbClr val="000090"/>
                </a:solidFill>
              </a:rPr>
              <a:t>Kamano</a:t>
            </a:r>
            <a:r>
              <a:rPr lang="en-US" sz="1400" dirty="0">
                <a:solidFill>
                  <a:srgbClr val="000090"/>
                </a:solidFill>
              </a:rPr>
              <a:t>, T.-S.H. Lee, </a:t>
            </a:r>
            <a:r>
              <a:rPr lang="en-US" sz="1400" dirty="0" err="1">
                <a:solidFill>
                  <a:srgbClr val="000090"/>
                </a:solidFill>
              </a:rPr>
              <a:t>J.Phys</a:t>
            </a:r>
            <a:r>
              <a:rPr lang="en-US" sz="1400" dirty="0">
                <a:solidFill>
                  <a:srgbClr val="000090"/>
                </a:solidFill>
              </a:rPr>
              <a:t>. 38 (2011) 053001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Polarization Observables: Complete Experiment</a:t>
            </a:r>
          </a:p>
        </p:txBody>
      </p:sp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C22A728-C422-467C-BD03-468C1EAF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74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000090"/>
                </a:solidFill>
              </a:rPr>
              <a:t>Experimental set-up</a:t>
            </a:r>
          </a:p>
        </p:txBody>
      </p:sp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111" y="1543388"/>
            <a:ext cx="2321392" cy="226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3455061" y="893238"/>
            <a:ext cx="2047168" cy="422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906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Torus magnet</a:t>
            </a:r>
          </a:p>
          <a:p>
            <a:pPr eaLnBrk="1" hangingPunct="1">
              <a:lnSpc>
                <a:spcPct val="50000"/>
              </a:lnSpc>
              <a:spcBef>
                <a:spcPts val="906"/>
              </a:spcBef>
            </a:pPr>
            <a:r>
              <a:rPr lang="en-US" sz="1400">
                <a:solidFill>
                  <a:schemeClr val="accent2"/>
                </a:solidFill>
                <a:latin typeface="+mn-lt"/>
              </a:rPr>
              <a:t>6 superconducting coils</a:t>
            </a: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4276111" y="1445697"/>
            <a:ext cx="869983" cy="67373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9"/>
              <p:cNvSpPr txBox="1">
                <a:spLocks noChangeArrowheads="1"/>
              </p:cNvSpPr>
              <p:nvPr/>
            </p:nvSpPr>
            <p:spPr bwMode="auto">
              <a:xfrm>
                <a:off x="4555948" y="4011801"/>
                <a:ext cx="2075899" cy="35342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/>
              <a:lstStyle>
                <a:lvl1pPr defTabSz="461963"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defTabSz="461963"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906"/>
                  </a:spcBef>
                </a:pPr>
                <a:r>
                  <a:rPr lang="en-US" sz="1400" b="1" dirty="0">
                    <a:latin typeface="+mn-lt"/>
                  </a:rPr>
                  <a:t>Gas Cherenkov counters </a:t>
                </a:r>
                <a:r>
                  <a:rPr lang="en-US" sz="1400" dirty="0">
                    <a:solidFill>
                      <a:schemeClr val="accent2"/>
                    </a:solidFill>
                    <a:latin typeface="+mn-lt"/>
                  </a:rPr>
                  <a:t>e/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+mn-lt"/>
                  </a:rPr>
                  <a:t> separation, 256 PMTs</a:t>
                </a:r>
              </a:p>
              <a:p>
                <a:pPr eaLnBrk="1" hangingPunct="1">
                  <a:spcBef>
                    <a:spcPts val="906"/>
                  </a:spcBef>
                </a:pPr>
                <a:endParaRPr lang="en-US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5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48" y="4011801"/>
                <a:ext cx="2075899" cy="353424"/>
              </a:xfrm>
              <a:prstGeom prst="rect">
                <a:avLst/>
              </a:prstGeom>
              <a:blipFill>
                <a:blip r:embed="rId3"/>
                <a:stretch>
                  <a:fillRect l="-606" t="-3448" b="-65517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Line 10"/>
          <p:cNvSpPr>
            <a:spLocks noChangeShapeType="1"/>
          </p:cNvSpPr>
          <p:nvPr/>
        </p:nvSpPr>
        <p:spPr bwMode="auto">
          <a:xfrm flipV="1">
            <a:off x="5264150" y="2804416"/>
            <a:ext cx="474982" cy="1196083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2381028" y="3632406"/>
            <a:ext cx="2681014" cy="4221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Time-of-flight counters </a:t>
            </a:r>
          </a:p>
          <a:p>
            <a:r>
              <a:rPr lang="en-US" sz="1400">
                <a:solidFill>
                  <a:schemeClr val="accent2"/>
                </a:solidFill>
                <a:latin typeface="+mn-lt"/>
              </a:rPr>
              <a:t>plastic scintillators, </a:t>
            </a:r>
          </a:p>
          <a:p>
            <a:r>
              <a:rPr lang="en-US" sz="1400">
                <a:solidFill>
                  <a:schemeClr val="accent2"/>
                </a:solidFill>
                <a:latin typeface="+mn-lt"/>
              </a:rPr>
              <a:t>684 photomultipliers</a:t>
            </a:r>
          </a:p>
          <a:p>
            <a:pPr eaLnBrk="1" hangingPunct="1">
              <a:spcBef>
                <a:spcPts val="906"/>
              </a:spcBef>
            </a:pPr>
            <a:endParaRPr lang="en-US" sz="1400" b="1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 flipV="1">
            <a:off x="3721535" y="3227518"/>
            <a:ext cx="760961" cy="49437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3450" y="1646788"/>
            <a:ext cx="838085" cy="1157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4000499" y="2624441"/>
            <a:ext cx="1047614" cy="69025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2730814" y="2951570"/>
            <a:ext cx="1333064" cy="667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+mn-lt"/>
              </a:rPr>
              <a:t>Drift chambers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35,000 cells</a:t>
            </a: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V="1">
            <a:off x="3987906" y="2624439"/>
            <a:ext cx="802334" cy="690259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 flipV="1">
            <a:off x="3987906" y="2901949"/>
            <a:ext cx="757500" cy="412749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2730814" y="1390663"/>
            <a:ext cx="1187136" cy="4098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906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start counter</a:t>
            </a:r>
          </a:p>
        </p:txBody>
      </p:sp>
      <p:sp>
        <p:nvSpPr>
          <p:cNvPr id="42" name="Line 22"/>
          <p:cNvSpPr>
            <a:spLocks noChangeShapeType="1"/>
          </p:cNvSpPr>
          <p:nvPr/>
        </p:nvSpPr>
        <p:spPr bwMode="auto">
          <a:xfrm>
            <a:off x="3784600" y="2119435"/>
            <a:ext cx="1366878" cy="45461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5739132" y="824606"/>
            <a:ext cx="3136900" cy="422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+mn-lt"/>
              </a:rPr>
              <a:t>Electromagnetic calorimeters</a:t>
            </a:r>
          </a:p>
          <a:p>
            <a:pPr eaLnBrk="1" hangingPunct="1"/>
            <a:r>
              <a:rPr lang="en-US" sz="1400">
                <a:solidFill>
                  <a:schemeClr val="accent2"/>
                </a:solidFill>
                <a:latin typeface="+mn-lt"/>
              </a:rPr>
              <a:t>Lead/scintillator, 1296 photomultipliers</a:t>
            </a: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 flipH="1">
            <a:off x="6389190" y="1326258"/>
            <a:ext cx="426756" cy="1398700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 flipH="1">
            <a:off x="6078529" y="1315781"/>
            <a:ext cx="737417" cy="452613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7541" y="1953207"/>
            <a:ext cx="1693668" cy="24120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7187541" y="1645430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Open CLAS detector</a:t>
            </a:r>
          </a:p>
        </p:txBody>
      </p:sp>
      <p:pic>
        <p:nvPicPr>
          <p:cNvPr id="5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" y="3007098"/>
            <a:ext cx="2184400" cy="1598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" y="1121989"/>
            <a:ext cx="2167425" cy="1452064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9372" y="523906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Frozen-spin Targets   &amp;    </a:t>
            </a:r>
            <a:r>
              <a:rPr lang="en-US" b="1" dirty="0">
                <a:solidFill>
                  <a:srgbClr val="800000"/>
                </a:solidFill>
              </a:rPr>
              <a:t>C</a:t>
            </a:r>
            <a:r>
              <a:rPr lang="en-US" dirty="0"/>
              <a:t>EBAF  </a:t>
            </a:r>
            <a:r>
              <a:rPr lang="en-US" b="1" dirty="0">
                <a:solidFill>
                  <a:srgbClr val="800000"/>
                </a:solidFill>
              </a:rPr>
              <a:t>L</a:t>
            </a:r>
            <a:r>
              <a:rPr lang="en-US" dirty="0"/>
              <a:t>arge </a:t>
            </a:r>
            <a:r>
              <a:rPr lang="en-US" b="1" dirty="0">
                <a:solidFill>
                  <a:srgbClr val="800000"/>
                </a:solidFill>
              </a:rPr>
              <a:t>A</a:t>
            </a:r>
            <a:r>
              <a:rPr lang="en-US" dirty="0"/>
              <a:t>cceptance </a:t>
            </a:r>
            <a:r>
              <a:rPr lang="en-US" b="1" dirty="0">
                <a:solidFill>
                  <a:srgbClr val="800000"/>
                </a:solidFill>
              </a:rPr>
              <a:t>S</a:t>
            </a:r>
            <a:r>
              <a:rPr lang="en-US" dirty="0"/>
              <a:t>pectrometer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74524" y="1158916"/>
            <a:ext cx="174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</a:rPr>
              <a:t>FROST (Butanol)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1296982" y="3227518"/>
            <a:ext cx="86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</a:rPr>
              <a:t>HD -ice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10112" y="2574053"/>
            <a:ext cx="38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2381028" y="2532617"/>
            <a:ext cx="38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81BE313-98A6-9887-BE9D-B8746104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31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957631"/>
              </p:ext>
            </p:extLst>
          </p:nvPr>
        </p:nvGraphicFramePr>
        <p:xfrm>
          <a:off x="1028699" y="365354"/>
          <a:ext cx="7186775" cy="44282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86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88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2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6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3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00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00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00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665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66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667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667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99366"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σ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Σ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G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x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z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900" b="1" baseline="-25000" dirty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z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900" b="1" baseline="-25000" dirty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900" b="1" baseline="-25000" dirty="0">
                          <a:latin typeface="Calibri"/>
                          <a:cs typeface="Calibri"/>
                        </a:rPr>
                        <a:t>z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x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z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366">
                <a:tc gridSpan="17">
                  <a:txBody>
                    <a:bodyPr/>
                    <a:lstStyle/>
                    <a:p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C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Calibri"/>
                        </a:rPr>
                        <a:t>pη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’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Symbol" panose="05050102010706020507" pitchFamily="18" charset="2"/>
                          <a:cs typeface="Calibri"/>
                        </a:rPr>
                        <a:t>Npp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B05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00B05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B05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00B05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+mn-lt"/>
                          <a:cs typeface="Calibri"/>
                        </a:rPr>
                        <a:t>p 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ω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/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φ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SDME 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Λ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+*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Λ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SDME 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366">
                <a:tc gridSpan="17">
                  <a:txBody>
                    <a:bodyPr/>
                    <a:lstStyle/>
                    <a:p>
                      <a:endParaRPr lang="en-US" sz="1100" b="1" baseline="30000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baseline="0" dirty="0" err="1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100" b="1" baseline="0" dirty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100" b="1" dirty="0">
                          <a:latin typeface="+mn-lt"/>
                          <a:cs typeface="Times New Roman"/>
                        </a:rPr>
                        <a:t>Λ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104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100" b="1" dirty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100" b="1" dirty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B411CF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0" y="-286224"/>
            <a:ext cx="9036177" cy="8572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sym typeface="Wingdings"/>
              </a:rPr>
              <a:t>CLAS N* Experimental Program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7" name="Rectangle 9"/>
          <p:cNvSpPr>
            <a:spLocks/>
          </p:cNvSpPr>
          <p:nvPr/>
        </p:nvSpPr>
        <p:spPr>
          <a:xfrm>
            <a:off x="4913540" y="774700"/>
            <a:ext cx="3301934" cy="116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4913540" y="3146499"/>
            <a:ext cx="3301934" cy="892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5683448" y="1370246"/>
            <a:ext cx="1497414" cy="3095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Proton targets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5683448" y="3400499"/>
            <a:ext cx="1641120" cy="3095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Neutron targets</a:t>
            </a:r>
          </a:p>
        </p:txBody>
      </p:sp>
      <p:sp>
        <p:nvSpPr>
          <p:cNvPr id="22" name="TextBox 2"/>
          <p:cNvSpPr txBox="1"/>
          <p:nvPr/>
        </p:nvSpPr>
        <p:spPr>
          <a:xfrm>
            <a:off x="5127003" y="774700"/>
            <a:ext cx="2920711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✔-</a:t>
            </a:r>
            <a:r>
              <a:rPr lang="en-US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published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</a:t>
            </a:r>
            <a:r>
              <a:rPr lang="en-US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✔-acquired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28699" y="2197100"/>
            <a:ext cx="7186775" cy="229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0D7070-461F-0086-19DD-3AC2C40E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70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581025"/>
          </a:xfrm>
        </p:spPr>
        <p:txBody>
          <a:bodyPr>
            <a:normAutofit/>
          </a:bodyPr>
          <a:lstStyle/>
          <a:p>
            <a:r>
              <a:rPr lang="en-US" sz="2100" b="1">
                <a:solidFill>
                  <a:srgbClr val="811916"/>
                </a:solidFill>
                <a:cs typeface="Times New Roman"/>
              </a:rPr>
              <a:t>Establishing the N* spectrum – Precision &amp; Polarization are essential</a:t>
            </a:r>
            <a:endParaRPr lang="en-US" sz="2100" b="1">
              <a:solidFill>
                <a:srgbClr val="81191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4901" y="85248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9039" t="23934" r="50379" b="15800"/>
          <a:stretch>
            <a:fillRect/>
          </a:stretch>
        </p:blipFill>
        <p:spPr>
          <a:xfrm>
            <a:off x="-18176" y="1052609"/>
            <a:ext cx="3168589" cy="3318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50885" t="79900" r="7143" b="15729"/>
          <a:stretch>
            <a:fillRect/>
          </a:stretch>
        </p:blipFill>
        <p:spPr>
          <a:xfrm>
            <a:off x="107609" y="4379490"/>
            <a:ext cx="3180808" cy="29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295859" y="580822"/>
            <a:ext cx="450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C2590"/>
                </a:solidFill>
                <a:latin typeface="Calibri"/>
                <a:cs typeface="Calibri"/>
              </a:rPr>
              <a:t>Hyperon photoproduction  </a:t>
            </a:r>
            <a:r>
              <a:rPr lang="en-US" b="1">
                <a:solidFill>
                  <a:srgbClr val="811916"/>
                </a:solidFill>
                <a:latin typeface="Times New Roman"/>
                <a:cs typeface="Times New Roman"/>
              </a:rPr>
              <a:t>γp→K</a:t>
            </a:r>
            <a:r>
              <a:rPr lang="en-US" b="1" baseline="30000">
                <a:solidFill>
                  <a:srgbClr val="811916"/>
                </a:solidFill>
                <a:latin typeface="Times New Roman"/>
                <a:cs typeface="Times New Roman"/>
              </a:rPr>
              <a:t>+</a:t>
            </a:r>
            <a:r>
              <a:rPr lang="en-US" b="1">
                <a:solidFill>
                  <a:srgbClr val="811916"/>
                </a:solidFill>
                <a:latin typeface="Times New Roman"/>
                <a:cs typeface="Times New Roman"/>
              </a:rPr>
              <a:t>Λ→K</a:t>
            </a:r>
            <a:r>
              <a:rPr lang="en-US" b="1" baseline="30000">
                <a:solidFill>
                  <a:srgbClr val="811916"/>
                </a:solidFill>
                <a:latin typeface="Times New Roman"/>
                <a:cs typeface="Times New Roman"/>
              </a:rPr>
              <a:t>+</a:t>
            </a:r>
            <a:r>
              <a:rPr lang="en-US" b="1">
                <a:solidFill>
                  <a:srgbClr val="811916"/>
                </a:solidFill>
                <a:latin typeface="Times New Roman"/>
                <a:cs typeface="Times New Roman"/>
              </a:rPr>
              <a:t>pπ</a:t>
            </a:r>
            <a:r>
              <a:rPr lang="en-US" b="1" baseline="30000">
                <a:solidFill>
                  <a:srgbClr val="811916"/>
                </a:solidFill>
                <a:latin typeface="Times New Roman"/>
                <a:cs typeface="Times New Roman"/>
              </a:rPr>
              <a:t>-</a:t>
            </a:r>
            <a:r>
              <a:rPr lang="en-US" b="1">
                <a:solidFill>
                  <a:srgbClr val="811916"/>
                </a:solidFill>
                <a:latin typeface="Times New Roman"/>
                <a:cs typeface="Times New Roman"/>
              </a:rPr>
              <a:t> </a:t>
            </a:r>
            <a:endParaRPr lang="en-US">
              <a:solidFill>
                <a:srgbClr val="811916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34511" t="69282" r="57980" b="22990"/>
          <a:stretch>
            <a:fillRect/>
          </a:stretch>
        </p:blipFill>
        <p:spPr>
          <a:xfrm>
            <a:off x="1243449" y="2777866"/>
            <a:ext cx="1472271" cy="116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/>
          <p:cNvSpPr txBox="1"/>
          <p:nvPr/>
        </p:nvSpPr>
        <p:spPr>
          <a:xfrm>
            <a:off x="1676581" y="889929"/>
            <a:ext cx="129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Fit by BnGa group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l="1570" r="51183" b="505"/>
          <a:stretch>
            <a:fillRect/>
          </a:stretch>
        </p:blipFill>
        <p:spPr>
          <a:xfrm>
            <a:off x="3196072" y="1088062"/>
            <a:ext cx="3046322" cy="34560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" name="TextBox 25"/>
          <p:cNvSpPr txBox="1"/>
          <p:nvPr/>
        </p:nvSpPr>
        <p:spPr>
          <a:xfrm>
            <a:off x="4614864" y="10526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l="21737" t="73283" r="69391" b="15301"/>
          <a:stretch>
            <a:fillRect/>
          </a:stretch>
        </p:blipFill>
        <p:spPr>
          <a:xfrm>
            <a:off x="3716965" y="3055934"/>
            <a:ext cx="1447619" cy="1138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905A7F-B1FB-D442-B020-109FBEE06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53641" r="5833" b="14811"/>
          <a:stretch>
            <a:fillRect/>
          </a:stretch>
        </p:blipFill>
        <p:spPr>
          <a:xfrm>
            <a:off x="6224290" y="683701"/>
            <a:ext cx="579737" cy="3578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966520" y="911373"/>
            <a:ext cx="23294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>
                <a:latin typeface="Calibri"/>
                <a:cs typeface="Calibri"/>
              </a:rPr>
              <a:t>A.V. Anisovich et al, EPJ A48, 15 (2012)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81C2CC9-9994-0B45-8BD0-C64B01276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885" t="79900" r="7143" b="15729"/>
          <a:stretch>
            <a:fillRect/>
          </a:stretch>
        </p:blipFill>
        <p:spPr>
          <a:xfrm>
            <a:off x="3193712" y="4452515"/>
            <a:ext cx="3180808" cy="29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132867" y="4575308"/>
            <a:ext cx="327145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Calibri"/>
                <a:cs typeface="Calibri"/>
              </a:rPr>
              <a:t>M. Mc </a:t>
            </a:r>
            <a:r>
              <a:rPr lang="en-US" sz="900" i="1" dirty="0" err="1">
                <a:latin typeface="Calibri"/>
                <a:cs typeface="Calibri"/>
              </a:rPr>
              <a:t>Cracken</a:t>
            </a:r>
            <a:r>
              <a:rPr lang="en-US" sz="900" i="1" dirty="0">
                <a:latin typeface="Calibri"/>
                <a:cs typeface="Calibri"/>
              </a:rPr>
              <a:t> et al.(CLAS), Phys.RevC81,025201,2010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7F3890-2456-5F4C-AEB1-7E46E0358B8E}"/>
              </a:ext>
            </a:extLst>
          </p:cNvPr>
          <p:cNvGrpSpPr/>
          <p:nvPr/>
        </p:nvGrpSpPr>
        <p:grpSpPr>
          <a:xfrm>
            <a:off x="6257797" y="1032193"/>
            <a:ext cx="2802559" cy="3533074"/>
            <a:chOff x="8343729" y="1422751"/>
            <a:chExt cx="3736745" cy="47107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237278D-096A-3C4B-9B15-4CD1CEA8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1136" t="9804" r="6313" b="10458"/>
            <a:stretch>
              <a:fillRect/>
            </a:stretch>
          </p:blipFill>
          <p:spPr>
            <a:xfrm>
              <a:off x="8343729" y="1872687"/>
              <a:ext cx="3736745" cy="42608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82188F-ACF8-B748-A451-FEC3E0B739DD}"/>
                </a:ext>
              </a:extLst>
            </p:cNvPr>
            <p:cNvSpPr txBox="1"/>
            <p:nvPr/>
          </p:nvSpPr>
          <p:spPr>
            <a:xfrm>
              <a:off x="8805369" y="1422751"/>
              <a:ext cx="29111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γ-&gt;Λ </a:t>
              </a:r>
              <a:r>
                <a:rPr lang="en-US" sz="1500" b="1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Polarization</a:t>
              </a:r>
              <a:r>
                <a:rPr lang="en-US" sz="1500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transfer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5E25373-D25F-7C4C-850A-82D20BE7B5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425" t="37126" r="19212" b="39506"/>
          <a:stretch>
            <a:fillRect/>
          </a:stretch>
        </p:blipFill>
        <p:spPr>
          <a:xfrm>
            <a:off x="6964389" y="2248099"/>
            <a:ext cx="1809176" cy="20185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C9304D-01F4-FD46-ACA9-FD883151776F}"/>
              </a:ext>
            </a:extLst>
          </p:cNvPr>
          <p:cNvSpPr txBox="1"/>
          <p:nvPr/>
        </p:nvSpPr>
        <p:spPr>
          <a:xfrm>
            <a:off x="6373698" y="4511934"/>
            <a:ext cx="267708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i="1">
                <a:latin typeface="Calibri" panose="020F0502020204030204" pitchFamily="34" charset="0"/>
                <a:cs typeface="Calibri" panose="020F0502020204030204" pitchFamily="34" charset="0"/>
              </a:rPr>
              <a:t>D. Bradford et al. (CLAS), Phys.Rev. C75, 035205, 2007 </a:t>
            </a: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67842B18-26EF-1E41-A020-F34F38E80778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402190-B659-DF30-881F-45986A96E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EC5647-5868-264A-970C-8CE494DA89F7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3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More N* from polarized 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K</a:t>
            </a:r>
            <a:r>
              <a:rPr lang="en-US" sz="3200" b="1" baseline="30000" dirty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sym typeface="Wingdings"/>
              </a:rPr>
              <a:t>Λ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2400" b="1" dirty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photoproduction? </a:t>
            </a:r>
            <a:endParaRPr lang="en-US" sz="3200" b="1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Schermata 2018-06-25 alle 03.2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0" y="691913"/>
            <a:ext cx="6930692" cy="407153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13474" y="1615058"/>
            <a:ext cx="1931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New </a:t>
            </a:r>
            <a:r>
              <a:rPr lang="en-US" dirty="0" err="1">
                <a:solidFill>
                  <a:schemeClr val="accent2"/>
                </a:solidFill>
              </a:rPr>
              <a:t>Multipole</a:t>
            </a:r>
            <a:r>
              <a:rPr lang="en-US" dirty="0">
                <a:solidFill>
                  <a:schemeClr val="accent2"/>
                </a:solidFill>
              </a:rPr>
              <a:t> Extraction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PRC96,055202 (2017)</a:t>
            </a:r>
          </a:p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8904AA4-CBA5-D131-4CD4-D27BB0382309}"/>
              </a:ext>
            </a:extLst>
          </p:cNvPr>
          <p:cNvSpPr/>
          <p:nvPr/>
        </p:nvSpPr>
        <p:spPr>
          <a:xfrm>
            <a:off x="2545976" y="691913"/>
            <a:ext cx="1214380" cy="3202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AFA178-8F2B-0562-CFCB-0BFA7DAFC42A}"/>
              </a:ext>
            </a:extLst>
          </p:cNvPr>
          <p:cNvSpPr/>
          <p:nvPr/>
        </p:nvSpPr>
        <p:spPr>
          <a:xfrm>
            <a:off x="2545976" y="691913"/>
            <a:ext cx="1308848" cy="320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7307BC9-E10C-F24A-EB80-9F74118835BD}"/>
                  </a:ext>
                </a:extLst>
              </p:cNvPr>
              <p:cNvSpPr txBox="1"/>
              <p:nvPr/>
            </p:nvSpPr>
            <p:spPr>
              <a:xfrm>
                <a:off x="2451508" y="637282"/>
                <a:ext cx="1079013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7307BC9-E10C-F24A-EB80-9F7411883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08" y="637282"/>
                <a:ext cx="1079013" cy="312458"/>
              </a:xfrm>
              <a:prstGeom prst="rect">
                <a:avLst/>
              </a:prstGeom>
              <a:blipFill>
                <a:blip r:embed="rId3"/>
                <a:stretch>
                  <a:fillRect l="-4651" r="-4651" b="-2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6D6613-DBB1-5FC8-641A-2CA3574D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61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225" y="795922"/>
            <a:ext cx="3884774" cy="32707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The N(1900)</a:t>
            </a:r>
            <a:r>
              <a:rPr lang="en-US" sz="2800" b="1" dirty="0">
                <a:solidFill>
                  <a:srgbClr val="800000"/>
                </a:solidFill>
              </a:rPr>
              <a:t>3/2</a:t>
            </a:r>
            <a:r>
              <a:rPr lang="en-US" sz="3200" b="1" baseline="30000" dirty="0">
                <a:solidFill>
                  <a:srgbClr val="800000"/>
                </a:solidFill>
              </a:rPr>
              <a:t>+</a:t>
            </a:r>
            <a:r>
              <a:rPr lang="en-US" sz="3200" b="1" dirty="0">
                <a:solidFill>
                  <a:srgbClr val="800000"/>
                </a:solidFill>
              </a:rPr>
              <a:t> State</a:t>
            </a:r>
            <a:endParaRPr lang="en-US" sz="3200" b="1" baseline="30000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963" y="733381"/>
                <a:ext cx="5435599" cy="3665554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0"/>
                  </a:spcBef>
                  <a:spcAft>
                    <a:spcPts val="600"/>
                  </a:spcAft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</a:rPr>
                  <a:t>Bump first seen in SAPHIR  K</a:t>
                </a:r>
                <a:r>
                  <a:rPr lang="en-US" sz="1600" baseline="30000" dirty="0">
                    <a:solidFill>
                      <a:srgbClr val="000090"/>
                    </a:solidFill>
                  </a:rPr>
                  <a:t>+</a:t>
                </a:r>
                <a:r>
                  <a:rPr lang="en-US" sz="1600" dirty="0">
                    <a:solidFill>
                      <a:srgbClr val="000090"/>
                    </a:solidFill>
                  </a:rPr>
                  <a:t> </a:t>
                </a:r>
                <a:r>
                  <a:rPr lang="en-US" sz="1600" dirty="0" err="1">
                    <a:solidFill>
                      <a:srgbClr val="000090"/>
                    </a:solidFill>
                  </a:rPr>
                  <a:t>Λ</a:t>
                </a:r>
                <a:r>
                  <a:rPr lang="en-US" sz="1600" dirty="0">
                    <a:solidFill>
                      <a:srgbClr val="000090"/>
                    </a:solidFill>
                  </a:rPr>
                  <a:t> data but due to systematics in the data misinterpreted as J</a:t>
                </a:r>
                <a:r>
                  <a:rPr lang="en-US" sz="1600" baseline="30000" dirty="0">
                    <a:solidFill>
                      <a:srgbClr val="000090"/>
                    </a:solidFill>
                  </a:rPr>
                  <a:t>P</a:t>
                </a:r>
                <a:r>
                  <a:rPr lang="en-US" sz="1600" dirty="0">
                    <a:solidFill>
                      <a:srgbClr val="000090"/>
                    </a:solidFill>
                  </a:rPr>
                  <a:t> = 3/2</a:t>
                </a:r>
                <a:r>
                  <a:rPr lang="en-US" sz="1600" baseline="30000" dirty="0">
                    <a:solidFill>
                      <a:srgbClr val="000090"/>
                    </a:solidFill>
                  </a:rPr>
                  <a:t>-</a:t>
                </a:r>
                <a:r>
                  <a:rPr lang="en-US" sz="1600" dirty="0">
                    <a:solidFill>
                      <a:srgbClr val="000090"/>
                    </a:solidFill>
                  </a:rPr>
                  <a:t> (D−wave resonance</a:t>
                </a:r>
                <a:r>
                  <a:rPr lang="en-US" sz="1600" dirty="0"/>
                  <a:t>).</a:t>
                </a:r>
              </a:p>
              <a:p>
                <a:pPr algn="just">
                  <a:spcAft>
                    <a:spcPts val="600"/>
                  </a:spcAft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</a:rPr>
                  <a:t>State was solidly established in </a:t>
                </a:r>
                <a:r>
                  <a:rPr lang="en-US" sz="1600" dirty="0" err="1">
                    <a:solidFill>
                      <a:srgbClr val="800000"/>
                    </a:solidFill>
                  </a:rPr>
                  <a:t>Bn-Ga</a:t>
                </a:r>
                <a:r>
                  <a:rPr lang="en-US" sz="1600" dirty="0">
                    <a:solidFill>
                      <a:srgbClr val="800000"/>
                    </a:solidFill>
                  </a:rPr>
                  <a:t> coupled-channel </a:t>
                </a:r>
                <a:r>
                  <a:rPr lang="en-US" sz="1600" dirty="0">
                    <a:solidFill>
                      <a:srgbClr val="000090"/>
                    </a:solidFill>
                  </a:rPr>
                  <a:t>analysis making use of very precise </a:t>
                </a:r>
                <a:r>
                  <a:rPr lang="en-US" sz="1600" dirty="0">
                    <a:solidFill>
                      <a:srgbClr val="800000"/>
                    </a:solidFill>
                  </a:rPr>
                  <a:t>KΛ polarized data</a:t>
                </a:r>
                <a:r>
                  <a:rPr lang="en-US" sz="1600" dirty="0"/>
                  <a:t>, </a:t>
                </a:r>
                <a:r>
                  <a:rPr lang="en-US" sz="1600" dirty="0">
                    <a:solidFill>
                      <a:srgbClr val="000090"/>
                    </a:solidFill>
                  </a:rPr>
                  <a:t>resulting in *** assignment in PDG2012. (P-wave resonance) and confirmed by more recent multipole extraction </a:t>
                </a:r>
                <a:r>
                  <a:rPr lang="en-US" sz="1400" dirty="0"/>
                  <a:t>(PRL 119, 062004, 2017)</a:t>
                </a:r>
                <a:r>
                  <a:rPr lang="en-US" sz="1400" dirty="0">
                    <a:solidFill>
                      <a:srgbClr val="000090"/>
                    </a:solidFill>
                  </a:rPr>
                  <a:t> </a:t>
                </a:r>
              </a:p>
              <a:p>
                <a:pPr algn="just"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State confirmed in an effective </a:t>
                </a:r>
                <a:r>
                  <a:rPr lang="en-US" sz="1600" dirty="0" err="1">
                    <a:solidFill>
                      <a:srgbClr val="000090"/>
                    </a:solidFill>
                    <a:sym typeface="Symbol"/>
                  </a:rPr>
                  <a:t>Langrangian</a:t>
                </a: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 resonance model analysis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p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→</m:t>
                    </m:r>
                    <m:sSup>
                      <m:sSupPr>
                        <m:ctrlPr>
                          <a:rPr lang="en-US" sz="1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𝐾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Λ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(</a:t>
                </a:r>
                <a:r>
                  <a:rPr lang="en-US" sz="1400" i="1" dirty="0">
                    <a:solidFill>
                      <a:srgbClr val="000000"/>
                    </a:solidFill>
                    <a:sym typeface="Symbol"/>
                  </a:rPr>
                  <a:t>O. V. Maxwell, PRC85,034611, 2012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)</a:t>
                </a:r>
              </a:p>
              <a:p>
                <a:pPr algn="just"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State confirmed in a covariant  isobar model single channel analysis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p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→</m:t>
                    </m:r>
                    <m:sSup>
                      <m:sSupPr>
                        <m:ctrlP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𝐾</m:t>
                        </m:r>
                      </m:e>
                      <m:sup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Λ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(</a:t>
                </a:r>
                <a:r>
                  <a:rPr lang="en-US" sz="1400" i="1" dirty="0"/>
                  <a:t>T. Mart &amp; M. J. </a:t>
                </a:r>
                <a:r>
                  <a:rPr lang="en-US" sz="1400" i="1" dirty="0" err="1"/>
                  <a:t>Kholili</a:t>
                </a:r>
                <a:r>
                  <a:rPr lang="en-US" sz="1400" i="1" dirty="0">
                    <a:solidFill>
                      <a:srgbClr val="000000"/>
                    </a:solidFill>
                    <a:sym typeface="Symbol"/>
                  </a:rPr>
                  <a:t>, PRC86, 022201, 2012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).</a:t>
                </a:r>
              </a:p>
              <a:p>
                <a:pPr algn="just"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First baryon resonance observed and multiply confirmed  in electromagnetic production. 			</a:t>
                </a:r>
              </a:p>
            </p:txBody>
          </p:sp>
        </mc:Choice>
        <mc:Fallback>
          <p:sp>
            <p:nvSpPr>
              <p:cNvPr id="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963" y="733381"/>
                <a:ext cx="5435599" cy="3665554"/>
              </a:xfrm>
              <a:blipFill>
                <a:blip r:embed="rId3"/>
                <a:stretch>
                  <a:fillRect l="-701" t="-345" r="-701" b="-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10"/>
          <p:cNvCxnSpPr/>
          <p:nvPr/>
        </p:nvCxnSpPr>
        <p:spPr>
          <a:xfrm rot="5400000">
            <a:off x="6769098" y="2461188"/>
            <a:ext cx="208422" cy="151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11"/>
          <p:cNvSpPr txBox="1"/>
          <p:nvPr/>
        </p:nvSpPr>
        <p:spPr>
          <a:xfrm>
            <a:off x="6319769" y="1977833"/>
            <a:ext cx="451181" cy="329974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13</a:t>
            </a:r>
          </a:p>
        </p:txBody>
      </p:sp>
      <p:sp>
        <p:nvSpPr>
          <p:cNvPr id="5" name="Rettangolo 4"/>
          <p:cNvSpPr/>
          <p:nvPr/>
        </p:nvSpPr>
        <p:spPr>
          <a:xfrm>
            <a:off x="8067666" y="1016000"/>
            <a:ext cx="514368" cy="19685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17"/>
          <p:cNvSpPr txBox="1"/>
          <p:nvPr/>
        </p:nvSpPr>
        <p:spPr>
          <a:xfrm>
            <a:off x="7221496" y="1790594"/>
            <a:ext cx="1573882" cy="332582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500" dirty="0"/>
              <a:t>Bonn-</a:t>
            </a:r>
            <a:r>
              <a:rPr lang="en-US" sz="1500" dirty="0" err="1"/>
              <a:t>Gatchina</a:t>
            </a:r>
            <a:r>
              <a:rPr lang="en-US" sz="1500" dirty="0"/>
              <a:t> fit </a:t>
            </a:r>
          </a:p>
        </p:txBody>
      </p:sp>
      <p:cxnSp>
        <p:nvCxnSpPr>
          <p:cNvPr id="38" name="Connettore 2 37"/>
          <p:cNvCxnSpPr/>
          <p:nvPr/>
        </p:nvCxnSpPr>
        <p:spPr bwMode="auto">
          <a:xfrm>
            <a:off x="3489755" y="4581046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3" name="CasellaDiTesto 2"/>
          <p:cNvSpPr txBox="1"/>
          <p:nvPr/>
        </p:nvSpPr>
        <p:spPr>
          <a:xfrm>
            <a:off x="4857012" y="4357471"/>
            <a:ext cx="32306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5"/>
            <a:r>
              <a:rPr lang="en-US" sz="1600" b="1" dirty="0">
                <a:solidFill>
                  <a:srgbClr val="800000"/>
                </a:solidFill>
                <a:sym typeface="Symbol"/>
              </a:rPr>
              <a:t>Promoted to **** state in 2021 RPP</a:t>
            </a:r>
            <a:endParaRPr lang="en-US" sz="1600" b="1" dirty="0">
              <a:solidFill>
                <a:srgbClr val="800000"/>
              </a:solidFill>
            </a:endParaRP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CCAC88-F3FC-C2E2-0AF3-16ADC87B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48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Updated Spectrum of Baryon Resonances</a:t>
            </a:r>
            <a:endParaRPr lang="en-US" sz="3200" b="1" baseline="30000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-2" y="590315"/>
            <a:ext cx="9144002" cy="142898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800000"/>
              </a:buClr>
            </a:pPr>
            <a:r>
              <a:rPr lang="en-US" sz="1600" dirty="0">
                <a:solidFill>
                  <a:srgbClr val="000090"/>
                </a:solidFill>
              </a:rPr>
              <a:t>From 2000 to 2010 no new Baryon resonances in PDG.</a:t>
            </a:r>
            <a:r>
              <a:rPr lang="en-US" sz="1600" dirty="0"/>
              <a:t> πN- scattering data and π-photoproduction only.</a:t>
            </a:r>
          </a:p>
          <a:p>
            <a:pPr algn="just">
              <a:spcAft>
                <a:spcPts val="600"/>
              </a:spcAft>
              <a:buClr>
                <a:srgbClr val="800000"/>
              </a:buClr>
            </a:pPr>
            <a:r>
              <a:rPr lang="en-US" sz="1600" dirty="0">
                <a:solidFill>
                  <a:srgbClr val="000090"/>
                </a:solidFill>
              </a:rPr>
              <a:t>Multi-channel models now include many photoproduction data.</a:t>
            </a:r>
            <a:r>
              <a:rPr lang="en-US" sz="1600" dirty="0">
                <a:solidFill>
                  <a:srgbClr val="000090"/>
                </a:solidFill>
                <a:sym typeface="Symbol"/>
              </a:rPr>
              <a:t> e.g. Bonn-</a:t>
            </a:r>
            <a:r>
              <a:rPr lang="en-US" sz="1600" dirty="0" err="1">
                <a:solidFill>
                  <a:srgbClr val="000090"/>
                </a:solidFill>
                <a:sym typeface="Symbol"/>
              </a:rPr>
              <a:t>Gatchina</a:t>
            </a:r>
            <a:r>
              <a:rPr lang="en-US" sz="1600" dirty="0">
                <a:solidFill>
                  <a:srgbClr val="000090"/>
                </a:solidFill>
                <a:sym typeface="Symbol"/>
              </a:rPr>
              <a:t> PWA analysis</a:t>
            </a:r>
          </a:p>
          <a:p>
            <a:pPr marL="0" indent="0" algn="r">
              <a:spcAft>
                <a:spcPts val="600"/>
              </a:spcAft>
              <a:buClr>
                <a:srgbClr val="800000"/>
              </a:buClr>
              <a:buNone/>
            </a:pPr>
            <a:r>
              <a:rPr lang="en-US" sz="1600" dirty="0">
                <a:solidFill>
                  <a:srgbClr val="000090"/>
                </a:solidFill>
                <a:sym typeface="Symbol"/>
              </a:rPr>
              <a:t> </a:t>
            </a:r>
            <a:r>
              <a:rPr lang="en-US" sz="1400" dirty="0">
                <a:sym typeface="Symbol"/>
              </a:rPr>
              <a:t>A. </a:t>
            </a:r>
            <a:r>
              <a:rPr lang="en-US" sz="1400" dirty="0" err="1">
                <a:sym typeface="Symbol"/>
              </a:rPr>
              <a:t>Anisovich</a:t>
            </a:r>
            <a:r>
              <a:rPr lang="en-US" sz="1400" dirty="0">
                <a:sym typeface="Symbol"/>
              </a:rPr>
              <a:t> et al. EPJ A 48, 15 (2012) </a:t>
            </a:r>
          </a:p>
          <a:p>
            <a:pPr marL="0" indent="0" algn="r">
              <a:spcAft>
                <a:spcPts val="600"/>
              </a:spcAft>
              <a:buClr>
                <a:srgbClr val="800000"/>
              </a:buClr>
              <a:buNone/>
            </a:pPr>
            <a:r>
              <a:rPr lang="en-US" sz="1400" dirty="0"/>
              <a:t>PRL 119, 062004, 2017)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endParaRPr lang="en-US" sz="1400" dirty="0">
              <a:solidFill>
                <a:srgbClr val="000000"/>
              </a:solidFill>
              <a:sym typeface="Symbo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824" y="4208828"/>
            <a:ext cx="88075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Results from photoproduction now add to the PDG tables and determine properties of baryon resonances 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BD49DCF5-4385-D312-08AD-E1A1410FF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3493"/>
              </p:ext>
            </p:extLst>
          </p:nvPr>
        </p:nvGraphicFramePr>
        <p:xfrm>
          <a:off x="516244" y="1309533"/>
          <a:ext cx="4562736" cy="28992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684">
                  <a:extLst>
                    <a:ext uri="{9D8B030D-6E8A-4147-A177-3AD203B41FA5}">
                      <a16:colId xmlns:a16="http://schemas.microsoft.com/office/drawing/2014/main" val="3160641389"/>
                    </a:ext>
                  </a:extLst>
                </a:gridCol>
                <a:gridCol w="1140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419">
                <a:tc>
                  <a:txBody>
                    <a:bodyPr/>
                    <a:lstStyle/>
                    <a:p>
                      <a:r>
                        <a:rPr lang="en-US" sz="1200" dirty="0"/>
                        <a:t>State</a:t>
                      </a:r>
                    </a:p>
                    <a:p>
                      <a:r>
                        <a:rPr lang="en-US" sz="1200" dirty="0"/>
                        <a:t>N(mass)J</a:t>
                      </a:r>
                      <a:r>
                        <a:rPr lang="en-US" sz="1200" baseline="30000" dirty="0"/>
                        <a:t>P</a:t>
                      </a:r>
                    </a:p>
                  </a:txBody>
                  <a:tcPr marL="103823" marR="103823" marT="48355" marB="48355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PDG </a:t>
                      </a:r>
                    </a:p>
                    <a:p>
                      <a:pPr algn="ctr"/>
                      <a:r>
                        <a:rPr lang="en-US" sz="1200" baseline="0" dirty="0"/>
                        <a:t>pre 2010</a:t>
                      </a:r>
                    </a:p>
                  </a:txBody>
                  <a:tcPr marL="103823" marR="103823" marT="48355" marB="4835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PDG</a:t>
                      </a:r>
                      <a:r>
                        <a:rPr lang="en-US" sz="1200" baseline="0" dirty="0"/>
                        <a:t> 2012</a:t>
                      </a:r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PDG</a:t>
                      </a:r>
                      <a:r>
                        <a:rPr lang="en-US" sz="1200" baseline="0" dirty="0"/>
                        <a:t> 2021</a:t>
                      </a:r>
                      <a:endParaRPr lang="en-US" sz="1200" dirty="0"/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60">
                <a:tc>
                  <a:txBody>
                    <a:bodyPr/>
                    <a:lstStyle/>
                    <a:p>
                      <a:r>
                        <a:rPr lang="en-US" sz="1200" b="1" dirty="0"/>
                        <a:t>N(1710)1/2</a:t>
                      </a:r>
                      <a:r>
                        <a:rPr lang="en-US" sz="1200" b="1" baseline="30000" dirty="0"/>
                        <a:t>+</a:t>
                      </a:r>
                    </a:p>
                  </a:txBody>
                  <a:tcPr marL="103823" marR="103823" marT="48355" marB="48355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N(1880)1/2</a:t>
                      </a:r>
                      <a:r>
                        <a:rPr lang="en-US" sz="1200" b="1" baseline="30000" dirty="0"/>
                        <a:t>+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/>
                        <a:t> </a:t>
                      </a:r>
                      <a:endParaRPr lang="en-US" sz="1200" b="1" dirty="0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N(1895)1/2</a:t>
                      </a:r>
                      <a:r>
                        <a:rPr lang="en-US" sz="1200" b="1" baseline="30000" dirty="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N(1900)3/2</a:t>
                      </a:r>
                      <a:r>
                        <a:rPr lang="en-US" sz="1200" b="1" baseline="30000"/>
                        <a:t>+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N(1875)3/2</a:t>
                      </a:r>
                      <a:r>
                        <a:rPr lang="en-US" sz="1200" b="1" baseline="3000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N(2120)3/2</a:t>
                      </a:r>
                      <a:r>
                        <a:rPr lang="en-US" sz="1200" b="1" baseline="3000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N(2000)5/2</a:t>
                      </a:r>
                      <a:r>
                        <a:rPr lang="en-US" sz="1200" b="1" baseline="30000"/>
                        <a:t>+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08000"/>
                        </a:solidFill>
                      </a:endParaRP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55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N(2060)5/2</a:t>
                      </a:r>
                      <a:r>
                        <a:rPr lang="en-US" sz="1200" b="1" baseline="30000" dirty="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18">
                <a:extLst>
                  <a:ext uri="{FF2B5EF4-FFF2-40B4-BE49-F238E27FC236}">
                    <a16:creationId xmlns:a16="http://schemas.microsoft.com/office/drawing/2014/main" id="{BE7FABF1-346F-35FB-3C7D-B93D48046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2634" y="2950885"/>
                <a:ext cx="3435122" cy="646331"/>
              </a:xfrm>
              <a:prstGeom prst="rect">
                <a:avLst/>
              </a:prstGeom>
              <a:gradFill flip="none" rotWithShape="1">
                <a:gsLst>
                  <a:gs pos="1000">
                    <a:srgbClr val="0000FF"/>
                  </a:gs>
                  <a:gs pos="100000">
                    <a:srgbClr val="00009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cs typeface="Arial" charset="0"/>
                  </a:rPr>
                  <a:t>Naming scheme has changed:</a:t>
                </a:r>
              </a:p>
              <a:p>
                <a:pPr algn="ctr"/>
                <a:r>
                  <a:rPr lang="it-IT" dirty="0">
                    <a:solidFill>
                      <a:schemeClr val="bg1"/>
                    </a:solidFill>
                  </a:rPr>
                  <a:t>L </a:t>
                </a:r>
                <a:r>
                  <a:rPr lang="it-IT" baseline="-25000" dirty="0">
                    <a:solidFill>
                      <a:schemeClr val="bg1"/>
                    </a:solidFill>
                  </a:rPr>
                  <a:t>2I</a:t>
                </a:r>
                <a:r>
                  <a:rPr lang="it-IT" dirty="0">
                    <a:solidFill>
                      <a:schemeClr val="bg1"/>
                    </a:solidFill>
                  </a:rPr>
                  <a:t> </a:t>
                </a:r>
                <a:r>
                  <a:rPr lang="it-IT" baseline="-25000" dirty="0">
                    <a:solidFill>
                      <a:schemeClr val="bg1"/>
                    </a:solidFill>
                  </a:rPr>
                  <a:t>2J</a:t>
                </a:r>
                <a:r>
                  <a:rPr lang="it-IT" dirty="0">
                    <a:solidFill>
                      <a:schemeClr val="bg1"/>
                    </a:solidFill>
                  </a:rPr>
                  <a:t>(E)    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      J</a:t>
                </a:r>
                <a:r>
                  <a:rPr lang="it-IT" baseline="30000" dirty="0">
                    <a:solidFill>
                      <a:schemeClr val="bg1"/>
                    </a:solidFill>
                  </a:rPr>
                  <a:t>P</a:t>
                </a:r>
                <a:r>
                  <a:rPr lang="it-IT" dirty="0">
                    <a:solidFill>
                      <a:schemeClr val="bg1"/>
                    </a:solidFill>
                  </a:rPr>
                  <a:t>(E)</a:t>
                </a:r>
              </a:p>
            </p:txBody>
          </p:sp>
        </mc:Choice>
        <mc:Fallback xmlns="">
          <p:sp>
            <p:nvSpPr>
              <p:cNvPr id="5" name="Rectangle 118">
                <a:extLst>
                  <a:ext uri="{FF2B5EF4-FFF2-40B4-BE49-F238E27FC236}">
                    <a16:creationId xmlns:a16="http://schemas.microsoft.com/office/drawing/2014/main" id="{BE7FABF1-346F-35FB-3C7D-B93D480462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2634" y="2950885"/>
                <a:ext cx="3435122" cy="646331"/>
              </a:xfrm>
              <a:prstGeom prst="rect">
                <a:avLst/>
              </a:prstGeom>
              <a:blipFill>
                <a:blip r:embed="rId2"/>
                <a:stretch>
                  <a:fillRect t="-3846" b="-1538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38DB46-326B-27DC-D8D1-44E19698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69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85800" y="924362"/>
            <a:ext cx="120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SU(6)</a:t>
            </a:r>
            <a:r>
              <a:rPr lang="it-IT" dirty="0" err="1"/>
              <a:t>xO</a:t>
            </a:r>
            <a:r>
              <a:rPr lang="it-IT" dirty="0"/>
              <a:t>(3)</a:t>
            </a:r>
          </a:p>
        </p:txBody>
      </p:sp>
      <p:pic>
        <p:nvPicPr>
          <p:cNvPr id="11" name="Immagine 10" descr="Schermata 2016-09-14 alle 06.4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5" y="700231"/>
            <a:ext cx="6144324" cy="4042787"/>
          </a:xfrm>
          <a:prstGeom prst="rect">
            <a:avLst/>
          </a:prstGeom>
          <a:ln>
            <a:noFill/>
          </a:ln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</a:rPr>
              <a:t>Do New States Fit into Q</a:t>
            </a:r>
            <a:r>
              <a:rPr lang="en-US" sz="3200" b="1" baseline="30000">
                <a:solidFill>
                  <a:srgbClr val="000090"/>
                </a:solidFill>
              </a:rPr>
              <a:t>3 </a:t>
            </a:r>
            <a:r>
              <a:rPr lang="en-US" sz="3200" b="1">
                <a:solidFill>
                  <a:srgbClr val="000090"/>
                </a:solidFill>
              </a:rPr>
              <a:t>QM ?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616200" y="1549400"/>
            <a:ext cx="2070100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“Hard” quark-</a:t>
            </a:r>
            <a:r>
              <a:rPr lang="en-US" sz="1600" dirty="0" err="1"/>
              <a:t>diquark</a:t>
            </a:r>
            <a:r>
              <a:rPr lang="en-US" sz="1600" dirty="0"/>
              <a:t> models ruled out.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604000" y="1994188"/>
            <a:ext cx="2298700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“Soft” quark-</a:t>
            </a:r>
            <a:r>
              <a:rPr lang="en-US" sz="1600" dirty="0" err="1"/>
              <a:t>diquark</a:t>
            </a:r>
            <a:r>
              <a:rPr lang="en-US" sz="1600" dirty="0"/>
              <a:t> models remain viable.</a:t>
            </a:r>
          </a:p>
          <a:p>
            <a:r>
              <a:rPr lang="en-US" sz="1000" dirty="0"/>
              <a:t>e.g.</a:t>
            </a:r>
            <a:r>
              <a:rPr lang="en-US" sz="1600" dirty="0"/>
              <a:t> </a:t>
            </a:r>
            <a:r>
              <a:rPr lang="en-US" sz="1000" dirty="0"/>
              <a:t>G. Eichmann et al. </a:t>
            </a:r>
            <a:r>
              <a:rPr lang="it-IT" sz="1000" dirty="0" err="1"/>
              <a:t>Phys</a:t>
            </a:r>
            <a:r>
              <a:rPr lang="it-IT" sz="1000" dirty="0"/>
              <a:t>. Rev. D 94, 094033 (2016)</a:t>
            </a:r>
            <a:endParaRPr lang="en-US" sz="1000" dirty="0"/>
          </a:p>
        </p:txBody>
      </p:sp>
      <p:pic>
        <p:nvPicPr>
          <p:cNvPr id="15" name="Picture 41" descr="di_qu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9" y="1549400"/>
            <a:ext cx="1664958" cy="126368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string_like 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9" y="3111500"/>
            <a:ext cx="1649882" cy="13081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01504" y="2813082"/>
            <a:ext cx="37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731E227-0CA4-45FA-B997-FDC8BD7EC329}"/>
              </a:ext>
            </a:extLst>
          </p:cNvPr>
          <p:cNvSpPr/>
          <p:nvPr/>
        </p:nvSpPr>
        <p:spPr>
          <a:xfrm>
            <a:off x="4141694" y="851647"/>
            <a:ext cx="627530" cy="442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5D7D4C-787B-F75C-2631-7A274C31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5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6-09-12 alle 00.3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184" y="1839727"/>
            <a:ext cx="1025235" cy="26105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823" y="41542"/>
            <a:ext cx="9036177" cy="857250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800000"/>
                </a:solidFill>
              </a:rPr>
              <a:t>Why N* ? </a:t>
            </a:r>
            <a:r>
              <a:rPr lang="en-GB" sz="3200" b="1" dirty="0">
                <a:solidFill>
                  <a:srgbClr val="000090"/>
                </a:solidFill>
              </a:rPr>
              <a:t>From the Hydrogen Spectrum  to QCD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EINN 2023  November 3rd  2023  - Annalisa D’Angelo – Baryon Spectroscopy:  new results and perspectives</a:t>
            </a:r>
          </a:p>
        </p:txBody>
      </p:sp>
      <p:cxnSp>
        <p:nvCxnSpPr>
          <p:cNvPr id="6" name="Straight Connector 31"/>
          <p:cNvCxnSpPr/>
          <p:nvPr/>
        </p:nvCxnSpPr>
        <p:spPr>
          <a:xfrm>
            <a:off x="0" y="77658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2 alle 00.3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51" y="1068916"/>
            <a:ext cx="1090145" cy="113765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30737" y="2240060"/>
            <a:ext cx="247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Spectral series of hydrogen</a:t>
            </a:r>
          </a:p>
        </p:txBody>
      </p:sp>
      <p:pic>
        <p:nvPicPr>
          <p:cNvPr id="13" name="Immagine 12" descr="Schermata 2016-09-12 alle 00.34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1068917"/>
            <a:ext cx="812611" cy="113765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00768" y="2240060"/>
            <a:ext cx="1445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Niels</a:t>
            </a:r>
            <a:r>
              <a:rPr lang="en-GB" sz="1400" dirty="0"/>
              <a:t> Bohr (1922)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9267" y="3693193"/>
            <a:ext cx="4504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GB" sz="1600" dirty="0"/>
              <a:t>Understanding the hydrogen atom’s ground state requires understanding its excitation spectrum.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195033" y="4590761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91181" y="4399521"/>
            <a:ext cx="334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90"/>
                </a:solidFill>
              </a:rPr>
              <a:t>From Bohr model of the atom to QED.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07467" y="3662416"/>
            <a:ext cx="4436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GB" sz="1600" dirty="0"/>
              <a:t>Understanding the proton’s ground state requires understanding its excitation spectrum</a:t>
            </a:r>
            <a:r>
              <a:rPr lang="en-GB" dirty="0"/>
              <a:t>.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4766888" y="4568798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300288" y="4393229"/>
            <a:ext cx="37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90"/>
                </a:solidFill>
              </a:rPr>
              <a:t>From the Constituent Quark model to QCD.</a:t>
            </a:r>
          </a:p>
        </p:txBody>
      </p:sp>
      <p:pic>
        <p:nvPicPr>
          <p:cNvPr id="23" name="Picture 4" descr="four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5642"/>
            <a:ext cx="4483100" cy="265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E3B8AF-35E3-CD15-EEF6-0FF85139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29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0"/>
                </a:solidFill>
              </a:rPr>
              <a:t>Do New States Fit into LQCD Projections ?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2"/>
          <a:srcRect l="10189" t="2659" r="9091" b="15600"/>
          <a:stretch>
            <a:fillRect/>
          </a:stretch>
        </p:blipFill>
        <p:spPr>
          <a:xfrm>
            <a:off x="2116028" y="691913"/>
            <a:ext cx="5122972" cy="4002217"/>
          </a:xfrm>
          <a:prstGeom prst="rect">
            <a:avLst/>
          </a:prstGeom>
        </p:spPr>
      </p:pic>
      <p:sp>
        <p:nvSpPr>
          <p:cNvPr id="17" name="TextBox 51"/>
          <p:cNvSpPr txBox="1"/>
          <p:nvPr/>
        </p:nvSpPr>
        <p:spPr>
          <a:xfrm>
            <a:off x="1241290" y="987508"/>
            <a:ext cx="130551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N(1900)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aseline="30000" dirty="0">
                <a:solidFill>
                  <a:srgbClr val="000090"/>
                </a:solidFill>
              </a:rPr>
              <a:t>+</a:t>
            </a:r>
          </a:p>
          <a:p>
            <a:r>
              <a:rPr lang="en-US" dirty="0">
                <a:solidFill>
                  <a:srgbClr val="000090"/>
                </a:solidFill>
              </a:rPr>
              <a:t>N(1880)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aseline="30000" dirty="0">
                <a:solidFill>
                  <a:srgbClr val="000090"/>
                </a:solidFill>
              </a:rPr>
              <a:t>+</a:t>
            </a:r>
          </a:p>
        </p:txBody>
      </p:sp>
      <p:sp>
        <p:nvSpPr>
          <p:cNvPr id="18" name="Oval 40"/>
          <p:cNvSpPr/>
          <p:nvPr/>
        </p:nvSpPr>
        <p:spPr>
          <a:xfrm>
            <a:off x="3229107" y="1544939"/>
            <a:ext cx="530093" cy="177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44"/>
          <p:cNvSpPr/>
          <p:nvPr/>
        </p:nvSpPr>
        <p:spPr>
          <a:xfrm>
            <a:off x="2717800" y="1562102"/>
            <a:ext cx="609600" cy="177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42"/>
          <p:cNvSpPr/>
          <p:nvPr/>
        </p:nvSpPr>
        <p:spPr>
          <a:xfrm>
            <a:off x="4750238" y="1417939"/>
            <a:ext cx="584200" cy="177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50"/>
          <p:cNvSpPr txBox="1"/>
          <p:nvPr/>
        </p:nvSpPr>
        <p:spPr>
          <a:xfrm>
            <a:off x="7279148" y="944774"/>
            <a:ext cx="127598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N(2060)</a:t>
            </a:r>
            <a:r>
              <a:rPr lang="en-US" sz="1600" dirty="0">
                <a:solidFill>
                  <a:srgbClr val="000090"/>
                </a:solidFill>
              </a:rPr>
              <a:t>5/2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N(2120)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N(1875)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N(1895)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="1" baseline="30000" dirty="0">
                <a:solidFill>
                  <a:srgbClr val="000090"/>
                </a:solidFill>
              </a:rPr>
              <a:t>- </a:t>
            </a:r>
          </a:p>
        </p:txBody>
      </p:sp>
      <p:sp>
        <p:nvSpPr>
          <p:cNvPr id="23" name="Oval 43"/>
          <p:cNvSpPr/>
          <p:nvPr/>
        </p:nvSpPr>
        <p:spPr>
          <a:xfrm>
            <a:off x="5334438" y="1252839"/>
            <a:ext cx="609600" cy="165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45"/>
          <p:cNvSpPr/>
          <p:nvPr/>
        </p:nvSpPr>
        <p:spPr>
          <a:xfrm>
            <a:off x="5944038" y="1252839"/>
            <a:ext cx="621862" cy="165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53"/>
          <p:cNvSpPr/>
          <p:nvPr/>
        </p:nvSpPr>
        <p:spPr>
          <a:xfrm>
            <a:off x="5334438" y="1024239"/>
            <a:ext cx="609600" cy="165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1"/>
          <p:cNvSpPr txBox="1"/>
          <p:nvPr/>
        </p:nvSpPr>
        <p:spPr>
          <a:xfrm>
            <a:off x="7336124" y="2464145"/>
            <a:ext cx="1493890" cy="1754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FF5A"/>
            </a:solidFill>
          </a:ln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Known states:</a:t>
            </a:r>
          </a:p>
          <a:p>
            <a:r>
              <a:rPr lang="en-US" dirty="0">
                <a:solidFill>
                  <a:srgbClr val="000090"/>
                </a:solidFill>
              </a:rPr>
              <a:t>N(1675)</a:t>
            </a:r>
            <a:r>
              <a:rPr lang="en-US" sz="1600" dirty="0">
                <a:solidFill>
                  <a:srgbClr val="000090"/>
                </a:solidFill>
              </a:rPr>
              <a:t>5/2</a:t>
            </a:r>
            <a:r>
              <a:rPr lang="en-US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N(1700)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N(1520)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N(1650)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N(1535)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</p:txBody>
      </p:sp>
      <p:sp>
        <p:nvSpPr>
          <p:cNvPr id="27" name="Oval 33"/>
          <p:cNvSpPr/>
          <p:nvPr/>
        </p:nvSpPr>
        <p:spPr>
          <a:xfrm>
            <a:off x="4790016" y="1800661"/>
            <a:ext cx="1775884" cy="688884"/>
          </a:xfrm>
          <a:prstGeom prst="ellipse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2717800" y="553413"/>
            <a:ext cx="6531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Arial"/>
              </a:rPr>
              <a:t>Robert G. Edwards, </a:t>
            </a:r>
            <a:r>
              <a:rPr lang="en-US" sz="1200" dirty="0" err="1">
                <a:cs typeface="Arial"/>
              </a:rPr>
              <a:t>Jozef</a:t>
            </a:r>
            <a:r>
              <a:rPr lang="en-US" sz="1200" dirty="0">
                <a:cs typeface="Arial"/>
              </a:rPr>
              <a:t> J. </a:t>
            </a:r>
            <a:r>
              <a:rPr lang="en-US" sz="1200" dirty="0" err="1">
                <a:cs typeface="Arial"/>
              </a:rPr>
              <a:t>Dudek</a:t>
            </a:r>
            <a:r>
              <a:rPr lang="en-US" sz="1200" dirty="0">
                <a:cs typeface="Arial"/>
              </a:rPr>
              <a:t>, David G. Richards, Stephen J. Wallace </a:t>
            </a:r>
            <a:r>
              <a:rPr lang="en-US" sz="1200" b="1" dirty="0" err="1">
                <a:cs typeface="Arial"/>
              </a:rPr>
              <a:t>Phys.Rev</a:t>
            </a:r>
            <a:r>
              <a:rPr lang="en-US" sz="1200" b="1" dirty="0">
                <a:cs typeface="Arial"/>
              </a:rPr>
              <a:t>. D84 (2011) 074508</a:t>
            </a:r>
            <a:endParaRPr lang="en-US" sz="1200" dirty="0"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89124" y="3540561"/>
            <a:ext cx="16574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Lowest J</a:t>
            </a:r>
            <a:r>
              <a:rPr lang="en-US" sz="1400" baseline="30000" dirty="0"/>
              <a:t>+ </a:t>
            </a:r>
            <a:r>
              <a:rPr lang="en-US" sz="1400" dirty="0"/>
              <a:t>states  </a:t>
            </a:r>
          </a:p>
          <a:p>
            <a:r>
              <a:rPr lang="en-US" sz="1400" dirty="0"/>
              <a:t>500 – 700 MeV high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115300" y="3537822"/>
            <a:ext cx="16574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Lowest J</a:t>
            </a:r>
            <a:r>
              <a:rPr lang="en-US" sz="1400" baseline="30000" dirty="0"/>
              <a:t>- </a:t>
            </a:r>
            <a:r>
              <a:rPr lang="en-US" sz="1400" dirty="0"/>
              <a:t>states  </a:t>
            </a:r>
          </a:p>
          <a:p>
            <a:r>
              <a:rPr lang="en-US" sz="1400" dirty="0"/>
              <a:t>200 – 300 MeV high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5429124" y="2678794"/>
            <a:ext cx="16574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baseline="-25000" dirty="0"/>
              <a:t>π</a:t>
            </a:r>
            <a:r>
              <a:rPr lang="en-US" sz="1400" dirty="0"/>
              <a:t> = 396 MeV 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07824" y="2227935"/>
            <a:ext cx="2008204" cy="20313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</a:rPr>
              <a:t>Ignoring the mass scale, new candidates fit the J</a:t>
            </a:r>
            <a:r>
              <a:rPr lang="en-US" sz="1400" b="1" baseline="30000" dirty="0">
                <a:solidFill>
                  <a:srgbClr val="800000"/>
                </a:solidFill>
              </a:rPr>
              <a:t>P </a:t>
            </a:r>
            <a:r>
              <a:rPr lang="en-US" sz="1400" b="1" dirty="0">
                <a:solidFill>
                  <a:srgbClr val="800000"/>
                </a:solidFill>
              </a:rPr>
              <a:t>values predicted from LQCD.</a:t>
            </a:r>
          </a:p>
          <a:p>
            <a:endParaRPr lang="en-US" sz="1400" dirty="0"/>
          </a:p>
          <a:p>
            <a:r>
              <a:rPr lang="en-US" sz="1400" dirty="0"/>
              <a:t>The field would really benefit from more realistic Lattice masses for N* states.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2201208-9C24-9CC3-1B54-C6565C32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7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FB278B0-F64B-5D4F-8E7F-9E1D3E90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6" y="590314"/>
            <a:ext cx="8412480" cy="4128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it-IT" sz="2800" b="1" dirty="0" err="1">
                    <a:solidFill>
                      <a:srgbClr val="0070C0"/>
                    </a:solidFill>
                  </a:rPr>
                  <a:t>Beam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-target 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asymmetries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>
                    <a:solidFill>
                      <a:srgbClr val="0070C0"/>
                    </a:solidFill>
                    <a:latin typeface="Symbol" pitchFamily="2" charset="2"/>
                  </a:rPr>
                  <a:t>g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</a:rPr>
                  <a:t>p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</a:rPr>
                  <a:t>p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Symbol" pitchFamily="2" charset="2"/>
                  </a:rPr>
                  <a:t>w</a:t>
                </a:r>
                <a:endParaRPr lang="it-IT" sz="2800" b="1" dirty="0">
                  <a:solidFill>
                    <a:srgbClr val="0070C0"/>
                  </a:solidFill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167D8765-AC80-A64C-AB87-0AC368417909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EC84AEB-3EA4-4E4E-A871-85F338D4206D}"/>
              </a:ext>
            </a:extLst>
          </p:cNvPr>
          <p:cNvCxnSpPr/>
          <p:nvPr/>
        </p:nvCxnSpPr>
        <p:spPr>
          <a:xfrm>
            <a:off x="5872899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A9DC600-51CB-EC4A-9E7F-85268CF551E7}"/>
              </a:ext>
            </a:extLst>
          </p:cNvPr>
          <p:cNvCxnSpPr/>
          <p:nvPr/>
        </p:nvCxnSpPr>
        <p:spPr>
          <a:xfrm>
            <a:off x="6070862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E1228D-440F-7589-6FF9-C6DCDEFE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1A8F628-5D27-22D7-2613-6C4312FF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875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>
                <a:extLst>
                  <a:ext uri="{FF2B5EF4-FFF2-40B4-BE49-F238E27FC236}">
                    <a16:creationId xmlns:a16="http://schemas.microsoft.com/office/drawing/2014/main" id="{85C316E9-5D40-2C48-BF50-1B110DD896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</a:rPr>
                  <a:t>Search for Neutron States: </a:t>
                </a:r>
                <a:r>
                  <a:rPr lang="it-IT" sz="2800" b="1" dirty="0">
                    <a:solidFill>
                      <a:srgbClr val="0070C0"/>
                    </a:solidFill>
                    <a:latin typeface="Symbol" pitchFamily="2" charset="2"/>
                  </a:rPr>
                  <a:t>g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n </a:t>
                </a:r>
                <a14:m>
                  <m:oMath xmlns:m="http://schemas.openxmlformats.org/officeDocument/2006/math">
                    <m:r>
                      <a:rPr lang="it-IT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K</a:t>
                </a:r>
                <a:r>
                  <a:rPr lang="it-IT" sz="2800" b="1" baseline="30000" dirty="0">
                    <a:solidFill>
                      <a:srgbClr val="0070C0"/>
                    </a:solidFill>
                  </a:rPr>
                  <a:t>+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Symbol" pitchFamily="2" charset="2"/>
                  </a:rPr>
                  <a:t>S</a:t>
                </a:r>
                <a:r>
                  <a:rPr lang="it-IT" sz="2800" b="1" baseline="30000" dirty="0">
                    <a:solidFill>
                      <a:srgbClr val="0070C0"/>
                    </a:solidFill>
                    <a:latin typeface="Symbol" pitchFamily="2" charset="2"/>
                  </a:rPr>
                  <a:t>-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8" name="Titolo 1">
                <a:extLst>
                  <a:ext uri="{FF2B5EF4-FFF2-40B4-BE49-F238E27FC236}">
                    <a16:creationId xmlns:a16="http://schemas.microsoft.com/office/drawing/2014/main" id="{85C316E9-5D40-2C48-BF50-1B110DD89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8D34AC-8B87-5147-9682-8DF9D09AE46E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29C77A-087F-694D-9E03-0EEFB479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7" y="635798"/>
            <a:ext cx="3162622" cy="39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E3FC13-876C-A644-95FA-9D89D37A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53" y="635798"/>
            <a:ext cx="3162623" cy="39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386E793-18D4-014F-9401-BFAE99AB60CE}"/>
              </a:ext>
            </a:extLst>
          </p:cNvPr>
          <p:cNvCxnSpPr/>
          <p:nvPr/>
        </p:nvCxnSpPr>
        <p:spPr>
          <a:xfrm>
            <a:off x="5872899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C5E2CF8-0B8F-AB4B-8569-5AC7CAC4ADFE}"/>
              </a:ext>
            </a:extLst>
          </p:cNvPr>
          <p:cNvCxnSpPr/>
          <p:nvPr/>
        </p:nvCxnSpPr>
        <p:spPr>
          <a:xfrm>
            <a:off x="6070862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1AC037-740C-5D4A-87D8-CB7519882FFB}"/>
              </a:ext>
            </a:extLst>
          </p:cNvPr>
          <p:cNvSpPr txBox="1"/>
          <p:nvPr/>
        </p:nvSpPr>
        <p:spPr>
          <a:xfrm>
            <a:off x="3564275" y="703106"/>
            <a:ext cx="212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Beam-Target </a:t>
            </a:r>
          </a:p>
          <a:p>
            <a:r>
              <a:rPr lang="en-US" dirty="0"/>
              <a:t>helicity asymmetry E</a:t>
            </a:r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09EA9B-CA9C-3741-B7B1-F5BE2DB6E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872" y="1394920"/>
            <a:ext cx="2020079" cy="344291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B413C49C-D3D6-A343-9370-FAF197714528}"/>
              </a:ext>
            </a:extLst>
          </p:cNvPr>
          <p:cNvCxnSpPr/>
          <p:nvPr/>
        </p:nvCxnSpPr>
        <p:spPr>
          <a:xfrm>
            <a:off x="3615872" y="2082800"/>
            <a:ext cx="590368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03C247B-C6C8-9A43-9131-3C8EA14595DB}"/>
              </a:ext>
            </a:extLst>
          </p:cNvPr>
          <p:cNvSpPr txBox="1"/>
          <p:nvPr/>
        </p:nvSpPr>
        <p:spPr>
          <a:xfrm>
            <a:off x="4168711" y="1953163"/>
            <a:ext cx="1179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Kaon-Maid2000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33FF92DD-E9C5-AF41-9759-FE7D2A05A09B}"/>
              </a:ext>
            </a:extLst>
          </p:cNvPr>
          <p:cNvCxnSpPr/>
          <p:nvPr/>
        </p:nvCxnSpPr>
        <p:spPr>
          <a:xfrm>
            <a:off x="3615872" y="2344181"/>
            <a:ext cx="590368" cy="0"/>
          </a:xfrm>
          <a:prstGeom prst="line">
            <a:avLst/>
          </a:prstGeom>
          <a:ln w="28575" cap="flat" cmpd="sng" algn="ctr">
            <a:solidFill>
              <a:srgbClr val="FF85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17BA78-DFC8-BC42-9963-E0DCCD7DB9D6}"/>
              </a:ext>
            </a:extLst>
          </p:cNvPr>
          <p:cNvSpPr txBox="1"/>
          <p:nvPr/>
        </p:nvSpPr>
        <p:spPr>
          <a:xfrm>
            <a:off x="4206240" y="2212438"/>
            <a:ext cx="1179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85FF"/>
                </a:solidFill>
              </a:rPr>
              <a:t>Kaon-Maid2017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6C70B6EB-CC66-E84D-9E6D-DD9564E88702}"/>
              </a:ext>
            </a:extLst>
          </p:cNvPr>
          <p:cNvCxnSpPr/>
          <p:nvPr/>
        </p:nvCxnSpPr>
        <p:spPr>
          <a:xfrm>
            <a:off x="3615872" y="2571750"/>
            <a:ext cx="59036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8C2FE834-6AC0-E943-9B01-3770AB19ABA5}"/>
              </a:ext>
            </a:extLst>
          </p:cNvPr>
          <p:cNvSpPr/>
          <p:nvPr/>
        </p:nvSpPr>
        <p:spPr>
          <a:xfrm>
            <a:off x="4206240" y="2426390"/>
            <a:ext cx="14958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Bonn-</a:t>
            </a:r>
            <a:r>
              <a:rPr lang="it-IT" sz="1200" dirty="0" err="1"/>
              <a:t>Gatchina</a:t>
            </a:r>
            <a:r>
              <a:rPr lang="it-IT" sz="1200" dirty="0"/>
              <a:t> 2017 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7B2B161B-B258-9A4D-B7B9-1CC7A31E4884}"/>
              </a:ext>
            </a:extLst>
          </p:cNvPr>
          <p:cNvCxnSpPr/>
          <p:nvPr/>
        </p:nvCxnSpPr>
        <p:spPr>
          <a:xfrm>
            <a:off x="3615872" y="3139440"/>
            <a:ext cx="590368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7BC291FA-2F98-BF40-8446-1EA9B1880F2D}"/>
              </a:ext>
            </a:extLst>
          </p:cNvPr>
          <p:cNvCxnSpPr/>
          <p:nvPr/>
        </p:nvCxnSpPr>
        <p:spPr>
          <a:xfrm>
            <a:off x="3578343" y="4101928"/>
            <a:ext cx="590368" cy="0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E841D453-198D-AD45-A505-FB180E7662FB}"/>
              </a:ext>
            </a:extLst>
          </p:cNvPr>
          <p:cNvSpPr/>
          <p:nvPr/>
        </p:nvSpPr>
        <p:spPr>
          <a:xfrm>
            <a:off x="3675017" y="2985792"/>
            <a:ext cx="248155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	Bonn-</a:t>
            </a:r>
            <a:r>
              <a:rPr lang="it-IT" sz="1200" dirty="0" err="1">
                <a:solidFill>
                  <a:srgbClr val="FF0000"/>
                </a:solidFill>
              </a:rPr>
              <a:t>Gatchina</a:t>
            </a:r>
            <a:r>
              <a:rPr lang="it-IT" sz="1200" dirty="0">
                <a:solidFill>
                  <a:srgbClr val="FF0000"/>
                </a:solidFill>
              </a:rPr>
              <a:t> 2019</a:t>
            </a:r>
          </a:p>
          <a:p>
            <a:r>
              <a:rPr lang="en-US" sz="1200" dirty="0">
                <a:solidFill>
                  <a:srgbClr val="FF0000"/>
                </a:solidFill>
              </a:rPr>
              <a:t>N(1895)1/2</a:t>
            </a:r>
            <a:r>
              <a:rPr lang="en-US" sz="1200" baseline="30000" dirty="0">
                <a:solidFill>
                  <a:srgbClr val="FF0000"/>
                </a:solidFill>
              </a:rPr>
              <a:t>-  </a:t>
            </a:r>
            <a:r>
              <a:rPr lang="en-US" sz="1200" dirty="0">
                <a:solidFill>
                  <a:srgbClr val="FF0000"/>
                </a:solidFill>
              </a:rPr>
              <a:t>N(1720)3/2</a:t>
            </a:r>
            <a:r>
              <a:rPr lang="en-US" sz="1200" baseline="30000" dirty="0">
                <a:solidFill>
                  <a:srgbClr val="FF0000"/>
                </a:solidFill>
              </a:rPr>
              <a:t>+ 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N(1900)3/2</a:t>
            </a:r>
            <a:r>
              <a:rPr lang="en-US" sz="1200" baseline="30000" dirty="0">
                <a:solidFill>
                  <a:srgbClr val="FF0000"/>
                </a:solidFill>
              </a:rPr>
              <a:t>+ 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modified photo-couplings</a:t>
            </a:r>
          </a:p>
          <a:p>
            <a:endParaRPr lang="en-US" sz="1200" b="1" baseline="30000" dirty="0"/>
          </a:p>
          <a:p>
            <a:r>
              <a:rPr lang="it-IT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BC1748A-1D17-5E47-B3ED-CF2F174A63B9}"/>
              </a:ext>
            </a:extLst>
          </p:cNvPr>
          <p:cNvSpPr/>
          <p:nvPr/>
        </p:nvSpPr>
        <p:spPr>
          <a:xfrm>
            <a:off x="4125128" y="3871096"/>
            <a:ext cx="1460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</a:rPr>
              <a:t>Bonn-</a:t>
            </a:r>
            <a:r>
              <a:rPr lang="it-IT" sz="1200" dirty="0" err="1">
                <a:solidFill>
                  <a:srgbClr val="0070C0"/>
                </a:solidFill>
              </a:rPr>
              <a:t>Gatchina</a:t>
            </a:r>
            <a:r>
              <a:rPr lang="it-IT" sz="1200" dirty="0">
                <a:solidFill>
                  <a:srgbClr val="0070C0"/>
                </a:solidFill>
              </a:rPr>
              <a:t> 2019</a:t>
            </a:r>
          </a:p>
          <a:p>
            <a:r>
              <a:rPr lang="it-IT" sz="1200" dirty="0">
                <a:solidFill>
                  <a:srgbClr val="0070C0"/>
                </a:solidFill>
              </a:rPr>
              <a:t>+ </a:t>
            </a:r>
            <a:r>
              <a:rPr lang="it-IT" sz="1200" dirty="0" err="1">
                <a:solidFill>
                  <a:srgbClr val="0070C0"/>
                </a:solidFill>
              </a:rPr>
              <a:t>N</a:t>
            </a:r>
            <a:r>
              <a:rPr lang="it-IT" sz="1200" dirty="0">
                <a:solidFill>
                  <a:srgbClr val="0070C0"/>
                </a:solidFill>
              </a:rPr>
              <a:t>(2170) 3/2</a:t>
            </a:r>
            <a:r>
              <a:rPr lang="it-IT" sz="1200" baseline="30000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933D31E-2E53-F44A-BED4-F11022492965}"/>
              </a:ext>
            </a:extLst>
          </p:cNvPr>
          <p:cNvCxnSpPr/>
          <p:nvPr/>
        </p:nvCxnSpPr>
        <p:spPr>
          <a:xfrm>
            <a:off x="4572000" y="2703389"/>
            <a:ext cx="0" cy="2824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BAF0EC8-0F95-C14D-831C-48B98C0FC94C}"/>
              </a:ext>
            </a:extLst>
          </p:cNvPr>
          <p:cNvSpPr txBox="1"/>
          <p:nvPr/>
        </p:nvSpPr>
        <p:spPr>
          <a:xfrm>
            <a:off x="3419174" y="4498266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N. </a:t>
            </a:r>
            <a:r>
              <a:rPr lang="it-IT" sz="1000" dirty="0" err="1"/>
              <a:t>Zachariou</a:t>
            </a:r>
            <a:r>
              <a:rPr lang="it-IT" sz="1000" dirty="0"/>
              <a:t> et al </a:t>
            </a:r>
            <a:r>
              <a:rPr lang="it-IT" sz="1000" dirty="0" err="1"/>
              <a:t>Phys</a:t>
            </a:r>
            <a:r>
              <a:rPr lang="it-IT" sz="1000" dirty="0"/>
              <a:t> </a:t>
            </a:r>
            <a:r>
              <a:rPr lang="it-IT" sz="1000" dirty="0" err="1"/>
              <a:t>lett</a:t>
            </a:r>
            <a:r>
              <a:rPr lang="it-IT" sz="1000" dirty="0"/>
              <a:t> B 808 (2020) 135662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4F64EB5-8FFB-9A96-2D74-B1280A84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8BF4F21-B6CB-2B1C-6B02-EE32B201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754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F48DAC-DA44-2240-B97E-0244F985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23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it-IT" sz="2800" b="1" dirty="0">
                    <a:solidFill>
                      <a:srgbClr val="0070C0"/>
                    </a:solidFill>
                  </a:rPr>
                  <a:t>Beam-target 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asymmetry G in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</m:acc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it-IT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it-IT" sz="2800" b="1" dirty="0">
                    <a:solidFill>
                      <a:srgbClr val="0070C0"/>
                    </a:solidFill>
                    <a:latin typeface="Symbol" pitchFamily="2" charset="2"/>
                  </a:rPr>
                  <a:t>+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+mn-lt"/>
                  </a:rPr>
                  <a:t>p</a:t>
                </a:r>
                <a:endParaRPr lang="it-IT" sz="2800" b="1" dirty="0">
                  <a:solidFill>
                    <a:srgbClr val="0070C0"/>
                  </a:solidFill>
                  <a:latin typeface="Symbol" pitchFamily="2" charset="2"/>
                </a:endParaRPr>
              </a:p>
            </p:txBody>
          </p:sp>
        </mc:Choice>
        <mc:Fallback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167D8765-AC80-A64C-AB87-0AC368417909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F7B461DA-79F3-52A3-AF05-3E44D9C3B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97" y="1095987"/>
            <a:ext cx="6927824" cy="3457199"/>
          </a:xfrm>
          <a:prstGeom prst="rect">
            <a:avLst/>
          </a:prstGeom>
        </p:spPr>
      </p:pic>
      <p:pic>
        <p:nvPicPr>
          <p:cNvPr id="5" name="Immagine 4" descr="Immagine che contiene linea, diagramma, Diagramma, Carattere&#10;&#10;Descrizione generata automaticamente">
            <a:extLst>
              <a:ext uri="{FF2B5EF4-FFF2-40B4-BE49-F238E27FC236}">
                <a16:creationId xmlns:a16="http://schemas.microsoft.com/office/drawing/2014/main" id="{44FCB7FB-94CF-5663-C5B6-FF171EB00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232" y="1095987"/>
            <a:ext cx="4152189" cy="237746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8794064-76BB-C5B0-3A90-F0EFF6BB902A}"/>
              </a:ext>
            </a:extLst>
          </p:cNvPr>
          <p:cNvSpPr txBox="1"/>
          <p:nvPr/>
        </p:nvSpPr>
        <p:spPr>
          <a:xfrm>
            <a:off x="699221" y="760851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N. </a:t>
            </a:r>
            <a:r>
              <a:rPr lang="it-IT" sz="1000" dirty="0" err="1"/>
              <a:t>Zachariou</a:t>
            </a:r>
            <a:r>
              <a:rPr lang="it-IT" sz="1000" dirty="0"/>
              <a:t> et al </a:t>
            </a:r>
            <a:r>
              <a:rPr lang="it-IT" sz="1000" dirty="0" err="1"/>
              <a:t>Phys</a:t>
            </a:r>
            <a:r>
              <a:rPr lang="it-IT" sz="1000" dirty="0"/>
              <a:t> </a:t>
            </a:r>
            <a:r>
              <a:rPr lang="it-IT" sz="1000" dirty="0" err="1"/>
              <a:t>lett</a:t>
            </a:r>
            <a:r>
              <a:rPr lang="it-IT" sz="1000" dirty="0"/>
              <a:t> B 817 (2020) 136304 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E603DFC-6453-197E-6CB3-68929C8C4361}"/>
              </a:ext>
            </a:extLst>
          </p:cNvPr>
          <p:cNvGrpSpPr/>
          <p:nvPr/>
        </p:nvGrpSpPr>
        <p:grpSpPr>
          <a:xfrm>
            <a:off x="7187421" y="1126666"/>
            <a:ext cx="2484736" cy="2754140"/>
            <a:chOff x="7246132" y="1122217"/>
            <a:chExt cx="2484736" cy="2754140"/>
          </a:xfrm>
        </p:grpSpPr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27367960-FBF3-21E7-F078-A5C2EFE42455}"/>
                </a:ext>
              </a:extLst>
            </p:cNvPr>
            <p:cNvCxnSpPr/>
            <p:nvPr/>
          </p:nvCxnSpPr>
          <p:spPr>
            <a:xfrm>
              <a:off x="7408190" y="1345966"/>
              <a:ext cx="49594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DF6B44E5-87C5-7623-59D1-C4094BDA3214}"/>
                </a:ext>
              </a:extLst>
            </p:cNvPr>
            <p:cNvCxnSpPr/>
            <p:nvPr/>
          </p:nvCxnSpPr>
          <p:spPr>
            <a:xfrm>
              <a:off x="7408190" y="1622352"/>
              <a:ext cx="495946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6B8B50A0-6A85-D77C-03F8-8D46EA4C5E29}"/>
                </a:ext>
              </a:extLst>
            </p:cNvPr>
            <p:cNvCxnSpPr/>
            <p:nvPr/>
          </p:nvCxnSpPr>
          <p:spPr>
            <a:xfrm>
              <a:off x="7408190" y="1968481"/>
              <a:ext cx="495946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A5C6A068-CF47-4C73-EDCC-A1CBB9C92A55}"/>
                </a:ext>
              </a:extLst>
            </p:cNvPr>
            <p:cNvCxnSpPr/>
            <p:nvPr/>
          </p:nvCxnSpPr>
          <p:spPr>
            <a:xfrm>
              <a:off x="7408189" y="2988609"/>
              <a:ext cx="495946" cy="0"/>
            </a:xfrm>
            <a:prstGeom prst="line">
              <a:avLst/>
            </a:prstGeom>
            <a:ln>
              <a:solidFill>
                <a:srgbClr val="821B80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EB5BF88-30B0-A5B8-68E0-B4384D3EA25B}"/>
                </a:ext>
              </a:extLst>
            </p:cNvPr>
            <p:cNvSpPr txBox="1"/>
            <p:nvPr/>
          </p:nvSpPr>
          <p:spPr>
            <a:xfrm>
              <a:off x="7904136" y="1122217"/>
              <a:ext cx="114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SAID ZA19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4FA8C5C-715E-E4A6-F7DE-FFFD5CFE18E5}"/>
                </a:ext>
              </a:extLst>
            </p:cNvPr>
            <p:cNvSpPr txBox="1"/>
            <p:nvPr/>
          </p:nvSpPr>
          <p:spPr>
            <a:xfrm>
              <a:off x="7904135" y="1426085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60090"/>
                  </a:solidFill>
                </a:rPr>
                <a:t>BoGa</a:t>
              </a:r>
              <a:r>
                <a:rPr lang="en-US" dirty="0">
                  <a:solidFill>
                    <a:srgbClr val="060090"/>
                  </a:solidFill>
                </a:rPr>
                <a:t> 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0B73D2D-AF0B-CC69-7D0E-DCC58D8D7EFA}"/>
                </a:ext>
              </a:extLst>
            </p:cNvPr>
            <p:cNvSpPr txBox="1"/>
            <p:nvPr/>
          </p:nvSpPr>
          <p:spPr>
            <a:xfrm>
              <a:off x="7928944" y="1783815"/>
              <a:ext cx="740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BoGa </a:t>
              </a:r>
            </a:p>
            <a:p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FCC45F1-39FD-B195-7626-A5D5B610BBDF}"/>
                </a:ext>
              </a:extLst>
            </p:cNvPr>
            <p:cNvSpPr txBox="1"/>
            <p:nvPr/>
          </p:nvSpPr>
          <p:spPr>
            <a:xfrm>
              <a:off x="7935243" y="2783997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7030A0"/>
                  </a:solidFill>
                </a:rPr>
                <a:t>BoGa</a:t>
              </a:r>
              <a:r>
                <a:rPr lang="en-US" dirty="0">
                  <a:solidFill>
                    <a:srgbClr val="7030A0"/>
                  </a:solidFill>
                </a:rPr>
                <a:t> 3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BDCE13A5-8E8E-D680-DB55-022D251F33F9}"/>
                    </a:ext>
                  </a:extLst>
                </p:cNvPr>
                <p:cNvSpPr txBox="1"/>
                <p:nvPr/>
              </p:nvSpPr>
              <p:spPr>
                <a:xfrm>
                  <a:off x="7334443" y="1997821"/>
                  <a:ext cx="2396425" cy="7523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F0"/>
                      </a:solidFill>
                    </a:rPr>
                    <a:t>without N(2220)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B0F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rgbClr val="00B0F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rgbClr val="00B0F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rgbClr val="00B0F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00B0F0"/>
                              </a:solidFill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00B0F0"/>
                    </a:solidFill>
                  </a:endParaRPr>
                </a:p>
                <a:p>
                  <a:r>
                    <a:rPr lang="en-US" sz="1400" dirty="0">
                      <a:solidFill>
                        <a:srgbClr val="00B0F0"/>
                      </a:solidFill>
                    </a:rPr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00B0F0"/>
                          </a:solidFill>
                          <a:ea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1400" dirty="0">
                      <a:solidFill>
                        <a:srgbClr val="00B0F0"/>
                      </a:solidFill>
                    </a:rPr>
                    <a:t>(2400)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rgbClr val="00B0F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00B0F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00B0F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B0F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00B0F0"/>
                              </a:solidFill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BDCE13A5-8E8E-D680-DB55-022D251F33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4443" y="1997821"/>
                  <a:ext cx="2396425" cy="752322"/>
                </a:xfrm>
                <a:prstGeom prst="rect">
                  <a:avLst/>
                </a:prstGeom>
                <a:blipFill>
                  <a:blip r:embed="rId6"/>
                  <a:stretch>
                    <a:fillRect l="-1058"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03EE9384-1905-8882-30CD-129B0956A0FA}"/>
                    </a:ext>
                  </a:extLst>
                </p:cNvPr>
                <p:cNvSpPr txBox="1"/>
                <p:nvPr/>
              </p:nvSpPr>
              <p:spPr>
                <a:xfrm>
                  <a:off x="7246132" y="3124035"/>
                  <a:ext cx="2396425" cy="7523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rgbClr val="7030A0"/>
                      </a:solidFill>
                    </a:rPr>
                    <a:t>without N(2220)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7030A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rgbClr val="7030A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7030A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7030A0"/>
                          </a:solidFill>
                          <a:ea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1400" dirty="0">
                      <a:solidFill>
                        <a:srgbClr val="7030A0"/>
                      </a:solidFill>
                    </a:rPr>
                    <a:t>(2400)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rgbClr val="7030A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7030A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400" dirty="0">
                      <a:solidFill>
                        <a:srgbClr val="7030A0"/>
                      </a:solidFill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l-G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</m:oMath>
                  </a14:m>
                  <a:r>
                    <a:rPr lang="en-US" sz="1400" b="1" dirty="0">
                      <a:solidFill>
                        <a:srgbClr val="7030A0"/>
                      </a:solidFill>
                    </a:rPr>
                    <a:t>(2200)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  <m:sup>
                          <m:r>
                            <a:rPr lang="en-US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4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03EE9384-1905-8882-30CD-129B0956A0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6132" y="3124035"/>
                  <a:ext cx="2396425" cy="752322"/>
                </a:xfrm>
                <a:prstGeom prst="rect">
                  <a:avLst/>
                </a:prstGeom>
                <a:blipFill>
                  <a:blip r:embed="rId7"/>
                  <a:stretch>
                    <a:fillRect l="-526"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Segnaposto piè di pagina 30">
            <a:extLst>
              <a:ext uri="{FF2B5EF4-FFF2-40B4-BE49-F238E27FC236}">
                <a16:creationId xmlns:a16="http://schemas.microsoft.com/office/drawing/2014/main" id="{1327A3BD-608E-732E-C91E-DDB31A55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27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F48DAC-DA44-2240-B97E-0244F985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24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it-IT" sz="2800" b="1" dirty="0">
                    <a:solidFill>
                      <a:srgbClr val="0070C0"/>
                    </a:solidFill>
                  </a:rPr>
                  <a:t>Beam-target 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asymmetry G in 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</m:acc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it-IT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+n</a:t>
                </a:r>
                <a:endParaRPr lang="it-IT" sz="2800" b="1" dirty="0">
                  <a:solidFill>
                    <a:srgbClr val="0070C0"/>
                  </a:solidFill>
                  <a:latin typeface="Symbol" pitchFamily="2" charset="2"/>
                </a:endParaRPr>
              </a:p>
            </p:txBody>
          </p:sp>
        </mc:Choice>
        <mc:Fallback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167D8765-AC80-A64C-AB87-0AC368417909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6CF9EDCE-004A-26B4-D82F-39F29C18A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4" y="880809"/>
            <a:ext cx="7205472" cy="3574807"/>
          </a:xfrm>
          <a:prstGeom prst="rect">
            <a:avLst/>
          </a:prstGeom>
        </p:spPr>
      </p:pic>
      <p:pic>
        <p:nvPicPr>
          <p:cNvPr id="5" name="Immagine 4" descr="Immagine che contiene linea, diagramma, Diagramma, Carattere&#10;&#10;Descrizione generata automaticamente">
            <a:extLst>
              <a:ext uri="{FF2B5EF4-FFF2-40B4-BE49-F238E27FC236}">
                <a16:creationId xmlns:a16="http://schemas.microsoft.com/office/drawing/2014/main" id="{C0377762-624B-C0C2-F228-9133E92F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396" y="880809"/>
            <a:ext cx="4787900" cy="18161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C5B5C1-8E94-016A-954B-95A7D0B1FD41}"/>
              </a:ext>
            </a:extLst>
          </p:cNvPr>
          <p:cNvSpPr txBox="1"/>
          <p:nvPr/>
        </p:nvSpPr>
        <p:spPr>
          <a:xfrm>
            <a:off x="226523" y="4351649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N. </a:t>
            </a:r>
            <a:r>
              <a:rPr lang="it-IT" sz="1000" dirty="0" err="1"/>
              <a:t>Zachariou</a:t>
            </a:r>
            <a:r>
              <a:rPr lang="it-IT" sz="1000" dirty="0"/>
              <a:t> et al </a:t>
            </a:r>
            <a:r>
              <a:rPr lang="it-IT" sz="1000" dirty="0" err="1"/>
              <a:t>Phys</a:t>
            </a:r>
            <a:r>
              <a:rPr lang="it-IT" sz="1000" dirty="0"/>
              <a:t> </a:t>
            </a:r>
            <a:r>
              <a:rPr lang="it-IT" sz="1000" dirty="0" err="1"/>
              <a:t>lett</a:t>
            </a:r>
            <a:r>
              <a:rPr lang="it-IT" sz="1000" dirty="0"/>
              <a:t> B 817 (2020) 136304 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A5C84D02-FCA0-25F7-3B4B-EE64B3944A82}"/>
              </a:ext>
            </a:extLst>
          </p:cNvPr>
          <p:cNvGrpSpPr/>
          <p:nvPr/>
        </p:nvGrpSpPr>
        <p:grpSpPr>
          <a:xfrm>
            <a:off x="7246132" y="1122217"/>
            <a:ext cx="2484736" cy="2754140"/>
            <a:chOff x="7246132" y="1122217"/>
            <a:chExt cx="2484736" cy="2754140"/>
          </a:xfrm>
        </p:grpSpPr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1D5EF445-0110-0D5B-B76A-752B6E59D292}"/>
                </a:ext>
              </a:extLst>
            </p:cNvPr>
            <p:cNvCxnSpPr/>
            <p:nvPr/>
          </p:nvCxnSpPr>
          <p:spPr>
            <a:xfrm>
              <a:off x="7408190" y="1345966"/>
              <a:ext cx="49594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1ECD93C0-8D42-0CF6-3F1F-BBF7D210F5C0}"/>
                </a:ext>
              </a:extLst>
            </p:cNvPr>
            <p:cNvCxnSpPr/>
            <p:nvPr/>
          </p:nvCxnSpPr>
          <p:spPr>
            <a:xfrm>
              <a:off x="7408190" y="1622352"/>
              <a:ext cx="495946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CF2D2162-5966-B83B-7FD6-BDFB9F5005F7}"/>
                </a:ext>
              </a:extLst>
            </p:cNvPr>
            <p:cNvCxnSpPr/>
            <p:nvPr/>
          </p:nvCxnSpPr>
          <p:spPr>
            <a:xfrm>
              <a:off x="7408190" y="1968481"/>
              <a:ext cx="495946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3F00A5DE-F7E3-8907-0BD3-46ECF84980D9}"/>
                </a:ext>
              </a:extLst>
            </p:cNvPr>
            <p:cNvCxnSpPr/>
            <p:nvPr/>
          </p:nvCxnSpPr>
          <p:spPr>
            <a:xfrm>
              <a:off x="7408189" y="2988609"/>
              <a:ext cx="495946" cy="0"/>
            </a:xfrm>
            <a:prstGeom prst="line">
              <a:avLst/>
            </a:prstGeom>
            <a:ln>
              <a:solidFill>
                <a:srgbClr val="821B80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96BC195-916D-134B-B8A4-55777C411556}"/>
                </a:ext>
              </a:extLst>
            </p:cNvPr>
            <p:cNvSpPr txBox="1"/>
            <p:nvPr/>
          </p:nvSpPr>
          <p:spPr>
            <a:xfrm>
              <a:off x="7904136" y="1122217"/>
              <a:ext cx="114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SAID ZA19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0D99C28-B78D-9DE7-0947-00B3C59A86E9}"/>
                </a:ext>
              </a:extLst>
            </p:cNvPr>
            <p:cNvSpPr txBox="1"/>
            <p:nvPr/>
          </p:nvSpPr>
          <p:spPr>
            <a:xfrm>
              <a:off x="7904135" y="1426085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60090"/>
                  </a:solidFill>
                </a:rPr>
                <a:t>BoGa</a:t>
              </a:r>
              <a:r>
                <a:rPr lang="en-US" dirty="0">
                  <a:solidFill>
                    <a:srgbClr val="060090"/>
                  </a:solidFill>
                </a:rPr>
                <a:t> 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28231A2-E39C-39F3-AB75-8E341BE27A96}"/>
                </a:ext>
              </a:extLst>
            </p:cNvPr>
            <p:cNvSpPr txBox="1"/>
            <p:nvPr/>
          </p:nvSpPr>
          <p:spPr>
            <a:xfrm>
              <a:off x="7928944" y="1783815"/>
              <a:ext cx="740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BoGa </a:t>
              </a:r>
            </a:p>
            <a:p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DFFD48C-E10E-DABD-A1A5-49878459332A}"/>
                </a:ext>
              </a:extLst>
            </p:cNvPr>
            <p:cNvSpPr txBox="1"/>
            <p:nvPr/>
          </p:nvSpPr>
          <p:spPr>
            <a:xfrm>
              <a:off x="7935243" y="2783997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7030A0"/>
                  </a:solidFill>
                </a:rPr>
                <a:t>BoGa</a:t>
              </a:r>
              <a:r>
                <a:rPr lang="en-US" dirty="0">
                  <a:solidFill>
                    <a:srgbClr val="7030A0"/>
                  </a:solidFill>
                </a:rPr>
                <a:t> 3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61AD3698-6FB5-5168-76C5-3BFEDF47901D}"/>
                    </a:ext>
                  </a:extLst>
                </p:cNvPr>
                <p:cNvSpPr txBox="1"/>
                <p:nvPr/>
              </p:nvSpPr>
              <p:spPr>
                <a:xfrm>
                  <a:off x="7334443" y="1997821"/>
                  <a:ext cx="2396425" cy="7523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F0"/>
                      </a:solidFill>
                    </a:rPr>
                    <a:t>without N(2220)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B0F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rgbClr val="00B0F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rgbClr val="00B0F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rgbClr val="00B0F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00B0F0"/>
                              </a:solidFill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00B0F0"/>
                    </a:solidFill>
                  </a:endParaRPr>
                </a:p>
                <a:p>
                  <a:r>
                    <a:rPr lang="en-US" sz="1400" dirty="0">
                      <a:solidFill>
                        <a:srgbClr val="00B0F0"/>
                      </a:solidFill>
                    </a:rPr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00B0F0"/>
                          </a:solidFill>
                          <a:ea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1400" dirty="0">
                      <a:solidFill>
                        <a:srgbClr val="00B0F0"/>
                      </a:solidFill>
                    </a:rPr>
                    <a:t>(2400)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rgbClr val="00B0F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00B0F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00B0F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B0F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00B0F0"/>
                              </a:solidFill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61AD3698-6FB5-5168-76C5-3BFEDF479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4443" y="1997821"/>
                  <a:ext cx="2396425" cy="752322"/>
                </a:xfrm>
                <a:prstGeom prst="rect">
                  <a:avLst/>
                </a:prstGeom>
                <a:blipFill>
                  <a:blip r:embed="rId6"/>
                  <a:stretch>
                    <a:fillRect l="-526"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A2DA4E95-0E5C-477C-A360-F85CBFCDDD46}"/>
                    </a:ext>
                  </a:extLst>
                </p:cNvPr>
                <p:cNvSpPr txBox="1"/>
                <p:nvPr/>
              </p:nvSpPr>
              <p:spPr>
                <a:xfrm>
                  <a:off x="7246132" y="3124035"/>
                  <a:ext cx="2396425" cy="7523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rgbClr val="7030A0"/>
                      </a:solidFill>
                    </a:rPr>
                    <a:t>without N(2220)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7030A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rgbClr val="7030A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7030A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7030A0"/>
                          </a:solidFill>
                          <a:ea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1400" dirty="0">
                      <a:solidFill>
                        <a:srgbClr val="7030A0"/>
                      </a:solidFill>
                    </a:rPr>
                    <a:t>(2400)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rgbClr val="7030A0"/>
                              </a:solidFill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7030A0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400" dirty="0">
                      <a:solidFill>
                        <a:srgbClr val="7030A0"/>
                      </a:solidFill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l-G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</m:oMath>
                  </a14:m>
                  <a:r>
                    <a:rPr lang="en-US" sz="1400" b="1" dirty="0">
                      <a:solidFill>
                        <a:srgbClr val="7030A0"/>
                      </a:solidFill>
                    </a:rPr>
                    <a:t>(2200)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  <m:sup>
                          <m:r>
                            <a:rPr lang="en-US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4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A2DA4E95-0E5C-477C-A360-F85CBFCD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6132" y="3124035"/>
                  <a:ext cx="2396425" cy="752322"/>
                </a:xfrm>
                <a:prstGeom prst="rect">
                  <a:avLst/>
                </a:prstGeom>
                <a:blipFill>
                  <a:blip r:embed="rId7"/>
                  <a:stretch>
                    <a:fillRect l="-1053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Segnaposto piè di pagina 20">
            <a:extLst>
              <a:ext uri="{FF2B5EF4-FFF2-40B4-BE49-F238E27FC236}">
                <a16:creationId xmlns:a16="http://schemas.microsoft.com/office/drawing/2014/main" id="{59A4D3A1-E1B8-187E-C6B9-5AE1D28F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38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EAFF54-4593-3342-92CD-52F5DF9D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25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B7096-6B5B-4846-85F3-156A9DCC6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63" y="649346"/>
            <a:ext cx="8215474" cy="4059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>
                <a:extLst>
                  <a:ext uri="{FF2B5EF4-FFF2-40B4-BE49-F238E27FC236}">
                    <a16:creationId xmlns:a16="http://schemas.microsoft.com/office/drawing/2014/main" id="{85C316E9-5D40-2C48-BF50-1B110DD896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</a:rPr>
                  <a:t>Search for Neutron States: </a:t>
                </a:r>
                <a:r>
                  <a:rPr lang="it-IT" sz="2800" b="1" dirty="0">
                    <a:solidFill>
                      <a:srgbClr val="0070C0"/>
                    </a:solidFill>
                    <a:latin typeface="Symbol" pitchFamily="2" charset="2"/>
                  </a:rPr>
                  <a:t>g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n </a:t>
                </a:r>
                <a14:m>
                  <m:oMath xmlns:m="http://schemas.openxmlformats.org/officeDocument/2006/math">
                    <m:r>
                      <a:rPr lang="it-IT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Symbol" pitchFamily="2" charset="2"/>
                  </a:rPr>
                  <a:t>p</a:t>
                </a:r>
                <a:r>
                  <a:rPr lang="it-IT" sz="2800" b="1" baseline="30000" dirty="0">
                    <a:solidFill>
                      <a:srgbClr val="0070C0"/>
                    </a:solidFill>
                  </a:rPr>
                  <a:t>-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+mn-lt"/>
                  </a:rPr>
                  <a:t>p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itolo 1">
                <a:extLst>
                  <a:ext uri="{FF2B5EF4-FFF2-40B4-BE49-F238E27FC236}">
                    <a16:creationId xmlns:a16="http://schemas.microsoft.com/office/drawing/2014/main" id="{85C316E9-5D40-2C48-BF50-1B110DD89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8D34AC-8B87-5147-9682-8DF9D09AE46E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BC4597D-9F7B-7E4D-9560-1800B5967E5C}"/>
              </a:ext>
            </a:extLst>
          </p:cNvPr>
          <p:cNvCxnSpPr/>
          <p:nvPr/>
        </p:nvCxnSpPr>
        <p:spPr>
          <a:xfrm>
            <a:off x="5872899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5177C13-98B9-3ACC-71F7-2A309652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028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26</a:t>
            </a:fld>
            <a:endParaRPr lang="it-IT"/>
          </a:p>
        </p:txBody>
      </p:sp>
      <p:sp>
        <p:nvSpPr>
          <p:cNvPr id="30" name="TextBox 19"/>
          <p:cNvSpPr txBox="1"/>
          <p:nvPr/>
        </p:nvSpPr>
        <p:spPr>
          <a:xfrm>
            <a:off x="4067054" y="695579"/>
            <a:ext cx="4328606" cy="378749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b="1"/>
              <a:t>Measurements of polarization observables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3200" b="1" i="1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𝐩𝐡𝐨𝐭𝐨𝐩𝐫𝐨𝐝𝐮𝐜𝐭𝐢𝐨𝐧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𝐩𝐨𝐥𝐚𝐫𝐢𝐳𝐞𝐝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𝐭𝐚𝐫𝐠𝐞𝐭</m:t>
                      </m:r>
                    </m:oMath>
                  </m:oMathPara>
                </a14:m>
                <a:endParaRPr lang="en-US" sz="3200" b="1" dirty="0">
                  <a:solidFill>
                    <a:srgbClr val="000090"/>
                  </a:solidFill>
                </a:endParaRPr>
              </a:p>
            </p:txBody>
          </p:sp>
        </mc:Choice>
        <mc:Fallback xmlns="">
          <p:sp>
            <p:nvSpPr>
              <p:cNvPr id="3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D8B272E0-2163-5945-A4A8-9427D35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76" y="734013"/>
            <a:ext cx="3391991" cy="163598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58B266-C74F-FA4A-8E3A-AA1632B8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216" y="1093740"/>
            <a:ext cx="4944282" cy="7906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33362A0-BEC5-3746-9C20-DA112BB90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76" y="2535716"/>
            <a:ext cx="9144000" cy="191220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AE8809E-A771-904C-85EF-8B1D256330FD}"/>
              </a:ext>
            </a:extLst>
          </p:cNvPr>
          <p:cNvCxnSpPr/>
          <p:nvPr/>
        </p:nvCxnSpPr>
        <p:spPr>
          <a:xfrm flipV="1">
            <a:off x="5513696" y="1778867"/>
            <a:ext cx="1405719" cy="610538"/>
          </a:xfrm>
          <a:prstGeom prst="straightConnector1">
            <a:avLst/>
          </a:prstGeom>
          <a:ln>
            <a:solidFill>
              <a:srgbClr val="81191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CC1B75-1D1A-4F48-9591-7ACB98E488A8}"/>
              </a:ext>
            </a:extLst>
          </p:cNvPr>
          <p:cNvSpPr txBox="1"/>
          <p:nvPr/>
        </p:nvSpPr>
        <p:spPr>
          <a:xfrm>
            <a:off x="2623525" y="4368520"/>
            <a:ext cx="449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results by: A. </a:t>
            </a:r>
            <a:r>
              <a:rPr lang="en-US" dirty="0" err="1"/>
              <a:t>Filippi</a:t>
            </a:r>
            <a:r>
              <a:rPr lang="en-US" dirty="0"/>
              <a:t> (g14 data-set)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2432B4-B8AA-8B47-A9AF-E22855E3614C}"/>
              </a:ext>
            </a:extLst>
          </p:cNvPr>
          <p:cNvSpPr txBox="1"/>
          <p:nvPr/>
        </p:nvSpPr>
        <p:spPr>
          <a:xfrm>
            <a:off x="3115993" y="1814063"/>
            <a:ext cx="196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HD-ice frozen-spin </a:t>
            </a:r>
          </a:p>
          <a:p>
            <a:r>
              <a:rPr lang="en-US"/>
              <a:t>polarized target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99B0218-619A-A74F-AAFB-42DF113FD809}"/>
                  </a:ext>
                </a:extLst>
              </p:cNvPr>
              <p:cNvSpPr txBox="1"/>
              <p:nvPr/>
            </p:nvSpPr>
            <p:spPr>
              <a:xfrm>
                <a:off x="202862" y="2247239"/>
                <a:ext cx="2284921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is expected to be odd</a:t>
                </a:r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99B0218-619A-A74F-AAFB-42DF113FD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62" y="2247239"/>
                <a:ext cx="2284921" cy="288477"/>
              </a:xfrm>
              <a:prstGeom prst="rect">
                <a:avLst/>
              </a:prstGeom>
              <a:blipFill>
                <a:blip r:embed="rId7"/>
                <a:stretch>
                  <a:fillRect l="-3315" t="-21739" r="-5525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070F817-65E8-1BFC-B137-F84A542A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95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27</a:t>
            </a:fld>
            <a:endParaRPr lang="it-IT"/>
          </a:p>
        </p:txBody>
      </p:sp>
      <p:sp>
        <p:nvSpPr>
          <p:cNvPr id="30" name="TextBox 19"/>
          <p:cNvSpPr txBox="1"/>
          <p:nvPr/>
        </p:nvSpPr>
        <p:spPr>
          <a:xfrm>
            <a:off x="4067054" y="695579"/>
            <a:ext cx="4328606" cy="378749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b="1"/>
              <a:t>Measurements of polarization observables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3200" b="1" i="1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𝐩𝐡𝐨𝐭𝐨𝐩𝐫𝐨𝐝𝐮𝐜𝐭𝐢𝐨𝐧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𝐩𝐨𝐥𝐚𝐫𝐢𝐳𝐞𝐝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𝐭𝐚𝐫𝐠𝐞𝐭</m:t>
                      </m:r>
                    </m:oMath>
                  </m:oMathPara>
                </a14:m>
                <a:endParaRPr lang="en-US" sz="3200" b="1" dirty="0">
                  <a:solidFill>
                    <a:srgbClr val="000090"/>
                  </a:solidFill>
                </a:endParaRPr>
              </a:p>
            </p:txBody>
          </p:sp>
        </mc:Choice>
        <mc:Fallback>
          <p:sp>
            <p:nvSpPr>
              <p:cNvPr id="3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D8B272E0-2163-5945-A4A8-9427D35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76" y="734013"/>
            <a:ext cx="3391991" cy="163598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58B266-C74F-FA4A-8E3A-AA1632B8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216" y="1093740"/>
            <a:ext cx="4944282" cy="79068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AE8809E-A771-904C-85EF-8B1D256330FD}"/>
              </a:ext>
            </a:extLst>
          </p:cNvPr>
          <p:cNvCxnSpPr>
            <a:cxnSpLocks/>
          </p:cNvCxnSpPr>
          <p:nvPr/>
        </p:nvCxnSpPr>
        <p:spPr>
          <a:xfrm flipV="1">
            <a:off x="5513696" y="1704814"/>
            <a:ext cx="577138" cy="684591"/>
          </a:xfrm>
          <a:prstGeom prst="straightConnector1">
            <a:avLst/>
          </a:prstGeom>
          <a:ln>
            <a:solidFill>
              <a:srgbClr val="81191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CC1B75-1D1A-4F48-9591-7ACB98E488A8}"/>
              </a:ext>
            </a:extLst>
          </p:cNvPr>
          <p:cNvSpPr txBox="1"/>
          <p:nvPr/>
        </p:nvSpPr>
        <p:spPr>
          <a:xfrm>
            <a:off x="2623525" y="4368520"/>
            <a:ext cx="459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results by: A. </a:t>
            </a:r>
            <a:r>
              <a:rPr lang="en-US" dirty="0" err="1"/>
              <a:t>Filippi</a:t>
            </a:r>
            <a:r>
              <a:rPr lang="en-US" dirty="0"/>
              <a:t> (g14 data-set)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8EF1FD-560D-3F46-8CA8-B1EABC8E8278}"/>
              </a:ext>
            </a:extLst>
          </p:cNvPr>
          <p:cNvSpPr txBox="1"/>
          <p:nvPr/>
        </p:nvSpPr>
        <p:spPr>
          <a:xfrm>
            <a:off x="3115993" y="1814063"/>
            <a:ext cx="196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HD-ice frozen-spin </a:t>
            </a:r>
          </a:p>
          <a:p>
            <a:r>
              <a:rPr lang="en-US"/>
              <a:t>polarized target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136F0B-D2D2-014E-A387-DF86FB8A2964}"/>
              </a:ext>
            </a:extLst>
          </p:cNvPr>
          <p:cNvSpPr txBox="1"/>
          <p:nvPr/>
        </p:nvSpPr>
        <p:spPr>
          <a:xfrm>
            <a:off x="6667858" y="2010550"/>
            <a:ext cx="122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p</a:t>
            </a:r>
          </a:p>
        </p:txBody>
      </p:sp>
      <p:pic>
        <p:nvPicPr>
          <p:cNvPr id="6" name="Immagine 5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D97968D9-E53D-C2CB-C4F0-D774CBEFE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8" y="2513691"/>
            <a:ext cx="8822282" cy="18080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058FDD1-A652-3415-FDF7-7E1CAC1DC411}"/>
                  </a:ext>
                </a:extLst>
              </p:cNvPr>
              <p:cNvSpPr txBox="1"/>
              <p:nvPr/>
            </p:nvSpPr>
            <p:spPr>
              <a:xfrm>
                <a:off x="107824" y="2271496"/>
                <a:ext cx="2953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expected to be even</a:t>
                </a: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058FDD1-A652-3415-FDF7-7E1CAC1DC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4" y="2271496"/>
                <a:ext cx="2953602" cy="369332"/>
              </a:xfrm>
              <a:prstGeom prst="rect">
                <a:avLst/>
              </a:prstGeom>
              <a:blipFill>
                <a:blip r:embed="rId7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0F8B2F8-5EAB-6652-BBBF-ABAC2C52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048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28</a:t>
            </a:fld>
            <a:endParaRPr lang="it-IT"/>
          </a:p>
        </p:txBody>
      </p:sp>
      <p:sp>
        <p:nvSpPr>
          <p:cNvPr id="30" name="TextBox 19"/>
          <p:cNvSpPr txBox="1"/>
          <p:nvPr/>
        </p:nvSpPr>
        <p:spPr>
          <a:xfrm>
            <a:off x="4067054" y="695579"/>
            <a:ext cx="4328606" cy="378749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b="1"/>
              <a:t>Measurements of polarization observables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3200" b="1" i="1" smtClean="0">
                              <a:solidFill>
                                <a:srgbClr val="00009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3200" b="1" i="1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𝐩𝐡𝐨𝐭𝐨𝐩𝐫𝐨𝐝𝐮𝐜𝐭𝐢𝐨𝐧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𝐩𝐨𝐥𝐚𝐫𝐢𝐳𝐞𝐝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3200" b="1" i="0" smtClean="0">
                          <a:solidFill>
                            <a:srgbClr val="0000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𝐭𝐚𝐫𝐠𝐞𝐭</m:t>
                      </m:r>
                    </m:oMath>
                  </m:oMathPara>
                </a14:m>
                <a:endParaRPr lang="en-US" sz="3200" b="1" dirty="0">
                  <a:solidFill>
                    <a:srgbClr val="000090"/>
                  </a:solidFill>
                </a:endParaRPr>
              </a:p>
            </p:txBody>
          </p:sp>
        </mc:Choice>
        <mc:Fallback xmlns="">
          <p:sp>
            <p:nvSpPr>
              <p:cNvPr id="3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D8B272E0-2163-5945-A4A8-9427D35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76" y="734013"/>
            <a:ext cx="3391991" cy="163598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58B266-C74F-FA4A-8E3A-AA1632B8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216" y="1093740"/>
            <a:ext cx="4944282" cy="79068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AE8809E-A771-904C-85EF-8B1D256330FD}"/>
              </a:ext>
            </a:extLst>
          </p:cNvPr>
          <p:cNvCxnSpPr/>
          <p:nvPr/>
        </p:nvCxnSpPr>
        <p:spPr>
          <a:xfrm flipV="1">
            <a:off x="5513696" y="1692322"/>
            <a:ext cx="2511188" cy="697083"/>
          </a:xfrm>
          <a:prstGeom prst="straightConnector1">
            <a:avLst/>
          </a:prstGeom>
          <a:ln>
            <a:solidFill>
              <a:srgbClr val="81191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CC1B75-1D1A-4F48-9591-7ACB98E488A8}"/>
              </a:ext>
            </a:extLst>
          </p:cNvPr>
          <p:cNvSpPr txBox="1"/>
          <p:nvPr/>
        </p:nvSpPr>
        <p:spPr>
          <a:xfrm>
            <a:off x="2623525" y="4368520"/>
            <a:ext cx="459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results by: A. </a:t>
            </a:r>
            <a:r>
              <a:rPr lang="en-US" dirty="0" err="1"/>
              <a:t>Filippi</a:t>
            </a:r>
            <a:r>
              <a:rPr lang="en-US" dirty="0"/>
              <a:t> (g14 data-set)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8EF1FD-560D-3F46-8CA8-B1EABC8E8278}"/>
              </a:ext>
            </a:extLst>
          </p:cNvPr>
          <p:cNvSpPr txBox="1"/>
          <p:nvPr/>
        </p:nvSpPr>
        <p:spPr>
          <a:xfrm>
            <a:off x="3115993" y="1814063"/>
            <a:ext cx="196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HD-ice frozen-spin </a:t>
            </a:r>
          </a:p>
          <a:p>
            <a:r>
              <a:rPr lang="en-US"/>
              <a:t>polarized target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136F0B-D2D2-014E-A387-DF86FB8A2964}"/>
              </a:ext>
            </a:extLst>
          </p:cNvPr>
          <p:cNvSpPr txBox="1"/>
          <p:nvPr/>
        </p:nvSpPr>
        <p:spPr>
          <a:xfrm>
            <a:off x="6667858" y="2010550"/>
            <a:ext cx="122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p</a:t>
            </a:r>
          </a:p>
        </p:txBody>
      </p:sp>
      <p:pic>
        <p:nvPicPr>
          <p:cNvPr id="9" name="Immagine 8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47B84E64-9DCA-C220-B0B6-0EA9FF26C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84" y="2569430"/>
            <a:ext cx="8974609" cy="18620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B49B20D-EDC8-B937-6F74-16B886A0F0D7}"/>
                  </a:ext>
                </a:extLst>
              </p:cNvPr>
              <p:cNvSpPr txBox="1"/>
              <p:nvPr/>
            </p:nvSpPr>
            <p:spPr>
              <a:xfrm>
                <a:off x="107824" y="2271496"/>
                <a:ext cx="2953602" cy="392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p>
                    </m:sSubSup>
                    <m:r>
                      <a:rPr lang="en-US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expected to be even</a:t>
                </a: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B49B20D-EDC8-B937-6F74-16B886A0F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4" y="2271496"/>
                <a:ext cx="2953602" cy="392672"/>
              </a:xfrm>
              <a:prstGeom prst="rect">
                <a:avLst/>
              </a:prstGeom>
              <a:blipFill>
                <a:blip r:embed="rId7"/>
                <a:stretch>
                  <a:fillRect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E41693FE-1361-5774-9E42-B05112B2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63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Electroexcitation of </a:t>
            </a:r>
            <a:r>
              <a:rPr lang="en-US" sz="3200" b="1">
                <a:solidFill>
                  <a:srgbClr val="800000"/>
                </a:solidFill>
                <a:ea typeface="ＭＳ Ｐゴシック" charset="-128"/>
              </a:rPr>
              <a:t>N*/Δ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resonances 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96"/>
          <p:cNvGrpSpPr/>
          <p:nvPr/>
        </p:nvGrpSpPr>
        <p:grpSpPr>
          <a:xfrm>
            <a:off x="1056358" y="497194"/>
            <a:ext cx="6705380" cy="4156803"/>
            <a:chOff x="761208" y="1524000"/>
            <a:chExt cx="7026726" cy="5036500"/>
          </a:xfrm>
        </p:grpSpPr>
        <p:grpSp>
          <p:nvGrpSpPr>
            <p:cNvPr id="36" name="Group 94"/>
            <p:cNvGrpSpPr/>
            <p:nvPr/>
          </p:nvGrpSpPr>
          <p:grpSpPr>
            <a:xfrm>
              <a:off x="761208" y="1524000"/>
              <a:ext cx="7026726" cy="5036500"/>
              <a:chOff x="761208" y="1524000"/>
              <a:chExt cx="7026726" cy="5036500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2438399" y="2578098"/>
                <a:ext cx="3776664" cy="28130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2439988" y="4459526"/>
                <a:ext cx="1310632" cy="93003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438399" y="5619720"/>
                <a:ext cx="3886201" cy="1908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5"/>
              <p:cNvSpPr/>
              <p:nvPr/>
            </p:nvSpPr>
            <p:spPr>
              <a:xfrm>
                <a:off x="1525588" y="5224223"/>
                <a:ext cx="1080668" cy="698739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3" name="Group 32"/>
              <p:cNvGrpSpPr>
                <a:grpSpLocks/>
              </p:cNvGrpSpPr>
              <p:nvPr/>
            </p:nvGrpSpPr>
            <p:grpSpPr bwMode="auto">
              <a:xfrm>
                <a:off x="1552236" y="1524000"/>
                <a:ext cx="6191283" cy="4537494"/>
                <a:chOff x="552" y="1552"/>
                <a:chExt cx="3100" cy="2630"/>
              </a:xfrm>
            </p:grpSpPr>
            <p:sp>
              <p:nvSpPr>
                <p:cNvPr id="62" name="Rectangle 4"/>
                <p:cNvSpPr>
                  <a:spLocks noChangeArrowheads="1"/>
                </p:cNvSpPr>
                <p:nvPr/>
              </p:nvSpPr>
              <p:spPr bwMode="auto">
                <a:xfrm>
                  <a:off x="1296" y="1552"/>
                  <a:ext cx="752" cy="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auto">
                <a:xfrm>
                  <a:off x="1192" y="1718"/>
                  <a:ext cx="496" cy="5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693" y="2739"/>
                  <a:ext cx="713" cy="551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</a:rPr>
                    <a:t>N(1675)5/2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</a:rPr>
                    <a:t>-</a:t>
                  </a:r>
                  <a:endParaRPr lang="en-US" sz="1500" b="1" dirty="0">
                    <a:solidFill>
                      <a:srgbClr val="000090"/>
                    </a:solidFill>
                  </a:endParaRPr>
                </a:p>
                <a:p>
                  <a:pPr algn="ctr" eaLnBrk="0" hangingPunct="0"/>
                  <a:r>
                    <a:rPr lang="en-US" sz="1500" dirty="0"/>
                    <a:t>N(1520)3/2</a:t>
                  </a:r>
                  <a:r>
                    <a:rPr lang="en-US" sz="1500" baseline="30000" dirty="0"/>
                    <a:t>-</a:t>
                  </a:r>
                </a:p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</a:rPr>
                    <a:t>N(1535)1/2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</a:rPr>
                    <a:t>-</a:t>
                  </a:r>
                </a:p>
              </p:txBody>
            </p:sp>
            <p:sp>
              <p:nvSpPr>
                <p:cNvPr id="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993" y="3793"/>
                  <a:ext cx="659" cy="389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rgbClr val="1F497D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latin typeface="+mj-lt"/>
                    </a:rPr>
                    <a:t>N(1710)1/2</a:t>
                  </a:r>
                  <a:r>
                    <a:rPr lang="en-US" sz="1500" baseline="30000" dirty="0">
                      <a:latin typeface="+mj-lt"/>
                    </a:rPr>
                    <a:t>+</a:t>
                  </a:r>
                  <a:endParaRPr lang="en-US" sz="1500" dirty="0">
                    <a:latin typeface="+mj-lt"/>
                  </a:endParaRPr>
                </a:p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  <a:latin typeface="+mj-lt"/>
                    </a:rPr>
                    <a:t>N(1440)1/2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  <a:latin typeface="+mj-lt"/>
                    </a:rPr>
                    <a:t>+</a:t>
                  </a:r>
                </a:p>
              </p:txBody>
            </p:sp>
            <p:sp>
              <p:nvSpPr>
                <p:cNvPr id="66" name="Rectangle 13"/>
                <p:cNvSpPr>
                  <a:spLocks noChangeArrowheads="1"/>
                </p:cNvSpPr>
                <p:nvPr/>
              </p:nvSpPr>
              <p:spPr bwMode="auto">
                <a:xfrm>
                  <a:off x="1440" y="3158"/>
                  <a:ext cx="864" cy="24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552" y="3752"/>
                  <a:ext cx="565" cy="31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500" dirty="0">
                      <a:latin typeface="+mn-lt"/>
                    </a:rPr>
                    <a:t>Δ(1232)3/2</a:t>
                  </a:r>
                  <a:r>
                    <a:rPr lang="en-US" sz="1500" baseline="30000" dirty="0">
                      <a:latin typeface="+mn-lt"/>
                    </a:rPr>
                    <a:t>+</a:t>
                  </a:r>
                  <a:r>
                    <a:rPr lang="en-US" sz="1500" baseline="-25000" dirty="0">
                      <a:latin typeface="+mn-lt"/>
                    </a:rPr>
                    <a:t> </a:t>
                  </a:r>
                </a:p>
                <a:p>
                  <a:pPr algn="ctr"/>
                  <a:r>
                    <a:rPr lang="en-US" sz="1500" dirty="0">
                      <a:latin typeface="+mn-lt"/>
                    </a:rPr>
                    <a:t>N(940)</a:t>
                  </a:r>
                  <a:endParaRPr lang="en-US" sz="1500" baseline="-25000" dirty="0">
                    <a:latin typeface="+mn-lt"/>
                  </a:endParaRPr>
                </a:p>
              </p:txBody>
            </p:sp>
          </p:grpSp>
          <p:cxnSp>
            <p:nvCxnSpPr>
              <p:cNvPr id="44" name="Straight Connector 36"/>
              <p:cNvCxnSpPr/>
              <p:nvPr/>
            </p:nvCxnSpPr>
            <p:spPr>
              <a:xfrm rot="5400000" flipH="1" flipV="1">
                <a:off x="-1333399" y="4056144"/>
                <a:ext cx="4190821" cy="16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8"/>
              <p:cNvCxnSpPr/>
              <p:nvPr/>
            </p:nvCxnSpPr>
            <p:spPr>
              <a:xfrm flipV="1">
                <a:off x="763588" y="6151532"/>
                <a:ext cx="7024346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9"/>
              <p:cNvSpPr txBox="1">
                <a:spLocks noChangeArrowheads="1"/>
              </p:cNvSpPr>
              <p:nvPr/>
            </p:nvSpPr>
            <p:spPr bwMode="auto">
              <a:xfrm>
                <a:off x="914400" y="2945202"/>
                <a:ext cx="52425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L</a:t>
                </a:r>
                <a:r>
                  <a:rPr lang="en-US" baseline="-25000" dirty="0"/>
                  <a:t>3q</a:t>
                </a:r>
              </a:p>
            </p:txBody>
          </p:sp>
          <p:cxnSp>
            <p:nvCxnSpPr>
              <p:cNvPr id="47" name="Straight Connector 41"/>
              <p:cNvCxnSpPr/>
              <p:nvPr/>
            </p:nvCxnSpPr>
            <p:spPr>
              <a:xfrm flipV="1">
                <a:off x="763588" y="56181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3"/>
              <p:cNvCxnSpPr/>
              <p:nvPr/>
            </p:nvCxnSpPr>
            <p:spPr>
              <a:xfrm flipV="1">
                <a:off x="763588" y="40179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32"/>
              <p:cNvSpPr txBox="1">
                <a:spLocks noChangeArrowheads="1"/>
              </p:cNvSpPr>
              <p:nvPr/>
            </p:nvSpPr>
            <p:spPr bwMode="auto">
              <a:xfrm>
                <a:off x="908050" y="536296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0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50" name="TextBox 34"/>
              <p:cNvSpPr txBox="1">
                <a:spLocks noChangeArrowheads="1"/>
              </p:cNvSpPr>
              <p:nvPr/>
            </p:nvSpPr>
            <p:spPr bwMode="auto">
              <a:xfrm>
                <a:off x="831850" y="378181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1" name="TextBox 35"/>
              <p:cNvSpPr txBox="1">
                <a:spLocks noChangeArrowheads="1"/>
              </p:cNvSpPr>
              <p:nvPr/>
            </p:nvSpPr>
            <p:spPr bwMode="auto">
              <a:xfrm>
                <a:off x="1822451" y="6076950"/>
                <a:ext cx="279266" cy="392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2" name="TextBox 37"/>
              <p:cNvSpPr txBox="1">
                <a:spLocks noChangeArrowheads="1"/>
              </p:cNvSpPr>
              <p:nvPr/>
            </p:nvSpPr>
            <p:spPr bwMode="auto">
              <a:xfrm>
                <a:off x="4260851" y="6050352"/>
                <a:ext cx="31680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3" name="TextBox 39"/>
              <p:cNvSpPr txBox="1">
                <a:spLocks noChangeArrowheads="1"/>
              </p:cNvSpPr>
              <p:nvPr/>
            </p:nvSpPr>
            <p:spPr bwMode="auto">
              <a:xfrm>
                <a:off x="6935788" y="6050352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cxnSp>
            <p:nvCxnSpPr>
              <p:cNvPr id="54" name="Straight Connector 49"/>
              <p:cNvCxnSpPr/>
              <p:nvPr/>
            </p:nvCxnSpPr>
            <p:spPr>
              <a:xfrm rot="5400000">
                <a:off x="4413313" y="5996287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1"/>
              <p:cNvCxnSpPr/>
              <p:nvPr/>
            </p:nvCxnSpPr>
            <p:spPr>
              <a:xfrm rot="5400000">
                <a:off x="7086540" y="6015399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3"/>
              <p:cNvCxnSpPr/>
              <p:nvPr/>
            </p:nvCxnSpPr>
            <p:spPr>
              <a:xfrm rot="10800000">
                <a:off x="1982851" y="5997876"/>
                <a:ext cx="2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5"/>
              <p:cNvCxnSpPr/>
              <p:nvPr/>
            </p:nvCxnSpPr>
            <p:spPr>
              <a:xfrm rot="5400000" flipH="1" flipV="1">
                <a:off x="1410021" y="5613679"/>
                <a:ext cx="310552" cy="321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5"/>
              <p:cNvCxnSpPr/>
              <p:nvPr/>
            </p:nvCxnSpPr>
            <p:spPr>
              <a:xfrm flipV="1">
                <a:off x="763588" y="22653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76"/>
              <p:cNvSpPr txBox="1"/>
              <p:nvPr/>
            </p:nvSpPr>
            <p:spPr>
              <a:xfrm>
                <a:off x="831850" y="2029213"/>
                <a:ext cx="316974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60" name="TextBox 79"/>
              <p:cNvSpPr txBox="1"/>
              <p:nvPr/>
            </p:nvSpPr>
            <p:spPr>
              <a:xfrm>
                <a:off x="5256020" y="6113007"/>
                <a:ext cx="1171352" cy="447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/>
                    <a:ea typeface="Lucida Grande"/>
                    <a:cs typeface="Arial"/>
                  </a:rPr>
                  <a:t>N [</a:t>
                </a:r>
                <a:r>
                  <a:rPr lang="en-US" sz="1800" dirty="0" err="1">
                    <a:latin typeface="Arial"/>
                    <a:ea typeface="Lucida Grande"/>
                    <a:cs typeface="Arial"/>
                  </a:rPr>
                  <a:t>ħω</a:t>
                </a:r>
                <a:r>
                  <a:rPr lang="en-US" sz="1800" dirty="0">
                    <a:latin typeface="Arial"/>
                    <a:ea typeface="Lucida Grande"/>
                    <a:cs typeface="Arial"/>
                  </a:rPr>
                  <a:t>]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71"/>
            <p:cNvSpPr/>
            <p:nvPr/>
          </p:nvSpPr>
          <p:spPr>
            <a:xfrm>
              <a:off x="6248400" y="2170440"/>
              <a:ext cx="1219200" cy="56470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N(1680)5/2</a:t>
              </a:r>
              <a:r>
                <a:rPr lang="en-US" sz="15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N(1720)3/2</a:t>
              </a:r>
              <a:r>
                <a:rPr lang="en-US" sz="1500" baseline="300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50767" y="3121879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[56,0</a:t>
            </a:r>
            <a:r>
              <a:rPr lang="it-IT" baseline="30000" dirty="0"/>
              <a:t>+</a:t>
            </a:r>
            <a:r>
              <a:rPr lang="it-IT" dirty="0"/>
              <a:t>]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4232433" y="1713931"/>
            <a:ext cx="78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[70,1</a:t>
            </a:r>
            <a:r>
              <a:rPr lang="it-IT" baseline="30000" dirty="0"/>
              <a:t>-</a:t>
            </a:r>
            <a:r>
              <a:rPr lang="it-IT" dirty="0"/>
              <a:t>]</a:t>
            </a:r>
          </a:p>
        </p:txBody>
      </p:sp>
      <p:pic>
        <p:nvPicPr>
          <p:cNvPr id="4" name="Immagine 3" descr="Schermata 2016-09-14 alle 07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8" y="1991203"/>
            <a:ext cx="2625198" cy="1589352"/>
          </a:xfrm>
          <a:prstGeom prst="rect">
            <a:avLst/>
          </a:prstGeom>
        </p:spPr>
      </p:pic>
      <p:sp>
        <p:nvSpPr>
          <p:cNvPr id="69" name="CasellaDiTesto 68"/>
          <p:cNvSpPr txBox="1"/>
          <p:nvPr/>
        </p:nvSpPr>
        <p:spPr>
          <a:xfrm>
            <a:off x="6439425" y="62725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[56,2</a:t>
            </a:r>
            <a:r>
              <a:rPr lang="it-IT" baseline="30000" dirty="0"/>
              <a:t>+</a:t>
            </a:r>
            <a:r>
              <a:rPr lang="it-IT" dirty="0"/>
              <a:t>]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7810482" y="373332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[70,0</a:t>
            </a:r>
            <a:r>
              <a:rPr lang="it-IT" baseline="30000" dirty="0"/>
              <a:t>+</a:t>
            </a:r>
            <a:r>
              <a:rPr lang="it-IT" dirty="0"/>
              <a:t>]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21209" y="627257"/>
            <a:ext cx="4182691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Central question in hadron physics:</a:t>
            </a:r>
          </a:p>
          <a:p>
            <a:r>
              <a:rPr lang="en-US" dirty="0">
                <a:solidFill>
                  <a:srgbClr val="000090"/>
                </a:solidFill>
              </a:rPr>
              <a:t>what are the relevant degrees of freedom at varying distance scale?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05971" y="1566506"/>
            <a:ext cx="3100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90"/>
                </a:solidFill>
              </a:rPr>
              <a:t>Probe resonance strength </a:t>
            </a:r>
            <a:r>
              <a:rPr lang="en-US" sz="1400" dirty="0" err="1">
                <a:solidFill>
                  <a:srgbClr val="000090"/>
                </a:solidFill>
              </a:rPr>
              <a:t>vs</a:t>
            </a:r>
            <a:r>
              <a:rPr lang="en-US" sz="1400" dirty="0">
                <a:solidFill>
                  <a:srgbClr val="000090"/>
                </a:solidFill>
              </a:rPr>
              <a:t> photon </a:t>
            </a:r>
            <a:r>
              <a:rPr lang="en-US" sz="1400" dirty="0" err="1">
                <a:solidFill>
                  <a:srgbClr val="000090"/>
                </a:solidFill>
              </a:rPr>
              <a:t>virtuality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800000"/>
                </a:solidFill>
              </a:rPr>
              <a:t>Q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C64286E-EA20-AC17-FEE0-3C14669B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9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Historical Markers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07822" y="898793"/>
            <a:ext cx="6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1952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First glimpse of the </a:t>
            </a:r>
            <a:r>
              <a:rPr lang="en-US" dirty="0" err="1">
                <a:solidFill>
                  <a:srgbClr val="000090"/>
                </a:solidFill>
              </a:rPr>
              <a:t>Δ</a:t>
            </a:r>
            <a:r>
              <a:rPr lang="en-US" dirty="0">
                <a:solidFill>
                  <a:srgbClr val="000090"/>
                </a:solidFill>
              </a:rPr>
              <a:t>(1232) </a:t>
            </a:r>
            <a:r>
              <a:rPr lang="en-US" dirty="0"/>
              <a:t>in πp scattering shows internal structure of the proton. 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07822" y="1721357"/>
            <a:ext cx="6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1964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Baryon resonances essential in establishing the </a:t>
            </a:r>
            <a:r>
              <a:rPr lang="en-US" dirty="0">
                <a:solidFill>
                  <a:srgbClr val="000090"/>
                </a:solidFill>
              </a:rPr>
              <a:t>quark model</a:t>
            </a:r>
            <a:r>
              <a:rPr lang="en-US" dirty="0"/>
              <a:t> and the </a:t>
            </a:r>
            <a:r>
              <a:rPr lang="en-US" dirty="0">
                <a:solidFill>
                  <a:srgbClr val="000090"/>
                </a:solidFill>
              </a:rPr>
              <a:t>color degrees of freedom.</a:t>
            </a:r>
          </a:p>
        </p:txBody>
      </p:sp>
      <p:pic>
        <p:nvPicPr>
          <p:cNvPr id="28" name="Picture 4" descr="four_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68" y="1528790"/>
            <a:ext cx="1572003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107825" y="2651668"/>
            <a:ext cx="629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1989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Broad effort to address the </a:t>
            </a:r>
            <a:r>
              <a:rPr lang="en-US" dirty="0">
                <a:solidFill>
                  <a:srgbClr val="000090"/>
                </a:solidFill>
              </a:rPr>
              <a:t>missing baryon puzzle.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07824" y="3432503"/>
            <a:ext cx="687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2010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First successful attempt to predict the </a:t>
            </a:r>
            <a:r>
              <a:rPr lang="en-US" dirty="0">
                <a:solidFill>
                  <a:srgbClr val="000090"/>
                </a:solidFill>
              </a:rPr>
              <a:t>nucleon spectrum in LQCD.</a:t>
            </a:r>
          </a:p>
        </p:txBody>
      </p:sp>
      <p:pic>
        <p:nvPicPr>
          <p:cNvPr id="32" name="Immagine 31" descr="Schermata 2016-09-13 alle 20.27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9" y="3093810"/>
            <a:ext cx="1019700" cy="78429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107823" y="4060637"/>
            <a:ext cx="687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2015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Understanding of the baryon spectrum is needed to quantify the transition from QGP to the confined phase in the </a:t>
            </a:r>
            <a:r>
              <a:rPr lang="en-US" dirty="0">
                <a:solidFill>
                  <a:srgbClr val="000090"/>
                </a:solidFill>
              </a:rPr>
              <a:t>early universe.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pic>
        <p:nvPicPr>
          <p:cNvPr id="26" name="Immagine 25" descr="Schermata 2016-09-13 alle 07.10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7" y="590315"/>
            <a:ext cx="1220196" cy="938475"/>
          </a:xfrm>
          <a:prstGeom prst="rect">
            <a:avLst/>
          </a:prstGeom>
        </p:spPr>
      </p:pic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6">
            <a:extLst>
              <a:ext uri="{FF2B5EF4-FFF2-40B4-BE49-F238E27FC236}">
                <a16:creationId xmlns:a16="http://schemas.microsoft.com/office/drawing/2014/main" id="{5965C9D2-F22E-D0EC-CFC5-CDC6276D37A6}"/>
              </a:ext>
            </a:extLst>
          </p:cNvPr>
          <p:cNvGrpSpPr>
            <a:grpSpLocks/>
          </p:cNvGrpSpPr>
          <p:nvPr/>
        </p:nvGrpSpPr>
        <p:grpSpPr bwMode="auto">
          <a:xfrm>
            <a:off x="7636373" y="2463610"/>
            <a:ext cx="887429" cy="616713"/>
            <a:chOff x="4864100" y="990600"/>
            <a:chExt cx="4899026" cy="6251576"/>
          </a:xfrm>
          <a:effectLst/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7CE6703D-C2A8-00F5-CBA7-CC96F03A62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8863" y="990600"/>
              <a:ext cx="4894263" cy="3332164"/>
              <a:chOff x="4868863" y="990600"/>
              <a:chExt cx="4894263" cy="3332164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42C541BD-0B76-5C32-D5F5-3B8C33790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8863" y="990600"/>
                <a:ext cx="4894263" cy="3332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5965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5">
                <a:extLst>
                  <a:ext uri="{FF2B5EF4-FFF2-40B4-BE49-F238E27FC236}">
                    <a16:creationId xmlns:a16="http://schemas.microsoft.com/office/drawing/2014/main" id="{96271110-AA54-6CDA-31B5-383930F0B9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2625" y="3203576"/>
                <a:ext cx="519113" cy="60781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1982" tIns="40992" rIns="81982" bIns="40992"/>
              <a:lstStyle>
                <a:lvl1pPr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08025" indent="-2698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090613" indent="-2190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525588" indent="-217488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962150" indent="-215900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4193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8765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3337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7909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Maiandra GD" charset="0"/>
                    <a:cs typeface="Lucida Sans Unicode" charset="0"/>
                  </a:rPr>
                  <a:t>N*</a:t>
                </a:r>
              </a:p>
            </p:txBody>
          </p:sp>
        </p:grpSp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CC8F9CF1-DF7D-AB8C-86AF-64B95ECA7A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4100" y="4316414"/>
              <a:ext cx="4892676" cy="2925762"/>
              <a:chOff x="4864100" y="4316414"/>
              <a:chExt cx="4892676" cy="2925762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011E2951-B13B-DE8A-397E-F7CC4FEC6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4100" y="4316414"/>
                <a:ext cx="4892676" cy="29257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5965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1B9FE0AD-41DC-191B-C65B-A74E8ED9B7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2625" y="6055522"/>
                <a:ext cx="519113" cy="6751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1982" tIns="40992" rIns="81982" bIns="40992"/>
              <a:lstStyle>
                <a:lvl1pPr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08025" indent="-2698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090613" indent="-2190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525588" indent="-217488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962150" indent="-215900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4193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8765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3337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7909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02000"/>
                  </a:lnSpc>
                </a:pPr>
                <a:r>
                  <a:rPr lang="en-GB" sz="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charset="0"/>
                    <a:cs typeface="Lucida Sans Unicode" charset="0"/>
                  </a:rPr>
                  <a:t>D</a:t>
                </a:r>
              </a:p>
            </p:txBody>
          </p:sp>
        </p:grp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2C923D90-B6C2-7B56-8A20-D3BDBA811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729" y="3919843"/>
            <a:ext cx="886279" cy="830443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4760E97-5FF1-BE1C-5AC6-E369C52C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Total cross section at W &lt; 2.1 GeV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Schermata 2016-09-14 alle 08.0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2" y="1231900"/>
            <a:ext cx="6756400" cy="33146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088919" y="480080"/>
            <a:ext cx="256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800000"/>
                </a:solidFill>
              </a:rPr>
              <a:t>γ* + p        π</a:t>
            </a:r>
            <a:r>
              <a:rPr lang="en-US" sz="2800" b="1" baseline="30000">
                <a:solidFill>
                  <a:srgbClr val="800000"/>
                </a:solidFill>
              </a:rPr>
              <a:t>+ </a:t>
            </a:r>
            <a:r>
              <a:rPr lang="en-US" sz="2800" b="1">
                <a:solidFill>
                  <a:srgbClr val="800000"/>
                </a:solidFill>
              </a:rPr>
              <a:t>+ n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4205324" y="800100"/>
            <a:ext cx="342088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1439144" y="1003300"/>
            <a:ext cx="6678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Data: </a:t>
            </a:r>
            <a:r>
              <a:rPr lang="en-US" sz="1600" i="1" dirty="0"/>
              <a:t>K. Park et al. PRC 77 (2008) 015208; K. Park et al. PRC 91 (2015) 045203  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107824" y="4377233"/>
            <a:ext cx="9086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Analysis with UIM &amp; fixed-t DR;   Recent review</a:t>
            </a:r>
            <a:r>
              <a:rPr lang="en-US" sz="1600" i="1" dirty="0"/>
              <a:t>: I. </a:t>
            </a:r>
            <a:r>
              <a:rPr lang="en-US" sz="1600" i="1" dirty="0" err="1"/>
              <a:t>Aznauryan</a:t>
            </a:r>
            <a:r>
              <a:rPr lang="en-US" sz="1600" i="1" dirty="0"/>
              <a:t>, V. </a:t>
            </a:r>
            <a:r>
              <a:rPr lang="en-US" sz="1600" i="1" dirty="0" err="1"/>
              <a:t>Burkert</a:t>
            </a:r>
            <a:r>
              <a:rPr lang="en-US" sz="1600" i="1" dirty="0"/>
              <a:t>, </a:t>
            </a:r>
            <a:r>
              <a:rPr lang="en-US" sz="1600" i="1" dirty="0" err="1"/>
              <a:t>Prog</a:t>
            </a:r>
            <a:r>
              <a:rPr lang="en-US" sz="1600" i="1" dirty="0"/>
              <a:t>. Part. </a:t>
            </a:r>
            <a:r>
              <a:rPr lang="en-US" sz="1600" i="1" dirty="0" err="1"/>
              <a:t>Nucl</a:t>
            </a:r>
            <a:r>
              <a:rPr lang="en-US" sz="1600" i="1" dirty="0"/>
              <a:t>. Phys. 67 (2012) 1.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268489" y="818484"/>
            <a:ext cx="4557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Different states respond differently to changes in Q</a:t>
            </a:r>
            <a:r>
              <a:rPr lang="en-US" sz="1600" b="1" baseline="30000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F1AE6EE-3B4D-7667-1E10-227A2BDA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9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>
            <a:spLocks/>
          </p:cNvSpPr>
          <p:nvPr/>
        </p:nvSpPr>
        <p:spPr>
          <a:xfrm>
            <a:off x="6149116" y="2148688"/>
            <a:ext cx="2593174" cy="19500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206771" y="2473853"/>
            <a:ext cx="573394" cy="546497"/>
            <a:chOff x="1251" y="695"/>
            <a:chExt cx="573" cy="641"/>
          </a:xfrm>
        </p:grpSpPr>
        <p:sp>
          <p:nvSpPr>
            <p:cNvPr id="65" name="Line 39"/>
            <p:cNvSpPr>
              <a:spLocks noChangeShapeType="1"/>
            </p:cNvSpPr>
            <p:nvPr/>
          </p:nvSpPr>
          <p:spPr bwMode="auto">
            <a:xfrm flipV="1">
              <a:off x="1716" y="695"/>
              <a:ext cx="108" cy="3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1251" y="1078"/>
              <a:ext cx="465" cy="258"/>
              <a:chOff x="1251" y="1078"/>
              <a:chExt cx="465" cy="258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V="1">
                <a:off x="1251" y="1197"/>
                <a:ext cx="254" cy="13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V="1">
                <a:off x="1486" y="1078"/>
                <a:ext cx="230" cy="13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sp>
        <p:nvSpPr>
          <p:cNvPr id="45" name="Freeform 43"/>
          <p:cNvSpPr>
            <a:spLocks/>
          </p:cNvSpPr>
          <p:nvPr/>
        </p:nvSpPr>
        <p:spPr bwMode="auto">
          <a:xfrm rot="1980000" flipV="1">
            <a:off x="6619992" y="2934653"/>
            <a:ext cx="559455" cy="34289"/>
          </a:xfrm>
          <a:custGeom>
            <a:avLst/>
            <a:gdLst>
              <a:gd name="T0" fmla="*/ 0 w 576"/>
              <a:gd name="T1" fmla="*/ 12 h 48"/>
              <a:gd name="T2" fmla="*/ 21 w 576"/>
              <a:gd name="T3" fmla="*/ 0 h 48"/>
              <a:gd name="T4" fmla="*/ 44 w 576"/>
              <a:gd name="T5" fmla="*/ 12 h 48"/>
              <a:gd name="T6" fmla="*/ 66 w 576"/>
              <a:gd name="T7" fmla="*/ 0 h 48"/>
              <a:gd name="T8" fmla="*/ 88 w 576"/>
              <a:gd name="T9" fmla="*/ 12 h 48"/>
              <a:gd name="T10" fmla="*/ 109 w 576"/>
              <a:gd name="T11" fmla="*/ 0 h 48"/>
              <a:gd name="T12" fmla="*/ 131 w 576"/>
              <a:gd name="T13" fmla="*/ 12 h 48"/>
              <a:gd name="T14" fmla="*/ 153 w 576"/>
              <a:gd name="T15" fmla="*/ 0 h 48"/>
              <a:gd name="T16" fmla="*/ 175 w 576"/>
              <a:gd name="T17" fmla="*/ 12 h 48"/>
              <a:gd name="T18" fmla="*/ 197 w 576"/>
              <a:gd name="T19" fmla="*/ 0 h 48"/>
              <a:gd name="T20" fmla="*/ 218 w 576"/>
              <a:gd name="T21" fmla="*/ 12 h 48"/>
              <a:gd name="T22" fmla="*/ 240 w 576"/>
              <a:gd name="T23" fmla="*/ 0 h 48"/>
              <a:gd name="T24" fmla="*/ 262 w 576"/>
              <a:gd name="T25" fmla="*/ 12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"/>
              <a:gd name="T41" fmla="*/ 576 w 576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8" y="40"/>
                  <a:pt x="576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7110987" y="3016780"/>
            <a:ext cx="144563" cy="12263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 rot="1800000">
            <a:off x="7008127" y="3108458"/>
            <a:ext cx="78963" cy="346472"/>
          </a:xfrm>
          <a:prstGeom prst="upArrow">
            <a:avLst>
              <a:gd name="adj1" fmla="val 50000"/>
              <a:gd name="adj2" fmla="val 11192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>
            <a:off x="7245433" y="3046544"/>
            <a:ext cx="61955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7249078" y="3083454"/>
            <a:ext cx="62077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7229641" y="3119173"/>
            <a:ext cx="62077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7833403" y="3026305"/>
            <a:ext cx="143348" cy="122635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flipV="1">
            <a:off x="7948810" y="2623969"/>
            <a:ext cx="194640" cy="403526"/>
          </a:xfrm>
          <a:prstGeom prst="line">
            <a:avLst/>
          </a:prstGeom>
          <a:noFill/>
          <a:ln w="31750">
            <a:solidFill>
              <a:srgbClr val="339966"/>
            </a:solidFill>
            <a:prstDash val="sysDot"/>
            <a:round/>
            <a:headEnd/>
            <a:tailEnd type="triangle" w="med" len="med"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3" name="AutoShape 51"/>
          <p:cNvSpPr>
            <a:spLocks noChangeArrowheads="1"/>
          </p:cNvSpPr>
          <p:nvPr/>
        </p:nvSpPr>
        <p:spPr bwMode="auto">
          <a:xfrm rot="9000000">
            <a:off x="8005906" y="3122745"/>
            <a:ext cx="70460" cy="345281"/>
          </a:xfrm>
          <a:prstGeom prst="up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6256781" y="2684594"/>
            <a:ext cx="27211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  <a:latin typeface="+mj-lt"/>
              </a:rPr>
              <a:t>e</a:t>
            </a: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6521848" y="2419032"/>
            <a:ext cx="25875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  <a:latin typeface="+mj-lt"/>
              </a:rPr>
              <a:t>e’</a:t>
            </a: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6871271" y="2554818"/>
            <a:ext cx="323794" cy="34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l-GR" sz="150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γ</a:t>
            </a:r>
            <a:r>
              <a:rPr lang="en-US" sz="1500" baseline="-2500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v</a:t>
            </a:r>
            <a:r>
              <a:rPr lang="en-US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 </a:t>
            </a:r>
            <a:endParaRPr lang="el-GR">
              <a:solidFill>
                <a:srgbClr val="FF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665047" y="3288241"/>
            <a:ext cx="315851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+mj-lt"/>
              </a:rPr>
              <a:t>N</a:t>
            </a:r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8136776" y="3288896"/>
            <a:ext cx="242963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+mj-lt"/>
              </a:rPr>
              <a:t>B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224895" y="2787096"/>
            <a:ext cx="670577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+mj-lt"/>
              </a:rPr>
              <a:t>N*,△*</a:t>
            </a: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6322175" y="2728648"/>
            <a:ext cx="13363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6772481" y="3561058"/>
            <a:ext cx="1356356" cy="4078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+mj-lt"/>
                <a:cs typeface="Comic Sans MS"/>
              </a:rPr>
              <a:t>A</a:t>
            </a:r>
            <a:r>
              <a:rPr lang="en-US" sz="1100" baseline="-25000">
                <a:latin typeface="+mj-lt"/>
                <a:cs typeface="Comic Sans MS"/>
              </a:rPr>
              <a:t>1/2</a:t>
            </a:r>
            <a:r>
              <a:rPr lang="en-US" sz="1100">
                <a:latin typeface="+mj-lt"/>
                <a:cs typeface="Comic Sans MS"/>
              </a:rPr>
              <a:t>, A</a:t>
            </a:r>
            <a:r>
              <a:rPr lang="en-US" sz="1100" baseline="-25000">
                <a:latin typeface="+mj-lt"/>
                <a:cs typeface="Comic Sans MS"/>
              </a:rPr>
              <a:t>3/2</a:t>
            </a:r>
            <a:r>
              <a:rPr lang="en-US" sz="1100">
                <a:latin typeface="+mj-lt"/>
                <a:cs typeface="Comic Sans MS"/>
              </a:rPr>
              <a:t>, S</a:t>
            </a:r>
            <a:r>
              <a:rPr lang="en-US" sz="1100" baseline="-25000">
                <a:latin typeface="+mj-lt"/>
                <a:cs typeface="Comic Sans MS"/>
              </a:rPr>
              <a:t>1/2 </a:t>
            </a:r>
          </a:p>
          <a:p>
            <a:pPr algn="ctr"/>
            <a:r>
              <a:rPr lang="en-US" sz="1100">
                <a:latin typeface="+mj-lt"/>
                <a:cs typeface="Comic Sans MS"/>
              </a:rPr>
              <a:t>helicity amplitudes</a:t>
            </a: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 flipV="1">
            <a:off x="7214592" y="3170326"/>
            <a:ext cx="215144" cy="3497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3" name="Text Box 61"/>
          <p:cNvSpPr txBox="1">
            <a:spLocks noChangeArrowheads="1"/>
          </p:cNvSpPr>
          <p:nvPr/>
        </p:nvSpPr>
        <p:spPr bwMode="auto">
          <a:xfrm>
            <a:off x="8138515" y="2497666"/>
            <a:ext cx="276977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+mj-lt"/>
                <a:ea typeface="Times New Roman" charset="0"/>
                <a:cs typeface="MS Reference Sans Serif"/>
              </a:rPr>
              <a:t>M</a:t>
            </a:r>
            <a:endParaRPr lang="el-GR" sz="1200">
              <a:latin typeface="+mj-lt"/>
              <a:ea typeface="Times New Roman" charset="0"/>
              <a:cs typeface="MS Reference Sans Serif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38489" y="2908413"/>
            <a:ext cx="3199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400">
                <a:latin typeface="+mj-lt"/>
                <a:cs typeface="MS Reference Sans Serif"/>
              </a:rPr>
              <a:t>Q</a:t>
            </a:r>
            <a:r>
              <a:rPr lang="en-US" sz="1400" baseline="30000">
                <a:latin typeface="+mj-lt"/>
                <a:cs typeface="MS Reference Sans Serif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51" y="17696"/>
            <a:ext cx="6858000" cy="479822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000090"/>
                </a:solidFill>
              </a:rPr>
              <a:t>Excited Nucleon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409" y="513593"/>
            <a:ext cx="5321004" cy="1483089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500">
                <a:latin typeface="+mj-lt"/>
              </a:rPr>
              <a:t>Nucleon structure is more complex than what can be described accounting for quark degrees of freedom only</a:t>
            </a:r>
          </a:p>
          <a:p>
            <a:pPr marL="169069" lvl="1" indent="-42863">
              <a:spcBef>
                <a:spcPts val="450"/>
              </a:spcBef>
              <a:spcAft>
                <a:spcPts val="450"/>
              </a:spcAft>
            </a:pP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- </a:t>
            </a: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Low Q</a:t>
            </a:r>
            <a:r>
              <a:rPr lang="en-US" sz="1500" baseline="30000">
                <a:solidFill>
                  <a:srgbClr val="800000"/>
                </a:solidFill>
                <a:latin typeface="+mj-lt"/>
                <a:cs typeface="Comic Sans MS"/>
              </a:rPr>
              <a:t>2</a:t>
            </a: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:</a:t>
            </a: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 </a:t>
            </a:r>
          </a:p>
          <a:p>
            <a:pPr marL="169069" lvl="1" indent="-42863">
              <a:spcBef>
                <a:spcPts val="2025"/>
              </a:spcBef>
              <a:buFontTx/>
              <a:buChar char="-"/>
            </a:pP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High Q</a:t>
            </a:r>
            <a:r>
              <a:rPr lang="en-US" sz="1500" baseline="30000">
                <a:solidFill>
                  <a:srgbClr val="800000"/>
                </a:solidFill>
                <a:latin typeface="+mj-lt"/>
                <a:cs typeface="Comic Sans MS"/>
              </a:rPr>
              <a:t>2</a:t>
            </a: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68838" y="1038407"/>
            <a:ext cx="3974670" cy="1127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48816" lvl="1">
              <a:spcBef>
                <a:spcPts val="450"/>
              </a:spcBef>
              <a:spcAft>
                <a:spcPts val="450"/>
              </a:spcAft>
            </a:pPr>
            <a:r>
              <a:rPr lang="en-US" sz="1500">
                <a:solidFill>
                  <a:srgbClr val="000090"/>
                </a:solidFill>
                <a:latin typeface="+mj-lt"/>
                <a:cs typeface="Comic Sans MS"/>
              </a:rPr>
              <a:t>structure well described by adding an external meson cloud to inner quark core</a:t>
            </a:r>
          </a:p>
          <a:p>
            <a:pPr marL="48816" lvl="1">
              <a:spcBef>
                <a:spcPts val="600"/>
              </a:spcBef>
            </a:pPr>
            <a:r>
              <a:rPr lang="en-US" sz="1500">
                <a:latin typeface="+mj-lt"/>
                <a:cs typeface="Comic Sans MS"/>
              </a:rPr>
              <a:t>quark core dominates; transition from confinement to pQCD regime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84874" y="4117875"/>
            <a:ext cx="1546186" cy="465504"/>
          </a:xfrm>
          <a:prstGeom prst="rect">
            <a:avLst/>
          </a:prstGeom>
          <a:noFill/>
        </p:spPr>
        <p:txBody>
          <a:bodyPr wrap="square" lIns="68572" tIns="34286" rIns="68572" bIns="34286" rtlCol="0" anchor="ctr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A</a:t>
            </a:r>
            <a:r>
              <a:rPr lang="en-US" sz="1100" i="1" baseline="-25000">
                <a:solidFill>
                  <a:srgbClr val="BD0000"/>
                </a:solidFill>
                <a:latin typeface="+mj-lt"/>
                <a:cs typeface="Comic Sans MS"/>
              </a:rPr>
              <a:t>1/2</a:t>
            </a: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 , A</a:t>
            </a:r>
            <a:r>
              <a:rPr lang="en-US" sz="1100" i="1" baseline="-25000">
                <a:solidFill>
                  <a:srgbClr val="BD0000"/>
                </a:solidFill>
                <a:latin typeface="+mj-lt"/>
                <a:cs typeface="Comic Sans MS"/>
              </a:rPr>
              <a:t>3/2 </a:t>
            </a: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– transverse</a:t>
            </a:r>
          </a:p>
          <a:p>
            <a:pPr algn="ctr">
              <a:spcAft>
                <a:spcPts val="450"/>
              </a:spcAft>
            </a:pP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S</a:t>
            </a:r>
            <a:r>
              <a:rPr lang="en-US" sz="1100" i="1" baseline="-25000">
                <a:solidFill>
                  <a:srgbClr val="BD0000"/>
                </a:solidFill>
                <a:latin typeface="+mj-lt"/>
                <a:cs typeface="Comic Sans MS"/>
              </a:rPr>
              <a:t>1/2</a:t>
            </a: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 - longitudinal</a:t>
            </a:r>
          </a:p>
        </p:txBody>
      </p:sp>
      <p:pic>
        <p:nvPicPr>
          <p:cNvPr id="71" name="Picture 70" descr="hel-arrow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140" y="3970364"/>
            <a:ext cx="962025" cy="585788"/>
          </a:xfrm>
          <a:prstGeom prst="rect">
            <a:avLst/>
          </a:prstGeom>
        </p:spPr>
      </p:pic>
      <p:pic>
        <p:nvPicPr>
          <p:cNvPr id="41" name="Picture 40" descr="structure-scale.png"/>
          <p:cNvPicPr>
            <a:picLocks/>
          </p:cNvPicPr>
          <p:nvPr/>
        </p:nvPicPr>
        <p:blipFill rotWithShape="1">
          <a:blip r:embed="rId3"/>
          <a:srcRect l="5550" r="62051" b="36518"/>
          <a:stretch/>
        </p:blipFill>
        <p:spPr>
          <a:xfrm>
            <a:off x="6116074" y="628755"/>
            <a:ext cx="786911" cy="79362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4756" y="1391388"/>
            <a:ext cx="11800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i="1">
                <a:latin typeface="+mj-lt"/>
                <a:cs typeface="Comic Sans MS"/>
              </a:rPr>
              <a:t>(Q</a:t>
            </a:r>
            <a:r>
              <a:rPr lang="en-US" sz="1200" i="1" baseline="30000">
                <a:latin typeface="+mj-lt"/>
                <a:cs typeface="Comic Sans MS"/>
              </a:rPr>
              <a:t>2</a:t>
            </a:r>
            <a:r>
              <a:rPr lang="en-US" sz="1200" i="1">
                <a:latin typeface="+mj-lt"/>
                <a:cs typeface="Comic Sans MS"/>
              </a:rPr>
              <a:t> &lt; 5 GeV</a:t>
            </a:r>
            <a:r>
              <a:rPr lang="en-US" sz="1200" i="1" baseline="30000">
                <a:latin typeface="+mj-lt"/>
                <a:cs typeface="Comic Sans MS"/>
              </a:rPr>
              <a:t>2</a:t>
            </a:r>
            <a:r>
              <a:rPr lang="en-US" sz="1200" i="1">
                <a:latin typeface="+mj-lt"/>
                <a:cs typeface="Comic Sans MS"/>
              </a:rPr>
              <a:t>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4756" y="1920153"/>
            <a:ext cx="113772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i="1">
                <a:solidFill>
                  <a:srgbClr val="000000"/>
                </a:solidFill>
                <a:latin typeface="+mj-lt"/>
                <a:cs typeface="Comic Sans MS"/>
              </a:rPr>
              <a:t>(Q</a:t>
            </a:r>
            <a:r>
              <a:rPr lang="en-US" sz="1200" i="1" baseline="3000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sz="1200" i="1">
                <a:solidFill>
                  <a:srgbClr val="000000"/>
                </a:solidFill>
                <a:latin typeface="+mj-lt"/>
                <a:cs typeface="Comic Sans MS"/>
              </a:rPr>
              <a:t> &gt; 5 GeV</a:t>
            </a:r>
            <a:r>
              <a:rPr lang="en-US" sz="1200" i="1" baseline="3000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sz="1200" i="1">
                <a:solidFill>
                  <a:srgbClr val="008000"/>
                </a:solidFill>
                <a:latin typeface="+mj-lt"/>
                <a:cs typeface="Comic Sans M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C2988-474A-644F-9F07-13660DACE20A}"/>
              </a:ext>
            </a:extLst>
          </p:cNvPr>
          <p:cNvSpPr txBox="1"/>
          <p:nvPr/>
        </p:nvSpPr>
        <p:spPr>
          <a:xfrm>
            <a:off x="5643508" y="1404490"/>
            <a:ext cx="3426164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200">
                <a:solidFill>
                  <a:srgbClr val="000090"/>
                </a:solidFill>
                <a:latin typeface="+mj-lt"/>
              </a:rPr>
              <a:t>3q core + meson cloud    3q core             </a:t>
            </a:r>
            <a:r>
              <a:rPr lang="en-US" sz="1200" err="1">
                <a:solidFill>
                  <a:srgbClr val="000090"/>
                </a:solidFill>
                <a:latin typeface="+mj-lt"/>
              </a:rPr>
              <a:t>pQCD</a:t>
            </a:r>
            <a:endParaRPr lang="en-US" sz="120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9504F-7949-4046-AB66-5412226949B5}"/>
              </a:ext>
            </a:extLst>
          </p:cNvPr>
          <p:cNvSpPr txBox="1"/>
          <p:nvPr/>
        </p:nvSpPr>
        <p:spPr>
          <a:xfrm>
            <a:off x="5980153" y="1696599"/>
            <a:ext cx="2762137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>
                <a:latin typeface="+mj-lt"/>
              </a:rPr>
              <a:t>low Q</a:t>
            </a:r>
            <a:r>
              <a:rPr lang="en-US" sz="1500" baseline="30000">
                <a:latin typeface="+mj-lt"/>
              </a:rPr>
              <a:t>2</a:t>
            </a:r>
            <a:r>
              <a:rPr lang="en-US" sz="1500">
                <a:latin typeface="+mj-lt"/>
              </a:rPr>
              <a:t>                              high Q</a:t>
            </a:r>
            <a:r>
              <a:rPr lang="en-US" sz="1500" baseline="30000">
                <a:latin typeface="+mj-lt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BA9345-6252-0847-8B55-08C5DF92CD18}"/>
              </a:ext>
            </a:extLst>
          </p:cNvPr>
          <p:cNvCxnSpPr>
            <a:cxnSpLocks/>
          </p:cNvCxnSpPr>
          <p:nvPr/>
        </p:nvCxnSpPr>
        <p:spPr bwMode="auto">
          <a:xfrm>
            <a:off x="6747900" y="1824265"/>
            <a:ext cx="94553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43" descr="structure-scale.png">
            <a:extLst>
              <a:ext uri="{FF2B5EF4-FFF2-40B4-BE49-F238E27FC236}">
                <a16:creationId xmlns:a16="http://schemas.microsoft.com/office/drawing/2014/main" id="{4CDB6C42-D2EE-884C-AAF2-E2B03F677D8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5912" t="7724" r="25707" b="36518"/>
          <a:stretch/>
        </p:blipFill>
        <p:spPr>
          <a:xfrm>
            <a:off x="7363728" y="679368"/>
            <a:ext cx="689341" cy="697062"/>
          </a:xfrm>
          <a:prstGeom prst="rect">
            <a:avLst/>
          </a:prstGeom>
        </p:spPr>
      </p:pic>
      <p:pic>
        <p:nvPicPr>
          <p:cNvPr id="66" name="Picture 65" descr="structure-scale.png">
            <a:extLst>
              <a:ext uri="{FF2B5EF4-FFF2-40B4-BE49-F238E27FC236}">
                <a16:creationId xmlns:a16="http://schemas.microsoft.com/office/drawing/2014/main" id="{788F34DD-7425-2249-AE57-D71B3CC368F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80593" t="21086" r="4705" b="49425"/>
          <a:stretch/>
        </p:blipFill>
        <p:spPr>
          <a:xfrm>
            <a:off x="8385209" y="851803"/>
            <a:ext cx="357081" cy="368648"/>
          </a:xfrm>
          <a:prstGeom prst="rect">
            <a:avLst/>
          </a:prstGeom>
        </p:spPr>
      </p:pic>
      <p:cxnSp>
        <p:nvCxnSpPr>
          <p:cNvPr id="70" name="Straight Connector 31"/>
          <p:cNvCxnSpPr/>
          <p:nvPr/>
        </p:nvCxnSpPr>
        <p:spPr>
          <a:xfrm>
            <a:off x="-1" y="4988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62">
            <a:extLst>
              <a:ext uri="{FF2B5EF4-FFF2-40B4-BE49-F238E27FC236}">
                <a16:creationId xmlns:a16="http://schemas.microsoft.com/office/drawing/2014/main" id="{CCDF849D-C280-E541-AD92-D5C0DD2F228D}"/>
              </a:ext>
            </a:extLst>
          </p:cNvPr>
          <p:cNvSpPr txBox="1"/>
          <p:nvPr/>
        </p:nvSpPr>
        <p:spPr>
          <a:xfrm>
            <a:off x="283472" y="2161374"/>
            <a:ext cx="611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8" indent="-1222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>
                <a:latin typeface="+mj-lt"/>
              </a:rPr>
              <a:t>Calculations of form factors and electrocoupling amplitudes are sensitive to the underlying quark mass distribution</a:t>
            </a:r>
          </a:p>
        </p:txBody>
      </p:sp>
      <p:pic>
        <p:nvPicPr>
          <p:cNvPr id="74" name="Picture 60">
            <a:extLst>
              <a:ext uri="{FF2B5EF4-FFF2-40B4-BE49-F238E27FC236}">
                <a16:creationId xmlns:a16="http://schemas.microsoft.com/office/drawing/2014/main" id="{40570885-D693-BD41-945C-FB6586C8F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0" y="2627498"/>
            <a:ext cx="4286892" cy="1928654"/>
          </a:xfrm>
          <a:prstGeom prst="rect">
            <a:avLst/>
          </a:prstGeom>
        </p:spPr>
      </p:pic>
      <p:sp>
        <p:nvSpPr>
          <p:cNvPr id="75" name="TextBox 64">
            <a:extLst>
              <a:ext uri="{FF2B5EF4-FFF2-40B4-BE49-F238E27FC236}">
                <a16:creationId xmlns:a16="http://schemas.microsoft.com/office/drawing/2014/main" id="{E9396409-C020-0E4D-9731-094E9A9B4434}"/>
              </a:ext>
            </a:extLst>
          </p:cNvPr>
          <p:cNvSpPr txBox="1"/>
          <p:nvPr/>
        </p:nvSpPr>
        <p:spPr>
          <a:xfrm>
            <a:off x="840631" y="3968862"/>
            <a:ext cx="1093510" cy="228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00" b="0" i="1">
                <a:solidFill>
                  <a:srgbClr val="000000"/>
                </a:solidFill>
                <a:latin typeface="+mj-lt"/>
                <a:ea typeface="Comic Sans MS" charset="0"/>
                <a:cs typeface="Comic Sans MS" charset="0"/>
              </a:rPr>
              <a:t>DSE calculations</a:t>
            </a:r>
          </a:p>
        </p:txBody>
      </p:sp>
      <p:pic>
        <p:nvPicPr>
          <p:cNvPr id="76" name="Picture 61">
            <a:extLst>
              <a:ext uri="{FF2B5EF4-FFF2-40B4-BE49-F238E27FC236}">
                <a16:creationId xmlns:a16="http://schemas.microsoft.com/office/drawing/2014/main" id="{48C6AE0E-15B9-F849-BEA6-BD4BA9BEF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38" y="3762022"/>
            <a:ext cx="548640" cy="4462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3" name="TextBox 56">
            <a:extLst>
              <a:ext uri="{FF2B5EF4-FFF2-40B4-BE49-F238E27FC236}">
                <a16:creationId xmlns:a16="http://schemas.microsoft.com/office/drawing/2014/main" id="{C53E980C-0A54-D649-BA67-4AACA47A9A3E}"/>
              </a:ext>
            </a:extLst>
          </p:cNvPr>
          <p:cNvSpPr txBox="1"/>
          <p:nvPr/>
        </p:nvSpPr>
        <p:spPr>
          <a:xfrm>
            <a:off x="-208054" y="4449658"/>
            <a:ext cx="5925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>
                <a:solidFill>
                  <a:srgbClr val="800000"/>
                </a:solidFill>
                <a:latin typeface="+mj-lt"/>
              </a:rPr>
              <a:t>CLAS results vs. QCD expectations with running quark mass 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247E89C-1E1A-EDA5-39C7-613967B3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4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15"/>
    </mc:Choice>
    <mc:Fallback xmlns="">
      <p:transition xmlns:p14="http://schemas.microsoft.com/office/powerpoint/2010/main" spd="slow" advTm="10181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Roper - 1st nucleon radial excitation?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6970AB-DC11-A143-BEA6-6AB9E5EC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1" y="600413"/>
            <a:ext cx="8386916" cy="4102902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C4ADFD1-8A77-1E1A-6309-0A408021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0645C0-C03E-9EC3-9BDD-28F8139B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141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 dirty="0">
                <a:solidFill>
                  <a:srgbClr val="800000"/>
                </a:solidFill>
                <a:ea typeface="ＭＳ Ｐゴシック" charset="-128"/>
              </a:rPr>
              <a:t>N(1535)1/2</a:t>
            </a:r>
            <a:r>
              <a:rPr lang="en-US" sz="3000" b="1" baseline="30000" dirty="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 dirty="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1108944" y="424793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Meson-baryon cloud may account for discrepancies at low Q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>
                <a:solidFill>
                  <a:srgbClr val="000090"/>
                </a:solidFill>
              </a:rPr>
              <a:t>. </a:t>
            </a:r>
          </a:p>
        </p:txBody>
      </p:sp>
      <p:pic>
        <p:nvPicPr>
          <p:cNvPr id="27" name="Immagine 26" descr="Schermata 2016-09-14 alle 10.54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1103369"/>
            <a:ext cx="6112934" cy="3144569"/>
          </a:xfrm>
          <a:prstGeom prst="rect">
            <a:avLst/>
          </a:prstGeom>
        </p:spPr>
      </p:pic>
      <p:pic>
        <p:nvPicPr>
          <p:cNvPr id="29" name="Immagine 28" descr="Schermata 2016-09-14 alle 10.5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656721"/>
            <a:ext cx="6603812" cy="40431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150100" y="1600487"/>
            <a:ext cx="17643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N(1535)1/2</a:t>
            </a:r>
            <a:r>
              <a:rPr lang="en-US" baseline="30000" dirty="0">
                <a:solidFill>
                  <a:srgbClr val="800000"/>
                </a:solidFill>
              </a:rPr>
              <a:t>-</a:t>
            </a:r>
            <a:r>
              <a:rPr lang="en-US" dirty="0">
                <a:solidFill>
                  <a:srgbClr val="800000"/>
                </a:solidFill>
              </a:rPr>
              <a:t> </a:t>
            </a:r>
          </a:p>
          <a:p>
            <a:r>
              <a:rPr lang="en-US" dirty="0">
                <a:solidFill>
                  <a:srgbClr val="800000"/>
                </a:solidFill>
              </a:rPr>
              <a:t>is consistent </a:t>
            </a:r>
          </a:p>
          <a:p>
            <a:r>
              <a:rPr lang="en-US" dirty="0">
                <a:solidFill>
                  <a:srgbClr val="800000"/>
                </a:solidFill>
              </a:rPr>
              <a:t>with the 1</a:t>
            </a:r>
            <a:r>
              <a:rPr lang="en-US" baseline="30000" dirty="0">
                <a:solidFill>
                  <a:srgbClr val="800000"/>
                </a:solidFill>
              </a:rPr>
              <a:t>st</a:t>
            </a:r>
          </a:p>
          <a:p>
            <a:r>
              <a:rPr lang="en-US" dirty="0">
                <a:solidFill>
                  <a:srgbClr val="800000"/>
                </a:solidFill>
              </a:rPr>
              <a:t>orbital excitation </a:t>
            </a:r>
          </a:p>
          <a:p>
            <a:r>
              <a:rPr lang="en-US" dirty="0">
                <a:solidFill>
                  <a:srgbClr val="800000"/>
                </a:solidFill>
              </a:rPr>
              <a:t>of the nucleon. </a:t>
            </a:r>
          </a:p>
          <a:p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286DAA-0712-B729-EC03-FE2E8557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37BAFC-9053-F887-F91D-855BB83F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7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>
                <a:solidFill>
                  <a:srgbClr val="800000"/>
                </a:solidFill>
                <a:ea typeface="ＭＳ Ｐゴシック" charset="-128"/>
              </a:rPr>
              <a:t>N(1675)5/2</a:t>
            </a:r>
            <a:r>
              <a:rPr lang="en-US" sz="3000" b="1" baseline="3000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Schermata 2016-09-14 alle 10.0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1270000"/>
            <a:ext cx="5731933" cy="2669323"/>
          </a:xfrm>
          <a:prstGeom prst="rect">
            <a:avLst/>
          </a:prstGeom>
        </p:spPr>
      </p:pic>
      <p:pic>
        <p:nvPicPr>
          <p:cNvPr id="8" name="Immagine 7" descr="Schermata 2016-09-14 alle 10.0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691913"/>
            <a:ext cx="7907867" cy="65312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1712" y="3915391"/>
            <a:ext cx="5878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 dirty="0"/>
              <a:t>Measures the meson-baryon contribution to the </a:t>
            </a:r>
            <a:r>
              <a:rPr lang="en-US" sz="1400" dirty="0" err="1">
                <a:solidFill>
                  <a:srgbClr val="000090"/>
                </a:solidFill>
              </a:rPr>
              <a:t>γ</a:t>
            </a:r>
            <a:r>
              <a:rPr lang="en-US" sz="1400" dirty="0">
                <a:solidFill>
                  <a:srgbClr val="000090"/>
                </a:solidFill>
              </a:rPr>
              <a:t>* p  </a:t>
            </a:r>
            <a:r>
              <a:rPr lang="en-US" sz="1400" dirty="0">
                <a:solidFill>
                  <a:srgbClr val="800000"/>
                </a:solidFill>
              </a:rPr>
              <a:t>N(1675)5/2</a:t>
            </a:r>
            <a:r>
              <a:rPr lang="en-US" sz="1400" baseline="30000" dirty="0">
                <a:solidFill>
                  <a:srgbClr val="800000"/>
                </a:solidFill>
              </a:rPr>
              <a:t>-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/>
              <a:t>directly.</a:t>
            </a: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 dirty="0"/>
              <a:t>Can be verified on </a:t>
            </a:r>
            <a:r>
              <a:rPr lang="en-US" sz="1400" dirty="0" err="1">
                <a:solidFill>
                  <a:srgbClr val="000090"/>
                </a:solidFill>
              </a:rPr>
              <a:t>γ</a:t>
            </a:r>
            <a:r>
              <a:rPr lang="en-US" sz="1400" dirty="0">
                <a:solidFill>
                  <a:srgbClr val="000090"/>
                </a:solidFill>
              </a:rPr>
              <a:t>* n  </a:t>
            </a:r>
            <a:r>
              <a:rPr lang="en-US" sz="1400" dirty="0">
                <a:solidFill>
                  <a:srgbClr val="800000"/>
                </a:solidFill>
              </a:rPr>
              <a:t>N(1675)5/2</a:t>
            </a:r>
            <a:r>
              <a:rPr lang="en-US" sz="1400" baseline="30000" dirty="0">
                <a:solidFill>
                  <a:srgbClr val="800000"/>
                </a:solidFill>
              </a:rPr>
              <a:t>-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/>
              <a:t>which is not suppressed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5" name="Immagine 24" descr="Schermata 2016-09-14 alle 10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4250266"/>
            <a:ext cx="3908782" cy="33866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76C5ED3-F888-F7A7-5202-5B5D2F05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041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F44D01-FD91-AD46-8CC4-575DAAD4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35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8F1368-54FB-1A48-86B4-4E77922F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730" y="18610"/>
            <a:ext cx="7046666" cy="509437"/>
          </a:xfrm>
          <a:ln>
            <a:noFill/>
          </a:ln>
        </p:spPr>
        <p:txBody>
          <a:bodyPr vert="horz" lIns="71434" tIns="35717" rIns="71434" bIns="35717" rtlCol="0" anchor="ctr">
            <a:normAutofit/>
          </a:bodyPr>
          <a:lstStyle/>
          <a:p>
            <a:r>
              <a:rPr lang="en-US" sz="2269" b="1" baseline="30000" dirty="0">
                <a:solidFill>
                  <a:srgbClr val="800000"/>
                </a:solidFill>
              </a:rPr>
              <a:t> </a:t>
            </a:r>
            <a:r>
              <a:rPr lang="it-IT" sz="2269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2269" b="1" baseline="30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it-IT" sz="2269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2269" b="1" baseline="30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-</a:t>
            </a:r>
            <a:r>
              <a:rPr lang="it-IT" sz="2269" b="1" dirty="0" err="1">
                <a:solidFill>
                  <a:srgbClr val="800000"/>
                </a:solidFill>
                <a:cs typeface="Symbol" charset="2"/>
              </a:rPr>
              <a:t>p</a:t>
            </a:r>
            <a:r>
              <a:rPr lang="it-IT" sz="2269" b="1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CLAS</a:t>
            </a:r>
            <a:r>
              <a:rPr lang="en-US" sz="2269" b="1" dirty="0">
                <a:solidFill>
                  <a:srgbClr val="800000"/>
                </a:solidFill>
              </a:rPr>
              <a:t> data - Newly Discovered N’(1720)3/2</a:t>
            </a:r>
            <a:r>
              <a:rPr lang="en-US" sz="2269" b="1" baseline="30000" dirty="0">
                <a:solidFill>
                  <a:srgbClr val="800000"/>
                </a:solidFill>
              </a:rPr>
              <a:t>+</a:t>
            </a:r>
            <a:endParaRPr lang="en-US" sz="2269" b="1" dirty="0">
              <a:solidFill>
                <a:srgbClr val="8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5F6B2F-D40C-1945-9138-3CC8873D96EB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9D244A-B824-BC42-98D2-9BEC7439D87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6" descr="pippimp_integ065.png">
            <a:extLst>
              <a:ext uri="{FF2B5EF4-FFF2-40B4-BE49-F238E27FC236}">
                <a16:creationId xmlns:a16="http://schemas.microsoft.com/office/drawing/2014/main" id="{97DBAC76-539C-8A41-96D6-B3C0A1BF8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"/>
          <a:stretch/>
        </p:blipFill>
        <p:spPr>
          <a:xfrm>
            <a:off x="4827314" y="1141992"/>
            <a:ext cx="3216956" cy="2808454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5B772C69-58C4-7348-B18D-0619AA4B440D}"/>
              </a:ext>
            </a:extLst>
          </p:cNvPr>
          <p:cNvSpPr txBox="1"/>
          <p:nvPr/>
        </p:nvSpPr>
        <p:spPr>
          <a:xfrm>
            <a:off x="5728241" y="2117580"/>
            <a:ext cx="1006725" cy="268490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lIns="71457" tIns="35728" rIns="71457" bIns="35728" rtlCol="0">
            <a:spAutoFit/>
          </a:bodyPr>
          <a:lstStyle/>
          <a:p>
            <a:r>
              <a:rPr lang="en-US" sz="1276">
                <a:solidFill>
                  <a:srgbClr val="3465C8"/>
                </a:solidFill>
                <a:cs typeface="Arial"/>
              </a:rPr>
              <a:t>N’(1720)3/2</a:t>
            </a:r>
            <a:r>
              <a:rPr lang="en-US" sz="1276" baseline="30000">
                <a:solidFill>
                  <a:srgbClr val="3465C8"/>
                </a:solidFill>
                <a:cs typeface="Arial"/>
              </a:rPr>
              <a:t>+</a:t>
            </a:r>
            <a:endParaRPr lang="en-US" sz="1276" baseline="30000">
              <a:solidFill>
                <a:srgbClr val="3465C8"/>
              </a:solidFill>
            </a:endParaRPr>
          </a:p>
        </p:txBody>
      </p:sp>
      <p:cxnSp>
        <p:nvCxnSpPr>
          <p:cNvPr id="11" name="Straight Arrow Connector 20">
            <a:extLst>
              <a:ext uri="{FF2B5EF4-FFF2-40B4-BE49-F238E27FC236}">
                <a16:creationId xmlns:a16="http://schemas.microsoft.com/office/drawing/2014/main" id="{C56122B4-4672-CD46-9A49-75B24AF79241}"/>
              </a:ext>
            </a:extLst>
          </p:cNvPr>
          <p:cNvCxnSpPr>
            <a:cxnSpLocks/>
          </p:cNvCxnSpPr>
          <p:nvPr/>
        </p:nvCxnSpPr>
        <p:spPr>
          <a:xfrm>
            <a:off x="6736466" y="2265373"/>
            <a:ext cx="460753" cy="713359"/>
          </a:xfrm>
          <a:prstGeom prst="straightConnector1">
            <a:avLst/>
          </a:prstGeom>
          <a:ln>
            <a:solidFill>
              <a:srgbClr val="02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2">
            <a:extLst>
              <a:ext uri="{FF2B5EF4-FFF2-40B4-BE49-F238E27FC236}">
                <a16:creationId xmlns:a16="http://schemas.microsoft.com/office/drawing/2014/main" id="{23FAB8D2-27C2-224F-8E4B-391E51F98786}"/>
              </a:ext>
            </a:extLst>
          </p:cNvPr>
          <p:cNvSpPr txBox="1"/>
          <p:nvPr/>
        </p:nvSpPr>
        <p:spPr>
          <a:xfrm>
            <a:off x="5514730" y="2536966"/>
            <a:ext cx="966651" cy="26849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none" lIns="71457" tIns="35728" rIns="71457" bIns="35728" rtlCol="0">
            <a:spAutoFit/>
          </a:bodyPr>
          <a:lstStyle/>
          <a:p>
            <a:r>
              <a:rPr lang="en-US" sz="1276">
                <a:solidFill>
                  <a:srgbClr val="FF6600"/>
                </a:solidFill>
                <a:cs typeface="Arial"/>
              </a:rPr>
              <a:t>N(1720)3/2</a:t>
            </a:r>
            <a:r>
              <a:rPr lang="en-US" sz="1276" baseline="30000">
                <a:solidFill>
                  <a:srgbClr val="FF6600"/>
                </a:solidFill>
                <a:cs typeface="Arial"/>
              </a:rPr>
              <a:t>+</a:t>
            </a:r>
            <a:endParaRPr lang="en-US" sz="1276" baseline="30000">
              <a:solidFill>
                <a:srgbClr val="FF6600"/>
              </a:solidFill>
            </a:endParaRPr>
          </a:p>
        </p:txBody>
      </p:sp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08F66549-6065-2D49-B2EC-D534899B45D5}"/>
              </a:ext>
            </a:extLst>
          </p:cNvPr>
          <p:cNvCxnSpPr>
            <a:cxnSpLocks/>
          </p:cNvCxnSpPr>
          <p:nvPr/>
        </p:nvCxnSpPr>
        <p:spPr>
          <a:xfrm>
            <a:off x="6487882" y="2673876"/>
            <a:ext cx="709337" cy="70032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pippimp_integ00.png">
            <a:extLst>
              <a:ext uri="{FF2B5EF4-FFF2-40B4-BE49-F238E27FC236}">
                <a16:creationId xmlns:a16="http://schemas.microsoft.com/office/drawing/2014/main" id="{9D9EDAA4-E42B-9E48-8246-D9DAACF5C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1723" r="1760" b="2024"/>
          <a:stretch/>
        </p:blipFill>
        <p:spPr>
          <a:xfrm>
            <a:off x="1099730" y="1090929"/>
            <a:ext cx="3370145" cy="2850662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884D98CC-E56A-444F-B73C-D7F32B01ED47}"/>
              </a:ext>
            </a:extLst>
          </p:cNvPr>
          <p:cNvSpPr txBox="1"/>
          <p:nvPr/>
        </p:nvSpPr>
        <p:spPr>
          <a:xfrm>
            <a:off x="1712483" y="2214310"/>
            <a:ext cx="1080848" cy="2684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71457" tIns="35728" rIns="71457" bIns="35728" rtlCol="0">
            <a:spAutoFit/>
          </a:bodyPr>
          <a:lstStyle/>
          <a:p>
            <a:r>
              <a:rPr lang="en-US" sz="1276">
                <a:cs typeface="Arial"/>
              </a:rPr>
              <a:t>Resonant part</a:t>
            </a:r>
          </a:p>
        </p:txBody>
      </p:sp>
      <p:cxnSp>
        <p:nvCxnSpPr>
          <p:cNvPr id="16" name="Straight Arrow Connector 13">
            <a:extLst>
              <a:ext uri="{FF2B5EF4-FFF2-40B4-BE49-F238E27FC236}">
                <a16:creationId xmlns:a16="http://schemas.microsoft.com/office/drawing/2014/main" id="{14174E7F-3BDB-C049-9729-A13FE5F1B1FC}"/>
              </a:ext>
            </a:extLst>
          </p:cNvPr>
          <p:cNvCxnSpPr/>
          <p:nvPr/>
        </p:nvCxnSpPr>
        <p:spPr>
          <a:xfrm>
            <a:off x="2784802" y="2418562"/>
            <a:ext cx="1170515" cy="679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5">
            <a:extLst>
              <a:ext uri="{FF2B5EF4-FFF2-40B4-BE49-F238E27FC236}">
                <a16:creationId xmlns:a16="http://schemas.microsoft.com/office/drawing/2014/main" id="{E4BF5944-0FCC-614B-9286-6894E898A3B9}"/>
              </a:ext>
            </a:extLst>
          </p:cNvPr>
          <p:cNvCxnSpPr>
            <a:cxnSpLocks/>
          </p:cNvCxnSpPr>
          <p:nvPr/>
        </p:nvCxnSpPr>
        <p:spPr>
          <a:xfrm>
            <a:off x="3144187" y="2917453"/>
            <a:ext cx="811130" cy="403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1">
            <a:extLst>
              <a:ext uri="{FF2B5EF4-FFF2-40B4-BE49-F238E27FC236}">
                <a16:creationId xmlns:a16="http://schemas.microsoft.com/office/drawing/2014/main" id="{97431BC5-9183-214F-BCD4-A889A21EB021}"/>
              </a:ext>
            </a:extLst>
          </p:cNvPr>
          <p:cNvSpPr txBox="1"/>
          <p:nvPr/>
        </p:nvSpPr>
        <p:spPr>
          <a:xfrm>
            <a:off x="1755736" y="2576706"/>
            <a:ext cx="1417863" cy="661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71457" tIns="35728" rIns="71457" bIns="35728" rtlCol="0">
            <a:spAutoFit/>
          </a:bodyPr>
          <a:lstStyle/>
          <a:p>
            <a:r>
              <a:rPr lang="en-US" sz="1276">
                <a:cs typeface="Arial"/>
              </a:rPr>
              <a:t>Resonant part w/o </a:t>
            </a:r>
          </a:p>
          <a:p>
            <a:r>
              <a:rPr lang="en-US" sz="1276">
                <a:cs typeface="Arial"/>
              </a:rPr>
              <a:t>N’(1720)3/2</a:t>
            </a:r>
            <a:r>
              <a:rPr lang="en-US" sz="1276" baseline="30000">
                <a:cs typeface="Arial"/>
              </a:rPr>
              <a:t>+</a:t>
            </a:r>
            <a:r>
              <a:rPr lang="en-US" sz="1276">
                <a:cs typeface="Arial"/>
              </a:rPr>
              <a:t>,</a:t>
            </a:r>
          </a:p>
          <a:p>
            <a:r>
              <a:rPr lang="en-US" sz="1276">
                <a:cs typeface="Arial"/>
              </a:rPr>
              <a:t> &amp; N(1720)3/2</a:t>
            </a:r>
            <a:r>
              <a:rPr lang="en-US" sz="1276" baseline="30000">
                <a:cs typeface="Arial"/>
              </a:rPr>
              <a:t>+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715393E-EC9E-8B4A-B4CB-8A82B78D66BE}"/>
              </a:ext>
            </a:extLst>
          </p:cNvPr>
          <p:cNvSpPr txBox="1"/>
          <p:nvPr/>
        </p:nvSpPr>
        <p:spPr>
          <a:xfrm>
            <a:off x="1918938" y="701898"/>
            <a:ext cx="1714508" cy="288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76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1276" baseline="30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it-IT" sz="1276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1276" baseline="30000" dirty="0" err="1">
                <a:solidFill>
                  <a:srgbClr val="800000"/>
                </a:solidFill>
                <a:cs typeface="Symbol" charset="2"/>
              </a:rPr>
              <a:t>-</a:t>
            </a:r>
            <a:r>
              <a:rPr lang="it-IT" sz="1276" dirty="0" err="1">
                <a:solidFill>
                  <a:srgbClr val="800000"/>
                </a:solidFill>
                <a:cs typeface="Symbol" charset="2"/>
              </a:rPr>
              <a:t>p</a:t>
            </a:r>
            <a:r>
              <a:rPr lang="it-IT" sz="1276" dirty="0">
                <a:solidFill>
                  <a:srgbClr val="800000"/>
                </a:solidFill>
                <a:cs typeface="Symbol" charset="2"/>
              </a:rPr>
              <a:t> </a:t>
            </a:r>
            <a:r>
              <a:rPr lang="it-IT" sz="1276" b="1" dirty="0" err="1">
                <a:solidFill>
                  <a:srgbClr val="800000"/>
                </a:solidFill>
                <a:cs typeface="Symbol" charset="2"/>
              </a:rPr>
              <a:t>photo</a:t>
            </a:r>
            <a:r>
              <a:rPr lang="it-IT" sz="1276" dirty="0" err="1">
                <a:solidFill>
                  <a:srgbClr val="800000"/>
                </a:solidFill>
                <a:cs typeface="Symbol" charset="2"/>
              </a:rPr>
              <a:t>production</a:t>
            </a:r>
            <a:endParaRPr lang="it-IT" sz="1276" dirty="0">
              <a:solidFill>
                <a:srgbClr val="800000"/>
              </a:solidFill>
              <a:cs typeface="Symbol" charset="2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810BF03-C354-F04E-A772-059B03922B9D}"/>
              </a:ext>
            </a:extLst>
          </p:cNvPr>
          <p:cNvSpPr txBox="1"/>
          <p:nvPr/>
        </p:nvSpPr>
        <p:spPr>
          <a:xfrm>
            <a:off x="3754995" y="2367499"/>
            <a:ext cx="1021256" cy="26699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35">
                <a:solidFill>
                  <a:srgbClr val="3465C8"/>
                </a:solidFill>
              </a:rPr>
              <a:t>N’(1720)3/2</a:t>
            </a:r>
            <a:r>
              <a:rPr lang="it-IT" sz="1135" baseline="30000">
                <a:solidFill>
                  <a:srgbClr val="3465C8"/>
                </a:solidFill>
              </a:rPr>
              <a:t>+</a:t>
            </a:r>
            <a:r>
              <a:rPr lang="it-IT" sz="1135">
                <a:solidFill>
                  <a:srgbClr val="3465C8"/>
                </a:solidFill>
              </a:rPr>
              <a:t>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F03C798-5438-2447-BD74-17FE240BFF18}"/>
              </a:ext>
            </a:extLst>
          </p:cNvPr>
          <p:cNvSpPr/>
          <p:nvPr/>
        </p:nvSpPr>
        <p:spPr>
          <a:xfrm>
            <a:off x="5652362" y="701898"/>
            <a:ext cx="1780809" cy="288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76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1276" baseline="30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it-IT" sz="1276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1276" baseline="30000" dirty="0" err="1">
                <a:solidFill>
                  <a:srgbClr val="800000"/>
                </a:solidFill>
                <a:cs typeface="Symbol" charset="2"/>
              </a:rPr>
              <a:t>-</a:t>
            </a:r>
            <a:r>
              <a:rPr lang="it-IT" sz="1276" dirty="0" err="1">
                <a:solidFill>
                  <a:srgbClr val="800000"/>
                </a:solidFill>
                <a:latin typeface="+mj-lt"/>
                <a:cs typeface="Symbol" charset="2"/>
              </a:rPr>
              <a:t>p</a:t>
            </a:r>
            <a:r>
              <a:rPr lang="it-IT" sz="1276" dirty="0">
                <a:solidFill>
                  <a:srgbClr val="800000"/>
                </a:solidFill>
                <a:cs typeface="Symbol" charset="2"/>
              </a:rPr>
              <a:t> </a:t>
            </a:r>
            <a:r>
              <a:rPr lang="it-IT" sz="1276" b="1" dirty="0" err="1">
                <a:solidFill>
                  <a:srgbClr val="800000"/>
                </a:solidFill>
                <a:cs typeface="Symbol" charset="2"/>
              </a:rPr>
              <a:t>electro</a:t>
            </a:r>
            <a:r>
              <a:rPr lang="it-IT" sz="1276" dirty="0" err="1">
                <a:solidFill>
                  <a:srgbClr val="800000"/>
                </a:solidFill>
                <a:cs typeface="Symbol" charset="2"/>
              </a:rPr>
              <a:t>production</a:t>
            </a:r>
            <a:endParaRPr lang="it-IT" sz="1276" dirty="0">
              <a:solidFill>
                <a:srgbClr val="800000"/>
              </a:solidFill>
              <a:cs typeface="Symbol" charset="2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6F1D107-A0BF-9840-BB5D-57AFCD6EA128}"/>
              </a:ext>
            </a:extLst>
          </p:cNvPr>
          <p:cNvSpPr txBox="1"/>
          <p:nvPr/>
        </p:nvSpPr>
        <p:spPr>
          <a:xfrm>
            <a:off x="3397556" y="957212"/>
            <a:ext cx="3090326" cy="203087"/>
          </a:xfrm>
          <a:prstGeom prst="rect">
            <a:avLst/>
          </a:prstGeom>
          <a:noFill/>
        </p:spPr>
        <p:txBody>
          <a:bodyPr wrap="square" lIns="71457" tIns="35728" rIns="71457" bIns="35728" rtlCol="0">
            <a:spAutoFit/>
          </a:bodyPr>
          <a:lstStyle/>
          <a:p>
            <a:pPr algn="ctr"/>
            <a:r>
              <a:rPr lang="en-US" sz="851" dirty="0">
                <a:latin typeface="Arial" panose="020B0604020202020204" pitchFamily="34" charset="0"/>
                <a:cs typeface="Arial" panose="020B0604020202020204" pitchFamily="34" charset="0"/>
              </a:rPr>
              <a:t>V.I. </a:t>
            </a:r>
            <a:r>
              <a:rPr lang="en-US" sz="851" dirty="0" err="1">
                <a:latin typeface="Arial" panose="020B0604020202020204" pitchFamily="34" charset="0"/>
                <a:cs typeface="Arial" panose="020B0604020202020204" pitchFamily="34" charset="0"/>
              </a:rPr>
              <a:t>Mokeev</a:t>
            </a:r>
            <a:r>
              <a:rPr lang="en-US" sz="851" dirty="0">
                <a:latin typeface="Arial" panose="020B0604020202020204" pitchFamily="34" charset="0"/>
                <a:cs typeface="Arial" panose="020B0604020202020204" pitchFamily="34" charset="0"/>
              </a:rPr>
              <a:t> et al., Phys. Lett. B 805, 135457 (2020) 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E3950B6-D689-7F40-B055-0F19DE8872C9}"/>
              </a:ext>
            </a:extLst>
          </p:cNvPr>
          <p:cNvSpPr/>
          <p:nvPr/>
        </p:nvSpPr>
        <p:spPr>
          <a:xfrm>
            <a:off x="1048668" y="3992653"/>
            <a:ext cx="6944540" cy="798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802" indent="-244276">
              <a:buClr>
                <a:srgbClr val="800000"/>
              </a:buClr>
              <a:buSzPct val="80000"/>
              <a:buFont typeface="Wingdings" pitchFamily="-104" charset="2"/>
              <a:buChar char="Ø"/>
            </a:pPr>
            <a:r>
              <a:rPr lang="en-US" sz="1418" dirty="0">
                <a:solidFill>
                  <a:srgbClr val="000090"/>
                </a:solidFill>
                <a:latin typeface="Arial"/>
                <a:cs typeface="Arial"/>
              </a:rPr>
              <a:t>Evidence of a new N’(1720)3/2</a:t>
            </a:r>
            <a:r>
              <a:rPr lang="en-US" sz="1418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1418" dirty="0">
                <a:solidFill>
                  <a:srgbClr val="000090"/>
                </a:solidFill>
                <a:latin typeface="Arial"/>
                <a:cs typeface="Arial"/>
              </a:rPr>
              <a:t> resonance from the combined analysis of CLAS photo- and electroproduction of the </a:t>
            </a:r>
            <a:r>
              <a:rPr lang="en-US" sz="1418" dirty="0">
                <a:solidFill>
                  <a:srgbClr val="000090"/>
                </a:solidFill>
                <a:latin typeface="Symbol" pitchFamily="2" charset="2"/>
                <a:cs typeface="Arial"/>
              </a:rPr>
              <a:t>π</a:t>
            </a:r>
            <a:r>
              <a:rPr lang="en-US" sz="1418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1418" dirty="0">
                <a:solidFill>
                  <a:srgbClr val="000090"/>
                </a:solidFill>
                <a:latin typeface="Symbol" pitchFamily="2" charset="2"/>
                <a:cs typeface="Arial"/>
              </a:rPr>
              <a:t>π</a:t>
            </a:r>
            <a:r>
              <a:rPr lang="en-US" sz="1418" baseline="30000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en-US" sz="1418" dirty="0">
                <a:solidFill>
                  <a:srgbClr val="000090"/>
                </a:solidFill>
                <a:latin typeface="Arial"/>
                <a:cs typeface="Arial"/>
              </a:rPr>
              <a:t>p channel</a:t>
            </a:r>
          </a:p>
          <a:p>
            <a:pPr marL="284802" indent="-244276">
              <a:spcBef>
                <a:spcPts val="425"/>
              </a:spcBef>
              <a:buClr>
                <a:srgbClr val="800000"/>
              </a:buClr>
              <a:buSzPct val="80000"/>
              <a:buFont typeface="Wingdings" pitchFamily="-104" charset="2"/>
              <a:buChar char="Ø"/>
            </a:pPr>
            <a:r>
              <a:rPr lang="en-US" sz="1418" dirty="0">
                <a:latin typeface="Arial"/>
                <a:cs typeface="Arial"/>
              </a:rPr>
              <a:t>First result on Q</a:t>
            </a:r>
            <a:r>
              <a:rPr lang="en-US" sz="1418" baseline="30000" dirty="0">
                <a:latin typeface="Arial"/>
                <a:cs typeface="Arial"/>
              </a:rPr>
              <a:t>2 </a:t>
            </a:r>
            <a:r>
              <a:rPr lang="en-US" sz="1418" dirty="0">
                <a:latin typeface="Arial"/>
                <a:cs typeface="Arial"/>
              </a:rPr>
              <a:t>evolution of the new resonance electrocoupling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DE323DB-1159-9A4B-A92C-4261F87469C6}"/>
              </a:ext>
            </a:extLst>
          </p:cNvPr>
          <p:cNvSpPr txBox="1"/>
          <p:nvPr/>
        </p:nvSpPr>
        <p:spPr>
          <a:xfrm>
            <a:off x="2376300" y="1916276"/>
            <a:ext cx="919130" cy="266996"/>
          </a:xfrm>
          <a:prstGeom prst="rect">
            <a:avLst/>
          </a:prstGeom>
          <a:noFill/>
          <a:ln w="19050">
            <a:solidFill>
              <a:srgbClr val="FE660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135" dirty="0" err="1">
                <a:solidFill>
                  <a:srgbClr val="FE6603"/>
                </a:solidFill>
              </a:rPr>
              <a:t>N</a:t>
            </a:r>
            <a:r>
              <a:rPr lang="it-IT" sz="1135" dirty="0">
                <a:solidFill>
                  <a:srgbClr val="FE6603"/>
                </a:solidFill>
              </a:rPr>
              <a:t>(1720)3/2</a:t>
            </a:r>
            <a:r>
              <a:rPr lang="it-IT" sz="1135" baseline="30000" dirty="0">
                <a:solidFill>
                  <a:srgbClr val="FE6603"/>
                </a:solidFill>
              </a:rPr>
              <a:t>+</a:t>
            </a:r>
            <a:r>
              <a:rPr lang="it-IT" sz="1135" dirty="0">
                <a:solidFill>
                  <a:srgbClr val="FE6603"/>
                </a:solidFill>
              </a:rPr>
              <a:t> </a:t>
            </a:r>
            <a:endParaRPr lang="it-IT" sz="1135" baseline="30000" dirty="0">
              <a:solidFill>
                <a:srgbClr val="FE6603"/>
              </a:solidFill>
            </a:endParaRPr>
          </a:p>
        </p:txBody>
      </p:sp>
      <p:cxnSp>
        <p:nvCxnSpPr>
          <p:cNvPr id="25" name="Straight Arrow Connector 20">
            <a:extLst>
              <a:ext uri="{FF2B5EF4-FFF2-40B4-BE49-F238E27FC236}">
                <a16:creationId xmlns:a16="http://schemas.microsoft.com/office/drawing/2014/main" id="{ED4D7A30-0A5C-9043-8711-F282EBFDE06A}"/>
              </a:ext>
            </a:extLst>
          </p:cNvPr>
          <p:cNvCxnSpPr>
            <a:cxnSpLocks/>
          </p:cNvCxnSpPr>
          <p:nvPr/>
        </p:nvCxnSpPr>
        <p:spPr>
          <a:xfrm>
            <a:off x="4061372" y="2622813"/>
            <a:ext cx="51063" cy="970193"/>
          </a:xfrm>
          <a:prstGeom prst="straightConnector1">
            <a:avLst/>
          </a:prstGeom>
          <a:ln>
            <a:solidFill>
              <a:srgbClr val="02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9">
            <a:extLst>
              <a:ext uri="{FF2B5EF4-FFF2-40B4-BE49-F238E27FC236}">
                <a16:creationId xmlns:a16="http://schemas.microsoft.com/office/drawing/2014/main" id="{E4A6E617-8531-2446-ABBE-CFCA143C6D46}"/>
              </a:ext>
            </a:extLst>
          </p:cNvPr>
          <p:cNvCxnSpPr>
            <a:cxnSpLocks/>
          </p:cNvCxnSpPr>
          <p:nvPr/>
        </p:nvCxnSpPr>
        <p:spPr>
          <a:xfrm>
            <a:off x="2989053" y="2163248"/>
            <a:ext cx="868068" cy="12765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A9B63563-3F0A-63DD-3E4B-E09B3AD433F2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EF94D3-380E-3AED-E6F0-96E694045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9522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800000"/>
                </a:solidFill>
                <a:latin typeface="Calibri" pitchFamily="34" charset="0"/>
              </a:rPr>
              <a:t>Hybrid Hadrons: Hadrons with Explicit </a:t>
            </a:r>
            <a:r>
              <a:rPr lang="en-US" sz="2400" b="1" err="1">
                <a:solidFill>
                  <a:srgbClr val="800000"/>
                </a:solidFill>
                <a:latin typeface="Calibri" pitchFamily="34" charset="0"/>
              </a:rPr>
              <a:t>Gluonic</a:t>
            </a:r>
            <a:r>
              <a:rPr lang="en-US" sz="2400" b="1">
                <a:solidFill>
                  <a:srgbClr val="800000"/>
                </a:solidFill>
                <a:latin typeface="Calibri" pitchFamily="34" charset="0"/>
              </a:rPr>
              <a:t> Degrees of Freedom</a:t>
            </a:r>
            <a:endParaRPr lang="en-US" sz="24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512" y="705994"/>
            <a:ext cx="9036176" cy="3899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/>
              <a:t>Hybrid hadrons </a:t>
            </a:r>
            <a:r>
              <a:rPr lang="en-US" sz="1800"/>
              <a:t>with dominant </a:t>
            </a:r>
            <a:r>
              <a:rPr lang="en-US" sz="1800" err="1"/>
              <a:t>gluonic</a:t>
            </a:r>
            <a:r>
              <a:rPr lang="en-US" sz="1800"/>
              <a:t> contributions are predicted to exist by QCD.</a:t>
            </a:r>
          </a:p>
          <a:p>
            <a:pPr marL="0" indent="0">
              <a:buNone/>
            </a:pPr>
            <a:r>
              <a:rPr lang="en-US" sz="1800" b="1">
                <a:solidFill>
                  <a:srgbClr val="800000"/>
                </a:solidFill>
              </a:rPr>
              <a:t>Experimentally:</a:t>
            </a:r>
          </a:p>
          <a:p>
            <a:pPr>
              <a:buFont typeface="Arial"/>
              <a:buChar char="•"/>
            </a:pPr>
            <a:r>
              <a:rPr lang="en-US" sz="1800" b="1">
                <a:solidFill>
                  <a:srgbClr val="000090"/>
                </a:solidFill>
              </a:rPr>
              <a:t>Hybrid mesons </a:t>
            </a:r>
            <a:r>
              <a:rPr lang="en-US" sz="1800">
                <a:solidFill>
                  <a:srgbClr val="000090"/>
                </a:solidFill>
              </a:rPr>
              <a:t>|</a:t>
            </a:r>
            <a:r>
              <a:rPr lang="en-US" sz="1800" err="1">
                <a:solidFill>
                  <a:srgbClr val="000090"/>
                </a:solidFill>
              </a:rPr>
              <a:t>qqg</a:t>
            </a:r>
            <a:r>
              <a:rPr lang="en-US" sz="1800">
                <a:solidFill>
                  <a:srgbClr val="000090"/>
                </a:solidFill>
              </a:rPr>
              <a:t>&gt; states may have exotic quantum numbers J</a:t>
            </a:r>
            <a:r>
              <a:rPr lang="en-US" sz="1800" baseline="30000">
                <a:solidFill>
                  <a:srgbClr val="000090"/>
                </a:solidFill>
              </a:rPr>
              <a:t>PC </a:t>
            </a:r>
            <a:r>
              <a:rPr lang="en-US" sz="1800">
                <a:solidFill>
                  <a:srgbClr val="000090"/>
                </a:solidFill>
              </a:rPr>
              <a:t>not available to pure      |</a:t>
            </a:r>
            <a:r>
              <a:rPr lang="en-US" sz="1800" err="1">
                <a:solidFill>
                  <a:srgbClr val="000090"/>
                </a:solidFill>
              </a:rPr>
              <a:t>qq</a:t>
            </a:r>
            <a:r>
              <a:rPr lang="en-US" sz="1800">
                <a:solidFill>
                  <a:srgbClr val="000090"/>
                </a:solidFill>
              </a:rPr>
              <a:t>&gt; states 	             </a:t>
            </a:r>
            <a:r>
              <a:rPr lang="en-US" sz="1800" err="1">
                <a:solidFill>
                  <a:srgbClr val="000090"/>
                </a:solidFill>
              </a:rPr>
              <a:t>GlueX</a:t>
            </a:r>
            <a:r>
              <a:rPr lang="en-US" sz="1800">
                <a:solidFill>
                  <a:srgbClr val="000090"/>
                </a:solidFill>
              </a:rPr>
              <a:t>, </a:t>
            </a:r>
            <a:r>
              <a:rPr lang="en-US" sz="1800" err="1">
                <a:solidFill>
                  <a:srgbClr val="000090"/>
                </a:solidFill>
              </a:rPr>
              <a:t>MesonEx</a:t>
            </a:r>
            <a:r>
              <a:rPr lang="en-US" sz="1800">
                <a:solidFill>
                  <a:srgbClr val="000090"/>
                </a:solidFill>
              </a:rPr>
              <a:t>, COMPASS, PANDA </a:t>
            </a:r>
            <a:r>
              <a:rPr lang="is-IS" sz="1800">
                <a:solidFill>
                  <a:srgbClr val="000090"/>
                </a:solidFill>
              </a:rPr>
              <a:t>….   </a:t>
            </a:r>
            <a:endParaRPr lang="en-US" sz="180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endParaRPr lang="en-US" sz="160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1800" b="1">
                <a:solidFill>
                  <a:srgbClr val="000090"/>
                </a:solidFill>
              </a:rPr>
              <a:t>Hybrid baryons  </a:t>
            </a:r>
            <a:r>
              <a:rPr lang="en-US" sz="1800">
                <a:solidFill>
                  <a:srgbClr val="000090"/>
                </a:solidFill>
              </a:rPr>
              <a:t>|</a:t>
            </a:r>
            <a:r>
              <a:rPr lang="en-US" sz="1800" err="1">
                <a:solidFill>
                  <a:srgbClr val="000090"/>
                </a:solidFill>
              </a:rPr>
              <a:t>qqqg</a:t>
            </a:r>
            <a:r>
              <a:rPr lang="en-US" sz="1800">
                <a:solidFill>
                  <a:srgbClr val="000090"/>
                </a:solidFill>
              </a:rPr>
              <a:t>&gt; have the same quantum numbers J</a:t>
            </a:r>
            <a:r>
              <a:rPr lang="en-US" sz="1800" baseline="30000">
                <a:solidFill>
                  <a:srgbClr val="000090"/>
                </a:solidFill>
              </a:rPr>
              <a:t>P</a:t>
            </a:r>
            <a:r>
              <a:rPr lang="en-US" sz="1800">
                <a:solidFill>
                  <a:srgbClr val="000090"/>
                </a:solidFill>
              </a:rPr>
              <a:t> as |</a:t>
            </a:r>
            <a:r>
              <a:rPr lang="en-US" sz="1800" err="1">
                <a:solidFill>
                  <a:srgbClr val="000090"/>
                </a:solidFill>
              </a:rPr>
              <a:t>qqq</a:t>
            </a:r>
            <a:r>
              <a:rPr lang="en-US" sz="1800">
                <a:solidFill>
                  <a:srgbClr val="000090"/>
                </a:solidFill>
              </a:rPr>
              <a:t>&gt;	 </a:t>
            </a:r>
            <a:r>
              <a:rPr lang="en-US" sz="1800" err="1">
                <a:solidFill>
                  <a:srgbClr val="000090"/>
                </a:solidFill>
              </a:rPr>
              <a:t>electroproduction</a:t>
            </a:r>
            <a:r>
              <a:rPr lang="en-US" sz="1800">
                <a:solidFill>
                  <a:srgbClr val="000090"/>
                </a:solidFill>
              </a:rPr>
              <a:t> with CLAS12 (Hall B).   </a:t>
            </a:r>
          </a:p>
          <a:p>
            <a:pPr marL="0" indent="0">
              <a:spcBef>
                <a:spcPts val="1728"/>
              </a:spcBef>
              <a:buNone/>
            </a:pPr>
            <a:r>
              <a:rPr lang="en-US" sz="1800" b="1">
                <a:solidFill>
                  <a:srgbClr val="800000"/>
                </a:solidFill>
              </a:rPr>
              <a:t>Theoretical predictions:</a:t>
            </a:r>
            <a:endParaRPr lang="en-US" sz="1800">
              <a:solidFill>
                <a:srgbClr val="000090"/>
              </a:solidFill>
            </a:endParaRPr>
          </a:p>
          <a:p>
            <a:pPr marL="1524000" lvl="4" indent="0">
              <a:buFont typeface="Wingdings" charset="2"/>
              <a:buChar char="²"/>
            </a:pPr>
            <a:r>
              <a:rPr lang="en-US" sz="1800">
                <a:solidFill>
                  <a:srgbClr val="000090"/>
                </a:solidFill>
              </a:rPr>
              <a:t> MIT bag model - </a:t>
            </a:r>
            <a:r>
              <a:rPr lang="en-US" sz="1800"/>
              <a:t>T. Barnes and F. Close, Phys. </a:t>
            </a:r>
            <a:r>
              <a:rPr lang="en-US" sz="1800" err="1"/>
              <a:t>Lett</a:t>
            </a:r>
            <a:r>
              <a:rPr lang="en-US" sz="1800"/>
              <a:t>. 123B, 89 (1983).</a:t>
            </a:r>
          </a:p>
          <a:p>
            <a:pPr marL="1524000" lvl="4" indent="0">
              <a:buFont typeface="Wingdings" charset="2"/>
              <a:buChar char="²"/>
            </a:pPr>
            <a:r>
              <a:rPr lang="en-US" sz="1800">
                <a:solidFill>
                  <a:srgbClr val="000090"/>
                </a:solidFill>
              </a:rPr>
              <a:t> QCD Sum Rule - </a:t>
            </a:r>
            <a:r>
              <a:rPr lang="en-US" sz="1800"/>
              <a:t>L. </a:t>
            </a:r>
            <a:r>
              <a:rPr lang="en-US" sz="1800" err="1"/>
              <a:t>Kisslinger</a:t>
            </a:r>
            <a:r>
              <a:rPr lang="en-US" sz="1800"/>
              <a:t> and Z. Li, Phys. Rev. D 51, R5986 (1995).</a:t>
            </a:r>
          </a:p>
          <a:p>
            <a:pPr marL="1524000" lvl="4" indent="0">
              <a:buFont typeface="Wingdings" charset="2"/>
              <a:buChar char="²"/>
            </a:pPr>
            <a:r>
              <a:rPr lang="en-US" sz="1800">
                <a:solidFill>
                  <a:srgbClr val="000090"/>
                </a:solidFill>
              </a:rPr>
              <a:t> Flux Tube model - </a:t>
            </a:r>
            <a:r>
              <a:rPr lang="en-US" sz="1800"/>
              <a:t>S. </a:t>
            </a:r>
            <a:r>
              <a:rPr lang="en-US" sz="1800" err="1"/>
              <a:t>Capstick</a:t>
            </a:r>
            <a:r>
              <a:rPr lang="en-US" sz="1800"/>
              <a:t> and P. R. Page, Phys. Rev. C 66, 065204 </a:t>
            </a:r>
            <a:r>
              <a:rPr lang="is-IS" sz="1800"/>
              <a:t>(2002).</a:t>
            </a:r>
          </a:p>
          <a:p>
            <a:pPr marL="1524000" lvl="4" indent="0">
              <a:buFont typeface="Wingdings" charset="2"/>
              <a:buChar char="²"/>
            </a:pPr>
            <a:r>
              <a:rPr lang="is-IS" sz="1800">
                <a:solidFill>
                  <a:srgbClr val="000090"/>
                </a:solidFill>
              </a:rPr>
              <a:t> LQCD - </a:t>
            </a:r>
            <a:r>
              <a:rPr lang="en-US" sz="1800">
                <a:solidFill>
                  <a:srgbClr val="000000"/>
                </a:solidFill>
              </a:rPr>
              <a:t>J.J. </a:t>
            </a:r>
            <a:r>
              <a:rPr lang="en-US" sz="1800" err="1">
                <a:solidFill>
                  <a:srgbClr val="000000"/>
                </a:solidFill>
              </a:rPr>
              <a:t>Dudek</a:t>
            </a:r>
            <a:r>
              <a:rPr lang="en-US" sz="1800">
                <a:solidFill>
                  <a:srgbClr val="000000"/>
                </a:solidFill>
              </a:rPr>
              <a:t> and R.G. Edwards,  PRD85, 054016 (2012).</a:t>
            </a:r>
          </a:p>
          <a:p>
            <a:pPr lvl="4">
              <a:buFont typeface="Wingdings" charset="2"/>
              <a:buChar char="²"/>
            </a:pPr>
            <a:endParaRPr lang="en-US" sz="1800">
              <a:solidFill>
                <a:srgbClr val="000090"/>
              </a:solidFill>
              <a:latin typeface="Calibri" pitchFamily="34" charset="0"/>
            </a:endParaRPr>
          </a:p>
          <a:p>
            <a:pPr marL="0" indent="92047">
              <a:buNone/>
            </a:pPr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					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681444" y="1724395"/>
            <a:ext cx="134224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2155433" y="1474092"/>
            <a:ext cx="134224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CC5302-A371-A8CA-E956-39E3A272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595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80" y="415363"/>
            <a:ext cx="5644412" cy="3658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extBox 21"/>
          <p:cNvSpPr txBox="1"/>
          <p:nvPr/>
        </p:nvSpPr>
        <p:spPr>
          <a:xfrm>
            <a:off x="193309" y="3852893"/>
            <a:ext cx="9185406" cy="840381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600" b="1">
                <a:solidFill>
                  <a:srgbClr val="000090"/>
                </a:solidFill>
                <a:latin typeface="+mn-lt"/>
              </a:rPr>
              <a:t>Hybrid states have same J</a:t>
            </a:r>
            <a:r>
              <a:rPr lang="en-US" sz="1600" b="1" baseline="30000">
                <a:solidFill>
                  <a:srgbClr val="000090"/>
                </a:solidFill>
                <a:latin typeface="+mn-lt"/>
              </a:rPr>
              <a:t>P</a:t>
            </a:r>
            <a:r>
              <a:rPr lang="en-US" sz="1600" b="1">
                <a:solidFill>
                  <a:srgbClr val="000090"/>
                </a:solidFill>
                <a:latin typeface="+mn-lt"/>
              </a:rPr>
              <a:t> values as </a:t>
            </a:r>
            <a:r>
              <a:rPr lang="en-US" sz="1600" b="1" err="1">
                <a:solidFill>
                  <a:srgbClr val="000090"/>
                </a:solidFill>
                <a:latin typeface="+mn-lt"/>
              </a:rPr>
              <a:t>qqq</a:t>
            </a:r>
            <a:r>
              <a:rPr lang="en-US" sz="1600" b="1">
                <a:solidFill>
                  <a:srgbClr val="000090"/>
                </a:solidFill>
                <a:latin typeface="+mn-lt"/>
              </a:rPr>
              <a:t> baryons</a:t>
            </a:r>
            <a:r>
              <a:rPr lang="en-US" sz="1600">
                <a:solidFill>
                  <a:srgbClr val="000090"/>
                </a:solidFill>
                <a:latin typeface="+mn-lt"/>
              </a:rPr>
              <a:t>. </a:t>
            </a:r>
            <a:r>
              <a:rPr lang="en-US" sz="1600" b="1">
                <a:solidFill>
                  <a:srgbClr val="000090"/>
                </a:solidFill>
                <a:latin typeface="+mn-lt"/>
              </a:rPr>
              <a:t>How to identify them?</a:t>
            </a:r>
            <a:endParaRPr lang="en-US" sz="1600">
              <a:solidFill>
                <a:srgbClr val="000090"/>
              </a:solidFill>
              <a:latin typeface="+mn-lt"/>
            </a:endParaRPr>
          </a:p>
          <a:p>
            <a:pPr indent="-342794">
              <a:buFont typeface="Arial"/>
              <a:buChar char="•"/>
            </a:pPr>
            <a:r>
              <a:rPr lang="en-US" sz="1600">
                <a:solidFill>
                  <a:srgbClr val="800000"/>
                </a:solidFill>
                <a:latin typeface="+mn-lt"/>
              </a:rPr>
              <a:t>Overpopulation of N 1/2</a:t>
            </a:r>
            <a:r>
              <a:rPr lang="en-US" sz="1600" baseline="3000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 and N 3/2</a:t>
            </a:r>
            <a:r>
              <a:rPr lang="en-US" sz="1600" baseline="3000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 states compared to QM projections. 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?</a:t>
            </a:r>
          </a:p>
          <a:p>
            <a:pPr indent="-342794">
              <a:buFont typeface="Arial"/>
              <a:buChar char="•"/>
            </a:pPr>
            <a:r>
              <a:rPr lang="en-US" sz="1600" b="1">
                <a:latin typeface="+mn-lt"/>
              </a:rPr>
              <a:t>A</a:t>
            </a:r>
            <a:r>
              <a:rPr lang="en-US" sz="1600" b="1" baseline="-25000">
                <a:latin typeface="+mn-lt"/>
              </a:rPr>
              <a:t>1/2</a:t>
            </a:r>
            <a:r>
              <a:rPr lang="en-US" sz="1600" b="1">
                <a:latin typeface="+mn-lt"/>
              </a:rPr>
              <a:t>  (A</a:t>
            </a:r>
            <a:r>
              <a:rPr lang="en-US" sz="1600" b="1" baseline="-25000">
                <a:latin typeface="+mn-lt"/>
              </a:rPr>
              <a:t>3/2</a:t>
            </a:r>
            <a:r>
              <a:rPr lang="en-US" sz="1600" b="1">
                <a:latin typeface="+mn-lt"/>
              </a:rPr>
              <a:t>) and S</a:t>
            </a:r>
            <a:r>
              <a:rPr lang="en-US" sz="1600" b="1" baseline="-25000">
                <a:latin typeface="+mn-lt"/>
              </a:rPr>
              <a:t>1/2</a:t>
            </a:r>
            <a:r>
              <a:rPr lang="en-US" sz="1600" b="1">
                <a:latin typeface="+mn-lt"/>
              </a:rPr>
              <a:t> show different Q</a:t>
            </a:r>
            <a:r>
              <a:rPr lang="en-US" sz="1600" b="1" baseline="30000">
                <a:latin typeface="+mn-lt"/>
              </a:rPr>
              <a:t>2</a:t>
            </a:r>
            <a:r>
              <a:rPr lang="en-US" sz="1600" b="1">
                <a:latin typeface="+mn-lt"/>
              </a:rPr>
              <a:t> evolution. </a:t>
            </a:r>
          </a:p>
        </p:txBody>
      </p:sp>
      <p:cxnSp>
        <p:nvCxnSpPr>
          <p:cNvPr id="17" name="Straight Arrow Connector 14"/>
          <p:cNvCxnSpPr/>
          <p:nvPr/>
        </p:nvCxnSpPr>
        <p:spPr>
          <a:xfrm rot="5400000">
            <a:off x="2441077" y="2619265"/>
            <a:ext cx="1321199" cy="1373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2914307" y="2668463"/>
            <a:ext cx="80021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+mn-lt"/>
              </a:rPr>
              <a:t>1.3GeV</a:t>
            </a:r>
          </a:p>
        </p:txBody>
      </p:sp>
      <p:sp>
        <p:nvSpPr>
          <p:cNvPr id="21" name="Left Brace 19"/>
          <p:cNvSpPr/>
          <p:nvPr/>
        </p:nvSpPr>
        <p:spPr>
          <a:xfrm>
            <a:off x="2316495" y="1522370"/>
            <a:ext cx="395328" cy="448657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0"/>
          <p:cNvSpPr txBox="1"/>
          <p:nvPr/>
        </p:nvSpPr>
        <p:spPr>
          <a:xfrm>
            <a:off x="1225421" y="1355474"/>
            <a:ext cx="1251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0000FF"/>
                </a:solidFill>
                <a:latin typeface="+mn-lt"/>
              </a:rPr>
              <a:t>clustered</a:t>
            </a:r>
          </a:p>
          <a:p>
            <a:r>
              <a:rPr lang="en-US" sz="1700">
                <a:solidFill>
                  <a:srgbClr val="0000FF"/>
                </a:solidFill>
                <a:latin typeface="+mn-lt"/>
              </a:rPr>
              <a:t>in mass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77644" y="2508568"/>
            <a:ext cx="741751" cy="37871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100735" tIns="50367" rIns="100735" bIns="50367" rtlCol="0">
            <a:spAutoFit/>
          </a:bodyPr>
          <a:lstStyle/>
          <a:p>
            <a:r>
              <a:rPr lang="en-US"/>
              <a:t>LQCD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554374" y="2673506"/>
            <a:ext cx="1480611" cy="1077188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ctr"/>
            <a:r>
              <a:rPr lang="en-US" sz="1600" b="1">
                <a:solidFill>
                  <a:srgbClr val="800000"/>
                </a:solidFill>
                <a:latin typeface="Calibri" pitchFamily="34" charset="0"/>
              </a:rPr>
              <a:t>The nucleon mass is shifted ~300 MeV to higher masses</a:t>
            </a:r>
          </a:p>
        </p:txBody>
      </p:sp>
      <p:cxnSp>
        <p:nvCxnSpPr>
          <p:cNvPr id="25" name="Connettore 2 24"/>
          <p:cNvCxnSpPr/>
          <p:nvPr/>
        </p:nvCxnSpPr>
        <p:spPr bwMode="auto">
          <a:xfrm flipH="1">
            <a:off x="7021806" y="3425387"/>
            <a:ext cx="504056" cy="189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90"/>
                </a:solidFill>
              </a:rPr>
              <a:t>Hybrid Baryons in LQCD</a:t>
            </a:r>
            <a:endParaRPr lang="en-US" sz="24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7"/>
          <p:cNvSpPr txBox="1"/>
          <p:nvPr/>
        </p:nvSpPr>
        <p:spPr>
          <a:xfrm>
            <a:off x="1225421" y="1310331"/>
            <a:ext cx="159676" cy="303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147" y="874734"/>
            <a:ext cx="663310" cy="349232"/>
          </a:xfrm>
          <a:prstGeom prst="rect">
            <a:avLst/>
          </a:prstGeom>
          <a:ln w="28575" cmpd="sng">
            <a:noFill/>
          </a:ln>
        </p:spPr>
      </p:pic>
      <p:pic>
        <p:nvPicPr>
          <p:cNvPr id="27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10139" y="1882846"/>
            <a:ext cx="807508" cy="318339"/>
          </a:xfrm>
          <a:prstGeom prst="rect">
            <a:avLst/>
          </a:prstGeom>
        </p:spPr>
      </p:pic>
      <p:sp>
        <p:nvSpPr>
          <p:cNvPr id="28" name="TextBox 10"/>
          <p:cNvSpPr txBox="1"/>
          <p:nvPr/>
        </p:nvSpPr>
        <p:spPr>
          <a:xfrm>
            <a:off x="7150100" y="1130232"/>
            <a:ext cx="1539843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/>
              <a:t> </a:t>
            </a:r>
            <a:r>
              <a:rPr lang="en-US" sz="1800">
                <a:latin typeface="+mn-lt"/>
              </a:rPr>
              <a:t>regular states</a:t>
            </a:r>
          </a:p>
        </p:txBody>
      </p:sp>
      <p:sp>
        <p:nvSpPr>
          <p:cNvPr id="29" name="TextBox 11"/>
          <p:cNvSpPr txBox="1"/>
          <p:nvPr/>
        </p:nvSpPr>
        <p:spPr>
          <a:xfrm>
            <a:off x="7150099" y="2083653"/>
            <a:ext cx="1473080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sz="1800">
                <a:solidFill>
                  <a:srgbClr val="0000FF"/>
                </a:solidFill>
                <a:latin typeface="+mn-lt"/>
              </a:rPr>
              <a:t>hybrid states</a:t>
            </a:r>
          </a:p>
        </p:txBody>
      </p:sp>
      <p:sp>
        <p:nvSpPr>
          <p:cNvPr id="30" name="Ovale 29"/>
          <p:cNvSpPr/>
          <p:nvPr/>
        </p:nvSpPr>
        <p:spPr bwMode="auto">
          <a:xfrm>
            <a:off x="6083300" y="3684946"/>
            <a:ext cx="1154406" cy="260521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5" rIns="91412" bIns="45705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it-IT" sz="400">
              <a:solidFill>
                <a:srgbClr val="800000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-18612" y="580049"/>
            <a:ext cx="4309753" cy="286384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200">
                <a:solidFill>
                  <a:srgbClr val="000090"/>
                </a:solidFill>
                <a:latin typeface="+mn-lt"/>
              </a:rPr>
              <a:t>J.J. </a:t>
            </a:r>
            <a:r>
              <a:rPr lang="en-US" sz="1200" err="1">
                <a:solidFill>
                  <a:srgbClr val="000090"/>
                </a:solidFill>
                <a:latin typeface="+mn-lt"/>
              </a:rPr>
              <a:t>Dudek</a:t>
            </a:r>
            <a:r>
              <a:rPr lang="en-US" sz="1200">
                <a:solidFill>
                  <a:srgbClr val="000090"/>
                </a:solidFill>
                <a:latin typeface="+mn-lt"/>
              </a:rPr>
              <a:t> and R.G. Edwards,  PRD85, 054016 (2012)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F6516AB-BD8F-7B22-CB4E-79D292EC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290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19"/>
          <p:cNvGrpSpPr>
            <a:grpSpLocks noChangeAspect="1"/>
          </p:cNvGrpSpPr>
          <p:nvPr/>
        </p:nvGrpSpPr>
        <p:grpSpPr>
          <a:xfrm>
            <a:off x="4461166" y="1170325"/>
            <a:ext cx="2959020" cy="3041217"/>
            <a:chOff x="3747542" y="1863079"/>
            <a:chExt cx="2790475" cy="3078897"/>
          </a:xfrm>
        </p:grpSpPr>
        <p:pic>
          <p:nvPicPr>
            <p:cNvPr id="36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7542" y="1863079"/>
              <a:ext cx="2790475" cy="3078897"/>
            </a:xfrm>
            <a:prstGeom prst="rect">
              <a:avLst/>
            </a:prstGeom>
          </p:spPr>
        </p:pic>
        <p:sp>
          <p:nvSpPr>
            <p:cNvPr id="37" name="TextBox 55"/>
            <p:cNvSpPr txBox="1"/>
            <p:nvPr/>
          </p:nvSpPr>
          <p:spPr>
            <a:xfrm>
              <a:off x="3937804" y="3497083"/>
              <a:ext cx="337743" cy="265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913831"/>
              <a:r>
                <a:rPr lang="en-US" sz="1500">
                  <a:solidFill>
                    <a:srgbClr val="000000"/>
                  </a:solidFill>
                </a:rPr>
                <a:t>q</a:t>
              </a:r>
              <a:r>
                <a:rPr lang="en-US" sz="1500" baseline="30000">
                  <a:solidFill>
                    <a:srgbClr val="000000"/>
                  </a:solidFill>
                </a:rPr>
                <a:t>3</a:t>
              </a:r>
              <a:r>
                <a:rPr lang="en-US" sz="150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8" name="TextBox 53"/>
            <p:cNvSpPr txBox="1"/>
            <p:nvPr/>
          </p:nvSpPr>
          <p:spPr>
            <a:xfrm>
              <a:off x="5079361" y="2952414"/>
              <a:ext cx="268994" cy="265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913831"/>
              <a:r>
                <a:rPr lang="en-US" sz="1500">
                  <a:solidFill>
                    <a:srgbClr val="000000"/>
                  </a:solidFill>
                </a:rPr>
                <a:t>q</a:t>
              </a:r>
              <a:r>
                <a:rPr lang="en-US" sz="1500" baseline="30000">
                  <a:solidFill>
                    <a:srgbClr val="000000"/>
                  </a:solidFill>
                </a:rPr>
                <a:t>3</a:t>
              </a:r>
              <a:endParaRPr lang="en-US" sz="1500">
                <a:solidFill>
                  <a:srgbClr val="FF0000"/>
                </a:solidFill>
              </a:endParaRPr>
            </a:p>
          </p:txBody>
        </p:sp>
      </p:grpSp>
      <p:pic>
        <p:nvPicPr>
          <p:cNvPr id="4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47" y="1185118"/>
            <a:ext cx="2941116" cy="3022815"/>
          </a:xfrm>
          <a:prstGeom prst="rect">
            <a:avLst/>
          </a:prstGeom>
        </p:spPr>
      </p:pic>
      <p:sp>
        <p:nvSpPr>
          <p:cNvPr id="41" name="TextBox 53"/>
          <p:cNvSpPr txBox="1"/>
          <p:nvPr/>
        </p:nvSpPr>
        <p:spPr>
          <a:xfrm>
            <a:off x="1804964" y="2719720"/>
            <a:ext cx="441001" cy="3230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500">
                <a:solidFill>
                  <a:srgbClr val="000000"/>
                </a:solidFill>
              </a:rPr>
              <a:t>q</a:t>
            </a:r>
            <a:r>
              <a:rPr lang="en-US" sz="1500" baseline="30000">
                <a:solidFill>
                  <a:srgbClr val="000000"/>
                </a:solidFill>
              </a:rPr>
              <a:t>3</a:t>
            </a:r>
            <a:r>
              <a:rPr lang="en-US" sz="150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2" name="TextBox 53"/>
          <p:cNvSpPr txBox="1"/>
          <p:nvPr/>
        </p:nvSpPr>
        <p:spPr>
          <a:xfrm>
            <a:off x="2675434" y="1653098"/>
            <a:ext cx="351233" cy="3230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500">
                <a:solidFill>
                  <a:srgbClr val="000000"/>
                </a:solidFill>
              </a:rPr>
              <a:t>q</a:t>
            </a:r>
            <a:r>
              <a:rPr lang="en-US" sz="1500" baseline="30000">
                <a:solidFill>
                  <a:srgbClr val="000000"/>
                </a:solidFill>
              </a:rPr>
              <a:t>3</a:t>
            </a:r>
            <a:endParaRPr lang="en-US" sz="1500">
              <a:solidFill>
                <a:srgbClr val="FF0000"/>
              </a:solidFill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1552782" y="3209421"/>
            <a:ext cx="347631" cy="299163"/>
          </a:xfrm>
          <a:prstGeom prst="rect">
            <a:avLst/>
          </a:prstGeom>
          <a:noFill/>
        </p:spPr>
        <p:txBody>
          <a:bodyPr wrap="none" lIns="82912" tIns="41455" rIns="82912" bIns="41455" rtlCol="0">
            <a:spAutoFit/>
          </a:bodyPr>
          <a:lstStyle/>
          <a:p>
            <a:pPr defTabSz="913831"/>
            <a:r>
              <a:rPr lang="en-US" sz="1400" i="1">
                <a:solidFill>
                  <a:srgbClr val="000000"/>
                </a:solidFill>
              </a:rPr>
              <a:t>q</a:t>
            </a:r>
            <a:r>
              <a:rPr lang="en-US" sz="1400" i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4" name="Left Brace 9"/>
          <p:cNvSpPr>
            <a:spLocks noChangeAspect="1"/>
          </p:cNvSpPr>
          <p:nvPr/>
        </p:nvSpPr>
        <p:spPr>
          <a:xfrm>
            <a:off x="1804775" y="3240734"/>
            <a:ext cx="247117" cy="314017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912" tIns="41455" rIns="82912" bIns="41455" rtlCol="0" anchor="ctr"/>
          <a:lstStyle/>
          <a:p>
            <a:pPr algn="ctr" defTabSz="913831"/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494514" y="590314"/>
            <a:ext cx="6016353" cy="655748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r>
              <a:rPr lang="en-US">
                <a:latin typeface="+mn-lt"/>
              </a:rPr>
              <a:t>CLAS results on </a:t>
            </a:r>
            <a:r>
              <a:rPr lang="en-US" err="1">
                <a:latin typeface="+mn-lt"/>
              </a:rPr>
              <a:t>electrocouplings</a:t>
            </a:r>
            <a:r>
              <a:rPr lang="en-US">
                <a:latin typeface="+mn-lt"/>
              </a:rPr>
              <a:t> clarified nature of the Roper</a:t>
            </a:r>
            <a:r>
              <a:rPr lang="en-US"/>
              <a:t>.</a:t>
            </a:r>
            <a:r>
              <a:rPr lang="en-US">
                <a:latin typeface="+mn-lt"/>
              </a:rPr>
              <a:t> </a:t>
            </a:r>
          </a:p>
          <a:p>
            <a:r>
              <a:rPr lang="en-US" b="1">
                <a:solidFill>
                  <a:srgbClr val="000090"/>
                </a:solidFill>
              </a:rPr>
              <a:t>Will CLAS12 data be able to identify </a:t>
            </a:r>
            <a:r>
              <a:rPr lang="en-US" b="1" err="1">
                <a:solidFill>
                  <a:srgbClr val="000090"/>
                </a:solidFill>
              </a:rPr>
              <a:t>gluonic</a:t>
            </a:r>
            <a:r>
              <a:rPr lang="en-US" b="1">
                <a:solidFill>
                  <a:srgbClr val="000090"/>
                </a:solidFill>
              </a:rPr>
              <a:t> contributions ? </a:t>
            </a:r>
          </a:p>
        </p:txBody>
      </p:sp>
      <p:sp>
        <p:nvSpPr>
          <p:cNvPr id="60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90"/>
                </a:solidFill>
              </a:rPr>
              <a:t>Separating  q</a:t>
            </a:r>
            <a:r>
              <a:rPr lang="en-US" sz="2400" b="1" baseline="30000">
                <a:solidFill>
                  <a:srgbClr val="000090"/>
                </a:solidFill>
              </a:rPr>
              <a:t>3</a:t>
            </a:r>
            <a:r>
              <a:rPr lang="en-US" sz="2400" b="1">
                <a:solidFill>
                  <a:srgbClr val="800000"/>
                </a:solidFill>
              </a:rPr>
              <a:t>g </a:t>
            </a:r>
            <a:r>
              <a:rPr lang="en-US" sz="2400" b="1">
                <a:solidFill>
                  <a:srgbClr val="000090"/>
                </a:solidFill>
              </a:rPr>
              <a:t>from q</a:t>
            </a:r>
            <a:r>
              <a:rPr lang="en-US" sz="2400" b="1" baseline="30000">
                <a:solidFill>
                  <a:srgbClr val="000090"/>
                </a:solidFill>
              </a:rPr>
              <a:t>3</a:t>
            </a:r>
            <a:r>
              <a:rPr lang="en-US" sz="2400" b="1">
                <a:solidFill>
                  <a:srgbClr val="000090"/>
                </a:solidFill>
              </a:rPr>
              <a:t> states ?</a:t>
            </a:r>
            <a:r>
              <a:rPr lang="en-US" sz="2400" b="1">
                <a:solidFill>
                  <a:srgbClr val="800000"/>
                </a:solidFill>
              </a:rPr>
              <a:t> </a:t>
            </a:r>
            <a:endParaRPr lang="en-US" sz="2400" b="1" baseline="30000">
              <a:solidFill>
                <a:srgbClr val="800000"/>
              </a:solidFill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655381" y="4219978"/>
            <a:ext cx="8280916" cy="424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8" tIns="50343" rIns="100688" bIns="50343">
            <a:prstTxWarp prst="textNoShape">
              <a:avLst/>
            </a:prstTxWarp>
            <a:spAutoFit/>
          </a:bodyPr>
          <a:lstStyle/>
          <a:p>
            <a:pPr defTabSz="913831"/>
            <a:r>
              <a:rPr lang="en-US" b="1">
                <a:solidFill>
                  <a:srgbClr val="800000"/>
                </a:solidFill>
                <a:latin typeface="+mn-lt"/>
              </a:rPr>
              <a:t>For hybrid “Roper”,  A</a:t>
            </a:r>
            <a:r>
              <a:rPr lang="en-US" b="1" baseline="-25000">
                <a:solidFill>
                  <a:srgbClr val="800000"/>
                </a:solidFill>
                <a:latin typeface="+mn-lt"/>
              </a:rPr>
              <a:t>1/2</a:t>
            </a:r>
            <a:r>
              <a:rPr lang="en-US" b="1">
                <a:solidFill>
                  <a:srgbClr val="800000"/>
                </a:solidFill>
                <a:latin typeface="+mn-lt"/>
              </a:rPr>
              <a:t>(Q</a:t>
            </a:r>
            <a:r>
              <a:rPr lang="en-US" b="1" baseline="3000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>
                <a:solidFill>
                  <a:srgbClr val="800000"/>
                </a:solidFill>
                <a:latin typeface="+mn-lt"/>
              </a:rPr>
              <a:t>) drops off faster with Q</a:t>
            </a:r>
            <a:r>
              <a:rPr lang="en-US" b="1" baseline="30000">
                <a:solidFill>
                  <a:srgbClr val="800000"/>
                </a:solidFill>
                <a:latin typeface="+mn-lt"/>
              </a:rPr>
              <a:t>2 </a:t>
            </a:r>
            <a:r>
              <a:rPr lang="en-US" b="1">
                <a:solidFill>
                  <a:srgbClr val="800000"/>
                </a:solidFill>
                <a:latin typeface="+mn-lt"/>
              </a:rPr>
              <a:t>and S</a:t>
            </a:r>
            <a:r>
              <a:rPr lang="en-US" b="1" baseline="-25000">
                <a:solidFill>
                  <a:srgbClr val="800000"/>
                </a:solidFill>
                <a:latin typeface="+mn-lt"/>
              </a:rPr>
              <a:t>1/2</a:t>
            </a:r>
            <a:r>
              <a:rPr lang="en-US" b="1">
                <a:solidFill>
                  <a:srgbClr val="800000"/>
                </a:solidFill>
                <a:latin typeface="+mn-lt"/>
              </a:rPr>
              <a:t>(Q</a:t>
            </a:r>
            <a:r>
              <a:rPr lang="en-US" b="1" baseline="3000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>
                <a:solidFill>
                  <a:srgbClr val="800000"/>
                </a:solidFill>
                <a:latin typeface="+mn-lt"/>
              </a:rPr>
              <a:t>) ~ 0. 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E01387-85F0-8A02-6996-7BCC00E3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912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/>
              <p:cNvSpPr txBox="1"/>
              <p:nvPr/>
            </p:nvSpPr>
            <p:spPr>
              <a:xfrm>
                <a:off x="2215412" y="3387611"/>
                <a:ext cx="4946751" cy="1136604"/>
              </a:xfrm>
              <a:prstGeom prst="rect">
                <a:avLst/>
              </a:prstGeom>
              <a:noFill/>
              <a:ln>
                <a:solidFill>
                  <a:srgbClr val="000090"/>
                </a:solidFill>
              </a:ln>
            </p:spPr>
            <p:txBody>
              <a:bodyPr wrap="square" lIns="74053" tIns="37026" rIns="74053" bIns="37026" rtlCol="0">
                <a:spAutoFit/>
              </a:bodyPr>
              <a:lstStyle/>
              <a:p>
                <a:r>
                  <a:rPr lang="en-US" sz="2300" b="1" dirty="0"/>
                  <a:t>Candidate reaction channels are: </a:t>
                </a:r>
              </a:p>
              <a:p>
                <a:pPr marL="1374344"/>
                <a:r>
                  <a:rPr lang="en-US" sz="2300" b="1" dirty="0"/>
                  <a:t>e p 	</a:t>
                </a:r>
                <a14:m>
                  <m:oMath xmlns:m="http://schemas.openxmlformats.org/officeDocument/2006/math">
                    <m:r>
                      <a:rPr lang="en-US" sz="23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300" b="1" dirty="0"/>
                  <a:t> e </a:t>
                </a:r>
                <a:r>
                  <a:rPr lang="en-US" sz="2300" b="1" dirty="0">
                    <a:ea typeface="Wingdings"/>
                    <a:cs typeface="Symbol" charset="2"/>
                    <a:sym typeface="Wingdings"/>
                  </a:rPr>
                  <a:t>p </a:t>
                </a:r>
                <a:r>
                  <a:rPr lang="en-US" sz="2300" b="1" dirty="0">
                    <a:latin typeface="Symbol" charset="2"/>
                    <a:ea typeface="Wingdings"/>
                    <a:cs typeface="Symbol" charset="2"/>
                    <a:sym typeface="Wingdings"/>
                  </a:rPr>
                  <a:t>p</a:t>
                </a:r>
                <a:r>
                  <a:rPr lang="en-US" sz="2300" b="1" baseline="30000" dirty="0">
                    <a:latin typeface="Symbol" charset="2"/>
                    <a:ea typeface="Wingdings"/>
                    <a:cs typeface="Symbol" charset="2"/>
                    <a:sym typeface="Wingdings"/>
                  </a:rPr>
                  <a:t>+</a:t>
                </a:r>
                <a:r>
                  <a:rPr lang="en-US" sz="2300" b="1" dirty="0">
                    <a:ea typeface="Wingdings"/>
                    <a:cs typeface="Symbol" charset="2"/>
                    <a:sym typeface="Wingdings"/>
                  </a:rPr>
                  <a:t> </a:t>
                </a:r>
                <a:r>
                  <a:rPr lang="en-US" sz="2300" b="1" dirty="0">
                    <a:latin typeface="Symbol" charset="2"/>
                    <a:ea typeface="Wingdings"/>
                    <a:cs typeface="Symbol" charset="2"/>
                    <a:sym typeface="Wingdings"/>
                  </a:rPr>
                  <a:t>p</a:t>
                </a:r>
                <a:r>
                  <a:rPr lang="en-US" sz="2300" b="1" baseline="30000" dirty="0">
                    <a:ea typeface="Wingdings"/>
                    <a:cs typeface="Symbol" charset="2"/>
                    <a:sym typeface="Wingdings"/>
                  </a:rPr>
                  <a:t>-</a:t>
                </a:r>
                <a:endParaRPr lang="en-US" sz="2300" b="1" baseline="30000" dirty="0">
                  <a:latin typeface="Symbol" charset="2"/>
                  <a:ea typeface="Wingdings"/>
                  <a:cs typeface="Symbol" charset="2"/>
                  <a:sym typeface="Wingdings"/>
                </a:endParaRPr>
              </a:p>
              <a:p>
                <a:pPr marL="1374344"/>
                <a:r>
                  <a:rPr lang="en-US" sz="2300" b="1" dirty="0"/>
                  <a:t>e p </a:t>
                </a:r>
                <a14:m>
                  <m:oMath xmlns:m="http://schemas.openxmlformats.org/officeDocument/2006/math">
                    <m:r>
                      <a:rPr lang="en-US" sz="23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300" b="1" dirty="0"/>
                  <a:t>  e K</a:t>
                </a:r>
                <a:r>
                  <a:rPr lang="en-US" sz="2300" b="1" baseline="30000" dirty="0"/>
                  <a:t>+</a:t>
                </a:r>
                <a:r>
                  <a:rPr lang="en-US" sz="2300" b="1" dirty="0">
                    <a:latin typeface="Symbol" charset="2"/>
                    <a:cs typeface="Symbol" charset="2"/>
                  </a:rPr>
                  <a:t>L</a:t>
                </a:r>
                <a:r>
                  <a:rPr lang="en-US" sz="2300" b="1" dirty="0">
                    <a:cs typeface="Symbol" charset="2"/>
                  </a:rPr>
                  <a:t>, </a:t>
                </a:r>
                <a:r>
                  <a:rPr lang="en-US" sz="2300" b="1" dirty="0"/>
                  <a:t>e K</a:t>
                </a:r>
                <a:r>
                  <a:rPr lang="en-US" sz="2300" b="1" baseline="30000" dirty="0"/>
                  <a:t>+</a:t>
                </a:r>
                <a:r>
                  <a:rPr lang="en-US" sz="2300" b="1" dirty="0">
                    <a:latin typeface="Symbol" charset="2"/>
                    <a:cs typeface="Symbol" charset="2"/>
                  </a:rPr>
                  <a:t>S</a:t>
                </a:r>
                <a:r>
                  <a:rPr lang="en-US" sz="2300" b="1" baseline="30000" dirty="0">
                    <a:latin typeface="Symbol" charset="2"/>
                    <a:cs typeface="Symbol" charset="2"/>
                  </a:rPr>
                  <a:t>0</a:t>
                </a:r>
              </a:p>
            </p:txBody>
          </p:sp>
        </mc:Choice>
        <mc:Fallback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412" y="3387611"/>
                <a:ext cx="4946751" cy="1136604"/>
              </a:xfrm>
              <a:prstGeom prst="rect">
                <a:avLst/>
              </a:prstGeom>
              <a:blipFill>
                <a:blip r:embed="rId2"/>
                <a:stretch>
                  <a:fillRect l="-1786" t="-4396" b="-10989"/>
                </a:stretch>
              </a:blipFill>
              <a:ln>
                <a:solidFill>
                  <a:srgbClr val="00009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tangolo 17"/>
          <p:cNvSpPr/>
          <p:nvPr/>
        </p:nvSpPr>
        <p:spPr>
          <a:xfrm>
            <a:off x="196029" y="662776"/>
            <a:ext cx="8561685" cy="24225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3465C8"/>
            </a:solidFill>
          </a:ln>
          <a:effectLst>
            <a:glow>
              <a:schemeClr val="bg2">
                <a:alpha val="75000"/>
              </a:schemeClr>
            </a:glow>
          </a:effectLst>
        </p:spPr>
        <p:txBody>
          <a:bodyPr wrap="square" lIns="74053" tIns="37026" rIns="74053" bIns="37026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Based on available knowledge, the </a:t>
            </a:r>
            <a:r>
              <a:rPr lang="en-US" sz="1900" b="1" i="1" dirty="0">
                <a:solidFill>
                  <a:srgbClr val="000000"/>
                </a:solidFill>
                <a:latin typeface="Calibri" pitchFamily="34" charset="0"/>
              </a:rPr>
              <a:t>signatures 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for hybrid baryons consist of</a:t>
            </a:r>
            <a:r>
              <a:rPr lang="en-US" sz="1900" b="1" i="1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r>
              <a:rPr lang="en-US" sz="1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• </a:t>
            </a:r>
            <a:r>
              <a:rPr lang="en-US" sz="1900" b="1" dirty="0">
                <a:solidFill>
                  <a:srgbClr val="800000"/>
                </a:solidFill>
                <a:latin typeface="Calibri" pitchFamily="34" charset="0"/>
              </a:rPr>
              <a:t>Extra resonances 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with </a:t>
            </a:r>
            <a:r>
              <a:rPr lang="en-US" sz="1900" dirty="0" err="1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1900" baseline="300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=1/2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1900" dirty="0" err="1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1900" baseline="300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=3/2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, with masses &gt; 1.8 GeV and decays into Nππ or KY final states. </a:t>
            </a:r>
          </a:p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•A </a:t>
            </a:r>
            <a:r>
              <a:rPr lang="en-US" sz="1900" b="1" dirty="0">
                <a:solidFill>
                  <a:srgbClr val="800000"/>
                </a:solidFill>
                <a:latin typeface="Calibri" pitchFamily="34" charset="0"/>
              </a:rPr>
              <a:t>drop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of the transverse </a:t>
            </a:r>
            <a:r>
              <a:rPr lang="en-US" sz="1900" dirty="0" err="1">
                <a:solidFill>
                  <a:srgbClr val="000000"/>
                </a:solidFill>
                <a:latin typeface="Calibri" pitchFamily="34" charset="0"/>
              </a:rPr>
              <a:t>helicity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amplitudes A</a:t>
            </a:r>
            <a:r>
              <a:rPr lang="en-US" sz="1900" baseline="-25000" dirty="0">
                <a:solidFill>
                  <a:srgbClr val="000000"/>
                </a:solidFill>
                <a:latin typeface="Calibri" pitchFamily="34" charset="0"/>
              </a:rPr>
              <a:t>1/2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(Q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 and A</a:t>
            </a:r>
            <a:r>
              <a:rPr lang="en-US" sz="1900" baseline="-25000" dirty="0">
                <a:solidFill>
                  <a:srgbClr val="000000"/>
                </a:solidFill>
                <a:latin typeface="Calibri" pitchFamily="34" charset="0"/>
              </a:rPr>
              <a:t>3/2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(Q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 faster than for ordinary three quark states, because of extra glue-component in valence structure. </a:t>
            </a:r>
          </a:p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•A </a:t>
            </a:r>
            <a:r>
              <a:rPr lang="en-US" sz="1900" b="1" dirty="0">
                <a:solidFill>
                  <a:srgbClr val="800000"/>
                </a:solidFill>
                <a:latin typeface="Calibri" pitchFamily="34" charset="0"/>
              </a:rPr>
              <a:t>suppressed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longitudinal amplitude S</a:t>
            </a:r>
            <a:r>
              <a:rPr lang="en-US" sz="1900" baseline="-25000" dirty="0">
                <a:solidFill>
                  <a:srgbClr val="000000"/>
                </a:solidFill>
                <a:latin typeface="Calibri" pitchFamily="34" charset="0"/>
              </a:rPr>
              <a:t>1/2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(Q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 in comparison with transverse electro-excitation amplitude (J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=1/2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).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776" y="-100326"/>
            <a:ext cx="9344025" cy="76310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+mn-lt"/>
                <a:cs typeface="Arial"/>
              </a:rPr>
              <a:t>Hybrid Baryon Signatures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31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>
            <a:extLst>
              <a:ext uri="{FF2B5EF4-FFF2-40B4-BE49-F238E27FC236}">
                <a16:creationId xmlns:a16="http://schemas.microsoft.com/office/drawing/2014/main" id="{55FBE118-0E49-CB4A-B861-1420A316D7AF}"/>
              </a:ext>
            </a:extLst>
          </p:cNvPr>
          <p:cNvGrpSpPr/>
          <p:nvPr/>
        </p:nvGrpSpPr>
        <p:grpSpPr>
          <a:xfrm>
            <a:off x="4745902" y="584435"/>
            <a:ext cx="4234345" cy="3223256"/>
            <a:chOff x="4233371" y="590314"/>
            <a:chExt cx="4234345" cy="3223256"/>
          </a:xfrm>
        </p:grpSpPr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CFEB3261-E95A-674F-A846-206638F2145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371" y="590314"/>
              <a:ext cx="4234345" cy="3223256"/>
            </a:xfrm>
            <a:prstGeom prst="rect">
              <a:avLst/>
            </a:prstGeom>
          </p:spPr>
        </p:pic>
        <p:cxnSp>
          <p:nvCxnSpPr>
            <p:cNvPr id="35" name="Curved Connector 26">
              <a:extLst>
                <a:ext uri="{FF2B5EF4-FFF2-40B4-BE49-F238E27FC236}">
                  <a16:creationId xmlns:a16="http://schemas.microsoft.com/office/drawing/2014/main" id="{1BAAB6AE-12B0-E846-ACC4-C1CE2033B8BD}"/>
                </a:ext>
              </a:extLst>
            </p:cNvPr>
            <p:cNvCxnSpPr/>
            <p:nvPr/>
          </p:nvCxnSpPr>
          <p:spPr>
            <a:xfrm rot="16200000" flipH="1">
              <a:off x="4102579" y="2120089"/>
              <a:ext cx="1347064" cy="265304"/>
            </a:xfrm>
            <a:prstGeom prst="curvedConnector3">
              <a:avLst>
                <a:gd name="adj1" fmla="val 47172"/>
              </a:avLst>
            </a:prstGeom>
            <a:ln w="57150" cap="flat" cmpd="sng" algn="ctr">
              <a:solidFill>
                <a:srgbClr val="00F7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42">
              <a:extLst>
                <a:ext uri="{FF2B5EF4-FFF2-40B4-BE49-F238E27FC236}">
                  <a16:creationId xmlns:a16="http://schemas.microsoft.com/office/drawing/2014/main" id="{C179B60D-2F3B-2941-9BE1-EE99507CCC8C}"/>
                </a:ext>
              </a:extLst>
            </p:cNvPr>
            <p:cNvSpPr txBox="1"/>
            <p:nvPr/>
          </p:nvSpPr>
          <p:spPr>
            <a:xfrm>
              <a:off x="4836331" y="1902257"/>
              <a:ext cx="529754" cy="440256"/>
            </a:xfrm>
            <a:prstGeom prst="rect">
              <a:avLst/>
            </a:prstGeom>
            <a:noFill/>
          </p:spPr>
          <p:txBody>
            <a:bodyPr wrap="none" lIns="100719" tIns="50359" rIns="100719" bIns="50359" rtlCol="0">
              <a:spAutoFit/>
            </a:bodyPr>
            <a:lstStyle/>
            <a:p>
              <a:pPr defTabSz="914116"/>
              <a:r>
                <a:rPr lang="en-US" sz="2200" b="1" dirty="0">
                  <a:solidFill>
                    <a:srgbClr val="00F700"/>
                  </a:solidFill>
                </a:rPr>
                <a:t>N*</a:t>
              </a: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CDB874D5-1659-F645-B6EC-B81F2899FE12}"/>
                </a:ext>
              </a:extLst>
            </p:cNvPr>
            <p:cNvSpPr txBox="1"/>
            <p:nvPr/>
          </p:nvSpPr>
          <p:spPr>
            <a:xfrm>
              <a:off x="6002724" y="1392178"/>
              <a:ext cx="1181569" cy="378700"/>
            </a:xfrm>
            <a:prstGeom prst="rect">
              <a:avLst/>
            </a:prstGeom>
            <a:solidFill>
              <a:srgbClr val="FEFF03"/>
            </a:solidFill>
            <a:ln>
              <a:solidFill>
                <a:srgbClr val="000090"/>
              </a:solidFill>
            </a:ln>
          </p:spPr>
          <p:txBody>
            <a:bodyPr wrap="none" lIns="100719" tIns="50359" rIns="100719" bIns="50359" rtlCol="0">
              <a:spAutoFit/>
            </a:bodyPr>
            <a:lstStyle/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Quark Gluon Plasma</a:t>
              </a:r>
            </a:p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(color </a:t>
              </a:r>
              <a:r>
                <a:rPr lang="en-US" sz="900" b="1" dirty="0" err="1">
                  <a:solidFill>
                    <a:srgbClr val="000000"/>
                  </a:solidFill>
                  <a:cs typeface="Arial Narrow"/>
                </a:rPr>
                <a:t>deconfined</a:t>
              </a:r>
              <a:r>
                <a:rPr lang="en-US" sz="900" b="1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A2982692-53C4-504B-B6B7-C4D46326F35E}"/>
                </a:ext>
              </a:extLst>
            </p:cNvPr>
            <p:cNvSpPr txBox="1"/>
            <p:nvPr/>
          </p:nvSpPr>
          <p:spPr>
            <a:xfrm>
              <a:off x="5077785" y="2275467"/>
              <a:ext cx="987661" cy="378700"/>
            </a:xfrm>
            <a:prstGeom prst="rect">
              <a:avLst/>
            </a:prstGeom>
            <a:solidFill>
              <a:srgbClr val="00F700"/>
            </a:solidFill>
            <a:ln>
              <a:solidFill>
                <a:srgbClr val="000090"/>
              </a:solidFill>
            </a:ln>
          </p:spPr>
          <p:txBody>
            <a:bodyPr wrap="square" lIns="100719" tIns="50359" rIns="100719" bIns="50359" rtlCol="0">
              <a:spAutoFit/>
            </a:bodyPr>
            <a:lstStyle/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Hadron Gas</a:t>
              </a:r>
            </a:p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(color confined)</a:t>
              </a:r>
            </a:p>
          </p:txBody>
        </p:sp>
      </p:grpSp>
      <p:sp>
        <p:nvSpPr>
          <p:cNvPr id="39" name="Titolo 1">
            <a:extLst>
              <a:ext uri="{FF2B5EF4-FFF2-40B4-BE49-F238E27FC236}">
                <a16:creationId xmlns:a16="http://schemas.microsoft.com/office/drawing/2014/main" id="{E13810ED-9C1E-D348-820A-F1C39617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Strong QCD is born ~ 1μsec after the Big Bang</a:t>
            </a:r>
          </a:p>
        </p:txBody>
      </p:sp>
      <p:cxnSp>
        <p:nvCxnSpPr>
          <p:cNvPr id="45" name="Straight Connector 31">
            <a:extLst>
              <a:ext uri="{FF2B5EF4-FFF2-40B4-BE49-F238E27FC236}">
                <a16:creationId xmlns:a16="http://schemas.microsoft.com/office/drawing/2014/main" id="{8FBA1EAE-AF8D-1740-B589-EB9ED62AB022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16">
            <a:extLst>
              <a:ext uri="{FF2B5EF4-FFF2-40B4-BE49-F238E27FC236}">
                <a16:creationId xmlns:a16="http://schemas.microsoft.com/office/drawing/2014/main" id="{FCB39B65-08DC-A34A-B6E6-A3A7E6F4D287}"/>
              </a:ext>
            </a:extLst>
          </p:cNvPr>
          <p:cNvSpPr txBox="1"/>
          <p:nvPr/>
        </p:nvSpPr>
        <p:spPr>
          <a:xfrm>
            <a:off x="478418" y="3755983"/>
            <a:ext cx="7920878" cy="963476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19" tIns="50359" rIns="100719" bIns="50359" rtlCol="0">
            <a:spAutoFit/>
          </a:bodyPr>
          <a:lstStyle/>
          <a:p>
            <a:pPr algn="just" defTabSz="914116"/>
            <a:r>
              <a:rPr lang="en-US" sz="14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	</a:t>
            </a:r>
            <a:r>
              <a:rPr lang="en-US" sz="1400" b="1" dirty="0">
                <a:solidFill>
                  <a:srgbClr val="000000"/>
                </a:solidFill>
              </a:rPr>
              <a:t>Dramatic events occur in the microsecond old Universe.</a:t>
            </a:r>
          </a:p>
          <a:p>
            <a:pPr algn="just" defTabSz="914116"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 The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transition from the QGP to the baryon phase is dominated by excited baryons. </a:t>
            </a:r>
            <a:r>
              <a:rPr lang="en-US" sz="1400" b="1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algn="just" defTabSz="914116"/>
            <a:r>
              <a:rPr lang="en-US" sz="1400" dirty="0">
                <a:solidFill>
                  <a:srgbClr val="000000"/>
                </a:solidFill>
                <a:cs typeface="Arial"/>
              </a:rPr>
              <a:t>   A quantitative description requires more states than found to date =&gt; </a:t>
            </a:r>
            <a:r>
              <a:rPr lang="en-US" sz="1400" b="1" dirty="0">
                <a:solidFill>
                  <a:srgbClr val="000090"/>
                </a:solidFill>
                <a:cs typeface="Arial"/>
              </a:rPr>
              <a:t>missing baryons.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pPr algn="just" defTabSz="914116"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 During the transition the quarks acquire </a:t>
            </a:r>
            <a:r>
              <a:rPr lang="en-US" sz="1400" b="1" dirty="0">
                <a:solidFill>
                  <a:srgbClr val="000090"/>
                </a:solidFill>
              </a:rPr>
              <a:t>dynamical mass </a:t>
            </a:r>
            <a:r>
              <a:rPr lang="en-US" sz="1400" dirty="0">
                <a:solidFill>
                  <a:srgbClr val="000000"/>
                </a:solidFill>
              </a:rPr>
              <a:t>and the </a:t>
            </a:r>
            <a:r>
              <a:rPr lang="en-US" sz="1400" b="1" dirty="0">
                <a:solidFill>
                  <a:srgbClr val="000090"/>
                </a:solidFill>
              </a:rPr>
              <a:t>confinement of color </a:t>
            </a:r>
            <a:r>
              <a:rPr lang="en-US" sz="1400" dirty="0">
                <a:solidFill>
                  <a:srgbClr val="000000"/>
                </a:solidFill>
              </a:rPr>
              <a:t>occurs. 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912857D7-A9D4-574D-B6FD-51DAE721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74" y="622166"/>
            <a:ext cx="2166267" cy="3078046"/>
          </a:xfrm>
          <a:prstGeom prst="rect">
            <a:avLst/>
          </a:prstGeom>
        </p:spPr>
      </p:pic>
      <p:sp>
        <p:nvSpPr>
          <p:cNvPr id="49" name="Rettangolo 48">
            <a:extLst>
              <a:ext uri="{FF2B5EF4-FFF2-40B4-BE49-F238E27FC236}">
                <a16:creationId xmlns:a16="http://schemas.microsoft.com/office/drawing/2014/main" id="{FE420ABE-F90E-6240-88D6-92B432E18169}"/>
              </a:ext>
            </a:extLst>
          </p:cNvPr>
          <p:cNvSpPr/>
          <p:nvPr/>
        </p:nvSpPr>
        <p:spPr>
          <a:xfrm>
            <a:off x="2530541" y="1222438"/>
            <a:ext cx="21662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8100"/>
                </a:solidFill>
              </a:rPr>
              <a:t>T ~ 700, 000, 000 </a:t>
            </a:r>
            <a:r>
              <a:rPr lang="it-IT" sz="1200" dirty="0" err="1">
                <a:solidFill>
                  <a:srgbClr val="008100"/>
                </a:solidFill>
              </a:rPr>
              <a:t>yrs</a:t>
            </a:r>
            <a:r>
              <a:rPr lang="it-IT" sz="1200" dirty="0">
                <a:solidFill>
                  <a:srgbClr val="008100"/>
                </a:solidFill>
              </a:rPr>
              <a:t>: </a:t>
            </a:r>
            <a:r>
              <a:rPr lang="it-IT" sz="1200" dirty="0" err="1">
                <a:solidFill>
                  <a:srgbClr val="000000"/>
                </a:solidFill>
              </a:rPr>
              <a:t>Galaxies</a:t>
            </a:r>
            <a:endParaRPr lang="it-IT" sz="1200" dirty="0">
              <a:solidFill>
                <a:srgbClr val="000000"/>
              </a:solidFill>
            </a:endParaRPr>
          </a:p>
          <a:p>
            <a:endParaRPr lang="it-IT" sz="1200" dirty="0">
              <a:solidFill>
                <a:srgbClr val="008100"/>
              </a:solidFill>
            </a:endParaRPr>
          </a:p>
          <a:p>
            <a:r>
              <a:rPr lang="it-IT" sz="1200" dirty="0">
                <a:solidFill>
                  <a:srgbClr val="008100"/>
                </a:solidFill>
              </a:rPr>
              <a:t>T ~ 400, 000 </a:t>
            </a:r>
            <a:r>
              <a:rPr lang="it-IT" sz="1200" dirty="0" err="1">
                <a:solidFill>
                  <a:srgbClr val="008100"/>
                </a:solidFill>
              </a:rPr>
              <a:t>yrs</a:t>
            </a:r>
            <a:r>
              <a:rPr lang="it-IT" sz="1200" dirty="0">
                <a:solidFill>
                  <a:srgbClr val="000000"/>
                </a:solidFill>
              </a:rPr>
              <a:t>: </a:t>
            </a:r>
            <a:r>
              <a:rPr lang="it-IT" sz="1200" dirty="0" err="1">
                <a:solidFill>
                  <a:srgbClr val="000000"/>
                </a:solidFill>
              </a:rPr>
              <a:t>Atoms</a:t>
            </a:r>
            <a:endParaRPr lang="it-IT" sz="1200" dirty="0">
              <a:solidFill>
                <a:srgbClr val="000000"/>
              </a:solidFill>
            </a:endParaRPr>
          </a:p>
          <a:p>
            <a:endParaRPr lang="it-IT" sz="1200" dirty="0">
              <a:solidFill>
                <a:srgbClr val="008100"/>
              </a:solidFill>
            </a:endParaRPr>
          </a:p>
          <a:p>
            <a:r>
              <a:rPr lang="it-IT" sz="1200" dirty="0">
                <a:solidFill>
                  <a:srgbClr val="008100"/>
                </a:solidFill>
              </a:rPr>
              <a:t>T ~ : 10</a:t>
            </a:r>
            <a:r>
              <a:rPr lang="it-IT" sz="1200" baseline="30000" dirty="0">
                <a:solidFill>
                  <a:srgbClr val="008100"/>
                </a:solidFill>
              </a:rPr>
              <a:t>2</a:t>
            </a:r>
            <a:r>
              <a:rPr lang="it-IT" sz="1200" dirty="0">
                <a:solidFill>
                  <a:srgbClr val="008100"/>
                </a:solidFill>
              </a:rPr>
              <a:t> </a:t>
            </a:r>
            <a:r>
              <a:rPr lang="it-IT" sz="1200" dirty="0" err="1">
                <a:solidFill>
                  <a:srgbClr val="008100"/>
                </a:solidFill>
              </a:rPr>
              <a:t>s</a:t>
            </a:r>
            <a:r>
              <a:rPr lang="it-IT" sz="1200" dirty="0">
                <a:solidFill>
                  <a:srgbClr val="000000"/>
                </a:solidFill>
              </a:rPr>
              <a:t>: Nuclei</a:t>
            </a:r>
          </a:p>
          <a:p>
            <a:endParaRPr lang="it-IT" sz="1200" dirty="0">
              <a:solidFill>
                <a:srgbClr val="008100"/>
              </a:solidFill>
            </a:endParaRPr>
          </a:p>
          <a:p>
            <a:r>
              <a:rPr lang="it-IT" sz="1200" dirty="0">
                <a:solidFill>
                  <a:srgbClr val="548335"/>
                </a:solidFill>
              </a:rPr>
              <a:t>T ~ 10</a:t>
            </a:r>
            <a:r>
              <a:rPr lang="it-IT" sz="1200" baseline="30000" dirty="0">
                <a:solidFill>
                  <a:srgbClr val="548335"/>
                </a:solidFill>
              </a:rPr>
              <a:t>-6</a:t>
            </a:r>
            <a:r>
              <a:rPr lang="it-IT" sz="1200" dirty="0">
                <a:solidFill>
                  <a:srgbClr val="548335"/>
                </a:solidFill>
              </a:rPr>
              <a:t> </a:t>
            </a:r>
            <a:r>
              <a:rPr lang="it-IT" sz="1200" dirty="0" err="1">
                <a:solidFill>
                  <a:srgbClr val="548335"/>
                </a:solidFill>
              </a:rPr>
              <a:t>s</a:t>
            </a:r>
            <a:r>
              <a:rPr lang="it-IT" sz="1200" dirty="0">
                <a:solidFill>
                  <a:srgbClr val="548335"/>
                </a:solidFill>
              </a:rPr>
              <a:t>: </a:t>
            </a:r>
            <a:r>
              <a:rPr lang="it-IT" sz="1200" dirty="0" err="1">
                <a:solidFill>
                  <a:srgbClr val="000000"/>
                </a:solidFill>
              </a:rPr>
              <a:t>Nucleons</a:t>
            </a:r>
            <a:endParaRPr lang="it-IT" sz="1200" dirty="0">
              <a:solidFill>
                <a:srgbClr val="000000"/>
              </a:solidFill>
            </a:endParaRPr>
          </a:p>
          <a:p>
            <a:endParaRPr lang="it-IT" sz="1200" dirty="0">
              <a:solidFill>
                <a:srgbClr val="548335"/>
              </a:solidFill>
            </a:endParaRPr>
          </a:p>
          <a:p>
            <a:r>
              <a:rPr lang="it-IT" sz="1200" dirty="0">
                <a:solidFill>
                  <a:srgbClr val="008100"/>
                </a:solidFill>
              </a:rPr>
              <a:t>T~ 10</a:t>
            </a:r>
            <a:r>
              <a:rPr lang="it-IT" sz="1200" baseline="30000" dirty="0">
                <a:solidFill>
                  <a:srgbClr val="008100"/>
                </a:solidFill>
              </a:rPr>
              <a:t>-9</a:t>
            </a:r>
            <a:r>
              <a:rPr lang="it-IT" sz="1200" dirty="0">
                <a:solidFill>
                  <a:srgbClr val="008100"/>
                </a:solidFill>
              </a:rPr>
              <a:t> </a:t>
            </a:r>
            <a:r>
              <a:rPr lang="it-IT" sz="1200" dirty="0" err="1">
                <a:solidFill>
                  <a:srgbClr val="008100"/>
                </a:solidFill>
              </a:rPr>
              <a:t>s</a:t>
            </a:r>
            <a:r>
              <a:rPr lang="it-IT" sz="1200" dirty="0">
                <a:solidFill>
                  <a:srgbClr val="000000"/>
                </a:solidFill>
              </a:rPr>
              <a:t>: QGP</a:t>
            </a:r>
            <a:endParaRPr lang="it-IT" sz="1200" dirty="0">
              <a:solidFill>
                <a:srgbClr val="008100"/>
              </a:solidFill>
              <a:effectLst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C49DC399-E089-CF4F-BDEB-5C84F59A7B83}"/>
              </a:ext>
            </a:extLst>
          </p:cNvPr>
          <p:cNvSpPr/>
          <p:nvPr/>
        </p:nvSpPr>
        <p:spPr>
          <a:xfrm>
            <a:off x="2713805" y="3141383"/>
            <a:ext cx="179973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810000"/>
                </a:solidFill>
              </a:rPr>
              <a:t>T ~ 10</a:t>
            </a:r>
            <a:r>
              <a:rPr lang="it-IT" sz="1200" baseline="30000" dirty="0">
                <a:solidFill>
                  <a:srgbClr val="810000"/>
                </a:solidFill>
              </a:rPr>
              <a:t>-6</a:t>
            </a:r>
            <a:r>
              <a:rPr lang="it-IT" sz="1200" dirty="0">
                <a:solidFill>
                  <a:srgbClr val="810000"/>
                </a:solidFill>
              </a:rPr>
              <a:t> </a:t>
            </a:r>
            <a:r>
              <a:rPr lang="it-IT" sz="1200" dirty="0" err="1">
                <a:solidFill>
                  <a:srgbClr val="810000"/>
                </a:solidFill>
              </a:rPr>
              <a:t>s</a:t>
            </a:r>
            <a:r>
              <a:rPr lang="it-IT" sz="1200" dirty="0">
                <a:solidFill>
                  <a:srgbClr val="810000"/>
                </a:solidFill>
              </a:rPr>
              <a:t>: </a:t>
            </a:r>
            <a:r>
              <a:rPr lang="en-US" sz="1200" dirty="0">
                <a:solidFill>
                  <a:srgbClr val="810000"/>
                </a:solidFill>
              </a:rPr>
              <a:t>Transition from</a:t>
            </a:r>
          </a:p>
          <a:p>
            <a:r>
              <a:rPr lang="en-US" sz="1200" dirty="0">
                <a:solidFill>
                  <a:srgbClr val="810000"/>
                </a:solidFill>
              </a:rPr>
              <a:t>the QGP to Nucleons</a:t>
            </a:r>
            <a:endParaRPr lang="en-US" sz="1200" dirty="0">
              <a:solidFill>
                <a:srgbClr val="810000"/>
              </a:solidFill>
              <a:effectLst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956852-24BC-A09B-6524-1FD959D5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FD8313D-0272-5AA2-3A07-4C781237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141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48306" y="1105454"/>
            <a:ext cx="2823695" cy="346240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150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251805" y="113216"/>
            <a:ext cx="6858000" cy="479822"/>
          </a:xfrm>
          <a:prstGeom prst="rect">
            <a:avLst/>
          </a:prstGeom>
        </p:spPr>
        <p:txBody>
          <a:bodyPr lIns="68580" tIns="34290" rIns="68580" bIns="3429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700" kern="0" dirty="0"/>
              <a:t>CLAS12 and the </a:t>
            </a:r>
            <a:r>
              <a:rPr lang="en-US" sz="2700" kern="0" dirty="0" err="1"/>
              <a:t>JLab</a:t>
            </a:r>
            <a:r>
              <a:rPr lang="en-US" sz="2700" kern="0" dirty="0"/>
              <a:t> 12 GeV Upgrade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4644026-40D7-4B4E-A23B-3929A6AF9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93" y="3407477"/>
            <a:ext cx="369023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eaLnBrk="0" hangingPunct="0">
              <a:spcAft>
                <a:spcPts val="450"/>
              </a:spcAft>
              <a:defRPr/>
            </a:pPr>
            <a:r>
              <a:rPr lang="en-US" sz="1500" b="1">
                <a:solidFill>
                  <a:srgbClr val="000000"/>
                </a:solidFill>
                <a:latin typeface="+mj-lt"/>
                <a:cs typeface="Arial" pitchFamily="34" charset="0"/>
              </a:rPr>
              <a:t>Scope of the 12 GeV upgrade project: </a:t>
            </a:r>
          </a:p>
          <a:p>
            <a:pPr marL="173831" indent="-86916" eaLnBrk="0" hangingPunct="0">
              <a:spcAft>
                <a:spcPts val="225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500">
                <a:solidFill>
                  <a:srgbClr val="000090"/>
                </a:solidFill>
                <a:latin typeface="+mj-lt"/>
                <a:cs typeface="Arial" pitchFamily="34" charset="0"/>
              </a:rPr>
              <a:t>Double the accelerator beam energy</a:t>
            </a:r>
          </a:p>
          <a:p>
            <a:pPr marL="173831" indent="-86916" eaLnBrk="0" hangingPunct="0">
              <a:spcAft>
                <a:spcPts val="225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500">
                <a:solidFill>
                  <a:srgbClr val="000090"/>
                </a:solidFill>
                <a:latin typeface="+mj-lt"/>
                <a:cs typeface="Arial" pitchFamily="34" charset="0"/>
              </a:rPr>
              <a:t>New Hall D</a:t>
            </a:r>
          </a:p>
          <a:p>
            <a:pPr marL="173831" indent="-86916" eaLnBrk="0" hangingPunct="0">
              <a:spcAft>
                <a:spcPts val="225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500">
                <a:solidFill>
                  <a:srgbClr val="000090"/>
                </a:solidFill>
                <a:latin typeface="+mj-lt"/>
                <a:cs typeface="Arial" pitchFamily="34" charset="0"/>
              </a:rPr>
              <a:t>Upgrades to existing Halls A, B, 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CD906C-05EA-FE41-AF51-511B653D3A99}"/>
              </a:ext>
            </a:extLst>
          </p:cNvPr>
          <p:cNvGrpSpPr>
            <a:grpSpLocks noChangeAspect="1"/>
          </p:cNvGrpSpPr>
          <p:nvPr/>
        </p:nvGrpSpPr>
        <p:grpSpPr>
          <a:xfrm>
            <a:off x="3393461" y="48785"/>
            <a:ext cx="4207408" cy="3812991"/>
            <a:chOff x="3446992" y="1048251"/>
            <a:chExt cx="4916712" cy="4457698"/>
          </a:xfrm>
        </p:grpSpPr>
        <p:sp>
          <p:nvSpPr>
            <p:cNvPr id="9" name="Freeform 293">
              <a:extLst>
                <a:ext uri="{FF2B5EF4-FFF2-40B4-BE49-F238E27FC236}">
                  <a16:creationId xmlns:a16="http://schemas.microsoft.com/office/drawing/2014/main" id="{8C300BB0-CD5B-9A47-811E-9DE069DBED4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12859" y="2985001"/>
              <a:ext cx="190500" cy="342900"/>
            </a:xfrm>
            <a:custGeom>
              <a:avLst/>
              <a:gdLst>
                <a:gd name="T0" fmla="*/ 191045 w 181"/>
                <a:gd name="T1" fmla="*/ 342354 h 138"/>
                <a:gd name="T2" fmla="*/ 187879 w 181"/>
                <a:gd name="T3" fmla="*/ 342354 h 138"/>
                <a:gd name="T4" fmla="*/ 174157 w 181"/>
                <a:gd name="T5" fmla="*/ 342354 h 138"/>
                <a:gd name="T6" fmla="*/ 156214 w 181"/>
                <a:gd name="T7" fmla="*/ 342354 h 138"/>
                <a:gd name="T8" fmla="*/ 132993 w 181"/>
                <a:gd name="T9" fmla="*/ 337392 h 138"/>
                <a:gd name="T10" fmla="*/ 109772 w 181"/>
                <a:gd name="T11" fmla="*/ 322507 h 138"/>
                <a:gd name="T12" fmla="*/ 83384 w 181"/>
                <a:gd name="T13" fmla="*/ 300180 h 138"/>
                <a:gd name="T14" fmla="*/ 60163 w 181"/>
                <a:gd name="T15" fmla="*/ 267929 h 138"/>
                <a:gd name="T16" fmla="*/ 39053 w 181"/>
                <a:gd name="T17" fmla="*/ 220793 h 138"/>
                <a:gd name="T18" fmla="*/ 25332 w 181"/>
                <a:gd name="T19" fmla="*/ 161254 h 138"/>
                <a:gd name="T20" fmla="*/ 11610 w 181"/>
                <a:gd name="T21" fmla="*/ 181100 h 138"/>
                <a:gd name="T22" fmla="*/ 0 w 181"/>
                <a:gd name="T23" fmla="*/ 0 h 138"/>
                <a:gd name="T24" fmla="*/ 78107 w 181"/>
                <a:gd name="T25" fmla="*/ 57059 h 138"/>
                <a:gd name="T26" fmla="*/ 58052 w 181"/>
                <a:gd name="T27" fmla="*/ 79386 h 138"/>
                <a:gd name="T28" fmla="*/ 58052 w 181"/>
                <a:gd name="T29" fmla="*/ 89310 h 138"/>
                <a:gd name="T30" fmla="*/ 58052 w 181"/>
                <a:gd name="T31" fmla="*/ 101714 h 138"/>
                <a:gd name="T32" fmla="*/ 60163 w 181"/>
                <a:gd name="T33" fmla="*/ 124041 h 138"/>
                <a:gd name="T34" fmla="*/ 66496 w 181"/>
                <a:gd name="T35" fmla="*/ 156292 h 138"/>
                <a:gd name="T36" fmla="*/ 75996 w 181"/>
                <a:gd name="T37" fmla="*/ 193504 h 138"/>
                <a:gd name="T38" fmla="*/ 91828 w 181"/>
                <a:gd name="T39" fmla="*/ 230717 h 138"/>
                <a:gd name="T40" fmla="*/ 115049 w 181"/>
                <a:gd name="T41" fmla="*/ 267929 h 138"/>
                <a:gd name="T42" fmla="*/ 148825 w 181"/>
                <a:gd name="T43" fmla="*/ 305142 h 138"/>
                <a:gd name="T44" fmla="*/ 191045 w 181"/>
                <a:gd name="T45" fmla="*/ 342354 h 1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1"/>
                <a:gd name="T70" fmla="*/ 0 h 138"/>
                <a:gd name="T71" fmla="*/ 181 w 181"/>
                <a:gd name="T72" fmla="*/ 138 h 1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1" h="138">
                  <a:moveTo>
                    <a:pt x="181" y="138"/>
                  </a:moveTo>
                  <a:lnTo>
                    <a:pt x="178" y="138"/>
                  </a:lnTo>
                  <a:lnTo>
                    <a:pt x="165" y="138"/>
                  </a:lnTo>
                  <a:lnTo>
                    <a:pt x="148" y="138"/>
                  </a:lnTo>
                  <a:lnTo>
                    <a:pt x="126" y="136"/>
                  </a:lnTo>
                  <a:lnTo>
                    <a:pt x="104" y="130"/>
                  </a:lnTo>
                  <a:lnTo>
                    <a:pt x="79" y="121"/>
                  </a:lnTo>
                  <a:lnTo>
                    <a:pt x="57" y="108"/>
                  </a:lnTo>
                  <a:lnTo>
                    <a:pt x="37" y="89"/>
                  </a:lnTo>
                  <a:lnTo>
                    <a:pt x="24" y="65"/>
                  </a:lnTo>
                  <a:lnTo>
                    <a:pt x="11" y="73"/>
                  </a:lnTo>
                  <a:lnTo>
                    <a:pt x="0" y="0"/>
                  </a:lnTo>
                  <a:lnTo>
                    <a:pt x="74" y="23"/>
                  </a:lnTo>
                  <a:lnTo>
                    <a:pt x="55" y="32"/>
                  </a:lnTo>
                  <a:lnTo>
                    <a:pt x="55" y="36"/>
                  </a:lnTo>
                  <a:lnTo>
                    <a:pt x="55" y="41"/>
                  </a:lnTo>
                  <a:lnTo>
                    <a:pt x="57" y="50"/>
                  </a:lnTo>
                  <a:lnTo>
                    <a:pt x="63" y="63"/>
                  </a:lnTo>
                  <a:lnTo>
                    <a:pt x="72" y="78"/>
                  </a:lnTo>
                  <a:lnTo>
                    <a:pt x="87" y="93"/>
                  </a:lnTo>
                  <a:lnTo>
                    <a:pt x="109" y="108"/>
                  </a:lnTo>
                  <a:lnTo>
                    <a:pt x="141" y="123"/>
                  </a:lnTo>
                  <a:lnTo>
                    <a:pt x="181" y="138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Line 70">
              <a:extLst>
                <a:ext uri="{FF2B5EF4-FFF2-40B4-BE49-F238E27FC236}">
                  <a16:creationId xmlns:a16="http://schemas.microsoft.com/office/drawing/2014/main" id="{AB5ACAC8-FC09-4846-9A19-90CC1E2E0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25128" y="2445118"/>
              <a:ext cx="0" cy="307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18">
              <a:extLst>
                <a:ext uri="{FF2B5EF4-FFF2-40B4-BE49-F238E27FC236}">
                  <a16:creationId xmlns:a16="http://schemas.microsoft.com/office/drawing/2014/main" id="{4B5B98C6-86D4-8240-B7D3-4A424295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164912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19">
              <a:extLst>
                <a:ext uri="{FF2B5EF4-FFF2-40B4-BE49-F238E27FC236}">
                  <a16:creationId xmlns:a16="http://schemas.microsoft.com/office/drawing/2014/main" id="{83955D3D-B32F-D548-9332-4811C8CD4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164912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320">
              <a:extLst>
                <a:ext uri="{FF2B5EF4-FFF2-40B4-BE49-F238E27FC236}">
                  <a16:creationId xmlns:a16="http://schemas.microsoft.com/office/drawing/2014/main" id="{8DA4D0A2-48BC-B749-A3B4-6362BD3F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048251"/>
              <a:ext cx="515951" cy="176527"/>
            </a:xfrm>
            <a:custGeom>
              <a:avLst/>
              <a:gdLst>
                <a:gd name="T0" fmla="*/ 239 w 323"/>
                <a:gd name="T1" fmla="*/ 0 h 117"/>
                <a:gd name="T2" fmla="*/ 0 w 323"/>
                <a:gd name="T3" fmla="*/ 66 h 117"/>
                <a:gd name="T4" fmla="*/ 89 w 323"/>
                <a:gd name="T5" fmla="*/ 97 h 117"/>
                <a:gd name="T6" fmla="*/ 323 w 323"/>
                <a:gd name="T7" fmla="*/ 24 h 117"/>
                <a:gd name="T8" fmla="*/ 239 w 323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3"/>
                <a:gd name="T16" fmla="*/ 0 h 117"/>
                <a:gd name="T17" fmla="*/ 323 w 323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3" h="117">
                  <a:moveTo>
                    <a:pt x="239" y="0"/>
                  </a:moveTo>
                  <a:lnTo>
                    <a:pt x="0" y="76"/>
                  </a:lnTo>
                  <a:lnTo>
                    <a:pt x="89" y="117"/>
                  </a:lnTo>
                  <a:lnTo>
                    <a:pt x="323" y="2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321">
              <a:extLst>
                <a:ext uri="{FF2B5EF4-FFF2-40B4-BE49-F238E27FC236}">
                  <a16:creationId xmlns:a16="http://schemas.microsoft.com/office/drawing/2014/main" id="{53B1A91C-2A58-164D-B886-A2EA8FCBB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048251"/>
              <a:ext cx="515951" cy="176527"/>
            </a:xfrm>
            <a:custGeom>
              <a:avLst/>
              <a:gdLst>
                <a:gd name="T0" fmla="*/ 239 w 323"/>
                <a:gd name="T1" fmla="*/ 0 h 117"/>
                <a:gd name="T2" fmla="*/ 0 w 323"/>
                <a:gd name="T3" fmla="*/ 66 h 117"/>
                <a:gd name="T4" fmla="*/ 89 w 323"/>
                <a:gd name="T5" fmla="*/ 97 h 117"/>
                <a:gd name="T6" fmla="*/ 323 w 323"/>
                <a:gd name="T7" fmla="*/ 24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3"/>
                <a:gd name="T13" fmla="*/ 0 h 117"/>
                <a:gd name="T14" fmla="*/ 323 w 323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3" h="117">
                  <a:moveTo>
                    <a:pt x="239" y="0"/>
                  </a:moveTo>
                  <a:lnTo>
                    <a:pt x="0" y="76"/>
                  </a:lnTo>
                  <a:lnTo>
                    <a:pt x="89" y="117"/>
                  </a:lnTo>
                  <a:lnTo>
                    <a:pt x="323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322">
              <a:extLst>
                <a:ext uri="{FF2B5EF4-FFF2-40B4-BE49-F238E27FC236}">
                  <a16:creationId xmlns:a16="http://schemas.microsoft.com/office/drawing/2014/main" id="{9DB26665-CBED-9A4A-B37B-476A6B61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24" y="1088161"/>
              <a:ext cx="376980" cy="271698"/>
            </a:xfrm>
            <a:custGeom>
              <a:avLst/>
              <a:gdLst>
                <a:gd name="T0" fmla="*/ 0 w 236"/>
                <a:gd name="T1" fmla="*/ 150 h 180"/>
                <a:gd name="T2" fmla="*/ 0 w 236"/>
                <a:gd name="T3" fmla="*/ 80 h 180"/>
                <a:gd name="T4" fmla="*/ 236 w 236"/>
                <a:gd name="T5" fmla="*/ 0 h 180"/>
                <a:gd name="T6" fmla="*/ 234 w 236"/>
                <a:gd name="T7" fmla="*/ 77 h 180"/>
                <a:gd name="T8" fmla="*/ 0 w 236"/>
                <a:gd name="T9" fmla="*/ 15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180"/>
                <a:gd name="T17" fmla="*/ 236 w 236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180">
                  <a:moveTo>
                    <a:pt x="0" y="180"/>
                  </a:moveTo>
                  <a:lnTo>
                    <a:pt x="0" y="91"/>
                  </a:lnTo>
                  <a:lnTo>
                    <a:pt x="236" y="0"/>
                  </a:lnTo>
                  <a:lnTo>
                    <a:pt x="234" y="87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323">
              <a:extLst>
                <a:ext uri="{FF2B5EF4-FFF2-40B4-BE49-F238E27FC236}">
                  <a16:creationId xmlns:a16="http://schemas.microsoft.com/office/drawing/2014/main" id="{B078B6F6-DE76-1344-AF9A-F8CB9579A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24" y="1088161"/>
              <a:ext cx="376980" cy="271698"/>
            </a:xfrm>
            <a:custGeom>
              <a:avLst/>
              <a:gdLst>
                <a:gd name="T0" fmla="*/ 0 w 236"/>
                <a:gd name="T1" fmla="*/ 150 h 180"/>
                <a:gd name="T2" fmla="*/ 0 w 236"/>
                <a:gd name="T3" fmla="*/ 80 h 180"/>
                <a:gd name="T4" fmla="*/ 236 w 236"/>
                <a:gd name="T5" fmla="*/ 0 h 180"/>
                <a:gd name="T6" fmla="*/ 234 w 236"/>
                <a:gd name="T7" fmla="*/ 77 h 180"/>
                <a:gd name="T8" fmla="*/ 0 w 236"/>
                <a:gd name="T9" fmla="*/ 15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180"/>
                <a:gd name="T17" fmla="*/ 236 w 236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180">
                  <a:moveTo>
                    <a:pt x="0" y="180"/>
                  </a:moveTo>
                  <a:lnTo>
                    <a:pt x="0" y="91"/>
                  </a:lnTo>
                  <a:lnTo>
                    <a:pt x="236" y="0"/>
                  </a:lnTo>
                  <a:lnTo>
                    <a:pt x="234" y="87"/>
                  </a:lnTo>
                  <a:lnTo>
                    <a:pt x="0" y="1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324">
              <a:extLst>
                <a:ext uri="{FF2B5EF4-FFF2-40B4-BE49-F238E27FC236}">
                  <a16:creationId xmlns:a16="http://schemas.microsoft.com/office/drawing/2014/main" id="{6090D57D-05E3-3C4C-8ACE-F53BD160A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2566" y="1118862"/>
              <a:ext cx="143764" cy="162712"/>
            </a:xfrm>
            <a:custGeom>
              <a:avLst/>
              <a:gdLst>
                <a:gd name="T0" fmla="*/ 42 w 90"/>
                <a:gd name="T1" fmla="*/ 19 h 108"/>
                <a:gd name="T2" fmla="*/ 48 w 90"/>
                <a:gd name="T3" fmla="*/ 19 h 108"/>
                <a:gd name="T4" fmla="*/ 53 w 90"/>
                <a:gd name="T5" fmla="*/ 21 h 108"/>
                <a:gd name="T6" fmla="*/ 59 w 90"/>
                <a:gd name="T7" fmla="*/ 22 h 108"/>
                <a:gd name="T8" fmla="*/ 63 w 90"/>
                <a:gd name="T9" fmla="*/ 27 h 108"/>
                <a:gd name="T10" fmla="*/ 64 w 90"/>
                <a:gd name="T11" fmla="*/ 27 h 108"/>
                <a:gd name="T12" fmla="*/ 66 w 90"/>
                <a:gd name="T13" fmla="*/ 33 h 108"/>
                <a:gd name="T14" fmla="*/ 66 w 90"/>
                <a:gd name="T15" fmla="*/ 42 h 108"/>
                <a:gd name="T16" fmla="*/ 66 w 90"/>
                <a:gd name="T17" fmla="*/ 53 h 108"/>
                <a:gd name="T18" fmla="*/ 64 w 90"/>
                <a:gd name="T19" fmla="*/ 63 h 108"/>
                <a:gd name="T20" fmla="*/ 61 w 90"/>
                <a:gd name="T21" fmla="*/ 70 h 108"/>
                <a:gd name="T22" fmla="*/ 55 w 90"/>
                <a:gd name="T23" fmla="*/ 73 h 108"/>
                <a:gd name="T24" fmla="*/ 50 w 90"/>
                <a:gd name="T25" fmla="*/ 74 h 108"/>
                <a:gd name="T26" fmla="*/ 42 w 90"/>
                <a:gd name="T27" fmla="*/ 75 h 108"/>
                <a:gd name="T28" fmla="*/ 20 w 90"/>
                <a:gd name="T29" fmla="*/ 75 h 108"/>
                <a:gd name="T30" fmla="*/ 20 w 90"/>
                <a:gd name="T31" fmla="*/ 19 h 108"/>
                <a:gd name="T32" fmla="*/ 42 w 90"/>
                <a:gd name="T33" fmla="*/ 19 h 108"/>
                <a:gd name="T34" fmla="*/ 46 w 90"/>
                <a:gd name="T35" fmla="*/ 0 h 108"/>
                <a:gd name="T36" fmla="*/ 0 w 90"/>
                <a:gd name="T37" fmla="*/ 0 h 108"/>
                <a:gd name="T38" fmla="*/ 0 w 90"/>
                <a:gd name="T39" fmla="*/ 88 h 108"/>
                <a:gd name="T40" fmla="*/ 46 w 90"/>
                <a:gd name="T41" fmla="*/ 88 h 108"/>
                <a:gd name="T42" fmla="*/ 61 w 90"/>
                <a:gd name="T43" fmla="*/ 84 h 108"/>
                <a:gd name="T44" fmla="*/ 72 w 90"/>
                <a:gd name="T45" fmla="*/ 79 h 108"/>
                <a:gd name="T46" fmla="*/ 81 w 90"/>
                <a:gd name="T47" fmla="*/ 74 h 108"/>
                <a:gd name="T48" fmla="*/ 89 w 90"/>
                <a:gd name="T49" fmla="*/ 61 h 108"/>
                <a:gd name="T50" fmla="*/ 90 w 90"/>
                <a:gd name="T51" fmla="*/ 40 h 108"/>
                <a:gd name="T52" fmla="*/ 89 w 90"/>
                <a:gd name="T53" fmla="*/ 33 h 108"/>
                <a:gd name="T54" fmla="*/ 89 w 90"/>
                <a:gd name="T55" fmla="*/ 27 h 108"/>
                <a:gd name="T56" fmla="*/ 85 w 90"/>
                <a:gd name="T57" fmla="*/ 24 h 108"/>
                <a:gd name="T58" fmla="*/ 81 w 90"/>
                <a:gd name="T59" fmla="*/ 15 h 108"/>
                <a:gd name="T60" fmla="*/ 76 w 90"/>
                <a:gd name="T61" fmla="*/ 9 h 108"/>
                <a:gd name="T62" fmla="*/ 68 w 90"/>
                <a:gd name="T63" fmla="*/ 6 h 108"/>
                <a:gd name="T64" fmla="*/ 63 w 90"/>
                <a:gd name="T65" fmla="*/ 2 h 108"/>
                <a:gd name="T66" fmla="*/ 55 w 90"/>
                <a:gd name="T67" fmla="*/ 0 h 108"/>
                <a:gd name="T68" fmla="*/ 46 w 90"/>
                <a:gd name="T69" fmla="*/ 0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08"/>
                <a:gd name="T107" fmla="*/ 90 w 90"/>
                <a:gd name="T108" fmla="*/ 108 h 1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08">
                  <a:moveTo>
                    <a:pt x="42" y="19"/>
                  </a:moveTo>
                  <a:lnTo>
                    <a:pt x="48" y="19"/>
                  </a:lnTo>
                  <a:lnTo>
                    <a:pt x="53" y="21"/>
                  </a:lnTo>
                  <a:lnTo>
                    <a:pt x="59" y="22"/>
                  </a:lnTo>
                  <a:lnTo>
                    <a:pt x="63" y="28"/>
                  </a:lnTo>
                  <a:lnTo>
                    <a:pt x="64" y="34"/>
                  </a:lnTo>
                  <a:lnTo>
                    <a:pt x="66" y="43"/>
                  </a:lnTo>
                  <a:lnTo>
                    <a:pt x="66" y="52"/>
                  </a:lnTo>
                  <a:lnTo>
                    <a:pt x="66" y="63"/>
                  </a:lnTo>
                  <a:lnTo>
                    <a:pt x="64" y="73"/>
                  </a:lnTo>
                  <a:lnTo>
                    <a:pt x="61" y="80"/>
                  </a:lnTo>
                  <a:lnTo>
                    <a:pt x="55" y="86"/>
                  </a:lnTo>
                  <a:lnTo>
                    <a:pt x="50" y="87"/>
                  </a:lnTo>
                  <a:lnTo>
                    <a:pt x="42" y="89"/>
                  </a:lnTo>
                  <a:lnTo>
                    <a:pt x="20" y="89"/>
                  </a:lnTo>
                  <a:lnTo>
                    <a:pt x="20" y="19"/>
                  </a:lnTo>
                  <a:lnTo>
                    <a:pt x="42" y="19"/>
                  </a:lnTo>
                  <a:close/>
                  <a:moveTo>
                    <a:pt x="46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46" y="108"/>
                  </a:lnTo>
                  <a:lnTo>
                    <a:pt x="61" y="104"/>
                  </a:lnTo>
                  <a:lnTo>
                    <a:pt x="72" y="98"/>
                  </a:lnTo>
                  <a:lnTo>
                    <a:pt x="81" y="87"/>
                  </a:lnTo>
                  <a:lnTo>
                    <a:pt x="89" y="71"/>
                  </a:lnTo>
                  <a:lnTo>
                    <a:pt x="90" y="50"/>
                  </a:lnTo>
                  <a:lnTo>
                    <a:pt x="89" y="43"/>
                  </a:lnTo>
                  <a:lnTo>
                    <a:pt x="89" y="34"/>
                  </a:lnTo>
                  <a:lnTo>
                    <a:pt x="85" y="24"/>
                  </a:lnTo>
                  <a:lnTo>
                    <a:pt x="81" y="15"/>
                  </a:lnTo>
                  <a:lnTo>
                    <a:pt x="76" y="9"/>
                  </a:lnTo>
                  <a:lnTo>
                    <a:pt x="68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325">
              <a:extLst>
                <a:ext uri="{FF2B5EF4-FFF2-40B4-BE49-F238E27FC236}">
                  <a16:creationId xmlns:a16="http://schemas.microsoft.com/office/drawing/2014/main" id="{64B2B9E4-9CCE-D14A-A7DE-C89ACDFE4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4514" y="1148027"/>
              <a:ext cx="73479" cy="105916"/>
            </a:xfrm>
            <a:custGeom>
              <a:avLst/>
              <a:gdLst>
                <a:gd name="T0" fmla="*/ 22 w 46"/>
                <a:gd name="T1" fmla="*/ 0 h 70"/>
                <a:gd name="T2" fmla="*/ 28 w 46"/>
                <a:gd name="T3" fmla="*/ 0 h 70"/>
                <a:gd name="T4" fmla="*/ 33 w 46"/>
                <a:gd name="T5" fmla="*/ 2 h 70"/>
                <a:gd name="T6" fmla="*/ 39 w 46"/>
                <a:gd name="T7" fmla="*/ 3 h 70"/>
                <a:gd name="T8" fmla="*/ 43 w 46"/>
                <a:gd name="T9" fmla="*/ 9 h 70"/>
                <a:gd name="T10" fmla="*/ 44 w 46"/>
                <a:gd name="T11" fmla="*/ 15 h 70"/>
                <a:gd name="T12" fmla="*/ 46 w 46"/>
                <a:gd name="T13" fmla="*/ 24 h 70"/>
                <a:gd name="T14" fmla="*/ 46 w 46"/>
                <a:gd name="T15" fmla="*/ 33 h 70"/>
                <a:gd name="T16" fmla="*/ 46 w 46"/>
                <a:gd name="T17" fmla="*/ 35 h 70"/>
                <a:gd name="T18" fmla="*/ 44 w 46"/>
                <a:gd name="T19" fmla="*/ 44 h 70"/>
                <a:gd name="T20" fmla="*/ 41 w 46"/>
                <a:gd name="T21" fmla="*/ 51 h 70"/>
                <a:gd name="T22" fmla="*/ 35 w 46"/>
                <a:gd name="T23" fmla="*/ 57 h 70"/>
                <a:gd name="T24" fmla="*/ 30 w 46"/>
                <a:gd name="T25" fmla="*/ 58 h 70"/>
                <a:gd name="T26" fmla="*/ 22 w 46"/>
                <a:gd name="T27" fmla="*/ 60 h 70"/>
                <a:gd name="T28" fmla="*/ 0 w 46"/>
                <a:gd name="T29" fmla="*/ 60 h 70"/>
                <a:gd name="T30" fmla="*/ 0 w 46"/>
                <a:gd name="T31" fmla="*/ 0 h 70"/>
                <a:gd name="T32" fmla="*/ 22 w 46"/>
                <a:gd name="T33" fmla="*/ 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70"/>
                <a:gd name="T53" fmla="*/ 46 w 46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70">
                  <a:moveTo>
                    <a:pt x="22" y="0"/>
                  </a:moveTo>
                  <a:lnTo>
                    <a:pt x="28" y="0"/>
                  </a:lnTo>
                  <a:lnTo>
                    <a:pt x="33" y="2"/>
                  </a:lnTo>
                  <a:lnTo>
                    <a:pt x="39" y="3"/>
                  </a:lnTo>
                  <a:lnTo>
                    <a:pt x="43" y="9"/>
                  </a:lnTo>
                  <a:lnTo>
                    <a:pt x="44" y="15"/>
                  </a:lnTo>
                  <a:lnTo>
                    <a:pt x="46" y="24"/>
                  </a:lnTo>
                  <a:lnTo>
                    <a:pt x="46" y="33"/>
                  </a:lnTo>
                  <a:lnTo>
                    <a:pt x="46" y="44"/>
                  </a:lnTo>
                  <a:lnTo>
                    <a:pt x="44" y="54"/>
                  </a:lnTo>
                  <a:lnTo>
                    <a:pt x="41" y="61"/>
                  </a:lnTo>
                  <a:lnTo>
                    <a:pt x="35" y="67"/>
                  </a:lnTo>
                  <a:lnTo>
                    <a:pt x="30" y="68"/>
                  </a:lnTo>
                  <a:lnTo>
                    <a:pt x="22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2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326">
              <a:extLst>
                <a:ext uri="{FF2B5EF4-FFF2-40B4-BE49-F238E27FC236}">
                  <a16:creationId xmlns:a16="http://schemas.microsoft.com/office/drawing/2014/main" id="{912059E4-E46F-6240-A307-3FFE4052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2566" y="1118862"/>
              <a:ext cx="143764" cy="162712"/>
            </a:xfrm>
            <a:custGeom>
              <a:avLst/>
              <a:gdLst>
                <a:gd name="T0" fmla="*/ 46 w 90"/>
                <a:gd name="T1" fmla="*/ 0 h 108"/>
                <a:gd name="T2" fmla="*/ 0 w 90"/>
                <a:gd name="T3" fmla="*/ 0 h 108"/>
                <a:gd name="T4" fmla="*/ 0 w 90"/>
                <a:gd name="T5" fmla="*/ 88 h 108"/>
                <a:gd name="T6" fmla="*/ 46 w 90"/>
                <a:gd name="T7" fmla="*/ 88 h 108"/>
                <a:gd name="T8" fmla="*/ 61 w 90"/>
                <a:gd name="T9" fmla="*/ 84 h 108"/>
                <a:gd name="T10" fmla="*/ 72 w 90"/>
                <a:gd name="T11" fmla="*/ 79 h 108"/>
                <a:gd name="T12" fmla="*/ 81 w 90"/>
                <a:gd name="T13" fmla="*/ 74 h 108"/>
                <a:gd name="T14" fmla="*/ 89 w 90"/>
                <a:gd name="T15" fmla="*/ 61 h 108"/>
                <a:gd name="T16" fmla="*/ 90 w 90"/>
                <a:gd name="T17" fmla="*/ 40 h 108"/>
                <a:gd name="T18" fmla="*/ 89 w 90"/>
                <a:gd name="T19" fmla="*/ 33 h 108"/>
                <a:gd name="T20" fmla="*/ 89 w 90"/>
                <a:gd name="T21" fmla="*/ 27 h 108"/>
                <a:gd name="T22" fmla="*/ 85 w 90"/>
                <a:gd name="T23" fmla="*/ 24 h 108"/>
                <a:gd name="T24" fmla="*/ 81 w 90"/>
                <a:gd name="T25" fmla="*/ 15 h 108"/>
                <a:gd name="T26" fmla="*/ 76 w 90"/>
                <a:gd name="T27" fmla="*/ 9 h 108"/>
                <a:gd name="T28" fmla="*/ 68 w 90"/>
                <a:gd name="T29" fmla="*/ 6 h 108"/>
                <a:gd name="T30" fmla="*/ 63 w 90"/>
                <a:gd name="T31" fmla="*/ 2 h 108"/>
                <a:gd name="T32" fmla="*/ 55 w 90"/>
                <a:gd name="T33" fmla="*/ 0 h 108"/>
                <a:gd name="T34" fmla="*/ 46 w 90"/>
                <a:gd name="T35" fmla="*/ 0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08"/>
                <a:gd name="T56" fmla="*/ 90 w 90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08">
                  <a:moveTo>
                    <a:pt x="46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46" y="108"/>
                  </a:lnTo>
                  <a:lnTo>
                    <a:pt x="61" y="104"/>
                  </a:lnTo>
                  <a:lnTo>
                    <a:pt x="72" y="98"/>
                  </a:lnTo>
                  <a:lnTo>
                    <a:pt x="81" y="87"/>
                  </a:lnTo>
                  <a:lnTo>
                    <a:pt x="89" y="71"/>
                  </a:lnTo>
                  <a:lnTo>
                    <a:pt x="90" y="50"/>
                  </a:lnTo>
                  <a:lnTo>
                    <a:pt x="89" y="43"/>
                  </a:lnTo>
                  <a:lnTo>
                    <a:pt x="89" y="34"/>
                  </a:lnTo>
                  <a:lnTo>
                    <a:pt x="85" y="24"/>
                  </a:lnTo>
                  <a:lnTo>
                    <a:pt x="81" y="15"/>
                  </a:lnTo>
                  <a:lnTo>
                    <a:pt x="76" y="9"/>
                  </a:lnTo>
                  <a:lnTo>
                    <a:pt x="68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327">
              <a:extLst>
                <a:ext uri="{FF2B5EF4-FFF2-40B4-BE49-F238E27FC236}">
                  <a16:creationId xmlns:a16="http://schemas.microsoft.com/office/drawing/2014/main" id="{06D96A29-95C4-D549-8C9E-131D2BCBB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751" y="1355255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28">
              <a:extLst>
                <a:ext uri="{FF2B5EF4-FFF2-40B4-BE49-F238E27FC236}">
                  <a16:creationId xmlns:a16="http://schemas.microsoft.com/office/drawing/2014/main" id="{B15887B0-3419-B744-A76B-A8E25F87A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751" y="1355255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29">
              <a:extLst>
                <a:ext uri="{FF2B5EF4-FFF2-40B4-BE49-F238E27FC236}">
                  <a16:creationId xmlns:a16="http://schemas.microsoft.com/office/drawing/2014/main" id="{5CB86132-86A6-5945-8EA0-67A4DCE4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751" y="1309204"/>
              <a:ext cx="281138" cy="107451"/>
            </a:xfrm>
            <a:custGeom>
              <a:avLst/>
              <a:gdLst>
                <a:gd name="T0" fmla="*/ 176 w 176"/>
                <a:gd name="T1" fmla="*/ 35 h 71"/>
                <a:gd name="T2" fmla="*/ 89 w 176"/>
                <a:gd name="T3" fmla="*/ 61 h 71"/>
                <a:gd name="T4" fmla="*/ 0 w 176"/>
                <a:gd name="T5" fmla="*/ 30 h 71"/>
                <a:gd name="T6" fmla="*/ 87 w 176"/>
                <a:gd name="T7" fmla="*/ 0 h 71"/>
                <a:gd name="T8" fmla="*/ 176 w 176"/>
                <a:gd name="T9" fmla="*/ 35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71"/>
                <a:gd name="T17" fmla="*/ 176 w 17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71">
                  <a:moveTo>
                    <a:pt x="176" y="39"/>
                  </a:moveTo>
                  <a:lnTo>
                    <a:pt x="89" y="71"/>
                  </a:lnTo>
                  <a:lnTo>
                    <a:pt x="0" y="30"/>
                  </a:lnTo>
                  <a:lnTo>
                    <a:pt x="87" y="0"/>
                  </a:lnTo>
                  <a:lnTo>
                    <a:pt x="176" y="39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30">
              <a:extLst>
                <a:ext uri="{FF2B5EF4-FFF2-40B4-BE49-F238E27FC236}">
                  <a16:creationId xmlns:a16="http://schemas.microsoft.com/office/drawing/2014/main" id="{AD7BA652-1DA4-6942-8AB5-E3A492C0F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917" y="1369070"/>
              <a:ext cx="138971" cy="182667"/>
            </a:xfrm>
            <a:custGeom>
              <a:avLst/>
              <a:gdLst>
                <a:gd name="T0" fmla="*/ 0 w 87"/>
                <a:gd name="T1" fmla="*/ 101 h 121"/>
                <a:gd name="T2" fmla="*/ 0 w 87"/>
                <a:gd name="T3" fmla="*/ 30 h 121"/>
                <a:gd name="T4" fmla="*/ 87 w 87"/>
                <a:gd name="T5" fmla="*/ 0 h 121"/>
                <a:gd name="T6" fmla="*/ 87 w 87"/>
                <a:gd name="T7" fmla="*/ 76 h 121"/>
                <a:gd name="T8" fmla="*/ 0 w 87"/>
                <a:gd name="T9" fmla="*/ 101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121"/>
                <a:gd name="T17" fmla="*/ 87 w 87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121">
                  <a:moveTo>
                    <a:pt x="0" y="121"/>
                  </a:moveTo>
                  <a:lnTo>
                    <a:pt x="0" y="32"/>
                  </a:lnTo>
                  <a:lnTo>
                    <a:pt x="87" y="0"/>
                  </a:lnTo>
                  <a:lnTo>
                    <a:pt x="87" y="86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2">
              <a:extLst>
                <a:ext uri="{FF2B5EF4-FFF2-40B4-BE49-F238E27FC236}">
                  <a16:creationId xmlns:a16="http://schemas.microsoft.com/office/drawing/2014/main" id="{1D5BA3D4-E7A3-844C-9371-CE936934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694" y="1278504"/>
              <a:ext cx="380175" cy="161177"/>
            </a:xfrm>
            <a:custGeom>
              <a:avLst/>
              <a:gdLst>
                <a:gd name="T0" fmla="*/ 238 w 238"/>
                <a:gd name="T1" fmla="*/ 0 h 106"/>
                <a:gd name="T2" fmla="*/ 206 w 238"/>
                <a:gd name="T3" fmla="*/ 30 h 106"/>
                <a:gd name="T4" fmla="*/ 184 w 238"/>
                <a:gd name="T5" fmla="*/ 15 h 106"/>
                <a:gd name="T6" fmla="*/ 165 w 238"/>
                <a:gd name="T7" fmla="*/ 41 h 106"/>
                <a:gd name="T8" fmla="*/ 145 w 238"/>
                <a:gd name="T9" fmla="*/ 26 h 106"/>
                <a:gd name="T10" fmla="*/ 132 w 238"/>
                <a:gd name="T11" fmla="*/ 53 h 106"/>
                <a:gd name="T12" fmla="*/ 112 w 238"/>
                <a:gd name="T13" fmla="*/ 43 h 106"/>
                <a:gd name="T14" fmla="*/ 100 w 238"/>
                <a:gd name="T15" fmla="*/ 61 h 106"/>
                <a:gd name="T16" fmla="*/ 78 w 238"/>
                <a:gd name="T17" fmla="*/ 53 h 106"/>
                <a:gd name="T18" fmla="*/ 67 w 238"/>
                <a:gd name="T19" fmla="*/ 73 h 106"/>
                <a:gd name="T20" fmla="*/ 45 w 238"/>
                <a:gd name="T21" fmla="*/ 59 h 106"/>
                <a:gd name="T22" fmla="*/ 32 w 238"/>
                <a:gd name="T23" fmla="*/ 86 h 106"/>
                <a:gd name="T24" fmla="*/ 15 w 238"/>
                <a:gd name="T25" fmla="*/ 68 h 106"/>
                <a:gd name="T26" fmla="*/ 0 w 238"/>
                <a:gd name="T27" fmla="*/ 96 h 1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8"/>
                <a:gd name="T43" fmla="*/ 0 h 106"/>
                <a:gd name="T44" fmla="*/ 238 w 238"/>
                <a:gd name="T45" fmla="*/ 106 h 1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8" h="106">
                  <a:moveTo>
                    <a:pt x="238" y="0"/>
                  </a:moveTo>
                  <a:lnTo>
                    <a:pt x="206" y="30"/>
                  </a:lnTo>
                  <a:lnTo>
                    <a:pt x="184" y="15"/>
                  </a:lnTo>
                  <a:lnTo>
                    <a:pt x="165" y="41"/>
                  </a:lnTo>
                  <a:lnTo>
                    <a:pt x="145" y="26"/>
                  </a:lnTo>
                  <a:lnTo>
                    <a:pt x="132" y="54"/>
                  </a:lnTo>
                  <a:lnTo>
                    <a:pt x="112" y="43"/>
                  </a:lnTo>
                  <a:lnTo>
                    <a:pt x="100" y="71"/>
                  </a:lnTo>
                  <a:lnTo>
                    <a:pt x="78" y="56"/>
                  </a:lnTo>
                  <a:lnTo>
                    <a:pt x="67" y="83"/>
                  </a:lnTo>
                  <a:lnTo>
                    <a:pt x="45" y="69"/>
                  </a:lnTo>
                  <a:lnTo>
                    <a:pt x="32" y="96"/>
                  </a:lnTo>
                  <a:lnTo>
                    <a:pt x="15" y="78"/>
                  </a:lnTo>
                  <a:lnTo>
                    <a:pt x="0" y="106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333">
              <a:extLst>
                <a:ext uri="{FF2B5EF4-FFF2-40B4-BE49-F238E27FC236}">
                  <a16:creationId xmlns:a16="http://schemas.microsoft.com/office/drawing/2014/main" id="{FB845757-F205-6C4F-A8A3-18BA028C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64077" y="1468846"/>
              <a:ext cx="146958" cy="6140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31">
              <a:extLst>
                <a:ext uri="{FF2B5EF4-FFF2-40B4-BE49-F238E27FC236}">
                  <a16:creationId xmlns:a16="http://schemas.microsoft.com/office/drawing/2014/main" id="{E83DEC4A-D990-A045-97CF-D5C63EA6B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130" y="1531782"/>
              <a:ext cx="761947" cy="976272"/>
            </a:xfrm>
            <a:custGeom>
              <a:avLst/>
              <a:gdLst>
                <a:gd name="T0" fmla="*/ 0 w 477"/>
                <a:gd name="T1" fmla="*/ 636 h 636"/>
                <a:gd name="T2" fmla="*/ 247 w 477"/>
                <a:gd name="T3" fmla="*/ 493 h 636"/>
                <a:gd name="T4" fmla="*/ 477 w 477"/>
                <a:gd name="T5" fmla="*/ 0 h 636"/>
                <a:gd name="T6" fmla="*/ 0 60000 65536"/>
                <a:gd name="T7" fmla="*/ 0 60000 65536"/>
                <a:gd name="T8" fmla="*/ 0 60000 65536"/>
                <a:gd name="T9" fmla="*/ 0 w 477"/>
                <a:gd name="T10" fmla="*/ 0 h 636"/>
                <a:gd name="T11" fmla="*/ 477 w 477"/>
                <a:gd name="T12" fmla="*/ 636 h 6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7" h="636">
                  <a:moveTo>
                    <a:pt x="0" y="636"/>
                  </a:moveTo>
                  <a:lnTo>
                    <a:pt x="247" y="493"/>
                  </a:lnTo>
                  <a:lnTo>
                    <a:pt x="477" y="0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35">
              <a:extLst>
                <a:ext uri="{FF2B5EF4-FFF2-40B4-BE49-F238E27FC236}">
                  <a16:creationId xmlns:a16="http://schemas.microsoft.com/office/drawing/2014/main" id="{5E5FA1A9-7AF4-6C40-B663-368E599A3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544" y="3258679"/>
              <a:ext cx="2694768" cy="1056093"/>
            </a:xfrm>
            <a:custGeom>
              <a:avLst/>
              <a:gdLst>
                <a:gd name="T0" fmla="*/ 934 w 1687"/>
                <a:gd name="T1" fmla="*/ 0 h 688"/>
                <a:gd name="T2" fmla="*/ 794 w 1687"/>
                <a:gd name="T3" fmla="*/ 17 h 688"/>
                <a:gd name="T4" fmla="*/ 756 w 1687"/>
                <a:gd name="T5" fmla="*/ 39 h 688"/>
                <a:gd name="T6" fmla="*/ 727 w 1687"/>
                <a:gd name="T7" fmla="*/ 60 h 688"/>
                <a:gd name="T8" fmla="*/ 705 w 1687"/>
                <a:gd name="T9" fmla="*/ 76 h 688"/>
                <a:gd name="T10" fmla="*/ 692 w 1687"/>
                <a:gd name="T11" fmla="*/ 89 h 688"/>
                <a:gd name="T12" fmla="*/ 682 w 1687"/>
                <a:gd name="T13" fmla="*/ 99 h 688"/>
                <a:gd name="T14" fmla="*/ 680 w 1687"/>
                <a:gd name="T15" fmla="*/ 101 h 688"/>
                <a:gd name="T16" fmla="*/ 649 w 1687"/>
                <a:gd name="T17" fmla="*/ 136 h 688"/>
                <a:gd name="T18" fmla="*/ 628 w 1687"/>
                <a:gd name="T19" fmla="*/ 169 h 688"/>
                <a:gd name="T20" fmla="*/ 616 w 1687"/>
                <a:gd name="T21" fmla="*/ 202 h 688"/>
                <a:gd name="T22" fmla="*/ 612 w 1687"/>
                <a:gd name="T23" fmla="*/ 232 h 688"/>
                <a:gd name="T24" fmla="*/ 614 w 1687"/>
                <a:gd name="T25" fmla="*/ 260 h 688"/>
                <a:gd name="T26" fmla="*/ 617 w 1687"/>
                <a:gd name="T27" fmla="*/ 286 h 688"/>
                <a:gd name="T28" fmla="*/ 627 w 1687"/>
                <a:gd name="T29" fmla="*/ 308 h 688"/>
                <a:gd name="T30" fmla="*/ 634 w 1687"/>
                <a:gd name="T31" fmla="*/ 325 h 688"/>
                <a:gd name="T32" fmla="*/ 643 w 1687"/>
                <a:gd name="T33" fmla="*/ 338 h 688"/>
                <a:gd name="T34" fmla="*/ 649 w 1687"/>
                <a:gd name="T35" fmla="*/ 347 h 688"/>
                <a:gd name="T36" fmla="*/ 651 w 1687"/>
                <a:gd name="T37" fmla="*/ 349 h 688"/>
                <a:gd name="T38" fmla="*/ 682 w 1687"/>
                <a:gd name="T39" fmla="*/ 384 h 688"/>
                <a:gd name="T40" fmla="*/ 719 w 1687"/>
                <a:gd name="T41" fmla="*/ 412 h 688"/>
                <a:gd name="T42" fmla="*/ 758 w 1687"/>
                <a:gd name="T43" fmla="*/ 434 h 688"/>
                <a:gd name="T44" fmla="*/ 797 w 1687"/>
                <a:gd name="T45" fmla="*/ 451 h 688"/>
                <a:gd name="T46" fmla="*/ 834 w 1687"/>
                <a:gd name="T47" fmla="*/ 462 h 688"/>
                <a:gd name="T48" fmla="*/ 866 w 1687"/>
                <a:gd name="T49" fmla="*/ 471 h 688"/>
                <a:gd name="T50" fmla="*/ 892 w 1687"/>
                <a:gd name="T51" fmla="*/ 477 h 688"/>
                <a:gd name="T52" fmla="*/ 910 w 1687"/>
                <a:gd name="T53" fmla="*/ 479 h 688"/>
                <a:gd name="T54" fmla="*/ 916 w 1687"/>
                <a:gd name="T55" fmla="*/ 481 h 688"/>
                <a:gd name="T56" fmla="*/ 992 w 1687"/>
                <a:gd name="T57" fmla="*/ 486 h 688"/>
                <a:gd name="T58" fmla="*/ 1059 w 1687"/>
                <a:gd name="T59" fmla="*/ 488 h 688"/>
                <a:gd name="T60" fmla="*/ 1114 w 1687"/>
                <a:gd name="T61" fmla="*/ 488 h 688"/>
                <a:gd name="T62" fmla="*/ 1161 w 1687"/>
                <a:gd name="T63" fmla="*/ 486 h 688"/>
                <a:gd name="T64" fmla="*/ 1198 w 1687"/>
                <a:gd name="T65" fmla="*/ 482 h 688"/>
                <a:gd name="T66" fmla="*/ 1227 w 1687"/>
                <a:gd name="T67" fmla="*/ 479 h 688"/>
                <a:gd name="T68" fmla="*/ 1250 w 1687"/>
                <a:gd name="T69" fmla="*/ 473 h 688"/>
                <a:gd name="T70" fmla="*/ 1265 w 1687"/>
                <a:gd name="T71" fmla="*/ 470 h 688"/>
                <a:gd name="T72" fmla="*/ 1274 w 1687"/>
                <a:gd name="T73" fmla="*/ 468 h 688"/>
                <a:gd name="T74" fmla="*/ 1277 w 1687"/>
                <a:gd name="T75" fmla="*/ 466 h 688"/>
                <a:gd name="T76" fmla="*/ 1320 w 1687"/>
                <a:gd name="T77" fmla="*/ 453 h 688"/>
                <a:gd name="T78" fmla="*/ 1361 w 1687"/>
                <a:gd name="T79" fmla="*/ 436 h 688"/>
                <a:gd name="T80" fmla="*/ 1402 w 1687"/>
                <a:gd name="T81" fmla="*/ 419 h 688"/>
                <a:gd name="T82" fmla="*/ 1441 w 1687"/>
                <a:gd name="T83" fmla="*/ 401 h 688"/>
                <a:gd name="T84" fmla="*/ 1478 w 1687"/>
                <a:gd name="T85" fmla="*/ 382 h 688"/>
                <a:gd name="T86" fmla="*/ 1509 w 1687"/>
                <a:gd name="T87" fmla="*/ 364 h 688"/>
                <a:gd name="T88" fmla="*/ 1537 w 1687"/>
                <a:gd name="T89" fmla="*/ 347 h 688"/>
                <a:gd name="T90" fmla="*/ 1561 w 1687"/>
                <a:gd name="T91" fmla="*/ 332 h 688"/>
                <a:gd name="T92" fmla="*/ 1578 w 1687"/>
                <a:gd name="T93" fmla="*/ 321 h 688"/>
                <a:gd name="T94" fmla="*/ 1589 w 1687"/>
                <a:gd name="T95" fmla="*/ 314 h 688"/>
                <a:gd name="T96" fmla="*/ 1593 w 1687"/>
                <a:gd name="T97" fmla="*/ 312 h 688"/>
                <a:gd name="T98" fmla="*/ 1687 w 1687"/>
                <a:gd name="T99" fmla="*/ 317 h 688"/>
                <a:gd name="T100" fmla="*/ 1096 w 1687"/>
                <a:gd name="T101" fmla="*/ 651 h 688"/>
                <a:gd name="T102" fmla="*/ 1092 w 1687"/>
                <a:gd name="T103" fmla="*/ 653 h 688"/>
                <a:gd name="T104" fmla="*/ 1079 w 1687"/>
                <a:gd name="T105" fmla="*/ 657 h 688"/>
                <a:gd name="T106" fmla="*/ 1059 w 1687"/>
                <a:gd name="T107" fmla="*/ 664 h 688"/>
                <a:gd name="T108" fmla="*/ 1033 w 1687"/>
                <a:gd name="T109" fmla="*/ 672 h 688"/>
                <a:gd name="T110" fmla="*/ 999 w 1687"/>
                <a:gd name="T111" fmla="*/ 679 h 688"/>
                <a:gd name="T112" fmla="*/ 960 w 1687"/>
                <a:gd name="T113" fmla="*/ 685 h 688"/>
                <a:gd name="T114" fmla="*/ 916 w 1687"/>
                <a:gd name="T115" fmla="*/ 688 h 688"/>
                <a:gd name="T116" fmla="*/ 868 w 1687"/>
                <a:gd name="T117" fmla="*/ 688 h 688"/>
                <a:gd name="T118" fmla="*/ 0 w 1687"/>
                <a:gd name="T119" fmla="*/ 668 h 6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87"/>
                <a:gd name="T181" fmla="*/ 0 h 688"/>
                <a:gd name="T182" fmla="*/ 1687 w 1687"/>
                <a:gd name="T183" fmla="*/ 688 h 6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87" h="688">
                  <a:moveTo>
                    <a:pt x="934" y="0"/>
                  </a:moveTo>
                  <a:lnTo>
                    <a:pt x="794" y="17"/>
                  </a:lnTo>
                  <a:lnTo>
                    <a:pt x="756" y="39"/>
                  </a:lnTo>
                  <a:lnTo>
                    <a:pt x="727" y="60"/>
                  </a:lnTo>
                  <a:lnTo>
                    <a:pt x="705" y="76"/>
                  </a:lnTo>
                  <a:lnTo>
                    <a:pt x="692" y="89"/>
                  </a:lnTo>
                  <a:lnTo>
                    <a:pt x="682" y="99"/>
                  </a:lnTo>
                  <a:lnTo>
                    <a:pt x="680" y="101"/>
                  </a:lnTo>
                  <a:lnTo>
                    <a:pt x="649" y="136"/>
                  </a:lnTo>
                  <a:lnTo>
                    <a:pt x="628" y="169"/>
                  </a:lnTo>
                  <a:lnTo>
                    <a:pt x="616" y="202"/>
                  </a:lnTo>
                  <a:lnTo>
                    <a:pt x="612" y="232"/>
                  </a:lnTo>
                  <a:lnTo>
                    <a:pt x="614" y="260"/>
                  </a:lnTo>
                  <a:lnTo>
                    <a:pt x="617" y="286"/>
                  </a:lnTo>
                  <a:lnTo>
                    <a:pt x="627" y="308"/>
                  </a:lnTo>
                  <a:lnTo>
                    <a:pt x="634" y="325"/>
                  </a:lnTo>
                  <a:lnTo>
                    <a:pt x="643" y="338"/>
                  </a:lnTo>
                  <a:lnTo>
                    <a:pt x="649" y="347"/>
                  </a:lnTo>
                  <a:lnTo>
                    <a:pt x="651" y="349"/>
                  </a:lnTo>
                  <a:lnTo>
                    <a:pt x="682" y="384"/>
                  </a:lnTo>
                  <a:lnTo>
                    <a:pt x="719" y="412"/>
                  </a:lnTo>
                  <a:lnTo>
                    <a:pt x="758" y="434"/>
                  </a:lnTo>
                  <a:lnTo>
                    <a:pt x="797" y="451"/>
                  </a:lnTo>
                  <a:lnTo>
                    <a:pt x="834" y="462"/>
                  </a:lnTo>
                  <a:lnTo>
                    <a:pt x="866" y="471"/>
                  </a:lnTo>
                  <a:lnTo>
                    <a:pt x="892" y="477"/>
                  </a:lnTo>
                  <a:lnTo>
                    <a:pt x="910" y="479"/>
                  </a:lnTo>
                  <a:lnTo>
                    <a:pt x="916" y="481"/>
                  </a:lnTo>
                  <a:lnTo>
                    <a:pt x="992" y="486"/>
                  </a:lnTo>
                  <a:lnTo>
                    <a:pt x="1059" y="488"/>
                  </a:lnTo>
                  <a:lnTo>
                    <a:pt x="1114" y="488"/>
                  </a:lnTo>
                  <a:lnTo>
                    <a:pt x="1161" y="486"/>
                  </a:lnTo>
                  <a:lnTo>
                    <a:pt x="1198" y="482"/>
                  </a:lnTo>
                  <a:lnTo>
                    <a:pt x="1227" y="479"/>
                  </a:lnTo>
                  <a:lnTo>
                    <a:pt x="1250" y="473"/>
                  </a:lnTo>
                  <a:lnTo>
                    <a:pt x="1265" y="470"/>
                  </a:lnTo>
                  <a:lnTo>
                    <a:pt x="1274" y="468"/>
                  </a:lnTo>
                  <a:lnTo>
                    <a:pt x="1277" y="466"/>
                  </a:lnTo>
                  <a:lnTo>
                    <a:pt x="1320" y="453"/>
                  </a:lnTo>
                  <a:lnTo>
                    <a:pt x="1361" y="436"/>
                  </a:lnTo>
                  <a:lnTo>
                    <a:pt x="1402" y="419"/>
                  </a:lnTo>
                  <a:lnTo>
                    <a:pt x="1441" y="401"/>
                  </a:lnTo>
                  <a:lnTo>
                    <a:pt x="1478" y="382"/>
                  </a:lnTo>
                  <a:lnTo>
                    <a:pt x="1509" y="364"/>
                  </a:lnTo>
                  <a:lnTo>
                    <a:pt x="1537" y="347"/>
                  </a:lnTo>
                  <a:lnTo>
                    <a:pt x="1561" y="332"/>
                  </a:lnTo>
                  <a:lnTo>
                    <a:pt x="1578" y="321"/>
                  </a:lnTo>
                  <a:lnTo>
                    <a:pt x="1589" y="314"/>
                  </a:lnTo>
                  <a:lnTo>
                    <a:pt x="1593" y="312"/>
                  </a:lnTo>
                  <a:lnTo>
                    <a:pt x="1687" y="317"/>
                  </a:lnTo>
                  <a:lnTo>
                    <a:pt x="1096" y="651"/>
                  </a:lnTo>
                  <a:lnTo>
                    <a:pt x="1092" y="653"/>
                  </a:lnTo>
                  <a:lnTo>
                    <a:pt x="1079" y="657"/>
                  </a:lnTo>
                  <a:lnTo>
                    <a:pt x="1059" y="664"/>
                  </a:lnTo>
                  <a:lnTo>
                    <a:pt x="1033" y="672"/>
                  </a:lnTo>
                  <a:lnTo>
                    <a:pt x="999" y="679"/>
                  </a:lnTo>
                  <a:lnTo>
                    <a:pt x="960" y="685"/>
                  </a:lnTo>
                  <a:lnTo>
                    <a:pt x="916" y="688"/>
                  </a:lnTo>
                  <a:lnTo>
                    <a:pt x="868" y="688"/>
                  </a:lnTo>
                  <a:lnTo>
                    <a:pt x="0" y="668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A33C96AF-1519-2044-AEF4-4C256BD6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698" y="2589411"/>
              <a:ext cx="1062253" cy="615543"/>
            </a:xfrm>
            <a:custGeom>
              <a:avLst/>
              <a:gdLst>
                <a:gd name="T0" fmla="*/ 647 w 665"/>
                <a:gd name="T1" fmla="*/ 0 h 401"/>
                <a:gd name="T2" fmla="*/ 647 w 665"/>
                <a:gd name="T3" fmla="*/ 2 h 401"/>
                <a:gd name="T4" fmla="*/ 651 w 665"/>
                <a:gd name="T5" fmla="*/ 4 h 401"/>
                <a:gd name="T6" fmla="*/ 654 w 665"/>
                <a:gd name="T7" fmla="*/ 6 h 401"/>
                <a:gd name="T8" fmla="*/ 658 w 665"/>
                <a:gd name="T9" fmla="*/ 10 h 401"/>
                <a:gd name="T10" fmla="*/ 662 w 665"/>
                <a:gd name="T11" fmla="*/ 13 h 401"/>
                <a:gd name="T12" fmla="*/ 664 w 665"/>
                <a:gd name="T13" fmla="*/ 19 h 401"/>
                <a:gd name="T14" fmla="*/ 665 w 665"/>
                <a:gd name="T15" fmla="*/ 23 h 401"/>
                <a:gd name="T16" fmla="*/ 15 w 665"/>
                <a:gd name="T17" fmla="*/ 401 h 401"/>
                <a:gd name="T18" fmla="*/ 0 w 665"/>
                <a:gd name="T19" fmla="*/ 379 h 401"/>
                <a:gd name="T20" fmla="*/ 647 w 665"/>
                <a:gd name="T21" fmla="*/ 0 h 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5"/>
                <a:gd name="T34" fmla="*/ 0 h 401"/>
                <a:gd name="T35" fmla="*/ 665 w 665"/>
                <a:gd name="T36" fmla="*/ 401 h 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5" h="401">
                  <a:moveTo>
                    <a:pt x="647" y="0"/>
                  </a:moveTo>
                  <a:lnTo>
                    <a:pt x="647" y="2"/>
                  </a:lnTo>
                  <a:lnTo>
                    <a:pt x="651" y="4"/>
                  </a:lnTo>
                  <a:lnTo>
                    <a:pt x="654" y="6"/>
                  </a:lnTo>
                  <a:lnTo>
                    <a:pt x="658" y="10"/>
                  </a:lnTo>
                  <a:lnTo>
                    <a:pt x="662" y="13"/>
                  </a:lnTo>
                  <a:lnTo>
                    <a:pt x="664" y="19"/>
                  </a:lnTo>
                  <a:lnTo>
                    <a:pt x="665" y="23"/>
                  </a:lnTo>
                  <a:lnTo>
                    <a:pt x="15" y="401"/>
                  </a:lnTo>
                  <a:lnTo>
                    <a:pt x="0" y="379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FD5D5"/>
            </a:solidFill>
            <a:ln w="0">
              <a:solidFill>
                <a:srgbClr val="FFD5D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53">
              <a:extLst>
                <a:ext uri="{FF2B5EF4-FFF2-40B4-BE49-F238E27FC236}">
                  <a16:creationId xmlns:a16="http://schemas.microsoft.com/office/drawing/2014/main" id="{572B1103-B415-804B-910B-AC3CE85AC2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640899"/>
              <a:ext cx="151750" cy="42366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54">
              <a:extLst>
                <a:ext uri="{FF2B5EF4-FFF2-40B4-BE49-F238E27FC236}">
                  <a16:creationId xmlns:a16="http://schemas.microsoft.com/office/drawing/2014/main" id="{A4514448-0316-A94E-BBD6-48286FD78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728395"/>
              <a:ext cx="151750" cy="33616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55">
              <a:extLst>
                <a:ext uri="{FF2B5EF4-FFF2-40B4-BE49-F238E27FC236}">
                  <a16:creationId xmlns:a16="http://schemas.microsoft.com/office/drawing/2014/main" id="{581FBAEC-838B-BC43-A8A7-9107C5161B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802076"/>
              <a:ext cx="151750" cy="2624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56">
              <a:extLst>
                <a:ext uri="{FF2B5EF4-FFF2-40B4-BE49-F238E27FC236}">
                  <a16:creationId xmlns:a16="http://schemas.microsoft.com/office/drawing/2014/main" id="{54389AE9-5A80-EA48-8F22-F0F69512DA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884967"/>
              <a:ext cx="151750" cy="17959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71">
              <a:extLst>
                <a:ext uri="{FF2B5EF4-FFF2-40B4-BE49-F238E27FC236}">
                  <a16:creationId xmlns:a16="http://schemas.microsoft.com/office/drawing/2014/main" id="{A463441E-C8D6-F041-9AF5-E46F95C27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997" y="3884967"/>
              <a:ext cx="108621" cy="136617"/>
            </a:xfrm>
            <a:custGeom>
              <a:avLst/>
              <a:gdLst>
                <a:gd name="T0" fmla="*/ 68 w 68"/>
                <a:gd name="T1" fmla="*/ 0 h 89"/>
                <a:gd name="T2" fmla="*/ 0 w 68"/>
                <a:gd name="T3" fmla="*/ 39 h 89"/>
                <a:gd name="T4" fmla="*/ 0 w 68"/>
                <a:gd name="T5" fmla="*/ 89 h 89"/>
                <a:gd name="T6" fmla="*/ 68 w 68"/>
                <a:gd name="T7" fmla="*/ 52 h 89"/>
                <a:gd name="T8" fmla="*/ 68 w 68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9"/>
                <a:gd name="T17" fmla="*/ 68 w 68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9">
                  <a:moveTo>
                    <a:pt x="68" y="0"/>
                  </a:moveTo>
                  <a:lnTo>
                    <a:pt x="0" y="39"/>
                  </a:lnTo>
                  <a:lnTo>
                    <a:pt x="0" y="89"/>
                  </a:lnTo>
                  <a:lnTo>
                    <a:pt x="68" y="5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72">
              <a:extLst>
                <a:ext uri="{FF2B5EF4-FFF2-40B4-BE49-F238E27FC236}">
                  <a16:creationId xmlns:a16="http://schemas.microsoft.com/office/drawing/2014/main" id="{C3EFFDEB-76D0-FE47-92B4-198249D3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997" y="3884967"/>
              <a:ext cx="108621" cy="136617"/>
            </a:xfrm>
            <a:custGeom>
              <a:avLst/>
              <a:gdLst>
                <a:gd name="T0" fmla="*/ 68 w 68"/>
                <a:gd name="T1" fmla="*/ 0 h 89"/>
                <a:gd name="T2" fmla="*/ 0 w 68"/>
                <a:gd name="T3" fmla="*/ 39 h 89"/>
                <a:gd name="T4" fmla="*/ 0 w 68"/>
                <a:gd name="T5" fmla="*/ 89 h 89"/>
                <a:gd name="T6" fmla="*/ 68 w 68"/>
                <a:gd name="T7" fmla="*/ 52 h 89"/>
                <a:gd name="T8" fmla="*/ 68 w 68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9"/>
                <a:gd name="T17" fmla="*/ 68 w 68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9">
                  <a:moveTo>
                    <a:pt x="68" y="0"/>
                  </a:moveTo>
                  <a:lnTo>
                    <a:pt x="0" y="39"/>
                  </a:lnTo>
                  <a:lnTo>
                    <a:pt x="0" y="89"/>
                  </a:lnTo>
                  <a:lnTo>
                    <a:pt x="68" y="52"/>
                  </a:lnTo>
                  <a:lnTo>
                    <a:pt x="6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73">
              <a:extLst>
                <a:ext uri="{FF2B5EF4-FFF2-40B4-BE49-F238E27FC236}">
                  <a16:creationId xmlns:a16="http://schemas.microsoft.com/office/drawing/2014/main" id="{ABE15075-01BE-7E4C-BF92-DCCFBDFB5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84" y="3868082"/>
              <a:ext cx="110219" cy="139687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74">
              <a:extLst>
                <a:ext uri="{FF2B5EF4-FFF2-40B4-BE49-F238E27FC236}">
                  <a16:creationId xmlns:a16="http://schemas.microsoft.com/office/drawing/2014/main" id="{69714CD7-FFAC-5445-BD47-40FE26993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84" y="3868082"/>
              <a:ext cx="110219" cy="139687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334">
              <a:extLst>
                <a:ext uri="{FF2B5EF4-FFF2-40B4-BE49-F238E27FC236}">
                  <a16:creationId xmlns:a16="http://schemas.microsoft.com/office/drawing/2014/main" id="{0398FD2D-2C37-774F-869F-B01150D8B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175" y="3241794"/>
              <a:ext cx="1717176" cy="782860"/>
            </a:xfrm>
            <a:custGeom>
              <a:avLst/>
              <a:gdLst>
                <a:gd name="T0" fmla="*/ 323 w 1075"/>
                <a:gd name="T1" fmla="*/ 0 h 510"/>
                <a:gd name="T2" fmla="*/ 184 w 1075"/>
                <a:gd name="T3" fmla="*/ 39 h 510"/>
                <a:gd name="T4" fmla="*/ 145 w 1075"/>
                <a:gd name="T5" fmla="*/ 61 h 510"/>
                <a:gd name="T6" fmla="*/ 117 w 1075"/>
                <a:gd name="T7" fmla="*/ 82 h 510"/>
                <a:gd name="T8" fmla="*/ 95 w 1075"/>
                <a:gd name="T9" fmla="*/ 98 h 510"/>
                <a:gd name="T10" fmla="*/ 80 w 1075"/>
                <a:gd name="T11" fmla="*/ 111 h 510"/>
                <a:gd name="T12" fmla="*/ 70 w 1075"/>
                <a:gd name="T13" fmla="*/ 120 h 510"/>
                <a:gd name="T14" fmla="*/ 69 w 1075"/>
                <a:gd name="T15" fmla="*/ 122 h 510"/>
                <a:gd name="T16" fmla="*/ 37 w 1075"/>
                <a:gd name="T17" fmla="*/ 158 h 510"/>
                <a:gd name="T18" fmla="*/ 17 w 1075"/>
                <a:gd name="T19" fmla="*/ 191 h 510"/>
                <a:gd name="T20" fmla="*/ 6 w 1075"/>
                <a:gd name="T21" fmla="*/ 224 h 510"/>
                <a:gd name="T22" fmla="*/ 0 w 1075"/>
                <a:gd name="T23" fmla="*/ 254 h 510"/>
                <a:gd name="T24" fmla="*/ 2 w 1075"/>
                <a:gd name="T25" fmla="*/ 282 h 510"/>
                <a:gd name="T26" fmla="*/ 7 w 1075"/>
                <a:gd name="T27" fmla="*/ 308 h 510"/>
                <a:gd name="T28" fmla="*/ 15 w 1075"/>
                <a:gd name="T29" fmla="*/ 328 h 510"/>
                <a:gd name="T30" fmla="*/ 24 w 1075"/>
                <a:gd name="T31" fmla="*/ 347 h 510"/>
                <a:gd name="T32" fmla="*/ 31 w 1075"/>
                <a:gd name="T33" fmla="*/ 360 h 510"/>
                <a:gd name="T34" fmla="*/ 37 w 1075"/>
                <a:gd name="T35" fmla="*/ 369 h 510"/>
                <a:gd name="T36" fmla="*/ 41 w 1075"/>
                <a:gd name="T37" fmla="*/ 371 h 510"/>
                <a:gd name="T38" fmla="*/ 67 w 1075"/>
                <a:gd name="T39" fmla="*/ 402 h 510"/>
                <a:gd name="T40" fmla="*/ 98 w 1075"/>
                <a:gd name="T41" fmla="*/ 428 h 510"/>
                <a:gd name="T42" fmla="*/ 133 w 1075"/>
                <a:gd name="T43" fmla="*/ 449 h 510"/>
                <a:gd name="T44" fmla="*/ 172 w 1075"/>
                <a:gd name="T45" fmla="*/ 467 h 510"/>
                <a:gd name="T46" fmla="*/ 213 w 1075"/>
                <a:gd name="T47" fmla="*/ 480 h 510"/>
                <a:gd name="T48" fmla="*/ 250 w 1075"/>
                <a:gd name="T49" fmla="*/ 489 h 510"/>
                <a:gd name="T50" fmla="*/ 286 w 1075"/>
                <a:gd name="T51" fmla="*/ 497 h 510"/>
                <a:gd name="T52" fmla="*/ 317 w 1075"/>
                <a:gd name="T53" fmla="*/ 502 h 510"/>
                <a:gd name="T54" fmla="*/ 341 w 1075"/>
                <a:gd name="T55" fmla="*/ 504 h 510"/>
                <a:gd name="T56" fmla="*/ 356 w 1075"/>
                <a:gd name="T57" fmla="*/ 506 h 510"/>
                <a:gd name="T58" fmla="*/ 362 w 1075"/>
                <a:gd name="T59" fmla="*/ 506 h 510"/>
                <a:gd name="T60" fmla="*/ 395 w 1075"/>
                <a:gd name="T61" fmla="*/ 510 h 510"/>
                <a:gd name="T62" fmla="*/ 432 w 1075"/>
                <a:gd name="T63" fmla="*/ 510 h 510"/>
                <a:gd name="T64" fmla="*/ 473 w 1075"/>
                <a:gd name="T65" fmla="*/ 508 h 510"/>
                <a:gd name="T66" fmla="*/ 514 w 1075"/>
                <a:gd name="T67" fmla="*/ 504 h 510"/>
                <a:gd name="T68" fmla="*/ 553 w 1075"/>
                <a:gd name="T69" fmla="*/ 501 h 510"/>
                <a:gd name="T70" fmla="*/ 588 w 1075"/>
                <a:gd name="T71" fmla="*/ 497 h 510"/>
                <a:gd name="T72" fmla="*/ 619 w 1075"/>
                <a:gd name="T73" fmla="*/ 493 h 510"/>
                <a:gd name="T74" fmla="*/ 643 w 1075"/>
                <a:gd name="T75" fmla="*/ 491 h 510"/>
                <a:gd name="T76" fmla="*/ 660 w 1075"/>
                <a:gd name="T77" fmla="*/ 488 h 510"/>
                <a:gd name="T78" fmla="*/ 666 w 1075"/>
                <a:gd name="T79" fmla="*/ 488 h 510"/>
                <a:gd name="T80" fmla="*/ 708 w 1075"/>
                <a:gd name="T81" fmla="*/ 475 h 510"/>
                <a:gd name="T82" fmla="*/ 751 w 1075"/>
                <a:gd name="T83" fmla="*/ 458 h 510"/>
                <a:gd name="T84" fmla="*/ 792 w 1075"/>
                <a:gd name="T85" fmla="*/ 441 h 510"/>
                <a:gd name="T86" fmla="*/ 831 w 1075"/>
                <a:gd name="T87" fmla="*/ 423 h 510"/>
                <a:gd name="T88" fmla="*/ 866 w 1075"/>
                <a:gd name="T89" fmla="*/ 404 h 510"/>
                <a:gd name="T90" fmla="*/ 897 w 1075"/>
                <a:gd name="T91" fmla="*/ 386 h 510"/>
                <a:gd name="T92" fmla="*/ 927 w 1075"/>
                <a:gd name="T93" fmla="*/ 369 h 510"/>
                <a:gd name="T94" fmla="*/ 949 w 1075"/>
                <a:gd name="T95" fmla="*/ 354 h 510"/>
                <a:gd name="T96" fmla="*/ 966 w 1075"/>
                <a:gd name="T97" fmla="*/ 343 h 510"/>
                <a:gd name="T98" fmla="*/ 977 w 1075"/>
                <a:gd name="T99" fmla="*/ 336 h 510"/>
                <a:gd name="T100" fmla="*/ 981 w 1075"/>
                <a:gd name="T101" fmla="*/ 332 h 510"/>
                <a:gd name="T102" fmla="*/ 1075 w 1075"/>
                <a:gd name="T103" fmla="*/ 317 h 5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75"/>
                <a:gd name="T157" fmla="*/ 0 h 510"/>
                <a:gd name="T158" fmla="*/ 1075 w 1075"/>
                <a:gd name="T159" fmla="*/ 510 h 5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75" h="510">
                  <a:moveTo>
                    <a:pt x="323" y="0"/>
                  </a:moveTo>
                  <a:lnTo>
                    <a:pt x="184" y="39"/>
                  </a:lnTo>
                  <a:lnTo>
                    <a:pt x="145" y="61"/>
                  </a:lnTo>
                  <a:lnTo>
                    <a:pt x="117" y="82"/>
                  </a:lnTo>
                  <a:lnTo>
                    <a:pt x="95" y="98"/>
                  </a:lnTo>
                  <a:lnTo>
                    <a:pt x="80" y="111"/>
                  </a:lnTo>
                  <a:lnTo>
                    <a:pt x="70" y="120"/>
                  </a:lnTo>
                  <a:lnTo>
                    <a:pt x="69" y="122"/>
                  </a:lnTo>
                  <a:lnTo>
                    <a:pt x="37" y="158"/>
                  </a:lnTo>
                  <a:lnTo>
                    <a:pt x="17" y="191"/>
                  </a:lnTo>
                  <a:lnTo>
                    <a:pt x="6" y="224"/>
                  </a:lnTo>
                  <a:lnTo>
                    <a:pt x="0" y="254"/>
                  </a:lnTo>
                  <a:lnTo>
                    <a:pt x="2" y="282"/>
                  </a:lnTo>
                  <a:lnTo>
                    <a:pt x="7" y="308"/>
                  </a:lnTo>
                  <a:lnTo>
                    <a:pt x="15" y="328"/>
                  </a:lnTo>
                  <a:lnTo>
                    <a:pt x="24" y="347"/>
                  </a:lnTo>
                  <a:lnTo>
                    <a:pt x="31" y="360"/>
                  </a:lnTo>
                  <a:lnTo>
                    <a:pt x="37" y="369"/>
                  </a:lnTo>
                  <a:lnTo>
                    <a:pt x="41" y="371"/>
                  </a:lnTo>
                  <a:lnTo>
                    <a:pt x="67" y="402"/>
                  </a:lnTo>
                  <a:lnTo>
                    <a:pt x="98" y="428"/>
                  </a:lnTo>
                  <a:lnTo>
                    <a:pt x="133" y="449"/>
                  </a:lnTo>
                  <a:lnTo>
                    <a:pt x="172" y="467"/>
                  </a:lnTo>
                  <a:lnTo>
                    <a:pt x="213" y="480"/>
                  </a:lnTo>
                  <a:lnTo>
                    <a:pt x="250" y="489"/>
                  </a:lnTo>
                  <a:lnTo>
                    <a:pt x="286" y="497"/>
                  </a:lnTo>
                  <a:lnTo>
                    <a:pt x="317" y="502"/>
                  </a:lnTo>
                  <a:lnTo>
                    <a:pt x="341" y="504"/>
                  </a:lnTo>
                  <a:lnTo>
                    <a:pt x="356" y="506"/>
                  </a:lnTo>
                  <a:lnTo>
                    <a:pt x="362" y="506"/>
                  </a:lnTo>
                  <a:lnTo>
                    <a:pt x="395" y="510"/>
                  </a:lnTo>
                  <a:lnTo>
                    <a:pt x="432" y="510"/>
                  </a:lnTo>
                  <a:lnTo>
                    <a:pt x="473" y="508"/>
                  </a:lnTo>
                  <a:lnTo>
                    <a:pt x="514" y="504"/>
                  </a:lnTo>
                  <a:lnTo>
                    <a:pt x="553" y="501"/>
                  </a:lnTo>
                  <a:lnTo>
                    <a:pt x="588" y="497"/>
                  </a:lnTo>
                  <a:lnTo>
                    <a:pt x="619" y="493"/>
                  </a:lnTo>
                  <a:lnTo>
                    <a:pt x="643" y="491"/>
                  </a:lnTo>
                  <a:lnTo>
                    <a:pt x="660" y="488"/>
                  </a:lnTo>
                  <a:lnTo>
                    <a:pt x="666" y="488"/>
                  </a:lnTo>
                  <a:lnTo>
                    <a:pt x="708" y="475"/>
                  </a:lnTo>
                  <a:lnTo>
                    <a:pt x="751" y="458"/>
                  </a:lnTo>
                  <a:lnTo>
                    <a:pt x="792" y="441"/>
                  </a:lnTo>
                  <a:lnTo>
                    <a:pt x="831" y="423"/>
                  </a:lnTo>
                  <a:lnTo>
                    <a:pt x="866" y="404"/>
                  </a:lnTo>
                  <a:lnTo>
                    <a:pt x="897" y="386"/>
                  </a:lnTo>
                  <a:lnTo>
                    <a:pt x="927" y="369"/>
                  </a:lnTo>
                  <a:lnTo>
                    <a:pt x="949" y="354"/>
                  </a:lnTo>
                  <a:lnTo>
                    <a:pt x="966" y="343"/>
                  </a:lnTo>
                  <a:lnTo>
                    <a:pt x="977" y="336"/>
                  </a:lnTo>
                  <a:lnTo>
                    <a:pt x="981" y="332"/>
                  </a:lnTo>
                  <a:lnTo>
                    <a:pt x="1075" y="317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FB36B60B-29ED-3C40-8546-B745BE0ED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357" y="3364595"/>
              <a:ext cx="201269" cy="158107"/>
            </a:xfrm>
            <a:custGeom>
              <a:avLst/>
              <a:gdLst>
                <a:gd name="T0" fmla="*/ 0 w 126"/>
                <a:gd name="T1" fmla="*/ 50 h 103"/>
                <a:gd name="T2" fmla="*/ 86 w 126"/>
                <a:gd name="T3" fmla="*/ 0 h 103"/>
                <a:gd name="T4" fmla="*/ 88 w 126"/>
                <a:gd name="T5" fmla="*/ 0 h 103"/>
                <a:gd name="T6" fmla="*/ 93 w 126"/>
                <a:gd name="T7" fmla="*/ 0 h 103"/>
                <a:gd name="T8" fmla="*/ 100 w 126"/>
                <a:gd name="T9" fmla="*/ 0 h 103"/>
                <a:gd name="T10" fmla="*/ 108 w 126"/>
                <a:gd name="T11" fmla="*/ 3 h 103"/>
                <a:gd name="T12" fmla="*/ 115 w 126"/>
                <a:gd name="T13" fmla="*/ 9 h 103"/>
                <a:gd name="T14" fmla="*/ 123 w 126"/>
                <a:gd name="T15" fmla="*/ 18 h 103"/>
                <a:gd name="T16" fmla="*/ 126 w 126"/>
                <a:gd name="T17" fmla="*/ 33 h 103"/>
                <a:gd name="T18" fmla="*/ 126 w 126"/>
                <a:gd name="T19" fmla="*/ 53 h 103"/>
                <a:gd name="T20" fmla="*/ 41 w 126"/>
                <a:gd name="T21" fmla="*/ 103 h 103"/>
                <a:gd name="T22" fmla="*/ 0 w 126"/>
                <a:gd name="T23" fmla="*/ 50 h 1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6"/>
                <a:gd name="T37" fmla="*/ 0 h 103"/>
                <a:gd name="T38" fmla="*/ 126 w 126"/>
                <a:gd name="T39" fmla="*/ 103 h 1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6" h="103">
                  <a:moveTo>
                    <a:pt x="0" y="50"/>
                  </a:moveTo>
                  <a:lnTo>
                    <a:pt x="86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3"/>
                  </a:lnTo>
                  <a:lnTo>
                    <a:pt x="115" y="9"/>
                  </a:lnTo>
                  <a:lnTo>
                    <a:pt x="123" y="18"/>
                  </a:lnTo>
                  <a:lnTo>
                    <a:pt x="126" y="33"/>
                  </a:lnTo>
                  <a:lnTo>
                    <a:pt x="126" y="53"/>
                  </a:lnTo>
                  <a:lnTo>
                    <a:pt x="41" y="10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DFA39CC9-0D08-D447-9610-BC15931D1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357" y="3364595"/>
              <a:ext cx="201269" cy="158107"/>
            </a:xfrm>
            <a:custGeom>
              <a:avLst/>
              <a:gdLst>
                <a:gd name="T0" fmla="*/ 0 w 126"/>
                <a:gd name="T1" fmla="*/ 50 h 103"/>
                <a:gd name="T2" fmla="*/ 86 w 126"/>
                <a:gd name="T3" fmla="*/ 0 h 103"/>
                <a:gd name="T4" fmla="*/ 88 w 126"/>
                <a:gd name="T5" fmla="*/ 0 h 103"/>
                <a:gd name="T6" fmla="*/ 93 w 126"/>
                <a:gd name="T7" fmla="*/ 0 h 103"/>
                <a:gd name="T8" fmla="*/ 100 w 126"/>
                <a:gd name="T9" fmla="*/ 0 h 103"/>
                <a:gd name="T10" fmla="*/ 108 w 126"/>
                <a:gd name="T11" fmla="*/ 3 h 103"/>
                <a:gd name="T12" fmla="*/ 115 w 126"/>
                <a:gd name="T13" fmla="*/ 9 h 103"/>
                <a:gd name="T14" fmla="*/ 123 w 126"/>
                <a:gd name="T15" fmla="*/ 18 h 103"/>
                <a:gd name="T16" fmla="*/ 126 w 126"/>
                <a:gd name="T17" fmla="*/ 33 h 103"/>
                <a:gd name="T18" fmla="*/ 126 w 126"/>
                <a:gd name="T19" fmla="*/ 53 h 103"/>
                <a:gd name="T20" fmla="*/ 41 w 126"/>
                <a:gd name="T21" fmla="*/ 103 h 103"/>
                <a:gd name="T22" fmla="*/ 0 w 126"/>
                <a:gd name="T23" fmla="*/ 50 h 1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6"/>
                <a:gd name="T37" fmla="*/ 0 h 103"/>
                <a:gd name="T38" fmla="*/ 126 w 126"/>
                <a:gd name="T39" fmla="*/ 103 h 1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6" h="103">
                  <a:moveTo>
                    <a:pt x="0" y="50"/>
                  </a:moveTo>
                  <a:lnTo>
                    <a:pt x="86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3"/>
                  </a:lnTo>
                  <a:lnTo>
                    <a:pt x="115" y="9"/>
                  </a:lnTo>
                  <a:lnTo>
                    <a:pt x="123" y="18"/>
                  </a:lnTo>
                  <a:lnTo>
                    <a:pt x="126" y="33"/>
                  </a:lnTo>
                  <a:lnTo>
                    <a:pt x="126" y="53"/>
                  </a:lnTo>
                  <a:lnTo>
                    <a:pt x="41" y="103"/>
                  </a:lnTo>
                  <a:lnTo>
                    <a:pt x="0" y="5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id="{BBFA9B8C-E41B-0244-B453-EB6B0E085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941" y="3367665"/>
              <a:ext cx="191685" cy="144292"/>
            </a:xfrm>
            <a:custGeom>
              <a:avLst/>
              <a:gdLst>
                <a:gd name="T0" fmla="*/ 35 w 120"/>
                <a:gd name="T1" fmla="*/ 94 h 94"/>
                <a:gd name="T2" fmla="*/ 0 w 120"/>
                <a:gd name="T3" fmla="*/ 48 h 94"/>
                <a:gd name="T4" fmla="*/ 83 w 120"/>
                <a:gd name="T5" fmla="*/ 0 h 94"/>
                <a:gd name="T6" fmla="*/ 85 w 120"/>
                <a:gd name="T7" fmla="*/ 0 h 94"/>
                <a:gd name="T8" fmla="*/ 91 w 120"/>
                <a:gd name="T9" fmla="*/ 0 h 94"/>
                <a:gd name="T10" fmla="*/ 98 w 120"/>
                <a:gd name="T11" fmla="*/ 1 h 94"/>
                <a:gd name="T12" fmla="*/ 107 w 120"/>
                <a:gd name="T13" fmla="*/ 5 h 94"/>
                <a:gd name="T14" fmla="*/ 115 w 120"/>
                <a:gd name="T15" fmla="*/ 14 h 94"/>
                <a:gd name="T16" fmla="*/ 119 w 120"/>
                <a:gd name="T17" fmla="*/ 27 h 94"/>
                <a:gd name="T18" fmla="*/ 120 w 120"/>
                <a:gd name="T19" fmla="*/ 46 h 94"/>
                <a:gd name="T20" fmla="*/ 35 w 120"/>
                <a:gd name="T21" fmla="*/ 94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94"/>
                <a:gd name="T35" fmla="*/ 120 w 120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94">
                  <a:moveTo>
                    <a:pt x="35" y="94"/>
                  </a:moveTo>
                  <a:lnTo>
                    <a:pt x="0" y="48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8" y="1"/>
                  </a:lnTo>
                  <a:lnTo>
                    <a:pt x="107" y="5"/>
                  </a:lnTo>
                  <a:lnTo>
                    <a:pt x="115" y="14"/>
                  </a:lnTo>
                  <a:lnTo>
                    <a:pt x="119" y="27"/>
                  </a:lnTo>
                  <a:lnTo>
                    <a:pt x="120" y="46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2B2BFF"/>
            </a:solidFill>
            <a:ln w="0">
              <a:solidFill>
                <a:srgbClr val="2B2B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382D37D-4E3B-B842-B753-45F36134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928" y="3367665"/>
              <a:ext cx="182101" cy="136617"/>
            </a:xfrm>
            <a:custGeom>
              <a:avLst/>
              <a:gdLst>
                <a:gd name="T0" fmla="*/ 30 w 114"/>
                <a:gd name="T1" fmla="*/ 89 h 89"/>
                <a:gd name="T2" fmla="*/ 0 w 114"/>
                <a:gd name="T3" fmla="*/ 48 h 89"/>
                <a:gd name="T4" fmla="*/ 82 w 114"/>
                <a:gd name="T5" fmla="*/ 0 h 89"/>
                <a:gd name="T6" fmla="*/ 84 w 114"/>
                <a:gd name="T7" fmla="*/ 1 h 89"/>
                <a:gd name="T8" fmla="*/ 91 w 114"/>
                <a:gd name="T9" fmla="*/ 1 h 89"/>
                <a:gd name="T10" fmla="*/ 99 w 114"/>
                <a:gd name="T11" fmla="*/ 5 h 89"/>
                <a:gd name="T12" fmla="*/ 108 w 114"/>
                <a:gd name="T13" fmla="*/ 12 h 89"/>
                <a:gd name="T14" fmla="*/ 114 w 114"/>
                <a:gd name="T15" fmla="*/ 24 h 89"/>
                <a:gd name="T16" fmla="*/ 114 w 114"/>
                <a:gd name="T17" fmla="*/ 40 h 89"/>
                <a:gd name="T18" fmla="*/ 30 w 114"/>
                <a:gd name="T19" fmla="*/ 89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89"/>
                <a:gd name="T32" fmla="*/ 114 w 114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89">
                  <a:moveTo>
                    <a:pt x="30" y="89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4" y="1"/>
                  </a:lnTo>
                  <a:lnTo>
                    <a:pt x="91" y="1"/>
                  </a:lnTo>
                  <a:lnTo>
                    <a:pt x="99" y="5"/>
                  </a:lnTo>
                  <a:lnTo>
                    <a:pt x="108" y="12"/>
                  </a:lnTo>
                  <a:lnTo>
                    <a:pt x="114" y="24"/>
                  </a:lnTo>
                  <a:lnTo>
                    <a:pt x="114" y="40"/>
                  </a:lnTo>
                  <a:lnTo>
                    <a:pt x="30" y="89"/>
                  </a:lnTo>
                  <a:close/>
                </a:path>
              </a:pathLst>
            </a:custGeom>
            <a:solidFill>
              <a:srgbClr val="5555FF"/>
            </a:solidFill>
            <a:ln w="0">
              <a:solidFill>
                <a:srgbClr val="55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123D6289-5E0E-2842-B6E5-E75FF5BB1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512" y="3369200"/>
              <a:ext cx="172516" cy="125872"/>
            </a:xfrm>
            <a:custGeom>
              <a:avLst/>
              <a:gdLst>
                <a:gd name="T0" fmla="*/ 24 w 108"/>
                <a:gd name="T1" fmla="*/ 82 h 82"/>
                <a:gd name="T2" fmla="*/ 0 w 108"/>
                <a:gd name="T3" fmla="*/ 49 h 82"/>
                <a:gd name="T4" fmla="*/ 80 w 108"/>
                <a:gd name="T5" fmla="*/ 0 h 82"/>
                <a:gd name="T6" fmla="*/ 82 w 108"/>
                <a:gd name="T7" fmla="*/ 0 h 82"/>
                <a:gd name="T8" fmla="*/ 87 w 108"/>
                <a:gd name="T9" fmla="*/ 2 h 82"/>
                <a:gd name="T10" fmla="*/ 95 w 108"/>
                <a:gd name="T11" fmla="*/ 6 h 82"/>
                <a:gd name="T12" fmla="*/ 102 w 108"/>
                <a:gd name="T13" fmla="*/ 11 h 82"/>
                <a:gd name="T14" fmla="*/ 106 w 108"/>
                <a:gd name="T15" fmla="*/ 21 h 82"/>
                <a:gd name="T16" fmla="*/ 108 w 108"/>
                <a:gd name="T17" fmla="*/ 36 h 82"/>
                <a:gd name="T18" fmla="*/ 24 w 108"/>
                <a:gd name="T19" fmla="*/ 82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"/>
                <a:gd name="T31" fmla="*/ 0 h 82"/>
                <a:gd name="T32" fmla="*/ 108 w 108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" h="82">
                  <a:moveTo>
                    <a:pt x="24" y="82"/>
                  </a:moveTo>
                  <a:lnTo>
                    <a:pt x="0" y="49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7" y="2"/>
                  </a:lnTo>
                  <a:lnTo>
                    <a:pt x="95" y="6"/>
                  </a:lnTo>
                  <a:lnTo>
                    <a:pt x="102" y="11"/>
                  </a:lnTo>
                  <a:lnTo>
                    <a:pt x="106" y="21"/>
                  </a:lnTo>
                  <a:lnTo>
                    <a:pt x="108" y="36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8080FF"/>
            </a:solidFill>
            <a:ln w="0">
              <a:solidFill>
                <a:srgbClr val="808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C6676882-9852-3642-84EC-570548F4B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096" y="3372270"/>
              <a:ext cx="159737" cy="113591"/>
            </a:xfrm>
            <a:custGeom>
              <a:avLst/>
              <a:gdLst>
                <a:gd name="T0" fmla="*/ 18 w 100"/>
                <a:gd name="T1" fmla="*/ 74 h 74"/>
                <a:gd name="T2" fmla="*/ 0 w 100"/>
                <a:gd name="T3" fmla="*/ 47 h 74"/>
                <a:gd name="T4" fmla="*/ 77 w 100"/>
                <a:gd name="T5" fmla="*/ 0 h 74"/>
                <a:gd name="T6" fmla="*/ 79 w 100"/>
                <a:gd name="T7" fmla="*/ 0 h 74"/>
                <a:gd name="T8" fmla="*/ 81 w 100"/>
                <a:gd name="T9" fmla="*/ 0 h 74"/>
                <a:gd name="T10" fmla="*/ 85 w 100"/>
                <a:gd name="T11" fmla="*/ 2 h 74"/>
                <a:gd name="T12" fmla="*/ 89 w 100"/>
                <a:gd name="T13" fmla="*/ 4 h 74"/>
                <a:gd name="T14" fmla="*/ 92 w 100"/>
                <a:gd name="T15" fmla="*/ 8 h 74"/>
                <a:gd name="T16" fmla="*/ 96 w 100"/>
                <a:gd name="T17" fmla="*/ 11 h 74"/>
                <a:gd name="T18" fmla="*/ 98 w 100"/>
                <a:gd name="T19" fmla="*/ 15 h 74"/>
                <a:gd name="T20" fmla="*/ 100 w 100"/>
                <a:gd name="T21" fmla="*/ 21 h 74"/>
                <a:gd name="T22" fmla="*/ 100 w 100"/>
                <a:gd name="T23" fmla="*/ 28 h 74"/>
                <a:gd name="T24" fmla="*/ 18 w 100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74"/>
                <a:gd name="T41" fmla="*/ 100 w 100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74">
                  <a:moveTo>
                    <a:pt x="18" y="74"/>
                  </a:moveTo>
                  <a:lnTo>
                    <a:pt x="0" y="47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5" y="2"/>
                  </a:lnTo>
                  <a:lnTo>
                    <a:pt x="89" y="4"/>
                  </a:lnTo>
                  <a:lnTo>
                    <a:pt x="92" y="8"/>
                  </a:lnTo>
                  <a:lnTo>
                    <a:pt x="96" y="11"/>
                  </a:lnTo>
                  <a:lnTo>
                    <a:pt x="98" y="15"/>
                  </a:lnTo>
                  <a:lnTo>
                    <a:pt x="100" y="21"/>
                  </a:lnTo>
                  <a:lnTo>
                    <a:pt x="100" y="28"/>
                  </a:lnTo>
                  <a:lnTo>
                    <a:pt x="18" y="74"/>
                  </a:lnTo>
                  <a:close/>
                </a:path>
              </a:pathLst>
            </a:custGeom>
            <a:solidFill>
              <a:srgbClr val="AAAAFF"/>
            </a:solidFill>
            <a:ln w="0">
              <a:solidFill>
                <a:srgbClr val="AAAA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89823A5D-8262-174E-8483-1E47C5A7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083" y="3372270"/>
              <a:ext cx="151750" cy="102846"/>
            </a:xfrm>
            <a:custGeom>
              <a:avLst/>
              <a:gdLst>
                <a:gd name="T0" fmla="*/ 13 w 95"/>
                <a:gd name="T1" fmla="*/ 67 h 67"/>
                <a:gd name="T2" fmla="*/ 0 w 95"/>
                <a:gd name="T3" fmla="*/ 47 h 67"/>
                <a:gd name="T4" fmla="*/ 76 w 95"/>
                <a:gd name="T5" fmla="*/ 0 h 67"/>
                <a:gd name="T6" fmla="*/ 78 w 95"/>
                <a:gd name="T7" fmla="*/ 2 h 67"/>
                <a:gd name="T8" fmla="*/ 80 w 95"/>
                <a:gd name="T9" fmla="*/ 4 h 67"/>
                <a:gd name="T10" fmla="*/ 84 w 95"/>
                <a:gd name="T11" fmla="*/ 6 h 67"/>
                <a:gd name="T12" fmla="*/ 87 w 95"/>
                <a:gd name="T13" fmla="*/ 9 h 67"/>
                <a:gd name="T14" fmla="*/ 91 w 95"/>
                <a:gd name="T15" fmla="*/ 13 h 67"/>
                <a:gd name="T16" fmla="*/ 95 w 95"/>
                <a:gd name="T17" fmla="*/ 19 h 67"/>
                <a:gd name="T18" fmla="*/ 95 w 95"/>
                <a:gd name="T19" fmla="*/ 22 h 67"/>
                <a:gd name="T20" fmla="*/ 13 w 95"/>
                <a:gd name="T21" fmla="*/ 67 h 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67"/>
                <a:gd name="T35" fmla="*/ 95 w 95"/>
                <a:gd name="T36" fmla="*/ 67 h 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67">
                  <a:moveTo>
                    <a:pt x="13" y="67"/>
                  </a:moveTo>
                  <a:lnTo>
                    <a:pt x="0" y="47"/>
                  </a:lnTo>
                  <a:lnTo>
                    <a:pt x="76" y="0"/>
                  </a:lnTo>
                  <a:lnTo>
                    <a:pt x="78" y="2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5" y="19"/>
                  </a:lnTo>
                  <a:lnTo>
                    <a:pt x="95" y="22"/>
                  </a:lnTo>
                  <a:lnTo>
                    <a:pt x="13" y="67"/>
                  </a:lnTo>
                  <a:close/>
                </a:path>
              </a:pathLst>
            </a:custGeom>
            <a:solidFill>
              <a:srgbClr val="D5D5FF"/>
            </a:solidFill>
            <a:ln w="0">
              <a:solidFill>
                <a:srgbClr val="D5D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09FC8DF8-B09A-A64F-94D2-D37455E8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668" y="3375341"/>
              <a:ext cx="142166" cy="90566"/>
            </a:xfrm>
            <a:custGeom>
              <a:avLst/>
              <a:gdLst>
                <a:gd name="T0" fmla="*/ 89 w 89"/>
                <a:gd name="T1" fmla="*/ 15 h 59"/>
                <a:gd name="T2" fmla="*/ 7 w 89"/>
                <a:gd name="T3" fmla="*/ 59 h 59"/>
                <a:gd name="T4" fmla="*/ 0 w 89"/>
                <a:gd name="T5" fmla="*/ 45 h 59"/>
                <a:gd name="T6" fmla="*/ 74 w 89"/>
                <a:gd name="T7" fmla="*/ 0 h 59"/>
                <a:gd name="T8" fmla="*/ 89 w 89"/>
                <a:gd name="T9" fmla="*/ 15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9"/>
                <a:gd name="T17" fmla="*/ 89 w 89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9">
                  <a:moveTo>
                    <a:pt x="89" y="15"/>
                  </a:moveTo>
                  <a:lnTo>
                    <a:pt x="7" y="59"/>
                  </a:lnTo>
                  <a:lnTo>
                    <a:pt x="0" y="45"/>
                  </a:lnTo>
                  <a:lnTo>
                    <a:pt x="74" y="0"/>
                  </a:lnTo>
                  <a:lnTo>
                    <a:pt x="89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2EE93891-5B78-5741-9667-F79F5259E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94" y="3438276"/>
              <a:ext cx="100635" cy="104381"/>
            </a:xfrm>
            <a:custGeom>
              <a:avLst/>
              <a:gdLst>
                <a:gd name="T0" fmla="*/ 46 w 63"/>
                <a:gd name="T1" fmla="*/ 67 h 68"/>
                <a:gd name="T2" fmla="*/ 57 w 63"/>
                <a:gd name="T3" fmla="*/ 55 h 68"/>
                <a:gd name="T4" fmla="*/ 63 w 63"/>
                <a:gd name="T5" fmla="*/ 39 h 68"/>
                <a:gd name="T6" fmla="*/ 59 w 63"/>
                <a:gd name="T7" fmla="*/ 22 h 68"/>
                <a:gd name="T8" fmla="*/ 48 w 63"/>
                <a:gd name="T9" fmla="*/ 7 h 68"/>
                <a:gd name="T10" fmla="*/ 33 w 63"/>
                <a:gd name="T11" fmla="*/ 0 h 68"/>
                <a:gd name="T12" fmla="*/ 16 w 63"/>
                <a:gd name="T13" fmla="*/ 4 h 68"/>
                <a:gd name="T14" fmla="*/ 3 w 63"/>
                <a:gd name="T15" fmla="*/ 15 h 68"/>
                <a:gd name="T16" fmla="*/ 0 w 63"/>
                <a:gd name="T17" fmla="*/ 30 h 68"/>
                <a:gd name="T18" fmla="*/ 1 w 63"/>
                <a:gd name="T19" fmla="*/ 48 h 68"/>
                <a:gd name="T20" fmla="*/ 13 w 63"/>
                <a:gd name="T21" fmla="*/ 61 h 68"/>
                <a:gd name="T22" fmla="*/ 29 w 63"/>
                <a:gd name="T23" fmla="*/ 68 h 68"/>
                <a:gd name="T24" fmla="*/ 46 w 63"/>
                <a:gd name="T25" fmla="*/ 67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6" y="67"/>
                  </a:moveTo>
                  <a:lnTo>
                    <a:pt x="57" y="55"/>
                  </a:lnTo>
                  <a:lnTo>
                    <a:pt x="63" y="39"/>
                  </a:lnTo>
                  <a:lnTo>
                    <a:pt x="59" y="22"/>
                  </a:lnTo>
                  <a:lnTo>
                    <a:pt x="48" y="7"/>
                  </a:lnTo>
                  <a:lnTo>
                    <a:pt x="33" y="0"/>
                  </a:lnTo>
                  <a:lnTo>
                    <a:pt x="16" y="4"/>
                  </a:lnTo>
                  <a:lnTo>
                    <a:pt x="3" y="15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13" y="61"/>
                  </a:lnTo>
                  <a:lnTo>
                    <a:pt x="29" y="68"/>
                  </a:lnTo>
                  <a:lnTo>
                    <a:pt x="46" y="67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22">
              <a:extLst>
                <a:ext uri="{FF2B5EF4-FFF2-40B4-BE49-F238E27FC236}">
                  <a16:creationId xmlns:a16="http://schemas.microsoft.com/office/drawing/2014/main" id="{81FE2F8D-9E1C-9046-A03B-C0942FD4F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94" y="3438276"/>
              <a:ext cx="100635" cy="104381"/>
            </a:xfrm>
            <a:custGeom>
              <a:avLst/>
              <a:gdLst>
                <a:gd name="T0" fmla="*/ 46 w 63"/>
                <a:gd name="T1" fmla="*/ 67 h 68"/>
                <a:gd name="T2" fmla="*/ 57 w 63"/>
                <a:gd name="T3" fmla="*/ 55 h 68"/>
                <a:gd name="T4" fmla="*/ 63 w 63"/>
                <a:gd name="T5" fmla="*/ 39 h 68"/>
                <a:gd name="T6" fmla="*/ 59 w 63"/>
                <a:gd name="T7" fmla="*/ 22 h 68"/>
                <a:gd name="T8" fmla="*/ 48 w 63"/>
                <a:gd name="T9" fmla="*/ 7 h 68"/>
                <a:gd name="T10" fmla="*/ 33 w 63"/>
                <a:gd name="T11" fmla="*/ 0 h 68"/>
                <a:gd name="T12" fmla="*/ 16 w 63"/>
                <a:gd name="T13" fmla="*/ 4 h 68"/>
                <a:gd name="T14" fmla="*/ 3 w 63"/>
                <a:gd name="T15" fmla="*/ 15 h 68"/>
                <a:gd name="T16" fmla="*/ 0 w 63"/>
                <a:gd name="T17" fmla="*/ 30 h 68"/>
                <a:gd name="T18" fmla="*/ 1 w 63"/>
                <a:gd name="T19" fmla="*/ 48 h 68"/>
                <a:gd name="T20" fmla="*/ 13 w 63"/>
                <a:gd name="T21" fmla="*/ 61 h 68"/>
                <a:gd name="T22" fmla="*/ 29 w 63"/>
                <a:gd name="T23" fmla="*/ 68 h 68"/>
                <a:gd name="T24" fmla="*/ 46 w 63"/>
                <a:gd name="T25" fmla="*/ 67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6" y="67"/>
                  </a:moveTo>
                  <a:lnTo>
                    <a:pt x="57" y="55"/>
                  </a:lnTo>
                  <a:lnTo>
                    <a:pt x="63" y="39"/>
                  </a:lnTo>
                  <a:lnTo>
                    <a:pt x="59" y="22"/>
                  </a:lnTo>
                  <a:lnTo>
                    <a:pt x="48" y="7"/>
                  </a:lnTo>
                  <a:lnTo>
                    <a:pt x="33" y="0"/>
                  </a:lnTo>
                  <a:lnTo>
                    <a:pt x="16" y="4"/>
                  </a:lnTo>
                  <a:lnTo>
                    <a:pt x="3" y="15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13" y="61"/>
                  </a:lnTo>
                  <a:lnTo>
                    <a:pt x="29" y="68"/>
                  </a:lnTo>
                  <a:lnTo>
                    <a:pt x="46" y="6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D21505D0-A3FE-7849-B90C-93ED59827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48" y="2584806"/>
              <a:ext cx="1095798" cy="660058"/>
            </a:xfrm>
            <a:custGeom>
              <a:avLst/>
              <a:gdLst>
                <a:gd name="T0" fmla="*/ 0 w 686"/>
                <a:gd name="T1" fmla="*/ 376 h 430"/>
                <a:gd name="T2" fmla="*/ 645 w 686"/>
                <a:gd name="T3" fmla="*/ 0 h 430"/>
                <a:gd name="T4" fmla="*/ 647 w 686"/>
                <a:gd name="T5" fmla="*/ 0 h 430"/>
                <a:gd name="T6" fmla="*/ 653 w 686"/>
                <a:gd name="T7" fmla="*/ 0 h 430"/>
                <a:gd name="T8" fmla="*/ 660 w 686"/>
                <a:gd name="T9" fmla="*/ 0 h 430"/>
                <a:gd name="T10" fmla="*/ 670 w 686"/>
                <a:gd name="T11" fmla="*/ 3 h 430"/>
                <a:gd name="T12" fmla="*/ 677 w 686"/>
                <a:gd name="T13" fmla="*/ 9 h 430"/>
                <a:gd name="T14" fmla="*/ 683 w 686"/>
                <a:gd name="T15" fmla="*/ 18 h 430"/>
                <a:gd name="T16" fmla="*/ 686 w 686"/>
                <a:gd name="T17" fmla="*/ 33 h 430"/>
                <a:gd name="T18" fmla="*/ 686 w 686"/>
                <a:gd name="T19" fmla="*/ 53 h 430"/>
                <a:gd name="T20" fmla="*/ 41 w 686"/>
                <a:gd name="T21" fmla="*/ 430 h 430"/>
                <a:gd name="T22" fmla="*/ 0 w 686"/>
                <a:gd name="T23" fmla="*/ 376 h 4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6"/>
                <a:gd name="T37" fmla="*/ 0 h 430"/>
                <a:gd name="T38" fmla="*/ 686 w 686"/>
                <a:gd name="T39" fmla="*/ 430 h 4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6" h="430">
                  <a:moveTo>
                    <a:pt x="0" y="376"/>
                  </a:moveTo>
                  <a:lnTo>
                    <a:pt x="645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60" y="0"/>
                  </a:lnTo>
                  <a:lnTo>
                    <a:pt x="670" y="3"/>
                  </a:lnTo>
                  <a:lnTo>
                    <a:pt x="677" y="9"/>
                  </a:lnTo>
                  <a:lnTo>
                    <a:pt x="683" y="18"/>
                  </a:lnTo>
                  <a:lnTo>
                    <a:pt x="686" y="33"/>
                  </a:lnTo>
                  <a:lnTo>
                    <a:pt x="686" y="53"/>
                  </a:lnTo>
                  <a:lnTo>
                    <a:pt x="41" y="43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9E7BF2BF-F4B6-6C4A-8D82-6397C15D9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48" y="2584806"/>
              <a:ext cx="1095798" cy="660058"/>
            </a:xfrm>
            <a:custGeom>
              <a:avLst/>
              <a:gdLst>
                <a:gd name="T0" fmla="*/ 0 w 686"/>
                <a:gd name="T1" fmla="*/ 376 h 430"/>
                <a:gd name="T2" fmla="*/ 645 w 686"/>
                <a:gd name="T3" fmla="*/ 0 h 430"/>
                <a:gd name="T4" fmla="*/ 647 w 686"/>
                <a:gd name="T5" fmla="*/ 0 h 430"/>
                <a:gd name="T6" fmla="*/ 653 w 686"/>
                <a:gd name="T7" fmla="*/ 0 h 430"/>
                <a:gd name="T8" fmla="*/ 660 w 686"/>
                <a:gd name="T9" fmla="*/ 0 h 430"/>
                <a:gd name="T10" fmla="*/ 670 w 686"/>
                <a:gd name="T11" fmla="*/ 3 h 430"/>
                <a:gd name="T12" fmla="*/ 677 w 686"/>
                <a:gd name="T13" fmla="*/ 9 h 430"/>
                <a:gd name="T14" fmla="*/ 683 w 686"/>
                <a:gd name="T15" fmla="*/ 18 h 430"/>
                <a:gd name="T16" fmla="*/ 686 w 686"/>
                <a:gd name="T17" fmla="*/ 33 h 430"/>
                <a:gd name="T18" fmla="*/ 686 w 686"/>
                <a:gd name="T19" fmla="*/ 53 h 430"/>
                <a:gd name="T20" fmla="*/ 41 w 686"/>
                <a:gd name="T21" fmla="*/ 430 h 430"/>
                <a:gd name="T22" fmla="*/ 0 w 686"/>
                <a:gd name="T23" fmla="*/ 376 h 4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6"/>
                <a:gd name="T37" fmla="*/ 0 h 430"/>
                <a:gd name="T38" fmla="*/ 686 w 686"/>
                <a:gd name="T39" fmla="*/ 430 h 4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6" h="430">
                  <a:moveTo>
                    <a:pt x="0" y="376"/>
                  </a:moveTo>
                  <a:lnTo>
                    <a:pt x="645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60" y="0"/>
                  </a:lnTo>
                  <a:lnTo>
                    <a:pt x="670" y="3"/>
                  </a:lnTo>
                  <a:lnTo>
                    <a:pt x="677" y="9"/>
                  </a:lnTo>
                  <a:lnTo>
                    <a:pt x="683" y="18"/>
                  </a:lnTo>
                  <a:lnTo>
                    <a:pt x="686" y="33"/>
                  </a:lnTo>
                  <a:lnTo>
                    <a:pt x="686" y="53"/>
                  </a:lnTo>
                  <a:lnTo>
                    <a:pt x="41" y="430"/>
                  </a:lnTo>
                  <a:lnTo>
                    <a:pt x="0" y="37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26">
              <a:extLst>
                <a:ext uri="{FF2B5EF4-FFF2-40B4-BE49-F238E27FC236}">
                  <a16:creationId xmlns:a16="http://schemas.microsoft.com/office/drawing/2014/main" id="{AAD5D260-8A90-654E-A134-EB322E4C7F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8127" y="3269424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27">
              <a:extLst>
                <a:ext uri="{FF2B5EF4-FFF2-40B4-BE49-F238E27FC236}">
                  <a16:creationId xmlns:a16="http://schemas.microsoft.com/office/drawing/2014/main" id="{7BB691BD-BD54-5543-A3AF-81E5EF6CA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8192" y="3292450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331C7B65-44A5-C94D-A120-EF0DEA2A3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634" y="3315475"/>
              <a:ext cx="7987" cy="13815"/>
            </a:xfrm>
            <a:custGeom>
              <a:avLst/>
              <a:gdLst>
                <a:gd name="T0" fmla="*/ 5 w 5"/>
                <a:gd name="T1" fmla="*/ 0 h 9"/>
                <a:gd name="T2" fmla="*/ 0 w 5"/>
                <a:gd name="T3" fmla="*/ 6 h 9"/>
                <a:gd name="T4" fmla="*/ 4 w 5"/>
                <a:gd name="T5" fmla="*/ 9 h 9"/>
                <a:gd name="T6" fmla="*/ 0 60000 65536"/>
                <a:gd name="T7" fmla="*/ 0 60000 65536"/>
                <a:gd name="T8" fmla="*/ 0 60000 65536"/>
                <a:gd name="T9" fmla="*/ 0 w 5"/>
                <a:gd name="T10" fmla="*/ 0 h 9"/>
                <a:gd name="T11" fmla="*/ 5 w 5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9">
                  <a:moveTo>
                    <a:pt x="5" y="0"/>
                  </a:moveTo>
                  <a:lnTo>
                    <a:pt x="0" y="6"/>
                  </a:lnTo>
                  <a:lnTo>
                    <a:pt x="4" y="9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29">
              <a:extLst>
                <a:ext uri="{FF2B5EF4-FFF2-40B4-BE49-F238E27FC236}">
                  <a16:creationId xmlns:a16="http://schemas.microsoft.com/office/drawing/2014/main" id="{7ED37B02-538F-6B4C-B0DD-6E1B0D530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6595" y="3344640"/>
              <a:ext cx="17571" cy="1688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30">
              <a:extLst>
                <a:ext uri="{FF2B5EF4-FFF2-40B4-BE49-F238E27FC236}">
                  <a16:creationId xmlns:a16="http://schemas.microsoft.com/office/drawing/2014/main" id="{2BA18887-C0D1-6C41-BA43-F0C744AD0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1737" y="3344640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31">
              <a:extLst>
                <a:ext uri="{FF2B5EF4-FFF2-40B4-BE49-F238E27FC236}">
                  <a16:creationId xmlns:a16="http://schemas.microsoft.com/office/drawing/2014/main" id="{BE9F2E08-E7CE-B94E-8B92-4E148D0E6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0074" y="3324685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32">
              <a:extLst>
                <a:ext uri="{FF2B5EF4-FFF2-40B4-BE49-F238E27FC236}">
                  <a16:creationId xmlns:a16="http://schemas.microsoft.com/office/drawing/2014/main" id="{7B09447A-04D1-C245-9D6D-F06A275D4A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8411" y="3301660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33">
              <a:extLst>
                <a:ext uri="{FF2B5EF4-FFF2-40B4-BE49-F238E27FC236}">
                  <a16:creationId xmlns:a16="http://schemas.microsoft.com/office/drawing/2014/main" id="{D841FA0E-5041-FC42-8596-37F9D7217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9943" y="3278634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34">
              <a:extLst>
                <a:ext uri="{FF2B5EF4-FFF2-40B4-BE49-F238E27FC236}">
                  <a16:creationId xmlns:a16="http://schemas.microsoft.com/office/drawing/2014/main" id="{5BCD6828-3AE1-7A48-862C-F217ED010B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8280" y="3255609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35">
              <a:extLst>
                <a:ext uri="{FF2B5EF4-FFF2-40B4-BE49-F238E27FC236}">
                  <a16:creationId xmlns:a16="http://schemas.microsoft.com/office/drawing/2014/main" id="{3C227DB9-AFBA-8745-A0C8-E3F25CF8E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6617" y="3235654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36">
              <a:extLst>
                <a:ext uri="{FF2B5EF4-FFF2-40B4-BE49-F238E27FC236}">
                  <a16:creationId xmlns:a16="http://schemas.microsoft.com/office/drawing/2014/main" id="{1E9D1294-448F-6847-ABE7-B6264BAA5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18149" y="3212629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37">
              <a:extLst>
                <a:ext uri="{FF2B5EF4-FFF2-40B4-BE49-F238E27FC236}">
                  <a16:creationId xmlns:a16="http://schemas.microsoft.com/office/drawing/2014/main" id="{33D6CFB1-6134-FF42-B0EC-223315F91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6485" y="3191138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38">
              <a:extLst>
                <a:ext uri="{FF2B5EF4-FFF2-40B4-BE49-F238E27FC236}">
                  <a16:creationId xmlns:a16="http://schemas.microsoft.com/office/drawing/2014/main" id="{B8E1CCA2-819D-0E4D-B166-B1FD1ED5A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4822" y="3171183"/>
              <a:ext cx="20766" cy="767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39">
              <a:extLst>
                <a:ext uri="{FF2B5EF4-FFF2-40B4-BE49-F238E27FC236}">
                  <a16:creationId xmlns:a16="http://schemas.microsoft.com/office/drawing/2014/main" id="{28B1ECBC-9652-3A43-8B07-2A9A03EB6F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4757" y="3148158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40">
              <a:extLst>
                <a:ext uri="{FF2B5EF4-FFF2-40B4-BE49-F238E27FC236}">
                  <a16:creationId xmlns:a16="http://schemas.microsoft.com/office/drawing/2014/main" id="{BC50CFA1-0F6F-3F40-BCBC-06A9F01914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76288" y="3125132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41">
              <a:extLst>
                <a:ext uri="{FF2B5EF4-FFF2-40B4-BE49-F238E27FC236}">
                  <a16:creationId xmlns:a16="http://schemas.microsoft.com/office/drawing/2014/main" id="{0AEBF5D4-0CEB-8A43-857A-45D12AA599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4625" y="310210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42">
              <a:extLst>
                <a:ext uri="{FF2B5EF4-FFF2-40B4-BE49-F238E27FC236}">
                  <a16:creationId xmlns:a16="http://schemas.microsoft.com/office/drawing/2014/main" id="{EE2B7CB3-9D1C-AF46-938F-9DA989CD3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2962" y="3082152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43">
              <a:extLst>
                <a:ext uri="{FF2B5EF4-FFF2-40B4-BE49-F238E27FC236}">
                  <a16:creationId xmlns:a16="http://schemas.microsoft.com/office/drawing/2014/main" id="{0C5A1C1F-3318-BC4F-A3F5-990E52E06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1299" y="3059127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44">
              <a:extLst>
                <a:ext uri="{FF2B5EF4-FFF2-40B4-BE49-F238E27FC236}">
                  <a16:creationId xmlns:a16="http://schemas.microsoft.com/office/drawing/2014/main" id="{C52F83D4-832F-6D42-9323-218FEE48E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2831" y="3036101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45">
              <a:extLst>
                <a:ext uri="{FF2B5EF4-FFF2-40B4-BE49-F238E27FC236}">
                  <a16:creationId xmlns:a16="http://schemas.microsoft.com/office/drawing/2014/main" id="{DA6D5D9A-8AD9-434E-B49E-14594BBDE9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1168" y="3014611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46">
              <a:extLst>
                <a:ext uri="{FF2B5EF4-FFF2-40B4-BE49-F238E27FC236}">
                  <a16:creationId xmlns:a16="http://schemas.microsoft.com/office/drawing/2014/main" id="{9A4F714E-18B9-5742-9A97-47164A01C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09505" y="2994656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47">
              <a:extLst>
                <a:ext uri="{FF2B5EF4-FFF2-40B4-BE49-F238E27FC236}">
                  <a16:creationId xmlns:a16="http://schemas.microsoft.com/office/drawing/2014/main" id="{ED3B0E1C-53C7-4744-97B5-060F1F965E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51037" y="2971631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48">
              <a:extLst>
                <a:ext uri="{FF2B5EF4-FFF2-40B4-BE49-F238E27FC236}">
                  <a16:creationId xmlns:a16="http://schemas.microsoft.com/office/drawing/2014/main" id="{A209DCCC-033F-2D4E-8AF3-EA1A7329E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89374" y="2948605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49">
              <a:extLst>
                <a:ext uri="{FF2B5EF4-FFF2-40B4-BE49-F238E27FC236}">
                  <a16:creationId xmlns:a16="http://schemas.microsoft.com/office/drawing/2014/main" id="{D6AB173F-132A-9C43-91AA-863CE0038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7711" y="2937860"/>
              <a:ext cx="1597" cy="153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97">
              <a:extLst>
                <a:ext uri="{FF2B5EF4-FFF2-40B4-BE49-F238E27FC236}">
                  <a16:creationId xmlns:a16="http://schemas.microsoft.com/office/drawing/2014/main" id="{BAB729C7-7268-1241-A657-26FF7023A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39176" y="3386086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98">
              <a:extLst>
                <a:ext uri="{FF2B5EF4-FFF2-40B4-BE49-F238E27FC236}">
                  <a16:creationId xmlns:a16="http://schemas.microsoft.com/office/drawing/2014/main" id="{2B1542CE-D875-6D4F-8C07-4B48ED93C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0839" y="3409111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99">
              <a:extLst>
                <a:ext uri="{FF2B5EF4-FFF2-40B4-BE49-F238E27FC236}">
                  <a16:creationId xmlns:a16="http://schemas.microsoft.com/office/drawing/2014/main" id="{1101F4C5-BAA5-3F4A-9BAB-B06258991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9307" y="3429066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00">
              <a:extLst>
                <a:ext uri="{FF2B5EF4-FFF2-40B4-BE49-F238E27FC236}">
                  <a16:creationId xmlns:a16="http://schemas.microsoft.com/office/drawing/2014/main" id="{C7DF1C53-4391-0F4F-B0F8-5956C5B1C4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0970" y="3452091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01">
              <a:extLst>
                <a:ext uri="{FF2B5EF4-FFF2-40B4-BE49-F238E27FC236}">
                  <a16:creationId xmlns:a16="http://schemas.microsoft.com/office/drawing/2014/main" id="{85F01912-31D6-1241-882B-ACF676967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82634" y="3475117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102">
              <a:extLst>
                <a:ext uri="{FF2B5EF4-FFF2-40B4-BE49-F238E27FC236}">
                  <a16:creationId xmlns:a16="http://schemas.microsoft.com/office/drawing/2014/main" id="{98DED51E-08FD-D24F-9561-D948CF6B2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1102" y="3495072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103">
              <a:extLst>
                <a:ext uri="{FF2B5EF4-FFF2-40B4-BE49-F238E27FC236}">
                  <a16:creationId xmlns:a16="http://schemas.microsoft.com/office/drawing/2014/main" id="{106EF945-AEAA-A746-B9B7-B643F6BE8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2765" y="351809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104">
              <a:extLst>
                <a:ext uri="{FF2B5EF4-FFF2-40B4-BE49-F238E27FC236}">
                  <a16:creationId xmlns:a16="http://schemas.microsoft.com/office/drawing/2014/main" id="{BA2FC985-966B-D346-8330-5748C164D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64428" y="3541123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105">
              <a:extLst>
                <a:ext uri="{FF2B5EF4-FFF2-40B4-BE49-F238E27FC236}">
                  <a16:creationId xmlns:a16="http://schemas.microsoft.com/office/drawing/2014/main" id="{3077C087-DE84-474B-B50B-EB2DCC5F6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22896" y="3562613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106">
              <a:extLst>
                <a:ext uri="{FF2B5EF4-FFF2-40B4-BE49-F238E27FC236}">
                  <a16:creationId xmlns:a16="http://schemas.microsoft.com/office/drawing/2014/main" id="{046F2CF9-48C6-864E-BC29-1B82076A12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4559" y="3582568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107">
              <a:extLst>
                <a:ext uri="{FF2B5EF4-FFF2-40B4-BE49-F238E27FC236}">
                  <a16:creationId xmlns:a16="http://schemas.microsoft.com/office/drawing/2014/main" id="{74902ED4-B574-6847-9670-56CA03D157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46222" y="3605593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108">
              <a:extLst>
                <a:ext uri="{FF2B5EF4-FFF2-40B4-BE49-F238E27FC236}">
                  <a16:creationId xmlns:a16="http://schemas.microsoft.com/office/drawing/2014/main" id="{FC72B591-58B8-9642-BF55-38DF6BE41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7885" y="3628619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109">
              <a:extLst>
                <a:ext uri="{FF2B5EF4-FFF2-40B4-BE49-F238E27FC236}">
                  <a16:creationId xmlns:a16="http://schemas.microsoft.com/office/drawing/2014/main" id="{24324138-5B85-7142-B5AE-EEF063B9E4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66354" y="3648574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10">
              <a:extLst>
                <a:ext uri="{FF2B5EF4-FFF2-40B4-BE49-F238E27FC236}">
                  <a16:creationId xmlns:a16="http://schemas.microsoft.com/office/drawing/2014/main" id="{3E9E51EF-2436-144B-91B1-736D0B6DC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419" y="3671599"/>
              <a:ext cx="20766" cy="10745"/>
            </a:xfrm>
            <a:custGeom>
              <a:avLst/>
              <a:gdLst>
                <a:gd name="T0" fmla="*/ 13 w 13"/>
                <a:gd name="T1" fmla="*/ 0 h 7"/>
                <a:gd name="T2" fmla="*/ 0 w 13"/>
                <a:gd name="T3" fmla="*/ 7 h 7"/>
                <a:gd name="T4" fmla="*/ 0 w 13"/>
                <a:gd name="T5" fmla="*/ 7 h 7"/>
                <a:gd name="T6" fmla="*/ 0 60000 65536"/>
                <a:gd name="T7" fmla="*/ 0 60000 65536"/>
                <a:gd name="T8" fmla="*/ 0 60000 65536"/>
                <a:gd name="T9" fmla="*/ 0 w 13"/>
                <a:gd name="T10" fmla="*/ 0 h 7"/>
                <a:gd name="T11" fmla="*/ 13 w 1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7">
                  <a:moveTo>
                    <a:pt x="13" y="0"/>
                  </a:moveTo>
                  <a:lnTo>
                    <a:pt x="0" y="7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111">
              <a:extLst>
                <a:ext uri="{FF2B5EF4-FFF2-40B4-BE49-F238E27FC236}">
                  <a16:creationId xmlns:a16="http://schemas.microsoft.com/office/drawing/2014/main" id="{8172F933-4DB4-B042-826D-686733EA6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5588" y="3697694"/>
              <a:ext cx="17571" cy="1381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112">
              <a:extLst>
                <a:ext uri="{FF2B5EF4-FFF2-40B4-BE49-F238E27FC236}">
                  <a16:creationId xmlns:a16="http://schemas.microsoft.com/office/drawing/2014/main" id="{12186EB4-D5AF-E643-9ECD-F8A2D1F122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0730" y="3688484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113">
              <a:extLst>
                <a:ext uri="{FF2B5EF4-FFF2-40B4-BE49-F238E27FC236}">
                  <a16:creationId xmlns:a16="http://schemas.microsoft.com/office/drawing/2014/main" id="{30E9B16B-6CA2-B34F-BBCC-F47B2717A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19067" y="3665459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14">
              <a:extLst>
                <a:ext uri="{FF2B5EF4-FFF2-40B4-BE49-F238E27FC236}">
                  <a16:creationId xmlns:a16="http://schemas.microsoft.com/office/drawing/2014/main" id="{30E22EC2-145C-6E4A-9A9E-B639067E8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61" y="2586341"/>
              <a:ext cx="1103785" cy="658523"/>
            </a:xfrm>
            <a:custGeom>
              <a:avLst/>
              <a:gdLst>
                <a:gd name="T0" fmla="*/ 654 w 691"/>
                <a:gd name="T1" fmla="*/ 0 h 429"/>
                <a:gd name="T2" fmla="*/ 658 w 691"/>
                <a:gd name="T3" fmla="*/ 0 h 429"/>
                <a:gd name="T4" fmla="*/ 663 w 691"/>
                <a:gd name="T5" fmla="*/ 0 h 429"/>
                <a:gd name="T6" fmla="*/ 671 w 691"/>
                <a:gd name="T7" fmla="*/ 2 h 429"/>
                <a:gd name="T8" fmla="*/ 678 w 691"/>
                <a:gd name="T9" fmla="*/ 6 h 429"/>
                <a:gd name="T10" fmla="*/ 686 w 691"/>
                <a:gd name="T11" fmla="*/ 13 h 429"/>
                <a:gd name="T12" fmla="*/ 691 w 691"/>
                <a:gd name="T13" fmla="*/ 28 h 429"/>
                <a:gd name="T14" fmla="*/ 691 w 691"/>
                <a:gd name="T15" fmla="*/ 47 h 429"/>
                <a:gd name="T16" fmla="*/ 35 w 691"/>
                <a:gd name="T17" fmla="*/ 429 h 429"/>
                <a:gd name="T18" fmla="*/ 0 w 691"/>
                <a:gd name="T19" fmla="*/ 381 h 429"/>
                <a:gd name="T20" fmla="*/ 654 w 691"/>
                <a:gd name="T21" fmla="*/ 0 h 4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1"/>
                <a:gd name="T34" fmla="*/ 0 h 429"/>
                <a:gd name="T35" fmla="*/ 691 w 691"/>
                <a:gd name="T36" fmla="*/ 429 h 4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1" h="429">
                  <a:moveTo>
                    <a:pt x="654" y="0"/>
                  </a:move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8" y="6"/>
                  </a:lnTo>
                  <a:lnTo>
                    <a:pt x="686" y="13"/>
                  </a:lnTo>
                  <a:lnTo>
                    <a:pt x="691" y="28"/>
                  </a:lnTo>
                  <a:lnTo>
                    <a:pt x="691" y="47"/>
                  </a:lnTo>
                  <a:lnTo>
                    <a:pt x="35" y="429"/>
                  </a:lnTo>
                  <a:lnTo>
                    <a:pt x="0" y="38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F2B2B"/>
            </a:solidFill>
            <a:ln w="0">
              <a:solidFill>
                <a:srgbClr val="FF2B2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15">
              <a:extLst>
                <a:ext uri="{FF2B5EF4-FFF2-40B4-BE49-F238E27FC236}">
                  <a16:creationId xmlns:a16="http://schemas.microsoft.com/office/drawing/2014/main" id="{6CEA46FD-7638-8C49-A283-279E3958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48" y="2586341"/>
              <a:ext cx="1095798" cy="646243"/>
            </a:xfrm>
            <a:custGeom>
              <a:avLst/>
              <a:gdLst>
                <a:gd name="T0" fmla="*/ 653 w 686"/>
                <a:gd name="T1" fmla="*/ 0 h 421"/>
                <a:gd name="T2" fmla="*/ 657 w 686"/>
                <a:gd name="T3" fmla="*/ 0 h 421"/>
                <a:gd name="T4" fmla="*/ 662 w 686"/>
                <a:gd name="T5" fmla="*/ 2 h 421"/>
                <a:gd name="T6" fmla="*/ 671 w 686"/>
                <a:gd name="T7" fmla="*/ 4 h 421"/>
                <a:gd name="T8" fmla="*/ 679 w 686"/>
                <a:gd name="T9" fmla="*/ 12 h 421"/>
                <a:gd name="T10" fmla="*/ 684 w 686"/>
                <a:gd name="T11" fmla="*/ 23 h 421"/>
                <a:gd name="T12" fmla="*/ 686 w 686"/>
                <a:gd name="T13" fmla="*/ 41 h 421"/>
                <a:gd name="T14" fmla="*/ 32 w 686"/>
                <a:gd name="T15" fmla="*/ 421 h 421"/>
                <a:gd name="T16" fmla="*/ 0 w 686"/>
                <a:gd name="T17" fmla="*/ 381 h 421"/>
                <a:gd name="T18" fmla="*/ 653 w 686"/>
                <a:gd name="T19" fmla="*/ 0 h 4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6"/>
                <a:gd name="T31" fmla="*/ 0 h 421"/>
                <a:gd name="T32" fmla="*/ 686 w 686"/>
                <a:gd name="T33" fmla="*/ 421 h 4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6" h="421">
                  <a:moveTo>
                    <a:pt x="653" y="0"/>
                  </a:moveTo>
                  <a:lnTo>
                    <a:pt x="657" y="0"/>
                  </a:lnTo>
                  <a:lnTo>
                    <a:pt x="662" y="2"/>
                  </a:lnTo>
                  <a:lnTo>
                    <a:pt x="671" y="4"/>
                  </a:lnTo>
                  <a:lnTo>
                    <a:pt x="679" y="12"/>
                  </a:lnTo>
                  <a:lnTo>
                    <a:pt x="684" y="23"/>
                  </a:lnTo>
                  <a:lnTo>
                    <a:pt x="686" y="41"/>
                  </a:lnTo>
                  <a:lnTo>
                    <a:pt x="32" y="421"/>
                  </a:lnTo>
                  <a:lnTo>
                    <a:pt x="0" y="381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FF5555"/>
            </a:solidFill>
            <a:ln w="0">
              <a:solidFill>
                <a:srgbClr val="FF55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16">
              <a:extLst>
                <a:ext uri="{FF2B5EF4-FFF2-40B4-BE49-F238E27FC236}">
                  <a16:creationId xmlns:a16="http://schemas.microsoft.com/office/drawing/2014/main" id="{6C49472F-AB60-964D-B619-261398713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127" y="2589411"/>
              <a:ext cx="1079824" cy="635498"/>
            </a:xfrm>
            <a:custGeom>
              <a:avLst/>
              <a:gdLst>
                <a:gd name="T0" fmla="*/ 650 w 676"/>
                <a:gd name="T1" fmla="*/ 0 h 414"/>
                <a:gd name="T2" fmla="*/ 652 w 676"/>
                <a:gd name="T3" fmla="*/ 0 h 414"/>
                <a:gd name="T4" fmla="*/ 658 w 676"/>
                <a:gd name="T5" fmla="*/ 2 h 414"/>
                <a:gd name="T6" fmla="*/ 665 w 676"/>
                <a:gd name="T7" fmla="*/ 4 h 414"/>
                <a:gd name="T8" fmla="*/ 671 w 676"/>
                <a:gd name="T9" fmla="*/ 11 h 414"/>
                <a:gd name="T10" fmla="*/ 676 w 676"/>
                <a:gd name="T11" fmla="*/ 21 h 414"/>
                <a:gd name="T12" fmla="*/ 676 w 676"/>
                <a:gd name="T13" fmla="*/ 34 h 414"/>
                <a:gd name="T14" fmla="*/ 24 w 676"/>
                <a:gd name="T15" fmla="*/ 414 h 414"/>
                <a:gd name="T16" fmla="*/ 0 w 676"/>
                <a:gd name="T17" fmla="*/ 379 h 414"/>
                <a:gd name="T18" fmla="*/ 650 w 676"/>
                <a:gd name="T19" fmla="*/ 0 h 4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6"/>
                <a:gd name="T31" fmla="*/ 0 h 414"/>
                <a:gd name="T32" fmla="*/ 676 w 676"/>
                <a:gd name="T33" fmla="*/ 414 h 4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6" h="414">
                  <a:moveTo>
                    <a:pt x="650" y="0"/>
                  </a:moveTo>
                  <a:lnTo>
                    <a:pt x="652" y="0"/>
                  </a:lnTo>
                  <a:lnTo>
                    <a:pt x="658" y="2"/>
                  </a:lnTo>
                  <a:lnTo>
                    <a:pt x="665" y="4"/>
                  </a:lnTo>
                  <a:lnTo>
                    <a:pt x="671" y="11"/>
                  </a:lnTo>
                  <a:lnTo>
                    <a:pt x="676" y="21"/>
                  </a:lnTo>
                  <a:lnTo>
                    <a:pt x="676" y="34"/>
                  </a:lnTo>
                  <a:lnTo>
                    <a:pt x="24" y="414"/>
                  </a:lnTo>
                  <a:lnTo>
                    <a:pt x="0" y="37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17">
              <a:extLst>
                <a:ext uri="{FF2B5EF4-FFF2-40B4-BE49-F238E27FC236}">
                  <a16:creationId xmlns:a16="http://schemas.microsoft.com/office/drawing/2014/main" id="{E56B45F6-BD2B-D941-ACC2-C6AE927D6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114" y="2589411"/>
              <a:ext cx="1071837" cy="623218"/>
            </a:xfrm>
            <a:custGeom>
              <a:avLst/>
              <a:gdLst>
                <a:gd name="T0" fmla="*/ 649 w 671"/>
                <a:gd name="T1" fmla="*/ 0 h 406"/>
                <a:gd name="T2" fmla="*/ 649 w 671"/>
                <a:gd name="T3" fmla="*/ 0 h 406"/>
                <a:gd name="T4" fmla="*/ 651 w 671"/>
                <a:gd name="T5" fmla="*/ 2 h 406"/>
                <a:gd name="T6" fmla="*/ 655 w 671"/>
                <a:gd name="T7" fmla="*/ 2 h 406"/>
                <a:gd name="T8" fmla="*/ 658 w 671"/>
                <a:gd name="T9" fmla="*/ 6 h 406"/>
                <a:gd name="T10" fmla="*/ 662 w 671"/>
                <a:gd name="T11" fmla="*/ 8 h 406"/>
                <a:gd name="T12" fmla="*/ 666 w 671"/>
                <a:gd name="T13" fmla="*/ 11 h 406"/>
                <a:gd name="T14" fmla="*/ 670 w 671"/>
                <a:gd name="T15" fmla="*/ 17 h 406"/>
                <a:gd name="T16" fmla="*/ 671 w 671"/>
                <a:gd name="T17" fmla="*/ 23 h 406"/>
                <a:gd name="T18" fmla="*/ 671 w 671"/>
                <a:gd name="T19" fmla="*/ 28 h 406"/>
                <a:gd name="T20" fmla="*/ 19 w 671"/>
                <a:gd name="T21" fmla="*/ 406 h 406"/>
                <a:gd name="T22" fmla="*/ 0 w 671"/>
                <a:gd name="T23" fmla="*/ 379 h 406"/>
                <a:gd name="T24" fmla="*/ 649 w 671"/>
                <a:gd name="T25" fmla="*/ 0 h 4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1"/>
                <a:gd name="T40" fmla="*/ 0 h 406"/>
                <a:gd name="T41" fmla="*/ 671 w 671"/>
                <a:gd name="T42" fmla="*/ 406 h 4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1" h="406">
                  <a:moveTo>
                    <a:pt x="649" y="0"/>
                  </a:moveTo>
                  <a:lnTo>
                    <a:pt x="649" y="0"/>
                  </a:lnTo>
                  <a:lnTo>
                    <a:pt x="651" y="2"/>
                  </a:lnTo>
                  <a:lnTo>
                    <a:pt x="655" y="2"/>
                  </a:lnTo>
                  <a:lnTo>
                    <a:pt x="658" y="6"/>
                  </a:lnTo>
                  <a:lnTo>
                    <a:pt x="662" y="8"/>
                  </a:lnTo>
                  <a:lnTo>
                    <a:pt x="666" y="11"/>
                  </a:lnTo>
                  <a:lnTo>
                    <a:pt x="670" y="17"/>
                  </a:lnTo>
                  <a:lnTo>
                    <a:pt x="671" y="23"/>
                  </a:lnTo>
                  <a:lnTo>
                    <a:pt x="671" y="28"/>
                  </a:lnTo>
                  <a:lnTo>
                    <a:pt x="19" y="406"/>
                  </a:lnTo>
                  <a:lnTo>
                    <a:pt x="0" y="379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FFAAAA"/>
            </a:solidFill>
            <a:ln w="0">
              <a:solidFill>
                <a:srgbClr val="FFAA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19">
              <a:extLst>
                <a:ext uri="{FF2B5EF4-FFF2-40B4-BE49-F238E27FC236}">
                  <a16:creationId xmlns:a16="http://schemas.microsoft.com/office/drawing/2014/main" id="{3D4B4B2F-995A-1E42-9B31-ABD9323B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451" y="2592481"/>
              <a:ext cx="1031903" cy="592517"/>
            </a:xfrm>
            <a:custGeom>
              <a:avLst/>
              <a:gdLst>
                <a:gd name="T0" fmla="*/ 646 w 646"/>
                <a:gd name="T1" fmla="*/ 15 h 386"/>
                <a:gd name="T2" fmla="*/ 8 w 646"/>
                <a:gd name="T3" fmla="*/ 386 h 386"/>
                <a:gd name="T4" fmla="*/ 0 w 646"/>
                <a:gd name="T5" fmla="*/ 371 h 386"/>
                <a:gd name="T6" fmla="*/ 633 w 646"/>
                <a:gd name="T7" fmla="*/ 0 h 386"/>
                <a:gd name="T8" fmla="*/ 646 w 646"/>
                <a:gd name="T9" fmla="*/ 15 h 3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6"/>
                <a:gd name="T16" fmla="*/ 0 h 386"/>
                <a:gd name="T17" fmla="*/ 646 w 646"/>
                <a:gd name="T18" fmla="*/ 386 h 3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6" h="386">
                  <a:moveTo>
                    <a:pt x="646" y="15"/>
                  </a:moveTo>
                  <a:lnTo>
                    <a:pt x="8" y="386"/>
                  </a:lnTo>
                  <a:lnTo>
                    <a:pt x="0" y="371"/>
                  </a:lnTo>
                  <a:lnTo>
                    <a:pt x="633" y="0"/>
                  </a:lnTo>
                  <a:lnTo>
                    <a:pt x="646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20">
              <a:extLst>
                <a:ext uri="{FF2B5EF4-FFF2-40B4-BE49-F238E27FC236}">
                  <a16:creationId xmlns:a16="http://schemas.microsoft.com/office/drawing/2014/main" id="{8645841D-363B-E441-A055-960CDB6DD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777" y="3152763"/>
              <a:ext cx="103829" cy="105916"/>
            </a:xfrm>
            <a:custGeom>
              <a:avLst/>
              <a:gdLst>
                <a:gd name="T0" fmla="*/ 46 w 65"/>
                <a:gd name="T1" fmla="*/ 65 h 69"/>
                <a:gd name="T2" fmla="*/ 59 w 65"/>
                <a:gd name="T3" fmla="*/ 54 h 69"/>
                <a:gd name="T4" fmla="*/ 65 w 65"/>
                <a:gd name="T5" fmla="*/ 39 h 69"/>
                <a:gd name="T6" fmla="*/ 61 w 65"/>
                <a:gd name="T7" fmla="*/ 21 h 69"/>
                <a:gd name="T8" fmla="*/ 50 w 65"/>
                <a:gd name="T9" fmla="*/ 8 h 69"/>
                <a:gd name="T10" fmla="*/ 35 w 65"/>
                <a:gd name="T11" fmla="*/ 0 h 69"/>
                <a:gd name="T12" fmla="*/ 19 w 65"/>
                <a:gd name="T13" fmla="*/ 2 h 69"/>
                <a:gd name="T14" fmla="*/ 6 w 65"/>
                <a:gd name="T15" fmla="*/ 13 h 69"/>
                <a:gd name="T16" fmla="*/ 0 w 65"/>
                <a:gd name="T17" fmla="*/ 30 h 69"/>
                <a:gd name="T18" fmla="*/ 4 w 65"/>
                <a:gd name="T19" fmla="*/ 47 h 69"/>
                <a:gd name="T20" fmla="*/ 15 w 65"/>
                <a:gd name="T21" fmla="*/ 62 h 69"/>
                <a:gd name="T22" fmla="*/ 30 w 65"/>
                <a:gd name="T23" fmla="*/ 69 h 69"/>
                <a:gd name="T24" fmla="*/ 46 w 65"/>
                <a:gd name="T25" fmla="*/ 65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9"/>
                <a:gd name="T41" fmla="*/ 65 w 6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9">
                  <a:moveTo>
                    <a:pt x="46" y="65"/>
                  </a:moveTo>
                  <a:lnTo>
                    <a:pt x="59" y="54"/>
                  </a:lnTo>
                  <a:lnTo>
                    <a:pt x="65" y="39"/>
                  </a:lnTo>
                  <a:lnTo>
                    <a:pt x="61" y="21"/>
                  </a:lnTo>
                  <a:lnTo>
                    <a:pt x="50" y="8"/>
                  </a:lnTo>
                  <a:lnTo>
                    <a:pt x="35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30"/>
                  </a:lnTo>
                  <a:lnTo>
                    <a:pt x="4" y="47"/>
                  </a:lnTo>
                  <a:lnTo>
                    <a:pt x="15" y="62"/>
                  </a:lnTo>
                  <a:lnTo>
                    <a:pt x="30" y="69"/>
                  </a:lnTo>
                  <a:lnTo>
                    <a:pt x="46" y="65"/>
                  </a:lnTo>
                  <a:close/>
                </a:path>
              </a:pathLst>
            </a:custGeom>
            <a:solidFill>
              <a:srgbClr val="CC0000"/>
            </a:solidFill>
            <a:ln w="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21">
              <a:extLst>
                <a:ext uri="{FF2B5EF4-FFF2-40B4-BE49-F238E27FC236}">
                  <a16:creationId xmlns:a16="http://schemas.microsoft.com/office/drawing/2014/main" id="{C5EE6652-D77F-4F45-9CD5-873228B6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777" y="3152763"/>
              <a:ext cx="103829" cy="105916"/>
            </a:xfrm>
            <a:custGeom>
              <a:avLst/>
              <a:gdLst>
                <a:gd name="T0" fmla="*/ 46 w 65"/>
                <a:gd name="T1" fmla="*/ 65 h 69"/>
                <a:gd name="T2" fmla="*/ 59 w 65"/>
                <a:gd name="T3" fmla="*/ 54 h 69"/>
                <a:gd name="T4" fmla="*/ 65 w 65"/>
                <a:gd name="T5" fmla="*/ 39 h 69"/>
                <a:gd name="T6" fmla="*/ 61 w 65"/>
                <a:gd name="T7" fmla="*/ 21 h 69"/>
                <a:gd name="T8" fmla="*/ 50 w 65"/>
                <a:gd name="T9" fmla="*/ 8 h 69"/>
                <a:gd name="T10" fmla="*/ 35 w 65"/>
                <a:gd name="T11" fmla="*/ 0 h 69"/>
                <a:gd name="T12" fmla="*/ 19 w 65"/>
                <a:gd name="T13" fmla="*/ 2 h 69"/>
                <a:gd name="T14" fmla="*/ 6 w 65"/>
                <a:gd name="T15" fmla="*/ 13 h 69"/>
                <a:gd name="T16" fmla="*/ 0 w 65"/>
                <a:gd name="T17" fmla="*/ 30 h 69"/>
                <a:gd name="T18" fmla="*/ 4 w 65"/>
                <a:gd name="T19" fmla="*/ 47 h 69"/>
                <a:gd name="T20" fmla="*/ 15 w 65"/>
                <a:gd name="T21" fmla="*/ 62 h 69"/>
                <a:gd name="T22" fmla="*/ 30 w 65"/>
                <a:gd name="T23" fmla="*/ 69 h 69"/>
                <a:gd name="T24" fmla="*/ 46 w 65"/>
                <a:gd name="T25" fmla="*/ 65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9"/>
                <a:gd name="T41" fmla="*/ 65 w 6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9">
                  <a:moveTo>
                    <a:pt x="46" y="65"/>
                  </a:moveTo>
                  <a:lnTo>
                    <a:pt x="59" y="54"/>
                  </a:lnTo>
                  <a:lnTo>
                    <a:pt x="65" y="39"/>
                  </a:lnTo>
                  <a:lnTo>
                    <a:pt x="61" y="21"/>
                  </a:lnTo>
                  <a:lnTo>
                    <a:pt x="50" y="8"/>
                  </a:lnTo>
                  <a:lnTo>
                    <a:pt x="35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30"/>
                  </a:lnTo>
                  <a:lnTo>
                    <a:pt x="4" y="47"/>
                  </a:lnTo>
                  <a:lnTo>
                    <a:pt x="15" y="62"/>
                  </a:lnTo>
                  <a:lnTo>
                    <a:pt x="30" y="69"/>
                  </a:lnTo>
                  <a:lnTo>
                    <a:pt x="46" y="6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122">
              <a:extLst>
                <a:ext uri="{FF2B5EF4-FFF2-40B4-BE49-F238E27FC236}">
                  <a16:creationId xmlns:a16="http://schemas.microsoft.com/office/drawing/2014/main" id="{1F3B66E8-3DAB-BC4B-8B9A-888303C6A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7295" y="2939395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30">
              <a:extLst>
                <a:ext uri="{FF2B5EF4-FFF2-40B4-BE49-F238E27FC236}">
                  <a16:creationId xmlns:a16="http://schemas.microsoft.com/office/drawing/2014/main" id="{3DCD8B55-F446-D947-9876-3EC78FF48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998" y="3528842"/>
              <a:ext cx="115011" cy="179597"/>
            </a:xfrm>
            <a:custGeom>
              <a:avLst/>
              <a:gdLst>
                <a:gd name="T0" fmla="*/ 72 w 72"/>
                <a:gd name="T1" fmla="*/ 117 h 117"/>
                <a:gd name="T2" fmla="*/ 72 w 72"/>
                <a:gd name="T3" fmla="*/ 34 h 117"/>
                <a:gd name="T4" fmla="*/ 0 w 72"/>
                <a:gd name="T5" fmla="*/ 0 h 117"/>
                <a:gd name="T6" fmla="*/ 0 w 72"/>
                <a:gd name="T7" fmla="*/ 84 h 117"/>
                <a:gd name="T8" fmla="*/ 72 w 72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17"/>
                <a:gd name="T17" fmla="*/ 72 w 72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17">
                  <a:moveTo>
                    <a:pt x="72" y="117"/>
                  </a:moveTo>
                  <a:lnTo>
                    <a:pt x="72" y="34"/>
                  </a:lnTo>
                  <a:lnTo>
                    <a:pt x="0" y="0"/>
                  </a:lnTo>
                  <a:lnTo>
                    <a:pt x="0" y="84"/>
                  </a:lnTo>
                  <a:lnTo>
                    <a:pt x="72" y="117"/>
                  </a:lnTo>
                  <a:close/>
                </a:path>
              </a:pathLst>
            </a:custGeom>
            <a:solidFill>
              <a:srgbClr val="00B200"/>
            </a:solidFill>
            <a:ln w="0">
              <a:solidFill>
                <a:srgbClr val="00B2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31">
              <a:extLst>
                <a:ext uri="{FF2B5EF4-FFF2-40B4-BE49-F238E27FC236}">
                  <a16:creationId xmlns:a16="http://schemas.microsoft.com/office/drawing/2014/main" id="{228F8F89-E2A2-BF4E-A080-C5B2C1707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009" y="3528842"/>
              <a:ext cx="111816" cy="179597"/>
            </a:xfrm>
            <a:custGeom>
              <a:avLst/>
              <a:gdLst>
                <a:gd name="T0" fmla="*/ 0 w 70"/>
                <a:gd name="T1" fmla="*/ 117 h 117"/>
                <a:gd name="T2" fmla="*/ 0 w 70"/>
                <a:gd name="T3" fmla="*/ 34 h 117"/>
                <a:gd name="T4" fmla="*/ 70 w 70"/>
                <a:gd name="T5" fmla="*/ 0 h 117"/>
                <a:gd name="T6" fmla="*/ 70 w 70"/>
                <a:gd name="T7" fmla="*/ 84 h 117"/>
                <a:gd name="T8" fmla="*/ 0 w 70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117"/>
                <a:gd name="T17" fmla="*/ 70 w 70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117">
                  <a:moveTo>
                    <a:pt x="0" y="117"/>
                  </a:moveTo>
                  <a:lnTo>
                    <a:pt x="0" y="34"/>
                  </a:lnTo>
                  <a:lnTo>
                    <a:pt x="70" y="0"/>
                  </a:lnTo>
                  <a:lnTo>
                    <a:pt x="70" y="84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132">
              <a:extLst>
                <a:ext uri="{FF2B5EF4-FFF2-40B4-BE49-F238E27FC236}">
                  <a16:creationId xmlns:a16="http://schemas.microsoft.com/office/drawing/2014/main" id="{232D5211-1250-9741-806F-92868A87A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1825" y="3492002"/>
              <a:ext cx="68687" cy="3684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133">
              <a:extLst>
                <a:ext uri="{FF2B5EF4-FFF2-40B4-BE49-F238E27FC236}">
                  <a16:creationId xmlns:a16="http://schemas.microsoft.com/office/drawing/2014/main" id="{2BF26315-0BEC-0440-AF8F-26E4892C8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70" y="3082152"/>
              <a:ext cx="1717176" cy="722994"/>
            </a:xfrm>
            <a:custGeom>
              <a:avLst/>
              <a:gdLst>
                <a:gd name="T0" fmla="*/ 1075 w 1075"/>
                <a:gd name="T1" fmla="*/ 402 h 471"/>
                <a:gd name="T2" fmla="*/ 981 w 1075"/>
                <a:gd name="T3" fmla="*/ 295 h 471"/>
                <a:gd name="T4" fmla="*/ 977 w 1075"/>
                <a:gd name="T5" fmla="*/ 297 h 471"/>
                <a:gd name="T6" fmla="*/ 966 w 1075"/>
                <a:gd name="T7" fmla="*/ 304 h 471"/>
                <a:gd name="T8" fmla="*/ 949 w 1075"/>
                <a:gd name="T9" fmla="*/ 315 h 471"/>
                <a:gd name="T10" fmla="*/ 925 w 1075"/>
                <a:gd name="T11" fmla="*/ 330 h 471"/>
                <a:gd name="T12" fmla="*/ 897 w 1075"/>
                <a:gd name="T13" fmla="*/ 347 h 471"/>
                <a:gd name="T14" fmla="*/ 866 w 1075"/>
                <a:gd name="T15" fmla="*/ 365 h 471"/>
                <a:gd name="T16" fmla="*/ 829 w 1075"/>
                <a:gd name="T17" fmla="*/ 384 h 471"/>
                <a:gd name="T18" fmla="*/ 790 w 1075"/>
                <a:gd name="T19" fmla="*/ 402 h 471"/>
                <a:gd name="T20" fmla="*/ 749 w 1075"/>
                <a:gd name="T21" fmla="*/ 419 h 471"/>
                <a:gd name="T22" fmla="*/ 708 w 1075"/>
                <a:gd name="T23" fmla="*/ 436 h 471"/>
                <a:gd name="T24" fmla="*/ 665 w 1075"/>
                <a:gd name="T25" fmla="*/ 449 h 471"/>
                <a:gd name="T26" fmla="*/ 662 w 1075"/>
                <a:gd name="T27" fmla="*/ 451 h 471"/>
                <a:gd name="T28" fmla="*/ 653 w 1075"/>
                <a:gd name="T29" fmla="*/ 453 h 471"/>
                <a:gd name="T30" fmla="*/ 638 w 1075"/>
                <a:gd name="T31" fmla="*/ 456 h 471"/>
                <a:gd name="T32" fmla="*/ 615 w 1075"/>
                <a:gd name="T33" fmla="*/ 462 h 471"/>
                <a:gd name="T34" fmla="*/ 586 w 1075"/>
                <a:gd name="T35" fmla="*/ 466 h 471"/>
                <a:gd name="T36" fmla="*/ 549 w 1075"/>
                <a:gd name="T37" fmla="*/ 469 h 471"/>
                <a:gd name="T38" fmla="*/ 502 w 1075"/>
                <a:gd name="T39" fmla="*/ 471 h 471"/>
                <a:gd name="T40" fmla="*/ 447 w 1075"/>
                <a:gd name="T41" fmla="*/ 471 h 471"/>
                <a:gd name="T42" fmla="*/ 380 w 1075"/>
                <a:gd name="T43" fmla="*/ 469 h 471"/>
                <a:gd name="T44" fmla="*/ 304 w 1075"/>
                <a:gd name="T45" fmla="*/ 464 h 471"/>
                <a:gd name="T46" fmla="*/ 298 w 1075"/>
                <a:gd name="T47" fmla="*/ 462 h 471"/>
                <a:gd name="T48" fmla="*/ 280 w 1075"/>
                <a:gd name="T49" fmla="*/ 460 h 471"/>
                <a:gd name="T50" fmla="*/ 254 w 1075"/>
                <a:gd name="T51" fmla="*/ 454 h 471"/>
                <a:gd name="T52" fmla="*/ 222 w 1075"/>
                <a:gd name="T53" fmla="*/ 445 h 471"/>
                <a:gd name="T54" fmla="*/ 185 w 1075"/>
                <a:gd name="T55" fmla="*/ 434 h 471"/>
                <a:gd name="T56" fmla="*/ 146 w 1075"/>
                <a:gd name="T57" fmla="*/ 417 h 471"/>
                <a:gd name="T58" fmla="*/ 107 w 1075"/>
                <a:gd name="T59" fmla="*/ 395 h 471"/>
                <a:gd name="T60" fmla="*/ 70 w 1075"/>
                <a:gd name="T61" fmla="*/ 367 h 471"/>
                <a:gd name="T62" fmla="*/ 39 w 1075"/>
                <a:gd name="T63" fmla="*/ 332 h 471"/>
                <a:gd name="T64" fmla="*/ 37 w 1075"/>
                <a:gd name="T65" fmla="*/ 330 h 471"/>
                <a:gd name="T66" fmla="*/ 31 w 1075"/>
                <a:gd name="T67" fmla="*/ 321 h 471"/>
                <a:gd name="T68" fmla="*/ 22 w 1075"/>
                <a:gd name="T69" fmla="*/ 308 h 471"/>
                <a:gd name="T70" fmla="*/ 15 w 1075"/>
                <a:gd name="T71" fmla="*/ 291 h 471"/>
                <a:gd name="T72" fmla="*/ 5 w 1075"/>
                <a:gd name="T73" fmla="*/ 269 h 471"/>
                <a:gd name="T74" fmla="*/ 2 w 1075"/>
                <a:gd name="T75" fmla="*/ 243 h 471"/>
                <a:gd name="T76" fmla="*/ 0 w 1075"/>
                <a:gd name="T77" fmla="*/ 215 h 471"/>
                <a:gd name="T78" fmla="*/ 4 w 1075"/>
                <a:gd name="T79" fmla="*/ 186 h 471"/>
                <a:gd name="T80" fmla="*/ 16 w 1075"/>
                <a:gd name="T81" fmla="*/ 152 h 471"/>
                <a:gd name="T82" fmla="*/ 37 w 1075"/>
                <a:gd name="T83" fmla="*/ 119 h 471"/>
                <a:gd name="T84" fmla="*/ 68 w 1075"/>
                <a:gd name="T85" fmla="*/ 84 h 471"/>
                <a:gd name="T86" fmla="*/ 70 w 1075"/>
                <a:gd name="T87" fmla="*/ 82 h 471"/>
                <a:gd name="T88" fmla="*/ 80 w 1075"/>
                <a:gd name="T89" fmla="*/ 72 h 471"/>
                <a:gd name="T90" fmla="*/ 93 w 1075"/>
                <a:gd name="T91" fmla="*/ 59 h 471"/>
                <a:gd name="T92" fmla="*/ 115 w 1075"/>
                <a:gd name="T93" fmla="*/ 43 h 471"/>
                <a:gd name="T94" fmla="*/ 144 w 1075"/>
                <a:gd name="T95" fmla="*/ 22 h 471"/>
                <a:gd name="T96" fmla="*/ 182 w 1075"/>
                <a:gd name="T97" fmla="*/ 0 h 471"/>
                <a:gd name="T98" fmla="*/ 322 w 1075"/>
                <a:gd name="T99" fmla="*/ 85 h 47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75"/>
                <a:gd name="T151" fmla="*/ 0 h 471"/>
                <a:gd name="T152" fmla="*/ 1075 w 1075"/>
                <a:gd name="T153" fmla="*/ 471 h 47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75" h="471">
                  <a:moveTo>
                    <a:pt x="1075" y="402"/>
                  </a:moveTo>
                  <a:lnTo>
                    <a:pt x="981" y="295"/>
                  </a:lnTo>
                  <a:lnTo>
                    <a:pt x="977" y="297"/>
                  </a:lnTo>
                  <a:lnTo>
                    <a:pt x="966" y="304"/>
                  </a:lnTo>
                  <a:lnTo>
                    <a:pt x="949" y="315"/>
                  </a:lnTo>
                  <a:lnTo>
                    <a:pt x="925" y="330"/>
                  </a:lnTo>
                  <a:lnTo>
                    <a:pt x="897" y="347"/>
                  </a:lnTo>
                  <a:lnTo>
                    <a:pt x="866" y="365"/>
                  </a:lnTo>
                  <a:lnTo>
                    <a:pt x="829" y="384"/>
                  </a:lnTo>
                  <a:lnTo>
                    <a:pt x="790" y="402"/>
                  </a:lnTo>
                  <a:lnTo>
                    <a:pt x="749" y="419"/>
                  </a:lnTo>
                  <a:lnTo>
                    <a:pt x="708" y="436"/>
                  </a:lnTo>
                  <a:lnTo>
                    <a:pt x="665" y="449"/>
                  </a:lnTo>
                  <a:lnTo>
                    <a:pt x="662" y="451"/>
                  </a:lnTo>
                  <a:lnTo>
                    <a:pt x="653" y="453"/>
                  </a:lnTo>
                  <a:lnTo>
                    <a:pt x="638" y="456"/>
                  </a:lnTo>
                  <a:lnTo>
                    <a:pt x="615" y="462"/>
                  </a:lnTo>
                  <a:lnTo>
                    <a:pt x="586" y="466"/>
                  </a:lnTo>
                  <a:lnTo>
                    <a:pt x="549" y="469"/>
                  </a:lnTo>
                  <a:lnTo>
                    <a:pt x="502" y="471"/>
                  </a:lnTo>
                  <a:lnTo>
                    <a:pt x="447" y="471"/>
                  </a:lnTo>
                  <a:lnTo>
                    <a:pt x="380" y="469"/>
                  </a:lnTo>
                  <a:lnTo>
                    <a:pt x="304" y="464"/>
                  </a:lnTo>
                  <a:lnTo>
                    <a:pt x="298" y="462"/>
                  </a:lnTo>
                  <a:lnTo>
                    <a:pt x="280" y="460"/>
                  </a:lnTo>
                  <a:lnTo>
                    <a:pt x="254" y="454"/>
                  </a:lnTo>
                  <a:lnTo>
                    <a:pt x="222" y="445"/>
                  </a:lnTo>
                  <a:lnTo>
                    <a:pt x="185" y="434"/>
                  </a:lnTo>
                  <a:lnTo>
                    <a:pt x="146" y="417"/>
                  </a:lnTo>
                  <a:lnTo>
                    <a:pt x="107" y="395"/>
                  </a:lnTo>
                  <a:lnTo>
                    <a:pt x="70" y="367"/>
                  </a:lnTo>
                  <a:lnTo>
                    <a:pt x="39" y="332"/>
                  </a:lnTo>
                  <a:lnTo>
                    <a:pt x="37" y="330"/>
                  </a:lnTo>
                  <a:lnTo>
                    <a:pt x="31" y="321"/>
                  </a:lnTo>
                  <a:lnTo>
                    <a:pt x="22" y="308"/>
                  </a:lnTo>
                  <a:lnTo>
                    <a:pt x="15" y="291"/>
                  </a:lnTo>
                  <a:lnTo>
                    <a:pt x="5" y="269"/>
                  </a:lnTo>
                  <a:lnTo>
                    <a:pt x="2" y="243"/>
                  </a:lnTo>
                  <a:lnTo>
                    <a:pt x="0" y="215"/>
                  </a:lnTo>
                  <a:lnTo>
                    <a:pt x="4" y="186"/>
                  </a:lnTo>
                  <a:lnTo>
                    <a:pt x="16" y="152"/>
                  </a:lnTo>
                  <a:lnTo>
                    <a:pt x="37" y="119"/>
                  </a:lnTo>
                  <a:lnTo>
                    <a:pt x="68" y="84"/>
                  </a:lnTo>
                  <a:lnTo>
                    <a:pt x="70" y="82"/>
                  </a:lnTo>
                  <a:lnTo>
                    <a:pt x="80" y="72"/>
                  </a:lnTo>
                  <a:lnTo>
                    <a:pt x="93" y="59"/>
                  </a:lnTo>
                  <a:lnTo>
                    <a:pt x="115" y="43"/>
                  </a:lnTo>
                  <a:lnTo>
                    <a:pt x="144" y="22"/>
                  </a:lnTo>
                  <a:lnTo>
                    <a:pt x="182" y="0"/>
                  </a:lnTo>
                  <a:lnTo>
                    <a:pt x="322" y="85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134">
              <a:extLst>
                <a:ext uri="{FF2B5EF4-FFF2-40B4-BE49-F238E27FC236}">
                  <a16:creationId xmlns:a16="http://schemas.microsoft.com/office/drawing/2014/main" id="{F30C216B-7C8C-6840-A28F-BE0E3776D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99" y="3188068"/>
              <a:ext cx="1717176" cy="719924"/>
            </a:xfrm>
            <a:custGeom>
              <a:avLst/>
              <a:gdLst>
                <a:gd name="T0" fmla="*/ 1075 w 1075"/>
                <a:gd name="T1" fmla="*/ 354 h 469"/>
                <a:gd name="T2" fmla="*/ 981 w 1075"/>
                <a:gd name="T3" fmla="*/ 293 h 469"/>
                <a:gd name="T4" fmla="*/ 977 w 1075"/>
                <a:gd name="T5" fmla="*/ 295 h 469"/>
                <a:gd name="T6" fmla="*/ 966 w 1075"/>
                <a:gd name="T7" fmla="*/ 303 h 469"/>
                <a:gd name="T8" fmla="*/ 949 w 1075"/>
                <a:gd name="T9" fmla="*/ 314 h 469"/>
                <a:gd name="T10" fmla="*/ 925 w 1075"/>
                <a:gd name="T11" fmla="*/ 328 h 469"/>
                <a:gd name="T12" fmla="*/ 897 w 1075"/>
                <a:gd name="T13" fmla="*/ 345 h 469"/>
                <a:gd name="T14" fmla="*/ 866 w 1075"/>
                <a:gd name="T15" fmla="*/ 364 h 469"/>
                <a:gd name="T16" fmla="*/ 829 w 1075"/>
                <a:gd name="T17" fmla="*/ 382 h 469"/>
                <a:gd name="T18" fmla="*/ 790 w 1075"/>
                <a:gd name="T19" fmla="*/ 401 h 469"/>
                <a:gd name="T20" fmla="*/ 749 w 1075"/>
                <a:gd name="T21" fmla="*/ 419 h 469"/>
                <a:gd name="T22" fmla="*/ 708 w 1075"/>
                <a:gd name="T23" fmla="*/ 434 h 469"/>
                <a:gd name="T24" fmla="*/ 665 w 1075"/>
                <a:gd name="T25" fmla="*/ 447 h 469"/>
                <a:gd name="T26" fmla="*/ 662 w 1075"/>
                <a:gd name="T27" fmla="*/ 449 h 469"/>
                <a:gd name="T28" fmla="*/ 653 w 1075"/>
                <a:gd name="T29" fmla="*/ 451 h 469"/>
                <a:gd name="T30" fmla="*/ 638 w 1075"/>
                <a:gd name="T31" fmla="*/ 456 h 469"/>
                <a:gd name="T32" fmla="*/ 615 w 1075"/>
                <a:gd name="T33" fmla="*/ 460 h 469"/>
                <a:gd name="T34" fmla="*/ 586 w 1075"/>
                <a:gd name="T35" fmla="*/ 464 h 469"/>
                <a:gd name="T36" fmla="*/ 549 w 1075"/>
                <a:gd name="T37" fmla="*/ 468 h 469"/>
                <a:gd name="T38" fmla="*/ 502 w 1075"/>
                <a:gd name="T39" fmla="*/ 469 h 469"/>
                <a:gd name="T40" fmla="*/ 447 w 1075"/>
                <a:gd name="T41" fmla="*/ 469 h 469"/>
                <a:gd name="T42" fmla="*/ 380 w 1075"/>
                <a:gd name="T43" fmla="*/ 468 h 469"/>
                <a:gd name="T44" fmla="*/ 304 w 1075"/>
                <a:gd name="T45" fmla="*/ 462 h 469"/>
                <a:gd name="T46" fmla="*/ 298 w 1075"/>
                <a:gd name="T47" fmla="*/ 462 h 469"/>
                <a:gd name="T48" fmla="*/ 280 w 1075"/>
                <a:gd name="T49" fmla="*/ 458 h 469"/>
                <a:gd name="T50" fmla="*/ 254 w 1075"/>
                <a:gd name="T51" fmla="*/ 453 h 469"/>
                <a:gd name="T52" fmla="*/ 222 w 1075"/>
                <a:gd name="T53" fmla="*/ 445 h 469"/>
                <a:gd name="T54" fmla="*/ 185 w 1075"/>
                <a:gd name="T55" fmla="*/ 432 h 469"/>
                <a:gd name="T56" fmla="*/ 146 w 1075"/>
                <a:gd name="T57" fmla="*/ 416 h 469"/>
                <a:gd name="T58" fmla="*/ 107 w 1075"/>
                <a:gd name="T59" fmla="*/ 393 h 469"/>
                <a:gd name="T60" fmla="*/ 70 w 1075"/>
                <a:gd name="T61" fmla="*/ 366 h 469"/>
                <a:gd name="T62" fmla="*/ 39 w 1075"/>
                <a:gd name="T63" fmla="*/ 332 h 469"/>
                <a:gd name="T64" fmla="*/ 37 w 1075"/>
                <a:gd name="T65" fmla="*/ 328 h 469"/>
                <a:gd name="T66" fmla="*/ 31 w 1075"/>
                <a:gd name="T67" fmla="*/ 321 h 469"/>
                <a:gd name="T68" fmla="*/ 22 w 1075"/>
                <a:gd name="T69" fmla="*/ 306 h 469"/>
                <a:gd name="T70" fmla="*/ 15 w 1075"/>
                <a:gd name="T71" fmla="*/ 290 h 469"/>
                <a:gd name="T72" fmla="*/ 5 w 1075"/>
                <a:gd name="T73" fmla="*/ 267 h 469"/>
                <a:gd name="T74" fmla="*/ 2 w 1075"/>
                <a:gd name="T75" fmla="*/ 243 h 469"/>
                <a:gd name="T76" fmla="*/ 0 w 1075"/>
                <a:gd name="T77" fmla="*/ 215 h 469"/>
                <a:gd name="T78" fmla="*/ 4 w 1075"/>
                <a:gd name="T79" fmla="*/ 184 h 469"/>
                <a:gd name="T80" fmla="*/ 16 w 1075"/>
                <a:gd name="T81" fmla="*/ 152 h 469"/>
                <a:gd name="T82" fmla="*/ 37 w 1075"/>
                <a:gd name="T83" fmla="*/ 117 h 469"/>
                <a:gd name="T84" fmla="*/ 68 w 1075"/>
                <a:gd name="T85" fmla="*/ 84 h 469"/>
                <a:gd name="T86" fmla="*/ 70 w 1075"/>
                <a:gd name="T87" fmla="*/ 80 h 469"/>
                <a:gd name="T88" fmla="*/ 80 w 1075"/>
                <a:gd name="T89" fmla="*/ 73 h 469"/>
                <a:gd name="T90" fmla="*/ 93 w 1075"/>
                <a:gd name="T91" fmla="*/ 60 h 469"/>
                <a:gd name="T92" fmla="*/ 115 w 1075"/>
                <a:gd name="T93" fmla="*/ 41 h 469"/>
                <a:gd name="T94" fmla="*/ 144 w 1075"/>
                <a:gd name="T95" fmla="*/ 23 h 469"/>
                <a:gd name="T96" fmla="*/ 182 w 1075"/>
                <a:gd name="T97" fmla="*/ 0 h 469"/>
                <a:gd name="T98" fmla="*/ 315 w 1075"/>
                <a:gd name="T99" fmla="*/ 37 h 4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75"/>
                <a:gd name="T151" fmla="*/ 0 h 469"/>
                <a:gd name="T152" fmla="*/ 1075 w 1075"/>
                <a:gd name="T153" fmla="*/ 469 h 4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75" h="469">
                  <a:moveTo>
                    <a:pt x="1075" y="354"/>
                  </a:moveTo>
                  <a:lnTo>
                    <a:pt x="981" y="293"/>
                  </a:lnTo>
                  <a:lnTo>
                    <a:pt x="977" y="295"/>
                  </a:lnTo>
                  <a:lnTo>
                    <a:pt x="966" y="303"/>
                  </a:lnTo>
                  <a:lnTo>
                    <a:pt x="949" y="314"/>
                  </a:lnTo>
                  <a:lnTo>
                    <a:pt x="925" y="328"/>
                  </a:lnTo>
                  <a:lnTo>
                    <a:pt x="897" y="345"/>
                  </a:lnTo>
                  <a:lnTo>
                    <a:pt x="866" y="364"/>
                  </a:lnTo>
                  <a:lnTo>
                    <a:pt x="829" y="382"/>
                  </a:lnTo>
                  <a:lnTo>
                    <a:pt x="790" y="401"/>
                  </a:lnTo>
                  <a:lnTo>
                    <a:pt x="749" y="419"/>
                  </a:lnTo>
                  <a:lnTo>
                    <a:pt x="708" y="434"/>
                  </a:lnTo>
                  <a:lnTo>
                    <a:pt x="665" y="447"/>
                  </a:lnTo>
                  <a:lnTo>
                    <a:pt x="662" y="449"/>
                  </a:lnTo>
                  <a:lnTo>
                    <a:pt x="653" y="451"/>
                  </a:lnTo>
                  <a:lnTo>
                    <a:pt x="638" y="456"/>
                  </a:lnTo>
                  <a:lnTo>
                    <a:pt x="615" y="460"/>
                  </a:lnTo>
                  <a:lnTo>
                    <a:pt x="586" y="464"/>
                  </a:lnTo>
                  <a:lnTo>
                    <a:pt x="549" y="468"/>
                  </a:lnTo>
                  <a:lnTo>
                    <a:pt x="502" y="469"/>
                  </a:lnTo>
                  <a:lnTo>
                    <a:pt x="447" y="469"/>
                  </a:lnTo>
                  <a:lnTo>
                    <a:pt x="380" y="468"/>
                  </a:lnTo>
                  <a:lnTo>
                    <a:pt x="304" y="462"/>
                  </a:lnTo>
                  <a:lnTo>
                    <a:pt x="298" y="462"/>
                  </a:lnTo>
                  <a:lnTo>
                    <a:pt x="280" y="458"/>
                  </a:lnTo>
                  <a:lnTo>
                    <a:pt x="254" y="453"/>
                  </a:lnTo>
                  <a:lnTo>
                    <a:pt x="222" y="445"/>
                  </a:lnTo>
                  <a:lnTo>
                    <a:pt x="185" y="432"/>
                  </a:lnTo>
                  <a:lnTo>
                    <a:pt x="146" y="416"/>
                  </a:lnTo>
                  <a:lnTo>
                    <a:pt x="107" y="393"/>
                  </a:lnTo>
                  <a:lnTo>
                    <a:pt x="70" y="366"/>
                  </a:lnTo>
                  <a:lnTo>
                    <a:pt x="39" y="332"/>
                  </a:lnTo>
                  <a:lnTo>
                    <a:pt x="37" y="328"/>
                  </a:lnTo>
                  <a:lnTo>
                    <a:pt x="31" y="321"/>
                  </a:lnTo>
                  <a:lnTo>
                    <a:pt x="22" y="306"/>
                  </a:lnTo>
                  <a:lnTo>
                    <a:pt x="15" y="290"/>
                  </a:lnTo>
                  <a:lnTo>
                    <a:pt x="5" y="267"/>
                  </a:lnTo>
                  <a:lnTo>
                    <a:pt x="2" y="243"/>
                  </a:lnTo>
                  <a:lnTo>
                    <a:pt x="0" y="215"/>
                  </a:lnTo>
                  <a:lnTo>
                    <a:pt x="4" y="184"/>
                  </a:lnTo>
                  <a:lnTo>
                    <a:pt x="16" y="152"/>
                  </a:lnTo>
                  <a:lnTo>
                    <a:pt x="37" y="117"/>
                  </a:lnTo>
                  <a:lnTo>
                    <a:pt x="68" y="84"/>
                  </a:lnTo>
                  <a:lnTo>
                    <a:pt x="70" y="80"/>
                  </a:lnTo>
                  <a:lnTo>
                    <a:pt x="80" y="73"/>
                  </a:lnTo>
                  <a:lnTo>
                    <a:pt x="93" y="60"/>
                  </a:lnTo>
                  <a:lnTo>
                    <a:pt x="115" y="41"/>
                  </a:lnTo>
                  <a:lnTo>
                    <a:pt x="144" y="23"/>
                  </a:lnTo>
                  <a:lnTo>
                    <a:pt x="182" y="0"/>
                  </a:lnTo>
                  <a:lnTo>
                    <a:pt x="315" y="37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136">
              <a:extLst>
                <a:ext uri="{FF2B5EF4-FFF2-40B4-BE49-F238E27FC236}">
                  <a16:creationId xmlns:a16="http://schemas.microsoft.com/office/drawing/2014/main" id="{A099F2FD-CFEE-A34D-8368-2C6F3638B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522702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5 h 58"/>
                <a:gd name="T4" fmla="*/ 0 w 44"/>
                <a:gd name="T5" fmla="*/ 58 h 58"/>
                <a:gd name="T6" fmla="*/ 44 w 44"/>
                <a:gd name="T7" fmla="*/ 34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5"/>
                  </a:lnTo>
                  <a:lnTo>
                    <a:pt x="0" y="58"/>
                  </a:lnTo>
                  <a:lnTo>
                    <a:pt x="44" y="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137">
              <a:extLst>
                <a:ext uri="{FF2B5EF4-FFF2-40B4-BE49-F238E27FC236}">
                  <a16:creationId xmlns:a16="http://schemas.microsoft.com/office/drawing/2014/main" id="{4B16E235-9B61-2E4F-AD0E-EA01B8494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522702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5 h 58"/>
                <a:gd name="T4" fmla="*/ 0 w 44"/>
                <a:gd name="T5" fmla="*/ 58 h 58"/>
                <a:gd name="T6" fmla="*/ 44 w 44"/>
                <a:gd name="T7" fmla="*/ 34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5"/>
                  </a:lnTo>
                  <a:lnTo>
                    <a:pt x="0" y="58"/>
                  </a:lnTo>
                  <a:lnTo>
                    <a:pt x="44" y="34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138">
              <a:extLst>
                <a:ext uri="{FF2B5EF4-FFF2-40B4-BE49-F238E27FC236}">
                  <a16:creationId xmlns:a16="http://schemas.microsoft.com/office/drawing/2014/main" id="{F1227154-C42A-0345-AD9A-D60C8E980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14803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139">
              <a:extLst>
                <a:ext uri="{FF2B5EF4-FFF2-40B4-BE49-F238E27FC236}">
                  <a16:creationId xmlns:a16="http://schemas.microsoft.com/office/drawing/2014/main" id="{7E4F237D-B5E9-A14E-A32F-B3D10C8F8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14803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140">
              <a:extLst>
                <a:ext uri="{FF2B5EF4-FFF2-40B4-BE49-F238E27FC236}">
                  <a16:creationId xmlns:a16="http://schemas.microsoft.com/office/drawing/2014/main" id="{DBD288C5-CBAA-984F-B097-FB20321F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88484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4 h 58"/>
                <a:gd name="T4" fmla="*/ 0 w 44"/>
                <a:gd name="T5" fmla="*/ 58 h 58"/>
                <a:gd name="T6" fmla="*/ 44 w 44"/>
                <a:gd name="T7" fmla="*/ 33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4" y="3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141">
              <a:extLst>
                <a:ext uri="{FF2B5EF4-FFF2-40B4-BE49-F238E27FC236}">
                  <a16:creationId xmlns:a16="http://schemas.microsoft.com/office/drawing/2014/main" id="{6346B3F5-F8A0-4E4B-97EA-8A211DBF4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88484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4 h 58"/>
                <a:gd name="T4" fmla="*/ 0 w 44"/>
                <a:gd name="T5" fmla="*/ 58 h 58"/>
                <a:gd name="T6" fmla="*/ 44 w 44"/>
                <a:gd name="T7" fmla="*/ 33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4" y="33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142">
              <a:extLst>
                <a:ext uri="{FF2B5EF4-FFF2-40B4-BE49-F238E27FC236}">
                  <a16:creationId xmlns:a16="http://schemas.microsoft.com/office/drawing/2014/main" id="{15964E56-55F1-5D4D-BCD1-5E7E856C1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771375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143">
              <a:extLst>
                <a:ext uri="{FF2B5EF4-FFF2-40B4-BE49-F238E27FC236}">
                  <a16:creationId xmlns:a16="http://schemas.microsoft.com/office/drawing/2014/main" id="{069EC09C-ECB7-1542-9018-8CCFEEB36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771375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144">
              <a:extLst>
                <a:ext uri="{FF2B5EF4-FFF2-40B4-BE49-F238E27FC236}">
                  <a16:creationId xmlns:a16="http://schemas.microsoft.com/office/drawing/2014/main" id="{19F247A0-643D-2647-A779-FC3FAEA2D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00988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145">
              <a:extLst>
                <a:ext uri="{FF2B5EF4-FFF2-40B4-BE49-F238E27FC236}">
                  <a16:creationId xmlns:a16="http://schemas.microsoft.com/office/drawing/2014/main" id="{4B2241B8-2432-D941-BFA0-1EBE65A2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00988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146">
              <a:extLst>
                <a:ext uri="{FF2B5EF4-FFF2-40B4-BE49-F238E27FC236}">
                  <a16:creationId xmlns:a16="http://schemas.microsoft.com/office/drawing/2014/main" id="{FBA65DDB-A7A9-4A49-97E1-1FD30E0F4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74669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3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147">
              <a:extLst>
                <a:ext uri="{FF2B5EF4-FFF2-40B4-BE49-F238E27FC236}">
                  <a16:creationId xmlns:a16="http://schemas.microsoft.com/office/drawing/2014/main" id="{73F1D981-130C-914E-8F67-88A89C000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74669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3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3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148">
              <a:extLst>
                <a:ext uri="{FF2B5EF4-FFF2-40B4-BE49-F238E27FC236}">
                  <a16:creationId xmlns:a16="http://schemas.microsoft.com/office/drawing/2014/main" id="{4BE8DEEC-3CA2-2440-82C2-04E9AEAC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757560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149">
              <a:extLst>
                <a:ext uri="{FF2B5EF4-FFF2-40B4-BE49-F238E27FC236}">
                  <a16:creationId xmlns:a16="http://schemas.microsoft.com/office/drawing/2014/main" id="{E0ACB957-DD4F-8F40-B6E6-6EC7CCED2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757560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159">
              <a:extLst>
                <a:ext uri="{FF2B5EF4-FFF2-40B4-BE49-F238E27FC236}">
                  <a16:creationId xmlns:a16="http://schemas.microsoft.com/office/drawing/2014/main" id="{7A3924DC-F4D7-1044-82DC-5D035FF4E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44" y="2899485"/>
              <a:ext cx="1075032" cy="635498"/>
            </a:xfrm>
            <a:custGeom>
              <a:avLst/>
              <a:gdLst>
                <a:gd name="T0" fmla="*/ 0 w 673"/>
                <a:gd name="T1" fmla="*/ 362 h 414"/>
                <a:gd name="T2" fmla="*/ 633 w 673"/>
                <a:gd name="T3" fmla="*/ 2 h 414"/>
                <a:gd name="T4" fmla="*/ 634 w 673"/>
                <a:gd name="T5" fmla="*/ 0 h 414"/>
                <a:gd name="T6" fmla="*/ 640 w 673"/>
                <a:gd name="T7" fmla="*/ 0 h 414"/>
                <a:gd name="T8" fmla="*/ 647 w 673"/>
                <a:gd name="T9" fmla="*/ 2 h 414"/>
                <a:gd name="T10" fmla="*/ 655 w 673"/>
                <a:gd name="T11" fmla="*/ 4 h 414"/>
                <a:gd name="T12" fmla="*/ 662 w 673"/>
                <a:gd name="T13" fmla="*/ 10 h 414"/>
                <a:gd name="T14" fmla="*/ 670 w 673"/>
                <a:gd name="T15" fmla="*/ 19 h 414"/>
                <a:gd name="T16" fmla="*/ 673 w 673"/>
                <a:gd name="T17" fmla="*/ 34 h 414"/>
                <a:gd name="T18" fmla="*/ 673 w 673"/>
                <a:gd name="T19" fmla="*/ 54 h 414"/>
                <a:gd name="T20" fmla="*/ 41 w 673"/>
                <a:gd name="T21" fmla="*/ 414 h 414"/>
                <a:gd name="T22" fmla="*/ 0 w 673"/>
                <a:gd name="T23" fmla="*/ 362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3"/>
                <a:gd name="T37" fmla="*/ 0 h 414"/>
                <a:gd name="T38" fmla="*/ 673 w 673"/>
                <a:gd name="T39" fmla="*/ 414 h 4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3" h="414">
                  <a:moveTo>
                    <a:pt x="0" y="362"/>
                  </a:moveTo>
                  <a:lnTo>
                    <a:pt x="633" y="2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7" y="2"/>
                  </a:lnTo>
                  <a:lnTo>
                    <a:pt x="655" y="4"/>
                  </a:lnTo>
                  <a:lnTo>
                    <a:pt x="662" y="10"/>
                  </a:lnTo>
                  <a:lnTo>
                    <a:pt x="670" y="19"/>
                  </a:lnTo>
                  <a:lnTo>
                    <a:pt x="673" y="34"/>
                  </a:lnTo>
                  <a:lnTo>
                    <a:pt x="673" y="54"/>
                  </a:lnTo>
                  <a:lnTo>
                    <a:pt x="41" y="414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160">
              <a:extLst>
                <a:ext uri="{FF2B5EF4-FFF2-40B4-BE49-F238E27FC236}">
                  <a16:creationId xmlns:a16="http://schemas.microsoft.com/office/drawing/2014/main" id="{ABCBD51F-F3C8-DF45-9555-863502EDF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44" y="2899485"/>
              <a:ext cx="1075032" cy="635498"/>
            </a:xfrm>
            <a:custGeom>
              <a:avLst/>
              <a:gdLst>
                <a:gd name="T0" fmla="*/ 0 w 673"/>
                <a:gd name="T1" fmla="*/ 362 h 414"/>
                <a:gd name="T2" fmla="*/ 633 w 673"/>
                <a:gd name="T3" fmla="*/ 2 h 414"/>
                <a:gd name="T4" fmla="*/ 634 w 673"/>
                <a:gd name="T5" fmla="*/ 0 h 414"/>
                <a:gd name="T6" fmla="*/ 640 w 673"/>
                <a:gd name="T7" fmla="*/ 0 h 414"/>
                <a:gd name="T8" fmla="*/ 647 w 673"/>
                <a:gd name="T9" fmla="*/ 2 h 414"/>
                <a:gd name="T10" fmla="*/ 655 w 673"/>
                <a:gd name="T11" fmla="*/ 4 h 414"/>
                <a:gd name="T12" fmla="*/ 662 w 673"/>
                <a:gd name="T13" fmla="*/ 10 h 414"/>
                <a:gd name="T14" fmla="*/ 670 w 673"/>
                <a:gd name="T15" fmla="*/ 19 h 414"/>
                <a:gd name="T16" fmla="*/ 673 w 673"/>
                <a:gd name="T17" fmla="*/ 34 h 414"/>
                <a:gd name="T18" fmla="*/ 673 w 673"/>
                <a:gd name="T19" fmla="*/ 54 h 414"/>
                <a:gd name="T20" fmla="*/ 41 w 673"/>
                <a:gd name="T21" fmla="*/ 414 h 414"/>
                <a:gd name="T22" fmla="*/ 0 w 673"/>
                <a:gd name="T23" fmla="*/ 362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3"/>
                <a:gd name="T37" fmla="*/ 0 h 414"/>
                <a:gd name="T38" fmla="*/ 673 w 673"/>
                <a:gd name="T39" fmla="*/ 414 h 4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3" h="414">
                  <a:moveTo>
                    <a:pt x="0" y="362"/>
                  </a:moveTo>
                  <a:lnTo>
                    <a:pt x="633" y="2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7" y="2"/>
                  </a:lnTo>
                  <a:lnTo>
                    <a:pt x="655" y="4"/>
                  </a:lnTo>
                  <a:lnTo>
                    <a:pt x="662" y="10"/>
                  </a:lnTo>
                  <a:lnTo>
                    <a:pt x="670" y="19"/>
                  </a:lnTo>
                  <a:lnTo>
                    <a:pt x="673" y="34"/>
                  </a:lnTo>
                  <a:lnTo>
                    <a:pt x="673" y="54"/>
                  </a:lnTo>
                  <a:lnTo>
                    <a:pt x="41" y="414"/>
                  </a:lnTo>
                  <a:lnTo>
                    <a:pt x="0" y="36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161">
              <a:extLst>
                <a:ext uri="{FF2B5EF4-FFF2-40B4-BE49-F238E27FC236}">
                  <a16:creationId xmlns:a16="http://schemas.microsoft.com/office/drawing/2014/main" id="{9FAC2901-6C25-9249-8220-2B9DD7298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229" y="2902555"/>
              <a:ext cx="1065448" cy="623218"/>
            </a:xfrm>
            <a:custGeom>
              <a:avLst/>
              <a:gdLst>
                <a:gd name="T0" fmla="*/ 630 w 667"/>
                <a:gd name="T1" fmla="*/ 0 h 406"/>
                <a:gd name="T2" fmla="*/ 632 w 667"/>
                <a:gd name="T3" fmla="*/ 0 h 406"/>
                <a:gd name="T4" fmla="*/ 638 w 667"/>
                <a:gd name="T5" fmla="*/ 0 h 406"/>
                <a:gd name="T6" fmla="*/ 645 w 667"/>
                <a:gd name="T7" fmla="*/ 2 h 406"/>
                <a:gd name="T8" fmla="*/ 654 w 667"/>
                <a:gd name="T9" fmla="*/ 6 h 406"/>
                <a:gd name="T10" fmla="*/ 662 w 667"/>
                <a:gd name="T11" fmla="*/ 15 h 406"/>
                <a:gd name="T12" fmla="*/ 666 w 667"/>
                <a:gd name="T13" fmla="*/ 28 h 406"/>
                <a:gd name="T14" fmla="*/ 667 w 667"/>
                <a:gd name="T15" fmla="*/ 47 h 406"/>
                <a:gd name="T16" fmla="*/ 35 w 667"/>
                <a:gd name="T17" fmla="*/ 406 h 406"/>
                <a:gd name="T18" fmla="*/ 0 w 667"/>
                <a:gd name="T19" fmla="*/ 360 h 406"/>
                <a:gd name="T20" fmla="*/ 630 w 667"/>
                <a:gd name="T21" fmla="*/ 0 h 4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7"/>
                <a:gd name="T34" fmla="*/ 0 h 406"/>
                <a:gd name="T35" fmla="*/ 667 w 667"/>
                <a:gd name="T36" fmla="*/ 406 h 4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7" h="406">
                  <a:moveTo>
                    <a:pt x="630" y="0"/>
                  </a:moveTo>
                  <a:lnTo>
                    <a:pt x="632" y="0"/>
                  </a:lnTo>
                  <a:lnTo>
                    <a:pt x="638" y="0"/>
                  </a:lnTo>
                  <a:lnTo>
                    <a:pt x="645" y="2"/>
                  </a:lnTo>
                  <a:lnTo>
                    <a:pt x="654" y="6"/>
                  </a:lnTo>
                  <a:lnTo>
                    <a:pt x="662" y="15"/>
                  </a:lnTo>
                  <a:lnTo>
                    <a:pt x="666" y="28"/>
                  </a:lnTo>
                  <a:lnTo>
                    <a:pt x="667" y="47"/>
                  </a:lnTo>
                  <a:lnTo>
                    <a:pt x="35" y="406"/>
                  </a:lnTo>
                  <a:lnTo>
                    <a:pt x="0" y="360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FF2B2B"/>
            </a:solidFill>
            <a:ln w="0">
              <a:solidFill>
                <a:srgbClr val="FF2B2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162">
              <a:extLst>
                <a:ext uri="{FF2B5EF4-FFF2-40B4-BE49-F238E27FC236}">
                  <a16:creationId xmlns:a16="http://schemas.microsoft.com/office/drawing/2014/main" id="{25348F80-288C-6D47-9898-14EA9EA16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216" y="2905625"/>
              <a:ext cx="1055864" cy="609402"/>
            </a:xfrm>
            <a:custGeom>
              <a:avLst/>
              <a:gdLst>
                <a:gd name="T0" fmla="*/ 629 w 661"/>
                <a:gd name="T1" fmla="*/ 0 h 397"/>
                <a:gd name="T2" fmla="*/ 631 w 661"/>
                <a:gd name="T3" fmla="*/ 0 h 397"/>
                <a:gd name="T4" fmla="*/ 638 w 661"/>
                <a:gd name="T5" fmla="*/ 0 h 397"/>
                <a:gd name="T6" fmla="*/ 646 w 661"/>
                <a:gd name="T7" fmla="*/ 4 h 397"/>
                <a:gd name="T8" fmla="*/ 655 w 661"/>
                <a:gd name="T9" fmla="*/ 11 h 397"/>
                <a:gd name="T10" fmla="*/ 661 w 661"/>
                <a:gd name="T11" fmla="*/ 22 h 397"/>
                <a:gd name="T12" fmla="*/ 661 w 661"/>
                <a:gd name="T13" fmla="*/ 39 h 397"/>
                <a:gd name="T14" fmla="*/ 32 w 661"/>
                <a:gd name="T15" fmla="*/ 397 h 397"/>
                <a:gd name="T16" fmla="*/ 0 w 661"/>
                <a:gd name="T17" fmla="*/ 358 h 397"/>
                <a:gd name="T18" fmla="*/ 629 w 661"/>
                <a:gd name="T19" fmla="*/ 0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1"/>
                <a:gd name="T31" fmla="*/ 0 h 397"/>
                <a:gd name="T32" fmla="*/ 661 w 661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1" h="397">
                  <a:moveTo>
                    <a:pt x="629" y="0"/>
                  </a:moveTo>
                  <a:lnTo>
                    <a:pt x="631" y="0"/>
                  </a:lnTo>
                  <a:lnTo>
                    <a:pt x="638" y="0"/>
                  </a:lnTo>
                  <a:lnTo>
                    <a:pt x="646" y="4"/>
                  </a:lnTo>
                  <a:lnTo>
                    <a:pt x="655" y="11"/>
                  </a:lnTo>
                  <a:lnTo>
                    <a:pt x="661" y="22"/>
                  </a:lnTo>
                  <a:lnTo>
                    <a:pt x="661" y="39"/>
                  </a:lnTo>
                  <a:lnTo>
                    <a:pt x="32" y="397"/>
                  </a:lnTo>
                  <a:lnTo>
                    <a:pt x="0" y="358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FF5555"/>
            </a:solidFill>
            <a:ln w="0">
              <a:solidFill>
                <a:srgbClr val="FF55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163">
              <a:extLst>
                <a:ext uri="{FF2B5EF4-FFF2-40B4-BE49-F238E27FC236}">
                  <a16:creationId xmlns:a16="http://schemas.microsoft.com/office/drawing/2014/main" id="{E7D04ABA-5BE2-1D43-B6AF-8F84DA09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994" y="2905625"/>
              <a:ext cx="1043085" cy="600192"/>
            </a:xfrm>
            <a:custGeom>
              <a:avLst/>
              <a:gdLst>
                <a:gd name="T0" fmla="*/ 625 w 653"/>
                <a:gd name="T1" fmla="*/ 0 h 391"/>
                <a:gd name="T2" fmla="*/ 627 w 653"/>
                <a:gd name="T3" fmla="*/ 0 h 391"/>
                <a:gd name="T4" fmla="*/ 632 w 653"/>
                <a:gd name="T5" fmla="*/ 2 h 391"/>
                <a:gd name="T6" fmla="*/ 640 w 653"/>
                <a:gd name="T7" fmla="*/ 6 h 391"/>
                <a:gd name="T8" fmla="*/ 647 w 653"/>
                <a:gd name="T9" fmla="*/ 11 h 391"/>
                <a:gd name="T10" fmla="*/ 651 w 653"/>
                <a:gd name="T11" fmla="*/ 21 h 391"/>
                <a:gd name="T12" fmla="*/ 653 w 653"/>
                <a:gd name="T13" fmla="*/ 33 h 391"/>
                <a:gd name="T14" fmla="*/ 24 w 653"/>
                <a:gd name="T15" fmla="*/ 391 h 391"/>
                <a:gd name="T16" fmla="*/ 0 w 653"/>
                <a:gd name="T17" fmla="*/ 358 h 391"/>
                <a:gd name="T18" fmla="*/ 625 w 653"/>
                <a:gd name="T19" fmla="*/ 0 h 3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3"/>
                <a:gd name="T31" fmla="*/ 0 h 391"/>
                <a:gd name="T32" fmla="*/ 653 w 653"/>
                <a:gd name="T33" fmla="*/ 391 h 3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3" h="391">
                  <a:moveTo>
                    <a:pt x="625" y="0"/>
                  </a:moveTo>
                  <a:lnTo>
                    <a:pt x="627" y="0"/>
                  </a:lnTo>
                  <a:lnTo>
                    <a:pt x="632" y="2"/>
                  </a:lnTo>
                  <a:lnTo>
                    <a:pt x="640" y="6"/>
                  </a:lnTo>
                  <a:lnTo>
                    <a:pt x="647" y="11"/>
                  </a:lnTo>
                  <a:lnTo>
                    <a:pt x="651" y="21"/>
                  </a:lnTo>
                  <a:lnTo>
                    <a:pt x="653" y="33"/>
                  </a:lnTo>
                  <a:lnTo>
                    <a:pt x="24" y="391"/>
                  </a:lnTo>
                  <a:lnTo>
                    <a:pt x="0" y="358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164">
              <a:extLst>
                <a:ext uri="{FF2B5EF4-FFF2-40B4-BE49-F238E27FC236}">
                  <a16:creationId xmlns:a16="http://schemas.microsoft.com/office/drawing/2014/main" id="{9353AFA0-FE38-644B-B10A-94E6EDDC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981" y="2905625"/>
              <a:ext cx="1031903" cy="589447"/>
            </a:xfrm>
            <a:custGeom>
              <a:avLst/>
              <a:gdLst>
                <a:gd name="T0" fmla="*/ 623 w 646"/>
                <a:gd name="T1" fmla="*/ 0 h 384"/>
                <a:gd name="T2" fmla="*/ 625 w 646"/>
                <a:gd name="T3" fmla="*/ 2 h 384"/>
                <a:gd name="T4" fmla="*/ 627 w 646"/>
                <a:gd name="T5" fmla="*/ 2 h 384"/>
                <a:gd name="T6" fmla="*/ 631 w 646"/>
                <a:gd name="T7" fmla="*/ 4 h 384"/>
                <a:gd name="T8" fmla="*/ 635 w 646"/>
                <a:gd name="T9" fmla="*/ 6 h 384"/>
                <a:gd name="T10" fmla="*/ 638 w 646"/>
                <a:gd name="T11" fmla="*/ 9 h 384"/>
                <a:gd name="T12" fmla="*/ 642 w 646"/>
                <a:gd name="T13" fmla="*/ 13 h 384"/>
                <a:gd name="T14" fmla="*/ 644 w 646"/>
                <a:gd name="T15" fmla="*/ 17 h 384"/>
                <a:gd name="T16" fmla="*/ 646 w 646"/>
                <a:gd name="T17" fmla="*/ 22 h 384"/>
                <a:gd name="T18" fmla="*/ 646 w 646"/>
                <a:gd name="T19" fmla="*/ 30 h 384"/>
                <a:gd name="T20" fmla="*/ 19 w 646"/>
                <a:gd name="T21" fmla="*/ 384 h 384"/>
                <a:gd name="T22" fmla="*/ 0 w 646"/>
                <a:gd name="T23" fmla="*/ 358 h 384"/>
                <a:gd name="T24" fmla="*/ 623 w 646"/>
                <a:gd name="T25" fmla="*/ 0 h 3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6"/>
                <a:gd name="T40" fmla="*/ 0 h 384"/>
                <a:gd name="T41" fmla="*/ 646 w 646"/>
                <a:gd name="T42" fmla="*/ 384 h 3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6" h="384">
                  <a:moveTo>
                    <a:pt x="623" y="0"/>
                  </a:moveTo>
                  <a:lnTo>
                    <a:pt x="625" y="2"/>
                  </a:lnTo>
                  <a:lnTo>
                    <a:pt x="627" y="2"/>
                  </a:lnTo>
                  <a:lnTo>
                    <a:pt x="631" y="4"/>
                  </a:lnTo>
                  <a:lnTo>
                    <a:pt x="635" y="6"/>
                  </a:lnTo>
                  <a:lnTo>
                    <a:pt x="638" y="9"/>
                  </a:lnTo>
                  <a:lnTo>
                    <a:pt x="642" y="13"/>
                  </a:lnTo>
                  <a:lnTo>
                    <a:pt x="644" y="17"/>
                  </a:lnTo>
                  <a:lnTo>
                    <a:pt x="646" y="22"/>
                  </a:lnTo>
                  <a:lnTo>
                    <a:pt x="646" y="30"/>
                  </a:lnTo>
                  <a:lnTo>
                    <a:pt x="19" y="384"/>
                  </a:lnTo>
                  <a:lnTo>
                    <a:pt x="0" y="358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FFAAAA"/>
            </a:solidFill>
            <a:ln w="0">
              <a:solidFill>
                <a:srgbClr val="FFAA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165">
              <a:extLst>
                <a:ext uri="{FF2B5EF4-FFF2-40B4-BE49-F238E27FC236}">
                  <a16:creationId xmlns:a16="http://schemas.microsoft.com/office/drawing/2014/main" id="{2988F616-8737-4844-A102-760C1690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760" y="2908695"/>
              <a:ext cx="1019124" cy="577167"/>
            </a:xfrm>
            <a:custGeom>
              <a:avLst/>
              <a:gdLst>
                <a:gd name="T0" fmla="*/ 619 w 638"/>
                <a:gd name="T1" fmla="*/ 0 h 376"/>
                <a:gd name="T2" fmla="*/ 621 w 638"/>
                <a:gd name="T3" fmla="*/ 0 h 376"/>
                <a:gd name="T4" fmla="*/ 623 w 638"/>
                <a:gd name="T5" fmla="*/ 2 h 376"/>
                <a:gd name="T6" fmla="*/ 627 w 638"/>
                <a:gd name="T7" fmla="*/ 6 h 376"/>
                <a:gd name="T8" fmla="*/ 632 w 638"/>
                <a:gd name="T9" fmla="*/ 9 h 376"/>
                <a:gd name="T10" fmla="*/ 634 w 638"/>
                <a:gd name="T11" fmla="*/ 13 h 376"/>
                <a:gd name="T12" fmla="*/ 638 w 638"/>
                <a:gd name="T13" fmla="*/ 17 h 376"/>
                <a:gd name="T14" fmla="*/ 638 w 638"/>
                <a:gd name="T15" fmla="*/ 22 h 376"/>
                <a:gd name="T16" fmla="*/ 13 w 638"/>
                <a:gd name="T17" fmla="*/ 376 h 376"/>
                <a:gd name="T18" fmla="*/ 0 w 638"/>
                <a:gd name="T19" fmla="*/ 356 h 376"/>
                <a:gd name="T20" fmla="*/ 619 w 638"/>
                <a:gd name="T21" fmla="*/ 0 h 3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8"/>
                <a:gd name="T34" fmla="*/ 0 h 376"/>
                <a:gd name="T35" fmla="*/ 638 w 638"/>
                <a:gd name="T36" fmla="*/ 376 h 3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8" h="376">
                  <a:moveTo>
                    <a:pt x="619" y="0"/>
                  </a:moveTo>
                  <a:lnTo>
                    <a:pt x="621" y="0"/>
                  </a:lnTo>
                  <a:lnTo>
                    <a:pt x="623" y="2"/>
                  </a:lnTo>
                  <a:lnTo>
                    <a:pt x="627" y="6"/>
                  </a:lnTo>
                  <a:lnTo>
                    <a:pt x="632" y="9"/>
                  </a:lnTo>
                  <a:lnTo>
                    <a:pt x="634" y="13"/>
                  </a:lnTo>
                  <a:lnTo>
                    <a:pt x="638" y="17"/>
                  </a:lnTo>
                  <a:lnTo>
                    <a:pt x="638" y="22"/>
                  </a:lnTo>
                  <a:lnTo>
                    <a:pt x="13" y="376"/>
                  </a:lnTo>
                  <a:lnTo>
                    <a:pt x="0" y="3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FFD5D5"/>
            </a:solidFill>
            <a:ln w="0">
              <a:solidFill>
                <a:srgbClr val="FFD5D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166">
              <a:extLst>
                <a:ext uri="{FF2B5EF4-FFF2-40B4-BE49-F238E27FC236}">
                  <a16:creationId xmlns:a16="http://schemas.microsoft.com/office/drawing/2014/main" id="{A7EDB57E-F6D4-9446-BD9E-8E85664D5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747" y="2908695"/>
              <a:ext cx="1011137" cy="569492"/>
            </a:xfrm>
            <a:custGeom>
              <a:avLst/>
              <a:gdLst>
                <a:gd name="T0" fmla="*/ 633 w 633"/>
                <a:gd name="T1" fmla="*/ 17 h 371"/>
                <a:gd name="T2" fmla="*/ 8 w 633"/>
                <a:gd name="T3" fmla="*/ 371 h 371"/>
                <a:gd name="T4" fmla="*/ 0 w 633"/>
                <a:gd name="T5" fmla="*/ 356 h 371"/>
                <a:gd name="T6" fmla="*/ 620 w 633"/>
                <a:gd name="T7" fmla="*/ 0 h 371"/>
                <a:gd name="T8" fmla="*/ 633 w 633"/>
                <a:gd name="T9" fmla="*/ 17 h 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3"/>
                <a:gd name="T16" fmla="*/ 0 h 371"/>
                <a:gd name="T17" fmla="*/ 633 w 633"/>
                <a:gd name="T18" fmla="*/ 371 h 3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3" h="371">
                  <a:moveTo>
                    <a:pt x="633" y="17"/>
                  </a:moveTo>
                  <a:lnTo>
                    <a:pt x="8" y="371"/>
                  </a:lnTo>
                  <a:lnTo>
                    <a:pt x="0" y="356"/>
                  </a:lnTo>
                  <a:lnTo>
                    <a:pt x="620" y="0"/>
                  </a:lnTo>
                  <a:lnTo>
                    <a:pt x="633" y="1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167">
              <a:extLst>
                <a:ext uri="{FF2B5EF4-FFF2-40B4-BE49-F238E27FC236}">
                  <a16:creationId xmlns:a16="http://schemas.microsoft.com/office/drawing/2014/main" id="{A3F3C10F-899B-F642-A15F-8B8DB1803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84" y="3445951"/>
              <a:ext cx="103829" cy="102846"/>
            </a:xfrm>
            <a:custGeom>
              <a:avLst/>
              <a:gdLst>
                <a:gd name="T0" fmla="*/ 47 w 65"/>
                <a:gd name="T1" fmla="*/ 65 h 67"/>
                <a:gd name="T2" fmla="*/ 60 w 65"/>
                <a:gd name="T3" fmla="*/ 54 h 67"/>
                <a:gd name="T4" fmla="*/ 65 w 65"/>
                <a:gd name="T5" fmla="*/ 38 h 67"/>
                <a:gd name="T6" fmla="*/ 62 w 65"/>
                <a:gd name="T7" fmla="*/ 21 h 67"/>
                <a:gd name="T8" fmla="*/ 51 w 65"/>
                <a:gd name="T9" fmla="*/ 6 h 67"/>
                <a:gd name="T10" fmla="*/ 36 w 65"/>
                <a:gd name="T11" fmla="*/ 0 h 67"/>
                <a:gd name="T12" fmla="*/ 19 w 65"/>
                <a:gd name="T13" fmla="*/ 2 h 67"/>
                <a:gd name="T14" fmla="*/ 6 w 65"/>
                <a:gd name="T15" fmla="*/ 13 h 67"/>
                <a:gd name="T16" fmla="*/ 0 w 65"/>
                <a:gd name="T17" fmla="*/ 28 h 67"/>
                <a:gd name="T18" fmla="*/ 4 w 65"/>
                <a:gd name="T19" fmla="*/ 47 h 67"/>
                <a:gd name="T20" fmla="*/ 15 w 65"/>
                <a:gd name="T21" fmla="*/ 60 h 67"/>
                <a:gd name="T22" fmla="*/ 30 w 65"/>
                <a:gd name="T23" fmla="*/ 67 h 67"/>
                <a:gd name="T24" fmla="*/ 47 w 65"/>
                <a:gd name="T25" fmla="*/ 65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7"/>
                <a:gd name="T41" fmla="*/ 65 w 6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7">
                  <a:moveTo>
                    <a:pt x="47" y="65"/>
                  </a:moveTo>
                  <a:lnTo>
                    <a:pt x="60" y="54"/>
                  </a:lnTo>
                  <a:lnTo>
                    <a:pt x="65" y="38"/>
                  </a:lnTo>
                  <a:lnTo>
                    <a:pt x="62" y="21"/>
                  </a:lnTo>
                  <a:lnTo>
                    <a:pt x="51" y="6"/>
                  </a:lnTo>
                  <a:lnTo>
                    <a:pt x="36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28"/>
                  </a:lnTo>
                  <a:lnTo>
                    <a:pt x="4" y="47"/>
                  </a:lnTo>
                  <a:lnTo>
                    <a:pt x="15" y="60"/>
                  </a:lnTo>
                  <a:lnTo>
                    <a:pt x="30" y="67"/>
                  </a:lnTo>
                  <a:lnTo>
                    <a:pt x="47" y="65"/>
                  </a:lnTo>
                  <a:close/>
                </a:path>
              </a:pathLst>
            </a:custGeom>
            <a:solidFill>
              <a:srgbClr val="CC0000"/>
            </a:solidFill>
            <a:ln w="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168">
              <a:extLst>
                <a:ext uri="{FF2B5EF4-FFF2-40B4-BE49-F238E27FC236}">
                  <a16:creationId xmlns:a16="http://schemas.microsoft.com/office/drawing/2014/main" id="{CE9F80A3-61A5-4E40-82AA-8683D64B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84" y="3445951"/>
              <a:ext cx="103829" cy="102846"/>
            </a:xfrm>
            <a:custGeom>
              <a:avLst/>
              <a:gdLst>
                <a:gd name="T0" fmla="*/ 47 w 65"/>
                <a:gd name="T1" fmla="*/ 65 h 67"/>
                <a:gd name="T2" fmla="*/ 60 w 65"/>
                <a:gd name="T3" fmla="*/ 54 h 67"/>
                <a:gd name="T4" fmla="*/ 65 w 65"/>
                <a:gd name="T5" fmla="*/ 38 h 67"/>
                <a:gd name="T6" fmla="*/ 62 w 65"/>
                <a:gd name="T7" fmla="*/ 21 h 67"/>
                <a:gd name="T8" fmla="*/ 51 w 65"/>
                <a:gd name="T9" fmla="*/ 6 h 67"/>
                <a:gd name="T10" fmla="*/ 36 w 65"/>
                <a:gd name="T11" fmla="*/ 0 h 67"/>
                <a:gd name="T12" fmla="*/ 19 w 65"/>
                <a:gd name="T13" fmla="*/ 2 h 67"/>
                <a:gd name="T14" fmla="*/ 6 w 65"/>
                <a:gd name="T15" fmla="*/ 13 h 67"/>
                <a:gd name="T16" fmla="*/ 0 w 65"/>
                <a:gd name="T17" fmla="*/ 28 h 67"/>
                <a:gd name="T18" fmla="*/ 4 w 65"/>
                <a:gd name="T19" fmla="*/ 47 h 67"/>
                <a:gd name="T20" fmla="*/ 15 w 65"/>
                <a:gd name="T21" fmla="*/ 60 h 67"/>
                <a:gd name="T22" fmla="*/ 30 w 65"/>
                <a:gd name="T23" fmla="*/ 67 h 67"/>
                <a:gd name="T24" fmla="*/ 47 w 65"/>
                <a:gd name="T25" fmla="*/ 65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7"/>
                <a:gd name="T41" fmla="*/ 65 w 6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7">
                  <a:moveTo>
                    <a:pt x="47" y="65"/>
                  </a:moveTo>
                  <a:lnTo>
                    <a:pt x="60" y="54"/>
                  </a:lnTo>
                  <a:lnTo>
                    <a:pt x="65" y="38"/>
                  </a:lnTo>
                  <a:lnTo>
                    <a:pt x="62" y="21"/>
                  </a:lnTo>
                  <a:lnTo>
                    <a:pt x="51" y="6"/>
                  </a:lnTo>
                  <a:lnTo>
                    <a:pt x="36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28"/>
                  </a:lnTo>
                  <a:lnTo>
                    <a:pt x="4" y="47"/>
                  </a:lnTo>
                  <a:lnTo>
                    <a:pt x="15" y="60"/>
                  </a:lnTo>
                  <a:lnTo>
                    <a:pt x="30" y="67"/>
                  </a:lnTo>
                  <a:lnTo>
                    <a:pt x="47" y="6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169">
              <a:extLst>
                <a:ext uri="{FF2B5EF4-FFF2-40B4-BE49-F238E27FC236}">
                  <a16:creationId xmlns:a16="http://schemas.microsoft.com/office/drawing/2014/main" id="{8B3D07B8-EC78-E74E-BAEA-FF079A791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596" y="3481257"/>
              <a:ext cx="225230" cy="96706"/>
            </a:xfrm>
            <a:custGeom>
              <a:avLst/>
              <a:gdLst>
                <a:gd name="T0" fmla="*/ 0 w 141"/>
                <a:gd name="T1" fmla="*/ 31 h 63"/>
                <a:gd name="T2" fmla="*/ 75 w 141"/>
                <a:gd name="T3" fmla="*/ 0 h 63"/>
                <a:gd name="T4" fmla="*/ 141 w 141"/>
                <a:gd name="T5" fmla="*/ 29 h 63"/>
                <a:gd name="T6" fmla="*/ 71 w 141"/>
                <a:gd name="T7" fmla="*/ 63 h 63"/>
                <a:gd name="T8" fmla="*/ 0 w 141"/>
                <a:gd name="T9" fmla="*/ 3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63"/>
                <a:gd name="T17" fmla="*/ 141 w 141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63">
                  <a:moveTo>
                    <a:pt x="0" y="31"/>
                  </a:moveTo>
                  <a:lnTo>
                    <a:pt x="75" y="0"/>
                  </a:lnTo>
                  <a:lnTo>
                    <a:pt x="141" y="29"/>
                  </a:lnTo>
                  <a:lnTo>
                    <a:pt x="71" y="6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80"/>
            </a:solidFill>
            <a:ln w="0">
              <a:solidFill>
                <a:srgbClr val="80FF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175">
              <a:extLst>
                <a:ext uri="{FF2B5EF4-FFF2-40B4-BE49-F238E27FC236}">
                  <a16:creationId xmlns:a16="http://schemas.microsoft.com/office/drawing/2014/main" id="{677672D9-59E0-3E4C-B63E-F4D57BC3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70" y="2994656"/>
              <a:ext cx="1713981" cy="722994"/>
            </a:xfrm>
            <a:custGeom>
              <a:avLst/>
              <a:gdLst>
                <a:gd name="T0" fmla="*/ 1073 w 1073"/>
                <a:gd name="T1" fmla="*/ 456 h 471"/>
                <a:gd name="T2" fmla="*/ 981 w 1073"/>
                <a:gd name="T3" fmla="*/ 294 h 471"/>
                <a:gd name="T4" fmla="*/ 977 w 1073"/>
                <a:gd name="T5" fmla="*/ 296 h 471"/>
                <a:gd name="T6" fmla="*/ 966 w 1073"/>
                <a:gd name="T7" fmla="*/ 304 h 471"/>
                <a:gd name="T8" fmla="*/ 949 w 1073"/>
                <a:gd name="T9" fmla="*/ 315 h 471"/>
                <a:gd name="T10" fmla="*/ 925 w 1073"/>
                <a:gd name="T11" fmla="*/ 330 h 471"/>
                <a:gd name="T12" fmla="*/ 897 w 1073"/>
                <a:gd name="T13" fmla="*/ 346 h 471"/>
                <a:gd name="T14" fmla="*/ 866 w 1073"/>
                <a:gd name="T15" fmla="*/ 365 h 471"/>
                <a:gd name="T16" fmla="*/ 829 w 1073"/>
                <a:gd name="T17" fmla="*/ 383 h 471"/>
                <a:gd name="T18" fmla="*/ 790 w 1073"/>
                <a:gd name="T19" fmla="*/ 402 h 471"/>
                <a:gd name="T20" fmla="*/ 749 w 1073"/>
                <a:gd name="T21" fmla="*/ 421 h 471"/>
                <a:gd name="T22" fmla="*/ 708 w 1073"/>
                <a:gd name="T23" fmla="*/ 435 h 471"/>
                <a:gd name="T24" fmla="*/ 665 w 1073"/>
                <a:gd name="T25" fmla="*/ 448 h 471"/>
                <a:gd name="T26" fmla="*/ 662 w 1073"/>
                <a:gd name="T27" fmla="*/ 450 h 471"/>
                <a:gd name="T28" fmla="*/ 653 w 1073"/>
                <a:gd name="T29" fmla="*/ 452 h 471"/>
                <a:gd name="T30" fmla="*/ 638 w 1073"/>
                <a:gd name="T31" fmla="*/ 456 h 471"/>
                <a:gd name="T32" fmla="*/ 615 w 1073"/>
                <a:gd name="T33" fmla="*/ 461 h 471"/>
                <a:gd name="T34" fmla="*/ 586 w 1073"/>
                <a:gd name="T35" fmla="*/ 465 h 471"/>
                <a:gd name="T36" fmla="*/ 549 w 1073"/>
                <a:gd name="T37" fmla="*/ 469 h 471"/>
                <a:gd name="T38" fmla="*/ 502 w 1073"/>
                <a:gd name="T39" fmla="*/ 471 h 471"/>
                <a:gd name="T40" fmla="*/ 447 w 1073"/>
                <a:gd name="T41" fmla="*/ 471 h 471"/>
                <a:gd name="T42" fmla="*/ 380 w 1073"/>
                <a:gd name="T43" fmla="*/ 469 h 471"/>
                <a:gd name="T44" fmla="*/ 304 w 1073"/>
                <a:gd name="T45" fmla="*/ 463 h 471"/>
                <a:gd name="T46" fmla="*/ 298 w 1073"/>
                <a:gd name="T47" fmla="*/ 463 h 471"/>
                <a:gd name="T48" fmla="*/ 280 w 1073"/>
                <a:gd name="T49" fmla="*/ 459 h 471"/>
                <a:gd name="T50" fmla="*/ 254 w 1073"/>
                <a:gd name="T51" fmla="*/ 454 h 471"/>
                <a:gd name="T52" fmla="*/ 222 w 1073"/>
                <a:gd name="T53" fmla="*/ 446 h 471"/>
                <a:gd name="T54" fmla="*/ 185 w 1073"/>
                <a:gd name="T55" fmla="*/ 433 h 471"/>
                <a:gd name="T56" fmla="*/ 146 w 1073"/>
                <a:gd name="T57" fmla="*/ 417 h 471"/>
                <a:gd name="T58" fmla="*/ 107 w 1073"/>
                <a:gd name="T59" fmla="*/ 395 h 471"/>
                <a:gd name="T60" fmla="*/ 70 w 1073"/>
                <a:gd name="T61" fmla="*/ 367 h 471"/>
                <a:gd name="T62" fmla="*/ 39 w 1073"/>
                <a:gd name="T63" fmla="*/ 333 h 471"/>
                <a:gd name="T64" fmla="*/ 37 w 1073"/>
                <a:gd name="T65" fmla="*/ 330 h 471"/>
                <a:gd name="T66" fmla="*/ 31 w 1073"/>
                <a:gd name="T67" fmla="*/ 322 h 471"/>
                <a:gd name="T68" fmla="*/ 22 w 1073"/>
                <a:gd name="T69" fmla="*/ 307 h 471"/>
                <a:gd name="T70" fmla="*/ 15 w 1073"/>
                <a:gd name="T71" fmla="*/ 291 h 471"/>
                <a:gd name="T72" fmla="*/ 5 w 1073"/>
                <a:gd name="T73" fmla="*/ 268 h 471"/>
                <a:gd name="T74" fmla="*/ 2 w 1073"/>
                <a:gd name="T75" fmla="*/ 244 h 471"/>
                <a:gd name="T76" fmla="*/ 0 w 1073"/>
                <a:gd name="T77" fmla="*/ 215 h 471"/>
                <a:gd name="T78" fmla="*/ 4 w 1073"/>
                <a:gd name="T79" fmla="*/ 185 h 471"/>
                <a:gd name="T80" fmla="*/ 16 w 1073"/>
                <a:gd name="T81" fmla="*/ 154 h 471"/>
                <a:gd name="T82" fmla="*/ 37 w 1073"/>
                <a:gd name="T83" fmla="*/ 118 h 471"/>
                <a:gd name="T84" fmla="*/ 68 w 1073"/>
                <a:gd name="T85" fmla="*/ 85 h 471"/>
                <a:gd name="T86" fmla="*/ 70 w 1073"/>
                <a:gd name="T87" fmla="*/ 81 h 471"/>
                <a:gd name="T88" fmla="*/ 80 w 1073"/>
                <a:gd name="T89" fmla="*/ 72 h 471"/>
                <a:gd name="T90" fmla="*/ 93 w 1073"/>
                <a:gd name="T91" fmla="*/ 61 h 471"/>
                <a:gd name="T92" fmla="*/ 115 w 1073"/>
                <a:gd name="T93" fmla="*/ 42 h 471"/>
                <a:gd name="T94" fmla="*/ 144 w 1073"/>
                <a:gd name="T95" fmla="*/ 24 h 471"/>
                <a:gd name="T96" fmla="*/ 182 w 1073"/>
                <a:gd name="T97" fmla="*/ 0 h 471"/>
                <a:gd name="T98" fmla="*/ 328 w 1073"/>
                <a:gd name="T99" fmla="*/ 141 h 471"/>
                <a:gd name="T100" fmla="*/ 137 w 1073"/>
                <a:gd name="T101" fmla="*/ 259 h 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3"/>
                <a:gd name="T154" fmla="*/ 0 h 471"/>
                <a:gd name="T155" fmla="*/ 1073 w 1073"/>
                <a:gd name="T156" fmla="*/ 471 h 4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3" h="471">
                  <a:moveTo>
                    <a:pt x="1073" y="456"/>
                  </a:moveTo>
                  <a:lnTo>
                    <a:pt x="981" y="294"/>
                  </a:lnTo>
                  <a:lnTo>
                    <a:pt x="977" y="296"/>
                  </a:lnTo>
                  <a:lnTo>
                    <a:pt x="966" y="304"/>
                  </a:lnTo>
                  <a:lnTo>
                    <a:pt x="949" y="315"/>
                  </a:lnTo>
                  <a:lnTo>
                    <a:pt x="925" y="330"/>
                  </a:lnTo>
                  <a:lnTo>
                    <a:pt x="897" y="346"/>
                  </a:lnTo>
                  <a:lnTo>
                    <a:pt x="866" y="365"/>
                  </a:lnTo>
                  <a:lnTo>
                    <a:pt x="829" y="383"/>
                  </a:lnTo>
                  <a:lnTo>
                    <a:pt x="790" y="402"/>
                  </a:lnTo>
                  <a:lnTo>
                    <a:pt x="749" y="421"/>
                  </a:lnTo>
                  <a:lnTo>
                    <a:pt x="708" y="435"/>
                  </a:lnTo>
                  <a:lnTo>
                    <a:pt x="665" y="448"/>
                  </a:lnTo>
                  <a:lnTo>
                    <a:pt x="662" y="450"/>
                  </a:lnTo>
                  <a:lnTo>
                    <a:pt x="653" y="452"/>
                  </a:lnTo>
                  <a:lnTo>
                    <a:pt x="638" y="456"/>
                  </a:lnTo>
                  <a:lnTo>
                    <a:pt x="615" y="461"/>
                  </a:lnTo>
                  <a:lnTo>
                    <a:pt x="586" y="465"/>
                  </a:lnTo>
                  <a:lnTo>
                    <a:pt x="549" y="469"/>
                  </a:lnTo>
                  <a:lnTo>
                    <a:pt x="502" y="471"/>
                  </a:lnTo>
                  <a:lnTo>
                    <a:pt x="447" y="471"/>
                  </a:lnTo>
                  <a:lnTo>
                    <a:pt x="380" y="469"/>
                  </a:lnTo>
                  <a:lnTo>
                    <a:pt x="304" y="463"/>
                  </a:lnTo>
                  <a:lnTo>
                    <a:pt x="298" y="463"/>
                  </a:lnTo>
                  <a:lnTo>
                    <a:pt x="280" y="459"/>
                  </a:lnTo>
                  <a:lnTo>
                    <a:pt x="254" y="454"/>
                  </a:lnTo>
                  <a:lnTo>
                    <a:pt x="222" y="446"/>
                  </a:lnTo>
                  <a:lnTo>
                    <a:pt x="185" y="433"/>
                  </a:lnTo>
                  <a:lnTo>
                    <a:pt x="146" y="417"/>
                  </a:lnTo>
                  <a:lnTo>
                    <a:pt x="107" y="395"/>
                  </a:lnTo>
                  <a:lnTo>
                    <a:pt x="70" y="367"/>
                  </a:lnTo>
                  <a:lnTo>
                    <a:pt x="39" y="333"/>
                  </a:lnTo>
                  <a:lnTo>
                    <a:pt x="37" y="330"/>
                  </a:lnTo>
                  <a:lnTo>
                    <a:pt x="31" y="322"/>
                  </a:lnTo>
                  <a:lnTo>
                    <a:pt x="22" y="307"/>
                  </a:lnTo>
                  <a:lnTo>
                    <a:pt x="15" y="291"/>
                  </a:lnTo>
                  <a:lnTo>
                    <a:pt x="5" y="268"/>
                  </a:lnTo>
                  <a:lnTo>
                    <a:pt x="2" y="244"/>
                  </a:lnTo>
                  <a:lnTo>
                    <a:pt x="0" y="215"/>
                  </a:lnTo>
                  <a:lnTo>
                    <a:pt x="4" y="185"/>
                  </a:lnTo>
                  <a:lnTo>
                    <a:pt x="16" y="154"/>
                  </a:lnTo>
                  <a:lnTo>
                    <a:pt x="37" y="118"/>
                  </a:lnTo>
                  <a:lnTo>
                    <a:pt x="68" y="85"/>
                  </a:lnTo>
                  <a:lnTo>
                    <a:pt x="70" y="81"/>
                  </a:lnTo>
                  <a:lnTo>
                    <a:pt x="80" y="72"/>
                  </a:lnTo>
                  <a:lnTo>
                    <a:pt x="93" y="61"/>
                  </a:lnTo>
                  <a:lnTo>
                    <a:pt x="115" y="42"/>
                  </a:lnTo>
                  <a:lnTo>
                    <a:pt x="144" y="24"/>
                  </a:lnTo>
                  <a:lnTo>
                    <a:pt x="182" y="0"/>
                  </a:lnTo>
                  <a:lnTo>
                    <a:pt x="328" y="141"/>
                  </a:lnTo>
                  <a:lnTo>
                    <a:pt x="137" y="259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176">
              <a:extLst>
                <a:ext uri="{FF2B5EF4-FFF2-40B4-BE49-F238E27FC236}">
                  <a16:creationId xmlns:a16="http://schemas.microsoft.com/office/drawing/2014/main" id="{CAA6CDD9-B5A8-8143-929B-A7ADCAFDE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508887"/>
              <a:ext cx="71882" cy="89031"/>
            </a:xfrm>
            <a:custGeom>
              <a:avLst/>
              <a:gdLst>
                <a:gd name="T0" fmla="*/ 45 w 45"/>
                <a:gd name="T1" fmla="*/ 0 h 58"/>
                <a:gd name="T2" fmla="*/ 0 w 45"/>
                <a:gd name="T3" fmla="*/ 24 h 58"/>
                <a:gd name="T4" fmla="*/ 0 w 45"/>
                <a:gd name="T5" fmla="*/ 58 h 58"/>
                <a:gd name="T6" fmla="*/ 45 w 45"/>
                <a:gd name="T7" fmla="*/ 34 h 58"/>
                <a:gd name="T8" fmla="*/ 45 w 45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8"/>
                <a:gd name="T17" fmla="*/ 45 w 45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8">
                  <a:moveTo>
                    <a:pt x="45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5" y="3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177">
              <a:extLst>
                <a:ext uri="{FF2B5EF4-FFF2-40B4-BE49-F238E27FC236}">
                  <a16:creationId xmlns:a16="http://schemas.microsoft.com/office/drawing/2014/main" id="{658C6426-F9EB-EF42-A39A-D83ED801E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508887"/>
              <a:ext cx="71882" cy="89031"/>
            </a:xfrm>
            <a:custGeom>
              <a:avLst/>
              <a:gdLst>
                <a:gd name="T0" fmla="*/ 45 w 45"/>
                <a:gd name="T1" fmla="*/ 0 h 58"/>
                <a:gd name="T2" fmla="*/ 0 w 45"/>
                <a:gd name="T3" fmla="*/ 24 h 58"/>
                <a:gd name="T4" fmla="*/ 0 w 45"/>
                <a:gd name="T5" fmla="*/ 58 h 58"/>
                <a:gd name="T6" fmla="*/ 45 w 45"/>
                <a:gd name="T7" fmla="*/ 34 h 58"/>
                <a:gd name="T8" fmla="*/ 45 w 45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8"/>
                <a:gd name="T17" fmla="*/ 45 w 45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8">
                  <a:moveTo>
                    <a:pt x="45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5" y="34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178">
              <a:extLst>
                <a:ext uri="{FF2B5EF4-FFF2-40B4-BE49-F238E27FC236}">
                  <a16:creationId xmlns:a16="http://schemas.microsoft.com/office/drawing/2014/main" id="{CB595546-51DD-2444-A22B-D916AC3B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673" y="1785061"/>
              <a:ext cx="1661268" cy="1123634"/>
            </a:xfrm>
            <a:custGeom>
              <a:avLst/>
              <a:gdLst>
                <a:gd name="T0" fmla="*/ 0 w 1040"/>
                <a:gd name="T1" fmla="*/ 420 h 732"/>
                <a:gd name="T2" fmla="*/ 72 w 1040"/>
                <a:gd name="T3" fmla="*/ 166 h 732"/>
                <a:gd name="T4" fmla="*/ 78 w 1040"/>
                <a:gd name="T5" fmla="*/ 165 h 732"/>
                <a:gd name="T6" fmla="*/ 89 w 1040"/>
                <a:gd name="T7" fmla="*/ 155 h 732"/>
                <a:gd name="T8" fmla="*/ 110 w 1040"/>
                <a:gd name="T9" fmla="*/ 144 h 732"/>
                <a:gd name="T10" fmla="*/ 136 w 1040"/>
                <a:gd name="T11" fmla="*/ 129 h 732"/>
                <a:gd name="T12" fmla="*/ 167 w 1040"/>
                <a:gd name="T13" fmla="*/ 113 h 732"/>
                <a:gd name="T14" fmla="*/ 206 w 1040"/>
                <a:gd name="T15" fmla="*/ 92 h 732"/>
                <a:gd name="T16" fmla="*/ 247 w 1040"/>
                <a:gd name="T17" fmla="*/ 74 h 732"/>
                <a:gd name="T18" fmla="*/ 295 w 1040"/>
                <a:gd name="T19" fmla="*/ 55 h 732"/>
                <a:gd name="T20" fmla="*/ 345 w 1040"/>
                <a:gd name="T21" fmla="*/ 37 h 732"/>
                <a:gd name="T22" fmla="*/ 397 w 1040"/>
                <a:gd name="T23" fmla="*/ 22 h 732"/>
                <a:gd name="T24" fmla="*/ 453 w 1040"/>
                <a:gd name="T25" fmla="*/ 11 h 732"/>
                <a:gd name="T26" fmla="*/ 510 w 1040"/>
                <a:gd name="T27" fmla="*/ 3 h 732"/>
                <a:gd name="T28" fmla="*/ 568 w 1040"/>
                <a:gd name="T29" fmla="*/ 0 h 732"/>
                <a:gd name="T30" fmla="*/ 575 w 1040"/>
                <a:gd name="T31" fmla="*/ 0 h 732"/>
                <a:gd name="T32" fmla="*/ 592 w 1040"/>
                <a:gd name="T33" fmla="*/ 0 h 732"/>
                <a:gd name="T34" fmla="*/ 619 w 1040"/>
                <a:gd name="T35" fmla="*/ 1 h 732"/>
                <a:gd name="T36" fmla="*/ 655 w 1040"/>
                <a:gd name="T37" fmla="*/ 3 h 732"/>
                <a:gd name="T38" fmla="*/ 696 w 1040"/>
                <a:gd name="T39" fmla="*/ 7 h 732"/>
                <a:gd name="T40" fmla="*/ 740 w 1040"/>
                <a:gd name="T41" fmla="*/ 14 h 732"/>
                <a:gd name="T42" fmla="*/ 788 w 1040"/>
                <a:gd name="T43" fmla="*/ 22 h 732"/>
                <a:gd name="T44" fmla="*/ 836 w 1040"/>
                <a:gd name="T45" fmla="*/ 35 h 732"/>
                <a:gd name="T46" fmla="*/ 883 w 1040"/>
                <a:gd name="T47" fmla="*/ 51 h 732"/>
                <a:gd name="T48" fmla="*/ 927 w 1040"/>
                <a:gd name="T49" fmla="*/ 72 h 732"/>
                <a:gd name="T50" fmla="*/ 966 w 1040"/>
                <a:gd name="T51" fmla="*/ 98 h 732"/>
                <a:gd name="T52" fmla="*/ 998 w 1040"/>
                <a:gd name="T53" fmla="*/ 127 h 732"/>
                <a:gd name="T54" fmla="*/ 1001 w 1040"/>
                <a:gd name="T55" fmla="*/ 131 h 732"/>
                <a:gd name="T56" fmla="*/ 1009 w 1040"/>
                <a:gd name="T57" fmla="*/ 142 h 732"/>
                <a:gd name="T58" fmla="*/ 1018 w 1040"/>
                <a:gd name="T59" fmla="*/ 159 h 732"/>
                <a:gd name="T60" fmla="*/ 1027 w 1040"/>
                <a:gd name="T61" fmla="*/ 179 h 732"/>
                <a:gd name="T62" fmla="*/ 1037 w 1040"/>
                <a:gd name="T63" fmla="*/ 207 h 732"/>
                <a:gd name="T64" fmla="*/ 1040 w 1040"/>
                <a:gd name="T65" fmla="*/ 239 h 732"/>
                <a:gd name="T66" fmla="*/ 1040 w 1040"/>
                <a:gd name="T67" fmla="*/ 274 h 732"/>
                <a:gd name="T68" fmla="*/ 1031 w 1040"/>
                <a:gd name="T69" fmla="*/ 311 h 732"/>
                <a:gd name="T70" fmla="*/ 1013 w 1040"/>
                <a:gd name="T71" fmla="*/ 352 h 732"/>
                <a:gd name="T72" fmla="*/ 1011 w 1040"/>
                <a:gd name="T73" fmla="*/ 356 h 732"/>
                <a:gd name="T74" fmla="*/ 1003 w 1040"/>
                <a:gd name="T75" fmla="*/ 365 h 732"/>
                <a:gd name="T76" fmla="*/ 990 w 1040"/>
                <a:gd name="T77" fmla="*/ 378 h 732"/>
                <a:gd name="T78" fmla="*/ 976 w 1040"/>
                <a:gd name="T79" fmla="*/ 394 h 732"/>
                <a:gd name="T80" fmla="*/ 955 w 1040"/>
                <a:gd name="T81" fmla="*/ 413 h 732"/>
                <a:gd name="T82" fmla="*/ 933 w 1040"/>
                <a:gd name="T83" fmla="*/ 430 h 732"/>
                <a:gd name="T84" fmla="*/ 907 w 1040"/>
                <a:gd name="T85" fmla="*/ 448 h 732"/>
                <a:gd name="T86" fmla="*/ 877 w 1040"/>
                <a:gd name="T87" fmla="*/ 463 h 732"/>
                <a:gd name="T88" fmla="*/ 759 w 1040"/>
                <a:gd name="T89" fmla="*/ 732 h 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0"/>
                <a:gd name="T136" fmla="*/ 0 h 732"/>
                <a:gd name="T137" fmla="*/ 1040 w 1040"/>
                <a:gd name="T138" fmla="*/ 732 h 7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0" h="732">
                  <a:moveTo>
                    <a:pt x="0" y="420"/>
                  </a:moveTo>
                  <a:lnTo>
                    <a:pt x="72" y="166"/>
                  </a:lnTo>
                  <a:lnTo>
                    <a:pt x="78" y="165"/>
                  </a:lnTo>
                  <a:lnTo>
                    <a:pt x="89" y="155"/>
                  </a:lnTo>
                  <a:lnTo>
                    <a:pt x="110" y="144"/>
                  </a:lnTo>
                  <a:lnTo>
                    <a:pt x="136" y="129"/>
                  </a:lnTo>
                  <a:lnTo>
                    <a:pt x="167" y="113"/>
                  </a:lnTo>
                  <a:lnTo>
                    <a:pt x="206" y="92"/>
                  </a:lnTo>
                  <a:lnTo>
                    <a:pt x="247" y="74"/>
                  </a:lnTo>
                  <a:lnTo>
                    <a:pt x="295" y="55"/>
                  </a:lnTo>
                  <a:lnTo>
                    <a:pt x="345" y="37"/>
                  </a:lnTo>
                  <a:lnTo>
                    <a:pt x="397" y="22"/>
                  </a:lnTo>
                  <a:lnTo>
                    <a:pt x="453" y="11"/>
                  </a:lnTo>
                  <a:lnTo>
                    <a:pt x="510" y="3"/>
                  </a:lnTo>
                  <a:lnTo>
                    <a:pt x="568" y="0"/>
                  </a:lnTo>
                  <a:lnTo>
                    <a:pt x="575" y="0"/>
                  </a:lnTo>
                  <a:lnTo>
                    <a:pt x="592" y="0"/>
                  </a:lnTo>
                  <a:lnTo>
                    <a:pt x="619" y="1"/>
                  </a:lnTo>
                  <a:lnTo>
                    <a:pt x="655" y="3"/>
                  </a:lnTo>
                  <a:lnTo>
                    <a:pt x="696" y="7"/>
                  </a:lnTo>
                  <a:lnTo>
                    <a:pt x="740" y="14"/>
                  </a:lnTo>
                  <a:lnTo>
                    <a:pt x="788" y="22"/>
                  </a:lnTo>
                  <a:lnTo>
                    <a:pt x="836" y="35"/>
                  </a:lnTo>
                  <a:lnTo>
                    <a:pt x="883" y="51"/>
                  </a:lnTo>
                  <a:lnTo>
                    <a:pt x="927" y="72"/>
                  </a:lnTo>
                  <a:lnTo>
                    <a:pt x="966" y="98"/>
                  </a:lnTo>
                  <a:lnTo>
                    <a:pt x="998" y="127"/>
                  </a:lnTo>
                  <a:lnTo>
                    <a:pt x="1001" y="131"/>
                  </a:lnTo>
                  <a:lnTo>
                    <a:pt x="1009" y="142"/>
                  </a:lnTo>
                  <a:lnTo>
                    <a:pt x="1018" y="159"/>
                  </a:lnTo>
                  <a:lnTo>
                    <a:pt x="1027" y="179"/>
                  </a:lnTo>
                  <a:lnTo>
                    <a:pt x="1037" y="207"/>
                  </a:lnTo>
                  <a:lnTo>
                    <a:pt x="1040" y="239"/>
                  </a:lnTo>
                  <a:lnTo>
                    <a:pt x="1040" y="274"/>
                  </a:lnTo>
                  <a:lnTo>
                    <a:pt x="1031" y="311"/>
                  </a:lnTo>
                  <a:lnTo>
                    <a:pt x="1013" y="352"/>
                  </a:lnTo>
                  <a:lnTo>
                    <a:pt x="1011" y="356"/>
                  </a:lnTo>
                  <a:lnTo>
                    <a:pt x="1003" y="365"/>
                  </a:lnTo>
                  <a:lnTo>
                    <a:pt x="990" y="378"/>
                  </a:lnTo>
                  <a:lnTo>
                    <a:pt x="976" y="394"/>
                  </a:lnTo>
                  <a:lnTo>
                    <a:pt x="955" y="413"/>
                  </a:lnTo>
                  <a:lnTo>
                    <a:pt x="933" y="430"/>
                  </a:lnTo>
                  <a:lnTo>
                    <a:pt x="907" y="448"/>
                  </a:lnTo>
                  <a:lnTo>
                    <a:pt x="877" y="463"/>
                  </a:lnTo>
                  <a:lnTo>
                    <a:pt x="759" y="732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179">
              <a:extLst>
                <a:ext uri="{FF2B5EF4-FFF2-40B4-BE49-F238E27FC236}">
                  <a16:creationId xmlns:a16="http://schemas.microsoft.com/office/drawing/2014/main" id="{105E85B0-179D-F642-8909-88F800361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78" y="1872557"/>
              <a:ext cx="1664463" cy="1039208"/>
            </a:xfrm>
            <a:custGeom>
              <a:avLst/>
              <a:gdLst>
                <a:gd name="T0" fmla="*/ 0 w 1042"/>
                <a:gd name="T1" fmla="*/ 369 h 677"/>
                <a:gd name="T2" fmla="*/ 74 w 1042"/>
                <a:gd name="T3" fmla="*/ 167 h 677"/>
                <a:gd name="T4" fmla="*/ 80 w 1042"/>
                <a:gd name="T5" fmla="*/ 165 h 677"/>
                <a:gd name="T6" fmla="*/ 91 w 1042"/>
                <a:gd name="T7" fmla="*/ 156 h 677"/>
                <a:gd name="T8" fmla="*/ 112 w 1042"/>
                <a:gd name="T9" fmla="*/ 145 h 677"/>
                <a:gd name="T10" fmla="*/ 138 w 1042"/>
                <a:gd name="T11" fmla="*/ 130 h 677"/>
                <a:gd name="T12" fmla="*/ 169 w 1042"/>
                <a:gd name="T13" fmla="*/ 111 h 677"/>
                <a:gd name="T14" fmla="*/ 208 w 1042"/>
                <a:gd name="T15" fmla="*/ 93 h 677"/>
                <a:gd name="T16" fmla="*/ 249 w 1042"/>
                <a:gd name="T17" fmla="*/ 74 h 677"/>
                <a:gd name="T18" fmla="*/ 297 w 1042"/>
                <a:gd name="T19" fmla="*/ 56 h 677"/>
                <a:gd name="T20" fmla="*/ 347 w 1042"/>
                <a:gd name="T21" fmla="*/ 37 h 677"/>
                <a:gd name="T22" fmla="*/ 399 w 1042"/>
                <a:gd name="T23" fmla="*/ 22 h 677"/>
                <a:gd name="T24" fmla="*/ 455 w 1042"/>
                <a:gd name="T25" fmla="*/ 11 h 677"/>
                <a:gd name="T26" fmla="*/ 512 w 1042"/>
                <a:gd name="T27" fmla="*/ 2 h 677"/>
                <a:gd name="T28" fmla="*/ 570 w 1042"/>
                <a:gd name="T29" fmla="*/ 0 h 677"/>
                <a:gd name="T30" fmla="*/ 577 w 1042"/>
                <a:gd name="T31" fmla="*/ 0 h 677"/>
                <a:gd name="T32" fmla="*/ 594 w 1042"/>
                <a:gd name="T33" fmla="*/ 0 h 677"/>
                <a:gd name="T34" fmla="*/ 621 w 1042"/>
                <a:gd name="T35" fmla="*/ 2 h 677"/>
                <a:gd name="T36" fmla="*/ 657 w 1042"/>
                <a:gd name="T37" fmla="*/ 4 h 677"/>
                <a:gd name="T38" fmla="*/ 698 w 1042"/>
                <a:gd name="T39" fmla="*/ 7 h 677"/>
                <a:gd name="T40" fmla="*/ 742 w 1042"/>
                <a:gd name="T41" fmla="*/ 13 h 677"/>
                <a:gd name="T42" fmla="*/ 790 w 1042"/>
                <a:gd name="T43" fmla="*/ 22 h 677"/>
                <a:gd name="T44" fmla="*/ 838 w 1042"/>
                <a:gd name="T45" fmla="*/ 35 h 677"/>
                <a:gd name="T46" fmla="*/ 885 w 1042"/>
                <a:gd name="T47" fmla="*/ 52 h 677"/>
                <a:gd name="T48" fmla="*/ 929 w 1042"/>
                <a:gd name="T49" fmla="*/ 72 h 677"/>
                <a:gd name="T50" fmla="*/ 968 w 1042"/>
                <a:gd name="T51" fmla="*/ 98 h 677"/>
                <a:gd name="T52" fmla="*/ 1000 w 1042"/>
                <a:gd name="T53" fmla="*/ 128 h 677"/>
                <a:gd name="T54" fmla="*/ 1003 w 1042"/>
                <a:gd name="T55" fmla="*/ 132 h 677"/>
                <a:gd name="T56" fmla="*/ 1011 w 1042"/>
                <a:gd name="T57" fmla="*/ 143 h 677"/>
                <a:gd name="T58" fmla="*/ 1020 w 1042"/>
                <a:gd name="T59" fmla="*/ 158 h 677"/>
                <a:gd name="T60" fmla="*/ 1029 w 1042"/>
                <a:gd name="T61" fmla="*/ 180 h 677"/>
                <a:gd name="T62" fmla="*/ 1039 w 1042"/>
                <a:gd name="T63" fmla="*/ 208 h 677"/>
                <a:gd name="T64" fmla="*/ 1042 w 1042"/>
                <a:gd name="T65" fmla="*/ 237 h 677"/>
                <a:gd name="T66" fmla="*/ 1042 w 1042"/>
                <a:gd name="T67" fmla="*/ 273 h 677"/>
                <a:gd name="T68" fmla="*/ 1033 w 1042"/>
                <a:gd name="T69" fmla="*/ 312 h 677"/>
                <a:gd name="T70" fmla="*/ 1015 w 1042"/>
                <a:gd name="T71" fmla="*/ 352 h 677"/>
                <a:gd name="T72" fmla="*/ 1013 w 1042"/>
                <a:gd name="T73" fmla="*/ 356 h 677"/>
                <a:gd name="T74" fmla="*/ 1005 w 1042"/>
                <a:gd name="T75" fmla="*/ 365 h 677"/>
                <a:gd name="T76" fmla="*/ 992 w 1042"/>
                <a:gd name="T77" fmla="*/ 378 h 677"/>
                <a:gd name="T78" fmla="*/ 978 w 1042"/>
                <a:gd name="T79" fmla="*/ 395 h 677"/>
                <a:gd name="T80" fmla="*/ 957 w 1042"/>
                <a:gd name="T81" fmla="*/ 412 h 677"/>
                <a:gd name="T82" fmla="*/ 935 w 1042"/>
                <a:gd name="T83" fmla="*/ 430 h 677"/>
                <a:gd name="T84" fmla="*/ 909 w 1042"/>
                <a:gd name="T85" fmla="*/ 447 h 677"/>
                <a:gd name="T86" fmla="*/ 879 w 1042"/>
                <a:gd name="T87" fmla="*/ 462 h 677"/>
                <a:gd name="T88" fmla="*/ 766 w 1042"/>
                <a:gd name="T89" fmla="*/ 677 h 6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2"/>
                <a:gd name="T136" fmla="*/ 0 h 677"/>
                <a:gd name="T137" fmla="*/ 1042 w 1042"/>
                <a:gd name="T138" fmla="*/ 677 h 6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2" h="677">
                  <a:moveTo>
                    <a:pt x="0" y="369"/>
                  </a:moveTo>
                  <a:lnTo>
                    <a:pt x="74" y="167"/>
                  </a:lnTo>
                  <a:lnTo>
                    <a:pt x="80" y="165"/>
                  </a:lnTo>
                  <a:lnTo>
                    <a:pt x="91" y="156"/>
                  </a:lnTo>
                  <a:lnTo>
                    <a:pt x="112" y="145"/>
                  </a:lnTo>
                  <a:lnTo>
                    <a:pt x="138" y="130"/>
                  </a:lnTo>
                  <a:lnTo>
                    <a:pt x="169" y="111"/>
                  </a:lnTo>
                  <a:lnTo>
                    <a:pt x="208" y="93"/>
                  </a:lnTo>
                  <a:lnTo>
                    <a:pt x="249" y="74"/>
                  </a:lnTo>
                  <a:lnTo>
                    <a:pt x="297" y="56"/>
                  </a:lnTo>
                  <a:lnTo>
                    <a:pt x="347" y="37"/>
                  </a:lnTo>
                  <a:lnTo>
                    <a:pt x="399" y="22"/>
                  </a:lnTo>
                  <a:lnTo>
                    <a:pt x="455" y="11"/>
                  </a:lnTo>
                  <a:lnTo>
                    <a:pt x="512" y="2"/>
                  </a:lnTo>
                  <a:lnTo>
                    <a:pt x="570" y="0"/>
                  </a:lnTo>
                  <a:lnTo>
                    <a:pt x="577" y="0"/>
                  </a:lnTo>
                  <a:lnTo>
                    <a:pt x="594" y="0"/>
                  </a:lnTo>
                  <a:lnTo>
                    <a:pt x="621" y="2"/>
                  </a:lnTo>
                  <a:lnTo>
                    <a:pt x="657" y="4"/>
                  </a:lnTo>
                  <a:lnTo>
                    <a:pt x="698" y="7"/>
                  </a:lnTo>
                  <a:lnTo>
                    <a:pt x="742" y="13"/>
                  </a:lnTo>
                  <a:lnTo>
                    <a:pt x="790" y="22"/>
                  </a:lnTo>
                  <a:lnTo>
                    <a:pt x="838" y="35"/>
                  </a:lnTo>
                  <a:lnTo>
                    <a:pt x="885" y="52"/>
                  </a:lnTo>
                  <a:lnTo>
                    <a:pt x="929" y="72"/>
                  </a:lnTo>
                  <a:lnTo>
                    <a:pt x="968" y="98"/>
                  </a:lnTo>
                  <a:lnTo>
                    <a:pt x="1000" y="128"/>
                  </a:lnTo>
                  <a:lnTo>
                    <a:pt x="1003" y="132"/>
                  </a:lnTo>
                  <a:lnTo>
                    <a:pt x="1011" y="143"/>
                  </a:lnTo>
                  <a:lnTo>
                    <a:pt x="1020" y="158"/>
                  </a:lnTo>
                  <a:lnTo>
                    <a:pt x="1029" y="180"/>
                  </a:lnTo>
                  <a:lnTo>
                    <a:pt x="1039" y="208"/>
                  </a:lnTo>
                  <a:lnTo>
                    <a:pt x="1042" y="237"/>
                  </a:lnTo>
                  <a:lnTo>
                    <a:pt x="1042" y="273"/>
                  </a:lnTo>
                  <a:lnTo>
                    <a:pt x="1033" y="312"/>
                  </a:lnTo>
                  <a:lnTo>
                    <a:pt x="1015" y="352"/>
                  </a:lnTo>
                  <a:lnTo>
                    <a:pt x="1013" y="356"/>
                  </a:lnTo>
                  <a:lnTo>
                    <a:pt x="1005" y="365"/>
                  </a:lnTo>
                  <a:lnTo>
                    <a:pt x="992" y="378"/>
                  </a:lnTo>
                  <a:lnTo>
                    <a:pt x="978" y="395"/>
                  </a:lnTo>
                  <a:lnTo>
                    <a:pt x="957" y="412"/>
                  </a:lnTo>
                  <a:lnTo>
                    <a:pt x="935" y="430"/>
                  </a:lnTo>
                  <a:lnTo>
                    <a:pt x="909" y="447"/>
                  </a:lnTo>
                  <a:lnTo>
                    <a:pt x="879" y="462"/>
                  </a:lnTo>
                  <a:lnTo>
                    <a:pt x="766" y="677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180">
              <a:extLst>
                <a:ext uri="{FF2B5EF4-FFF2-40B4-BE49-F238E27FC236}">
                  <a16:creationId xmlns:a16="http://schemas.microsoft.com/office/drawing/2014/main" id="{B8E7648F-5C4E-624C-A072-074CD58C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894" y="1990754"/>
              <a:ext cx="1651684" cy="970132"/>
            </a:xfrm>
            <a:custGeom>
              <a:avLst/>
              <a:gdLst>
                <a:gd name="T0" fmla="*/ 0 w 1034"/>
                <a:gd name="T1" fmla="*/ 311 h 632"/>
                <a:gd name="T2" fmla="*/ 66 w 1034"/>
                <a:gd name="T3" fmla="*/ 167 h 632"/>
                <a:gd name="T4" fmla="*/ 72 w 1034"/>
                <a:gd name="T5" fmla="*/ 163 h 632"/>
                <a:gd name="T6" fmla="*/ 83 w 1034"/>
                <a:gd name="T7" fmla="*/ 155 h 632"/>
                <a:gd name="T8" fmla="*/ 104 w 1034"/>
                <a:gd name="T9" fmla="*/ 144 h 632"/>
                <a:gd name="T10" fmla="*/ 130 w 1034"/>
                <a:gd name="T11" fmla="*/ 128 h 632"/>
                <a:gd name="T12" fmla="*/ 161 w 1034"/>
                <a:gd name="T13" fmla="*/ 111 h 632"/>
                <a:gd name="T14" fmla="*/ 200 w 1034"/>
                <a:gd name="T15" fmla="*/ 92 h 632"/>
                <a:gd name="T16" fmla="*/ 241 w 1034"/>
                <a:gd name="T17" fmla="*/ 72 h 632"/>
                <a:gd name="T18" fmla="*/ 289 w 1034"/>
                <a:gd name="T19" fmla="*/ 53 h 632"/>
                <a:gd name="T20" fmla="*/ 339 w 1034"/>
                <a:gd name="T21" fmla="*/ 37 h 632"/>
                <a:gd name="T22" fmla="*/ 391 w 1034"/>
                <a:gd name="T23" fmla="*/ 22 h 632"/>
                <a:gd name="T24" fmla="*/ 447 w 1034"/>
                <a:gd name="T25" fmla="*/ 9 h 632"/>
                <a:gd name="T26" fmla="*/ 504 w 1034"/>
                <a:gd name="T27" fmla="*/ 1 h 632"/>
                <a:gd name="T28" fmla="*/ 562 w 1034"/>
                <a:gd name="T29" fmla="*/ 0 h 632"/>
                <a:gd name="T30" fmla="*/ 569 w 1034"/>
                <a:gd name="T31" fmla="*/ 0 h 632"/>
                <a:gd name="T32" fmla="*/ 586 w 1034"/>
                <a:gd name="T33" fmla="*/ 0 h 632"/>
                <a:gd name="T34" fmla="*/ 613 w 1034"/>
                <a:gd name="T35" fmla="*/ 0 h 632"/>
                <a:gd name="T36" fmla="*/ 649 w 1034"/>
                <a:gd name="T37" fmla="*/ 1 h 632"/>
                <a:gd name="T38" fmla="*/ 690 w 1034"/>
                <a:gd name="T39" fmla="*/ 7 h 632"/>
                <a:gd name="T40" fmla="*/ 734 w 1034"/>
                <a:gd name="T41" fmla="*/ 13 h 632"/>
                <a:gd name="T42" fmla="*/ 782 w 1034"/>
                <a:gd name="T43" fmla="*/ 22 h 632"/>
                <a:gd name="T44" fmla="*/ 830 w 1034"/>
                <a:gd name="T45" fmla="*/ 35 h 632"/>
                <a:gd name="T46" fmla="*/ 877 w 1034"/>
                <a:gd name="T47" fmla="*/ 50 h 632"/>
                <a:gd name="T48" fmla="*/ 921 w 1034"/>
                <a:gd name="T49" fmla="*/ 70 h 632"/>
                <a:gd name="T50" fmla="*/ 960 w 1034"/>
                <a:gd name="T51" fmla="*/ 96 h 632"/>
                <a:gd name="T52" fmla="*/ 992 w 1034"/>
                <a:gd name="T53" fmla="*/ 128 h 632"/>
                <a:gd name="T54" fmla="*/ 995 w 1034"/>
                <a:gd name="T55" fmla="*/ 131 h 632"/>
                <a:gd name="T56" fmla="*/ 1003 w 1034"/>
                <a:gd name="T57" fmla="*/ 141 h 632"/>
                <a:gd name="T58" fmla="*/ 1012 w 1034"/>
                <a:gd name="T59" fmla="*/ 157 h 632"/>
                <a:gd name="T60" fmla="*/ 1021 w 1034"/>
                <a:gd name="T61" fmla="*/ 180 h 632"/>
                <a:gd name="T62" fmla="*/ 1031 w 1034"/>
                <a:gd name="T63" fmla="*/ 205 h 632"/>
                <a:gd name="T64" fmla="*/ 1034 w 1034"/>
                <a:gd name="T65" fmla="*/ 237 h 632"/>
                <a:gd name="T66" fmla="*/ 1034 w 1034"/>
                <a:gd name="T67" fmla="*/ 272 h 632"/>
                <a:gd name="T68" fmla="*/ 1025 w 1034"/>
                <a:gd name="T69" fmla="*/ 311 h 632"/>
                <a:gd name="T70" fmla="*/ 1007 w 1034"/>
                <a:gd name="T71" fmla="*/ 352 h 632"/>
                <a:gd name="T72" fmla="*/ 1005 w 1034"/>
                <a:gd name="T73" fmla="*/ 356 h 632"/>
                <a:gd name="T74" fmla="*/ 997 w 1034"/>
                <a:gd name="T75" fmla="*/ 363 h 632"/>
                <a:gd name="T76" fmla="*/ 984 w 1034"/>
                <a:gd name="T77" fmla="*/ 378 h 632"/>
                <a:gd name="T78" fmla="*/ 970 w 1034"/>
                <a:gd name="T79" fmla="*/ 393 h 632"/>
                <a:gd name="T80" fmla="*/ 949 w 1034"/>
                <a:gd name="T81" fmla="*/ 411 h 632"/>
                <a:gd name="T82" fmla="*/ 927 w 1034"/>
                <a:gd name="T83" fmla="*/ 430 h 632"/>
                <a:gd name="T84" fmla="*/ 901 w 1034"/>
                <a:gd name="T85" fmla="*/ 447 h 632"/>
                <a:gd name="T86" fmla="*/ 871 w 1034"/>
                <a:gd name="T87" fmla="*/ 461 h 632"/>
                <a:gd name="T88" fmla="*/ 758 w 1034"/>
                <a:gd name="T89" fmla="*/ 632 h 6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34"/>
                <a:gd name="T136" fmla="*/ 0 h 632"/>
                <a:gd name="T137" fmla="*/ 1034 w 1034"/>
                <a:gd name="T138" fmla="*/ 632 h 6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34" h="632">
                  <a:moveTo>
                    <a:pt x="0" y="311"/>
                  </a:moveTo>
                  <a:lnTo>
                    <a:pt x="66" y="167"/>
                  </a:lnTo>
                  <a:lnTo>
                    <a:pt x="72" y="163"/>
                  </a:lnTo>
                  <a:lnTo>
                    <a:pt x="83" y="155"/>
                  </a:lnTo>
                  <a:lnTo>
                    <a:pt x="104" y="144"/>
                  </a:lnTo>
                  <a:lnTo>
                    <a:pt x="130" y="128"/>
                  </a:lnTo>
                  <a:lnTo>
                    <a:pt x="161" y="111"/>
                  </a:lnTo>
                  <a:lnTo>
                    <a:pt x="200" y="92"/>
                  </a:lnTo>
                  <a:lnTo>
                    <a:pt x="241" y="72"/>
                  </a:lnTo>
                  <a:lnTo>
                    <a:pt x="289" y="53"/>
                  </a:lnTo>
                  <a:lnTo>
                    <a:pt x="339" y="37"/>
                  </a:lnTo>
                  <a:lnTo>
                    <a:pt x="391" y="22"/>
                  </a:lnTo>
                  <a:lnTo>
                    <a:pt x="447" y="9"/>
                  </a:lnTo>
                  <a:lnTo>
                    <a:pt x="504" y="1"/>
                  </a:lnTo>
                  <a:lnTo>
                    <a:pt x="562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13" y="0"/>
                  </a:lnTo>
                  <a:lnTo>
                    <a:pt x="649" y="1"/>
                  </a:lnTo>
                  <a:lnTo>
                    <a:pt x="690" y="7"/>
                  </a:lnTo>
                  <a:lnTo>
                    <a:pt x="734" y="13"/>
                  </a:lnTo>
                  <a:lnTo>
                    <a:pt x="782" y="22"/>
                  </a:lnTo>
                  <a:lnTo>
                    <a:pt x="830" y="35"/>
                  </a:lnTo>
                  <a:lnTo>
                    <a:pt x="877" y="50"/>
                  </a:lnTo>
                  <a:lnTo>
                    <a:pt x="921" y="70"/>
                  </a:lnTo>
                  <a:lnTo>
                    <a:pt x="960" y="96"/>
                  </a:lnTo>
                  <a:lnTo>
                    <a:pt x="992" y="128"/>
                  </a:lnTo>
                  <a:lnTo>
                    <a:pt x="995" y="131"/>
                  </a:lnTo>
                  <a:lnTo>
                    <a:pt x="1003" y="141"/>
                  </a:lnTo>
                  <a:lnTo>
                    <a:pt x="1012" y="157"/>
                  </a:lnTo>
                  <a:lnTo>
                    <a:pt x="1021" y="180"/>
                  </a:lnTo>
                  <a:lnTo>
                    <a:pt x="1031" y="205"/>
                  </a:lnTo>
                  <a:lnTo>
                    <a:pt x="1034" y="237"/>
                  </a:lnTo>
                  <a:lnTo>
                    <a:pt x="1034" y="272"/>
                  </a:lnTo>
                  <a:lnTo>
                    <a:pt x="1025" y="311"/>
                  </a:lnTo>
                  <a:lnTo>
                    <a:pt x="1007" y="352"/>
                  </a:lnTo>
                  <a:lnTo>
                    <a:pt x="1005" y="356"/>
                  </a:lnTo>
                  <a:lnTo>
                    <a:pt x="997" y="363"/>
                  </a:lnTo>
                  <a:lnTo>
                    <a:pt x="984" y="378"/>
                  </a:lnTo>
                  <a:lnTo>
                    <a:pt x="970" y="393"/>
                  </a:lnTo>
                  <a:lnTo>
                    <a:pt x="949" y="411"/>
                  </a:lnTo>
                  <a:lnTo>
                    <a:pt x="927" y="430"/>
                  </a:lnTo>
                  <a:lnTo>
                    <a:pt x="901" y="447"/>
                  </a:lnTo>
                  <a:lnTo>
                    <a:pt x="871" y="461"/>
                  </a:lnTo>
                  <a:lnTo>
                    <a:pt x="758" y="632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181">
              <a:extLst>
                <a:ext uri="{FF2B5EF4-FFF2-40B4-BE49-F238E27FC236}">
                  <a16:creationId xmlns:a16="http://schemas.microsoft.com/office/drawing/2014/main" id="{D86471F7-0BE2-1A41-8A5F-21709B9F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257" y="2029129"/>
              <a:ext cx="1651684" cy="899521"/>
            </a:xfrm>
            <a:custGeom>
              <a:avLst/>
              <a:gdLst>
                <a:gd name="T0" fmla="*/ 0 w 1034"/>
                <a:gd name="T1" fmla="*/ 276 h 586"/>
                <a:gd name="T2" fmla="*/ 66 w 1034"/>
                <a:gd name="T3" fmla="*/ 167 h 586"/>
                <a:gd name="T4" fmla="*/ 72 w 1034"/>
                <a:gd name="T5" fmla="*/ 163 h 586"/>
                <a:gd name="T6" fmla="*/ 83 w 1034"/>
                <a:gd name="T7" fmla="*/ 156 h 586"/>
                <a:gd name="T8" fmla="*/ 104 w 1034"/>
                <a:gd name="T9" fmla="*/ 145 h 586"/>
                <a:gd name="T10" fmla="*/ 130 w 1034"/>
                <a:gd name="T11" fmla="*/ 130 h 586"/>
                <a:gd name="T12" fmla="*/ 161 w 1034"/>
                <a:gd name="T13" fmla="*/ 111 h 586"/>
                <a:gd name="T14" fmla="*/ 200 w 1034"/>
                <a:gd name="T15" fmla="*/ 93 h 586"/>
                <a:gd name="T16" fmla="*/ 241 w 1034"/>
                <a:gd name="T17" fmla="*/ 74 h 586"/>
                <a:gd name="T18" fmla="*/ 289 w 1034"/>
                <a:gd name="T19" fmla="*/ 56 h 586"/>
                <a:gd name="T20" fmla="*/ 339 w 1034"/>
                <a:gd name="T21" fmla="*/ 37 h 586"/>
                <a:gd name="T22" fmla="*/ 391 w 1034"/>
                <a:gd name="T23" fmla="*/ 22 h 586"/>
                <a:gd name="T24" fmla="*/ 447 w 1034"/>
                <a:gd name="T25" fmla="*/ 11 h 586"/>
                <a:gd name="T26" fmla="*/ 504 w 1034"/>
                <a:gd name="T27" fmla="*/ 2 h 586"/>
                <a:gd name="T28" fmla="*/ 562 w 1034"/>
                <a:gd name="T29" fmla="*/ 0 h 586"/>
                <a:gd name="T30" fmla="*/ 569 w 1034"/>
                <a:gd name="T31" fmla="*/ 0 h 586"/>
                <a:gd name="T32" fmla="*/ 586 w 1034"/>
                <a:gd name="T33" fmla="*/ 0 h 586"/>
                <a:gd name="T34" fmla="*/ 613 w 1034"/>
                <a:gd name="T35" fmla="*/ 0 h 586"/>
                <a:gd name="T36" fmla="*/ 649 w 1034"/>
                <a:gd name="T37" fmla="*/ 4 h 586"/>
                <a:gd name="T38" fmla="*/ 690 w 1034"/>
                <a:gd name="T39" fmla="*/ 7 h 586"/>
                <a:gd name="T40" fmla="*/ 734 w 1034"/>
                <a:gd name="T41" fmla="*/ 13 h 586"/>
                <a:gd name="T42" fmla="*/ 782 w 1034"/>
                <a:gd name="T43" fmla="*/ 22 h 586"/>
                <a:gd name="T44" fmla="*/ 830 w 1034"/>
                <a:gd name="T45" fmla="*/ 35 h 586"/>
                <a:gd name="T46" fmla="*/ 877 w 1034"/>
                <a:gd name="T47" fmla="*/ 52 h 586"/>
                <a:gd name="T48" fmla="*/ 921 w 1034"/>
                <a:gd name="T49" fmla="*/ 72 h 586"/>
                <a:gd name="T50" fmla="*/ 960 w 1034"/>
                <a:gd name="T51" fmla="*/ 96 h 586"/>
                <a:gd name="T52" fmla="*/ 992 w 1034"/>
                <a:gd name="T53" fmla="*/ 128 h 586"/>
                <a:gd name="T54" fmla="*/ 995 w 1034"/>
                <a:gd name="T55" fmla="*/ 132 h 586"/>
                <a:gd name="T56" fmla="*/ 1003 w 1034"/>
                <a:gd name="T57" fmla="*/ 143 h 586"/>
                <a:gd name="T58" fmla="*/ 1012 w 1034"/>
                <a:gd name="T59" fmla="*/ 158 h 586"/>
                <a:gd name="T60" fmla="*/ 1021 w 1034"/>
                <a:gd name="T61" fmla="*/ 180 h 586"/>
                <a:gd name="T62" fmla="*/ 1031 w 1034"/>
                <a:gd name="T63" fmla="*/ 208 h 586"/>
                <a:gd name="T64" fmla="*/ 1034 w 1034"/>
                <a:gd name="T65" fmla="*/ 237 h 586"/>
                <a:gd name="T66" fmla="*/ 1034 w 1034"/>
                <a:gd name="T67" fmla="*/ 273 h 586"/>
                <a:gd name="T68" fmla="*/ 1025 w 1034"/>
                <a:gd name="T69" fmla="*/ 312 h 586"/>
                <a:gd name="T70" fmla="*/ 1007 w 1034"/>
                <a:gd name="T71" fmla="*/ 352 h 586"/>
                <a:gd name="T72" fmla="*/ 1005 w 1034"/>
                <a:gd name="T73" fmla="*/ 356 h 586"/>
                <a:gd name="T74" fmla="*/ 997 w 1034"/>
                <a:gd name="T75" fmla="*/ 365 h 586"/>
                <a:gd name="T76" fmla="*/ 984 w 1034"/>
                <a:gd name="T77" fmla="*/ 378 h 586"/>
                <a:gd name="T78" fmla="*/ 970 w 1034"/>
                <a:gd name="T79" fmla="*/ 395 h 586"/>
                <a:gd name="T80" fmla="*/ 949 w 1034"/>
                <a:gd name="T81" fmla="*/ 412 h 586"/>
                <a:gd name="T82" fmla="*/ 927 w 1034"/>
                <a:gd name="T83" fmla="*/ 430 h 586"/>
                <a:gd name="T84" fmla="*/ 901 w 1034"/>
                <a:gd name="T85" fmla="*/ 447 h 586"/>
                <a:gd name="T86" fmla="*/ 871 w 1034"/>
                <a:gd name="T87" fmla="*/ 462 h 586"/>
                <a:gd name="T88" fmla="*/ 758 w 1034"/>
                <a:gd name="T89" fmla="*/ 586 h 5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34"/>
                <a:gd name="T136" fmla="*/ 0 h 586"/>
                <a:gd name="T137" fmla="*/ 1034 w 1034"/>
                <a:gd name="T138" fmla="*/ 586 h 5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34" h="586">
                  <a:moveTo>
                    <a:pt x="0" y="276"/>
                  </a:moveTo>
                  <a:lnTo>
                    <a:pt x="66" y="167"/>
                  </a:lnTo>
                  <a:lnTo>
                    <a:pt x="72" y="163"/>
                  </a:lnTo>
                  <a:lnTo>
                    <a:pt x="83" y="156"/>
                  </a:lnTo>
                  <a:lnTo>
                    <a:pt x="104" y="145"/>
                  </a:lnTo>
                  <a:lnTo>
                    <a:pt x="130" y="130"/>
                  </a:lnTo>
                  <a:lnTo>
                    <a:pt x="161" y="111"/>
                  </a:lnTo>
                  <a:lnTo>
                    <a:pt x="200" y="93"/>
                  </a:lnTo>
                  <a:lnTo>
                    <a:pt x="241" y="74"/>
                  </a:lnTo>
                  <a:lnTo>
                    <a:pt x="289" y="56"/>
                  </a:lnTo>
                  <a:lnTo>
                    <a:pt x="339" y="37"/>
                  </a:lnTo>
                  <a:lnTo>
                    <a:pt x="391" y="22"/>
                  </a:lnTo>
                  <a:lnTo>
                    <a:pt x="447" y="11"/>
                  </a:lnTo>
                  <a:lnTo>
                    <a:pt x="504" y="2"/>
                  </a:lnTo>
                  <a:lnTo>
                    <a:pt x="562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13" y="0"/>
                  </a:lnTo>
                  <a:lnTo>
                    <a:pt x="649" y="4"/>
                  </a:lnTo>
                  <a:lnTo>
                    <a:pt x="690" y="7"/>
                  </a:lnTo>
                  <a:lnTo>
                    <a:pt x="734" y="13"/>
                  </a:lnTo>
                  <a:lnTo>
                    <a:pt x="782" y="22"/>
                  </a:lnTo>
                  <a:lnTo>
                    <a:pt x="830" y="35"/>
                  </a:lnTo>
                  <a:lnTo>
                    <a:pt x="877" y="52"/>
                  </a:lnTo>
                  <a:lnTo>
                    <a:pt x="921" y="72"/>
                  </a:lnTo>
                  <a:lnTo>
                    <a:pt x="960" y="96"/>
                  </a:lnTo>
                  <a:lnTo>
                    <a:pt x="992" y="128"/>
                  </a:lnTo>
                  <a:lnTo>
                    <a:pt x="995" y="132"/>
                  </a:lnTo>
                  <a:lnTo>
                    <a:pt x="1003" y="143"/>
                  </a:lnTo>
                  <a:lnTo>
                    <a:pt x="1012" y="158"/>
                  </a:lnTo>
                  <a:lnTo>
                    <a:pt x="1021" y="180"/>
                  </a:lnTo>
                  <a:lnTo>
                    <a:pt x="1031" y="208"/>
                  </a:lnTo>
                  <a:lnTo>
                    <a:pt x="1034" y="237"/>
                  </a:lnTo>
                  <a:lnTo>
                    <a:pt x="1034" y="273"/>
                  </a:lnTo>
                  <a:lnTo>
                    <a:pt x="1025" y="312"/>
                  </a:lnTo>
                  <a:lnTo>
                    <a:pt x="1007" y="352"/>
                  </a:lnTo>
                  <a:lnTo>
                    <a:pt x="1005" y="356"/>
                  </a:lnTo>
                  <a:lnTo>
                    <a:pt x="997" y="365"/>
                  </a:lnTo>
                  <a:lnTo>
                    <a:pt x="984" y="378"/>
                  </a:lnTo>
                  <a:lnTo>
                    <a:pt x="970" y="395"/>
                  </a:lnTo>
                  <a:lnTo>
                    <a:pt x="949" y="412"/>
                  </a:lnTo>
                  <a:lnTo>
                    <a:pt x="927" y="430"/>
                  </a:lnTo>
                  <a:lnTo>
                    <a:pt x="901" y="447"/>
                  </a:lnTo>
                  <a:lnTo>
                    <a:pt x="871" y="462"/>
                  </a:lnTo>
                  <a:lnTo>
                    <a:pt x="758" y="586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182">
              <a:extLst>
                <a:ext uri="{FF2B5EF4-FFF2-40B4-BE49-F238E27FC236}">
                  <a16:creationId xmlns:a16="http://schemas.microsoft.com/office/drawing/2014/main" id="{1528ABC0-2A80-894F-B8E9-C74F2493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9439" y="2108950"/>
              <a:ext cx="1640502" cy="819700"/>
            </a:xfrm>
            <a:custGeom>
              <a:avLst/>
              <a:gdLst>
                <a:gd name="T0" fmla="*/ 0 w 1027"/>
                <a:gd name="T1" fmla="*/ 221 h 534"/>
                <a:gd name="T2" fmla="*/ 59 w 1027"/>
                <a:gd name="T3" fmla="*/ 169 h 534"/>
                <a:gd name="T4" fmla="*/ 65 w 1027"/>
                <a:gd name="T5" fmla="*/ 165 h 534"/>
                <a:gd name="T6" fmla="*/ 76 w 1027"/>
                <a:gd name="T7" fmla="*/ 158 h 534"/>
                <a:gd name="T8" fmla="*/ 97 w 1027"/>
                <a:gd name="T9" fmla="*/ 145 h 534"/>
                <a:gd name="T10" fmla="*/ 123 w 1027"/>
                <a:gd name="T11" fmla="*/ 130 h 534"/>
                <a:gd name="T12" fmla="*/ 154 w 1027"/>
                <a:gd name="T13" fmla="*/ 113 h 534"/>
                <a:gd name="T14" fmla="*/ 193 w 1027"/>
                <a:gd name="T15" fmla="*/ 94 h 534"/>
                <a:gd name="T16" fmla="*/ 234 w 1027"/>
                <a:gd name="T17" fmla="*/ 74 h 534"/>
                <a:gd name="T18" fmla="*/ 282 w 1027"/>
                <a:gd name="T19" fmla="*/ 56 h 534"/>
                <a:gd name="T20" fmla="*/ 332 w 1027"/>
                <a:gd name="T21" fmla="*/ 39 h 534"/>
                <a:gd name="T22" fmla="*/ 384 w 1027"/>
                <a:gd name="T23" fmla="*/ 24 h 534"/>
                <a:gd name="T24" fmla="*/ 440 w 1027"/>
                <a:gd name="T25" fmla="*/ 11 h 534"/>
                <a:gd name="T26" fmla="*/ 497 w 1027"/>
                <a:gd name="T27" fmla="*/ 4 h 534"/>
                <a:gd name="T28" fmla="*/ 555 w 1027"/>
                <a:gd name="T29" fmla="*/ 0 h 534"/>
                <a:gd name="T30" fmla="*/ 562 w 1027"/>
                <a:gd name="T31" fmla="*/ 0 h 534"/>
                <a:gd name="T32" fmla="*/ 579 w 1027"/>
                <a:gd name="T33" fmla="*/ 2 h 534"/>
                <a:gd name="T34" fmla="*/ 606 w 1027"/>
                <a:gd name="T35" fmla="*/ 2 h 534"/>
                <a:gd name="T36" fmla="*/ 642 w 1027"/>
                <a:gd name="T37" fmla="*/ 4 h 534"/>
                <a:gd name="T38" fmla="*/ 683 w 1027"/>
                <a:gd name="T39" fmla="*/ 7 h 534"/>
                <a:gd name="T40" fmla="*/ 727 w 1027"/>
                <a:gd name="T41" fmla="*/ 15 h 534"/>
                <a:gd name="T42" fmla="*/ 775 w 1027"/>
                <a:gd name="T43" fmla="*/ 24 h 534"/>
                <a:gd name="T44" fmla="*/ 823 w 1027"/>
                <a:gd name="T45" fmla="*/ 35 h 534"/>
                <a:gd name="T46" fmla="*/ 870 w 1027"/>
                <a:gd name="T47" fmla="*/ 52 h 534"/>
                <a:gd name="T48" fmla="*/ 914 w 1027"/>
                <a:gd name="T49" fmla="*/ 72 h 534"/>
                <a:gd name="T50" fmla="*/ 953 w 1027"/>
                <a:gd name="T51" fmla="*/ 98 h 534"/>
                <a:gd name="T52" fmla="*/ 985 w 1027"/>
                <a:gd name="T53" fmla="*/ 130 h 534"/>
                <a:gd name="T54" fmla="*/ 988 w 1027"/>
                <a:gd name="T55" fmla="*/ 133 h 534"/>
                <a:gd name="T56" fmla="*/ 996 w 1027"/>
                <a:gd name="T57" fmla="*/ 143 h 534"/>
                <a:gd name="T58" fmla="*/ 1005 w 1027"/>
                <a:gd name="T59" fmla="*/ 159 h 534"/>
                <a:gd name="T60" fmla="*/ 1014 w 1027"/>
                <a:gd name="T61" fmla="*/ 182 h 534"/>
                <a:gd name="T62" fmla="*/ 1024 w 1027"/>
                <a:gd name="T63" fmla="*/ 208 h 534"/>
                <a:gd name="T64" fmla="*/ 1027 w 1027"/>
                <a:gd name="T65" fmla="*/ 239 h 534"/>
                <a:gd name="T66" fmla="*/ 1027 w 1027"/>
                <a:gd name="T67" fmla="*/ 274 h 534"/>
                <a:gd name="T68" fmla="*/ 1018 w 1027"/>
                <a:gd name="T69" fmla="*/ 311 h 534"/>
                <a:gd name="T70" fmla="*/ 1000 w 1027"/>
                <a:gd name="T71" fmla="*/ 354 h 534"/>
                <a:gd name="T72" fmla="*/ 998 w 1027"/>
                <a:gd name="T73" fmla="*/ 356 h 534"/>
                <a:gd name="T74" fmla="*/ 990 w 1027"/>
                <a:gd name="T75" fmla="*/ 365 h 534"/>
                <a:gd name="T76" fmla="*/ 977 w 1027"/>
                <a:gd name="T77" fmla="*/ 378 h 534"/>
                <a:gd name="T78" fmla="*/ 963 w 1027"/>
                <a:gd name="T79" fmla="*/ 395 h 534"/>
                <a:gd name="T80" fmla="*/ 942 w 1027"/>
                <a:gd name="T81" fmla="*/ 413 h 534"/>
                <a:gd name="T82" fmla="*/ 920 w 1027"/>
                <a:gd name="T83" fmla="*/ 432 h 534"/>
                <a:gd name="T84" fmla="*/ 894 w 1027"/>
                <a:gd name="T85" fmla="*/ 449 h 534"/>
                <a:gd name="T86" fmla="*/ 864 w 1027"/>
                <a:gd name="T87" fmla="*/ 463 h 534"/>
                <a:gd name="T88" fmla="*/ 751 w 1027"/>
                <a:gd name="T89" fmla="*/ 534 h 53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7"/>
                <a:gd name="T136" fmla="*/ 0 h 534"/>
                <a:gd name="T137" fmla="*/ 1027 w 1027"/>
                <a:gd name="T138" fmla="*/ 534 h 53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7" h="534">
                  <a:moveTo>
                    <a:pt x="0" y="221"/>
                  </a:moveTo>
                  <a:lnTo>
                    <a:pt x="59" y="169"/>
                  </a:lnTo>
                  <a:lnTo>
                    <a:pt x="65" y="165"/>
                  </a:lnTo>
                  <a:lnTo>
                    <a:pt x="76" y="158"/>
                  </a:lnTo>
                  <a:lnTo>
                    <a:pt x="97" y="145"/>
                  </a:lnTo>
                  <a:lnTo>
                    <a:pt x="123" y="130"/>
                  </a:lnTo>
                  <a:lnTo>
                    <a:pt x="154" y="113"/>
                  </a:lnTo>
                  <a:lnTo>
                    <a:pt x="193" y="94"/>
                  </a:lnTo>
                  <a:lnTo>
                    <a:pt x="234" y="74"/>
                  </a:lnTo>
                  <a:lnTo>
                    <a:pt x="282" y="56"/>
                  </a:lnTo>
                  <a:lnTo>
                    <a:pt x="332" y="39"/>
                  </a:lnTo>
                  <a:lnTo>
                    <a:pt x="384" y="24"/>
                  </a:lnTo>
                  <a:lnTo>
                    <a:pt x="440" y="11"/>
                  </a:lnTo>
                  <a:lnTo>
                    <a:pt x="497" y="4"/>
                  </a:lnTo>
                  <a:lnTo>
                    <a:pt x="555" y="0"/>
                  </a:lnTo>
                  <a:lnTo>
                    <a:pt x="562" y="0"/>
                  </a:lnTo>
                  <a:lnTo>
                    <a:pt x="579" y="2"/>
                  </a:lnTo>
                  <a:lnTo>
                    <a:pt x="606" y="2"/>
                  </a:lnTo>
                  <a:lnTo>
                    <a:pt x="642" y="4"/>
                  </a:lnTo>
                  <a:lnTo>
                    <a:pt x="683" y="7"/>
                  </a:lnTo>
                  <a:lnTo>
                    <a:pt x="727" y="15"/>
                  </a:lnTo>
                  <a:lnTo>
                    <a:pt x="775" y="24"/>
                  </a:lnTo>
                  <a:lnTo>
                    <a:pt x="823" y="35"/>
                  </a:lnTo>
                  <a:lnTo>
                    <a:pt x="870" y="52"/>
                  </a:lnTo>
                  <a:lnTo>
                    <a:pt x="914" y="72"/>
                  </a:lnTo>
                  <a:lnTo>
                    <a:pt x="953" y="98"/>
                  </a:lnTo>
                  <a:lnTo>
                    <a:pt x="985" y="130"/>
                  </a:lnTo>
                  <a:lnTo>
                    <a:pt x="988" y="133"/>
                  </a:lnTo>
                  <a:lnTo>
                    <a:pt x="996" y="143"/>
                  </a:lnTo>
                  <a:lnTo>
                    <a:pt x="1005" y="159"/>
                  </a:lnTo>
                  <a:lnTo>
                    <a:pt x="1014" y="182"/>
                  </a:lnTo>
                  <a:lnTo>
                    <a:pt x="1024" y="208"/>
                  </a:lnTo>
                  <a:lnTo>
                    <a:pt x="1027" y="239"/>
                  </a:lnTo>
                  <a:lnTo>
                    <a:pt x="1027" y="274"/>
                  </a:lnTo>
                  <a:lnTo>
                    <a:pt x="1018" y="311"/>
                  </a:lnTo>
                  <a:lnTo>
                    <a:pt x="1000" y="354"/>
                  </a:lnTo>
                  <a:lnTo>
                    <a:pt x="998" y="356"/>
                  </a:lnTo>
                  <a:lnTo>
                    <a:pt x="990" y="365"/>
                  </a:lnTo>
                  <a:lnTo>
                    <a:pt x="977" y="378"/>
                  </a:lnTo>
                  <a:lnTo>
                    <a:pt x="963" y="395"/>
                  </a:lnTo>
                  <a:lnTo>
                    <a:pt x="942" y="413"/>
                  </a:lnTo>
                  <a:lnTo>
                    <a:pt x="920" y="432"/>
                  </a:lnTo>
                  <a:lnTo>
                    <a:pt x="894" y="449"/>
                  </a:lnTo>
                  <a:lnTo>
                    <a:pt x="864" y="463"/>
                  </a:lnTo>
                  <a:lnTo>
                    <a:pt x="751" y="534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51">
              <a:extLst>
                <a:ext uri="{FF2B5EF4-FFF2-40B4-BE49-F238E27FC236}">
                  <a16:creationId xmlns:a16="http://schemas.microsoft.com/office/drawing/2014/main" id="{2F088A1A-A6C8-E64D-BB8E-64DA028B4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879" y="3444416"/>
              <a:ext cx="100635" cy="98241"/>
            </a:xfrm>
            <a:custGeom>
              <a:avLst/>
              <a:gdLst>
                <a:gd name="T0" fmla="*/ 45 w 63"/>
                <a:gd name="T1" fmla="*/ 63 h 64"/>
                <a:gd name="T2" fmla="*/ 58 w 63"/>
                <a:gd name="T3" fmla="*/ 51 h 64"/>
                <a:gd name="T4" fmla="*/ 63 w 63"/>
                <a:gd name="T5" fmla="*/ 37 h 64"/>
                <a:gd name="T6" fmla="*/ 60 w 63"/>
                <a:gd name="T7" fmla="*/ 18 h 64"/>
                <a:gd name="T8" fmla="*/ 49 w 63"/>
                <a:gd name="T9" fmla="*/ 5 h 64"/>
                <a:gd name="T10" fmla="*/ 34 w 63"/>
                <a:gd name="T11" fmla="*/ 0 h 64"/>
                <a:gd name="T12" fmla="*/ 17 w 63"/>
                <a:gd name="T13" fmla="*/ 1 h 64"/>
                <a:gd name="T14" fmla="*/ 6 w 63"/>
                <a:gd name="T15" fmla="*/ 13 h 64"/>
                <a:gd name="T16" fmla="*/ 0 w 63"/>
                <a:gd name="T17" fmla="*/ 27 h 64"/>
                <a:gd name="T18" fmla="*/ 4 w 63"/>
                <a:gd name="T19" fmla="*/ 44 h 64"/>
                <a:gd name="T20" fmla="*/ 13 w 63"/>
                <a:gd name="T21" fmla="*/ 59 h 64"/>
                <a:gd name="T22" fmla="*/ 30 w 63"/>
                <a:gd name="T23" fmla="*/ 64 h 64"/>
                <a:gd name="T24" fmla="*/ 45 w 63"/>
                <a:gd name="T25" fmla="*/ 6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4"/>
                <a:gd name="T41" fmla="*/ 63 w 63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4">
                  <a:moveTo>
                    <a:pt x="45" y="63"/>
                  </a:moveTo>
                  <a:lnTo>
                    <a:pt x="58" y="51"/>
                  </a:lnTo>
                  <a:lnTo>
                    <a:pt x="63" y="37"/>
                  </a:lnTo>
                  <a:lnTo>
                    <a:pt x="60" y="18"/>
                  </a:lnTo>
                  <a:lnTo>
                    <a:pt x="49" y="5"/>
                  </a:lnTo>
                  <a:lnTo>
                    <a:pt x="34" y="0"/>
                  </a:lnTo>
                  <a:lnTo>
                    <a:pt x="17" y="1"/>
                  </a:lnTo>
                  <a:lnTo>
                    <a:pt x="6" y="13"/>
                  </a:lnTo>
                  <a:lnTo>
                    <a:pt x="0" y="27"/>
                  </a:lnTo>
                  <a:lnTo>
                    <a:pt x="4" y="44"/>
                  </a:lnTo>
                  <a:lnTo>
                    <a:pt x="13" y="59"/>
                  </a:lnTo>
                  <a:lnTo>
                    <a:pt x="30" y="64"/>
                  </a:lnTo>
                  <a:lnTo>
                    <a:pt x="45" y="63"/>
                  </a:lnTo>
                  <a:close/>
                </a:path>
              </a:pathLst>
            </a:custGeom>
            <a:solidFill>
              <a:srgbClr val="D90000"/>
            </a:solidFill>
            <a:ln w="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52">
              <a:extLst>
                <a:ext uri="{FF2B5EF4-FFF2-40B4-BE49-F238E27FC236}">
                  <a16:creationId xmlns:a16="http://schemas.microsoft.com/office/drawing/2014/main" id="{F955436B-6103-5545-BF7F-49C694B9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879" y="3444416"/>
              <a:ext cx="100635" cy="98241"/>
            </a:xfrm>
            <a:custGeom>
              <a:avLst/>
              <a:gdLst>
                <a:gd name="T0" fmla="*/ 45 w 63"/>
                <a:gd name="T1" fmla="*/ 63 h 64"/>
                <a:gd name="T2" fmla="*/ 58 w 63"/>
                <a:gd name="T3" fmla="*/ 51 h 64"/>
                <a:gd name="T4" fmla="*/ 63 w 63"/>
                <a:gd name="T5" fmla="*/ 37 h 64"/>
                <a:gd name="T6" fmla="*/ 60 w 63"/>
                <a:gd name="T7" fmla="*/ 18 h 64"/>
                <a:gd name="T8" fmla="*/ 49 w 63"/>
                <a:gd name="T9" fmla="*/ 5 h 64"/>
                <a:gd name="T10" fmla="*/ 34 w 63"/>
                <a:gd name="T11" fmla="*/ 0 h 64"/>
                <a:gd name="T12" fmla="*/ 17 w 63"/>
                <a:gd name="T13" fmla="*/ 1 h 64"/>
                <a:gd name="T14" fmla="*/ 6 w 63"/>
                <a:gd name="T15" fmla="*/ 13 h 64"/>
                <a:gd name="T16" fmla="*/ 0 w 63"/>
                <a:gd name="T17" fmla="*/ 27 h 64"/>
                <a:gd name="T18" fmla="*/ 4 w 63"/>
                <a:gd name="T19" fmla="*/ 44 h 64"/>
                <a:gd name="T20" fmla="*/ 13 w 63"/>
                <a:gd name="T21" fmla="*/ 59 h 64"/>
                <a:gd name="T22" fmla="*/ 30 w 63"/>
                <a:gd name="T23" fmla="*/ 64 h 64"/>
                <a:gd name="T24" fmla="*/ 45 w 63"/>
                <a:gd name="T25" fmla="*/ 6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4"/>
                <a:gd name="T41" fmla="*/ 63 w 63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4">
                  <a:moveTo>
                    <a:pt x="45" y="63"/>
                  </a:moveTo>
                  <a:lnTo>
                    <a:pt x="58" y="51"/>
                  </a:lnTo>
                  <a:lnTo>
                    <a:pt x="63" y="37"/>
                  </a:lnTo>
                  <a:lnTo>
                    <a:pt x="60" y="18"/>
                  </a:lnTo>
                  <a:lnTo>
                    <a:pt x="49" y="5"/>
                  </a:lnTo>
                  <a:lnTo>
                    <a:pt x="34" y="0"/>
                  </a:lnTo>
                  <a:lnTo>
                    <a:pt x="17" y="1"/>
                  </a:lnTo>
                  <a:lnTo>
                    <a:pt x="6" y="13"/>
                  </a:lnTo>
                  <a:lnTo>
                    <a:pt x="0" y="27"/>
                  </a:lnTo>
                  <a:lnTo>
                    <a:pt x="4" y="44"/>
                  </a:lnTo>
                  <a:lnTo>
                    <a:pt x="13" y="59"/>
                  </a:lnTo>
                  <a:lnTo>
                    <a:pt x="30" y="64"/>
                  </a:lnTo>
                  <a:lnTo>
                    <a:pt x="45" y="6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254">
              <a:extLst>
                <a:ext uri="{FF2B5EF4-FFF2-40B4-BE49-F238E27FC236}">
                  <a16:creationId xmlns:a16="http://schemas.microsoft.com/office/drawing/2014/main" id="{247551AF-1312-4847-A8FB-86AD95C75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98936" y="3518097"/>
              <a:ext cx="295514" cy="17038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96">
              <a:extLst>
                <a:ext uri="{FF2B5EF4-FFF2-40B4-BE49-F238E27FC236}">
                  <a16:creationId xmlns:a16="http://schemas.microsoft.com/office/drawing/2014/main" id="{BC8050D0-D3C3-9F46-AB2C-715FD19A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754" y="3458232"/>
              <a:ext cx="375383" cy="264023"/>
            </a:xfrm>
            <a:custGeom>
              <a:avLst/>
              <a:gdLst>
                <a:gd name="T0" fmla="*/ 40 w 235"/>
                <a:gd name="T1" fmla="*/ 172 h 172"/>
                <a:gd name="T2" fmla="*/ 235 w 235"/>
                <a:gd name="T3" fmla="*/ 54 h 172"/>
                <a:gd name="T4" fmla="*/ 235 w 235"/>
                <a:gd name="T5" fmla="*/ 33 h 172"/>
                <a:gd name="T6" fmla="*/ 231 w 235"/>
                <a:gd name="T7" fmla="*/ 18 h 172"/>
                <a:gd name="T8" fmla="*/ 224 w 235"/>
                <a:gd name="T9" fmla="*/ 9 h 172"/>
                <a:gd name="T10" fmla="*/ 217 w 235"/>
                <a:gd name="T11" fmla="*/ 4 h 172"/>
                <a:gd name="T12" fmla="*/ 209 w 235"/>
                <a:gd name="T13" fmla="*/ 2 h 172"/>
                <a:gd name="T14" fmla="*/ 202 w 235"/>
                <a:gd name="T15" fmla="*/ 0 h 172"/>
                <a:gd name="T16" fmla="*/ 196 w 235"/>
                <a:gd name="T17" fmla="*/ 0 h 172"/>
                <a:gd name="T18" fmla="*/ 194 w 235"/>
                <a:gd name="T19" fmla="*/ 2 h 172"/>
                <a:gd name="T20" fmla="*/ 0 w 235"/>
                <a:gd name="T21" fmla="*/ 119 h 172"/>
                <a:gd name="T22" fmla="*/ 1 w 235"/>
                <a:gd name="T23" fmla="*/ 117 h 172"/>
                <a:gd name="T24" fmla="*/ 7 w 235"/>
                <a:gd name="T25" fmla="*/ 115 h 172"/>
                <a:gd name="T26" fmla="*/ 14 w 235"/>
                <a:gd name="T27" fmla="*/ 113 h 172"/>
                <a:gd name="T28" fmla="*/ 22 w 235"/>
                <a:gd name="T29" fmla="*/ 111 h 172"/>
                <a:gd name="T30" fmla="*/ 29 w 235"/>
                <a:gd name="T31" fmla="*/ 113 h 172"/>
                <a:gd name="T32" fmla="*/ 37 w 235"/>
                <a:gd name="T33" fmla="*/ 119 h 172"/>
                <a:gd name="T34" fmla="*/ 42 w 235"/>
                <a:gd name="T35" fmla="*/ 130 h 172"/>
                <a:gd name="T36" fmla="*/ 42 w 235"/>
                <a:gd name="T37" fmla="*/ 146 h 172"/>
                <a:gd name="T38" fmla="*/ 40 w 235"/>
                <a:gd name="T39" fmla="*/ 172 h 1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5"/>
                <a:gd name="T61" fmla="*/ 0 h 172"/>
                <a:gd name="T62" fmla="*/ 235 w 235"/>
                <a:gd name="T63" fmla="*/ 172 h 1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5" h="172">
                  <a:moveTo>
                    <a:pt x="40" y="172"/>
                  </a:moveTo>
                  <a:lnTo>
                    <a:pt x="235" y="54"/>
                  </a:lnTo>
                  <a:lnTo>
                    <a:pt x="235" y="33"/>
                  </a:lnTo>
                  <a:lnTo>
                    <a:pt x="231" y="18"/>
                  </a:lnTo>
                  <a:lnTo>
                    <a:pt x="224" y="9"/>
                  </a:lnTo>
                  <a:lnTo>
                    <a:pt x="217" y="4"/>
                  </a:lnTo>
                  <a:lnTo>
                    <a:pt x="209" y="2"/>
                  </a:lnTo>
                  <a:lnTo>
                    <a:pt x="202" y="0"/>
                  </a:lnTo>
                  <a:lnTo>
                    <a:pt x="196" y="0"/>
                  </a:lnTo>
                  <a:lnTo>
                    <a:pt x="194" y="2"/>
                  </a:lnTo>
                  <a:lnTo>
                    <a:pt x="0" y="119"/>
                  </a:lnTo>
                  <a:lnTo>
                    <a:pt x="1" y="117"/>
                  </a:lnTo>
                  <a:lnTo>
                    <a:pt x="7" y="115"/>
                  </a:lnTo>
                  <a:lnTo>
                    <a:pt x="14" y="113"/>
                  </a:lnTo>
                  <a:lnTo>
                    <a:pt x="22" y="111"/>
                  </a:lnTo>
                  <a:lnTo>
                    <a:pt x="29" y="113"/>
                  </a:lnTo>
                  <a:lnTo>
                    <a:pt x="37" y="119"/>
                  </a:lnTo>
                  <a:lnTo>
                    <a:pt x="42" y="130"/>
                  </a:lnTo>
                  <a:lnTo>
                    <a:pt x="42" y="146"/>
                  </a:lnTo>
                  <a:lnTo>
                    <a:pt x="40" y="172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97">
              <a:extLst>
                <a:ext uri="{FF2B5EF4-FFF2-40B4-BE49-F238E27FC236}">
                  <a16:creationId xmlns:a16="http://schemas.microsoft.com/office/drawing/2014/main" id="{CB9484E9-9FAC-3E42-BFCE-0EE662B5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754" y="3458232"/>
              <a:ext cx="375383" cy="264023"/>
            </a:xfrm>
            <a:custGeom>
              <a:avLst/>
              <a:gdLst>
                <a:gd name="T0" fmla="*/ 40 w 235"/>
                <a:gd name="T1" fmla="*/ 172 h 172"/>
                <a:gd name="T2" fmla="*/ 235 w 235"/>
                <a:gd name="T3" fmla="*/ 54 h 172"/>
                <a:gd name="T4" fmla="*/ 235 w 235"/>
                <a:gd name="T5" fmla="*/ 33 h 172"/>
                <a:gd name="T6" fmla="*/ 231 w 235"/>
                <a:gd name="T7" fmla="*/ 18 h 172"/>
                <a:gd name="T8" fmla="*/ 224 w 235"/>
                <a:gd name="T9" fmla="*/ 9 h 172"/>
                <a:gd name="T10" fmla="*/ 217 w 235"/>
                <a:gd name="T11" fmla="*/ 4 h 172"/>
                <a:gd name="T12" fmla="*/ 209 w 235"/>
                <a:gd name="T13" fmla="*/ 2 h 172"/>
                <a:gd name="T14" fmla="*/ 202 w 235"/>
                <a:gd name="T15" fmla="*/ 0 h 172"/>
                <a:gd name="T16" fmla="*/ 196 w 235"/>
                <a:gd name="T17" fmla="*/ 0 h 172"/>
                <a:gd name="T18" fmla="*/ 194 w 235"/>
                <a:gd name="T19" fmla="*/ 2 h 172"/>
                <a:gd name="T20" fmla="*/ 0 w 235"/>
                <a:gd name="T21" fmla="*/ 119 h 172"/>
                <a:gd name="T22" fmla="*/ 1 w 235"/>
                <a:gd name="T23" fmla="*/ 117 h 172"/>
                <a:gd name="T24" fmla="*/ 7 w 235"/>
                <a:gd name="T25" fmla="*/ 115 h 172"/>
                <a:gd name="T26" fmla="*/ 14 w 235"/>
                <a:gd name="T27" fmla="*/ 113 h 172"/>
                <a:gd name="T28" fmla="*/ 22 w 235"/>
                <a:gd name="T29" fmla="*/ 111 h 172"/>
                <a:gd name="T30" fmla="*/ 29 w 235"/>
                <a:gd name="T31" fmla="*/ 113 h 172"/>
                <a:gd name="T32" fmla="*/ 37 w 235"/>
                <a:gd name="T33" fmla="*/ 119 h 172"/>
                <a:gd name="T34" fmla="*/ 42 w 235"/>
                <a:gd name="T35" fmla="*/ 130 h 172"/>
                <a:gd name="T36" fmla="*/ 42 w 235"/>
                <a:gd name="T37" fmla="*/ 146 h 172"/>
                <a:gd name="T38" fmla="*/ 40 w 235"/>
                <a:gd name="T39" fmla="*/ 172 h 1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5"/>
                <a:gd name="T61" fmla="*/ 0 h 172"/>
                <a:gd name="T62" fmla="*/ 235 w 235"/>
                <a:gd name="T63" fmla="*/ 172 h 1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5" h="172">
                  <a:moveTo>
                    <a:pt x="40" y="172"/>
                  </a:moveTo>
                  <a:lnTo>
                    <a:pt x="235" y="54"/>
                  </a:lnTo>
                  <a:lnTo>
                    <a:pt x="235" y="33"/>
                  </a:lnTo>
                  <a:lnTo>
                    <a:pt x="231" y="18"/>
                  </a:lnTo>
                  <a:lnTo>
                    <a:pt x="224" y="9"/>
                  </a:lnTo>
                  <a:lnTo>
                    <a:pt x="217" y="4"/>
                  </a:lnTo>
                  <a:lnTo>
                    <a:pt x="209" y="2"/>
                  </a:lnTo>
                  <a:lnTo>
                    <a:pt x="202" y="0"/>
                  </a:lnTo>
                  <a:lnTo>
                    <a:pt x="196" y="0"/>
                  </a:lnTo>
                  <a:lnTo>
                    <a:pt x="194" y="2"/>
                  </a:lnTo>
                  <a:lnTo>
                    <a:pt x="0" y="119"/>
                  </a:lnTo>
                  <a:lnTo>
                    <a:pt x="1" y="117"/>
                  </a:lnTo>
                  <a:lnTo>
                    <a:pt x="7" y="115"/>
                  </a:lnTo>
                  <a:lnTo>
                    <a:pt x="14" y="113"/>
                  </a:lnTo>
                  <a:lnTo>
                    <a:pt x="22" y="111"/>
                  </a:lnTo>
                  <a:lnTo>
                    <a:pt x="29" y="113"/>
                  </a:lnTo>
                  <a:lnTo>
                    <a:pt x="37" y="119"/>
                  </a:lnTo>
                  <a:lnTo>
                    <a:pt x="42" y="130"/>
                  </a:lnTo>
                  <a:lnTo>
                    <a:pt x="42" y="146"/>
                  </a:lnTo>
                  <a:lnTo>
                    <a:pt x="40" y="17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98">
              <a:extLst>
                <a:ext uri="{FF2B5EF4-FFF2-40B4-BE49-F238E27FC236}">
                  <a16:creationId xmlns:a16="http://schemas.microsoft.com/office/drawing/2014/main" id="{BB7CAA53-5D4C-A046-8574-CD25DFFBE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741" y="3461302"/>
              <a:ext cx="364201" cy="253278"/>
            </a:xfrm>
            <a:custGeom>
              <a:avLst/>
              <a:gdLst>
                <a:gd name="T0" fmla="*/ 191 w 228"/>
                <a:gd name="T1" fmla="*/ 0 h 165"/>
                <a:gd name="T2" fmla="*/ 193 w 228"/>
                <a:gd name="T3" fmla="*/ 0 h 165"/>
                <a:gd name="T4" fmla="*/ 200 w 228"/>
                <a:gd name="T5" fmla="*/ 0 h 165"/>
                <a:gd name="T6" fmla="*/ 208 w 228"/>
                <a:gd name="T7" fmla="*/ 2 h 165"/>
                <a:gd name="T8" fmla="*/ 215 w 228"/>
                <a:gd name="T9" fmla="*/ 5 h 165"/>
                <a:gd name="T10" fmla="*/ 223 w 228"/>
                <a:gd name="T11" fmla="*/ 15 h 165"/>
                <a:gd name="T12" fmla="*/ 228 w 228"/>
                <a:gd name="T13" fmla="*/ 28 h 165"/>
                <a:gd name="T14" fmla="*/ 228 w 228"/>
                <a:gd name="T15" fmla="*/ 48 h 165"/>
                <a:gd name="T16" fmla="*/ 35 w 228"/>
                <a:gd name="T17" fmla="*/ 165 h 165"/>
                <a:gd name="T18" fmla="*/ 39 w 228"/>
                <a:gd name="T19" fmla="*/ 142 h 165"/>
                <a:gd name="T20" fmla="*/ 37 w 228"/>
                <a:gd name="T21" fmla="*/ 128 h 165"/>
                <a:gd name="T22" fmla="*/ 34 w 228"/>
                <a:gd name="T23" fmla="*/ 118 h 165"/>
                <a:gd name="T24" fmla="*/ 28 w 228"/>
                <a:gd name="T25" fmla="*/ 113 h 165"/>
                <a:gd name="T26" fmla="*/ 21 w 228"/>
                <a:gd name="T27" fmla="*/ 111 h 165"/>
                <a:gd name="T28" fmla="*/ 13 w 228"/>
                <a:gd name="T29" fmla="*/ 111 h 165"/>
                <a:gd name="T30" fmla="*/ 6 w 228"/>
                <a:gd name="T31" fmla="*/ 113 h 165"/>
                <a:gd name="T32" fmla="*/ 2 w 228"/>
                <a:gd name="T33" fmla="*/ 115 h 165"/>
                <a:gd name="T34" fmla="*/ 0 w 228"/>
                <a:gd name="T35" fmla="*/ 115 h 165"/>
                <a:gd name="T36" fmla="*/ 191 w 228"/>
                <a:gd name="T37" fmla="*/ 0 h 1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8"/>
                <a:gd name="T58" fmla="*/ 0 h 165"/>
                <a:gd name="T59" fmla="*/ 228 w 228"/>
                <a:gd name="T60" fmla="*/ 165 h 1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8" h="165">
                  <a:moveTo>
                    <a:pt x="191" y="0"/>
                  </a:moveTo>
                  <a:lnTo>
                    <a:pt x="193" y="0"/>
                  </a:lnTo>
                  <a:lnTo>
                    <a:pt x="200" y="0"/>
                  </a:lnTo>
                  <a:lnTo>
                    <a:pt x="208" y="2"/>
                  </a:lnTo>
                  <a:lnTo>
                    <a:pt x="215" y="5"/>
                  </a:lnTo>
                  <a:lnTo>
                    <a:pt x="223" y="15"/>
                  </a:lnTo>
                  <a:lnTo>
                    <a:pt x="228" y="28"/>
                  </a:lnTo>
                  <a:lnTo>
                    <a:pt x="228" y="48"/>
                  </a:lnTo>
                  <a:lnTo>
                    <a:pt x="35" y="165"/>
                  </a:lnTo>
                  <a:lnTo>
                    <a:pt x="39" y="142"/>
                  </a:lnTo>
                  <a:lnTo>
                    <a:pt x="37" y="128"/>
                  </a:lnTo>
                  <a:lnTo>
                    <a:pt x="34" y="118"/>
                  </a:lnTo>
                  <a:lnTo>
                    <a:pt x="28" y="113"/>
                  </a:lnTo>
                  <a:lnTo>
                    <a:pt x="21" y="111"/>
                  </a:lnTo>
                  <a:lnTo>
                    <a:pt x="13" y="111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15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424FF"/>
            </a:solidFill>
            <a:ln w="0">
              <a:solidFill>
                <a:srgbClr val="2424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99">
              <a:extLst>
                <a:ext uri="{FF2B5EF4-FFF2-40B4-BE49-F238E27FC236}">
                  <a16:creationId xmlns:a16="http://schemas.microsoft.com/office/drawing/2014/main" id="{38950D34-BA07-8146-A66F-8A1B4A2A2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325" y="3461302"/>
              <a:ext cx="351422" cy="244068"/>
            </a:xfrm>
            <a:custGeom>
              <a:avLst/>
              <a:gdLst>
                <a:gd name="T0" fmla="*/ 187 w 220"/>
                <a:gd name="T1" fmla="*/ 0 h 159"/>
                <a:gd name="T2" fmla="*/ 189 w 220"/>
                <a:gd name="T3" fmla="*/ 0 h 159"/>
                <a:gd name="T4" fmla="*/ 194 w 220"/>
                <a:gd name="T5" fmla="*/ 0 h 159"/>
                <a:gd name="T6" fmla="*/ 202 w 220"/>
                <a:gd name="T7" fmla="*/ 2 h 159"/>
                <a:gd name="T8" fmla="*/ 209 w 220"/>
                <a:gd name="T9" fmla="*/ 7 h 159"/>
                <a:gd name="T10" fmla="*/ 217 w 220"/>
                <a:gd name="T11" fmla="*/ 15 h 159"/>
                <a:gd name="T12" fmla="*/ 220 w 220"/>
                <a:gd name="T13" fmla="*/ 26 h 159"/>
                <a:gd name="T14" fmla="*/ 220 w 220"/>
                <a:gd name="T15" fmla="*/ 44 h 159"/>
                <a:gd name="T16" fmla="*/ 31 w 220"/>
                <a:gd name="T17" fmla="*/ 159 h 159"/>
                <a:gd name="T18" fmla="*/ 33 w 220"/>
                <a:gd name="T19" fmla="*/ 139 h 159"/>
                <a:gd name="T20" fmla="*/ 31 w 220"/>
                <a:gd name="T21" fmla="*/ 126 h 159"/>
                <a:gd name="T22" fmla="*/ 28 w 220"/>
                <a:gd name="T23" fmla="*/ 117 h 159"/>
                <a:gd name="T24" fmla="*/ 20 w 220"/>
                <a:gd name="T25" fmla="*/ 113 h 159"/>
                <a:gd name="T26" fmla="*/ 13 w 220"/>
                <a:gd name="T27" fmla="*/ 111 h 159"/>
                <a:gd name="T28" fmla="*/ 5 w 220"/>
                <a:gd name="T29" fmla="*/ 113 h 159"/>
                <a:gd name="T30" fmla="*/ 2 w 220"/>
                <a:gd name="T31" fmla="*/ 115 h 159"/>
                <a:gd name="T32" fmla="*/ 0 w 220"/>
                <a:gd name="T33" fmla="*/ 115 h 159"/>
                <a:gd name="T34" fmla="*/ 187 w 220"/>
                <a:gd name="T35" fmla="*/ 0 h 1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0"/>
                <a:gd name="T55" fmla="*/ 0 h 159"/>
                <a:gd name="T56" fmla="*/ 220 w 220"/>
                <a:gd name="T57" fmla="*/ 159 h 1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0" h="159">
                  <a:moveTo>
                    <a:pt x="187" y="0"/>
                  </a:moveTo>
                  <a:lnTo>
                    <a:pt x="189" y="0"/>
                  </a:lnTo>
                  <a:lnTo>
                    <a:pt x="194" y="0"/>
                  </a:lnTo>
                  <a:lnTo>
                    <a:pt x="202" y="2"/>
                  </a:lnTo>
                  <a:lnTo>
                    <a:pt x="209" y="7"/>
                  </a:lnTo>
                  <a:lnTo>
                    <a:pt x="217" y="15"/>
                  </a:lnTo>
                  <a:lnTo>
                    <a:pt x="220" y="26"/>
                  </a:lnTo>
                  <a:lnTo>
                    <a:pt x="220" y="44"/>
                  </a:lnTo>
                  <a:lnTo>
                    <a:pt x="31" y="159"/>
                  </a:lnTo>
                  <a:lnTo>
                    <a:pt x="33" y="139"/>
                  </a:lnTo>
                  <a:lnTo>
                    <a:pt x="31" y="126"/>
                  </a:lnTo>
                  <a:lnTo>
                    <a:pt x="28" y="117"/>
                  </a:lnTo>
                  <a:lnTo>
                    <a:pt x="20" y="113"/>
                  </a:lnTo>
                  <a:lnTo>
                    <a:pt x="13" y="111"/>
                  </a:lnTo>
                  <a:lnTo>
                    <a:pt x="5" y="113"/>
                  </a:lnTo>
                  <a:lnTo>
                    <a:pt x="2" y="115"/>
                  </a:lnTo>
                  <a:lnTo>
                    <a:pt x="0" y="115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4949FF"/>
            </a:solidFill>
            <a:ln w="0">
              <a:solidFill>
                <a:srgbClr val="494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300">
              <a:extLst>
                <a:ext uri="{FF2B5EF4-FFF2-40B4-BE49-F238E27FC236}">
                  <a16:creationId xmlns:a16="http://schemas.microsoft.com/office/drawing/2014/main" id="{5081E153-5244-364A-B4E2-F120D0A23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312" y="3461302"/>
              <a:ext cx="343435" cy="236393"/>
            </a:xfrm>
            <a:custGeom>
              <a:avLst/>
              <a:gdLst>
                <a:gd name="T0" fmla="*/ 184 w 215"/>
                <a:gd name="T1" fmla="*/ 0 h 154"/>
                <a:gd name="T2" fmla="*/ 188 w 215"/>
                <a:gd name="T3" fmla="*/ 0 h 154"/>
                <a:gd name="T4" fmla="*/ 193 w 215"/>
                <a:gd name="T5" fmla="*/ 2 h 154"/>
                <a:gd name="T6" fmla="*/ 201 w 215"/>
                <a:gd name="T7" fmla="*/ 5 h 154"/>
                <a:gd name="T8" fmla="*/ 210 w 215"/>
                <a:gd name="T9" fmla="*/ 11 h 154"/>
                <a:gd name="T10" fmla="*/ 214 w 215"/>
                <a:gd name="T11" fmla="*/ 24 h 154"/>
                <a:gd name="T12" fmla="*/ 215 w 215"/>
                <a:gd name="T13" fmla="*/ 40 h 154"/>
                <a:gd name="T14" fmla="*/ 28 w 215"/>
                <a:gd name="T15" fmla="*/ 154 h 154"/>
                <a:gd name="T16" fmla="*/ 30 w 215"/>
                <a:gd name="T17" fmla="*/ 135 h 154"/>
                <a:gd name="T18" fmla="*/ 26 w 215"/>
                <a:gd name="T19" fmla="*/ 124 h 154"/>
                <a:gd name="T20" fmla="*/ 21 w 215"/>
                <a:gd name="T21" fmla="*/ 117 h 154"/>
                <a:gd name="T22" fmla="*/ 13 w 215"/>
                <a:gd name="T23" fmla="*/ 113 h 154"/>
                <a:gd name="T24" fmla="*/ 8 w 215"/>
                <a:gd name="T25" fmla="*/ 113 h 154"/>
                <a:gd name="T26" fmla="*/ 2 w 215"/>
                <a:gd name="T27" fmla="*/ 113 h 154"/>
                <a:gd name="T28" fmla="*/ 0 w 215"/>
                <a:gd name="T29" fmla="*/ 113 h 154"/>
                <a:gd name="T30" fmla="*/ 184 w 215"/>
                <a:gd name="T31" fmla="*/ 0 h 1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5"/>
                <a:gd name="T49" fmla="*/ 0 h 154"/>
                <a:gd name="T50" fmla="*/ 215 w 215"/>
                <a:gd name="T51" fmla="*/ 154 h 1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5" h="154">
                  <a:moveTo>
                    <a:pt x="184" y="0"/>
                  </a:moveTo>
                  <a:lnTo>
                    <a:pt x="188" y="0"/>
                  </a:lnTo>
                  <a:lnTo>
                    <a:pt x="193" y="2"/>
                  </a:lnTo>
                  <a:lnTo>
                    <a:pt x="201" y="5"/>
                  </a:lnTo>
                  <a:lnTo>
                    <a:pt x="210" y="11"/>
                  </a:lnTo>
                  <a:lnTo>
                    <a:pt x="214" y="24"/>
                  </a:lnTo>
                  <a:lnTo>
                    <a:pt x="215" y="40"/>
                  </a:lnTo>
                  <a:lnTo>
                    <a:pt x="28" y="154"/>
                  </a:lnTo>
                  <a:lnTo>
                    <a:pt x="30" y="135"/>
                  </a:lnTo>
                  <a:lnTo>
                    <a:pt x="26" y="124"/>
                  </a:lnTo>
                  <a:lnTo>
                    <a:pt x="21" y="117"/>
                  </a:lnTo>
                  <a:lnTo>
                    <a:pt x="13" y="113"/>
                  </a:lnTo>
                  <a:lnTo>
                    <a:pt x="8" y="113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6D6DFF"/>
            </a:solidFill>
            <a:ln w="0">
              <a:solidFill>
                <a:srgbClr val="6D6D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301">
              <a:extLst>
                <a:ext uri="{FF2B5EF4-FFF2-40B4-BE49-F238E27FC236}">
                  <a16:creationId xmlns:a16="http://schemas.microsoft.com/office/drawing/2014/main" id="{597D5521-8C25-5349-A1E2-C5DDCC6EA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896" y="3464372"/>
              <a:ext cx="332254" cy="224113"/>
            </a:xfrm>
            <a:custGeom>
              <a:avLst/>
              <a:gdLst>
                <a:gd name="T0" fmla="*/ 182 w 208"/>
                <a:gd name="T1" fmla="*/ 0 h 146"/>
                <a:gd name="T2" fmla="*/ 183 w 208"/>
                <a:gd name="T3" fmla="*/ 0 h 146"/>
                <a:gd name="T4" fmla="*/ 189 w 208"/>
                <a:gd name="T5" fmla="*/ 1 h 146"/>
                <a:gd name="T6" fmla="*/ 196 w 208"/>
                <a:gd name="T7" fmla="*/ 3 h 146"/>
                <a:gd name="T8" fmla="*/ 202 w 208"/>
                <a:gd name="T9" fmla="*/ 11 h 146"/>
                <a:gd name="T10" fmla="*/ 208 w 208"/>
                <a:gd name="T11" fmla="*/ 20 h 146"/>
                <a:gd name="T12" fmla="*/ 208 w 208"/>
                <a:gd name="T13" fmla="*/ 35 h 146"/>
                <a:gd name="T14" fmla="*/ 24 w 208"/>
                <a:gd name="T15" fmla="*/ 146 h 146"/>
                <a:gd name="T16" fmla="*/ 24 w 208"/>
                <a:gd name="T17" fmla="*/ 129 h 146"/>
                <a:gd name="T18" fmla="*/ 20 w 208"/>
                <a:gd name="T19" fmla="*/ 120 h 146"/>
                <a:gd name="T20" fmla="*/ 15 w 208"/>
                <a:gd name="T21" fmla="*/ 115 h 146"/>
                <a:gd name="T22" fmla="*/ 7 w 208"/>
                <a:gd name="T23" fmla="*/ 111 h 146"/>
                <a:gd name="T24" fmla="*/ 2 w 208"/>
                <a:gd name="T25" fmla="*/ 111 h 146"/>
                <a:gd name="T26" fmla="*/ 0 w 208"/>
                <a:gd name="T27" fmla="*/ 111 h 146"/>
                <a:gd name="T28" fmla="*/ 182 w 208"/>
                <a:gd name="T29" fmla="*/ 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6"/>
                <a:gd name="T47" fmla="*/ 208 w 208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6">
                  <a:moveTo>
                    <a:pt x="182" y="0"/>
                  </a:moveTo>
                  <a:lnTo>
                    <a:pt x="183" y="0"/>
                  </a:lnTo>
                  <a:lnTo>
                    <a:pt x="189" y="1"/>
                  </a:lnTo>
                  <a:lnTo>
                    <a:pt x="196" y="3"/>
                  </a:lnTo>
                  <a:lnTo>
                    <a:pt x="202" y="11"/>
                  </a:lnTo>
                  <a:lnTo>
                    <a:pt x="208" y="20"/>
                  </a:lnTo>
                  <a:lnTo>
                    <a:pt x="208" y="35"/>
                  </a:lnTo>
                  <a:lnTo>
                    <a:pt x="24" y="146"/>
                  </a:lnTo>
                  <a:lnTo>
                    <a:pt x="24" y="129"/>
                  </a:lnTo>
                  <a:lnTo>
                    <a:pt x="20" y="120"/>
                  </a:lnTo>
                  <a:lnTo>
                    <a:pt x="15" y="115"/>
                  </a:lnTo>
                  <a:lnTo>
                    <a:pt x="7" y="111"/>
                  </a:lnTo>
                  <a:lnTo>
                    <a:pt x="2" y="111"/>
                  </a:lnTo>
                  <a:lnTo>
                    <a:pt x="0" y="11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9292FF"/>
            </a:solidFill>
            <a:ln w="0">
              <a:solidFill>
                <a:srgbClr val="9292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302">
              <a:extLst>
                <a:ext uri="{FF2B5EF4-FFF2-40B4-BE49-F238E27FC236}">
                  <a16:creationId xmlns:a16="http://schemas.microsoft.com/office/drawing/2014/main" id="{01B9775C-BC43-3742-A310-F2A7D23C8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883" y="3464372"/>
              <a:ext cx="324267" cy="214903"/>
            </a:xfrm>
            <a:custGeom>
              <a:avLst/>
              <a:gdLst>
                <a:gd name="T0" fmla="*/ 178 w 203"/>
                <a:gd name="T1" fmla="*/ 0 h 140"/>
                <a:gd name="T2" fmla="*/ 180 w 203"/>
                <a:gd name="T3" fmla="*/ 0 h 140"/>
                <a:gd name="T4" fmla="*/ 188 w 203"/>
                <a:gd name="T5" fmla="*/ 3 h 140"/>
                <a:gd name="T6" fmla="*/ 195 w 203"/>
                <a:gd name="T7" fmla="*/ 9 h 140"/>
                <a:gd name="T8" fmla="*/ 201 w 203"/>
                <a:gd name="T9" fmla="*/ 18 h 140"/>
                <a:gd name="T10" fmla="*/ 203 w 203"/>
                <a:gd name="T11" fmla="*/ 31 h 140"/>
                <a:gd name="T12" fmla="*/ 21 w 203"/>
                <a:gd name="T13" fmla="*/ 140 h 140"/>
                <a:gd name="T14" fmla="*/ 21 w 203"/>
                <a:gd name="T15" fmla="*/ 127 h 140"/>
                <a:gd name="T16" fmla="*/ 15 w 203"/>
                <a:gd name="T17" fmla="*/ 118 h 140"/>
                <a:gd name="T18" fmla="*/ 8 w 203"/>
                <a:gd name="T19" fmla="*/ 113 h 140"/>
                <a:gd name="T20" fmla="*/ 2 w 203"/>
                <a:gd name="T21" fmla="*/ 111 h 140"/>
                <a:gd name="T22" fmla="*/ 0 w 203"/>
                <a:gd name="T23" fmla="*/ 109 h 140"/>
                <a:gd name="T24" fmla="*/ 178 w 203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3"/>
                <a:gd name="T40" fmla="*/ 0 h 140"/>
                <a:gd name="T41" fmla="*/ 203 w 203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3" h="140">
                  <a:moveTo>
                    <a:pt x="178" y="0"/>
                  </a:moveTo>
                  <a:lnTo>
                    <a:pt x="180" y="0"/>
                  </a:lnTo>
                  <a:lnTo>
                    <a:pt x="188" y="3"/>
                  </a:lnTo>
                  <a:lnTo>
                    <a:pt x="195" y="9"/>
                  </a:lnTo>
                  <a:lnTo>
                    <a:pt x="201" y="18"/>
                  </a:lnTo>
                  <a:lnTo>
                    <a:pt x="203" y="31"/>
                  </a:lnTo>
                  <a:lnTo>
                    <a:pt x="21" y="140"/>
                  </a:lnTo>
                  <a:lnTo>
                    <a:pt x="21" y="127"/>
                  </a:lnTo>
                  <a:lnTo>
                    <a:pt x="15" y="118"/>
                  </a:lnTo>
                  <a:lnTo>
                    <a:pt x="8" y="113"/>
                  </a:lnTo>
                  <a:lnTo>
                    <a:pt x="2" y="111"/>
                  </a:lnTo>
                  <a:lnTo>
                    <a:pt x="0" y="10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B6B6FF"/>
            </a:solidFill>
            <a:ln w="0">
              <a:solidFill>
                <a:srgbClr val="B6B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303">
              <a:extLst>
                <a:ext uri="{FF2B5EF4-FFF2-40B4-BE49-F238E27FC236}">
                  <a16:creationId xmlns:a16="http://schemas.microsoft.com/office/drawing/2014/main" id="{BA156285-F1BB-6945-9429-FF89A15B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67" y="3464372"/>
              <a:ext cx="311488" cy="207228"/>
            </a:xfrm>
            <a:custGeom>
              <a:avLst/>
              <a:gdLst>
                <a:gd name="T0" fmla="*/ 174 w 195"/>
                <a:gd name="T1" fmla="*/ 0 h 135"/>
                <a:gd name="T2" fmla="*/ 174 w 195"/>
                <a:gd name="T3" fmla="*/ 0 h 135"/>
                <a:gd name="T4" fmla="*/ 178 w 195"/>
                <a:gd name="T5" fmla="*/ 1 h 135"/>
                <a:gd name="T6" fmla="*/ 182 w 195"/>
                <a:gd name="T7" fmla="*/ 3 h 135"/>
                <a:gd name="T8" fmla="*/ 185 w 195"/>
                <a:gd name="T9" fmla="*/ 7 h 135"/>
                <a:gd name="T10" fmla="*/ 189 w 195"/>
                <a:gd name="T11" fmla="*/ 11 h 135"/>
                <a:gd name="T12" fmla="*/ 193 w 195"/>
                <a:gd name="T13" fmla="*/ 14 h 135"/>
                <a:gd name="T14" fmla="*/ 195 w 195"/>
                <a:gd name="T15" fmla="*/ 20 h 135"/>
                <a:gd name="T16" fmla="*/ 195 w 195"/>
                <a:gd name="T17" fmla="*/ 26 h 135"/>
                <a:gd name="T18" fmla="*/ 17 w 195"/>
                <a:gd name="T19" fmla="*/ 135 h 135"/>
                <a:gd name="T20" fmla="*/ 17 w 195"/>
                <a:gd name="T21" fmla="*/ 129 h 135"/>
                <a:gd name="T22" fmla="*/ 15 w 195"/>
                <a:gd name="T23" fmla="*/ 126 h 135"/>
                <a:gd name="T24" fmla="*/ 11 w 195"/>
                <a:gd name="T25" fmla="*/ 120 h 135"/>
                <a:gd name="T26" fmla="*/ 9 w 195"/>
                <a:gd name="T27" fmla="*/ 116 h 135"/>
                <a:gd name="T28" fmla="*/ 6 w 195"/>
                <a:gd name="T29" fmla="*/ 113 h 135"/>
                <a:gd name="T30" fmla="*/ 2 w 195"/>
                <a:gd name="T31" fmla="*/ 111 h 135"/>
                <a:gd name="T32" fmla="*/ 0 w 195"/>
                <a:gd name="T33" fmla="*/ 109 h 135"/>
                <a:gd name="T34" fmla="*/ 0 w 195"/>
                <a:gd name="T35" fmla="*/ 109 h 135"/>
                <a:gd name="T36" fmla="*/ 174 w 195"/>
                <a:gd name="T37" fmla="*/ 0 h 1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"/>
                <a:gd name="T58" fmla="*/ 0 h 135"/>
                <a:gd name="T59" fmla="*/ 195 w 195"/>
                <a:gd name="T60" fmla="*/ 135 h 1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" h="135">
                  <a:moveTo>
                    <a:pt x="174" y="0"/>
                  </a:moveTo>
                  <a:lnTo>
                    <a:pt x="174" y="0"/>
                  </a:lnTo>
                  <a:lnTo>
                    <a:pt x="178" y="1"/>
                  </a:lnTo>
                  <a:lnTo>
                    <a:pt x="182" y="3"/>
                  </a:lnTo>
                  <a:lnTo>
                    <a:pt x="185" y="7"/>
                  </a:lnTo>
                  <a:lnTo>
                    <a:pt x="189" y="11"/>
                  </a:lnTo>
                  <a:lnTo>
                    <a:pt x="193" y="14"/>
                  </a:lnTo>
                  <a:lnTo>
                    <a:pt x="195" y="20"/>
                  </a:lnTo>
                  <a:lnTo>
                    <a:pt x="195" y="26"/>
                  </a:lnTo>
                  <a:lnTo>
                    <a:pt x="17" y="135"/>
                  </a:lnTo>
                  <a:lnTo>
                    <a:pt x="17" y="129"/>
                  </a:lnTo>
                  <a:lnTo>
                    <a:pt x="15" y="126"/>
                  </a:lnTo>
                  <a:lnTo>
                    <a:pt x="11" y="120"/>
                  </a:lnTo>
                  <a:lnTo>
                    <a:pt x="9" y="116"/>
                  </a:lnTo>
                  <a:lnTo>
                    <a:pt x="6" y="113"/>
                  </a:lnTo>
                  <a:lnTo>
                    <a:pt x="2" y="111"/>
                  </a:lnTo>
                  <a:lnTo>
                    <a:pt x="0" y="10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DBDBFF"/>
            </a:solidFill>
            <a:ln w="0">
              <a:solidFill>
                <a:srgbClr val="DBDB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304">
              <a:extLst>
                <a:ext uri="{FF2B5EF4-FFF2-40B4-BE49-F238E27FC236}">
                  <a16:creationId xmlns:a16="http://schemas.microsoft.com/office/drawing/2014/main" id="{C7A17AC4-CFD9-4F40-AA17-57690C0AC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52" y="3465907"/>
              <a:ext cx="301904" cy="196482"/>
            </a:xfrm>
            <a:custGeom>
              <a:avLst/>
              <a:gdLst>
                <a:gd name="T0" fmla="*/ 170 w 189"/>
                <a:gd name="T1" fmla="*/ 0 h 128"/>
                <a:gd name="T2" fmla="*/ 172 w 189"/>
                <a:gd name="T3" fmla="*/ 0 h 128"/>
                <a:gd name="T4" fmla="*/ 174 w 189"/>
                <a:gd name="T5" fmla="*/ 2 h 128"/>
                <a:gd name="T6" fmla="*/ 178 w 189"/>
                <a:gd name="T7" fmla="*/ 4 h 128"/>
                <a:gd name="T8" fmla="*/ 181 w 189"/>
                <a:gd name="T9" fmla="*/ 8 h 128"/>
                <a:gd name="T10" fmla="*/ 185 w 189"/>
                <a:gd name="T11" fmla="*/ 12 h 128"/>
                <a:gd name="T12" fmla="*/ 187 w 189"/>
                <a:gd name="T13" fmla="*/ 17 h 128"/>
                <a:gd name="T14" fmla="*/ 189 w 189"/>
                <a:gd name="T15" fmla="*/ 21 h 128"/>
                <a:gd name="T16" fmla="*/ 13 w 189"/>
                <a:gd name="T17" fmla="*/ 128 h 128"/>
                <a:gd name="T18" fmla="*/ 0 w 189"/>
                <a:gd name="T19" fmla="*/ 106 h 128"/>
                <a:gd name="T20" fmla="*/ 170 w 189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"/>
                <a:gd name="T34" fmla="*/ 0 h 128"/>
                <a:gd name="T35" fmla="*/ 189 w 18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" h="128">
                  <a:moveTo>
                    <a:pt x="170" y="0"/>
                  </a:moveTo>
                  <a:lnTo>
                    <a:pt x="172" y="0"/>
                  </a:lnTo>
                  <a:lnTo>
                    <a:pt x="174" y="2"/>
                  </a:lnTo>
                  <a:lnTo>
                    <a:pt x="178" y="4"/>
                  </a:lnTo>
                  <a:lnTo>
                    <a:pt x="181" y="8"/>
                  </a:lnTo>
                  <a:lnTo>
                    <a:pt x="185" y="12"/>
                  </a:lnTo>
                  <a:lnTo>
                    <a:pt x="187" y="17"/>
                  </a:lnTo>
                  <a:lnTo>
                    <a:pt x="189" y="21"/>
                  </a:lnTo>
                  <a:lnTo>
                    <a:pt x="13" y="128"/>
                  </a:lnTo>
                  <a:lnTo>
                    <a:pt x="0" y="10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314">
              <a:extLst>
                <a:ext uri="{FF2B5EF4-FFF2-40B4-BE49-F238E27FC236}">
                  <a16:creationId xmlns:a16="http://schemas.microsoft.com/office/drawing/2014/main" id="{7F3C3A6D-B7F7-3E45-A49B-A13274E9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209" y="3637829"/>
              <a:ext cx="100635" cy="104381"/>
            </a:xfrm>
            <a:custGeom>
              <a:avLst/>
              <a:gdLst>
                <a:gd name="T0" fmla="*/ 45 w 63"/>
                <a:gd name="T1" fmla="*/ 65 h 68"/>
                <a:gd name="T2" fmla="*/ 58 w 63"/>
                <a:gd name="T3" fmla="*/ 53 h 68"/>
                <a:gd name="T4" fmla="*/ 63 w 63"/>
                <a:gd name="T5" fmla="*/ 39 h 68"/>
                <a:gd name="T6" fmla="*/ 60 w 63"/>
                <a:gd name="T7" fmla="*/ 20 h 68"/>
                <a:gd name="T8" fmla="*/ 48 w 63"/>
                <a:gd name="T9" fmla="*/ 5 h 68"/>
                <a:gd name="T10" fmla="*/ 34 w 63"/>
                <a:gd name="T11" fmla="*/ 0 h 68"/>
                <a:gd name="T12" fmla="*/ 17 w 63"/>
                <a:gd name="T13" fmla="*/ 2 h 68"/>
                <a:gd name="T14" fmla="*/ 6 w 63"/>
                <a:gd name="T15" fmla="*/ 13 h 68"/>
                <a:gd name="T16" fmla="*/ 0 w 63"/>
                <a:gd name="T17" fmla="*/ 29 h 68"/>
                <a:gd name="T18" fmla="*/ 4 w 63"/>
                <a:gd name="T19" fmla="*/ 46 h 68"/>
                <a:gd name="T20" fmla="*/ 13 w 63"/>
                <a:gd name="T21" fmla="*/ 61 h 68"/>
                <a:gd name="T22" fmla="*/ 30 w 63"/>
                <a:gd name="T23" fmla="*/ 68 h 68"/>
                <a:gd name="T24" fmla="*/ 45 w 63"/>
                <a:gd name="T25" fmla="*/ 65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5" y="65"/>
                  </a:moveTo>
                  <a:lnTo>
                    <a:pt x="58" y="53"/>
                  </a:lnTo>
                  <a:lnTo>
                    <a:pt x="63" y="39"/>
                  </a:lnTo>
                  <a:lnTo>
                    <a:pt x="60" y="20"/>
                  </a:lnTo>
                  <a:lnTo>
                    <a:pt x="48" y="5"/>
                  </a:lnTo>
                  <a:lnTo>
                    <a:pt x="34" y="0"/>
                  </a:lnTo>
                  <a:lnTo>
                    <a:pt x="17" y="2"/>
                  </a:lnTo>
                  <a:lnTo>
                    <a:pt x="6" y="13"/>
                  </a:lnTo>
                  <a:lnTo>
                    <a:pt x="0" y="29"/>
                  </a:lnTo>
                  <a:lnTo>
                    <a:pt x="4" y="46"/>
                  </a:lnTo>
                  <a:lnTo>
                    <a:pt x="13" y="61"/>
                  </a:lnTo>
                  <a:lnTo>
                    <a:pt x="30" y="68"/>
                  </a:lnTo>
                  <a:lnTo>
                    <a:pt x="45" y="65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315">
              <a:extLst>
                <a:ext uri="{FF2B5EF4-FFF2-40B4-BE49-F238E27FC236}">
                  <a16:creationId xmlns:a16="http://schemas.microsoft.com/office/drawing/2014/main" id="{CE003365-EAC6-1849-9B9E-70BB340B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209" y="3637829"/>
              <a:ext cx="100635" cy="104381"/>
            </a:xfrm>
            <a:custGeom>
              <a:avLst/>
              <a:gdLst>
                <a:gd name="T0" fmla="*/ 45 w 63"/>
                <a:gd name="T1" fmla="*/ 65 h 68"/>
                <a:gd name="T2" fmla="*/ 58 w 63"/>
                <a:gd name="T3" fmla="*/ 53 h 68"/>
                <a:gd name="T4" fmla="*/ 63 w 63"/>
                <a:gd name="T5" fmla="*/ 39 h 68"/>
                <a:gd name="T6" fmla="*/ 60 w 63"/>
                <a:gd name="T7" fmla="*/ 20 h 68"/>
                <a:gd name="T8" fmla="*/ 48 w 63"/>
                <a:gd name="T9" fmla="*/ 5 h 68"/>
                <a:gd name="T10" fmla="*/ 34 w 63"/>
                <a:gd name="T11" fmla="*/ 0 h 68"/>
                <a:gd name="T12" fmla="*/ 17 w 63"/>
                <a:gd name="T13" fmla="*/ 2 h 68"/>
                <a:gd name="T14" fmla="*/ 6 w 63"/>
                <a:gd name="T15" fmla="*/ 13 h 68"/>
                <a:gd name="T16" fmla="*/ 0 w 63"/>
                <a:gd name="T17" fmla="*/ 29 h 68"/>
                <a:gd name="T18" fmla="*/ 4 w 63"/>
                <a:gd name="T19" fmla="*/ 46 h 68"/>
                <a:gd name="T20" fmla="*/ 13 w 63"/>
                <a:gd name="T21" fmla="*/ 61 h 68"/>
                <a:gd name="T22" fmla="*/ 30 w 63"/>
                <a:gd name="T23" fmla="*/ 68 h 68"/>
                <a:gd name="T24" fmla="*/ 45 w 63"/>
                <a:gd name="T25" fmla="*/ 65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5" y="65"/>
                  </a:moveTo>
                  <a:lnTo>
                    <a:pt x="58" y="53"/>
                  </a:lnTo>
                  <a:lnTo>
                    <a:pt x="63" y="39"/>
                  </a:lnTo>
                  <a:lnTo>
                    <a:pt x="60" y="20"/>
                  </a:lnTo>
                  <a:lnTo>
                    <a:pt x="48" y="5"/>
                  </a:lnTo>
                  <a:lnTo>
                    <a:pt x="34" y="0"/>
                  </a:lnTo>
                  <a:lnTo>
                    <a:pt x="17" y="2"/>
                  </a:lnTo>
                  <a:lnTo>
                    <a:pt x="6" y="13"/>
                  </a:lnTo>
                  <a:lnTo>
                    <a:pt x="0" y="29"/>
                  </a:lnTo>
                  <a:lnTo>
                    <a:pt x="4" y="46"/>
                  </a:lnTo>
                  <a:lnTo>
                    <a:pt x="13" y="61"/>
                  </a:lnTo>
                  <a:lnTo>
                    <a:pt x="30" y="68"/>
                  </a:lnTo>
                  <a:lnTo>
                    <a:pt x="45" y="6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317">
              <a:extLst>
                <a:ext uri="{FF2B5EF4-FFF2-40B4-BE49-F238E27FC236}">
                  <a16:creationId xmlns:a16="http://schemas.microsoft.com/office/drawing/2014/main" id="{9C3C463E-7848-854A-A3EE-417EB1F0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50" y="3458232"/>
              <a:ext cx="68687" cy="82891"/>
            </a:xfrm>
            <a:custGeom>
              <a:avLst/>
              <a:gdLst>
                <a:gd name="T0" fmla="*/ 0 w 43"/>
                <a:gd name="T1" fmla="*/ 4 h 54"/>
                <a:gd name="T2" fmla="*/ 2 w 43"/>
                <a:gd name="T3" fmla="*/ 4 h 54"/>
                <a:gd name="T4" fmla="*/ 8 w 43"/>
                <a:gd name="T5" fmla="*/ 2 h 54"/>
                <a:gd name="T6" fmla="*/ 13 w 43"/>
                <a:gd name="T7" fmla="*/ 0 h 54"/>
                <a:gd name="T8" fmla="*/ 21 w 43"/>
                <a:gd name="T9" fmla="*/ 0 h 54"/>
                <a:gd name="T10" fmla="*/ 28 w 43"/>
                <a:gd name="T11" fmla="*/ 4 h 54"/>
                <a:gd name="T12" fmla="*/ 36 w 43"/>
                <a:gd name="T13" fmla="*/ 15 h 54"/>
                <a:gd name="T14" fmla="*/ 39 w 43"/>
                <a:gd name="T15" fmla="*/ 30 h 54"/>
                <a:gd name="T16" fmla="*/ 43 w 43"/>
                <a:gd name="T17" fmla="*/ 5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"/>
                <a:gd name="T28" fmla="*/ 0 h 54"/>
                <a:gd name="T29" fmla="*/ 43 w 43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" h="54">
                  <a:moveTo>
                    <a:pt x="0" y="4"/>
                  </a:moveTo>
                  <a:lnTo>
                    <a:pt x="2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6" y="15"/>
                  </a:lnTo>
                  <a:lnTo>
                    <a:pt x="39" y="30"/>
                  </a:lnTo>
                  <a:lnTo>
                    <a:pt x="43" y="54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50">
              <a:extLst>
                <a:ext uri="{FF2B5EF4-FFF2-40B4-BE49-F238E27FC236}">
                  <a16:creationId xmlns:a16="http://schemas.microsoft.com/office/drawing/2014/main" id="{0D23CDA2-BD3B-7242-97A4-B300BD8D75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0358" y="2877994"/>
              <a:ext cx="20766" cy="767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52">
              <a:extLst>
                <a:ext uri="{FF2B5EF4-FFF2-40B4-BE49-F238E27FC236}">
                  <a16:creationId xmlns:a16="http://schemas.microsoft.com/office/drawing/2014/main" id="{0AAB25FF-91C8-D44A-A949-696DD22C33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00227" y="2831944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53">
              <a:extLst>
                <a:ext uri="{FF2B5EF4-FFF2-40B4-BE49-F238E27FC236}">
                  <a16:creationId xmlns:a16="http://schemas.microsoft.com/office/drawing/2014/main" id="{ADBA5206-3960-7145-B173-FB544186C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8564" y="2808919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54">
              <a:extLst>
                <a:ext uri="{FF2B5EF4-FFF2-40B4-BE49-F238E27FC236}">
                  <a16:creationId xmlns:a16="http://schemas.microsoft.com/office/drawing/2014/main" id="{0413F36E-4581-084E-A95A-ED7113138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6901" y="2788963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55">
              <a:extLst>
                <a:ext uri="{FF2B5EF4-FFF2-40B4-BE49-F238E27FC236}">
                  <a16:creationId xmlns:a16="http://schemas.microsoft.com/office/drawing/2014/main" id="{1D467A4C-A127-544B-8984-8FD5B29693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18432" y="2765938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56">
              <a:extLst>
                <a:ext uri="{FF2B5EF4-FFF2-40B4-BE49-F238E27FC236}">
                  <a16:creationId xmlns:a16="http://schemas.microsoft.com/office/drawing/2014/main" id="{D386C34E-94EC-E146-88E6-FC5B08C13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56769" y="2742913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57">
              <a:extLst>
                <a:ext uri="{FF2B5EF4-FFF2-40B4-BE49-F238E27FC236}">
                  <a16:creationId xmlns:a16="http://schemas.microsoft.com/office/drawing/2014/main" id="{8DE0F6E4-BFB4-F445-A6AC-7871590A3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5106" y="2721423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58">
              <a:extLst>
                <a:ext uri="{FF2B5EF4-FFF2-40B4-BE49-F238E27FC236}">
                  <a16:creationId xmlns:a16="http://schemas.microsoft.com/office/drawing/2014/main" id="{9EC12126-2FDD-A043-95D0-8B9B742C8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3443" y="270146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59">
              <a:extLst>
                <a:ext uri="{FF2B5EF4-FFF2-40B4-BE49-F238E27FC236}">
                  <a16:creationId xmlns:a16="http://schemas.microsoft.com/office/drawing/2014/main" id="{156FA77C-ECD2-1C4A-B062-A1727B11EB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4975" y="2678442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60">
              <a:extLst>
                <a:ext uri="{FF2B5EF4-FFF2-40B4-BE49-F238E27FC236}">
                  <a16:creationId xmlns:a16="http://schemas.microsoft.com/office/drawing/2014/main" id="{EBBDCF13-E938-CF42-A70A-F9B74FBD2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3312" y="265541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61">
              <a:extLst>
                <a:ext uri="{FF2B5EF4-FFF2-40B4-BE49-F238E27FC236}">
                  <a16:creationId xmlns:a16="http://schemas.microsoft.com/office/drawing/2014/main" id="{173B8FC4-EFDB-C84F-A8B5-83E00DCB8C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51649" y="2635461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Line 62">
              <a:extLst>
                <a:ext uri="{FF2B5EF4-FFF2-40B4-BE49-F238E27FC236}">
                  <a16:creationId xmlns:a16="http://schemas.microsoft.com/office/drawing/2014/main" id="{8563A13E-6BB3-FD49-BFB1-4BF3CE7D1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89986" y="2612436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63">
              <a:extLst>
                <a:ext uri="{FF2B5EF4-FFF2-40B4-BE49-F238E27FC236}">
                  <a16:creationId xmlns:a16="http://schemas.microsoft.com/office/drawing/2014/main" id="{D2E09213-5904-A749-A938-2F23A6187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31518" y="2589411"/>
              <a:ext cx="19168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Line 64">
              <a:extLst>
                <a:ext uri="{FF2B5EF4-FFF2-40B4-BE49-F238E27FC236}">
                  <a16:creationId xmlns:a16="http://schemas.microsoft.com/office/drawing/2014/main" id="{08DEEF5A-C8F5-4442-BC8E-28899B183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71452" y="2566386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65">
              <a:extLst>
                <a:ext uri="{FF2B5EF4-FFF2-40B4-BE49-F238E27FC236}">
                  <a16:creationId xmlns:a16="http://schemas.microsoft.com/office/drawing/2014/main" id="{D97E2924-1779-864F-87B9-9342FC64C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09789" y="2546430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Line 66">
              <a:extLst>
                <a:ext uri="{FF2B5EF4-FFF2-40B4-BE49-F238E27FC236}">
                  <a16:creationId xmlns:a16="http://schemas.microsoft.com/office/drawing/2014/main" id="{F35CDBBD-2C75-0C4A-84F1-D34C4D792C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51321" y="2524940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Line 67">
              <a:extLst>
                <a:ext uri="{FF2B5EF4-FFF2-40B4-BE49-F238E27FC236}">
                  <a16:creationId xmlns:a16="http://schemas.microsoft.com/office/drawing/2014/main" id="{31E1CC35-F204-7E45-BC65-86331FC8C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9658" y="2501915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Line 71">
              <a:extLst>
                <a:ext uri="{FF2B5EF4-FFF2-40B4-BE49-F238E27FC236}">
                  <a16:creationId xmlns:a16="http://schemas.microsoft.com/office/drawing/2014/main" id="{802A5822-4DAD-ED4D-9482-BDCA1FE68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8739" y="2432839"/>
              <a:ext cx="198074" cy="7368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" name="Group 396">
              <a:extLst>
                <a:ext uri="{FF2B5EF4-FFF2-40B4-BE49-F238E27FC236}">
                  <a16:creationId xmlns:a16="http://schemas.microsoft.com/office/drawing/2014/main" id="{259D9D15-F664-2B41-9491-EF319917B5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7513" y="2854969"/>
              <a:ext cx="983982" cy="520371"/>
              <a:chOff x="2582" y="2147"/>
              <a:chExt cx="616" cy="339"/>
            </a:xfrm>
          </p:grpSpPr>
          <p:sp>
            <p:nvSpPr>
              <p:cNvPr id="292" name="Line 93">
                <a:extLst>
                  <a:ext uri="{FF2B5EF4-FFF2-40B4-BE49-F238E27FC236}">
                    <a16:creationId xmlns:a16="http://schemas.microsoft.com/office/drawing/2014/main" id="{2EA21FB7-6C4E-2E40-85E5-CC680DD83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6" y="2419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94">
                <a:extLst>
                  <a:ext uri="{FF2B5EF4-FFF2-40B4-BE49-F238E27FC236}">
                    <a16:creationId xmlns:a16="http://schemas.microsoft.com/office/drawing/2014/main" id="{04D64F01-44DE-B144-8606-AF6576DDF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73" y="2432"/>
                <a:ext cx="2" cy="2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95">
                <a:extLst>
                  <a:ext uri="{FF2B5EF4-FFF2-40B4-BE49-F238E27FC236}">
                    <a16:creationId xmlns:a16="http://schemas.microsoft.com/office/drawing/2014/main" id="{29355E4E-6DAF-1146-87AD-3B6FCD268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06" y="2466"/>
                <a:ext cx="13" cy="5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96">
                <a:extLst>
                  <a:ext uri="{FF2B5EF4-FFF2-40B4-BE49-F238E27FC236}">
                    <a16:creationId xmlns:a16="http://schemas.microsoft.com/office/drawing/2014/main" id="{DDF0CE23-B497-A844-8135-CF7B47626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2" y="2479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126">
                <a:extLst>
                  <a:ext uri="{FF2B5EF4-FFF2-40B4-BE49-F238E27FC236}">
                    <a16:creationId xmlns:a16="http://schemas.microsoft.com/office/drawing/2014/main" id="{C76AF153-0AF5-1C47-8645-5555F46CF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5" y="245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127">
                <a:extLst>
                  <a:ext uri="{FF2B5EF4-FFF2-40B4-BE49-F238E27FC236}">
                    <a16:creationId xmlns:a16="http://schemas.microsoft.com/office/drawing/2014/main" id="{FD7AF197-E83D-B245-BB30-3A2E1B89D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2" y="2440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128">
                <a:extLst>
                  <a:ext uri="{FF2B5EF4-FFF2-40B4-BE49-F238E27FC236}">
                    <a16:creationId xmlns:a16="http://schemas.microsoft.com/office/drawing/2014/main" id="{D4E6386C-BB28-6F4F-9388-C9DD37AFE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8" y="2425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129">
                <a:extLst>
                  <a:ext uri="{FF2B5EF4-FFF2-40B4-BE49-F238E27FC236}">
                    <a16:creationId xmlns:a16="http://schemas.microsoft.com/office/drawing/2014/main" id="{E0557295-C435-E64A-8530-366B1FA11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2429"/>
                <a:ext cx="8" cy="3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72">
                <a:extLst>
                  <a:ext uri="{FF2B5EF4-FFF2-40B4-BE49-F238E27FC236}">
                    <a16:creationId xmlns:a16="http://schemas.microsoft.com/office/drawing/2014/main" id="{74C27723-B371-6A4F-998D-EFE8BBA99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7" y="2169"/>
                <a:ext cx="1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73">
                <a:extLst>
                  <a:ext uri="{FF2B5EF4-FFF2-40B4-BE49-F238E27FC236}">
                    <a16:creationId xmlns:a16="http://schemas.microsoft.com/office/drawing/2014/main" id="{09E07BBB-952C-8146-94C0-4301AE33F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79" y="2152"/>
                <a:ext cx="12" cy="10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74">
                <a:extLst>
                  <a:ext uri="{FF2B5EF4-FFF2-40B4-BE49-F238E27FC236}">
                    <a16:creationId xmlns:a16="http://schemas.microsoft.com/office/drawing/2014/main" id="{411FFE81-79A3-A64B-8FDE-D6B4107C7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3" y="2147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75">
                <a:extLst>
                  <a:ext uri="{FF2B5EF4-FFF2-40B4-BE49-F238E27FC236}">
                    <a16:creationId xmlns:a16="http://schemas.microsoft.com/office/drawing/2014/main" id="{D9A883F8-ACD9-D545-8B5A-FAA97CED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9" y="2160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76">
                <a:extLst>
                  <a:ext uri="{FF2B5EF4-FFF2-40B4-BE49-F238E27FC236}">
                    <a16:creationId xmlns:a16="http://schemas.microsoft.com/office/drawing/2014/main" id="{859D13A5-EF03-6242-8AD8-37B06382D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217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77">
                <a:extLst>
                  <a:ext uri="{FF2B5EF4-FFF2-40B4-BE49-F238E27FC236}">
                    <a16:creationId xmlns:a16="http://schemas.microsoft.com/office/drawing/2014/main" id="{17D3A6BD-AA74-9149-81C1-F9EE63250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1" y="2189"/>
                <a:ext cx="11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78">
                <a:extLst>
                  <a:ext uri="{FF2B5EF4-FFF2-40B4-BE49-F238E27FC236}">
                    <a16:creationId xmlns:a16="http://schemas.microsoft.com/office/drawing/2014/main" id="{B61F5010-9AB9-D649-9A24-EEED307F6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55" y="2204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79">
                <a:extLst>
                  <a:ext uri="{FF2B5EF4-FFF2-40B4-BE49-F238E27FC236}">
                    <a16:creationId xmlns:a16="http://schemas.microsoft.com/office/drawing/2014/main" id="{B9031009-06D1-634E-8AEF-8BB129D5C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31" y="2217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80">
                <a:extLst>
                  <a:ext uri="{FF2B5EF4-FFF2-40B4-BE49-F238E27FC236}">
                    <a16:creationId xmlns:a16="http://schemas.microsoft.com/office/drawing/2014/main" id="{BEF798C2-EE30-DE4E-B0D2-495B8D9E6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7" y="2232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81">
                <a:extLst>
                  <a:ext uri="{FF2B5EF4-FFF2-40B4-BE49-F238E27FC236}">
                    <a16:creationId xmlns:a16="http://schemas.microsoft.com/office/drawing/2014/main" id="{C9076594-783C-5946-A40A-11D5784261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83" y="2247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82">
                <a:extLst>
                  <a:ext uri="{FF2B5EF4-FFF2-40B4-BE49-F238E27FC236}">
                    <a16:creationId xmlns:a16="http://schemas.microsoft.com/office/drawing/2014/main" id="{62CF254C-5A6D-3C48-9431-98E701D2E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57" y="2262"/>
                <a:ext cx="13" cy="5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83">
                <a:extLst>
                  <a:ext uri="{FF2B5EF4-FFF2-40B4-BE49-F238E27FC236}">
                    <a16:creationId xmlns:a16="http://schemas.microsoft.com/office/drawing/2014/main" id="{199644E0-4A59-404A-9CDC-AC987EC35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33" y="227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84">
                <a:extLst>
                  <a:ext uri="{FF2B5EF4-FFF2-40B4-BE49-F238E27FC236}">
                    <a16:creationId xmlns:a16="http://schemas.microsoft.com/office/drawing/2014/main" id="{78FB2A88-7738-BF42-BDD6-769A025C1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09" y="2290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85">
                <a:extLst>
                  <a:ext uri="{FF2B5EF4-FFF2-40B4-BE49-F238E27FC236}">
                    <a16:creationId xmlns:a16="http://schemas.microsoft.com/office/drawing/2014/main" id="{F06E512B-8AEF-D249-BF27-D28386891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3" y="2304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86">
                <a:extLst>
                  <a:ext uri="{FF2B5EF4-FFF2-40B4-BE49-F238E27FC236}">
                    <a16:creationId xmlns:a16="http://schemas.microsoft.com/office/drawing/2014/main" id="{DBA2B191-BB5D-F44E-B152-EAD2BEFCB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9" y="2319"/>
                <a:ext cx="13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87">
                <a:extLst>
                  <a:ext uri="{FF2B5EF4-FFF2-40B4-BE49-F238E27FC236}">
                    <a16:creationId xmlns:a16="http://schemas.microsoft.com/office/drawing/2014/main" id="{64B8D845-5F32-1045-A76E-911ECB03D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5" y="2332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88">
                <a:extLst>
                  <a:ext uri="{FF2B5EF4-FFF2-40B4-BE49-F238E27FC236}">
                    <a16:creationId xmlns:a16="http://schemas.microsoft.com/office/drawing/2014/main" id="{8BDBA90A-FD31-1942-930C-02F38B1C4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10" y="2347"/>
                <a:ext cx="12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89">
                <a:extLst>
                  <a:ext uri="{FF2B5EF4-FFF2-40B4-BE49-F238E27FC236}">
                    <a16:creationId xmlns:a16="http://schemas.microsoft.com/office/drawing/2014/main" id="{24484A3D-4157-1C4A-BB07-1952C0DAB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4" y="2362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90">
                <a:extLst>
                  <a:ext uri="{FF2B5EF4-FFF2-40B4-BE49-F238E27FC236}">
                    <a16:creationId xmlns:a16="http://schemas.microsoft.com/office/drawing/2014/main" id="{42FFB387-979F-8945-A7DA-FF139FC3C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60" y="237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91">
                <a:extLst>
                  <a:ext uri="{FF2B5EF4-FFF2-40B4-BE49-F238E27FC236}">
                    <a16:creationId xmlns:a16="http://schemas.microsoft.com/office/drawing/2014/main" id="{A3571964-8806-1448-91C5-85D95F60F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6" y="2390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Line 92">
                <a:extLst>
                  <a:ext uri="{FF2B5EF4-FFF2-40B4-BE49-F238E27FC236}">
                    <a16:creationId xmlns:a16="http://schemas.microsoft.com/office/drawing/2014/main" id="{914F6C0B-8989-4D4B-84A8-D25B44192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12" y="2404"/>
                <a:ext cx="11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8" name="Line 123">
              <a:extLst>
                <a:ext uri="{FF2B5EF4-FFF2-40B4-BE49-F238E27FC236}">
                  <a16:creationId xmlns:a16="http://schemas.microsoft.com/office/drawing/2014/main" id="{2A457577-9C82-3443-B7C2-13FA3255C7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72437" y="2939395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Line 124">
              <a:extLst>
                <a:ext uri="{FF2B5EF4-FFF2-40B4-BE49-F238E27FC236}">
                  <a16:creationId xmlns:a16="http://schemas.microsoft.com/office/drawing/2014/main" id="{97221C7D-2F12-C448-8AC5-B26148356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3969" y="2917905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Line 125">
              <a:extLst>
                <a:ext uri="{FF2B5EF4-FFF2-40B4-BE49-F238E27FC236}">
                  <a16:creationId xmlns:a16="http://schemas.microsoft.com/office/drawing/2014/main" id="{CE866610-8CEC-6348-887F-6BD0E63030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31540" y="2894880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Line 253">
              <a:extLst>
                <a:ext uri="{FF2B5EF4-FFF2-40B4-BE49-F238E27FC236}">
                  <a16:creationId xmlns:a16="http://schemas.microsoft.com/office/drawing/2014/main" id="{B3B728A8-6C4E-4043-B05A-3B3F71CE0E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6354" y="2445119"/>
              <a:ext cx="295514" cy="17038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305">
              <a:extLst>
                <a:ext uri="{FF2B5EF4-FFF2-40B4-BE49-F238E27FC236}">
                  <a16:creationId xmlns:a16="http://schemas.microsoft.com/office/drawing/2014/main" id="{6821254A-0E86-6042-B716-7DEA6727E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238" y="2405209"/>
              <a:ext cx="373785" cy="260953"/>
            </a:xfrm>
            <a:custGeom>
              <a:avLst/>
              <a:gdLst>
                <a:gd name="T0" fmla="*/ 39 w 234"/>
                <a:gd name="T1" fmla="*/ 170 h 170"/>
                <a:gd name="T2" fmla="*/ 234 w 234"/>
                <a:gd name="T3" fmla="*/ 54 h 170"/>
                <a:gd name="T4" fmla="*/ 234 w 234"/>
                <a:gd name="T5" fmla="*/ 33 h 170"/>
                <a:gd name="T6" fmla="*/ 230 w 234"/>
                <a:gd name="T7" fmla="*/ 18 h 170"/>
                <a:gd name="T8" fmla="*/ 224 w 234"/>
                <a:gd name="T9" fmla="*/ 9 h 170"/>
                <a:gd name="T10" fmla="*/ 217 w 234"/>
                <a:gd name="T11" fmla="*/ 3 h 170"/>
                <a:gd name="T12" fmla="*/ 208 w 234"/>
                <a:gd name="T13" fmla="*/ 0 h 170"/>
                <a:gd name="T14" fmla="*/ 200 w 234"/>
                <a:gd name="T15" fmla="*/ 0 h 170"/>
                <a:gd name="T16" fmla="*/ 197 w 234"/>
                <a:gd name="T17" fmla="*/ 0 h 170"/>
                <a:gd name="T18" fmla="*/ 195 w 234"/>
                <a:gd name="T19" fmla="*/ 0 h 170"/>
                <a:gd name="T20" fmla="*/ 0 w 234"/>
                <a:gd name="T21" fmla="*/ 117 h 170"/>
                <a:gd name="T22" fmla="*/ 2 w 234"/>
                <a:gd name="T23" fmla="*/ 117 h 170"/>
                <a:gd name="T24" fmla="*/ 6 w 234"/>
                <a:gd name="T25" fmla="*/ 115 h 170"/>
                <a:gd name="T26" fmla="*/ 13 w 234"/>
                <a:gd name="T27" fmla="*/ 111 h 170"/>
                <a:gd name="T28" fmla="*/ 22 w 234"/>
                <a:gd name="T29" fmla="*/ 111 h 170"/>
                <a:gd name="T30" fmla="*/ 30 w 234"/>
                <a:gd name="T31" fmla="*/ 113 h 170"/>
                <a:gd name="T32" fmla="*/ 37 w 234"/>
                <a:gd name="T33" fmla="*/ 118 h 170"/>
                <a:gd name="T34" fmla="*/ 41 w 234"/>
                <a:gd name="T35" fmla="*/ 128 h 170"/>
                <a:gd name="T36" fmla="*/ 43 w 234"/>
                <a:gd name="T37" fmla="*/ 146 h 170"/>
                <a:gd name="T38" fmla="*/ 39 w 234"/>
                <a:gd name="T39" fmla="*/ 170 h 1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4"/>
                <a:gd name="T61" fmla="*/ 0 h 170"/>
                <a:gd name="T62" fmla="*/ 234 w 234"/>
                <a:gd name="T63" fmla="*/ 170 h 1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4" h="170">
                  <a:moveTo>
                    <a:pt x="39" y="170"/>
                  </a:moveTo>
                  <a:lnTo>
                    <a:pt x="234" y="54"/>
                  </a:lnTo>
                  <a:lnTo>
                    <a:pt x="234" y="33"/>
                  </a:lnTo>
                  <a:lnTo>
                    <a:pt x="230" y="18"/>
                  </a:lnTo>
                  <a:lnTo>
                    <a:pt x="224" y="9"/>
                  </a:lnTo>
                  <a:lnTo>
                    <a:pt x="217" y="3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0" y="117"/>
                  </a:lnTo>
                  <a:lnTo>
                    <a:pt x="2" y="117"/>
                  </a:lnTo>
                  <a:lnTo>
                    <a:pt x="6" y="115"/>
                  </a:lnTo>
                  <a:lnTo>
                    <a:pt x="13" y="111"/>
                  </a:lnTo>
                  <a:lnTo>
                    <a:pt x="22" y="111"/>
                  </a:lnTo>
                  <a:lnTo>
                    <a:pt x="30" y="113"/>
                  </a:lnTo>
                  <a:lnTo>
                    <a:pt x="37" y="118"/>
                  </a:lnTo>
                  <a:lnTo>
                    <a:pt x="41" y="128"/>
                  </a:lnTo>
                  <a:lnTo>
                    <a:pt x="43" y="146"/>
                  </a:lnTo>
                  <a:lnTo>
                    <a:pt x="39" y="17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306">
              <a:extLst>
                <a:ext uri="{FF2B5EF4-FFF2-40B4-BE49-F238E27FC236}">
                  <a16:creationId xmlns:a16="http://schemas.microsoft.com/office/drawing/2014/main" id="{61249DCD-EB83-6346-BFD8-CE5E838A9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238" y="2405209"/>
              <a:ext cx="373785" cy="260953"/>
            </a:xfrm>
            <a:custGeom>
              <a:avLst/>
              <a:gdLst>
                <a:gd name="T0" fmla="*/ 39 w 234"/>
                <a:gd name="T1" fmla="*/ 170 h 170"/>
                <a:gd name="T2" fmla="*/ 234 w 234"/>
                <a:gd name="T3" fmla="*/ 54 h 170"/>
                <a:gd name="T4" fmla="*/ 234 w 234"/>
                <a:gd name="T5" fmla="*/ 33 h 170"/>
                <a:gd name="T6" fmla="*/ 230 w 234"/>
                <a:gd name="T7" fmla="*/ 18 h 170"/>
                <a:gd name="T8" fmla="*/ 224 w 234"/>
                <a:gd name="T9" fmla="*/ 9 h 170"/>
                <a:gd name="T10" fmla="*/ 217 w 234"/>
                <a:gd name="T11" fmla="*/ 3 h 170"/>
                <a:gd name="T12" fmla="*/ 208 w 234"/>
                <a:gd name="T13" fmla="*/ 0 h 170"/>
                <a:gd name="T14" fmla="*/ 200 w 234"/>
                <a:gd name="T15" fmla="*/ 0 h 170"/>
                <a:gd name="T16" fmla="*/ 197 w 234"/>
                <a:gd name="T17" fmla="*/ 0 h 170"/>
                <a:gd name="T18" fmla="*/ 195 w 234"/>
                <a:gd name="T19" fmla="*/ 0 h 170"/>
                <a:gd name="T20" fmla="*/ 0 w 234"/>
                <a:gd name="T21" fmla="*/ 117 h 170"/>
                <a:gd name="T22" fmla="*/ 2 w 234"/>
                <a:gd name="T23" fmla="*/ 117 h 170"/>
                <a:gd name="T24" fmla="*/ 6 w 234"/>
                <a:gd name="T25" fmla="*/ 115 h 170"/>
                <a:gd name="T26" fmla="*/ 13 w 234"/>
                <a:gd name="T27" fmla="*/ 111 h 170"/>
                <a:gd name="T28" fmla="*/ 22 w 234"/>
                <a:gd name="T29" fmla="*/ 111 h 170"/>
                <a:gd name="T30" fmla="*/ 30 w 234"/>
                <a:gd name="T31" fmla="*/ 113 h 170"/>
                <a:gd name="T32" fmla="*/ 37 w 234"/>
                <a:gd name="T33" fmla="*/ 118 h 170"/>
                <a:gd name="T34" fmla="*/ 41 w 234"/>
                <a:gd name="T35" fmla="*/ 128 h 170"/>
                <a:gd name="T36" fmla="*/ 43 w 234"/>
                <a:gd name="T37" fmla="*/ 146 h 170"/>
                <a:gd name="T38" fmla="*/ 39 w 234"/>
                <a:gd name="T39" fmla="*/ 170 h 1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4"/>
                <a:gd name="T61" fmla="*/ 0 h 170"/>
                <a:gd name="T62" fmla="*/ 234 w 234"/>
                <a:gd name="T63" fmla="*/ 170 h 1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4" h="170">
                  <a:moveTo>
                    <a:pt x="39" y="170"/>
                  </a:moveTo>
                  <a:lnTo>
                    <a:pt x="234" y="54"/>
                  </a:lnTo>
                  <a:lnTo>
                    <a:pt x="234" y="33"/>
                  </a:lnTo>
                  <a:lnTo>
                    <a:pt x="230" y="18"/>
                  </a:lnTo>
                  <a:lnTo>
                    <a:pt x="224" y="9"/>
                  </a:lnTo>
                  <a:lnTo>
                    <a:pt x="217" y="3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0" y="117"/>
                  </a:lnTo>
                  <a:lnTo>
                    <a:pt x="2" y="117"/>
                  </a:lnTo>
                  <a:lnTo>
                    <a:pt x="6" y="115"/>
                  </a:lnTo>
                  <a:lnTo>
                    <a:pt x="13" y="111"/>
                  </a:lnTo>
                  <a:lnTo>
                    <a:pt x="22" y="111"/>
                  </a:lnTo>
                  <a:lnTo>
                    <a:pt x="30" y="113"/>
                  </a:lnTo>
                  <a:lnTo>
                    <a:pt x="37" y="118"/>
                  </a:lnTo>
                  <a:lnTo>
                    <a:pt x="41" y="128"/>
                  </a:lnTo>
                  <a:lnTo>
                    <a:pt x="43" y="146"/>
                  </a:lnTo>
                  <a:lnTo>
                    <a:pt x="39" y="17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307">
              <a:extLst>
                <a:ext uri="{FF2B5EF4-FFF2-40B4-BE49-F238E27FC236}">
                  <a16:creationId xmlns:a16="http://schemas.microsoft.com/office/drawing/2014/main" id="{9C6653A1-3547-F444-82B2-FF86502E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627" y="2405209"/>
              <a:ext cx="367396" cy="253278"/>
            </a:xfrm>
            <a:custGeom>
              <a:avLst/>
              <a:gdLst>
                <a:gd name="T0" fmla="*/ 193 w 230"/>
                <a:gd name="T1" fmla="*/ 0 h 165"/>
                <a:gd name="T2" fmla="*/ 194 w 230"/>
                <a:gd name="T3" fmla="*/ 0 h 165"/>
                <a:gd name="T4" fmla="*/ 200 w 230"/>
                <a:gd name="T5" fmla="*/ 0 h 165"/>
                <a:gd name="T6" fmla="*/ 209 w 230"/>
                <a:gd name="T7" fmla="*/ 2 h 165"/>
                <a:gd name="T8" fmla="*/ 217 w 230"/>
                <a:gd name="T9" fmla="*/ 7 h 165"/>
                <a:gd name="T10" fmla="*/ 224 w 230"/>
                <a:gd name="T11" fmla="*/ 15 h 165"/>
                <a:gd name="T12" fmla="*/ 230 w 230"/>
                <a:gd name="T13" fmla="*/ 29 h 165"/>
                <a:gd name="T14" fmla="*/ 230 w 230"/>
                <a:gd name="T15" fmla="*/ 50 h 165"/>
                <a:gd name="T16" fmla="*/ 37 w 230"/>
                <a:gd name="T17" fmla="*/ 165 h 165"/>
                <a:gd name="T18" fmla="*/ 41 w 230"/>
                <a:gd name="T19" fmla="*/ 144 h 165"/>
                <a:gd name="T20" fmla="*/ 39 w 230"/>
                <a:gd name="T21" fmla="*/ 128 h 165"/>
                <a:gd name="T22" fmla="*/ 35 w 230"/>
                <a:gd name="T23" fmla="*/ 118 h 165"/>
                <a:gd name="T24" fmla="*/ 28 w 230"/>
                <a:gd name="T25" fmla="*/ 113 h 165"/>
                <a:gd name="T26" fmla="*/ 20 w 230"/>
                <a:gd name="T27" fmla="*/ 111 h 165"/>
                <a:gd name="T28" fmla="*/ 13 w 230"/>
                <a:gd name="T29" fmla="*/ 113 h 165"/>
                <a:gd name="T30" fmla="*/ 7 w 230"/>
                <a:gd name="T31" fmla="*/ 115 h 165"/>
                <a:gd name="T32" fmla="*/ 2 w 230"/>
                <a:gd name="T33" fmla="*/ 115 h 165"/>
                <a:gd name="T34" fmla="*/ 0 w 230"/>
                <a:gd name="T35" fmla="*/ 117 h 165"/>
                <a:gd name="T36" fmla="*/ 193 w 230"/>
                <a:gd name="T37" fmla="*/ 0 h 1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0"/>
                <a:gd name="T58" fmla="*/ 0 h 165"/>
                <a:gd name="T59" fmla="*/ 230 w 230"/>
                <a:gd name="T60" fmla="*/ 165 h 1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0" h="165">
                  <a:moveTo>
                    <a:pt x="193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7" y="7"/>
                  </a:lnTo>
                  <a:lnTo>
                    <a:pt x="224" y="15"/>
                  </a:lnTo>
                  <a:lnTo>
                    <a:pt x="230" y="29"/>
                  </a:lnTo>
                  <a:lnTo>
                    <a:pt x="230" y="50"/>
                  </a:lnTo>
                  <a:lnTo>
                    <a:pt x="37" y="165"/>
                  </a:lnTo>
                  <a:lnTo>
                    <a:pt x="41" y="144"/>
                  </a:lnTo>
                  <a:lnTo>
                    <a:pt x="39" y="128"/>
                  </a:lnTo>
                  <a:lnTo>
                    <a:pt x="35" y="118"/>
                  </a:lnTo>
                  <a:lnTo>
                    <a:pt x="28" y="113"/>
                  </a:lnTo>
                  <a:lnTo>
                    <a:pt x="20" y="111"/>
                  </a:lnTo>
                  <a:lnTo>
                    <a:pt x="13" y="113"/>
                  </a:lnTo>
                  <a:lnTo>
                    <a:pt x="7" y="115"/>
                  </a:lnTo>
                  <a:lnTo>
                    <a:pt x="2" y="115"/>
                  </a:lnTo>
                  <a:lnTo>
                    <a:pt x="0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2424FF"/>
            </a:solidFill>
            <a:ln w="0">
              <a:solidFill>
                <a:srgbClr val="2424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308">
              <a:extLst>
                <a:ext uri="{FF2B5EF4-FFF2-40B4-BE49-F238E27FC236}">
                  <a16:creationId xmlns:a16="http://schemas.microsoft.com/office/drawing/2014/main" id="{6E7F3099-828F-9349-A18E-102352362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614" y="2408279"/>
              <a:ext cx="356214" cy="240998"/>
            </a:xfrm>
            <a:custGeom>
              <a:avLst/>
              <a:gdLst>
                <a:gd name="T0" fmla="*/ 189 w 223"/>
                <a:gd name="T1" fmla="*/ 0 h 157"/>
                <a:gd name="T2" fmla="*/ 191 w 223"/>
                <a:gd name="T3" fmla="*/ 0 h 157"/>
                <a:gd name="T4" fmla="*/ 197 w 223"/>
                <a:gd name="T5" fmla="*/ 0 h 157"/>
                <a:gd name="T6" fmla="*/ 204 w 223"/>
                <a:gd name="T7" fmla="*/ 1 h 157"/>
                <a:gd name="T8" fmla="*/ 212 w 223"/>
                <a:gd name="T9" fmla="*/ 5 h 157"/>
                <a:gd name="T10" fmla="*/ 219 w 223"/>
                <a:gd name="T11" fmla="*/ 13 h 157"/>
                <a:gd name="T12" fmla="*/ 223 w 223"/>
                <a:gd name="T13" fmla="*/ 26 h 157"/>
                <a:gd name="T14" fmla="*/ 223 w 223"/>
                <a:gd name="T15" fmla="*/ 44 h 157"/>
                <a:gd name="T16" fmla="*/ 34 w 223"/>
                <a:gd name="T17" fmla="*/ 157 h 157"/>
                <a:gd name="T18" fmla="*/ 36 w 223"/>
                <a:gd name="T19" fmla="*/ 137 h 157"/>
                <a:gd name="T20" fmla="*/ 34 w 223"/>
                <a:gd name="T21" fmla="*/ 124 h 157"/>
                <a:gd name="T22" fmla="*/ 28 w 223"/>
                <a:gd name="T23" fmla="*/ 116 h 157"/>
                <a:gd name="T24" fmla="*/ 23 w 223"/>
                <a:gd name="T25" fmla="*/ 113 h 157"/>
                <a:gd name="T26" fmla="*/ 15 w 223"/>
                <a:gd name="T27" fmla="*/ 111 h 157"/>
                <a:gd name="T28" fmla="*/ 8 w 223"/>
                <a:gd name="T29" fmla="*/ 111 h 157"/>
                <a:gd name="T30" fmla="*/ 4 w 223"/>
                <a:gd name="T31" fmla="*/ 113 h 157"/>
                <a:gd name="T32" fmla="*/ 0 w 223"/>
                <a:gd name="T33" fmla="*/ 113 h 157"/>
                <a:gd name="T34" fmla="*/ 189 w 223"/>
                <a:gd name="T35" fmla="*/ 0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3"/>
                <a:gd name="T55" fmla="*/ 0 h 157"/>
                <a:gd name="T56" fmla="*/ 223 w 223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3" h="157">
                  <a:moveTo>
                    <a:pt x="189" y="0"/>
                  </a:moveTo>
                  <a:lnTo>
                    <a:pt x="191" y="0"/>
                  </a:lnTo>
                  <a:lnTo>
                    <a:pt x="197" y="0"/>
                  </a:lnTo>
                  <a:lnTo>
                    <a:pt x="204" y="1"/>
                  </a:lnTo>
                  <a:lnTo>
                    <a:pt x="212" y="5"/>
                  </a:lnTo>
                  <a:lnTo>
                    <a:pt x="219" y="13"/>
                  </a:lnTo>
                  <a:lnTo>
                    <a:pt x="223" y="26"/>
                  </a:lnTo>
                  <a:lnTo>
                    <a:pt x="223" y="44"/>
                  </a:lnTo>
                  <a:lnTo>
                    <a:pt x="34" y="157"/>
                  </a:lnTo>
                  <a:lnTo>
                    <a:pt x="36" y="137"/>
                  </a:lnTo>
                  <a:lnTo>
                    <a:pt x="34" y="124"/>
                  </a:lnTo>
                  <a:lnTo>
                    <a:pt x="28" y="116"/>
                  </a:lnTo>
                  <a:lnTo>
                    <a:pt x="23" y="113"/>
                  </a:lnTo>
                  <a:lnTo>
                    <a:pt x="15" y="111"/>
                  </a:lnTo>
                  <a:lnTo>
                    <a:pt x="8" y="111"/>
                  </a:lnTo>
                  <a:lnTo>
                    <a:pt x="4" y="113"/>
                  </a:lnTo>
                  <a:lnTo>
                    <a:pt x="0" y="113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4949FF"/>
            </a:solidFill>
            <a:ln w="0">
              <a:solidFill>
                <a:srgbClr val="494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309">
              <a:extLst>
                <a:ext uri="{FF2B5EF4-FFF2-40B4-BE49-F238E27FC236}">
                  <a16:creationId xmlns:a16="http://schemas.microsoft.com/office/drawing/2014/main" id="{A9C3C88F-4182-8742-8E8C-C6C3727B9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198" y="2408279"/>
              <a:ext cx="346630" cy="233323"/>
            </a:xfrm>
            <a:custGeom>
              <a:avLst/>
              <a:gdLst>
                <a:gd name="T0" fmla="*/ 185 w 217"/>
                <a:gd name="T1" fmla="*/ 0 h 152"/>
                <a:gd name="T2" fmla="*/ 187 w 217"/>
                <a:gd name="T3" fmla="*/ 0 h 152"/>
                <a:gd name="T4" fmla="*/ 195 w 217"/>
                <a:gd name="T5" fmla="*/ 1 h 152"/>
                <a:gd name="T6" fmla="*/ 202 w 217"/>
                <a:gd name="T7" fmla="*/ 3 h 152"/>
                <a:gd name="T8" fmla="*/ 209 w 217"/>
                <a:gd name="T9" fmla="*/ 11 h 152"/>
                <a:gd name="T10" fmla="*/ 215 w 217"/>
                <a:gd name="T11" fmla="*/ 22 h 152"/>
                <a:gd name="T12" fmla="*/ 217 w 217"/>
                <a:gd name="T13" fmla="*/ 39 h 152"/>
                <a:gd name="T14" fmla="*/ 30 w 217"/>
                <a:gd name="T15" fmla="*/ 152 h 152"/>
                <a:gd name="T16" fmla="*/ 31 w 217"/>
                <a:gd name="T17" fmla="*/ 133 h 152"/>
                <a:gd name="T18" fmla="*/ 28 w 217"/>
                <a:gd name="T19" fmla="*/ 122 h 152"/>
                <a:gd name="T20" fmla="*/ 22 w 217"/>
                <a:gd name="T21" fmla="*/ 115 h 152"/>
                <a:gd name="T22" fmla="*/ 15 w 217"/>
                <a:gd name="T23" fmla="*/ 113 h 152"/>
                <a:gd name="T24" fmla="*/ 7 w 217"/>
                <a:gd name="T25" fmla="*/ 111 h 152"/>
                <a:gd name="T26" fmla="*/ 4 w 217"/>
                <a:gd name="T27" fmla="*/ 113 h 152"/>
                <a:gd name="T28" fmla="*/ 0 w 217"/>
                <a:gd name="T29" fmla="*/ 113 h 152"/>
                <a:gd name="T30" fmla="*/ 185 w 217"/>
                <a:gd name="T31" fmla="*/ 0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7"/>
                <a:gd name="T49" fmla="*/ 0 h 152"/>
                <a:gd name="T50" fmla="*/ 217 w 217"/>
                <a:gd name="T51" fmla="*/ 152 h 1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7" h="152">
                  <a:moveTo>
                    <a:pt x="185" y="0"/>
                  </a:moveTo>
                  <a:lnTo>
                    <a:pt x="187" y="0"/>
                  </a:lnTo>
                  <a:lnTo>
                    <a:pt x="195" y="1"/>
                  </a:lnTo>
                  <a:lnTo>
                    <a:pt x="202" y="3"/>
                  </a:lnTo>
                  <a:lnTo>
                    <a:pt x="209" y="11"/>
                  </a:lnTo>
                  <a:lnTo>
                    <a:pt x="215" y="22"/>
                  </a:lnTo>
                  <a:lnTo>
                    <a:pt x="217" y="39"/>
                  </a:lnTo>
                  <a:lnTo>
                    <a:pt x="30" y="152"/>
                  </a:lnTo>
                  <a:lnTo>
                    <a:pt x="31" y="133"/>
                  </a:lnTo>
                  <a:lnTo>
                    <a:pt x="28" y="122"/>
                  </a:lnTo>
                  <a:lnTo>
                    <a:pt x="22" y="115"/>
                  </a:lnTo>
                  <a:lnTo>
                    <a:pt x="15" y="113"/>
                  </a:lnTo>
                  <a:lnTo>
                    <a:pt x="7" y="111"/>
                  </a:lnTo>
                  <a:lnTo>
                    <a:pt x="4" y="113"/>
                  </a:lnTo>
                  <a:lnTo>
                    <a:pt x="0" y="11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6D6DFF"/>
            </a:solidFill>
            <a:ln w="0">
              <a:solidFill>
                <a:srgbClr val="6D6D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310">
              <a:extLst>
                <a:ext uri="{FF2B5EF4-FFF2-40B4-BE49-F238E27FC236}">
                  <a16:creationId xmlns:a16="http://schemas.microsoft.com/office/drawing/2014/main" id="{ADB755A7-11C3-1647-BF67-8E162970F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7185" y="2408279"/>
              <a:ext cx="335448" cy="224113"/>
            </a:xfrm>
            <a:custGeom>
              <a:avLst/>
              <a:gdLst>
                <a:gd name="T0" fmla="*/ 182 w 210"/>
                <a:gd name="T1" fmla="*/ 0 h 146"/>
                <a:gd name="T2" fmla="*/ 186 w 210"/>
                <a:gd name="T3" fmla="*/ 0 h 146"/>
                <a:gd name="T4" fmla="*/ 190 w 210"/>
                <a:gd name="T5" fmla="*/ 1 h 146"/>
                <a:gd name="T6" fmla="*/ 197 w 210"/>
                <a:gd name="T7" fmla="*/ 5 h 146"/>
                <a:gd name="T8" fmla="*/ 204 w 210"/>
                <a:gd name="T9" fmla="*/ 11 h 146"/>
                <a:gd name="T10" fmla="*/ 210 w 210"/>
                <a:gd name="T11" fmla="*/ 22 h 146"/>
                <a:gd name="T12" fmla="*/ 210 w 210"/>
                <a:gd name="T13" fmla="*/ 35 h 146"/>
                <a:gd name="T14" fmla="*/ 26 w 210"/>
                <a:gd name="T15" fmla="*/ 146 h 146"/>
                <a:gd name="T16" fmla="*/ 26 w 210"/>
                <a:gd name="T17" fmla="*/ 131 h 146"/>
                <a:gd name="T18" fmla="*/ 23 w 210"/>
                <a:gd name="T19" fmla="*/ 120 h 146"/>
                <a:gd name="T20" fmla="*/ 17 w 210"/>
                <a:gd name="T21" fmla="*/ 115 h 146"/>
                <a:gd name="T22" fmla="*/ 10 w 210"/>
                <a:gd name="T23" fmla="*/ 113 h 146"/>
                <a:gd name="T24" fmla="*/ 4 w 210"/>
                <a:gd name="T25" fmla="*/ 111 h 146"/>
                <a:gd name="T26" fmla="*/ 0 w 210"/>
                <a:gd name="T27" fmla="*/ 111 h 146"/>
                <a:gd name="T28" fmla="*/ 182 w 210"/>
                <a:gd name="T29" fmla="*/ 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0"/>
                <a:gd name="T46" fmla="*/ 0 h 146"/>
                <a:gd name="T47" fmla="*/ 210 w 210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0" h="146">
                  <a:moveTo>
                    <a:pt x="182" y="0"/>
                  </a:moveTo>
                  <a:lnTo>
                    <a:pt x="186" y="0"/>
                  </a:lnTo>
                  <a:lnTo>
                    <a:pt x="190" y="1"/>
                  </a:lnTo>
                  <a:lnTo>
                    <a:pt x="197" y="5"/>
                  </a:lnTo>
                  <a:lnTo>
                    <a:pt x="204" y="11"/>
                  </a:lnTo>
                  <a:lnTo>
                    <a:pt x="210" y="22"/>
                  </a:lnTo>
                  <a:lnTo>
                    <a:pt x="210" y="35"/>
                  </a:lnTo>
                  <a:lnTo>
                    <a:pt x="26" y="146"/>
                  </a:lnTo>
                  <a:lnTo>
                    <a:pt x="26" y="131"/>
                  </a:lnTo>
                  <a:lnTo>
                    <a:pt x="23" y="120"/>
                  </a:lnTo>
                  <a:lnTo>
                    <a:pt x="17" y="115"/>
                  </a:lnTo>
                  <a:lnTo>
                    <a:pt x="10" y="113"/>
                  </a:lnTo>
                  <a:lnTo>
                    <a:pt x="4" y="111"/>
                  </a:lnTo>
                  <a:lnTo>
                    <a:pt x="0" y="11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9292FF"/>
            </a:solidFill>
            <a:ln w="0">
              <a:solidFill>
                <a:srgbClr val="9292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311">
              <a:extLst>
                <a:ext uri="{FF2B5EF4-FFF2-40B4-BE49-F238E27FC236}">
                  <a16:creationId xmlns:a16="http://schemas.microsoft.com/office/drawing/2014/main" id="{89971C6A-A11D-0149-9C0B-52DAF5CB1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769" y="2408279"/>
              <a:ext cx="322669" cy="216438"/>
            </a:xfrm>
            <a:custGeom>
              <a:avLst/>
              <a:gdLst>
                <a:gd name="T0" fmla="*/ 178 w 202"/>
                <a:gd name="T1" fmla="*/ 0 h 141"/>
                <a:gd name="T2" fmla="*/ 182 w 202"/>
                <a:gd name="T3" fmla="*/ 1 h 141"/>
                <a:gd name="T4" fmla="*/ 187 w 202"/>
                <a:gd name="T5" fmla="*/ 3 h 141"/>
                <a:gd name="T6" fmla="*/ 195 w 202"/>
                <a:gd name="T7" fmla="*/ 9 h 141"/>
                <a:gd name="T8" fmla="*/ 202 w 202"/>
                <a:gd name="T9" fmla="*/ 18 h 141"/>
                <a:gd name="T10" fmla="*/ 202 w 202"/>
                <a:gd name="T11" fmla="*/ 31 h 141"/>
                <a:gd name="T12" fmla="*/ 22 w 202"/>
                <a:gd name="T13" fmla="*/ 141 h 141"/>
                <a:gd name="T14" fmla="*/ 20 w 202"/>
                <a:gd name="T15" fmla="*/ 128 h 141"/>
                <a:gd name="T16" fmla="*/ 17 w 202"/>
                <a:gd name="T17" fmla="*/ 120 h 141"/>
                <a:gd name="T18" fmla="*/ 9 w 202"/>
                <a:gd name="T19" fmla="*/ 115 h 141"/>
                <a:gd name="T20" fmla="*/ 4 w 202"/>
                <a:gd name="T21" fmla="*/ 111 h 141"/>
                <a:gd name="T22" fmla="*/ 0 w 202"/>
                <a:gd name="T23" fmla="*/ 111 h 141"/>
                <a:gd name="T24" fmla="*/ 178 w 202"/>
                <a:gd name="T25" fmla="*/ 0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2"/>
                <a:gd name="T40" fmla="*/ 0 h 141"/>
                <a:gd name="T41" fmla="*/ 202 w 202"/>
                <a:gd name="T42" fmla="*/ 141 h 1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2" h="141">
                  <a:moveTo>
                    <a:pt x="178" y="0"/>
                  </a:moveTo>
                  <a:lnTo>
                    <a:pt x="182" y="1"/>
                  </a:lnTo>
                  <a:lnTo>
                    <a:pt x="187" y="3"/>
                  </a:lnTo>
                  <a:lnTo>
                    <a:pt x="195" y="9"/>
                  </a:lnTo>
                  <a:lnTo>
                    <a:pt x="202" y="18"/>
                  </a:lnTo>
                  <a:lnTo>
                    <a:pt x="202" y="31"/>
                  </a:lnTo>
                  <a:lnTo>
                    <a:pt x="22" y="141"/>
                  </a:lnTo>
                  <a:lnTo>
                    <a:pt x="20" y="128"/>
                  </a:lnTo>
                  <a:lnTo>
                    <a:pt x="17" y="120"/>
                  </a:lnTo>
                  <a:lnTo>
                    <a:pt x="9" y="115"/>
                  </a:lnTo>
                  <a:lnTo>
                    <a:pt x="4" y="111"/>
                  </a:lnTo>
                  <a:lnTo>
                    <a:pt x="0" y="111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B6B6FF"/>
            </a:solidFill>
            <a:ln w="0">
              <a:solidFill>
                <a:srgbClr val="B6B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312">
              <a:extLst>
                <a:ext uri="{FF2B5EF4-FFF2-40B4-BE49-F238E27FC236}">
                  <a16:creationId xmlns:a16="http://schemas.microsoft.com/office/drawing/2014/main" id="{8B7B4682-F0B5-2149-8CBE-9F7AE2A80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354" y="2409814"/>
              <a:ext cx="313085" cy="205693"/>
            </a:xfrm>
            <a:custGeom>
              <a:avLst/>
              <a:gdLst>
                <a:gd name="T0" fmla="*/ 176 w 196"/>
                <a:gd name="T1" fmla="*/ 0 h 134"/>
                <a:gd name="T2" fmla="*/ 176 w 196"/>
                <a:gd name="T3" fmla="*/ 0 h 134"/>
                <a:gd name="T4" fmla="*/ 179 w 196"/>
                <a:gd name="T5" fmla="*/ 2 h 134"/>
                <a:gd name="T6" fmla="*/ 181 w 196"/>
                <a:gd name="T7" fmla="*/ 4 h 134"/>
                <a:gd name="T8" fmla="*/ 187 w 196"/>
                <a:gd name="T9" fmla="*/ 6 h 134"/>
                <a:gd name="T10" fmla="*/ 191 w 196"/>
                <a:gd name="T11" fmla="*/ 10 h 134"/>
                <a:gd name="T12" fmla="*/ 192 w 196"/>
                <a:gd name="T13" fmla="*/ 15 h 134"/>
                <a:gd name="T14" fmla="*/ 196 w 196"/>
                <a:gd name="T15" fmla="*/ 21 h 134"/>
                <a:gd name="T16" fmla="*/ 196 w 196"/>
                <a:gd name="T17" fmla="*/ 26 h 134"/>
                <a:gd name="T18" fmla="*/ 16 w 196"/>
                <a:gd name="T19" fmla="*/ 134 h 134"/>
                <a:gd name="T20" fmla="*/ 16 w 196"/>
                <a:gd name="T21" fmla="*/ 130 h 134"/>
                <a:gd name="T22" fmla="*/ 16 w 196"/>
                <a:gd name="T23" fmla="*/ 125 h 134"/>
                <a:gd name="T24" fmla="*/ 13 w 196"/>
                <a:gd name="T25" fmla="*/ 121 h 134"/>
                <a:gd name="T26" fmla="*/ 9 w 196"/>
                <a:gd name="T27" fmla="*/ 117 h 134"/>
                <a:gd name="T28" fmla="*/ 7 w 196"/>
                <a:gd name="T29" fmla="*/ 114 h 134"/>
                <a:gd name="T30" fmla="*/ 3 w 196"/>
                <a:gd name="T31" fmla="*/ 112 h 134"/>
                <a:gd name="T32" fmla="*/ 1 w 196"/>
                <a:gd name="T33" fmla="*/ 110 h 134"/>
                <a:gd name="T34" fmla="*/ 0 w 196"/>
                <a:gd name="T35" fmla="*/ 108 h 134"/>
                <a:gd name="T36" fmla="*/ 176 w 196"/>
                <a:gd name="T37" fmla="*/ 0 h 1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6"/>
                <a:gd name="T58" fmla="*/ 0 h 134"/>
                <a:gd name="T59" fmla="*/ 196 w 196"/>
                <a:gd name="T60" fmla="*/ 134 h 1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6" h="134">
                  <a:moveTo>
                    <a:pt x="176" y="0"/>
                  </a:moveTo>
                  <a:lnTo>
                    <a:pt x="176" y="0"/>
                  </a:lnTo>
                  <a:lnTo>
                    <a:pt x="179" y="2"/>
                  </a:lnTo>
                  <a:lnTo>
                    <a:pt x="181" y="4"/>
                  </a:lnTo>
                  <a:lnTo>
                    <a:pt x="187" y="6"/>
                  </a:lnTo>
                  <a:lnTo>
                    <a:pt x="191" y="10"/>
                  </a:lnTo>
                  <a:lnTo>
                    <a:pt x="192" y="15"/>
                  </a:lnTo>
                  <a:lnTo>
                    <a:pt x="196" y="21"/>
                  </a:lnTo>
                  <a:lnTo>
                    <a:pt x="196" y="26"/>
                  </a:lnTo>
                  <a:lnTo>
                    <a:pt x="16" y="134"/>
                  </a:lnTo>
                  <a:lnTo>
                    <a:pt x="16" y="130"/>
                  </a:lnTo>
                  <a:lnTo>
                    <a:pt x="16" y="125"/>
                  </a:lnTo>
                  <a:lnTo>
                    <a:pt x="13" y="121"/>
                  </a:lnTo>
                  <a:lnTo>
                    <a:pt x="9" y="117"/>
                  </a:lnTo>
                  <a:lnTo>
                    <a:pt x="7" y="114"/>
                  </a:lnTo>
                  <a:lnTo>
                    <a:pt x="3" y="112"/>
                  </a:lnTo>
                  <a:lnTo>
                    <a:pt x="1" y="110"/>
                  </a:lnTo>
                  <a:lnTo>
                    <a:pt x="0" y="108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DBDBFF"/>
            </a:solidFill>
            <a:ln w="0">
              <a:solidFill>
                <a:srgbClr val="DBDB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313">
              <a:extLst>
                <a:ext uri="{FF2B5EF4-FFF2-40B4-BE49-F238E27FC236}">
                  <a16:creationId xmlns:a16="http://schemas.microsoft.com/office/drawing/2014/main" id="{2C19EC77-45F6-5B48-AB45-C6338DEAB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341" y="2409814"/>
              <a:ext cx="301904" cy="196482"/>
            </a:xfrm>
            <a:custGeom>
              <a:avLst/>
              <a:gdLst>
                <a:gd name="T0" fmla="*/ 173 w 189"/>
                <a:gd name="T1" fmla="*/ 0 h 128"/>
                <a:gd name="T2" fmla="*/ 173 w 189"/>
                <a:gd name="T3" fmla="*/ 0 h 128"/>
                <a:gd name="T4" fmla="*/ 176 w 189"/>
                <a:gd name="T5" fmla="*/ 2 h 128"/>
                <a:gd name="T6" fmla="*/ 180 w 189"/>
                <a:gd name="T7" fmla="*/ 6 h 128"/>
                <a:gd name="T8" fmla="*/ 184 w 189"/>
                <a:gd name="T9" fmla="*/ 10 h 128"/>
                <a:gd name="T10" fmla="*/ 187 w 189"/>
                <a:gd name="T11" fmla="*/ 13 h 128"/>
                <a:gd name="T12" fmla="*/ 189 w 189"/>
                <a:gd name="T13" fmla="*/ 17 h 128"/>
                <a:gd name="T14" fmla="*/ 189 w 189"/>
                <a:gd name="T15" fmla="*/ 23 h 128"/>
                <a:gd name="T16" fmla="*/ 13 w 189"/>
                <a:gd name="T17" fmla="*/ 128 h 128"/>
                <a:gd name="T18" fmla="*/ 0 w 189"/>
                <a:gd name="T19" fmla="*/ 108 h 128"/>
                <a:gd name="T20" fmla="*/ 173 w 189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"/>
                <a:gd name="T34" fmla="*/ 0 h 128"/>
                <a:gd name="T35" fmla="*/ 189 w 18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" h="128">
                  <a:moveTo>
                    <a:pt x="173" y="0"/>
                  </a:moveTo>
                  <a:lnTo>
                    <a:pt x="173" y="0"/>
                  </a:lnTo>
                  <a:lnTo>
                    <a:pt x="176" y="2"/>
                  </a:lnTo>
                  <a:lnTo>
                    <a:pt x="180" y="6"/>
                  </a:lnTo>
                  <a:lnTo>
                    <a:pt x="184" y="10"/>
                  </a:lnTo>
                  <a:lnTo>
                    <a:pt x="187" y="13"/>
                  </a:lnTo>
                  <a:lnTo>
                    <a:pt x="189" y="17"/>
                  </a:lnTo>
                  <a:lnTo>
                    <a:pt x="189" y="23"/>
                  </a:lnTo>
                  <a:lnTo>
                    <a:pt x="13" y="128"/>
                  </a:lnTo>
                  <a:lnTo>
                    <a:pt x="0" y="108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316">
              <a:extLst>
                <a:ext uri="{FF2B5EF4-FFF2-40B4-BE49-F238E27FC236}">
                  <a16:creationId xmlns:a16="http://schemas.microsoft.com/office/drawing/2014/main" id="{5D9776B5-B808-284B-82DA-2695A87F5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848" y="2572526"/>
              <a:ext cx="71882" cy="93636"/>
            </a:xfrm>
            <a:custGeom>
              <a:avLst/>
              <a:gdLst>
                <a:gd name="T0" fmla="*/ 0 w 45"/>
                <a:gd name="T1" fmla="*/ 8 h 61"/>
                <a:gd name="T2" fmla="*/ 2 w 45"/>
                <a:gd name="T3" fmla="*/ 8 h 61"/>
                <a:gd name="T4" fmla="*/ 6 w 45"/>
                <a:gd name="T5" fmla="*/ 4 h 61"/>
                <a:gd name="T6" fmla="*/ 13 w 45"/>
                <a:gd name="T7" fmla="*/ 2 h 61"/>
                <a:gd name="T8" fmla="*/ 19 w 45"/>
                <a:gd name="T9" fmla="*/ 0 h 61"/>
                <a:gd name="T10" fmla="*/ 28 w 45"/>
                <a:gd name="T11" fmla="*/ 0 h 61"/>
                <a:gd name="T12" fmla="*/ 34 w 45"/>
                <a:gd name="T13" fmla="*/ 2 h 61"/>
                <a:gd name="T14" fmla="*/ 41 w 45"/>
                <a:gd name="T15" fmla="*/ 9 h 61"/>
                <a:gd name="T16" fmla="*/ 45 w 45"/>
                <a:gd name="T17" fmla="*/ 21 h 61"/>
                <a:gd name="T18" fmla="*/ 45 w 45"/>
                <a:gd name="T19" fmla="*/ 37 h 61"/>
                <a:gd name="T20" fmla="*/ 43 w 45"/>
                <a:gd name="T21" fmla="*/ 61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"/>
                <a:gd name="T34" fmla="*/ 0 h 61"/>
                <a:gd name="T35" fmla="*/ 45 w 45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" h="61">
                  <a:moveTo>
                    <a:pt x="0" y="8"/>
                  </a:moveTo>
                  <a:lnTo>
                    <a:pt x="2" y="8"/>
                  </a:lnTo>
                  <a:lnTo>
                    <a:pt x="6" y="4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1" y="9"/>
                  </a:lnTo>
                  <a:lnTo>
                    <a:pt x="45" y="21"/>
                  </a:lnTo>
                  <a:lnTo>
                    <a:pt x="45" y="37"/>
                  </a:lnTo>
                  <a:lnTo>
                    <a:pt x="43" y="61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281">
              <a:extLst>
                <a:ext uri="{FF2B5EF4-FFF2-40B4-BE49-F238E27FC236}">
                  <a16:creationId xmlns:a16="http://schemas.microsoft.com/office/drawing/2014/main" id="{82A6394E-2B03-5243-A2B9-DA42C3B18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914" y="3131273"/>
              <a:ext cx="690065" cy="190343"/>
            </a:xfrm>
            <a:custGeom>
              <a:avLst/>
              <a:gdLst>
                <a:gd name="T0" fmla="*/ 0 w 432"/>
                <a:gd name="T1" fmla="*/ 124 h 124"/>
                <a:gd name="T2" fmla="*/ 432 w 432"/>
                <a:gd name="T3" fmla="*/ 80 h 124"/>
                <a:gd name="T4" fmla="*/ 352 w 432"/>
                <a:gd name="T5" fmla="*/ 0 h 124"/>
                <a:gd name="T6" fmla="*/ 0 w 432"/>
                <a:gd name="T7" fmla="*/ 124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124"/>
                <a:gd name="T14" fmla="*/ 432 w 432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124">
                  <a:moveTo>
                    <a:pt x="0" y="124"/>
                  </a:moveTo>
                  <a:lnTo>
                    <a:pt x="432" y="80"/>
                  </a:lnTo>
                  <a:lnTo>
                    <a:pt x="352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23">
              <a:extLst>
                <a:ext uri="{FF2B5EF4-FFF2-40B4-BE49-F238E27FC236}">
                  <a16:creationId xmlns:a16="http://schemas.microsoft.com/office/drawing/2014/main" id="{8E318B20-3FB6-2C4A-A892-EBC4D4936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9857" y="2994656"/>
              <a:ext cx="317877" cy="14889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" name="Group 397">
              <a:extLst>
                <a:ext uri="{FF2B5EF4-FFF2-40B4-BE49-F238E27FC236}">
                  <a16:creationId xmlns:a16="http://schemas.microsoft.com/office/drawing/2014/main" id="{FB8C7026-28D5-BE4F-9B61-88A1A4E18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1739" y="2944000"/>
              <a:ext cx="790699" cy="446691"/>
              <a:chOff x="2132" y="2147"/>
              <a:chExt cx="495" cy="291"/>
            </a:xfrm>
          </p:grpSpPr>
          <p:sp>
            <p:nvSpPr>
              <p:cNvPr id="115" name="Line 170">
                <a:extLst>
                  <a:ext uri="{FF2B5EF4-FFF2-40B4-BE49-F238E27FC236}">
                    <a16:creationId xmlns:a16="http://schemas.microsoft.com/office/drawing/2014/main" id="{7262A4AC-A562-3E4A-B6EB-FDD8BA81C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8" y="2319"/>
                <a:ext cx="249" cy="119"/>
              </a:xfrm>
              <a:prstGeom prst="line">
                <a:avLst/>
              </a:prstGeom>
              <a:noFill/>
              <a:ln w="238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51">
                <a:extLst>
                  <a:ext uri="{FF2B5EF4-FFF2-40B4-BE49-F238E27FC236}">
                    <a16:creationId xmlns:a16="http://schemas.microsoft.com/office/drawing/2014/main" id="{E7821AEE-FAA4-0D4A-AAD3-D2D52D873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2" y="2147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57">
                <a:extLst>
                  <a:ext uri="{FF2B5EF4-FFF2-40B4-BE49-F238E27FC236}">
                    <a16:creationId xmlns:a16="http://schemas.microsoft.com/office/drawing/2014/main" id="{5F74AA7D-E5C8-A14A-B30E-F3D54DDC4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199"/>
                <a:ext cx="263" cy="74"/>
              </a:xfrm>
              <a:custGeom>
                <a:avLst/>
                <a:gdLst>
                  <a:gd name="T0" fmla="*/ 72 w 263"/>
                  <a:gd name="T1" fmla="*/ 5 h 74"/>
                  <a:gd name="T2" fmla="*/ 0 w 263"/>
                  <a:gd name="T3" fmla="*/ 39 h 74"/>
                  <a:gd name="T4" fmla="*/ 68 w 263"/>
                  <a:gd name="T5" fmla="*/ 70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1 h 74"/>
                  <a:gd name="T16" fmla="*/ 72 w 263"/>
                  <a:gd name="T17" fmla="*/ 5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2" y="5"/>
                    </a:moveTo>
                    <a:lnTo>
                      <a:pt x="0" y="39"/>
                    </a:lnTo>
                    <a:lnTo>
                      <a:pt x="68" y="70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1"/>
                    </a:lnTo>
                    <a:lnTo>
                      <a:pt x="72" y="5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8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58">
                <a:extLst>
                  <a:ext uri="{FF2B5EF4-FFF2-40B4-BE49-F238E27FC236}">
                    <a16:creationId xmlns:a16="http://schemas.microsoft.com/office/drawing/2014/main" id="{EF75E699-CCB4-D248-9D81-47FBEF693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2199"/>
                <a:ext cx="263" cy="74"/>
              </a:xfrm>
              <a:custGeom>
                <a:avLst/>
                <a:gdLst>
                  <a:gd name="T0" fmla="*/ 74 w 263"/>
                  <a:gd name="T1" fmla="*/ 5 h 74"/>
                  <a:gd name="T2" fmla="*/ 0 w 263"/>
                  <a:gd name="T3" fmla="*/ 39 h 74"/>
                  <a:gd name="T4" fmla="*/ 68 w 263"/>
                  <a:gd name="T5" fmla="*/ 70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1 h 74"/>
                  <a:gd name="T16" fmla="*/ 74 w 263"/>
                  <a:gd name="T17" fmla="*/ 5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5"/>
                    </a:moveTo>
                    <a:lnTo>
                      <a:pt x="0" y="39"/>
                    </a:lnTo>
                    <a:lnTo>
                      <a:pt x="68" y="70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1"/>
                    </a:lnTo>
                    <a:lnTo>
                      <a:pt x="74" y="5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8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282">
                <a:extLst>
                  <a:ext uri="{FF2B5EF4-FFF2-40B4-BE49-F238E27FC236}">
                    <a16:creationId xmlns:a16="http://schemas.microsoft.com/office/drawing/2014/main" id="{88B6D576-1F98-4142-83D4-C37A035AF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2234"/>
                <a:ext cx="72" cy="117"/>
              </a:xfrm>
              <a:custGeom>
                <a:avLst/>
                <a:gdLst>
                  <a:gd name="T0" fmla="*/ 0 w 72"/>
                  <a:gd name="T1" fmla="*/ 117 h 117"/>
                  <a:gd name="T2" fmla="*/ 0 w 72"/>
                  <a:gd name="T3" fmla="*/ 33 h 117"/>
                  <a:gd name="T4" fmla="*/ 72 w 72"/>
                  <a:gd name="T5" fmla="*/ 0 h 117"/>
                  <a:gd name="T6" fmla="*/ 72 w 72"/>
                  <a:gd name="T7" fmla="*/ 83 h 117"/>
                  <a:gd name="T8" fmla="*/ 0 w 72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17"/>
                  <a:gd name="T17" fmla="*/ 72 w 72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2" y="0"/>
                    </a:lnTo>
                    <a:lnTo>
                      <a:pt x="72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283">
                <a:extLst>
                  <a:ext uri="{FF2B5EF4-FFF2-40B4-BE49-F238E27FC236}">
                    <a16:creationId xmlns:a16="http://schemas.microsoft.com/office/drawing/2014/main" id="{2EEFF79F-B17A-AA4C-8971-A19FBB5E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2236"/>
                <a:ext cx="51" cy="113"/>
              </a:xfrm>
              <a:custGeom>
                <a:avLst/>
                <a:gdLst>
                  <a:gd name="T0" fmla="*/ 51 w 51"/>
                  <a:gd name="T1" fmla="*/ 113 h 113"/>
                  <a:gd name="T2" fmla="*/ 51 w 51"/>
                  <a:gd name="T3" fmla="*/ 31 h 113"/>
                  <a:gd name="T4" fmla="*/ 0 w 51"/>
                  <a:gd name="T5" fmla="*/ 0 h 113"/>
                  <a:gd name="T6" fmla="*/ 0 w 51"/>
                  <a:gd name="T7" fmla="*/ 81 h 113"/>
                  <a:gd name="T8" fmla="*/ 51 w 51"/>
                  <a:gd name="T9" fmla="*/ 11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113"/>
                  <a:gd name="T17" fmla="*/ 51 w 51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113">
                    <a:moveTo>
                      <a:pt x="51" y="113"/>
                    </a:moveTo>
                    <a:lnTo>
                      <a:pt x="51" y="31"/>
                    </a:lnTo>
                    <a:lnTo>
                      <a:pt x="0" y="0"/>
                    </a:lnTo>
                    <a:lnTo>
                      <a:pt x="0" y="81"/>
                    </a:lnTo>
                    <a:lnTo>
                      <a:pt x="51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284">
                <a:extLst>
                  <a:ext uri="{FF2B5EF4-FFF2-40B4-BE49-F238E27FC236}">
                    <a16:creationId xmlns:a16="http://schemas.microsoft.com/office/drawing/2014/main" id="{43B8D191-A981-D34B-9D1D-A2B5AC408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234"/>
                <a:ext cx="72" cy="117"/>
              </a:xfrm>
              <a:custGeom>
                <a:avLst/>
                <a:gdLst>
                  <a:gd name="T0" fmla="*/ 0 w 72"/>
                  <a:gd name="T1" fmla="*/ 117 h 117"/>
                  <a:gd name="T2" fmla="*/ 0 w 72"/>
                  <a:gd name="T3" fmla="*/ 33 h 117"/>
                  <a:gd name="T4" fmla="*/ 72 w 72"/>
                  <a:gd name="T5" fmla="*/ 0 h 117"/>
                  <a:gd name="T6" fmla="*/ 72 w 72"/>
                  <a:gd name="T7" fmla="*/ 83 h 117"/>
                  <a:gd name="T8" fmla="*/ 0 w 72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17"/>
                  <a:gd name="T17" fmla="*/ 72 w 72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2" y="0"/>
                    </a:lnTo>
                    <a:lnTo>
                      <a:pt x="72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285">
                <a:extLst>
                  <a:ext uri="{FF2B5EF4-FFF2-40B4-BE49-F238E27FC236}">
                    <a16:creationId xmlns:a16="http://schemas.microsoft.com/office/drawing/2014/main" id="{7ABE289D-C575-6446-80DE-49ECD92B0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193"/>
                <a:ext cx="263" cy="74"/>
              </a:xfrm>
              <a:custGeom>
                <a:avLst/>
                <a:gdLst>
                  <a:gd name="T0" fmla="*/ 72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2 h 74"/>
                  <a:gd name="T16" fmla="*/ 72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2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2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286">
                <a:extLst>
                  <a:ext uri="{FF2B5EF4-FFF2-40B4-BE49-F238E27FC236}">
                    <a16:creationId xmlns:a16="http://schemas.microsoft.com/office/drawing/2014/main" id="{CBD91236-07AE-7444-B0DC-8B56E6914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193"/>
                <a:ext cx="263" cy="74"/>
              </a:xfrm>
              <a:custGeom>
                <a:avLst/>
                <a:gdLst>
                  <a:gd name="T0" fmla="*/ 72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2 h 74"/>
                  <a:gd name="T16" fmla="*/ 72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2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2"/>
                    </a:lnTo>
                    <a:lnTo>
                      <a:pt x="72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287">
                <a:extLst>
                  <a:ext uri="{FF2B5EF4-FFF2-40B4-BE49-F238E27FC236}">
                    <a16:creationId xmlns:a16="http://schemas.microsoft.com/office/drawing/2014/main" id="{B8554611-7BB2-E843-931F-FE16750D5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2234"/>
                <a:ext cx="72" cy="117"/>
              </a:xfrm>
              <a:custGeom>
                <a:avLst/>
                <a:gdLst>
                  <a:gd name="T0" fmla="*/ 72 w 72"/>
                  <a:gd name="T1" fmla="*/ 117 h 117"/>
                  <a:gd name="T2" fmla="*/ 72 w 72"/>
                  <a:gd name="T3" fmla="*/ 33 h 117"/>
                  <a:gd name="T4" fmla="*/ 0 w 72"/>
                  <a:gd name="T5" fmla="*/ 0 h 117"/>
                  <a:gd name="T6" fmla="*/ 0 w 72"/>
                  <a:gd name="T7" fmla="*/ 83 h 117"/>
                  <a:gd name="T8" fmla="*/ 72 w 72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17"/>
                  <a:gd name="T17" fmla="*/ 72 w 72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17">
                    <a:moveTo>
                      <a:pt x="72" y="117"/>
                    </a:moveTo>
                    <a:lnTo>
                      <a:pt x="72" y="33"/>
                    </a:lnTo>
                    <a:lnTo>
                      <a:pt x="0" y="0"/>
                    </a:lnTo>
                    <a:lnTo>
                      <a:pt x="0" y="83"/>
                    </a:lnTo>
                    <a:lnTo>
                      <a:pt x="72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288">
                <a:extLst>
                  <a:ext uri="{FF2B5EF4-FFF2-40B4-BE49-F238E27FC236}">
                    <a16:creationId xmlns:a16="http://schemas.microsoft.com/office/drawing/2014/main" id="{20C8994E-84F1-DA40-B47D-D4D6BC746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" y="2234"/>
                <a:ext cx="71" cy="117"/>
              </a:xfrm>
              <a:custGeom>
                <a:avLst/>
                <a:gdLst>
                  <a:gd name="T0" fmla="*/ 0 w 71"/>
                  <a:gd name="T1" fmla="*/ 117 h 117"/>
                  <a:gd name="T2" fmla="*/ 0 w 71"/>
                  <a:gd name="T3" fmla="*/ 33 h 117"/>
                  <a:gd name="T4" fmla="*/ 71 w 71"/>
                  <a:gd name="T5" fmla="*/ 0 h 117"/>
                  <a:gd name="T6" fmla="*/ 71 w 71"/>
                  <a:gd name="T7" fmla="*/ 83 h 117"/>
                  <a:gd name="T8" fmla="*/ 0 w 71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117"/>
                  <a:gd name="T17" fmla="*/ 71 w 71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1" y="0"/>
                    </a:lnTo>
                    <a:lnTo>
                      <a:pt x="71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89">
                <a:extLst>
                  <a:ext uri="{FF2B5EF4-FFF2-40B4-BE49-F238E27FC236}">
                    <a16:creationId xmlns:a16="http://schemas.microsoft.com/office/drawing/2014/main" id="{9CA99A2B-1EC8-8542-ABD1-8980A0179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2193"/>
                <a:ext cx="263" cy="74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90">
                <a:extLst>
                  <a:ext uri="{FF2B5EF4-FFF2-40B4-BE49-F238E27FC236}">
                    <a16:creationId xmlns:a16="http://schemas.microsoft.com/office/drawing/2014/main" id="{C9020DD0-78D5-BC40-B9CA-C2AD6BC6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2193"/>
                <a:ext cx="263" cy="74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91">
                <a:extLst>
                  <a:ext uri="{FF2B5EF4-FFF2-40B4-BE49-F238E27FC236}">
                    <a16:creationId xmlns:a16="http://schemas.microsoft.com/office/drawing/2014/main" id="{7005A28C-3D5D-6A42-A555-DB59BF08A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2239"/>
                <a:ext cx="73" cy="117"/>
              </a:xfrm>
              <a:custGeom>
                <a:avLst/>
                <a:gdLst>
                  <a:gd name="T0" fmla="*/ 73 w 73"/>
                  <a:gd name="T1" fmla="*/ 117 h 117"/>
                  <a:gd name="T2" fmla="*/ 73 w 73"/>
                  <a:gd name="T3" fmla="*/ 36 h 117"/>
                  <a:gd name="T4" fmla="*/ 0 w 73"/>
                  <a:gd name="T5" fmla="*/ 0 h 117"/>
                  <a:gd name="T6" fmla="*/ 0 w 73"/>
                  <a:gd name="T7" fmla="*/ 84 h 117"/>
                  <a:gd name="T8" fmla="*/ 73 w 73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117"/>
                  <a:gd name="T17" fmla="*/ 73 w 73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117">
                    <a:moveTo>
                      <a:pt x="73" y="117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73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9526311F-578A-DA4A-9176-269D188759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451" y="4304028"/>
              <a:ext cx="1389714" cy="58330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0248F3A-939E-0A44-899F-BC649305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35" y="4300958"/>
              <a:ext cx="664507" cy="1112890"/>
            </a:xfrm>
            <a:custGeom>
              <a:avLst/>
              <a:gdLst>
                <a:gd name="T0" fmla="*/ 0 w 416"/>
                <a:gd name="T1" fmla="*/ 725 h 725"/>
                <a:gd name="T2" fmla="*/ 356 w 416"/>
                <a:gd name="T3" fmla="*/ 48 h 725"/>
                <a:gd name="T4" fmla="*/ 358 w 416"/>
                <a:gd name="T5" fmla="*/ 47 h 725"/>
                <a:gd name="T6" fmla="*/ 362 w 416"/>
                <a:gd name="T7" fmla="*/ 39 h 725"/>
                <a:gd name="T8" fmla="*/ 373 w 416"/>
                <a:gd name="T9" fmla="*/ 28 h 725"/>
                <a:gd name="T10" fmla="*/ 390 w 416"/>
                <a:gd name="T11" fmla="*/ 13 h 725"/>
                <a:gd name="T12" fmla="*/ 416 w 416"/>
                <a:gd name="T13" fmla="*/ 0 h 7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6"/>
                <a:gd name="T22" fmla="*/ 0 h 725"/>
                <a:gd name="T23" fmla="*/ 416 w 416"/>
                <a:gd name="T24" fmla="*/ 725 h 7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6" h="725">
                  <a:moveTo>
                    <a:pt x="0" y="725"/>
                  </a:moveTo>
                  <a:lnTo>
                    <a:pt x="356" y="48"/>
                  </a:lnTo>
                  <a:lnTo>
                    <a:pt x="358" y="47"/>
                  </a:lnTo>
                  <a:lnTo>
                    <a:pt x="362" y="39"/>
                  </a:lnTo>
                  <a:lnTo>
                    <a:pt x="373" y="28"/>
                  </a:lnTo>
                  <a:lnTo>
                    <a:pt x="390" y="13"/>
                  </a:lnTo>
                  <a:lnTo>
                    <a:pt x="416" y="0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50">
              <a:extLst>
                <a:ext uri="{FF2B5EF4-FFF2-40B4-BE49-F238E27FC236}">
                  <a16:creationId xmlns:a16="http://schemas.microsoft.com/office/drawing/2014/main" id="{9066C9F8-4F1C-D449-8029-AEBC90A8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992" y="4281003"/>
              <a:ext cx="335448" cy="82891"/>
            </a:xfrm>
            <a:custGeom>
              <a:avLst/>
              <a:gdLst>
                <a:gd name="T0" fmla="*/ 210 w 210"/>
                <a:gd name="T1" fmla="*/ 0 h 54"/>
                <a:gd name="T2" fmla="*/ 56 w 210"/>
                <a:gd name="T3" fmla="*/ 0 h 54"/>
                <a:gd name="T4" fmla="*/ 0 w 210"/>
                <a:gd name="T5" fmla="*/ 54 h 54"/>
                <a:gd name="T6" fmla="*/ 172 w 210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54"/>
                <a:gd name="T14" fmla="*/ 210 w 210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54">
                  <a:moveTo>
                    <a:pt x="210" y="0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2" y="5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51">
              <a:extLst>
                <a:ext uri="{FF2B5EF4-FFF2-40B4-BE49-F238E27FC236}">
                  <a16:creationId xmlns:a16="http://schemas.microsoft.com/office/drawing/2014/main" id="{8E3516E5-3606-3F40-B3AD-4EB4E036D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583" y="4779884"/>
              <a:ext cx="313085" cy="159642"/>
            </a:xfrm>
            <a:custGeom>
              <a:avLst/>
              <a:gdLst>
                <a:gd name="T0" fmla="*/ 144 w 196"/>
                <a:gd name="T1" fmla="*/ 0 h 104"/>
                <a:gd name="T2" fmla="*/ 0 w 196"/>
                <a:gd name="T3" fmla="*/ 61 h 104"/>
                <a:gd name="T4" fmla="*/ 46 w 196"/>
                <a:gd name="T5" fmla="*/ 104 h 104"/>
                <a:gd name="T6" fmla="*/ 196 w 196"/>
                <a:gd name="T7" fmla="*/ 39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"/>
                <a:gd name="T13" fmla="*/ 0 h 104"/>
                <a:gd name="T14" fmla="*/ 196 w 196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" h="104">
                  <a:moveTo>
                    <a:pt x="144" y="0"/>
                  </a:moveTo>
                  <a:lnTo>
                    <a:pt x="0" y="61"/>
                  </a:lnTo>
                  <a:lnTo>
                    <a:pt x="46" y="104"/>
                  </a:lnTo>
                  <a:lnTo>
                    <a:pt x="196" y="3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52">
              <a:extLst>
                <a:ext uri="{FF2B5EF4-FFF2-40B4-BE49-F238E27FC236}">
                  <a16:creationId xmlns:a16="http://schemas.microsoft.com/office/drawing/2014/main" id="{7DBF85CA-8ADB-C542-8701-A1527CB0D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595" y="5246531"/>
              <a:ext cx="273151" cy="259418"/>
            </a:xfrm>
            <a:custGeom>
              <a:avLst/>
              <a:gdLst>
                <a:gd name="T0" fmla="*/ 78 w 171"/>
                <a:gd name="T1" fmla="*/ 0 h 169"/>
                <a:gd name="T2" fmla="*/ 0 w 171"/>
                <a:gd name="T3" fmla="*/ 141 h 169"/>
                <a:gd name="T4" fmla="*/ 97 w 171"/>
                <a:gd name="T5" fmla="*/ 169 h 169"/>
                <a:gd name="T6" fmla="*/ 171 w 171"/>
                <a:gd name="T7" fmla="*/ 2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1"/>
                <a:gd name="T13" fmla="*/ 0 h 169"/>
                <a:gd name="T14" fmla="*/ 171 w 171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1" h="169">
                  <a:moveTo>
                    <a:pt x="78" y="0"/>
                  </a:moveTo>
                  <a:lnTo>
                    <a:pt x="0" y="141"/>
                  </a:lnTo>
                  <a:lnTo>
                    <a:pt x="97" y="169"/>
                  </a:lnTo>
                  <a:lnTo>
                    <a:pt x="171" y="2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83">
              <a:extLst>
                <a:ext uri="{FF2B5EF4-FFF2-40B4-BE49-F238E27FC236}">
                  <a16:creationId xmlns:a16="http://schemas.microsoft.com/office/drawing/2014/main" id="{9140E54D-42B1-BC47-8A1C-AAB3FDD13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678" y="4537351"/>
              <a:ext cx="65492" cy="463576"/>
            </a:xfrm>
            <a:custGeom>
              <a:avLst/>
              <a:gdLst>
                <a:gd name="T0" fmla="*/ 41 w 41"/>
                <a:gd name="T1" fmla="*/ 0 h 302"/>
                <a:gd name="T2" fmla="*/ 41 w 41"/>
                <a:gd name="T3" fmla="*/ 299 h 302"/>
                <a:gd name="T4" fmla="*/ 18 w 41"/>
                <a:gd name="T5" fmla="*/ 302 h 302"/>
                <a:gd name="T6" fmla="*/ 4 w 41"/>
                <a:gd name="T7" fmla="*/ 302 h 302"/>
                <a:gd name="T8" fmla="*/ 0 w 41"/>
                <a:gd name="T9" fmla="*/ 302 h 302"/>
                <a:gd name="T10" fmla="*/ 0 w 41"/>
                <a:gd name="T11" fmla="*/ 2 h 302"/>
                <a:gd name="T12" fmla="*/ 41 w 41"/>
                <a:gd name="T13" fmla="*/ 0 h 3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02"/>
                <a:gd name="T23" fmla="*/ 41 w 41"/>
                <a:gd name="T24" fmla="*/ 302 h 3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02">
                  <a:moveTo>
                    <a:pt x="41" y="0"/>
                  </a:moveTo>
                  <a:lnTo>
                    <a:pt x="41" y="299"/>
                  </a:lnTo>
                  <a:lnTo>
                    <a:pt x="18" y="302"/>
                  </a:lnTo>
                  <a:lnTo>
                    <a:pt x="4" y="302"/>
                  </a:lnTo>
                  <a:lnTo>
                    <a:pt x="0" y="302"/>
                  </a:lnTo>
                  <a:lnTo>
                    <a:pt x="0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84">
              <a:extLst>
                <a:ext uri="{FF2B5EF4-FFF2-40B4-BE49-F238E27FC236}">
                  <a16:creationId xmlns:a16="http://schemas.microsoft.com/office/drawing/2014/main" id="{4AC96980-E473-8647-9B28-2340F6EC0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296" y="3970929"/>
              <a:ext cx="613391" cy="543397"/>
            </a:xfrm>
            <a:custGeom>
              <a:avLst/>
              <a:gdLst>
                <a:gd name="T0" fmla="*/ 169 w 384"/>
                <a:gd name="T1" fmla="*/ 354 h 354"/>
                <a:gd name="T2" fmla="*/ 128 w 384"/>
                <a:gd name="T3" fmla="*/ 349 h 354"/>
                <a:gd name="T4" fmla="*/ 93 w 384"/>
                <a:gd name="T5" fmla="*/ 339 h 354"/>
                <a:gd name="T6" fmla="*/ 67 w 384"/>
                <a:gd name="T7" fmla="*/ 326 h 354"/>
                <a:gd name="T8" fmla="*/ 45 w 384"/>
                <a:gd name="T9" fmla="*/ 310 h 354"/>
                <a:gd name="T10" fmla="*/ 28 w 384"/>
                <a:gd name="T11" fmla="*/ 295 h 354"/>
                <a:gd name="T12" fmla="*/ 15 w 384"/>
                <a:gd name="T13" fmla="*/ 278 h 354"/>
                <a:gd name="T14" fmla="*/ 8 w 384"/>
                <a:gd name="T15" fmla="*/ 263 h 354"/>
                <a:gd name="T16" fmla="*/ 2 w 384"/>
                <a:gd name="T17" fmla="*/ 252 h 354"/>
                <a:gd name="T18" fmla="*/ 0 w 384"/>
                <a:gd name="T19" fmla="*/ 243 h 354"/>
                <a:gd name="T20" fmla="*/ 0 w 384"/>
                <a:gd name="T21" fmla="*/ 241 h 354"/>
                <a:gd name="T22" fmla="*/ 0 w 384"/>
                <a:gd name="T23" fmla="*/ 0 h 354"/>
                <a:gd name="T24" fmla="*/ 384 w 384"/>
                <a:gd name="T25" fmla="*/ 2 h 354"/>
                <a:gd name="T26" fmla="*/ 384 w 384"/>
                <a:gd name="T27" fmla="*/ 236 h 354"/>
                <a:gd name="T28" fmla="*/ 377 w 384"/>
                <a:gd name="T29" fmla="*/ 254 h 354"/>
                <a:gd name="T30" fmla="*/ 367 w 384"/>
                <a:gd name="T31" fmla="*/ 273 h 354"/>
                <a:gd name="T32" fmla="*/ 360 w 384"/>
                <a:gd name="T33" fmla="*/ 286 h 354"/>
                <a:gd name="T34" fmla="*/ 352 w 384"/>
                <a:gd name="T35" fmla="*/ 297 h 354"/>
                <a:gd name="T36" fmla="*/ 351 w 384"/>
                <a:gd name="T37" fmla="*/ 299 h 354"/>
                <a:gd name="T38" fmla="*/ 330 w 384"/>
                <a:gd name="T39" fmla="*/ 317 h 354"/>
                <a:gd name="T40" fmla="*/ 304 w 384"/>
                <a:gd name="T41" fmla="*/ 330 h 354"/>
                <a:gd name="T42" fmla="*/ 275 w 384"/>
                <a:gd name="T43" fmla="*/ 339 h 354"/>
                <a:gd name="T44" fmla="*/ 243 w 384"/>
                <a:gd name="T45" fmla="*/ 347 h 354"/>
                <a:gd name="T46" fmla="*/ 215 w 384"/>
                <a:gd name="T47" fmla="*/ 351 h 354"/>
                <a:gd name="T48" fmla="*/ 191 w 384"/>
                <a:gd name="T49" fmla="*/ 352 h 354"/>
                <a:gd name="T50" fmla="*/ 174 w 384"/>
                <a:gd name="T51" fmla="*/ 354 h 354"/>
                <a:gd name="T52" fmla="*/ 169 w 384"/>
                <a:gd name="T53" fmla="*/ 354 h 3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4"/>
                <a:gd name="T82" fmla="*/ 0 h 354"/>
                <a:gd name="T83" fmla="*/ 384 w 384"/>
                <a:gd name="T84" fmla="*/ 354 h 3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4" h="354">
                  <a:moveTo>
                    <a:pt x="169" y="354"/>
                  </a:moveTo>
                  <a:lnTo>
                    <a:pt x="128" y="349"/>
                  </a:lnTo>
                  <a:lnTo>
                    <a:pt x="93" y="339"/>
                  </a:lnTo>
                  <a:lnTo>
                    <a:pt x="67" y="326"/>
                  </a:lnTo>
                  <a:lnTo>
                    <a:pt x="45" y="310"/>
                  </a:lnTo>
                  <a:lnTo>
                    <a:pt x="28" y="295"/>
                  </a:lnTo>
                  <a:lnTo>
                    <a:pt x="15" y="278"/>
                  </a:lnTo>
                  <a:lnTo>
                    <a:pt x="8" y="263"/>
                  </a:lnTo>
                  <a:lnTo>
                    <a:pt x="2" y="252"/>
                  </a:lnTo>
                  <a:lnTo>
                    <a:pt x="0" y="243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384" y="2"/>
                  </a:lnTo>
                  <a:lnTo>
                    <a:pt x="384" y="236"/>
                  </a:lnTo>
                  <a:lnTo>
                    <a:pt x="377" y="254"/>
                  </a:lnTo>
                  <a:lnTo>
                    <a:pt x="367" y="273"/>
                  </a:lnTo>
                  <a:lnTo>
                    <a:pt x="360" y="286"/>
                  </a:lnTo>
                  <a:lnTo>
                    <a:pt x="352" y="297"/>
                  </a:lnTo>
                  <a:lnTo>
                    <a:pt x="351" y="299"/>
                  </a:lnTo>
                  <a:lnTo>
                    <a:pt x="330" y="317"/>
                  </a:lnTo>
                  <a:lnTo>
                    <a:pt x="304" y="330"/>
                  </a:lnTo>
                  <a:lnTo>
                    <a:pt x="275" y="339"/>
                  </a:lnTo>
                  <a:lnTo>
                    <a:pt x="243" y="347"/>
                  </a:lnTo>
                  <a:lnTo>
                    <a:pt x="215" y="351"/>
                  </a:lnTo>
                  <a:lnTo>
                    <a:pt x="191" y="352"/>
                  </a:lnTo>
                  <a:lnTo>
                    <a:pt x="174" y="354"/>
                  </a:lnTo>
                  <a:lnTo>
                    <a:pt x="169" y="3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85">
              <a:extLst>
                <a:ext uri="{FF2B5EF4-FFF2-40B4-BE49-F238E27FC236}">
                  <a16:creationId xmlns:a16="http://schemas.microsoft.com/office/drawing/2014/main" id="{62578326-2CE0-D443-8147-C3DB5E537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296" y="3970929"/>
              <a:ext cx="613391" cy="543397"/>
            </a:xfrm>
            <a:custGeom>
              <a:avLst/>
              <a:gdLst>
                <a:gd name="T0" fmla="*/ 169 w 384"/>
                <a:gd name="T1" fmla="*/ 354 h 354"/>
                <a:gd name="T2" fmla="*/ 128 w 384"/>
                <a:gd name="T3" fmla="*/ 349 h 354"/>
                <a:gd name="T4" fmla="*/ 93 w 384"/>
                <a:gd name="T5" fmla="*/ 339 h 354"/>
                <a:gd name="T6" fmla="*/ 67 w 384"/>
                <a:gd name="T7" fmla="*/ 326 h 354"/>
                <a:gd name="T8" fmla="*/ 45 w 384"/>
                <a:gd name="T9" fmla="*/ 310 h 354"/>
                <a:gd name="T10" fmla="*/ 28 w 384"/>
                <a:gd name="T11" fmla="*/ 295 h 354"/>
                <a:gd name="T12" fmla="*/ 15 w 384"/>
                <a:gd name="T13" fmla="*/ 278 h 354"/>
                <a:gd name="T14" fmla="*/ 8 w 384"/>
                <a:gd name="T15" fmla="*/ 263 h 354"/>
                <a:gd name="T16" fmla="*/ 2 w 384"/>
                <a:gd name="T17" fmla="*/ 252 h 354"/>
                <a:gd name="T18" fmla="*/ 0 w 384"/>
                <a:gd name="T19" fmla="*/ 243 h 354"/>
                <a:gd name="T20" fmla="*/ 0 w 384"/>
                <a:gd name="T21" fmla="*/ 241 h 354"/>
                <a:gd name="T22" fmla="*/ 0 w 384"/>
                <a:gd name="T23" fmla="*/ 0 h 354"/>
                <a:gd name="T24" fmla="*/ 384 w 384"/>
                <a:gd name="T25" fmla="*/ 2 h 354"/>
                <a:gd name="T26" fmla="*/ 384 w 384"/>
                <a:gd name="T27" fmla="*/ 236 h 354"/>
                <a:gd name="T28" fmla="*/ 377 w 384"/>
                <a:gd name="T29" fmla="*/ 254 h 354"/>
                <a:gd name="T30" fmla="*/ 367 w 384"/>
                <a:gd name="T31" fmla="*/ 273 h 354"/>
                <a:gd name="T32" fmla="*/ 360 w 384"/>
                <a:gd name="T33" fmla="*/ 286 h 354"/>
                <a:gd name="T34" fmla="*/ 352 w 384"/>
                <a:gd name="T35" fmla="*/ 297 h 354"/>
                <a:gd name="T36" fmla="*/ 351 w 384"/>
                <a:gd name="T37" fmla="*/ 299 h 354"/>
                <a:gd name="T38" fmla="*/ 330 w 384"/>
                <a:gd name="T39" fmla="*/ 317 h 354"/>
                <a:gd name="T40" fmla="*/ 304 w 384"/>
                <a:gd name="T41" fmla="*/ 330 h 354"/>
                <a:gd name="T42" fmla="*/ 275 w 384"/>
                <a:gd name="T43" fmla="*/ 339 h 354"/>
                <a:gd name="T44" fmla="*/ 243 w 384"/>
                <a:gd name="T45" fmla="*/ 347 h 354"/>
                <a:gd name="T46" fmla="*/ 215 w 384"/>
                <a:gd name="T47" fmla="*/ 351 h 354"/>
                <a:gd name="T48" fmla="*/ 191 w 384"/>
                <a:gd name="T49" fmla="*/ 352 h 354"/>
                <a:gd name="T50" fmla="*/ 174 w 384"/>
                <a:gd name="T51" fmla="*/ 354 h 354"/>
                <a:gd name="T52" fmla="*/ 169 w 384"/>
                <a:gd name="T53" fmla="*/ 354 h 3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4"/>
                <a:gd name="T82" fmla="*/ 0 h 354"/>
                <a:gd name="T83" fmla="*/ 384 w 384"/>
                <a:gd name="T84" fmla="*/ 354 h 3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4" h="354">
                  <a:moveTo>
                    <a:pt x="169" y="354"/>
                  </a:moveTo>
                  <a:lnTo>
                    <a:pt x="128" y="349"/>
                  </a:lnTo>
                  <a:lnTo>
                    <a:pt x="93" y="339"/>
                  </a:lnTo>
                  <a:lnTo>
                    <a:pt x="67" y="326"/>
                  </a:lnTo>
                  <a:lnTo>
                    <a:pt x="45" y="310"/>
                  </a:lnTo>
                  <a:lnTo>
                    <a:pt x="28" y="295"/>
                  </a:lnTo>
                  <a:lnTo>
                    <a:pt x="15" y="278"/>
                  </a:lnTo>
                  <a:lnTo>
                    <a:pt x="8" y="263"/>
                  </a:lnTo>
                  <a:lnTo>
                    <a:pt x="2" y="252"/>
                  </a:lnTo>
                  <a:lnTo>
                    <a:pt x="0" y="243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384" y="2"/>
                  </a:lnTo>
                  <a:lnTo>
                    <a:pt x="384" y="236"/>
                  </a:lnTo>
                  <a:lnTo>
                    <a:pt x="377" y="254"/>
                  </a:lnTo>
                  <a:lnTo>
                    <a:pt x="367" y="273"/>
                  </a:lnTo>
                  <a:lnTo>
                    <a:pt x="360" y="286"/>
                  </a:lnTo>
                  <a:lnTo>
                    <a:pt x="352" y="297"/>
                  </a:lnTo>
                  <a:lnTo>
                    <a:pt x="351" y="299"/>
                  </a:lnTo>
                  <a:lnTo>
                    <a:pt x="330" y="317"/>
                  </a:lnTo>
                  <a:lnTo>
                    <a:pt x="304" y="330"/>
                  </a:lnTo>
                  <a:lnTo>
                    <a:pt x="275" y="339"/>
                  </a:lnTo>
                  <a:lnTo>
                    <a:pt x="243" y="347"/>
                  </a:lnTo>
                  <a:lnTo>
                    <a:pt x="215" y="351"/>
                  </a:lnTo>
                  <a:lnTo>
                    <a:pt x="191" y="352"/>
                  </a:lnTo>
                  <a:lnTo>
                    <a:pt x="174" y="354"/>
                  </a:lnTo>
                  <a:lnTo>
                    <a:pt x="169" y="3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86">
              <a:extLst>
                <a:ext uri="{FF2B5EF4-FFF2-40B4-BE49-F238E27FC236}">
                  <a16:creationId xmlns:a16="http://schemas.microsoft.com/office/drawing/2014/main" id="{6193F9C7-BA28-FC44-A8A1-75FB9E61D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841" y="3970929"/>
              <a:ext cx="547899" cy="540327"/>
            </a:xfrm>
            <a:custGeom>
              <a:avLst/>
              <a:gdLst>
                <a:gd name="T0" fmla="*/ 153 w 343"/>
                <a:gd name="T1" fmla="*/ 352 h 352"/>
                <a:gd name="T2" fmla="*/ 116 w 343"/>
                <a:gd name="T3" fmla="*/ 349 h 352"/>
                <a:gd name="T4" fmla="*/ 87 w 343"/>
                <a:gd name="T5" fmla="*/ 339 h 352"/>
                <a:gd name="T6" fmla="*/ 61 w 343"/>
                <a:gd name="T7" fmla="*/ 328 h 352"/>
                <a:gd name="T8" fmla="*/ 42 w 343"/>
                <a:gd name="T9" fmla="*/ 315 h 352"/>
                <a:gd name="T10" fmla="*/ 27 w 343"/>
                <a:gd name="T11" fmla="*/ 301 h 352"/>
                <a:gd name="T12" fmla="*/ 16 w 343"/>
                <a:gd name="T13" fmla="*/ 288 h 352"/>
                <a:gd name="T14" fmla="*/ 9 w 343"/>
                <a:gd name="T15" fmla="*/ 275 h 352"/>
                <a:gd name="T16" fmla="*/ 3 w 343"/>
                <a:gd name="T17" fmla="*/ 263 h 352"/>
                <a:gd name="T18" fmla="*/ 1 w 343"/>
                <a:gd name="T19" fmla="*/ 256 h 352"/>
                <a:gd name="T20" fmla="*/ 0 w 343"/>
                <a:gd name="T21" fmla="*/ 254 h 352"/>
                <a:gd name="T22" fmla="*/ 0 w 343"/>
                <a:gd name="T23" fmla="*/ 0 h 352"/>
                <a:gd name="T24" fmla="*/ 343 w 343"/>
                <a:gd name="T25" fmla="*/ 2 h 352"/>
                <a:gd name="T26" fmla="*/ 343 w 343"/>
                <a:gd name="T27" fmla="*/ 226 h 352"/>
                <a:gd name="T28" fmla="*/ 335 w 343"/>
                <a:gd name="T29" fmla="*/ 243 h 352"/>
                <a:gd name="T30" fmla="*/ 328 w 343"/>
                <a:gd name="T31" fmla="*/ 260 h 352"/>
                <a:gd name="T32" fmla="*/ 320 w 343"/>
                <a:gd name="T33" fmla="*/ 273 h 352"/>
                <a:gd name="T34" fmla="*/ 315 w 343"/>
                <a:gd name="T35" fmla="*/ 282 h 352"/>
                <a:gd name="T36" fmla="*/ 313 w 343"/>
                <a:gd name="T37" fmla="*/ 286 h 352"/>
                <a:gd name="T38" fmla="*/ 296 w 343"/>
                <a:gd name="T39" fmla="*/ 302 h 352"/>
                <a:gd name="T40" fmla="*/ 272 w 343"/>
                <a:gd name="T41" fmla="*/ 315 h 352"/>
                <a:gd name="T42" fmla="*/ 246 w 343"/>
                <a:gd name="T43" fmla="*/ 326 h 352"/>
                <a:gd name="T44" fmla="*/ 220 w 343"/>
                <a:gd name="T45" fmla="*/ 336 h 352"/>
                <a:gd name="T46" fmla="*/ 194 w 343"/>
                <a:gd name="T47" fmla="*/ 343 h 352"/>
                <a:gd name="T48" fmla="*/ 174 w 343"/>
                <a:gd name="T49" fmla="*/ 349 h 352"/>
                <a:gd name="T50" fmla="*/ 159 w 343"/>
                <a:gd name="T51" fmla="*/ 351 h 352"/>
                <a:gd name="T52" fmla="*/ 153 w 343"/>
                <a:gd name="T53" fmla="*/ 352 h 3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3"/>
                <a:gd name="T82" fmla="*/ 0 h 352"/>
                <a:gd name="T83" fmla="*/ 343 w 343"/>
                <a:gd name="T84" fmla="*/ 352 h 35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3" h="352">
                  <a:moveTo>
                    <a:pt x="153" y="352"/>
                  </a:moveTo>
                  <a:lnTo>
                    <a:pt x="116" y="349"/>
                  </a:lnTo>
                  <a:lnTo>
                    <a:pt x="87" y="339"/>
                  </a:lnTo>
                  <a:lnTo>
                    <a:pt x="61" y="328"/>
                  </a:lnTo>
                  <a:lnTo>
                    <a:pt x="42" y="315"/>
                  </a:lnTo>
                  <a:lnTo>
                    <a:pt x="27" y="301"/>
                  </a:lnTo>
                  <a:lnTo>
                    <a:pt x="16" y="288"/>
                  </a:lnTo>
                  <a:lnTo>
                    <a:pt x="9" y="275"/>
                  </a:lnTo>
                  <a:lnTo>
                    <a:pt x="3" y="263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0" y="0"/>
                  </a:lnTo>
                  <a:lnTo>
                    <a:pt x="343" y="2"/>
                  </a:lnTo>
                  <a:lnTo>
                    <a:pt x="343" y="226"/>
                  </a:lnTo>
                  <a:lnTo>
                    <a:pt x="335" y="243"/>
                  </a:lnTo>
                  <a:lnTo>
                    <a:pt x="328" y="260"/>
                  </a:lnTo>
                  <a:lnTo>
                    <a:pt x="320" y="273"/>
                  </a:lnTo>
                  <a:lnTo>
                    <a:pt x="315" y="282"/>
                  </a:lnTo>
                  <a:lnTo>
                    <a:pt x="313" y="286"/>
                  </a:lnTo>
                  <a:lnTo>
                    <a:pt x="296" y="302"/>
                  </a:lnTo>
                  <a:lnTo>
                    <a:pt x="272" y="315"/>
                  </a:lnTo>
                  <a:lnTo>
                    <a:pt x="246" y="326"/>
                  </a:lnTo>
                  <a:lnTo>
                    <a:pt x="220" y="336"/>
                  </a:lnTo>
                  <a:lnTo>
                    <a:pt x="194" y="343"/>
                  </a:lnTo>
                  <a:lnTo>
                    <a:pt x="174" y="349"/>
                  </a:lnTo>
                  <a:lnTo>
                    <a:pt x="159" y="351"/>
                  </a:lnTo>
                  <a:lnTo>
                    <a:pt x="153" y="352"/>
                  </a:lnTo>
                  <a:close/>
                </a:path>
              </a:pathLst>
            </a:custGeom>
            <a:solidFill>
              <a:srgbClr val="202020"/>
            </a:solidFill>
            <a:ln w="0">
              <a:solidFill>
                <a:srgbClr val="20202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87">
              <a:extLst>
                <a:ext uri="{FF2B5EF4-FFF2-40B4-BE49-F238E27FC236}">
                  <a16:creationId xmlns:a16="http://schemas.microsoft.com/office/drawing/2014/main" id="{5670F4FA-9C84-C541-8DB9-3DBB1B625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983" y="3973999"/>
              <a:ext cx="479212" cy="535722"/>
            </a:xfrm>
            <a:custGeom>
              <a:avLst/>
              <a:gdLst>
                <a:gd name="T0" fmla="*/ 139 w 300"/>
                <a:gd name="T1" fmla="*/ 349 h 349"/>
                <a:gd name="T2" fmla="*/ 102 w 300"/>
                <a:gd name="T3" fmla="*/ 345 h 349"/>
                <a:gd name="T4" fmla="*/ 74 w 300"/>
                <a:gd name="T5" fmla="*/ 337 h 349"/>
                <a:gd name="T6" fmla="*/ 50 w 300"/>
                <a:gd name="T7" fmla="*/ 326 h 349"/>
                <a:gd name="T8" fmla="*/ 31 w 300"/>
                <a:gd name="T9" fmla="*/ 313 h 349"/>
                <a:gd name="T10" fmla="*/ 18 w 300"/>
                <a:gd name="T11" fmla="*/ 299 h 349"/>
                <a:gd name="T12" fmla="*/ 9 w 300"/>
                <a:gd name="T13" fmla="*/ 286 h 349"/>
                <a:gd name="T14" fmla="*/ 4 w 300"/>
                <a:gd name="T15" fmla="*/ 276 h 349"/>
                <a:gd name="T16" fmla="*/ 0 w 300"/>
                <a:gd name="T17" fmla="*/ 269 h 349"/>
                <a:gd name="T18" fmla="*/ 0 w 300"/>
                <a:gd name="T19" fmla="*/ 265 h 349"/>
                <a:gd name="T20" fmla="*/ 0 w 300"/>
                <a:gd name="T21" fmla="*/ 0 h 349"/>
                <a:gd name="T22" fmla="*/ 300 w 300"/>
                <a:gd name="T23" fmla="*/ 0 h 349"/>
                <a:gd name="T24" fmla="*/ 300 w 300"/>
                <a:gd name="T25" fmla="*/ 213 h 349"/>
                <a:gd name="T26" fmla="*/ 295 w 300"/>
                <a:gd name="T27" fmla="*/ 228 h 349"/>
                <a:gd name="T28" fmla="*/ 287 w 300"/>
                <a:gd name="T29" fmla="*/ 245 h 349"/>
                <a:gd name="T30" fmla="*/ 282 w 300"/>
                <a:gd name="T31" fmla="*/ 258 h 349"/>
                <a:gd name="T32" fmla="*/ 276 w 300"/>
                <a:gd name="T33" fmla="*/ 267 h 349"/>
                <a:gd name="T34" fmla="*/ 274 w 300"/>
                <a:gd name="T35" fmla="*/ 271 h 349"/>
                <a:gd name="T36" fmla="*/ 259 w 300"/>
                <a:gd name="T37" fmla="*/ 286 h 349"/>
                <a:gd name="T38" fmla="*/ 241 w 300"/>
                <a:gd name="T39" fmla="*/ 299 h 349"/>
                <a:gd name="T40" fmla="*/ 219 w 300"/>
                <a:gd name="T41" fmla="*/ 312 h 349"/>
                <a:gd name="T42" fmla="*/ 194 w 300"/>
                <a:gd name="T43" fmla="*/ 324 h 349"/>
                <a:gd name="T44" fmla="*/ 174 w 300"/>
                <a:gd name="T45" fmla="*/ 334 h 349"/>
                <a:gd name="T46" fmla="*/ 156 w 300"/>
                <a:gd name="T47" fmla="*/ 341 h 349"/>
                <a:gd name="T48" fmla="*/ 143 w 300"/>
                <a:gd name="T49" fmla="*/ 347 h 349"/>
                <a:gd name="T50" fmla="*/ 139 w 300"/>
                <a:gd name="T51" fmla="*/ 349 h 3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0"/>
                <a:gd name="T79" fmla="*/ 0 h 349"/>
                <a:gd name="T80" fmla="*/ 300 w 300"/>
                <a:gd name="T81" fmla="*/ 349 h 3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0" h="349">
                  <a:moveTo>
                    <a:pt x="139" y="349"/>
                  </a:moveTo>
                  <a:lnTo>
                    <a:pt x="102" y="345"/>
                  </a:lnTo>
                  <a:lnTo>
                    <a:pt x="74" y="337"/>
                  </a:lnTo>
                  <a:lnTo>
                    <a:pt x="50" y="326"/>
                  </a:lnTo>
                  <a:lnTo>
                    <a:pt x="31" y="313"/>
                  </a:lnTo>
                  <a:lnTo>
                    <a:pt x="18" y="299"/>
                  </a:lnTo>
                  <a:lnTo>
                    <a:pt x="9" y="286"/>
                  </a:lnTo>
                  <a:lnTo>
                    <a:pt x="4" y="276"/>
                  </a:lnTo>
                  <a:lnTo>
                    <a:pt x="0" y="269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300" y="213"/>
                  </a:lnTo>
                  <a:lnTo>
                    <a:pt x="295" y="228"/>
                  </a:lnTo>
                  <a:lnTo>
                    <a:pt x="287" y="245"/>
                  </a:lnTo>
                  <a:lnTo>
                    <a:pt x="282" y="258"/>
                  </a:lnTo>
                  <a:lnTo>
                    <a:pt x="276" y="267"/>
                  </a:lnTo>
                  <a:lnTo>
                    <a:pt x="274" y="271"/>
                  </a:lnTo>
                  <a:lnTo>
                    <a:pt x="259" y="286"/>
                  </a:lnTo>
                  <a:lnTo>
                    <a:pt x="241" y="299"/>
                  </a:lnTo>
                  <a:lnTo>
                    <a:pt x="219" y="312"/>
                  </a:lnTo>
                  <a:lnTo>
                    <a:pt x="194" y="324"/>
                  </a:lnTo>
                  <a:lnTo>
                    <a:pt x="174" y="334"/>
                  </a:lnTo>
                  <a:lnTo>
                    <a:pt x="156" y="341"/>
                  </a:lnTo>
                  <a:lnTo>
                    <a:pt x="143" y="347"/>
                  </a:lnTo>
                  <a:lnTo>
                    <a:pt x="139" y="34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8">
              <a:extLst>
                <a:ext uri="{FF2B5EF4-FFF2-40B4-BE49-F238E27FC236}">
                  <a16:creationId xmlns:a16="http://schemas.microsoft.com/office/drawing/2014/main" id="{9372A853-2584-3843-8760-75DE921A9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125" y="3973999"/>
              <a:ext cx="412122" cy="532652"/>
            </a:xfrm>
            <a:custGeom>
              <a:avLst/>
              <a:gdLst>
                <a:gd name="T0" fmla="*/ 122 w 258"/>
                <a:gd name="T1" fmla="*/ 347 h 347"/>
                <a:gd name="T2" fmla="*/ 87 w 258"/>
                <a:gd name="T3" fmla="*/ 343 h 347"/>
                <a:gd name="T4" fmla="*/ 59 w 258"/>
                <a:gd name="T5" fmla="*/ 336 h 347"/>
                <a:gd name="T6" fmla="*/ 39 w 258"/>
                <a:gd name="T7" fmla="*/ 324 h 347"/>
                <a:gd name="T8" fmla="*/ 22 w 258"/>
                <a:gd name="T9" fmla="*/ 313 h 347"/>
                <a:gd name="T10" fmla="*/ 11 w 258"/>
                <a:gd name="T11" fmla="*/ 300 h 347"/>
                <a:gd name="T12" fmla="*/ 4 w 258"/>
                <a:gd name="T13" fmla="*/ 289 h 347"/>
                <a:gd name="T14" fmla="*/ 0 w 258"/>
                <a:gd name="T15" fmla="*/ 282 h 347"/>
                <a:gd name="T16" fmla="*/ 0 w 258"/>
                <a:gd name="T17" fmla="*/ 280 h 347"/>
                <a:gd name="T18" fmla="*/ 0 w 258"/>
                <a:gd name="T19" fmla="*/ 0 h 347"/>
                <a:gd name="T20" fmla="*/ 258 w 258"/>
                <a:gd name="T21" fmla="*/ 0 h 347"/>
                <a:gd name="T22" fmla="*/ 258 w 258"/>
                <a:gd name="T23" fmla="*/ 204 h 347"/>
                <a:gd name="T24" fmla="*/ 252 w 258"/>
                <a:gd name="T25" fmla="*/ 217 h 347"/>
                <a:gd name="T26" fmla="*/ 247 w 258"/>
                <a:gd name="T27" fmla="*/ 232 h 347"/>
                <a:gd name="T28" fmla="*/ 241 w 258"/>
                <a:gd name="T29" fmla="*/ 243 h 347"/>
                <a:gd name="T30" fmla="*/ 237 w 258"/>
                <a:gd name="T31" fmla="*/ 252 h 347"/>
                <a:gd name="T32" fmla="*/ 237 w 258"/>
                <a:gd name="T33" fmla="*/ 256 h 347"/>
                <a:gd name="T34" fmla="*/ 224 w 258"/>
                <a:gd name="T35" fmla="*/ 271 h 347"/>
                <a:gd name="T36" fmla="*/ 208 w 258"/>
                <a:gd name="T37" fmla="*/ 284 h 347"/>
                <a:gd name="T38" fmla="*/ 189 w 258"/>
                <a:gd name="T39" fmla="*/ 300 h 347"/>
                <a:gd name="T40" fmla="*/ 171 w 258"/>
                <a:gd name="T41" fmla="*/ 315 h 347"/>
                <a:gd name="T42" fmla="*/ 152 w 258"/>
                <a:gd name="T43" fmla="*/ 328 h 347"/>
                <a:gd name="T44" fmla="*/ 137 w 258"/>
                <a:gd name="T45" fmla="*/ 337 h 347"/>
                <a:gd name="T46" fmla="*/ 126 w 258"/>
                <a:gd name="T47" fmla="*/ 345 h 347"/>
                <a:gd name="T48" fmla="*/ 122 w 258"/>
                <a:gd name="T49" fmla="*/ 347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8"/>
                <a:gd name="T76" fmla="*/ 0 h 347"/>
                <a:gd name="T77" fmla="*/ 258 w 258"/>
                <a:gd name="T78" fmla="*/ 347 h 3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8" h="347">
                  <a:moveTo>
                    <a:pt x="122" y="347"/>
                  </a:moveTo>
                  <a:lnTo>
                    <a:pt x="87" y="343"/>
                  </a:lnTo>
                  <a:lnTo>
                    <a:pt x="59" y="336"/>
                  </a:lnTo>
                  <a:lnTo>
                    <a:pt x="39" y="324"/>
                  </a:lnTo>
                  <a:lnTo>
                    <a:pt x="22" y="313"/>
                  </a:lnTo>
                  <a:lnTo>
                    <a:pt x="11" y="300"/>
                  </a:lnTo>
                  <a:lnTo>
                    <a:pt x="4" y="289"/>
                  </a:lnTo>
                  <a:lnTo>
                    <a:pt x="0" y="282"/>
                  </a:lnTo>
                  <a:lnTo>
                    <a:pt x="0" y="280"/>
                  </a:lnTo>
                  <a:lnTo>
                    <a:pt x="0" y="0"/>
                  </a:lnTo>
                  <a:lnTo>
                    <a:pt x="258" y="0"/>
                  </a:lnTo>
                  <a:lnTo>
                    <a:pt x="258" y="204"/>
                  </a:lnTo>
                  <a:lnTo>
                    <a:pt x="252" y="217"/>
                  </a:lnTo>
                  <a:lnTo>
                    <a:pt x="247" y="232"/>
                  </a:lnTo>
                  <a:lnTo>
                    <a:pt x="241" y="243"/>
                  </a:lnTo>
                  <a:lnTo>
                    <a:pt x="237" y="252"/>
                  </a:lnTo>
                  <a:lnTo>
                    <a:pt x="237" y="256"/>
                  </a:lnTo>
                  <a:lnTo>
                    <a:pt x="224" y="271"/>
                  </a:lnTo>
                  <a:lnTo>
                    <a:pt x="208" y="284"/>
                  </a:lnTo>
                  <a:lnTo>
                    <a:pt x="189" y="300"/>
                  </a:lnTo>
                  <a:lnTo>
                    <a:pt x="171" y="315"/>
                  </a:lnTo>
                  <a:lnTo>
                    <a:pt x="152" y="328"/>
                  </a:lnTo>
                  <a:lnTo>
                    <a:pt x="137" y="337"/>
                  </a:lnTo>
                  <a:lnTo>
                    <a:pt x="126" y="345"/>
                  </a:lnTo>
                  <a:lnTo>
                    <a:pt x="122" y="347"/>
                  </a:lnTo>
                  <a:close/>
                </a:path>
              </a:pathLst>
            </a:custGeom>
            <a:solidFill>
              <a:srgbClr val="606060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89">
              <a:extLst>
                <a:ext uri="{FF2B5EF4-FFF2-40B4-BE49-F238E27FC236}">
                  <a16:creationId xmlns:a16="http://schemas.microsoft.com/office/drawing/2014/main" id="{1C54C540-9F46-0646-8290-A936480E4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268" y="3973999"/>
              <a:ext cx="343435" cy="532652"/>
            </a:xfrm>
            <a:custGeom>
              <a:avLst/>
              <a:gdLst>
                <a:gd name="T0" fmla="*/ 108 w 215"/>
                <a:gd name="T1" fmla="*/ 347 h 347"/>
                <a:gd name="T2" fmla="*/ 78 w 215"/>
                <a:gd name="T3" fmla="*/ 343 h 347"/>
                <a:gd name="T4" fmla="*/ 54 w 215"/>
                <a:gd name="T5" fmla="*/ 337 h 347"/>
                <a:gd name="T6" fmla="*/ 34 w 215"/>
                <a:gd name="T7" fmla="*/ 328 h 347"/>
                <a:gd name="T8" fmla="*/ 21 w 215"/>
                <a:gd name="T9" fmla="*/ 319 h 347"/>
                <a:gd name="T10" fmla="*/ 10 w 215"/>
                <a:gd name="T11" fmla="*/ 310 h 347"/>
                <a:gd name="T12" fmla="*/ 4 w 215"/>
                <a:gd name="T13" fmla="*/ 300 h 347"/>
                <a:gd name="T14" fmla="*/ 0 w 215"/>
                <a:gd name="T15" fmla="*/ 295 h 347"/>
                <a:gd name="T16" fmla="*/ 0 w 215"/>
                <a:gd name="T17" fmla="*/ 293 h 347"/>
                <a:gd name="T18" fmla="*/ 0 w 215"/>
                <a:gd name="T19" fmla="*/ 0 h 347"/>
                <a:gd name="T20" fmla="*/ 215 w 215"/>
                <a:gd name="T21" fmla="*/ 0 h 347"/>
                <a:gd name="T22" fmla="*/ 215 w 215"/>
                <a:gd name="T23" fmla="*/ 193 h 347"/>
                <a:gd name="T24" fmla="*/ 212 w 215"/>
                <a:gd name="T25" fmla="*/ 206 h 347"/>
                <a:gd name="T26" fmla="*/ 206 w 215"/>
                <a:gd name="T27" fmla="*/ 217 h 347"/>
                <a:gd name="T28" fmla="*/ 202 w 215"/>
                <a:gd name="T29" fmla="*/ 230 h 347"/>
                <a:gd name="T30" fmla="*/ 199 w 215"/>
                <a:gd name="T31" fmla="*/ 239 h 347"/>
                <a:gd name="T32" fmla="*/ 199 w 215"/>
                <a:gd name="T33" fmla="*/ 243 h 347"/>
                <a:gd name="T34" fmla="*/ 188 w 215"/>
                <a:gd name="T35" fmla="*/ 254 h 347"/>
                <a:gd name="T36" fmla="*/ 175 w 215"/>
                <a:gd name="T37" fmla="*/ 271 h 347"/>
                <a:gd name="T38" fmla="*/ 160 w 215"/>
                <a:gd name="T39" fmla="*/ 287 h 347"/>
                <a:gd name="T40" fmla="*/ 145 w 215"/>
                <a:gd name="T41" fmla="*/ 304 h 347"/>
                <a:gd name="T42" fmla="*/ 130 w 215"/>
                <a:gd name="T43" fmla="*/ 321 h 347"/>
                <a:gd name="T44" fmla="*/ 119 w 215"/>
                <a:gd name="T45" fmla="*/ 334 h 347"/>
                <a:gd name="T46" fmla="*/ 110 w 215"/>
                <a:gd name="T47" fmla="*/ 343 h 347"/>
                <a:gd name="T48" fmla="*/ 108 w 215"/>
                <a:gd name="T49" fmla="*/ 347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5"/>
                <a:gd name="T76" fmla="*/ 0 h 347"/>
                <a:gd name="T77" fmla="*/ 215 w 215"/>
                <a:gd name="T78" fmla="*/ 347 h 3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5" h="347">
                  <a:moveTo>
                    <a:pt x="108" y="347"/>
                  </a:moveTo>
                  <a:lnTo>
                    <a:pt x="78" y="343"/>
                  </a:lnTo>
                  <a:lnTo>
                    <a:pt x="54" y="337"/>
                  </a:lnTo>
                  <a:lnTo>
                    <a:pt x="34" y="328"/>
                  </a:lnTo>
                  <a:lnTo>
                    <a:pt x="21" y="319"/>
                  </a:lnTo>
                  <a:lnTo>
                    <a:pt x="10" y="310"/>
                  </a:lnTo>
                  <a:lnTo>
                    <a:pt x="4" y="300"/>
                  </a:lnTo>
                  <a:lnTo>
                    <a:pt x="0" y="295"/>
                  </a:lnTo>
                  <a:lnTo>
                    <a:pt x="0" y="293"/>
                  </a:lnTo>
                  <a:lnTo>
                    <a:pt x="0" y="0"/>
                  </a:lnTo>
                  <a:lnTo>
                    <a:pt x="215" y="0"/>
                  </a:lnTo>
                  <a:lnTo>
                    <a:pt x="215" y="193"/>
                  </a:lnTo>
                  <a:lnTo>
                    <a:pt x="212" y="206"/>
                  </a:lnTo>
                  <a:lnTo>
                    <a:pt x="206" y="217"/>
                  </a:lnTo>
                  <a:lnTo>
                    <a:pt x="202" y="230"/>
                  </a:lnTo>
                  <a:lnTo>
                    <a:pt x="199" y="239"/>
                  </a:lnTo>
                  <a:lnTo>
                    <a:pt x="199" y="243"/>
                  </a:lnTo>
                  <a:lnTo>
                    <a:pt x="188" y="254"/>
                  </a:lnTo>
                  <a:lnTo>
                    <a:pt x="175" y="271"/>
                  </a:lnTo>
                  <a:lnTo>
                    <a:pt x="160" y="287"/>
                  </a:lnTo>
                  <a:lnTo>
                    <a:pt x="145" y="304"/>
                  </a:lnTo>
                  <a:lnTo>
                    <a:pt x="130" y="321"/>
                  </a:lnTo>
                  <a:lnTo>
                    <a:pt x="119" y="334"/>
                  </a:lnTo>
                  <a:lnTo>
                    <a:pt x="110" y="343"/>
                  </a:lnTo>
                  <a:lnTo>
                    <a:pt x="108" y="347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90">
              <a:extLst>
                <a:ext uri="{FF2B5EF4-FFF2-40B4-BE49-F238E27FC236}">
                  <a16:creationId xmlns:a16="http://schemas.microsoft.com/office/drawing/2014/main" id="{D5715D74-ADA6-AD49-856C-07E99478A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812" y="3973999"/>
              <a:ext cx="277943" cy="529582"/>
            </a:xfrm>
            <a:custGeom>
              <a:avLst/>
              <a:gdLst>
                <a:gd name="T0" fmla="*/ 92 w 174"/>
                <a:gd name="T1" fmla="*/ 345 h 345"/>
                <a:gd name="T2" fmla="*/ 65 w 174"/>
                <a:gd name="T3" fmla="*/ 343 h 345"/>
                <a:gd name="T4" fmla="*/ 42 w 174"/>
                <a:gd name="T5" fmla="*/ 337 h 345"/>
                <a:gd name="T6" fmla="*/ 26 w 174"/>
                <a:gd name="T7" fmla="*/ 330 h 345"/>
                <a:gd name="T8" fmla="*/ 15 w 174"/>
                <a:gd name="T9" fmla="*/ 323 h 345"/>
                <a:gd name="T10" fmla="*/ 5 w 174"/>
                <a:gd name="T11" fmla="*/ 313 h 345"/>
                <a:gd name="T12" fmla="*/ 2 w 174"/>
                <a:gd name="T13" fmla="*/ 308 h 345"/>
                <a:gd name="T14" fmla="*/ 0 w 174"/>
                <a:gd name="T15" fmla="*/ 306 h 345"/>
                <a:gd name="T16" fmla="*/ 0 w 174"/>
                <a:gd name="T17" fmla="*/ 2 h 345"/>
                <a:gd name="T18" fmla="*/ 174 w 174"/>
                <a:gd name="T19" fmla="*/ 0 h 345"/>
                <a:gd name="T20" fmla="*/ 174 w 174"/>
                <a:gd name="T21" fmla="*/ 184 h 345"/>
                <a:gd name="T22" fmla="*/ 170 w 174"/>
                <a:gd name="T23" fmla="*/ 193 h 345"/>
                <a:gd name="T24" fmla="*/ 167 w 174"/>
                <a:gd name="T25" fmla="*/ 204 h 345"/>
                <a:gd name="T26" fmla="*/ 165 w 174"/>
                <a:gd name="T27" fmla="*/ 217 h 345"/>
                <a:gd name="T28" fmla="*/ 163 w 174"/>
                <a:gd name="T29" fmla="*/ 226 h 345"/>
                <a:gd name="T30" fmla="*/ 161 w 174"/>
                <a:gd name="T31" fmla="*/ 228 h 345"/>
                <a:gd name="T32" fmla="*/ 154 w 174"/>
                <a:gd name="T33" fmla="*/ 239 h 345"/>
                <a:gd name="T34" fmla="*/ 144 w 174"/>
                <a:gd name="T35" fmla="*/ 256 h 345"/>
                <a:gd name="T36" fmla="*/ 133 w 174"/>
                <a:gd name="T37" fmla="*/ 274 h 345"/>
                <a:gd name="T38" fmla="*/ 120 w 174"/>
                <a:gd name="T39" fmla="*/ 295 h 345"/>
                <a:gd name="T40" fmla="*/ 111 w 174"/>
                <a:gd name="T41" fmla="*/ 313 h 345"/>
                <a:gd name="T42" fmla="*/ 102 w 174"/>
                <a:gd name="T43" fmla="*/ 330 h 345"/>
                <a:gd name="T44" fmla="*/ 96 w 174"/>
                <a:gd name="T45" fmla="*/ 341 h 345"/>
                <a:gd name="T46" fmla="*/ 92 w 174"/>
                <a:gd name="T47" fmla="*/ 345 h 3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345"/>
                <a:gd name="T74" fmla="*/ 174 w 174"/>
                <a:gd name="T75" fmla="*/ 345 h 3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345">
                  <a:moveTo>
                    <a:pt x="92" y="345"/>
                  </a:moveTo>
                  <a:lnTo>
                    <a:pt x="65" y="343"/>
                  </a:lnTo>
                  <a:lnTo>
                    <a:pt x="42" y="337"/>
                  </a:lnTo>
                  <a:lnTo>
                    <a:pt x="26" y="330"/>
                  </a:lnTo>
                  <a:lnTo>
                    <a:pt x="15" y="323"/>
                  </a:lnTo>
                  <a:lnTo>
                    <a:pt x="5" y="313"/>
                  </a:lnTo>
                  <a:lnTo>
                    <a:pt x="2" y="308"/>
                  </a:lnTo>
                  <a:lnTo>
                    <a:pt x="0" y="306"/>
                  </a:lnTo>
                  <a:lnTo>
                    <a:pt x="0" y="2"/>
                  </a:lnTo>
                  <a:lnTo>
                    <a:pt x="174" y="0"/>
                  </a:lnTo>
                  <a:lnTo>
                    <a:pt x="174" y="184"/>
                  </a:lnTo>
                  <a:lnTo>
                    <a:pt x="170" y="193"/>
                  </a:lnTo>
                  <a:lnTo>
                    <a:pt x="167" y="204"/>
                  </a:lnTo>
                  <a:lnTo>
                    <a:pt x="165" y="217"/>
                  </a:lnTo>
                  <a:lnTo>
                    <a:pt x="163" y="226"/>
                  </a:lnTo>
                  <a:lnTo>
                    <a:pt x="161" y="228"/>
                  </a:lnTo>
                  <a:lnTo>
                    <a:pt x="154" y="239"/>
                  </a:lnTo>
                  <a:lnTo>
                    <a:pt x="144" y="256"/>
                  </a:lnTo>
                  <a:lnTo>
                    <a:pt x="133" y="274"/>
                  </a:lnTo>
                  <a:lnTo>
                    <a:pt x="120" y="295"/>
                  </a:lnTo>
                  <a:lnTo>
                    <a:pt x="111" y="313"/>
                  </a:lnTo>
                  <a:lnTo>
                    <a:pt x="102" y="330"/>
                  </a:lnTo>
                  <a:lnTo>
                    <a:pt x="96" y="341"/>
                  </a:lnTo>
                  <a:lnTo>
                    <a:pt x="92" y="345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91">
              <a:extLst>
                <a:ext uri="{FF2B5EF4-FFF2-40B4-BE49-F238E27FC236}">
                  <a16:creationId xmlns:a16="http://schemas.microsoft.com/office/drawing/2014/main" id="{3B1B5965-261C-C44F-B8C1-62C4A51C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955" y="3973999"/>
              <a:ext cx="210853" cy="526512"/>
            </a:xfrm>
            <a:custGeom>
              <a:avLst/>
              <a:gdLst>
                <a:gd name="T0" fmla="*/ 78 w 132"/>
                <a:gd name="T1" fmla="*/ 343 h 343"/>
                <a:gd name="T2" fmla="*/ 52 w 132"/>
                <a:gd name="T3" fmla="*/ 343 h 343"/>
                <a:gd name="T4" fmla="*/ 31 w 132"/>
                <a:gd name="T5" fmla="*/ 339 h 343"/>
                <a:gd name="T6" fmla="*/ 17 w 132"/>
                <a:gd name="T7" fmla="*/ 332 h 343"/>
                <a:gd name="T8" fmla="*/ 7 w 132"/>
                <a:gd name="T9" fmla="*/ 326 h 343"/>
                <a:gd name="T10" fmla="*/ 2 w 132"/>
                <a:gd name="T11" fmla="*/ 321 h 343"/>
                <a:gd name="T12" fmla="*/ 0 w 132"/>
                <a:gd name="T13" fmla="*/ 319 h 343"/>
                <a:gd name="T14" fmla="*/ 0 w 132"/>
                <a:gd name="T15" fmla="*/ 2 h 343"/>
                <a:gd name="T16" fmla="*/ 132 w 132"/>
                <a:gd name="T17" fmla="*/ 0 h 343"/>
                <a:gd name="T18" fmla="*/ 132 w 132"/>
                <a:gd name="T19" fmla="*/ 174 h 343"/>
                <a:gd name="T20" fmla="*/ 128 w 132"/>
                <a:gd name="T21" fmla="*/ 184 h 343"/>
                <a:gd name="T22" fmla="*/ 126 w 132"/>
                <a:gd name="T23" fmla="*/ 198 h 343"/>
                <a:gd name="T24" fmla="*/ 124 w 132"/>
                <a:gd name="T25" fmla="*/ 210 h 343"/>
                <a:gd name="T26" fmla="*/ 122 w 132"/>
                <a:gd name="T27" fmla="*/ 215 h 343"/>
                <a:gd name="T28" fmla="*/ 119 w 132"/>
                <a:gd name="T29" fmla="*/ 224 h 343"/>
                <a:gd name="T30" fmla="*/ 111 w 132"/>
                <a:gd name="T31" fmla="*/ 241 h 343"/>
                <a:gd name="T32" fmla="*/ 104 w 132"/>
                <a:gd name="T33" fmla="*/ 261 h 343"/>
                <a:gd name="T34" fmla="*/ 96 w 132"/>
                <a:gd name="T35" fmla="*/ 284 h 343"/>
                <a:gd name="T36" fmla="*/ 89 w 132"/>
                <a:gd name="T37" fmla="*/ 306 h 343"/>
                <a:gd name="T38" fmla="*/ 83 w 132"/>
                <a:gd name="T39" fmla="*/ 324 h 343"/>
                <a:gd name="T40" fmla="*/ 80 w 132"/>
                <a:gd name="T41" fmla="*/ 337 h 343"/>
                <a:gd name="T42" fmla="*/ 78 w 132"/>
                <a:gd name="T43" fmla="*/ 343 h 3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2"/>
                <a:gd name="T67" fmla="*/ 0 h 343"/>
                <a:gd name="T68" fmla="*/ 132 w 132"/>
                <a:gd name="T69" fmla="*/ 343 h 3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2" h="343">
                  <a:moveTo>
                    <a:pt x="78" y="343"/>
                  </a:moveTo>
                  <a:lnTo>
                    <a:pt x="52" y="343"/>
                  </a:lnTo>
                  <a:lnTo>
                    <a:pt x="31" y="339"/>
                  </a:lnTo>
                  <a:lnTo>
                    <a:pt x="17" y="332"/>
                  </a:lnTo>
                  <a:lnTo>
                    <a:pt x="7" y="326"/>
                  </a:lnTo>
                  <a:lnTo>
                    <a:pt x="2" y="321"/>
                  </a:lnTo>
                  <a:lnTo>
                    <a:pt x="0" y="319"/>
                  </a:lnTo>
                  <a:lnTo>
                    <a:pt x="0" y="2"/>
                  </a:lnTo>
                  <a:lnTo>
                    <a:pt x="132" y="0"/>
                  </a:lnTo>
                  <a:lnTo>
                    <a:pt x="132" y="174"/>
                  </a:lnTo>
                  <a:lnTo>
                    <a:pt x="128" y="184"/>
                  </a:lnTo>
                  <a:lnTo>
                    <a:pt x="126" y="198"/>
                  </a:lnTo>
                  <a:lnTo>
                    <a:pt x="124" y="210"/>
                  </a:lnTo>
                  <a:lnTo>
                    <a:pt x="122" y="215"/>
                  </a:lnTo>
                  <a:lnTo>
                    <a:pt x="119" y="224"/>
                  </a:lnTo>
                  <a:lnTo>
                    <a:pt x="111" y="241"/>
                  </a:lnTo>
                  <a:lnTo>
                    <a:pt x="104" y="261"/>
                  </a:lnTo>
                  <a:lnTo>
                    <a:pt x="96" y="284"/>
                  </a:lnTo>
                  <a:lnTo>
                    <a:pt x="89" y="306"/>
                  </a:lnTo>
                  <a:lnTo>
                    <a:pt x="83" y="324"/>
                  </a:lnTo>
                  <a:lnTo>
                    <a:pt x="80" y="337"/>
                  </a:lnTo>
                  <a:lnTo>
                    <a:pt x="78" y="343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92">
              <a:extLst>
                <a:ext uri="{FF2B5EF4-FFF2-40B4-BE49-F238E27FC236}">
                  <a16:creationId xmlns:a16="http://schemas.microsoft.com/office/drawing/2014/main" id="{8383BE48-0C51-AA45-AAF2-454A72EB2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097" y="3973999"/>
              <a:ext cx="142166" cy="526512"/>
            </a:xfrm>
            <a:custGeom>
              <a:avLst/>
              <a:gdLst>
                <a:gd name="T0" fmla="*/ 61 w 89"/>
                <a:gd name="T1" fmla="*/ 341 h 343"/>
                <a:gd name="T2" fmla="*/ 39 w 89"/>
                <a:gd name="T3" fmla="*/ 343 h 343"/>
                <a:gd name="T4" fmla="*/ 22 w 89"/>
                <a:gd name="T5" fmla="*/ 341 h 343"/>
                <a:gd name="T6" fmla="*/ 9 w 89"/>
                <a:gd name="T7" fmla="*/ 337 h 343"/>
                <a:gd name="T8" fmla="*/ 2 w 89"/>
                <a:gd name="T9" fmla="*/ 334 h 343"/>
                <a:gd name="T10" fmla="*/ 0 w 89"/>
                <a:gd name="T11" fmla="*/ 334 h 343"/>
                <a:gd name="T12" fmla="*/ 0 w 89"/>
                <a:gd name="T13" fmla="*/ 2 h 343"/>
                <a:gd name="T14" fmla="*/ 89 w 89"/>
                <a:gd name="T15" fmla="*/ 0 h 343"/>
                <a:gd name="T16" fmla="*/ 89 w 89"/>
                <a:gd name="T17" fmla="*/ 163 h 343"/>
                <a:gd name="T18" fmla="*/ 87 w 89"/>
                <a:gd name="T19" fmla="*/ 171 h 343"/>
                <a:gd name="T20" fmla="*/ 85 w 89"/>
                <a:gd name="T21" fmla="*/ 184 h 343"/>
                <a:gd name="T22" fmla="*/ 85 w 89"/>
                <a:gd name="T23" fmla="*/ 197 h 343"/>
                <a:gd name="T24" fmla="*/ 84 w 89"/>
                <a:gd name="T25" fmla="*/ 202 h 343"/>
                <a:gd name="T26" fmla="*/ 82 w 89"/>
                <a:gd name="T27" fmla="*/ 210 h 343"/>
                <a:gd name="T28" fmla="*/ 78 w 89"/>
                <a:gd name="T29" fmla="*/ 226 h 343"/>
                <a:gd name="T30" fmla="*/ 74 w 89"/>
                <a:gd name="T31" fmla="*/ 248 h 343"/>
                <a:gd name="T32" fmla="*/ 71 w 89"/>
                <a:gd name="T33" fmla="*/ 274 h 343"/>
                <a:gd name="T34" fmla="*/ 67 w 89"/>
                <a:gd name="T35" fmla="*/ 299 h 343"/>
                <a:gd name="T36" fmla="*/ 65 w 89"/>
                <a:gd name="T37" fmla="*/ 321 h 343"/>
                <a:gd name="T38" fmla="*/ 63 w 89"/>
                <a:gd name="T39" fmla="*/ 336 h 343"/>
                <a:gd name="T40" fmla="*/ 61 w 89"/>
                <a:gd name="T41" fmla="*/ 341 h 3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343"/>
                <a:gd name="T65" fmla="*/ 89 w 89"/>
                <a:gd name="T66" fmla="*/ 343 h 3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343">
                  <a:moveTo>
                    <a:pt x="61" y="341"/>
                  </a:moveTo>
                  <a:lnTo>
                    <a:pt x="39" y="343"/>
                  </a:lnTo>
                  <a:lnTo>
                    <a:pt x="22" y="341"/>
                  </a:lnTo>
                  <a:lnTo>
                    <a:pt x="9" y="337"/>
                  </a:lnTo>
                  <a:lnTo>
                    <a:pt x="2" y="334"/>
                  </a:lnTo>
                  <a:lnTo>
                    <a:pt x="0" y="334"/>
                  </a:lnTo>
                  <a:lnTo>
                    <a:pt x="0" y="2"/>
                  </a:lnTo>
                  <a:lnTo>
                    <a:pt x="89" y="0"/>
                  </a:lnTo>
                  <a:lnTo>
                    <a:pt x="89" y="163"/>
                  </a:lnTo>
                  <a:lnTo>
                    <a:pt x="87" y="171"/>
                  </a:lnTo>
                  <a:lnTo>
                    <a:pt x="85" y="184"/>
                  </a:lnTo>
                  <a:lnTo>
                    <a:pt x="85" y="197"/>
                  </a:lnTo>
                  <a:lnTo>
                    <a:pt x="84" y="202"/>
                  </a:lnTo>
                  <a:lnTo>
                    <a:pt x="82" y="210"/>
                  </a:lnTo>
                  <a:lnTo>
                    <a:pt x="78" y="226"/>
                  </a:lnTo>
                  <a:lnTo>
                    <a:pt x="74" y="248"/>
                  </a:lnTo>
                  <a:lnTo>
                    <a:pt x="71" y="274"/>
                  </a:lnTo>
                  <a:lnTo>
                    <a:pt x="67" y="299"/>
                  </a:lnTo>
                  <a:lnTo>
                    <a:pt x="65" y="321"/>
                  </a:lnTo>
                  <a:lnTo>
                    <a:pt x="63" y="336"/>
                  </a:lnTo>
                  <a:lnTo>
                    <a:pt x="61" y="341"/>
                  </a:lnTo>
                  <a:close/>
                </a:path>
              </a:pathLst>
            </a:custGeom>
            <a:solidFill>
              <a:srgbClr val="DFDFDF"/>
            </a:solidFill>
            <a:ln w="0">
              <a:solidFill>
                <a:srgbClr val="DFDFD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93">
              <a:extLst>
                <a:ext uri="{FF2B5EF4-FFF2-40B4-BE49-F238E27FC236}">
                  <a16:creationId xmlns:a16="http://schemas.microsoft.com/office/drawing/2014/main" id="{BA6270C3-977E-1649-A647-9888671D8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239" y="3973999"/>
              <a:ext cx="75077" cy="532652"/>
            </a:xfrm>
            <a:custGeom>
              <a:avLst/>
              <a:gdLst>
                <a:gd name="T0" fmla="*/ 47 w 47"/>
                <a:gd name="T1" fmla="*/ 0 h 347"/>
                <a:gd name="T2" fmla="*/ 47 w 47"/>
                <a:gd name="T3" fmla="*/ 341 h 347"/>
                <a:gd name="T4" fmla="*/ 23 w 47"/>
                <a:gd name="T5" fmla="*/ 345 h 347"/>
                <a:gd name="T6" fmla="*/ 6 w 47"/>
                <a:gd name="T7" fmla="*/ 347 h 347"/>
                <a:gd name="T8" fmla="*/ 0 w 47"/>
                <a:gd name="T9" fmla="*/ 347 h 347"/>
                <a:gd name="T10" fmla="*/ 0 w 47"/>
                <a:gd name="T11" fmla="*/ 4 h 347"/>
                <a:gd name="T12" fmla="*/ 47 w 47"/>
                <a:gd name="T13" fmla="*/ 0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347"/>
                <a:gd name="T23" fmla="*/ 47 w 47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347">
                  <a:moveTo>
                    <a:pt x="47" y="0"/>
                  </a:moveTo>
                  <a:lnTo>
                    <a:pt x="47" y="341"/>
                  </a:lnTo>
                  <a:lnTo>
                    <a:pt x="23" y="345"/>
                  </a:lnTo>
                  <a:lnTo>
                    <a:pt x="6" y="347"/>
                  </a:lnTo>
                  <a:lnTo>
                    <a:pt x="0" y="347"/>
                  </a:lnTo>
                  <a:lnTo>
                    <a:pt x="0" y="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94">
              <a:extLst>
                <a:ext uri="{FF2B5EF4-FFF2-40B4-BE49-F238E27FC236}">
                  <a16:creationId xmlns:a16="http://schemas.microsoft.com/office/drawing/2014/main" id="{58E7E192-E356-4C4B-98D1-BA9CECF9C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8367" y="4205196"/>
              <a:ext cx="162932" cy="164247"/>
            </a:xfrm>
            <a:custGeom>
              <a:avLst/>
              <a:gdLst>
                <a:gd name="T0" fmla="*/ 52 w 102"/>
                <a:gd name="T1" fmla="*/ 24 h 107"/>
                <a:gd name="T2" fmla="*/ 65 w 102"/>
                <a:gd name="T3" fmla="*/ 66 h 107"/>
                <a:gd name="T4" fmla="*/ 37 w 102"/>
                <a:gd name="T5" fmla="*/ 66 h 107"/>
                <a:gd name="T6" fmla="*/ 52 w 102"/>
                <a:gd name="T7" fmla="*/ 24 h 107"/>
                <a:gd name="T8" fmla="*/ 0 w 102"/>
                <a:gd name="T9" fmla="*/ 107 h 107"/>
                <a:gd name="T10" fmla="*/ 24 w 102"/>
                <a:gd name="T11" fmla="*/ 107 h 107"/>
                <a:gd name="T12" fmla="*/ 32 w 102"/>
                <a:gd name="T13" fmla="*/ 85 h 107"/>
                <a:gd name="T14" fmla="*/ 71 w 102"/>
                <a:gd name="T15" fmla="*/ 85 h 107"/>
                <a:gd name="T16" fmla="*/ 78 w 102"/>
                <a:gd name="T17" fmla="*/ 107 h 107"/>
                <a:gd name="T18" fmla="*/ 102 w 102"/>
                <a:gd name="T19" fmla="*/ 107 h 107"/>
                <a:gd name="T20" fmla="*/ 65 w 102"/>
                <a:gd name="T21" fmla="*/ 0 h 107"/>
                <a:gd name="T22" fmla="*/ 39 w 102"/>
                <a:gd name="T23" fmla="*/ 0 h 107"/>
                <a:gd name="T24" fmla="*/ 0 w 102"/>
                <a:gd name="T25" fmla="*/ 107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07"/>
                <a:gd name="T41" fmla="*/ 102 w 102"/>
                <a:gd name="T42" fmla="*/ 107 h 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07">
                  <a:moveTo>
                    <a:pt x="52" y="24"/>
                  </a:moveTo>
                  <a:lnTo>
                    <a:pt x="65" y="66"/>
                  </a:lnTo>
                  <a:lnTo>
                    <a:pt x="37" y="66"/>
                  </a:lnTo>
                  <a:lnTo>
                    <a:pt x="52" y="24"/>
                  </a:lnTo>
                  <a:close/>
                  <a:moveTo>
                    <a:pt x="0" y="107"/>
                  </a:moveTo>
                  <a:lnTo>
                    <a:pt x="24" y="107"/>
                  </a:lnTo>
                  <a:lnTo>
                    <a:pt x="32" y="85"/>
                  </a:lnTo>
                  <a:lnTo>
                    <a:pt x="71" y="85"/>
                  </a:lnTo>
                  <a:lnTo>
                    <a:pt x="78" y="107"/>
                  </a:lnTo>
                  <a:lnTo>
                    <a:pt x="102" y="107"/>
                  </a:lnTo>
                  <a:lnTo>
                    <a:pt x="65" y="0"/>
                  </a:lnTo>
                  <a:lnTo>
                    <a:pt x="39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95">
              <a:extLst>
                <a:ext uri="{FF2B5EF4-FFF2-40B4-BE49-F238E27FC236}">
                  <a16:creationId xmlns:a16="http://schemas.microsoft.com/office/drawing/2014/main" id="{023A62B7-3B81-F542-98FA-6D4EE20BC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01" y="3814356"/>
              <a:ext cx="616586" cy="307004"/>
            </a:xfrm>
            <a:custGeom>
              <a:avLst/>
              <a:gdLst>
                <a:gd name="T0" fmla="*/ 193 w 386"/>
                <a:gd name="T1" fmla="*/ 200 h 200"/>
                <a:gd name="T2" fmla="*/ 238 w 386"/>
                <a:gd name="T3" fmla="*/ 199 h 200"/>
                <a:gd name="T4" fmla="*/ 278 w 386"/>
                <a:gd name="T5" fmla="*/ 191 h 200"/>
                <a:gd name="T6" fmla="*/ 314 w 386"/>
                <a:gd name="T7" fmla="*/ 178 h 200"/>
                <a:gd name="T8" fmla="*/ 343 w 386"/>
                <a:gd name="T9" fmla="*/ 163 h 200"/>
                <a:gd name="T10" fmla="*/ 366 w 386"/>
                <a:gd name="T11" fmla="*/ 145 h 200"/>
                <a:gd name="T12" fmla="*/ 380 w 386"/>
                <a:gd name="T13" fmla="*/ 124 h 200"/>
                <a:gd name="T14" fmla="*/ 386 w 386"/>
                <a:gd name="T15" fmla="*/ 100 h 200"/>
                <a:gd name="T16" fmla="*/ 380 w 386"/>
                <a:gd name="T17" fmla="*/ 78 h 200"/>
                <a:gd name="T18" fmla="*/ 366 w 386"/>
                <a:gd name="T19" fmla="*/ 56 h 200"/>
                <a:gd name="T20" fmla="*/ 343 w 386"/>
                <a:gd name="T21" fmla="*/ 37 h 200"/>
                <a:gd name="T22" fmla="*/ 314 w 386"/>
                <a:gd name="T23" fmla="*/ 22 h 200"/>
                <a:gd name="T24" fmla="*/ 278 w 386"/>
                <a:gd name="T25" fmla="*/ 11 h 200"/>
                <a:gd name="T26" fmla="*/ 238 w 386"/>
                <a:gd name="T27" fmla="*/ 2 h 200"/>
                <a:gd name="T28" fmla="*/ 193 w 386"/>
                <a:gd name="T29" fmla="*/ 0 h 200"/>
                <a:gd name="T30" fmla="*/ 149 w 386"/>
                <a:gd name="T31" fmla="*/ 2 h 200"/>
                <a:gd name="T32" fmla="*/ 110 w 386"/>
                <a:gd name="T33" fmla="*/ 11 h 200"/>
                <a:gd name="T34" fmla="*/ 73 w 386"/>
                <a:gd name="T35" fmla="*/ 22 h 200"/>
                <a:gd name="T36" fmla="*/ 43 w 386"/>
                <a:gd name="T37" fmla="*/ 37 h 200"/>
                <a:gd name="T38" fmla="*/ 21 w 386"/>
                <a:gd name="T39" fmla="*/ 56 h 200"/>
                <a:gd name="T40" fmla="*/ 6 w 386"/>
                <a:gd name="T41" fmla="*/ 78 h 200"/>
                <a:gd name="T42" fmla="*/ 0 w 386"/>
                <a:gd name="T43" fmla="*/ 100 h 200"/>
                <a:gd name="T44" fmla="*/ 6 w 386"/>
                <a:gd name="T45" fmla="*/ 124 h 200"/>
                <a:gd name="T46" fmla="*/ 21 w 386"/>
                <a:gd name="T47" fmla="*/ 145 h 200"/>
                <a:gd name="T48" fmla="*/ 43 w 386"/>
                <a:gd name="T49" fmla="*/ 163 h 200"/>
                <a:gd name="T50" fmla="*/ 73 w 386"/>
                <a:gd name="T51" fmla="*/ 178 h 200"/>
                <a:gd name="T52" fmla="*/ 110 w 386"/>
                <a:gd name="T53" fmla="*/ 191 h 200"/>
                <a:gd name="T54" fmla="*/ 149 w 386"/>
                <a:gd name="T55" fmla="*/ 199 h 200"/>
                <a:gd name="T56" fmla="*/ 193 w 386"/>
                <a:gd name="T57" fmla="*/ 200 h 2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6"/>
                <a:gd name="T88" fmla="*/ 0 h 200"/>
                <a:gd name="T89" fmla="*/ 386 w 386"/>
                <a:gd name="T90" fmla="*/ 200 h 2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6" h="200">
                  <a:moveTo>
                    <a:pt x="193" y="200"/>
                  </a:moveTo>
                  <a:lnTo>
                    <a:pt x="238" y="199"/>
                  </a:lnTo>
                  <a:lnTo>
                    <a:pt x="278" y="191"/>
                  </a:lnTo>
                  <a:lnTo>
                    <a:pt x="314" y="178"/>
                  </a:lnTo>
                  <a:lnTo>
                    <a:pt x="343" y="163"/>
                  </a:lnTo>
                  <a:lnTo>
                    <a:pt x="366" y="145"/>
                  </a:lnTo>
                  <a:lnTo>
                    <a:pt x="380" y="124"/>
                  </a:lnTo>
                  <a:lnTo>
                    <a:pt x="386" y="100"/>
                  </a:lnTo>
                  <a:lnTo>
                    <a:pt x="380" y="78"/>
                  </a:lnTo>
                  <a:lnTo>
                    <a:pt x="366" y="56"/>
                  </a:lnTo>
                  <a:lnTo>
                    <a:pt x="343" y="37"/>
                  </a:lnTo>
                  <a:lnTo>
                    <a:pt x="314" y="22"/>
                  </a:lnTo>
                  <a:lnTo>
                    <a:pt x="278" y="11"/>
                  </a:lnTo>
                  <a:lnTo>
                    <a:pt x="238" y="2"/>
                  </a:lnTo>
                  <a:lnTo>
                    <a:pt x="193" y="0"/>
                  </a:lnTo>
                  <a:lnTo>
                    <a:pt x="149" y="2"/>
                  </a:lnTo>
                  <a:lnTo>
                    <a:pt x="110" y="11"/>
                  </a:lnTo>
                  <a:lnTo>
                    <a:pt x="73" y="22"/>
                  </a:lnTo>
                  <a:lnTo>
                    <a:pt x="43" y="37"/>
                  </a:lnTo>
                  <a:lnTo>
                    <a:pt x="21" y="56"/>
                  </a:lnTo>
                  <a:lnTo>
                    <a:pt x="6" y="78"/>
                  </a:lnTo>
                  <a:lnTo>
                    <a:pt x="0" y="100"/>
                  </a:lnTo>
                  <a:lnTo>
                    <a:pt x="6" y="124"/>
                  </a:lnTo>
                  <a:lnTo>
                    <a:pt x="21" y="145"/>
                  </a:lnTo>
                  <a:lnTo>
                    <a:pt x="43" y="163"/>
                  </a:lnTo>
                  <a:lnTo>
                    <a:pt x="73" y="178"/>
                  </a:lnTo>
                  <a:lnTo>
                    <a:pt x="110" y="191"/>
                  </a:lnTo>
                  <a:lnTo>
                    <a:pt x="149" y="199"/>
                  </a:lnTo>
                  <a:lnTo>
                    <a:pt x="193" y="20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96">
              <a:extLst>
                <a:ext uri="{FF2B5EF4-FFF2-40B4-BE49-F238E27FC236}">
                  <a16:creationId xmlns:a16="http://schemas.microsoft.com/office/drawing/2014/main" id="{7A7741E7-B2F3-CD41-BE1C-4EE0F52B5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01" y="3814356"/>
              <a:ext cx="616586" cy="307004"/>
            </a:xfrm>
            <a:custGeom>
              <a:avLst/>
              <a:gdLst>
                <a:gd name="T0" fmla="*/ 193 w 386"/>
                <a:gd name="T1" fmla="*/ 200 h 200"/>
                <a:gd name="T2" fmla="*/ 238 w 386"/>
                <a:gd name="T3" fmla="*/ 199 h 200"/>
                <a:gd name="T4" fmla="*/ 278 w 386"/>
                <a:gd name="T5" fmla="*/ 191 h 200"/>
                <a:gd name="T6" fmla="*/ 314 w 386"/>
                <a:gd name="T7" fmla="*/ 178 h 200"/>
                <a:gd name="T8" fmla="*/ 343 w 386"/>
                <a:gd name="T9" fmla="*/ 163 h 200"/>
                <a:gd name="T10" fmla="*/ 366 w 386"/>
                <a:gd name="T11" fmla="*/ 145 h 200"/>
                <a:gd name="T12" fmla="*/ 380 w 386"/>
                <a:gd name="T13" fmla="*/ 124 h 200"/>
                <a:gd name="T14" fmla="*/ 386 w 386"/>
                <a:gd name="T15" fmla="*/ 100 h 200"/>
                <a:gd name="T16" fmla="*/ 380 w 386"/>
                <a:gd name="T17" fmla="*/ 78 h 200"/>
                <a:gd name="T18" fmla="*/ 366 w 386"/>
                <a:gd name="T19" fmla="*/ 56 h 200"/>
                <a:gd name="T20" fmla="*/ 343 w 386"/>
                <a:gd name="T21" fmla="*/ 37 h 200"/>
                <a:gd name="T22" fmla="*/ 314 w 386"/>
                <a:gd name="T23" fmla="*/ 22 h 200"/>
                <a:gd name="T24" fmla="*/ 278 w 386"/>
                <a:gd name="T25" fmla="*/ 11 h 200"/>
                <a:gd name="T26" fmla="*/ 238 w 386"/>
                <a:gd name="T27" fmla="*/ 2 h 200"/>
                <a:gd name="T28" fmla="*/ 193 w 386"/>
                <a:gd name="T29" fmla="*/ 0 h 200"/>
                <a:gd name="T30" fmla="*/ 149 w 386"/>
                <a:gd name="T31" fmla="*/ 2 h 200"/>
                <a:gd name="T32" fmla="*/ 110 w 386"/>
                <a:gd name="T33" fmla="*/ 11 h 200"/>
                <a:gd name="T34" fmla="*/ 73 w 386"/>
                <a:gd name="T35" fmla="*/ 22 h 200"/>
                <a:gd name="T36" fmla="*/ 43 w 386"/>
                <a:gd name="T37" fmla="*/ 37 h 200"/>
                <a:gd name="T38" fmla="*/ 21 w 386"/>
                <a:gd name="T39" fmla="*/ 56 h 200"/>
                <a:gd name="T40" fmla="*/ 6 w 386"/>
                <a:gd name="T41" fmla="*/ 78 h 200"/>
                <a:gd name="T42" fmla="*/ 0 w 386"/>
                <a:gd name="T43" fmla="*/ 100 h 200"/>
                <a:gd name="T44" fmla="*/ 6 w 386"/>
                <a:gd name="T45" fmla="*/ 124 h 200"/>
                <a:gd name="T46" fmla="*/ 21 w 386"/>
                <a:gd name="T47" fmla="*/ 145 h 200"/>
                <a:gd name="T48" fmla="*/ 43 w 386"/>
                <a:gd name="T49" fmla="*/ 163 h 200"/>
                <a:gd name="T50" fmla="*/ 73 w 386"/>
                <a:gd name="T51" fmla="*/ 178 h 200"/>
                <a:gd name="T52" fmla="*/ 110 w 386"/>
                <a:gd name="T53" fmla="*/ 191 h 200"/>
                <a:gd name="T54" fmla="*/ 149 w 386"/>
                <a:gd name="T55" fmla="*/ 199 h 200"/>
                <a:gd name="T56" fmla="*/ 193 w 386"/>
                <a:gd name="T57" fmla="*/ 200 h 2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6"/>
                <a:gd name="T88" fmla="*/ 0 h 200"/>
                <a:gd name="T89" fmla="*/ 386 w 386"/>
                <a:gd name="T90" fmla="*/ 200 h 2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6" h="200">
                  <a:moveTo>
                    <a:pt x="193" y="200"/>
                  </a:moveTo>
                  <a:lnTo>
                    <a:pt x="238" y="199"/>
                  </a:lnTo>
                  <a:lnTo>
                    <a:pt x="278" y="191"/>
                  </a:lnTo>
                  <a:lnTo>
                    <a:pt x="314" y="178"/>
                  </a:lnTo>
                  <a:lnTo>
                    <a:pt x="343" y="163"/>
                  </a:lnTo>
                  <a:lnTo>
                    <a:pt x="366" y="145"/>
                  </a:lnTo>
                  <a:lnTo>
                    <a:pt x="380" y="124"/>
                  </a:lnTo>
                  <a:lnTo>
                    <a:pt x="386" y="100"/>
                  </a:lnTo>
                  <a:lnTo>
                    <a:pt x="380" y="78"/>
                  </a:lnTo>
                  <a:lnTo>
                    <a:pt x="366" y="56"/>
                  </a:lnTo>
                  <a:lnTo>
                    <a:pt x="343" y="37"/>
                  </a:lnTo>
                  <a:lnTo>
                    <a:pt x="314" y="22"/>
                  </a:lnTo>
                  <a:lnTo>
                    <a:pt x="278" y="11"/>
                  </a:lnTo>
                  <a:lnTo>
                    <a:pt x="238" y="2"/>
                  </a:lnTo>
                  <a:lnTo>
                    <a:pt x="193" y="0"/>
                  </a:lnTo>
                  <a:lnTo>
                    <a:pt x="149" y="2"/>
                  </a:lnTo>
                  <a:lnTo>
                    <a:pt x="110" y="11"/>
                  </a:lnTo>
                  <a:lnTo>
                    <a:pt x="73" y="22"/>
                  </a:lnTo>
                  <a:lnTo>
                    <a:pt x="43" y="37"/>
                  </a:lnTo>
                  <a:lnTo>
                    <a:pt x="21" y="56"/>
                  </a:lnTo>
                  <a:lnTo>
                    <a:pt x="6" y="78"/>
                  </a:lnTo>
                  <a:lnTo>
                    <a:pt x="0" y="100"/>
                  </a:lnTo>
                  <a:lnTo>
                    <a:pt x="6" y="124"/>
                  </a:lnTo>
                  <a:lnTo>
                    <a:pt x="21" y="145"/>
                  </a:lnTo>
                  <a:lnTo>
                    <a:pt x="43" y="163"/>
                  </a:lnTo>
                  <a:lnTo>
                    <a:pt x="73" y="178"/>
                  </a:lnTo>
                  <a:lnTo>
                    <a:pt x="110" y="191"/>
                  </a:lnTo>
                  <a:lnTo>
                    <a:pt x="149" y="199"/>
                  </a:lnTo>
                  <a:lnTo>
                    <a:pt x="193" y="20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97">
              <a:extLst>
                <a:ext uri="{FF2B5EF4-FFF2-40B4-BE49-F238E27FC236}">
                  <a16:creationId xmlns:a16="http://schemas.microsoft.com/office/drawing/2014/main" id="{140649F7-33CC-6545-A149-4B7E7802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607" y="3783656"/>
              <a:ext cx="499978" cy="293189"/>
            </a:xfrm>
            <a:custGeom>
              <a:avLst/>
              <a:gdLst>
                <a:gd name="T0" fmla="*/ 157 w 313"/>
                <a:gd name="T1" fmla="*/ 191 h 191"/>
                <a:gd name="T2" fmla="*/ 198 w 313"/>
                <a:gd name="T3" fmla="*/ 187 h 191"/>
                <a:gd name="T4" fmla="*/ 235 w 313"/>
                <a:gd name="T5" fmla="*/ 180 h 191"/>
                <a:gd name="T6" fmla="*/ 268 w 313"/>
                <a:gd name="T7" fmla="*/ 167 h 191"/>
                <a:gd name="T8" fmla="*/ 293 w 313"/>
                <a:gd name="T9" fmla="*/ 150 h 191"/>
                <a:gd name="T10" fmla="*/ 307 w 313"/>
                <a:gd name="T11" fmla="*/ 130 h 191"/>
                <a:gd name="T12" fmla="*/ 313 w 313"/>
                <a:gd name="T13" fmla="*/ 107 h 191"/>
                <a:gd name="T14" fmla="*/ 307 w 313"/>
                <a:gd name="T15" fmla="*/ 85 h 191"/>
                <a:gd name="T16" fmla="*/ 293 w 313"/>
                <a:gd name="T17" fmla="*/ 59 h 191"/>
                <a:gd name="T18" fmla="*/ 268 w 313"/>
                <a:gd name="T19" fmla="*/ 37 h 191"/>
                <a:gd name="T20" fmla="*/ 235 w 313"/>
                <a:gd name="T21" fmla="*/ 18 h 191"/>
                <a:gd name="T22" fmla="*/ 198 w 313"/>
                <a:gd name="T23" fmla="*/ 5 h 191"/>
                <a:gd name="T24" fmla="*/ 157 w 313"/>
                <a:gd name="T25" fmla="*/ 0 h 191"/>
                <a:gd name="T26" fmla="*/ 114 w 313"/>
                <a:gd name="T27" fmla="*/ 5 h 191"/>
                <a:gd name="T28" fmla="*/ 77 w 313"/>
                <a:gd name="T29" fmla="*/ 18 h 191"/>
                <a:gd name="T30" fmla="*/ 46 w 313"/>
                <a:gd name="T31" fmla="*/ 37 h 191"/>
                <a:gd name="T32" fmla="*/ 22 w 313"/>
                <a:gd name="T33" fmla="*/ 59 h 191"/>
                <a:gd name="T34" fmla="*/ 5 w 313"/>
                <a:gd name="T35" fmla="*/ 85 h 191"/>
                <a:gd name="T36" fmla="*/ 0 w 313"/>
                <a:gd name="T37" fmla="*/ 107 h 191"/>
                <a:gd name="T38" fmla="*/ 5 w 313"/>
                <a:gd name="T39" fmla="*/ 130 h 191"/>
                <a:gd name="T40" fmla="*/ 22 w 313"/>
                <a:gd name="T41" fmla="*/ 150 h 191"/>
                <a:gd name="T42" fmla="*/ 46 w 313"/>
                <a:gd name="T43" fmla="*/ 167 h 191"/>
                <a:gd name="T44" fmla="*/ 77 w 313"/>
                <a:gd name="T45" fmla="*/ 180 h 191"/>
                <a:gd name="T46" fmla="*/ 114 w 313"/>
                <a:gd name="T47" fmla="*/ 187 h 191"/>
                <a:gd name="T48" fmla="*/ 157 w 313"/>
                <a:gd name="T49" fmla="*/ 191 h 1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13"/>
                <a:gd name="T76" fmla="*/ 0 h 191"/>
                <a:gd name="T77" fmla="*/ 313 w 313"/>
                <a:gd name="T78" fmla="*/ 191 h 19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13" h="191">
                  <a:moveTo>
                    <a:pt x="157" y="191"/>
                  </a:moveTo>
                  <a:lnTo>
                    <a:pt x="198" y="187"/>
                  </a:lnTo>
                  <a:lnTo>
                    <a:pt x="235" y="180"/>
                  </a:lnTo>
                  <a:lnTo>
                    <a:pt x="268" y="167"/>
                  </a:lnTo>
                  <a:lnTo>
                    <a:pt x="293" y="150"/>
                  </a:lnTo>
                  <a:lnTo>
                    <a:pt x="307" y="130"/>
                  </a:lnTo>
                  <a:lnTo>
                    <a:pt x="313" y="107"/>
                  </a:lnTo>
                  <a:lnTo>
                    <a:pt x="307" y="85"/>
                  </a:lnTo>
                  <a:lnTo>
                    <a:pt x="293" y="59"/>
                  </a:lnTo>
                  <a:lnTo>
                    <a:pt x="268" y="37"/>
                  </a:lnTo>
                  <a:lnTo>
                    <a:pt x="235" y="18"/>
                  </a:lnTo>
                  <a:lnTo>
                    <a:pt x="198" y="5"/>
                  </a:lnTo>
                  <a:lnTo>
                    <a:pt x="157" y="0"/>
                  </a:lnTo>
                  <a:lnTo>
                    <a:pt x="114" y="5"/>
                  </a:lnTo>
                  <a:lnTo>
                    <a:pt x="77" y="18"/>
                  </a:lnTo>
                  <a:lnTo>
                    <a:pt x="46" y="37"/>
                  </a:lnTo>
                  <a:lnTo>
                    <a:pt x="22" y="59"/>
                  </a:lnTo>
                  <a:lnTo>
                    <a:pt x="5" y="85"/>
                  </a:lnTo>
                  <a:lnTo>
                    <a:pt x="0" y="107"/>
                  </a:lnTo>
                  <a:lnTo>
                    <a:pt x="5" y="130"/>
                  </a:lnTo>
                  <a:lnTo>
                    <a:pt x="22" y="150"/>
                  </a:lnTo>
                  <a:lnTo>
                    <a:pt x="46" y="167"/>
                  </a:lnTo>
                  <a:lnTo>
                    <a:pt x="77" y="180"/>
                  </a:lnTo>
                  <a:lnTo>
                    <a:pt x="114" y="187"/>
                  </a:lnTo>
                  <a:lnTo>
                    <a:pt x="157" y="191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8">
              <a:extLst>
                <a:ext uri="{FF2B5EF4-FFF2-40B4-BE49-F238E27FC236}">
                  <a16:creationId xmlns:a16="http://schemas.microsoft.com/office/drawing/2014/main" id="{3A913F15-201E-E64F-817D-3B0CE5BD0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970" y="3786726"/>
              <a:ext cx="453654" cy="260953"/>
            </a:xfrm>
            <a:custGeom>
              <a:avLst/>
              <a:gdLst>
                <a:gd name="T0" fmla="*/ 143 w 284"/>
                <a:gd name="T1" fmla="*/ 170 h 170"/>
                <a:gd name="T2" fmla="*/ 180 w 284"/>
                <a:gd name="T3" fmla="*/ 168 h 170"/>
                <a:gd name="T4" fmla="*/ 214 w 284"/>
                <a:gd name="T5" fmla="*/ 161 h 170"/>
                <a:gd name="T6" fmla="*/ 243 w 284"/>
                <a:gd name="T7" fmla="*/ 150 h 170"/>
                <a:gd name="T8" fmla="*/ 266 w 284"/>
                <a:gd name="T9" fmla="*/ 135 h 170"/>
                <a:gd name="T10" fmla="*/ 280 w 284"/>
                <a:gd name="T11" fmla="*/ 116 h 170"/>
                <a:gd name="T12" fmla="*/ 284 w 284"/>
                <a:gd name="T13" fmla="*/ 96 h 170"/>
                <a:gd name="T14" fmla="*/ 280 w 284"/>
                <a:gd name="T15" fmla="*/ 76 h 170"/>
                <a:gd name="T16" fmla="*/ 266 w 284"/>
                <a:gd name="T17" fmla="*/ 53 h 170"/>
                <a:gd name="T18" fmla="*/ 243 w 284"/>
                <a:gd name="T19" fmla="*/ 33 h 170"/>
                <a:gd name="T20" fmla="*/ 214 w 284"/>
                <a:gd name="T21" fmla="*/ 16 h 170"/>
                <a:gd name="T22" fmla="*/ 180 w 284"/>
                <a:gd name="T23" fmla="*/ 3 h 170"/>
                <a:gd name="T24" fmla="*/ 143 w 284"/>
                <a:gd name="T25" fmla="*/ 0 h 170"/>
                <a:gd name="T26" fmla="*/ 106 w 284"/>
                <a:gd name="T27" fmla="*/ 3 h 170"/>
                <a:gd name="T28" fmla="*/ 71 w 284"/>
                <a:gd name="T29" fmla="*/ 16 h 170"/>
                <a:gd name="T30" fmla="*/ 43 w 284"/>
                <a:gd name="T31" fmla="*/ 33 h 170"/>
                <a:gd name="T32" fmla="*/ 21 w 284"/>
                <a:gd name="T33" fmla="*/ 53 h 170"/>
                <a:gd name="T34" fmla="*/ 6 w 284"/>
                <a:gd name="T35" fmla="*/ 76 h 170"/>
                <a:gd name="T36" fmla="*/ 0 w 284"/>
                <a:gd name="T37" fmla="*/ 96 h 170"/>
                <a:gd name="T38" fmla="*/ 6 w 284"/>
                <a:gd name="T39" fmla="*/ 116 h 170"/>
                <a:gd name="T40" fmla="*/ 21 w 284"/>
                <a:gd name="T41" fmla="*/ 135 h 170"/>
                <a:gd name="T42" fmla="*/ 43 w 284"/>
                <a:gd name="T43" fmla="*/ 150 h 170"/>
                <a:gd name="T44" fmla="*/ 71 w 284"/>
                <a:gd name="T45" fmla="*/ 161 h 170"/>
                <a:gd name="T46" fmla="*/ 106 w 284"/>
                <a:gd name="T47" fmla="*/ 168 h 170"/>
                <a:gd name="T48" fmla="*/ 143 w 284"/>
                <a:gd name="T49" fmla="*/ 17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4"/>
                <a:gd name="T76" fmla="*/ 0 h 170"/>
                <a:gd name="T77" fmla="*/ 284 w 28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4" h="170">
                  <a:moveTo>
                    <a:pt x="143" y="170"/>
                  </a:moveTo>
                  <a:lnTo>
                    <a:pt x="180" y="168"/>
                  </a:lnTo>
                  <a:lnTo>
                    <a:pt x="214" y="161"/>
                  </a:lnTo>
                  <a:lnTo>
                    <a:pt x="243" y="150"/>
                  </a:lnTo>
                  <a:lnTo>
                    <a:pt x="266" y="135"/>
                  </a:lnTo>
                  <a:lnTo>
                    <a:pt x="280" y="116"/>
                  </a:lnTo>
                  <a:lnTo>
                    <a:pt x="284" y="96"/>
                  </a:lnTo>
                  <a:lnTo>
                    <a:pt x="280" y="76"/>
                  </a:lnTo>
                  <a:lnTo>
                    <a:pt x="266" y="53"/>
                  </a:lnTo>
                  <a:lnTo>
                    <a:pt x="243" y="33"/>
                  </a:lnTo>
                  <a:lnTo>
                    <a:pt x="214" y="16"/>
                  </a:lnTo>
                  <a:lnTo>
                    <a:pt x="180" y="3"/>
                  </a:lnTo>
                  <a:lnTo>
                    <a:pt x="143" y="0"/>
                  </a:lnTo>
                  <a:lnTo>
                    <a:pt x="106" y="3"/>
                  </a:lnTo>
                  <a:lnTo>
                    <a:pt x="71" y="16"/>
                  </a:lnTo>
                  <a:lnTo>
                    <a:pt x="43" y="33"/>
                  </a:lnTo>
                  <a:lnTo>
                    <a:pt x="21" y="53"/>
                  </a:lnTo>
                  <a:lnTo>
                    <a:pt x="6" y="76"/>
                  </a:lnTo>
                  <a:lnTo>
                    <a:pt x="0" y="96"/>
                  </a:lnTo>
                  <a:lnTo>
                    <a:pt x="6" y="116"/>
                  </a:lnTo>
                  <a:lnTo>
                    <a:pt x="21" y="135"/>
                  </a:lnTo>
                  <a:lnTo>
                    <a:pt x="43" y="150"/>
                  </a:lnTo>
                  <a:lnTo>
                    <a:pt x="71" y="161"/>
                  </a:lnTo>
                  <a:lnTo>
                    <a:pt x="106" y="168"/>
                  </a:lnTo>
                  <a:lnTo>
                    <a:pt x="143" y="170"/>
                  </a:lnTo>
                  <a:close/>
                </a:path>
              </a:pathLst>
            </a:custGeom>
            <a:solidFill>
              <a:srgbClr val="585858"/>
            </a:solidFill>
            <a:ln w="0">
              <a:solidFill>
                <a:srgbClr val="585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9">
              <a:extLst>
                <a:ext uri="{FF2B5EF4-FFF2-40B4-BE49-F238E27FC236}">
                  <a16:creationId xmlns:a16="http://schemas.microsoft.com/office/drawing/2014/main" id="{D036A61A-C16E-4C4C-9CD1-C72D082E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125" y="3788261"/>
              <a:ext cx="402538" cy="234858"/>
            </a:xfrm>
            <a:custGeom>
              <a:avLst/>
              <a:gdLst>
                <a:gd name="T0" fmla="*/ 126 w 252"/>
                <a:gd name="T1" fmla="*/ 153 h 153"/>
                <a:gd name="T2" fmla="*/ 160 w 252"/>
                <a:gd name="T3" fmla="*/ 151 h 153"/>
                <a:gd name="T4" fmla="*/ 189 w 252"/>
                <a:gd name="T5" fmla="*/ 143 h 153"/>
                <a:gd name="T6" fmla="*/ 215 w 252"/>
                <a:gd name="T7" fmla="*/ 134 h 153"/>
                <a:gd name="T8" fmla="*/ 236 w 252"/>
                <a:gd name="T9" fmla="*/ 119 h 153"/>
                <a:gd name="T10" fmla="*/ 249 w 252"/>
                <a:gd name="T11" fmla="*/ 104 h 153"/>
                <a:gd name="T12" fmla="*/ 252 w 252"/>
                <a:gd name="T13" fmla="*/ 86 h 153"/>
                <a:gd name="T14" fmla="*/ 249 w 252"/>
                <a:gd name="T15" fmla="*/ 67 h 153"/>
                <a:gd name="T16" fmla="*/ 236 w 252"/>
                <a:gd name="T17" fmla="*/ 49 h 153"/>
                <a:gd name="T18" fmla="*/ 215 w 252"/>
                <a:gd name="T19" fmla="*/ 30 h 153"/>
                <a:gd name="T20" fmla="*/ 189 w 252"/>
                <a:gd name="T21" fmla="*/ 13 h 153"/>
                <a:gd name="T22" fmla="*/ 160 w 252"/>
                <a:gd name="T23" fmla="*/ 4 h 153"/>
                <a:gd name="T24" fmla="*/ 126 w 252"/>
                <a:gd name="T25" fmla="*/ 0 h 153"/>
                <a:gd name="T26" fmla="*/ 93 w 252"/>
                <a:gd name="T27" fmla="*/ 4 h 153"/>
                <a:gd name="T28" fmla="*/ 63 w 252"/>
                <a:gd name="T29" fmla="*/ 13 h 153"/>
                <a:gd name="T30" fmla="*/ 37 w 252"/>
                <a:gd name="T31" fmla="*/ 30 h 153"/>
                <a:gd name="T32" fmla="*/ 17 w 252"/>
                <a:gd name="T33" fmla="*/ 49 h 153"/>
                <a:gd name="T34" fmla="*/ 4 w 252"/>
                <a:gd name="T35" fmla="*/ 67 h 153"/>
                <a:gd name="T36" fmla="*/ 0 w 252"/>
                <a:gd name="T37" fmla="*/ 86 h 153"/>
                <a:gd name="T38" fmla="*/ 4 w 252"/>
                <a:gd name="T39" fmla="*/ 104 h 153"/>
                <a:gd name="T40" fmla="*/ 17 w 252"/>
                <a:gd name="T41" fmla="*/ 119 h 153"/>
                <a:gd name="T42" fmla="*/ 37 w 252"/>
                <a:gd name="T43" fmla="*/ 134 h 153"/>
                <a:gd name="T44" fmla="*/ 63 w 252"/>
                <a:gd name="T45" fmla="*/ 143 h 153"/>
                <a:gd name="T46" fmla="*/ 93 w 252"/>
                <a:gd name="T47" fmla="*/ 151 h 153"/>
                <a:gd name="T48" fmla="*/ 126 w 252"/>
                <a:gd name="T49" fmla="*/ 153 h 1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2"/>
                <a:gd name="T76" fmla="*/ 0 h 153"/>
                <a:gd name="T77" fmla="*/ 252 w 252"/>
                <a:gd name="T78" fmla="*/ 153 h 1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2" h="153">
                  <a:moveTo>
                    <a:pt x="126" y="153"/>
                  </a:moveTo>
                  <a:lnTo>
                    <a:pt x="160" y="151"/>
                  </a:lnTo>
                  <a:lnTo>
                    <a:pt x="189" y="143"/>
                  </a:lnTo>
                  <a:lnTo>
                    <a:pt x="215" y="134"/>
                  </a:lnTo>
                  <a:lnTo>
                    <a:pt x="236" y="119"/>
                  </a:lnTo>
                  <a:lnTo>
                    <a:pt x="249" y="104"/>
                  </a:lnTo>
                  <a:lnTo>
                    <a:pt x="252" y="86"/>
                  </a:lnTo>
                  <a:lnTo>
                    <a:pt x="249" y="67"/>
                  </a:lnTo>
                  <a:lnTo>
                    <a:pt x="236" y="49"/>
                  </a:lnTo>
                  <a:lnTo>
                    <a:pt x="215" y="30"/>
                  </a:lnTo>
                  <a:lnTo>
                    <a:pt x="189" y="13"/>
                  </a:lnTo>
                  <a:lnTo>
                    <a:pt x="160" y="4"/>
                  </a:lnTo>
                  <a:lnTo>
                    <a:pt x="126" y="0"/>
                  </a:lnTo>
                  <a:lnTo>
                    <a:pt x="93" y="4"/>
                  </a:lnTo>
                  <a:lnTo>
                    <a:pt x="63" y="13"/>
                  </a:lnTo>
                  <a:lnTo>
                    <a:pt x="37" y="30"/>
                  </a:lnTo>
                  <a:lnTo>
                    <a:pt x="17" y="49"/>
                  </a:lnTo>
                  <a:lnTo>
                    <a:pt x="4" y="67"/>
                  </a:lnTo>
                  <a:lnTo>
                    <a:pt x="0" y="86"/>
                  </a:lnTo>
                  <a:lnTo>
                    <a:pt x="4" y="104"/>
                  </a:lnTo>
                  <a:lnTo>
                    <a:pt x="17" y="119"/>
                  </a:lnTo>
                  <a:lnTo>
                    <a:pt x="37" y="134"/>
                  </a:lnTo>
                  <a:lnTo>
                    <a:pt x="63" y="143"/>
                  </a:lnTo>
                  <a:lnTo>
                    <a:pt x="93" y="151"/>
                  </a:lnTo>
                  <a:lnTo>
                    <a:pt x="126" y="153"/>
                  </a:lnTo>
                  <a:close/>
                </a:path>
              </a:pathLst>
            </a:custGeom>
            <a:solidFill>
              <a:srgbClr val="707070"/>
            </a:solidFill>
            <a:ln w="0">
              <a:solidFill>
                <a:srgbClr val="70707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00">
              <a:extLst>
                <a:ext uri="{FF2B5EF4-FFF2-40B4-BE49-F238E27FC236}">
                  <a16:creationId xmlns:a16="http://schemas.microsoft.com/office/drawing/2014/main" id="{2B9B2277-9DE9-EA4A-8328-697B34D8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086" y="3788261"/>
              <a:ext cx="354617" cy="208763"/>
            </a:xfrm>
            <a:custGeom>
              <a:avLst/>
              <a:gdLst>
                <a:gd name="T0" fmla="*/ 111 w 222"/>
                <a:gd name="T1" fmla="*/ 136 h 136"/>
                <a:gd name="T2" fmla="*/ 146 w 222"/>
                <a:gd name="T3" fmla="*/ 132 h 136"/>
                <a:gd name="T4" fmla="*/ 176 w 222"/>
                <a:gd name="T5" fmla="*/ 125 h 136"/>
                <a:gd name="T6" fmla="*/ 200 w 222"/>
                <a:gd name="T7" fmla="*/ 112 h 136"/>
                <a:gd name="T8" fmla="*/ 217 w 222"/>
                <a:gd name="T9" fmla="*/ 95 h 136"/>
                <a:gd name="T10" fmla="*/ 222 w 222"/>
                <a:gd name="T11" fmla="*/ 78 h 136"/>
                <a:gd name="T12" fmla="*/ 219 w 222"/>
                <a:gd name="T13" fmla="*/ 62 h 136"/>
                <a:gd name="T14" fmla="*/ 208 w 222"/>
                <a:gd name="T15" fmla="*/ 43 h 136"/>
                <a:gd name="T16" fmla="*/ 189 w 222"/>
                <a:gd name="T17" fmla="*/ 26 h 136"/>
                <a:gd name="T18" fmla="*/ 167 w 222"/>
                <a:gd name="T19" fmla="*/ 13 h 136"/>
                <a:gd name="T20" fmla="*/ 141 w 222"/>
                <a:gd name="T21" fmla="*/ 4 h 136"/>
                <a:gd name="T22" fmla="*/ 111 w 222"/>
                <a:gd name="T23" fmla="*/ 0 h 136"/>
                <a:gd name="T24" fmla="*/ 81 w 222"/>
                <a:gd name="T25" fmla="*/ 4 h 136"/>
                <a:gd name="T26" fmla="*/ 56 w 222"/>
                <a:gd name="T27" fmla="*/ 13 h 136"/>
                <a:gd name="T28" fmla="*/ 33 w 222"/>
                <a:gd name="T29" fmla="*/ 26 h 136"/>
                <a:gd name="T30" fmla="*/ 15 w 222"/>
                <a:gd name="T31" fmla="*/ 43 h 136"/>
                <a:gd name="T32" fmla="*/ 4 w 222"/>
                <a:gd name="T33" fmla="*/ 62 h 136"/>
                <a:gd name="T34" fmla="*/ 0 w 222"/>
                <a:gd name="T35" fmla="*/ 78 h 136"/>
                <a:gd name="T36" fmla="*/ 5 w 222"/>
                <a:gd name="T37" fmla="*/ 95 h 136"/>
                <a:gd name="T38" fmla="*/ 22 w 222"/>
                <a:gd name="T39" fmla="*/ 112 h 136"/>
                <a:gd name="T40" fmla="*/ 46 w 222"/>
                <a:gd name="T41" fmla="*/ 125 h 136"/>
                <a:gd name="T42" fmla="*/ 76 w 222"/>
                <a:gd name="T43" fmla="*/ 132 h 136"/>
                <a:gd name="T44" fmla="*/ 111 w 222"/>
                <a:gd name="T45" fmla="*/ 136 h 1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22"/>
                <a:gd name="T70" fmla="*/ 0 h 136"/>
                <a:gd name="T71" fmla="*/ 222 w 222"/>
                <a:gd name="T72" fmla="*/ 136 h 1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22" h="136">
                  <a:moveTo>
                    <a:pt x="111" y="136"/>
                  </a:moveTo>
                  <a:lnTo>
                    <a:pt x="146" y="132"/>
                  </a:lnTo>
                  <a:lnTo>
                    <a:pt x="176" y="125"/>
                  </a:lnTo>
                  <a:lnTo>
                    <a:pt x="200" y="112"/>
                  </a:lnTo>
                  <a:lnTo>
                    <a:pt x="217" y="95"/>
                  </a:lnTo>
                  <a:lnTo>
                    <a:pt x="222" y="78"/>
                  </a:lnTo>
                  <a:lnTo>
                    <a:pt x="219" y="62"/>
                  </a:lnTo>
                  <a:lnTo>
                    <a:pt x="208" y="43"/>
                  </a:lnTo>
                  <a:lnTo>
                    <a:pt x="189" y="26"/>
                  </a:lnTo>
                  <a:lnTo>
                    <a:pt x="167" y="13"/>
                  </a:lnTo>
                  <a:lnTo>
                    <a:pt x="141" y="4"/>
                  </a:lnTo>
                  <a:lnTo>
                    <a:pt x="111" y="0"/>
                  </a:lnTo>
                  <a:lnTo>
                    <a:pt x="81" y="4"/>
                  </a:lnTo>
                  <a:lnTo>
                    <a:pt x="56" y="13"/>
                  </a:lnTo>
                  <a:lnTo>
                    <a:pt x="33" y="26"/>
                  </a:lnTo>
                  <a:lnTo>
                    <a:pt x="15" y="43"/>
                  </a:lnTo>
                  <a:lnTo>
                    <a:pt x="4" y="62"/>
                  </a:lnTo>
                  <a:lnTo>
                    <a:pt x="0" y="78"/>
                  </a:lnTo>
                  <a:lnTo>
                    <a:pt x="5" y="95"/>
                  </a:lnTo>
                  <a:lnTo>
                    <a:pt x="22" y="112"/>
                  </a:lnTo>
                  <a:lnTo>
                    <a:pt x="46" y="125"/>
                  </a:lnTo>
                  <a:lnTo>
                    <a:pt x="76" y="132"/>
                  </a:lnTo>
                  <a:lnTo>
                    <a:pt x="111" y="136"/>
                  </a:lnTo>
                  <a:close/>
                </a:path>
              </a:pathLst>
            </a:custGeom>
            <a:solidFill>
              <a:srgbClr val="878787"/>
            </a:solidFill>
            <a:ln w="0">
              <a:solidFill>
                <a:srgbClr val="87878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01">
              <a:extLst>
                <a:ext uri="{FF2B5EF4-FFF2-40B4-BE49-F238E27FC236}">
                  <a16:creationId xmlns:a16="http://schemas.microsoft.com/office/drawing/2014/main" id="{FF950289-D55F-7840-AE21-58AFFE255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047" y="3791331"/>
              <a:ext cx="308293" cy="179597"/>
            </a:xfrm>
            <a:custGeom>
              <a:avLst/>
              <a:gdLst>
                <a:gd name="T0" fmla="*/ 96 w 193"/>
                <a:gd name="T1" fmla="*/ 117 h 117"/>
                <a:gd name="T2" fmla="*/ 126 w 193"/>
                <a:gd name="T3" fmla="*/ 113 h 117"/>
                <a:gd name="T4" fmla="*/ 154 w 193"/>
                <a:gd name="T5" fmla="*/ 106 h 117"/>
                <a:gd name="T6" fmla="*/ 174 w 193"/>
                <a:gd name="T7" fmla="*/ 97 h 117"/>
                <a:gd name="T8" fmla="*/ 187 w 193"/>
                <a:gd name="T9" fmla="*/ 82 h 117"/>
                <a:gd name="T10" fmla="*/ 193 w 193"/>
                <a:gd name="T11" fmla="*/ 67 h 117"/>
                <a:gd name="T12" fmla="*/ 187 w 193"/>
                <a:gd name="T13" fmla="*/ 49 h 117"/>
                <a:gd name="T14" fmla="*/ 174 w 193"/>
                <a:gd name="T15" fmla="*/ 32 h 117"/>
                <a:gd name="T16" fmla="*/ 154 w 193"/>
                <a:gd name="T17" fmla="*/ 15 h 117"/>
                <a:gd name="T18" fmla="*/ 126 w 193"/>
                <a:gd name="T19" fmla="*/ 4 h 117"/>
                <a:gd name="T20" fmla="*/ 96 w 193"/>
                <a:gd name="T21" fmla="*/ 0 h 117"/>
                <a:gd name="T22" fmla="*/ 66 w 193"/>
                <a:gd name="T23" fmla="*/ 4 h 117"/>
                <a:gd name="T24" fmla="*/ 41 w 193"/>
                <a:gd name="T25" fmla="*/ 15 h 117"/>
                <a:gd name="T26" fmla="*/ 18 w 193"/>
                <a:gd name="T27" fmla="*/ 32 h 117"/>
                <a:gd name="T28" fmla="*/ 5 w 193"/>
                <a:gd name="T29" fmla="*/ 49 h 117"/>
                <a:gd name="T30" fmla="*/ 0 w 193"/>
                <a:gd name="T31" fmla="*/ 67 h 117"/>
                <a:gd name="T32" fmla="*/ 5 w 193"/>
                <a:gd name="T33" fmla="*/ 82 h 117"/>
                <a:gd name="T34" fmla="*/ 18 w 193"/>
                <a:gd name="T35" fmla="*/ 97 h 117"/>
                <a:gd name="T36" fmla="*/ 41 w 193"/>
                <a:gd name="T37" fmla="*/ 106 h 117"/>
                <a:gd name="T38" fmla="*/ 66 w 193"/>
                <a:gd name="T39" fmla="*/ 113 h 117"/>
                <a:gd name="T40" fmla="*/ 96 w 193"/>
                <a:gd name="T41" fmla="*/ 117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3"/>
                <a:gd name="T64" fmla="*/ 0 h 117"/>
                <a:gd name="T65" fmla="*/ 193 w 193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3" h="117">
                  <a:moveTo>
                    <a:pt x="96" y="117"/>
                  </a:moveTo>
                  <a:lnTo>
                    <a:pt x="126" y="113"/>
                  </a:lnTo>
                  <a:lnTo>
                    <a:pt x="154" y="106"/>
                  </a:lnTo>
                  <a:lnTo>
                    <a:pt x="174" y="97"/>
                  </a:lnTo>
                  <a:lnTo>
                    <a:pt x="187" y="82"/>
                  </a:lnTo>
                  <a:lnTo>
                    <a:pt x="193" y="67"/>
                  </a:lnTo>
                  <a:lnTo>
                    <a:pt x="187" y="49"/>
                  </a:lnTo>
                  <a:lnTo>
                    <a:pt x="174" y="32"/>
                  </a:lnTo>
                  <a:lnTo>
                    <a:pt x="154" y="15"/>
                  </a:lnTo>
                  <a:lnTo>
                    <a:pt x="126" y="4"/>
                  </a:lnTo>
                  <a:lnTo>
                    <a:pt x="96" y="0"/>
                  </a:lnTo>
                  <a:lnTo>
                    <a:pt x="66" y="4"/>
                  </a:lnTo>
                  <a:lnTo>
                    <a:pt x="41" y="15"/>
                  </a:lnTo>
                  <a:lnTo>
                    <a:pt x="18" y="32"/>
                  </a:lnTo>
                  <a:lnTo>
                    <a:pt x="5" y="49"/>
                  </a:lnTo>
                  <a:lnTo>
                    <a:pt x="0" y="67"/>
                  </a:lnTo>
                  <a:lnTo>
                    <a:pt x="5" y="82"/>
                  </a:lnTo>
                  <a:lnTo>
                    <a:pt x="18" y="97"/>
                  </a:lnTo>
                  <a:lnTo>
                    <a:pt x="41" y="106"/>
                  </a:lnTo>
                  <a:lnTo>
                    <a:pt x="66" y="113"/>
                  </a:lnTo>
                  <a:lnTo>
                    <a:pt x="96" y="117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02">
              <a:extLst>
                <a:ext uri="{FF2B5EF4-FFF2-40B4-BE49-F238E27FC236}">
                  <a16:creationId xmlns:a16="http://schemas.microsoft.com/office/drawing/2014/main" id="{872493E4-61C3-0540-9C33-B60BDDC0E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604" y="3794401"/>
              <a:ext cx="258774" cy="148897"/>
            </a:xfrm>
            <a:custGeom>
              <a:avLst/>
              <a:gdLst>
                <a:gd name="T0" fmla="*/ 80 w 162"/>
                <a:gd name="T1" fmla="*/ 97 h 97"/>
                <a:gd name="T2" fmla="*/ 106 w 162"/>
                <a:gd name="T3" fmla="*/ 95 h 97"/>
                <a:gd name="T4" fmla="*/ 128 w 162"/>
                <a:gd name="T5" fmla="*/ 89 h 97"/>
                <a:gd name="T6" fmla="*/ 145 w 162"/>
                <a:gd name="T7" fmla="*/ 80 h 97"/>
                <a:gd name="T8" fmla="*/ 158 w 162"/>
                <a:gd name="T9" fmla="*/ 69 h 97"/>
                <a:gd name="T10" fmla="*/ 162 w 162"/>
                <a:gd name="T11" fmla="*/ 56 h 97"/>
                <a:gd name="T12" fmla="*/ 158 w 162"/>
                <a:gd name="T13" fmla="*/ 41 h 97"/>
                <a:gd name="T14" fmla="*/ 145 w 162"/>
                <a:gd name="T15" fmla="*/ 26 h 97"/>
                <a:gd name="T16" fmla="*/ 128 w 162"/>
                <a:gd name="T17" fmla="*/ 13 h 97"/>
                <a:gd name="T18" fmla="*/ 106 w 162"/>
                <a:gd name="T19" fmla="*/ 4 h 97"/>
                <a:gd name="T20" fmla="*/ 80 w 162"/>
                <a:gd name="T21" fmla="*/ 0 h 97"/>
                <a:gd name="T22" fmla="*/ 54 w 162"/>
                <a:gd name="T23" fmla="*/ 4 h 97"/>
                <a:gd name="T24" fmla="*/ 34 w 162"/>
                <a:gd name="T25" fmla="*/ 13 h 97"/>
                <a:gd name="T26" fmla="*/ 15 w 162"/>
                <a:gd name="T27" fmla="*/ 26 h 97"/>
                <a:gd name="T28" fmla="*/ 4 w 162"/>
                <a:gd name="T29" fmla="*/ 41 h 97"/>
                <a:gd name="T30" fmla="*/ 0 w 162"/>
                <a:gd name="T31" fmla="*/ 56 h 97"/>
                <a:gd name="T32" fmla="*/ 4 w 162"/>
                <a:gd name="T33" fmla="*/ 69 h 97"/>
                <a:gd name="T34" fmla="*/ 15 w 162"/>
                <a:gd name="T35" fmla="*/ 80 h 97"/>
                <a:gd name="T36" fmla="*/ 34 w 162"/>
                <a:gd name="T37" fmla="*/ 89 h 97"/>
                <a:gd name="T38" fmla="*/ 54 w 162"/>
                <a:gd name="T39" fmla="*/ 95 h 97"/>
                <a:gd name="T40" fmla="*/ 80 w 162"/>
                <a:gd name="T41" fmla="*/ 97 h 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"/>
                <a:gd name="T64" fmla="*/ 0 h 97"/>
                <a:gd name="T65" fmla="*/ 162 w 162"/>
                <a:gd name="T66" fmla="*/ 97 h 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" h="97">
                  <a:moveTo>
                    <a:pt x="80" y="97"/>
                  </a:moveTo>
                  <a:lnTo>
                    <a:pt x="106" y="95"/>
                  </a:lnTo>
                  <a:lnTo>
                    <a:pt x="128" y="89"/>
                  </a:lnTo>
                  <a:lnTo>
                    <a:pt x="145" y="80"/>
                  </a:lnTo>
                  <a:lnTo>
                    <a:pt x="158" y="69"/>
                  </a:lnTo>
                  <a:lnTo>
                    <a:pt x="162" y="56"/>
                  </a:lnTo>
                  <a:lnTo>
                    <a:pt x="158" y="41"/>
                  </a:lnTo>
                  <a:lnTo>
                    <a:pt x="145" y="26"/>
                  </a:lnTo>
                  <a:lnTo>
                    <a:pt x="128" y="13"/>
                  </a:lnTo>
                  <a:lnTo>
                    <a:pt x="106" y="4"/>
                  </a:lnTo>
                  <a:lnTo>
                    <a:pt x="80" y="0"/>
                  </a:lnTo>
                  <a:lnTo>
                    <a:pt x="54" y="4"/>
                  </a:lnTo>
                  <a:lnTo>
                    <a:pt x="34" y="13"/>
                  </a:lnTo>
                  <a:lnTo>
                    <a:pt x="15" y="26"/>
                  </a:lnTo>
                  <a:lnTo>
                    <a:pt x="4" y="41"/>
                  </a:lnTo>
                  <a:lnTo>
                    <a:pt x="0" y="56"/>
                  </a:lnTo>
                  <a:lnTo>
                    <a:pt x="4" y="69"/>
                  </a:lnTo>
                  <a:lnTo>
                    <a:pt x="15" y="80"/>
                  </a:lnTo>
                  <a:lnTo>
                    <a:pt x="34" y="89"/>
                  </a:lnTo>
                  <a:lnTo>
                    <a:pt x="54" y="95"/>
                  </a:lnTo>
                  <a:lnTo>
                    <a:pt x="80" y="97"/>
                  </a:lnTo>
                  <a:close/>
                </a:path>
              </a:pathLst>
            </a:custGeom>
            <a:solidFill>
              <a:srgbClr val="B7B7B7"/>
            </a:solidFill>
            <a:ln w="0">
              <a:solidFill>
                <a:srgbClr val="B7B7B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03">
              <a:extLst>
                <a:ext uri="{FF2B5EF4-FFF2-40B4-BE49-F238E27FC236}">
                  <a16:creationId xmlns:a16="http://schemas.microsoft.com/office/drawing/2014/main" id="{9684DBDA-87D1-674F-BB3A-BD1BD2FBB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565" y="3797471"/>
              <a:ext cx="210853" cy="119732"/>
            </a:xfrm>
            <a:custGeom>
              <a:avLst/>
              <a:gdLst>
                <a:gd name="T0" fmla="*/ 65 w 132"/>
                <a:gd name="T1" fmla="*/ 78 h 78"/>
                <a:gd name="T2" fmla="*/ 91 w 132"/>
                <a:gd name="T3" fmla="*/ 76 h 78"/>
                <a:gd name="T4" fmla="*/ 111 w 132"/>
                <a:gd name="T5" fmla="*/ 69 h 78"/>
                <a:gd name="T6" fmla="*/ 126 w 132"/>
                <a:gd name="T7" fmla="*/ 58 h 78"/>
                <a:gd name="T8" fmla="*/ 132 w 132"/>
                <a:gd name="T9" fmla="*/ 45 h 78"/>
                <a:gd name="T10" fmla="*/ 126 w 132"/>
                <a:gd name="T11" fmla="*/ 30 h 78"/>
                <a:gd name="T12" fmla="*/ 111 w 132"/>
                <a:gd name="T13" fmla="*/ 15 h 78"/>
                <a:gd name="T14" fmla="*/ 91 w 132"/>
                <a:gd name="T15" fmla="*/ 4 h 78"/>
                <a:gd name="T16" fmla="*/ 65 w 132"/>
                <a:gd name="T17" fmla="*/ 0 h 78"/>
                <a:gd name="T18" fmla="*/ 41 w 132"/>
                <a:gd name="T19" fmla="*/ 4 h 78"/>
                <a:gd name="T20" fmla="*/ 19 w 132"/>
                <a:gd name="T21" fmla="*/ 15 h 78"/>
                <a:gd name="T22" fmla="*/ 6 w 132"/>
                <a:gd name="T23" fmla="*/ 30 h 78"/>
                <a:gd name="T24" fmla="*/ 0 w 132"/>
                <a:gd name="T25" fmla="*/ 45 h 78"/>
                <a:gd name="T26" fmla="*/ 6 w 132"/>
                <a:gd name="T27" fmla="*/ 58 h 78"/>
                <a:gd name="T28" fmla="*/ 19 w 132"/>
                <a:gd name="T29" fmla="*/ 69 h 78"/>
                <a:gd name="T30" fmla="*/ 41 w 132"/>
                <a:gd name="T31" fmla="*/ 76 h 78"/>
                <a:gd name="T32" fmla="*/ 65 w 132"/>
                <a:gd name="T33" fmla="*/ 78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2"/>
                <a:gd name="T52" fmla="*/ 0 h 78"/>
                <a:gd name="T53" fmla="*/ 132 w 132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2" h="78">
                  <a:moveTo>
                    <a:pt x="65" y="78"/>
                  </a:moveTo>
                  <a:lnTo>
                    <a:pt x="91" y="76"/>
                  </a:lnTo>
                  <a:lnTo>
                    <a:pt x="111" y="69"/>
                  </a:lnTo>
                  <a:lnTo>
                    <a:pt x="126" y="58"/>
                  </a:lnTo>
                  <a:lnTo>
                    <a:pt x="132" y="45"/>
                  </a:lnTo>
                  <a:lnTo>
                    <a:pt x="126" y="30"/>
                  </a:lnTo>
                  <a:lnTo>
                    <a:pt x="111" y="15"/>
                  </a:lnTo>
                  <a:lnTo>
                    <a:pt x="91" y="4"/>
                  </a:lnTo>
                  <a:lnTo>
                    <a:pt x="65" y="0"/>
                  </a:lnTo>
                  <a:lnTo>
                    <a:pt x="41" y="4"/>
                  </a:lnTo>
                  <a:lnTo>
                    <a:pt x="19" y="15"/>
                  </a:lnTo>
                  <a:lnTo>
                    <a:pt x="6" y="30"/>
                  </a:lnTo>
                  <a:lnTo>
                    <a:pt x="0" y="45"/>
                  </a:lnTo>
                  <a:lnTo>
                    <a:pt x="6" y="58"/>
                  </a:lnTo>
                  <a:lnTo>
                    <a:pt x="19" y="69"/>
                  </a:lnTo>
                  <a:lnTo>
                    <a:pt x="41" y="76"/>
                  </a:lnTo>
                  <a:lnTo>
                    <a:pt x="65" y="78"/>
                  </a:lnTo>
                  <a:close/>
                </a:path>
              </a:pathLst>
            </a:custGeom>
            <a:solidFill>
              <a:srgbClr val="CFCFCF"/>
            </a:solidFill>
            <a:ln w="0">
              <a:solidFill>
                <a:srgbClr val="CFCFC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04">
              <a:extLst>
                <a:ext uri="{FF2B5EF4-FFF2-40B4-BE49-F238E27FC236}">
                  <a16:creationId xmlns:a16="http://schemas.microsoft.com/office/drawing/2014/main" id="{42A5AF12-C45B-CF43-A708-193C8814B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526" y="3797471"/>
              <a:ext cx="159737" cy="93636"/>
            </a:xfrm>
            <a:custGeom>
              <a:avLst/>
              <a:gdLst>
                <a:gd name="T0" fmla="*/ 50 w 100"/>
                <a:gd name="T1" fmla="*/ 61 h 61"/>
                <a:gd name="T2" fmla="*/ 71 w 100"/>
                <a:gd name="T3" fmla="*/ 59 h 61"/>
                <a:gd name="T4" fmla="*/ 87 w 100"/>
                <a:gd name="T5" fmla="*/ 54 h 61"/>
                <a:gd name="T6" fmla="*/ 96 w 100"/>
                <a:gd name="T7" fmla="*/ 45 h 61"/>
                <a:gd name="T8" fmla="*/ 100 w 100"/>
                <a:gd name="T9" fmla="*/ 35 h 61"/>
                <a:gd name="T10" fmla="*/ 96 w 100"/>
                <a:gd name="T11" fmla="*/ 24 h 61"/>
                <a:gd name="T12" fmla="*/ 87 w 100"/>
                <a:gd name="T13" fmla="*/ 13 h 61"/>
                <a:gd name="T14" fmla="*/ 71 w 100"/>
                <a:gd name="T15" fmla="*/ 4 h 61"/>
                <a:gd name="T16" fmla="*/ 50 w 100"/>
                <a:gd name="T17" fmla="*/ 0 h 61"/>
                <a:gd name="T18" fmla="*/ 32 w 100"/>
                <a:gd name="T19" fmla="*/ 4 h 61"/>
                <a:gd name="T20" fmla="*/ 15 w 100"/>
                <a:gd name="T21" fmla="*/ 13 h 61"/>
                <a:gd name="T22" fmla="*/ 6 w 100"/>
                <a:gd name="T23" fmla="*/ 24 h 61"/>
                <a:gd name="T24" fmla="*/ 0 w 100"/>
                <a:gd name="T25" fmla="*/ 35 h 61"/>
                <a:gd name="T26" fmla="*/ 6 w 100"/>
                <a:gd name="T27" fmla="*/ 45 h 61"/>
                <a:gd name="T28" fmla="*/ 15 w 100"/>
                <a:gd name="T29" fmla="*/ 54 h 61"/>
                <a:gd name="T30" fmla="*/ 32 w 100"/>
                <a:gd name="T31" fmla="*/ 59 h 61"/>
                <a:gd name="T32" fmla="*/ 50 w 100"/>
                <a:gd name="T33" fmla="*/ 6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61"/>
                <a:gd name="T53" fmla="*/ 100 w 100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61">
                  <a:moveTo>
                    <a:pt x="50" y="61"/>
                  </a:moveTo>
                  <a:lnTo>
                    <a:pt x="71" y="59"/>
                  </a:lnTo>
                  <a:lnTo>
                    <a:pt x="87" y="54"/>
                  </a:lnTo>
                  <a:lnTo>
                    <a:pt x="96" y="45"/>
                  </a:lnTo>
                  <a:lnTo>
                    <a:pt x="100" y="35"/>
                  </a:lnTo>
                  <a:lnTo>
                    <a:pt x="96" y="24"/>
                  </a:lnTo>
                  <a:lnTo>
                    <a:pt x="87" y="13"/>
                  </a:lnTo>
                  <a:lnTo>
                    <a:pt x="71" y="4"/>
                  </a:lnTo>
                  <a:lnTo>
                    <a:pt x="50" y="0"/>
                  </a:lnTo>
                  <a:lnTo>
                    <a:pt x="32" y="4"/>
                  </a:lnTo>
                  <a:lnTo>
                    <a:pt x="15" y="13"/>
                  </a:lnTo>
                  <a:lnTo>
                    <a:pt x="6" y="24"/>
                  </a:lnTo>
                  <a:lnTo>
                    <a:pt x="0" y="35"/>
                  </a:lnTo>
                  <a:lnTo>
                    <a:pt x="6" y="45"/>
                  </a:lnTo>
                  <a:lnTo>
                    <a:pt x="15" y="54"/>
                  </a:lnTo>
                  <a:lnTo>
                    <a:pt x="32" y="59"/>
                  </a:lnTo>
                  <a:lnTo>
                    <a:pt x="50" y="61"/>
                  </a:lnTo>
                  <a:close/>
                </a:path>
              </a:pathLst>
            </a:custGeom>
            <a:solidFill>
              <a:srgbClr val="E7E7E7"/>
            </a:solidFill>
            <a:ln w="0">
              <a:solidFill>
                <a:srgbClr val="E7E7E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05">
              <a:extLst>
                <a:ext uri="{FF2B5EF4-FFF2-40B4-BE49-F238E27FC236}">
                  <a16:creationId xmlns:a16="http://schemas.microsoft.com/office/drawing/2014/main" id="{9844B1C6-6F08-5445-808E-25EFD7058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1" y="4218067"/>
              <a:ext cx="349825" cy="205693"/>
            </a:xfrm>
            <a:custGeom>
              <a:avLst/>
              <a:gdLst>
                <a:gd name="T0" fmla="*/ 110 w 219"/>
                <a:gd name="T1" fmla="*/ 134 h 134"/>
                <a:gd name="T2" fmla="*/ 145 w 219"/>
                <a:gd name="T3" fmla="*/ 130 h 134"/>
                <a:gd name="T4" fmla="*/ 175 w 219"/>
                <a:gd name="T5" fmla="*/ 123 h 134"/>
                <a:gd name="T6" fmla="*/ 199 w 219"/>
                <a:gd name="T7" fmla="*/ 110 h 134"/>
                <a:gd name="T8" fmla="*/ 214 w 219"/>
                <a:gd name="T9" fmla="*/ 95 h 134"/>
                <a:gd name="T10" fmla="*/ 219 w 219"/>
                <a:gd name="T11" fmla="*/ 76 h 134"/>
                <a:gd name="T12" fmla="*/ 214 w 219"/>
                <a:gd name="T13" fmla="*/ 56 h 134"/>
                <a:gd name="T14" fmla="*/ 199 w 219"/>
                <a:gd name="T15" fmla="*/ 36 h 134"/>
                <a:gd name="T16" fmla="*/ 175 w 219"/>
                <a:gd name="T17" fmla="*/ 19 h 134"/>
                <a:gd name="T18" fmla="*/ 145 w 219"/>
                <a:gd name="T19" fmla="*/ 6 h 134"/>
                <a:gd name="T20" fmla="*/ 110 w 219"/>
                <a:gd name="T21" fmla="*/ 0 h 134"/>
                <a:gd name="T22" fmla="*/ 75 w 219"/>
                <a:gd name="T23" fmla="*/ 6 h 134"/>
                <a:gd name="T24" fmla="*/ 45 w 219"/>
                <a:gd name="T25" fmla="*/ 19 h 134"/>
                <a:gd name="T26" fmla="*/ 21 w 219"/>
                <a:gd name="T27" fmla="*/ 36 h 134"/>
                <a:gd name="T28" fmla="*/ 6 w 219"/>
                <a:gd name="T29" fmla="*/ 56 h 134"/>
                <a:gd name="T30" fmla="*/ 0 w 219"/>
                <a:gd name="T31" fmla="*/ 76 h 134"/>
                <a:gd name="T32" fmla="*/ 6 w 219"/>
                <a:gd name="T33" fmla="*/ 95 h 134"/>
                <a:gd name="T34" fmla="*/ 21 w 219"/>
                <a:gd name="T35" fmla="*/ 110 h 134"/>
                <a:gd name="T36" fmla="*/ 45 w 219"/>
                <a:gd name="T37" fmla="*/ 123 h 134"/>
                <a:gd name="T38" fmla="*/ 75 w 219"/>
                <a:gd name="T39" fmla="*/ 130 h 134"/>
                <a:gd name="T40" fmla="*/ 110 w 219"/>
                <a:gd name="T41" fmla="*/ 134 h 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9"/>
                <a:gd name="T64" fmla="*/ 0 h 134"/>
                <a:gd name="T65" fmla="*/ 219 w 219"/>
                <a:gd name="T66" fmla="*/ 134 h 1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9" h="134">
                  <a:moveTo>
                    <a:pt x="110" y="134"/>
                  </a:moveTo>
                  <a:lnTo>
                    <a:pt x="145" y="130"/>
                  </a:lnTo>
                  <a:lnTo>
                    <a:pt x="175" y="123"/>
                  </a:lnTo>
                  <a:lnTo>
                    <a:pt x="199" y="110"/>
                  </a:lnTo>
                  <a:lnTo>
                    <a:pt x="214" y="95"/>
                  </a:lnTo>
                  <a:lnTo>
                    <a:pt x="219" y="76"/>
                  </a:lnTo>
                  <a:lnTo>
                    <a:pt x="214" y="56"/>
                  </a:lnTo>
                  <a:lnTo>
                    <a:pt x="199" y="36"/>
                  </a:lnTo>
                  <a:lnTo>
                    <a:pt x="175" y="19"/>
                  </a:lnTo>
                  <a:lnTo>
                    <a:pt x="145" y="6"/>
                  </a:lnTo>
                  <a:lnTo>
                    <a:pt x="110" y="0"/>
                  </a:lnTo>
                  <a:lnTo>
                    <a:pt x="75" y="6"/>
                  </a:lnTo>
                  <a:lnTo>
                    <a:pt x="45" y="19"/>
                  </a:lnTo>
                  <a:lnTo>
                    <a:pt x="21" y="36"/>
                  </a:lnTo>
                  <a:lnTo>
                    <a:pt x="6" y="56"/>
                  </a:lnTo>
                  <a:lnTo>
                    <a:pt x="0" y="76"/>
                  </a:lnTo>
                  <a:lnTo>
                    <a:pt x="6" y="95"/>
                  </a:lnTo>
                  <a:lnTo>
                    <a:pt x="21" y="110"/>
                  </a:lnTo>
                  <a:lnTo>
                    <a:pt x="45" y="123"/>
                  </a:lnTo>
                  <a:lnTo>
                    <a:pt x="75" y="130"/>
                  </a:lnTo>
                  <a:lnTo>
                    <a:pt x="110" y="13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06">
              <a:extLst>
                <a:ext uri="{FF2B5EF4-FFF2-40B4-BE49-F238E27FC236}">
                  <a16:creationId xmlns:a16="http://schemas.microsoft.com/office/drawing/2014/main" id="{E8FD7AE0-6900-2D46-AAD1-72C1B8022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703" y="4354684"/>
              <a:ext cx="429693" cy="379150"/>
            </a:xfrm>
            <a:custGeom>
              <a:avLst/>
              <a:gdLst>
                <a:gd name="T0" fmla="*/ 119 w 269"/>
                <a:gd name="T1" fmla="*/ 247 h 247"/>
                <a:gd name="T2" fmla="*/ 88 w 269"/>
                <a:gd name="T3" fmla="*/ 243 h 247"/>
                <a:gd name="T4" fmla="*/ 62 w 269"/>
                <a:gd name="T5" fmla="*/ 236 h 247"/>
                <a:gd name="T6" fmla="*/ 41 w 269"/>
                <a:gd name="T7" fmla="*/ 225 h 247"/>
                <a:gd name="T8" fmla="*/ 26 w 269"/>
                <a:gd name="T9" fmla="*/ 212 h 247"/>
                <a:gd name="T10" fmla="*/ 15 w 269"/>
                <a:gd name="T11" fmla="*/ 199 h 247"/>
                <a:gd name="T12" fmla="*/ 8 w 269"/>
                <a:gd name="T13" fmla="*/ 188 h 247"/>
                <a:gd name="T14" fmla="*/ 2 w 269"/>
                <a:gd name="T15" fmla="*/ 178 h 247"/>
                <a:gd name="T16" fmla="*/ 0 w 269"/>
                <a:gd name="T17" fmla="*/ 171 h 247"/>
                <a:gd name="T18" fmla="*/ 0 w 269"/>
                <a:gd name="T19" fmla="*/ 167 h 247"/>
                <a:gd name="T20" fmla="*/ 0 w 269"/>
                <a:gd name="T21" fmla="*/ 0 h 247"/>
                <a:gd name="T22" fmla="*/ 269 w 269"/>
                <a:gd name="T23" fmla="*/ 2 h 247"/>
                <a:gd name="T24" fmla="*/ 269 w 269"/>
                <a:gd name="T25" fmla="*/ 165 h 247"/>
                <a:gd name="T26" fmla="*/ 262 w 269"/>
                <a:gd name="T27" fmla="*/ 180 h 247"/>
                <a:gd name="T28" fmla="*/ 254 w 269"/>
                <a:gd name="T29" fmla="*/ 195 h 247"/>
                <a:gd name="T30" fmla="*/ 249 w 269"/>
                <a:gd name="T31" fmla="*/ 206 h 247"/>
                <a:gd name="T32" fmla="*/ 245 w 269"/>
                <a:gd name="T33" fmla="*/ 210 h 247"/>
                <a:gd name="T34" fmla="*/ 230 w 269"/>
                <a:gd name="T35" fmla="*/ 223 h 247"/>
                <a:gd name="T36" fmla="*/ 208 w 269"/>
                <a:gd name="T37" fmla="*/ 232 h 247"/>
                <a:gd name="T38" fmla="*/ 184 w 269"/>
                <a:gd name="T39" fmla="*/ 240 h 247"/>
                <a:gd name="T40" fmla="*/ 160 w 269"/>
                <a:gd name="T41" fmla="*/ 243 h 247"/>
                <a:gd name="T42" fmla="*/ 139 w 269"/>
                <a:gd name="T43" fmla="*/ 247 h 247"/>
                <a:gd name="T44" fmla="*/ 125 w 269"/>
                <a:gd name="T45" fmla="*/ 247 h 247"/>
                <a:gd name="T46" fmla="*/ 119 w 269"/>
                <a:gd name="T47" fmla="*/ 247 h 2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47"/>
                <a:gd name="T74" fmla="*/ 269 w 269"/>
                <a:gd name="T75" fmla="*/ 247 h 2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47">
                  <a:moveTo>
                    <a:pt x="119" y="247"/>
                  </a:moveTo>
                  <a:lnTo>
                    <a:pt x="88" y="243"/>
                  </a:lnTo>
                  <a:lnTo>
                    <a:pt x="62" y="236"/>
                  </a:lnTo>
                  <a:lnTo>
                    <a:pt x="41" y="225"/>
                  </a:lnTo>
                  <a:lnTo>
                    <a:pt x="26" y="212"/>
                  </a:lnTo>
                  <a:lnTo>
                    <a:pt x="15" y="199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269" y="2"/>
                  </a:lnTo>
                  <a:lnTo>
                    <a:pt x="269" y="165"/>
                  </a:lnTo>
                  <a:lnTo>
                    <a:pt x="262" y="180"/>
                  </a:lnTo>
                  <a:lnTo>
                    <a:pt x="254" y="195"/>
                  </a:lnTo>
                  <a:lnTo>
                    <a:pt x="249" y="206"/>
                  </a:lnTo>
                  <a:lnTo>
                    <a:pt x="245" y="210"/>
                  </a:lnTo>
                  <a:lnTo>
                    <a:pt x="230" y="223"/>
                  </a:lnTo>
                  <a:lnTo>
                    <a:pt x="208" y="232"/>
                  </a:lnTo>
                  <a:lnTo>
                    <a:pt x="184" y="240"/>
                  </a:lnTo>
                  <a:lnTo>
                    <a:pt x="160" y="243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9" y="2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07">
              <a:extLst>
                <a:ext uri="{FF2B5EF4-FFF2-40B4-BE49-F238E27FC236}">
                  <a16:creationId xmlns:a16="http://schemas.microsoft.com/office/drawing/2014/main" id="{9480ABA6-A368-FF4C-9A02-BADBE39B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703" y="4354684"/>
              <a:ext cx="429693" cy="379150"/>
            </a:xfrm>
            <a:custGeom>
              <a:avLst/>
              <a:gdLst>
                <a:gd name="T0" fmla="*/ 119 w 269"/>
                <a:gd name="T1" fmla="*/ 247 h 247"/>
                <a:gd name="T2" fmla="*/ 88 w 269"/>
                <a:gd name="T3" fmla="*/ 243 h 247"/>
                <a:gd name="T4" fmla="*/ 62 w 269"/>
                <a:gd name="T5" fmla="*/ 236 h 247"/>
                <a:gd name="T6" fmla="*/ 41 w 269"/>
                <a:gd name="T7" fmla="*/ 225 h 247"/>
                <a:gd name="T8" fmla="*/ 26 w 269"/>
                <a:gd name="T9" fmla="*/ 212 h 247"/>
                <a:gd name="T10" fmla="*/ 15 w 269"/>
                <a:gd name="T11" fmla="*/ 199 h 247"/>
                <a:gd name="T12" fmla="*/ 8 w 269"/>
                <a:gd name="T13" fmla="*/ 188 h 247"/>
                <a:gd name="T14" fmla="*/ 2 w 269"/>
                <a:gd name="T15" fmla="*/ 178 h 247"/>
                <a:gd name="T16" fmla="*/ 0 w 269"/>
                <a:gd name="T17" fmla="*/ 171 h 247"/>
                <a:gd name="T18" fmla="*/ 0 w 269"/>
                <a:gd name="T19" fmla="*/ 167 h 247"/>
                <a:gd name="T20" fmla="*/ 0 w 269"/>
                <a:gd name="T21" fmla="*/ 0 h 247"/>
                <a:gd name="T22" fmla="*/ 269 w 269"/>
                <a:gd name="T23" fmla="*/ 2 h 247"/>
                <a:gd name="T24" fmla="*/ 269 w 269"/>
                <a:gd name="T25" fmla="*/ 165 h 247"/>
                <a:gd name="T26" fmla="*/ 262 w 269"/>
                <a:gd name="T27" fmla="*/ 180 h 247"/>
                <a:gd name="T28" fmla="*/ 254 w 269"/>
                <a:gd name="T29" fmla="*/ 195 h 247"/>
                <a:gd name="T30" fmla="*/ 249 w 269"/>
                <a:gd name="T31" fmla="*/ 206 h 247"/>
                <a:gd name="T32" fmla="*/ 245 w 269"/>
                <a:gd name="T33" fmla="*/ 210 h 247"/>
                <a:gd name="T34" fmla="*/ 230 w 269"/>
                <a:gd name="T35" fmla="*/ 223 h 247"/>
                <a:gd name="T36" fmla="*/ 208 w 269"/>
                <a:gd name="T37" fmla="*/ 232 h 247"/>
                <a:gd name="T38" fmla="*/ 184 w 269"/>
                <a:gd name="T39" fmla="*/ 240 h 247"/>
                <a:gd name="T40" fmla="*/ 160 w 269"/>
                <a:gd name="T41" fmla="*/ 243 h 247"/>
                <a:gd name="T42" fmla="*/ 139 w 269"/>
                <a:gd name="T43" fmla="*/ 247 h 247"/>
                <a:gd name="T44" fmla="*/ 125 w 269"/>
                <a:gd name="T45" fmla="*/ 247 h 247"/>
                <a:gd name="T46" fmla="*/ 119 w 269"/>
                <a:gd name="T47" fmla="*/ 247 h 2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47"/>
                <a:gd name="T74" fmla="*/ 269 w 269"/>
                <a:gd name="T75" fmla="*/ 247 h 2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47">
                  <a:moveTo>
                    <a:pt x="119" y="247"/>
                  </a:moveTo>
                  <a:lnTo>
                    <a:pt x="88" y="243"/>
                  </a:lnTo>
                  <a:lnTo>
                    <a:pt x="62" y="236"/>
                  </a:lnTo>
                  <a:lnTo>
                    <a:pt x="41" y="225"/>
                  </a:lnTo>
                  <a:lnTo>
                    <a:pt x="26" y="212"/>
                  </a:lnTo>
                  <a:lnTo>
                    <a:pt x="15" y="199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269" y="2"/>
                  </a:lnTo>
                  <a:lnTo>
                    <a:pt x="269" y="165"/>
                  </a:lnTo>
                  <a:lnTo>
                    <a:pt x="262" y="180"/>
                  </a:lnTo>
                  <a:lnTo>
                    <a:pt x="254" y="195"/>
                  </a:lnTo>
                  <a:lnTo>
                    <a:pt x="249" y="206"/>
                  </a:lnTo>
                  <a:lnTo>
                    <a:pt x="245" y="210"/>
                  </a:lnTo>
                  <a:lnTo>
                    <a:pt x="230" y="223"/>
                  </a:lnTo>
                  <a:lnTo>
                    <a:pt x="208" y="232"/>
                  </a:lnTo>
                  <a:lnTo>
                    <a:pt x="184" y="240"/>
                  </a:lnTo>
                  <a:lnTo>
                    <a:pt x="160" y="243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9" y="24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08">
              <a:extLst>
                <a:ext uri="{FF2B5EF4-FFF2-40B4-BE49-F238E27FC236}">
                  <a16:creationId xmlns:a16="http://schemas.microsoft.com/office/drawing/2014/main" id="{8AA01004-9C76-2448-8CEA-7A230A60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663" y="4354684"/>
              <a:ext cx="388162" cy="379150"/>
            </a:xfrm>
            <a:custGeom>
              <a:avLst/>
              <a:gdLst>
                <a:gd name="T0" fmla="*/ 110 w 243"/>
                <a:gd name="T1" fmla="*/ 247 h 247"/>
                <a:gd name="T2" fmla="*/ 78 w 243"/>
                <a:gd name="T3" fmla="*/ 242 h 247"/>
                <a:gd name="T4" fmla="*/ 52 w 243"/>
                <a:gd name="T5" fmla="*/ 234 h 247"/>
                <a:gd name="T6" fmla="*/ 34 w 243"/>
                <a:gd name="T7" fmla="*/ 223 h 247"/>
                <a:gd name="T8" fmla="*/ 19 w 243"/>
                <a:gd name="T9" fmla="*/ 210 h 247"/>
                <a:gd name="T10" fmla="*/ 10 w 243"/>
                <a:gd name="T11" fmla="*/ 197 h 247"/>
                <a:gd name="T12" fmla="*/ 4 w 243"/>
                <a:gd name="T13" fmla="*/ 188 h 247"/>
                <a:gd name="T14" fmla="*/ 2 w 243"/>
                <a:gd name="T15" fmla="*/ 180 h 247"/>
                <a:gd name="T16" fmla="*/ 0 w 243"/>
                <a:gd name="T17" fmla="*/ 177 h 247"/>
                <a:gd name="T18" fmla="*/ 0 w 243"/>
                <a:gd name="T19" fmla="*/ 0 h 247"/>
                <a:gd name="T20" fmla="*/ 243 w 243"/>
                <a:gd name="T21" fmla="*/ 2 h 247"/>
                <a:gd name="T22" fmla="*/ 243 w 243"/>
                <a:gd name="T23" fmla="*/ 158 h 247"/>
                <a:gd name="T24" fmla="*/ 238 w 243"/>
                <a:gd name="T25" fmla="*/ 173 h 247"/>
                <a:gd name="T26" fmla="*/ 230 w 243"/>
                <a:gd name="T27" fmla="*/ 188 h 247"/>
                <a:gd name="T28" fmla="*/ 225 w 243"/>
                <a:gd name="T29" fmla="*/ 197 h 247"/>
                <a:gd name="T30" fmla="*/ 223 w 243"/>
                <a:gd name="T31" fmla="*/ 201 h 247"/>
                <a:gd name="T32" fmla="*/ 208 w 243"/>
                <a:gd name="T33" fmla="*/ 214 h 247"/>
                <a:gd name="T34" fmla="*/ 189 w 243"/>
                <a:gd name="T35" fmla="*/ 225 h 247"/>
                <a:gd name="T36" fmla="*/ 167 w 243"/>
                <a:gd name="T37" fmla="*/ 232 h 247"/>
                <a:gd name="T38" fmla="*/ 147 w 243"/>
                <a:gd name="T39" fmla="*/ 240 h 247"/>
                <a:gd name="T40" fmla="*/ 128 w 243"/>
                <a:gd name="T41" fmla="*/ 243 h 247"/>
                <a:gd name="T42" fmla="*/ 115 w 243"/>
                <a:gd name="T43" fmla="*/ 245 h 247"/>
                <a:gd name="T44" fmla="*/ 110 w 243"/>
                <a:gd name="T45" fmla="*/ 247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247"/>
                <a:gd name="T71" fmla="*/ 243 w 243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247">
                  <a:moveTo>
                    <a:pt x="110" y="247"/>
                  </a:moveTo>
                  <a:lnTo>
                    <a:pt x="78" y="242"/>
                  </a:lnTo>
                  <a:lnTo>
                    <a:pt x="52" y="234"/>
                  </a:lnTo>
                  <a:lnTo>
                    <a:pt x="34" y="223"/>
                  </a:lnTo>
                  <a:lnTo>
                    <a:pt x="19" y="210"/>
                  </a:lnTo>
                  <a:lnTo>
                    <a:pt x="10" y="197"/>
                  </a:lnTo>
                  <a:lnTo>
                    <a:pt x="4" y="188"/>
                  </a:lnTo>
                  <a:lnTo>
                    <a:pt x="2" y="180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158"/>
                  </a:lnTo>
                  <a:lnTo>
                    <a:pt x="238" y="173"/>
                  </a:lnTo>
                  <a:lnTo>
                    <a:pt x="230" y="188"/>
                  </a:lnTo>
                  <a:lnTo>
                    <a:pt x="225" y="197"/>
                  </a:lnTo>
                  <a:lnTo>
                    <a:pt x="223" y="201"/>
                  </a:lnTo>
                  <a:lnTo>
                    <a:pt x="208" y="214"/>
                  </a:lnTo>
                  <a:lnTo>
                    <a:pt x="189" y="225"/>
                  </a:lnTo>
                  <a:lnTo>
                    <a:pt x="167" y="232"/>
                  </a:lnTo>
                  <a:lnTo>
                    <a:pt x="147" y="240"/>
                  </a:lnTo>
                  <a:lnTo>
                    <a:pt x="128" y="243"/>
                  </a:lnTo>
                  <a:lnTo>
                    <a:pt x="115" y="245"/>
                  </a:lnTo>
                  <a:lnTo>
                    <a:pt x="110" y="247"/>
                  </a:lnTo>
                  <a:close/>
                </a:path>
              </a:pathLst>
            </a:custGeom>
            <a:solidFill>
              <a:srgbClr val="1C1C1C"/>
            </a:solidFill>
            <a:ln w="0">
              <a:solidFill>
                <a:srgbClr val="1C1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09">
              <a:extLst>
                <a:ext uri="{FF2B5EF4-FFF2-40B4-BE49-F238E27FC236}">
                  <a16:creationId xmlns:a16="http://schemas.microsoft.com/office/drawing/2014/main" id="{66CCDD22-E52C-404C-8010-7837B0383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624" y="4354684"/>
              <a:ext cx="349825" cy="376080"/>
            </a:xfrm>
            <a:custGeom>
              <a:avLst/>
              <a:gdLst>
                <a:gd name="T0" fmla="*/ 100 w 219"/>
                <a:gd name="T1" fmla="*/ 245 h 245"/>
                <a:gd name="T2" fmla="*/ 72 w 219"/>
                <a:gd name="T3" fmla="*/ 242 h 245"/>
                <a:gd name="T4" fmla="*/ 48 w 219"/>
                <a:gd name="T5" fmla="*/ 234 h 245"/>
                <a:gd name="T6" fmla="*/ 32 w 219"/>
                <a:gd name="T7" fmla="*/ 225 h 245"/>
                <a:gd name="T8" fmla="*/ 19 w 219"/>
                <a:gd name="T9" fmla="*/ 214 h 245"/>
                <a:gd name="T10" fmla="*/ 9 w 219"/>
                <a:gd name="T11" fmla="*/ 203 h 245"/>
                <a:gd name="T12" fmla="*/ 4 w 219"/>
                <a:gd name="T13" fmla="*/ 193 h 245"/>
                <a:gd name="T14" fmla="*/ 2 w 219"/>
                <a:gd name="T15" fmla="*/ 188 h 245"/>
                <a:gd name="T16" fmla="*/ 0 w 219"/>
                <a:gd name="T17" fmla="*/ 186 h 245"/>
                <a:gd name="T18" fmla="*/ 0 w 219"/>
                <a:gd name="T19" fmla="*/ 0 h 245"/>
                <a:gd name="T20" fmla="*/ 219 w 219"/>
                <a:gd name="T21" fmla="*/ 2 h 245"/>
                <a:gd name="T22" fmla="*/ 219 w 219"/>
                <a:gd name="T23" fmla="*/ 153 h 245"/>
                <a:gd name="T24" fmla="*/ 211 w 219"/>
                <a:gd name="T25" fmla="*/ 165 h 245"/>
                <a:gd name="T26" fmla="*/ 206 w 219"/>
                <a:gd name="T27" fmla="*/ 178 h 245"/>
                <a:gd name="T28" fmla="*/ 202 w 219"/>
                <a:gd name="T29" fmla="*/ 188 h 245"/>
                <a:gd name="T30" fmla="*/ 198 w 219"/>
                <a:gd name="T31" fmla="*/ 193 h 245"/>
                <a:gd name="T32" fmla="*/ 187 w 219"/>
                <a:gd name="T33" fmla="*/ 204 h 245"/>
                <a:gd name="T34" fmla="*/ 171 w 219"/>
                <a:gd name="T35" fmla="*/ 216 h 245"/>
                <a:gd name="T36" fmla="*/ 150 w 219"/>
                <a:gd name="T37" fmla="*/ 225 h 245"/>
                <a:gd name="T38" fmla="*/ 132 w 219"/>
                <a:gd name="T39" fmla="*/ 234 h 245"/>
                <a:gd name="T40" fmla="*/ 117 w 219"/>
                <a:gd name="T41" fmla="*/ 240 h 245"/>
                <a:gd name="T42" fmla="*/ 104 w 219"/>
                <a:gd name="T43" fmla="*/ 243 h 245"/>
                <a:gd name="T44" fmla="*/ 100 w 219"/>
                <a:gd name="T45" fmla="*/ 245 h 2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245"/>
                <a:gd name="T71" fmla="*/ 219 w 219"/>
                <a:gd name="T72" fmla="*/ 245 h 2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245">
                  <a:moveTo>
                    <a:pt x="100" y="245"/>
                  </a:moveTo>
                  <a:lnTo>
                    <a:pt x="72" y="242"/>
                  </a:lnTo>
                  <a:lnTo>
                    <a:pt x="48" y="234"/>
                  </a:lnTo>
                  <a:lnTo>
                    <a:pt x="32" y="225"/>
                  </a:lnTo>
                  <a:lnTo>
                    <a:pt x="19" y="214"/>
                  </a:lnTo>
                  <a:lnTo>
                    <a:pt x="9" y="203"/>
                  </a:lnTo>
                  <a:lnTo>
                    <a:pt x="4" y="193"/>
                  </a:lnTo>
                  <a:lnTo>
                    <a:pt x="2" y="188"/>
                  </a:lnTo>
                  <a:lnTo>
                    <a:pt x="0" y="186"/>
                  </a:lnTo>
                  <a:lnTo>
                    <a:pt x="0" y="0"/>
                  </a:lnTo>
                  <a:lnTo>
                    <a:pt x="219" y="2"/>
                  </a:lnTo>
                  <a:lnTo>
                    <a:pt x="219" y="153"/>
                  </a:lnTo>
                  <a:lnTo>
                    <a:pt x="211" y="165"/>
                  </a:lnTo>
                  <a:lnTo>
                    <a:pt x="206" y="178"/>
                  </a:lnTo>
                  <a:lnTo>
                    <a:pt x="202" y="188"/>
                  </a:lnTo>
                  <a:lnTo>
                    <a:pt x="198" y="193"/>
                  </a:lnTo>
                  <a:lnTo>
                    <a:pt x="187" y="204"/>
                  </a:lnTo>
                  <a:lnTo>
                    <a:pt x="171" y="216"/>
                  </a:lnTo>
                  <a:lnTo>
                    <a:pt x="150" y="225"/>
                  </a:lnTo>
                  <a:lnTo>
                    <a:pt x="132" y="234"/>
                  </a:lnTo>
                  <a:lnTo>
                    <a:pt x="117" y="240"/>
                  </a:lnTo>
                  <a:lnTo>
                    <a:pt x="104" y="243"/>
                  </a:lnTo>
                  <a:lnTo>
                    <a:pt x="100" y="245"/>
                  </a:lnTo>
                  <a:close/>
                </a:path>
              </a:pathLst>
            </a:custGeom>
            <a:solidFill>
              <a:srgbClr val="393939"/>
            </a:solidFill>
            <a:ln w="0">
              <a:solidFill>
                <a:srgbClr val="39393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11">
              <a:extLst>
                <a:ext uri="{FF2B5EF4-FFF2-40B4-BE49-F238E27FC236}">
                  <a16:creationId xmlns:a16="http://schemas.microsoft.com/office/drawing/2014/main" id="{D64989DD-90A2-324D-8346-830F81C29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779" y="4354684"/>
              <a:ext cx="305098" cy="376080"/>
            </a:xfrm>
            <a:custGeom>
              <a:avLst/>
              <a:gdLst>
                <a:gd name="T0" fmla="*/ 89 w 191"/>
                <a:gd name="T1" fmla="*/ 245 h 245"/>
                <a:gd name="T2" fmla="*/ 61 w 191"/>
                <a:gd name="T3" fmla="*/ 242 h 245"/>
                <a:gd name="T4" fmla="*/ 39 w 191"/>
                <a:gd name="T5" fmla="*/ 234 h 245"/>
                <a:gd name="T6" fmla="*/ 22 w 191"/>
                <a:gd name="T7" fmla="*/ 223 h 245"/>
                <a:gd name="T8" fmla="*/ 11 w 191"/>
                <a:gd name="T9" fmla="*/ 214 h 245"/>
                <a:gd name="T10" fmla="*/ 3 w 191"/>
                <a:gd name="T11" fmla="*/ 203 h 245"/>
                <a:gd name="T12" fmla="*/ 0 w 191"/>
                <a:gd name="T13" fmla="*/ 197 h 245"/>
                <a:gd name="T14" fmla="*/ 0 w 191"/>
                <a:gd name="T15" fmla="*/ 193 h 245"/>
                <a:gd name="T16" fmla="*/ 0 w 191"/>
                <a:gd name="T17" fmla="*/ 0 h 245"/>
                <a:gd name="T18" fmla="*/ 191 w 191"/>
                <a:gd name="T19" fmla="*/ 2 h 245"/>
                <a:gd name="T20" fmla="*/ 191 w 191"/>
                <a:gd name="T21" fmla="*/ 147 h 245"/>
                <a:gd name="T22" fmla="*/ 185 w 191"/>
                <a:gd name="T23" fmla="*/ 158 h 245"/>
                <a:gd name="T24" fmla="*/ 180 w 191"/>
                <a:gd name="T25" fmla="*/ 171 h 245"/>
                <a:gd name="T26" fmla="*/ 176 w 191"/>
                <a:gd name="T27" fmla="*/ 180 h 245"/>
                <a:gd name="T28" fmla="*/ 174 w 191"/>
                <a:gd name="T29" fmla="*/ 184 h 245"/>
                <a:gd name="T30" fmla="*/ 163 w 191"/>
                <a:gd name="T31" fmla="*/ 195 h 245"/>
                <a:gd name="T32" fmla="*/ 148 w 191"/>
                <a:gd name="T33" fmla="*/ 206 h 245"/>
                <a:gd name="T34" fmla="*/ 133 w 191"/>
                <a:gd name="T35" fmla="*/ 217 h 245"/>
                <a:gd name="T36" fmla="*/ 117 w 191"/>
                <a:gd name="T37" fmla="*/ 229 h 245"/>
                <a:gd name="T38" fmla="*/ 104 w 191"/>
                <a:gd name="T39" fmla="*/ 238 h 245"/>
                <a:gd name="T40" fmla="*/ 92 w 191"/>
                <a:gd name="T41" fmla="*/ 243 h 245"/>
                <a:gd name="T42" fmla="*/ 89 w 191"/>
                <a:gd name="T43" fmla="*/ 245 h 2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1"/>
                <a:gd name="T67" fmla="*/ 0 h 245"/>
                <a:gd name="T68" fmla="*/ 191 w 191"/>
                <a:gd name="T69" fmla="*/ 245 h 2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1" h="245">
                  <a:moveTo>
                    <a:pt x="89" y="245"/>
                  </a:moveTo>
                  <a:lnTo>
                    <a:pt x="61" y="242"/>
                  </a:lnTo>
                  <a:lnTo>
                    <a:pt x="39" y="234"/>
                  </a:lnTo>
                  <a:lnTo>
                    <a:pt x="22" y="223"/>
                  </a:lnTo>
                  <a:lnTo>
                    <a:pt x="11" y="214"/>
                  </a:lnTo>
                  <a:lnTo>
                    <a:pt x="3" y="203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91" y="2"/>
                  </a:lnTo>
                  <a:lnTo>
                    <a:pt x="191" y="147"/>
                  </a:lnTo>
                  <a:lnTo>
                    <a:pt x="185" y="158"/>
                  </a:lnTo>
                  <a:lnTo>
                    <a:pt x="180" y="171"/>
                  </a:lnTo>
                  <a:lnTo>
                    <a:pt x="176" y="180"/>
                  </a:lnTo>
                  <a:lnTo>
                    <a:pt x="174" y="184"/>
                  </a:lnTo>
                  <a:lnTo>
                    <a:pt x="163" y="195"/>
                  </a:lnTo>
                  <a:lnTo>
                    <a:pt x="148" y="206"/>
                  </a:lnTo>
                  <a:lnTo>
                    <a:pt x="133" y="217"/>
                  </a:lnTo>
                  <a:lnTo>
                    <a:pt x="117" y="229"/>
                  </a:lnTo>
                  <a:lnTo>
                    <a:pt x="104" y="238"/>
                  </a:lnTo>
                  <a:lnTo>
                    <a:pt x="92" y="243"/>
                  </a:lnTo>
                  <a:lnTo>
                    <a:pt x="89" y="245"/>
                  </a:lnTo>
                  <a:close/>
                </a:path>
              </a:pathLst>
            </a:custGeom>
            <a:solidFill>
              <a:srgbClr val="555555"/>
            </a:solidFill>
            <a:ln w="0">
              <a:solidFill>
                <a:srgbClr val="5555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12">
              <a:extLst>
                <a:ext uri="{FF2B5EF4-FFF2-40B4-BE49-F238E27FC236}">
                  <a16:creationId xmlns:a16="http://schemas.microsoft.com/office/drawing/2014/main" id="{86CDDEA0-4C8F-9E48-8B10-47592567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740" y="4354684"/>
              <a:ext cx="263566" cy="373010"/>
            </a:xfrm>
            <a:custGeom>
              <a:avLst/>
              <a:gdLst>
                <a:gd name="T0" fmla="*/ 79 w 165"/>
                <a:gd name="T1" fmla="*/ 243 h 243"/>
                <a:gd name="T2" fmla="*/ 55 w 165"/>
                <a:gd name="T3" fmla="*/ 242 h 243"/>
                <a:gd name="T4" fmla="*/ 35 w 165"/>
                <a:gd name="T5" fmla="*/ 236 h 243"/>
                <a:gd name="T6" fmla="*/ 20 w 165"/>
                <a:gd name="T7" fmla="*/ 227 h 243"/>
                <a:gd name="T8" fmla="*/ 11 w 165"/>
                <a:gd name="T9" fmla="*/ 217 h 243"/>
                <a:gd name="T10" fmla="*/ 3 w 165"/>
                <a:gd name="T11" fmla="*/ 210 h 243"/>
                <a:gd name="T12" fmla="*/ 1 w 165"/>
                <a:gd name="T13" fmla="*/ 204 h 243"/>
                <a:gd name="T14" fmla="*/ 0 w 165"/>
                <a:gd name="T15" fmla="*/ 203 h 243"/>
                <a:gd name="T16" fmla="*/ 0 w 165"/>
                <a:gd name="T17" fmla="*/ 0 h 243"/>
                <a:gd name="T18" fmla="*/ 165 w 165"/>
                <a:gd name="T19" fmla="*/ 2 h 243"/>
                <a:gd name="T20" fmla="*/ 165 w 165"/>
                <a:gd name="T21" fmla="*/ 140 h 243"/>
                <a:gd name="T22" fmla="*/ 161 w 165"/>
                <a:gd name="T23" fmla="*/ 151 h 243"/>
                <a:gd name="T24" fmla="*/ 155 w 165"/>
                <a:gd name="T25" fmla="*/ 162 h 243"/>
                <a:gd name="T26" fmla="*/ 152 w 165"/>
                <a:gd name="T27" fmla="*/ 171 h 243"/>
                <a:gd name="T28" fmla="*/ 152 w 165"/>
                <a:gd name="T29" fmla="*/ 175 h 243"/>
                <a:gd name="T30" fmla="*/ 142 w 165"/>
                <a:gd name="T31" fmla="*/ 186 h 243"/>
                <a:gd name="T32" fmla="*/ 129 w 165"/>
                <a:gd name="T33" fmla="*/ 197 h 243"/>
                <a:gd name="T34" fmla="*/ 116 w 165"/>
                <a:gd name="T35" fmla="*/ 210 h 243"/>
                <a:gd name="T36" fmla="*/ 103 w 165"/>
                <a:gd name="T37" fmla="*/ 223 h 243"/>
                <a:gd name="T38" fmla="*/ 92 w 165"/>
                <a:gd name="T39" fmla="*/ 234 h 243"/>
                <a:gd name="T40" fmla="*/ 83 w 165"/>
                <a:gd name="T41" fmla="*/ 242 h 243"/>
                <a:gd name="T42" fmla="*/ 79 w 165"/>
                <a:gd name="T43" fmla="*/ 243 h 2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5"/>
                <a:gd name="T67" fmla="*/ 0 h 243"/>
                <a:gd name="T68" fmla="*/ 165 w 165"/>
                <a:gd name="T69" fmla="*/ 243 h 2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5" h="243">
                  <a:moveTo>
                    <a:pt x="79" y="243"/>
                  </a:moveTo>
                  <a:lnTo>
                    <a:pt x="55" y="242"/>
                  </a:lnTo>
                  <a:lnTo>
                    <a:pt x="35" y="236"/>
                  </a:lnTo>
                  <a:lnTo>
                    <a:pt x="20" y="227"/>
                  </a:lnTo>
                  <a:lnTo>
                    <a:pt x="11" y="217"/>
                  </a:lnTo>
                  <a:lnTo>
                    <a:pt x="3" y="210"/>
                  </a:lnTo>
                  <a:lnTo>
                    <a:pt x="1" y="204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165" y="2"/>
                  </a:lnTo>
                  <a:lnTo>
                    <a:pt x="165" y="140"/>
                  </a:lnTo>
                  <a:lnTo>
                    <a:pt x="161" y="151"/>
                  </a:lnTo>
                  <a:lnTo>
                    <a:pt x="155" y="162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42" y="186"/>
                  </a:lnTo>
                  <a:lnTo>
                    <a:pt x="129" y="197"/>
                  </a:lnTo>
                  <a:lnTo>
                    <a:pt x="116" y="210"/>
                  </a:lnTo>
                  <a:lnTo>
                    <a:pt x="103" y="223"/>
                  </a:lnTo>
                  <a:lnTo>
                    <a:pt x="92" y="234"/>
                  </a:lnTo>
                  <a:lnTo>
                    <a:pt x="83" y="242"/>
                  </a:lnTo>
                  <a:lnTo>
                    <a:pt x="79" y="243"/>
                  </a:lnTo>
                  <a:close/>
                </a:path>
              </a:pathLst>
            </a:custGeom>
            <a:solidFill>
              <a:srgbClr val="717171"/>
            </a:solidFill>
            <a:ln w="0">
              <a:solidFill>
                <a:srgbClr val="71717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13">
              <a:extLst>
                <a:ext uri="{FF2B5EF4-FFF2-40B4-BE49-F238E27FC236}">
                  <a16:creationId xmlns:a16="http://schemas.microsoft.com/office/drawing/2014/main" id="{56BEF696-E7C8-334A-9AAD-EBE40703F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03" y="4357754"/>
              <a:ext cx="222035" cy="369940"/>
            </a:xfrm>
            <a:custGeom>
              <a:avLst/>
              <a:gdLst>
                <a:gd name="T0" fmla="*/ 73 w 139"/>
                <a:gd name="T1" fmla="*/ 241 h 241"/>
                <a:gd name="T2" fmla="*/ 47 w 139"/>
                <a:gd name="T3" fmla="*/ 240 h 241"/>
                <a:gd name="T4" fmla="*/ 28 w 139"/>
                <a:gd name="T5" fmla="*/ 232 h 241"/>
                <a:gd name="T6" fmla="*/ 15 w 139"/>
                <a:gd name="T7" fmla="*/ 225 h 241"/>
                <a:gd name="T8" fmla="*/ 8 w 139"/>
                <a:gd name="T9" fmla="*/ 217 h 241"/>
                <a:gd name="T10" fmla="*/ 2 w 139"/>
                <a:gd name="T11" fmla="*/ 210 h 241"/>
                <a:gd name="T12" fmla="*/ 0 w 139"/>
                <a:gd name="T13" fmla="*/ 208 h 241"/>
                <a:gd name="T14" fmla="*/ 0 w 139"/>
                <a:gd name="T15" fmla="*/ 0 h 241"/>
                <a:gd name="T16" fmla="*/ 139 w 139"/>
                <a:gd name="T17" fmla="*/ 0 h 241"/>
                <a:gd name="T18" fmla="*/ 139 w 139"/>
                <a:gd name="T19" fmla="*/ 132 h 241"/>
                <a:gd name="T20" fmla="*/ 136 w 139"/>
                <a:gd name="T21" fmla="*/ 141 h 241"/>
                <a:gd name="T22" fmla="*/ 132 w 139"/>
                <a:gd name="T23" fmla="*/ 152 h 241"/>
                <a:gd name="T24" fmla="*/ 130 w 139"/>
                <a:gd name="T25" fmla="*/ 162 h 241"/>
                <a:gd name="T26" fmla="*/ 128 w 139"/>
                <a:gd name="T27" fmla="*/ 165 h 241"/>
                <a:gd name="T28" fmla="*/ 121 w 139"/>
                <a:gd name="T29" fmla="*/ 175 h 241"/>
                <a:gd name="T30" fmla="*/ 112 w 139"/>
                <a:gd name="T31" fmla="*/ 188 h 241"/>
                <a:gd name="T32" fmla="*/ 101 w 139"/>
                <a:gd name="T33" fmla="*/ 202 h 241"/>
                <a:gd name="T34" fmla="*/ 89 w 139"/>
                <a:gd name="T35" fmla="*/ 215 h 241"/>
                <a:gd name="T36" fmla="*/ 82 w 139"/>
                <a:gd name="T37" fmla="*/ 228 h 241"/>
                <a:gd name="T38" fmla="*/ 75 w 139"/>
                <a:gd name="T39" fmla="*/ 238 h 241"/>
                <a:gd name="T40" fmla="*/ 73 w 139"/>
                <a:gd name="T41" fmla="*/ 241 h 2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241"/>
                <a:gd name="T65" fmla="*/ 139 w 139"/>
                <a:gd name="T66" fmla="*/ 241 h 2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241">
                  <a:moveTo>
                    <a:pt x="73" y="241"/>
                  </a:moveTo>
                  <a:lnTo>
                    <a:pt x="47" y="240"/>
                  </a:lnTo>
                  <a:lnTo>
                    <a:pt x="28" y="232"/>
                  </a:lnTo>
                  <a:lnTo>
                    <a:pt x="15" y="225"/>
                  </a:lnTo>
                  <a:lnTo>
                    <a:pt x="8" y="217"/>
                  </a:lnTo>
                  <a:lnTo>
                    <a:pt x="2" y="210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39" y="132"/>
                  </a:lnTo>
                  <a:lnTo>
                    <a:pt x="136" y="141"/>
                  </a:lnTo>
                  <a:lnTo>
                    <a:pt x="132" y="152"/>
                  </a:lnTo>
                  <a:lnTo>
                    <a:pt x="130" y="162"/>
                  </a:lnTo>
                  <a:lnTo>
                    <a:pt x="128" y="165"/>
                  </a:lnTo>
                  <a:lnTo>
                    <a:pt x="121" y="175"/>
                  </a:lnTo>
                  <a:lnTo>
                    <a:pt x="112" y="188"/>
                  </a:lnTo>
                  <a:lnTo>
                    <a:pt x="101" y="202"/>
                  </a:lnTo>
                  <a:lnTo>
                    <a:pt x="89" y="215"/>
                  </a:lnTo>
                  <a:lnTo>
                    <a:pt x="82" y="228"/>
                  </a:lnTo>
                  <a:lnTo>
                    <a:pt x="75" y="238"/>
                  </a:lnTo>
                  <a:lnTo>
                    <a:pt x="73" y="241"/>
                  </a:lnTo>
                  <a:close/>
                </a:path>
              </a:pathLst>
            </a:custGeom>
            <a:solidFill>
              <a:srgbClr val="8E8E8E"/>
            </a:solidFill>
            <a:ln w="0">
              <a:solidFill>
                <a:srgbClr val="8E8E8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14">
              <a:extLst>
                <a:ext uri="{FF2B5EF4-FFF2-40B4-BE49-F238E27FC236}">
                  <a16:creationId xmlns:a16="http://schemas.microsoft.com/office/drawing/2014/main" id="{E5D977D5-1C58-474A-B957-0946B7EE2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258" y="4357754"/>
              <a:ext cx="177308" cy="368405"/>
            </a:xfrm>
            <a:custGeom>
              <a:avLst/>
              <a:gdLst>
                <a:gd name="T0" fmla="*/ 61 w 111"/>
                <a:gd name="T1" fmla="*/ 240 h 240"/>
                <a:gd name="T2" fmla="*/ 37 w 111"/>
                <a:gd name="T3" fmla="*/ 238 h 240"/>
                <a:gd name="T4" fmla="*/ 19 w 111"/>
                <a:gd name="T5" fmla="*/ 232 h 240"/>
                <a:gd name="T6" fmla="*/ 8 w 111"/>
                <a:gd name="T7" fmla="*/ 225 h 240"/>
                <a:gd name="T8" fmla="*/ 2 w 111"/>
                <a:gd name="T9" fmla="*/ 219 h 240"/>
                <a:gd name="T10" fmla="*/ 0 w 111"/>
                <a:gd name="T11" fmla="*/ 217 h 240"/>
                <a:gd name="T12" fmla="*/ 0 w 111"/>
                <a:gd name="T13" fmla="*/ 0 h 240"/>
                <a:gd name="T14" fmla="*/ 111 w 111"/>
                <a:gd name="T15" fmla="*/ 0 h 240"/>
                <a:gd name="T16" fmla="*/ 111 w 111"/>
                <a:gd name="T17" fmla="*/ 125 h 240"/>
                <a:gd name="T18" fmla="*/ 110 w 111"/>
                <a:gd name="T19" fmla="*/ 134 h 240"/>
                <a:gd name="T20" fmla="*/ 106 w 111"/>
                <a:gd name="T21" fmla="*/ 143 h 240"/>
                <a:gd name="T22" fmla="*/ 104 w 111"/>
                <a:gd name="T23" fmla="*/ 152 h 240"/>
                <a:gd name="T24" fmla="*/ 104 w 111"/>
                <a:gd name="T25" fmla="*/ 156 h 240"/>
                <a:gd name="T26" fmla="*/ 98 w 111"/>
                <a:gd name="T27" fmla="*/ 165 h 240"/>
                <a:gd name="T28" fmla="*/ 91 w 111"/>
                <a:gd name="T29" fmla="*/ 178 h 240"/>
                <a:gd name="T30" fmla="*/ 84 w 111"/>
                <a:gd name="T31" fmla="*/ 195 h 240"/>
                <a:gd name="T32" fmla="*/ 74 w 111"/>
                <a:gd name="T33" fmla="*/ 212 h 240"/>
                <a:gd name="T34" fmla="*/ 67 w 111"/>
                <a:gd name="T35" fmla="*/ 227 h 240"/>
                <a:gd name="T36" fmla="*/ 63 w 111"/>
                <a:gd name="T37" fmla="*/ 236 h 240"/>
                <a:gd name="T38" fmla="*/ 61 w 111"/>
                <a:gd name="T39" fmla="*/ 240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240"/>
                <a:gd name="T62" fmla="*/ 111 w 111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240">
                  <a:moveTo>
                    <a:pt x="61" y="240"/>
                  </a:moveTo>
                  <a:lnTo>
                    <a:pt x="37" y="238"/>
                  </a:lnTo>
                  <a:lnTo>
                    <a:pt x="19" y="232"/>
                  </a:lnTo>
                  <a:lnTo>
                    <a:pt x="8" y="225"/>
                  </a:lnTo>
                  <a:lnTo>
                    <a:pt x="2" y="219"/>
                  </a:lnTo>
                  <a:lnTo>
                    <a:pt x="0" y="217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1" y="125"/>
                  </a:lnTo>
                  <a:lnTo>
                    <a:pt x="110" y="134"/>
                  </a:lnTo>
                  <a:lnTo>
                    <a:pt x="106" y="143"/>
                  </a:lnTo>
                  <a:lnTo>
                    <a:pt x="104" y="152"/>
                  </a:lnTo>
                  <a:lnTo>
                    <a:pt x="104" y="156"/>
                  </a:lnTo>
                  <a:lnTo>
                    <a:pt x="98" y="165"/>
                  </a:lnTo>
                  <a:lnTo>
                    <a:pt x="91" y="178"/>
                  </a:lnTo>
                  <a:lnTo>
                    <a:pt x="84" y="195"/>
                  </a:lnTo>
                  <a:lnTo>
                    <a:pt x="74" y="212"/>
                  </a:lnTo>
                  <a:lnTo>
                    <a:pt x="67" y="227"/>
                  </a:lnTo>
                  <a:lnTo>
                    <a:pt x="63" y="236"/>
                  </a:lnTo>
                  <a:lnTo>
                    <a:pt x="61" y="240"/>
                  </a:lnTo>
                  <a:close/>
                </a:path>
              </a:pathLst>
            </a:custGeom>
            <a:solidFill>
              <a:srgbClr val="AAAAAA"/>
            </a:solidFill>
            <a:ln w="0">
              <a:solidFill>
                <a:srgbClr val="AAAA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215">
              <a:extLst>
                <a:ext uri="{FF2B5EF4-FFF2-40B4-BE49-F238E27FC236}">
                  <a16:creationId xmlns:a16="http://schemas.microsoft.com/office/drawing/2014/main" id="{C9A9BC75-C6D9-2243-98C4-EF0E8F766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219" y="4357754"/>
              <a:ext cx="135777" cy="368405"/>
            </a:xfrm>
            <a:custGeom>
              <a:avLst/>
              <a:gdLst>
                <a:gd name="T0" fmla="*/ 52 w 85"/>
                <a:gd name="T1" fmla="*/ 240 h 240"/>
                <a:gd name="T2" fmla="*/ 31 w 85"/>
                <a:gd name="T3" fmla="*/ 240 h 240"/>
                <a:gd name="T4" fmla="*/ 17 w 85"/>
                <a:gd name="T5" fmla="*/ 236 h 240"/>
                <a:gd name="T6" fmla="*/ 7 w 85"/>
                <a:gd name="T7" fmla="*/ 230 h 240"/>
                <a:gd name="T8" fmla="*/ 2 w 85"/>
                <a:gd name="T9" fmla="*/ 227 h 240"/>
                <a:gd name="T10" fmla="*/ 0 w 85"/>
                <a:gd name="T11" fmla="*/ 225 h 240"/>
                <a:gd name="T12" fmla="*/ 0 w 85"/>
                <a:gd name="T13" fmla="*/ 0 h 240"/>
                <a:gd name="T14" fmla="*/ 85 w 85"/>
                <a:gd name="T15" fmla="*/ 0 h 240"/>
                <a:gd name="T16" fmla="*/ 85 w 85"/>
                <a:gd name="T17" fmla="*/ 119 h 240"/>
                <a:gd name="T18" fmla="*/ 85 w 85"/>
                <a:gd name="T19" fmla="*/ 123 h 240"/>
                <a:gd name="T20" fmla="*/ 83 w 85"/>
                <a:gd name="T21" fmla="*/ 126 h 240"/>
                <a:gd name="T22" fmla="*/ 83 w 85"/>
                <a:gd name="T23" fmla="*/ 132 h 240"/>
                <a:gd name="T24" fmla="*/ 82 w 85"/>
                <a:gd name="T25" fmla="*/ 138 h 240"/>
                <a:gd name="T26" fmla="*/ 82 w 85"/>
                <a:gd name="T27" fmla="*/ 143 h 240"/>
                <a:gd name="T28" fmla="*/ 80 w 85"/>
                <a:gd name="T29" fmla="*/ 147 h 240"/>
                <a:gd name="T30" fmla="*/ 80 w 85"/>
                <a:gd name="T31" fmla="*/ 147 h 240"/>
                <a:gd name="T32" fmla="*/ 76 w 85"/>
                <a:gd name="T33" fmla="*/ 156 h 240"/>
                <a:gd name="T34" fmla="*/ 72 w 85"/>
                <a:gd name="T35" fmla="*/ 169 h 240"/>
                <a:gd name="T36" fmla="*/ 67 w 85"/>
                <a:gd name="T37" fmla="*/ 188 h 240"/>
                <a:gd name="T38" fmla="*/ 61 w 85"/>
                <a:gd name="T39" fmla="*/ 206 h 240"/>
                <a:gd name="T40" fmla="*/ 56 w 85"/>
                <a:gd name="T41" fmla="*/ 223 h 240"/>
                <a:gd name="T42" fmla="*/ 54 w 85"/>
                <a:gd name="T43" fmla="*/ 234 h 240"/>
                <a:gd name="T44" fmla="*/ 52 w 85"/>
                <a:gd name="T45" fmla="*/ 240 h 2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"/>
                <a:gd name="T70" fmla="*/ 0 h 240"/>
                <a:gd name="T71" fmla="*/ 85 w 85"/>
                <a:gd name="T72" fmla="*/ 240 h 2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" h="240">
                  <a:moveTo>
                    <a:pt x="52" y="240"/>
                  </a:moveTo>
                  <a:lnTo>
                    <a:pt x="31" y="240"/>
                  </a:lnTo>
                  <a:lnTo>
                    <a:pt x="17" y="236"/>
                  </a:lnTo>
                  <a:lnTo>
                    <a:pt x="7" y="230"/>
                  </a:lnTo>
                  <a:lnTo>
                    <a:pt x="2" y="227"/>
                  </a:lnTo>
                  <a:lnTo>
                    <a:pt x="0" y="22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19"/>
                  </a:lnTo>
                  <a:lnTo>
                    <a:pt x="85" y="123"/>
                  </a:lnTo>
                  <a:lnTo>
                    <a:pt x="83" y="126"/>
                  </a:lnTo>
                  <a:lnTo>
                    <a:pt x="83" y="132"/>
                  </a:lnTo>
                  <a:lnTo>
                    <a:pt x="82" y="138"/>
                  </a:lnTo>
                  <a:lnTo>
                    <a:pt x="82" y="143"/>
                  </a:lnTo>
                  <a:lnTo>
                    <a:pt x="80" y="147"/>
                  </a:lnTo>
                  <a:lnTo>
                    <a:pt x="76" y="156"/>
                  </a:lnTo>
                  <a:lnTo>
                    <a:pt x="72" y="169"/>
                  </a:lnTo>
                  <a:lnTo>
                    <a:pt x="67" y="188"/>
                  </a:lnTo>
                  <a:lnTo>
                    <a:pt x="61" y="206"/>
                  </a:lnTo>
                  <a:lnTo>
                    <a:pt x="56" y="223"/>
                  </a:lnTo>
                  <a:lnTo>
                    <a:pt x="54" y="234"/>
                  </a:lnTo>
                  <a:lnTo>
                    <a:pt x="52" y="240"/>
                  </a:lnTo>
                  <a:close/>
                </a:path>
              </a:pathLst>
            </a:custGeom>
            <a:solidFill>
              <a:srgbClr val="C6C6C6"/>
            </a:solidFill>
            <a:ln w="0">
              <a:solidFill>
                <a:srgbClr val="C6C6C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216">
              <a:extLst>
                <a:ext uri="{FF2B5EF4-FFF2-40B4-BE49-F238E27FC236}">
                  <a16:creationId xmlns:a16="http://schemas.microsoft.com/office/drawing/2014/main" id="{78ED0411-743B-C142-8E2C-550699EC8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179" y="4357754"/>
              <a:ext cx="94245" cy="368405"/>
            </a:xfrm>
            <a:custGeom>
              <a:avLst/>
              <a:gdLst>
                <a:gd name="T0" fmla="*/ 42 w 59"/>
                <a:gd name="T1" fmla="*/ 238 h 240"/>
                <a:gd name="T2" fmla="*/ 24 w 59"/>
                <a:gd name="T3" fmla="*/ 240 h 240"/>
                <a:gd name="T4" fmla="*/ 11 w 59"/>
                <a:gd name="T5" fmla="*/ 238 h 240"/>
                <a:gd name="T6" fmla="*/ 3 w 59"/>
                <a:gd name="T7" fmla="*/ 234 h 240"/>
                <a:gd name="T8" fmla="*/ 0 w 59"/>
                <a:gd name="T9" fmla="*/ 234 h 240"/>
                <a:gd name="T10" fmla="*/ 0 w 59"/>
                <a:gd name="T11" fmla="*/ 0 h 240"/>
                <a:gd name="T12" fmla="*/ 59 w 59"/>
                <a:gd name="T13" fmla="*/ 0 h 240"/>
                <a:gd name="T14" fmla="*/ 59 w 59"/>
                <a:gd name="T15" fmla="*/ 113 h 240"/>
                <a:gd name="T16" fmla="*/ 59 w 59"/>
                <a:gd name="T17" fmla="*/ 115 h 240"/>
                <a:gd name="T18" fmla="*/ 59 w 59"/>
                <a:gd name="T19" fmla="*/ 119 h 240"/>
                <a:gd name="T20" fmla="*/ 59 w 59"/>
                <a:gd name="T21" fmla="*/ 125 h 240"/>
                <a:gd name="T22" fmla="*/ 57 w 59"/>
                <a:gd name="T23" fmla="*/ 130 h 240"/>
                <a:gd name="T24" fmla="*/ 57 w 59"/>
                <a:gd name="T25" fmla="*/ 134 h 240"/>
                <a:gd name="T26" fmla="*/ 57 w 59"/>
                <a:gd name="T27" fmla="*/ 138 h 240"/>
                <a:gd name="T28" fmla="*/ 57 w 59"/>
                <a:gd name="T29" fmla="*/ 139 h 240"/>
                <a:gd name="T30" fmla="*/ 55 w 59"/>
                <a:gd name="T31" fmla="*/ 147 h 240"/>
                <a:gd name="T32" fmla="*/ 54 w 59"/>
                <a:gd name="T33" fmla="*/ 160 h 240"/>
                <a:gd name="T34" fmla="*/ 50 w 59"/>
                <a:gd name="T35" fmla="*/ 180 h 240"/>
                <a:gd name="T36" fmla="*/ 48 w 59"/>
                <a:gd name="T37" fmla="*/ 201 h 240"/>
                <a:gd name="T38" fmla="*/ 44 w 59"/>
                <a:gd name="T39" fmla="*/ 219 h 240"/>
                <a:gd name="T40" fmla="*/ 44 w 59"/>
                <a:gd name="T41" fmla="*/ 234 h 240"/>
                <a:gd name="T42" fmla="*/ 42 w 59"/>
                <a:gd name="T43" fmla="*/ 238 h 2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9"/>
                <a:gd name="T67" fmla="*/ 0 h 240"/>
                <a:gd name="T68" fmla="*/ 59 w 59"/>
                <a:gd name="T69" fmla="*/ 240 h 2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9" h="240">
                  <a:moveTo>
                    <a:pt x="42" y="238"/>
                  </a:moveTo>
                  <a:lnTo>
                    <a:pt x="24" y="240"/>
                  </a:lnTo>
                  <a:lnTo>
                    <a:pt x="11" y="238"/>
                  </a:lnTo>
                  <a:lnTo>
                    <a:pt x="3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13"/>
                  </a:lnTo>
                  <a:lnTo>
                    <a:pt x="59" y="115"/>
                  </a:lnTo>
                  <a:lnTo>
                    <a:pt x="59" y="119"/>
                  </a:lnTo>
                  <a:lnTo>
                    <a:pt x="59" y="125"/>
                  </a:lnTo>
                  <a:lnTo>
                    <a:pt x="57" y="130"/>
                  </a:lnTo>
                  <a:lnTo>
                    <a:pt x="57" y="134"/>
                  </a:lnTo>
                  <a:lnTo>
                    <a:pt x="57" y="138"/>
                  </a:lnTo>
                  <a:lnTo>
                    <a:pt x="57" y="139"/>
                  </a:lnTo>
                  <a:lnTo>
                    <a:pt x="55" y="147"/>
                  </a:lnTo>
                  <a:lnTo>
                    <a:pt x="54" y="160"/>
                  </a:lnTo>
                  <a:lnTo>
                    <a:pt x="50" y="180"/>
                  </a:lnTo>
                  <a:lnTo>
                    <a:pt x="48" y="201"/>
                  </a:lnTo>
                  <a:lnTo>
                    <a:pt x="44" y="219"/>
                  </a:lnTo>
                  <a:lnTo>
                    <a:pt x="44" y="234"/>
                  </a:lnTo>
                  <a:lnTo>
                    <a:pt x="42" y="238"/>
                  </a:lnTo>
                  <a:close/>
                </a:path>
              </a:pathLst>
            </a:custGeom>
            <a:solidFill>
              <a:srgbClr val="E3E3E3"/>
            </a:solidFill>
            <a:ln w="0">
              <a:solidFill>
                <a:srgbClr val="E3E3E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17">
              <a:extLst>
                <a:ext uri="{FF2B5EF4-FFF2-40B4-BE49-F238E27FC236}">
                  <a16:creationId xmlns:a16="http://schemas.microsoft.com/office/drawing/2014/main" id="{F2A2E61A-4984-FD40-9734-A41D6EEF9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4737" y="4357754"/>
              <a:ext cx="51116" cy="369940"/>
            </a:xfrm>
            <a:custGeom>
              <a:avLst/>
              <a:gdLst>
                <a:gd name="T0" fmla="*/ 32 w 32"/>
                <a:gd name="T1" fmla="*/ 0 h 241"/>
                <a:gd name="T2" fmla="*/ 32 w 32"/>
                <a:gd name="T3" fmla="*/ 238 h 241"/>
                <a:gd name="T4" fmla="*/ 15 w 32"/>
                <a:gd name="T5" fmla="*/ 241 h 241"/>
                <a:gd name="T6" fmla="*/ 4 w 32"/>
                <a:gd name="T7" fmla="*/ 241 h 241"/>
                <a:gd name="T8" fmla="*/ 0 w 32"/>
                <a:gd name="T9" fmla="*/ 241 h 241"/>
                <a:gd name="T10" fmla="*/ 0 w 32"/>
                <a:gd name="T11" fmla="*/ 0 h 241"/>
                <a:gd name="T12" fmla="*/ 32 w 32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41"/>
                <a:gd name="T23" fmla="*/ 32 w 32"/>
                <a:gd name="T24" fmla="*/ 241 h 2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41">
                  <a:moveTo>
                    <a:pt x="32" y="0"/>
                  </a:moveTo>
                  <a:lnTo>
                    <a:pt x="32" y="238"/>
                  </a:lnTo>
                  <a:lnTo>
                    <a:pt x="15" y="241"/>
                  </a:lnTo>
                  <a:lnTo>
                    <a:pt x="4" y="241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18">
              <a:extLst>
                <a:ext uri="{FF2B5EF4-FFF2-40B4-BE49-F238E27FC236}">
                  <a16:creationId xmlns:a16="http://schemas.microsoft.com/office/drawing/2014/main" id="{6CA17728-6503-6944-899F-4DED98BC2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2623" y="4500824"/>
              <a:ext cx="175180" cy="160903"/>
            </a:xfrm>
            <a:custGeom>
              <a:avLst/>
              <a:gdLst>
                <a:gd name="T0" fmla="*/ 35 w 70"/>
                <a:gd name="T1" fmla="*/ 15 h 83"/>
                <a:gd name="T2" fmla="*/ 40 w 70"/>
                <a:gd name="T3" fmla="*/ 15 h 83"/>
                <a:gd name="T4" fmla="*/ 46 w 70"/>
                <a:gd name="T5" fmla="*/ 15 h 83"/>
                <a:gd name="T6" fmla="*/ 48 w 70"/>
                <a:gd name="T7" fmla="*/ 16 h 83"/>
                <a:gd name="T8" fmla="*/ 50 w 70"/>
                <a:gd name="T9" fmla="*/ 20 h 83"/>
                <a:gd name="T10" fmla="*/ 50 w 70"/>
                <a:gd name="T11" fmla="*/ 24 h 83"/>
                <a:gd name="T12" fmla="*/ 50 w 70"/>
                <a:gd name="T13" fmla="*/ 28 h 83"/>
                <a:gd name="T14" fmla="*/ 46 w 70"/>
                <a:gd name="T15" fmla="*/ 31 h 83"/>
                <a:gd name="T16" fmla="*/ 42 w 70"/>
                <a:gd name="T17" fmla="*/ 33 h 83"/>
                <a:gd name="T18" fmla="*/ 38 w 70"/>
                <a:gd name="T19" fmla="*/ 33 h 83"/>
                <a:gd name="T20" fmla="*/ 18 w 70"/>
                <a:gd name="T21" fmla="*/ 33 h 83"/>
                <a:gd name="T22" fmla="*/ 18 w 70"/>
                <a:gd name="T23" fmla="*/ 15 h 83"/>
                <a:gd name="T24" fmla="*/ 35 w 70"/>
                <a:gd name="T25" fmla="*/ 15 h 83"/>
                <a:gd name="T26" fmla="*/ 38 w 70"/>
                <a:gd name="T27" fmla="*/ 46 h 83"/>
                <a:gd name="T28" fmla="*/ 42 w 70"/>
                <a:gd name="T29" fmla="*/ 48 h 83"/>
                <a:gd name="T30" fmla="*/ 46 w 70"/>
                <a:gd name="T31" fmla="*/ 48 h 83"/>
                <a:gd name="T32" fmla="*/ 50 w 70"/>
                <a:gd name="T33" fmla="*/ 50 h 83"/>
                <a:gd name="T34" fmla="*/ 51 w 70"/>
                <a:gd name="T35" fmla="*/ 54 h 83"/>
                <a:gd name="T36" fmla="*/ 51 w 70"/>
                <a:gd name="T37" fmla="*/ 57 h 83"/>
                <a:gd name="T38" fmla="*/ 51 w 70"/>
                <a:gd name="T39" fmla="*/ 63 h 83"/>
                <a:gd name="T40" fmla="*/ 50 w 70"/>
                <a:gd name="T41" fmla="*/ 67 h 83"/>
                <a:gd name="T42" fmla="*/ 46 w 70"/>
                <a:gd name="T43" fmla="*/ 68 h 83"/>
                <a:gd name="T44" fmla="*/ 42 w 70"/>
                <a:gd name="T45" fmla="*/ 68 h 83"/>
                <a:gd name="T46" fmla="*/ 38 w 70"/>
                <a:gd name="T47" fmla="*/ 70 h 83"/>
                <a:gd name="T48" fmla="*/ 18 w 70"/>
                <a:gd name="T49" fmla="*/ 70 h 83"/>
                <a:gd name="T50" fmla="*/ 18 w 70"/>
                <a:gd name="T51" fmla="*/ 46 h 83"/>
                <a:gd name="T52" fmla="*/ 38 w 70"/>
                <a:gd name="T53" fmla="*/ 46 h 83"/>
                <a:gd name="T54" fmla="*/ 40 w 70"/>
                <a:gd name="T55" fmla="*/ 0 h 83"/>
                <a:gd name="T56" fmla="*/ 0 w 70"/>
                <a:gd name="T57" fmla="*/ 0 h 83"/>
                <a:gd name="T58" fmla="*/ 0 w 70"/>
                <a:gd name="T59" fmla="*/ 83 h 83"/>
                <a:gd name="T60" fmla="*/ 38 w 70"/>
                <a:gd name="T61" fmla="*/ 83 h 83"/>
                <a:gd name="T62" fmla="*/ 44 w 70"/>
                <a:gd name="T63" fmla="*/ 83 h 83"/>
                <a:gd name="T64" fmla="*/ 50 w 70"/>
                <a:gd name="T65" fmla="*/ 83 h 83"/>
                <a:gd name="T66" fmla="*/ 55 w 70"/>
                <a:gd name="T67" fmla="*/ 81 h 83"/>
                <a:gd name="T68" fmla="*/ 59 w 70"/>
                <a:gd name="T69" fmla="*/ 79 h 83"/>
                <a:gd name="T70" fmla="*/ 63 w 70"/>
                <a:gd name="T71" fmla="*/ 76 h 83"/>
                <a:gd name="T72" fmla="*/ 66 w 70"/>
                <a:gd name="T73" fmla="*/ 72 h 83"/>
                <a:gd name="T74" fmla="*/ 68 w 70"/>
                <a:gd name="T75" fmla="*/ 67 h 83"/>
                <a:gd name="T76" fmla="*/ 70 w 70"/>
                <a:gd name="T77" fmla="*/ 59 h 83"/>
                <a:gd name="T78" fmla="*/ 68 w 70"/>
                <a:gd name="T79" fmla="*/ 52 h 83"/>
                <a:gd name="T80" fmla="*/ 66 w 70"/>
                <a:gd name="T81" fmla="*/ 46 h 83"/>
                <a:gd name="T82" fmla="*/ 63 w 70"/>
                <a:gd name="T83" fmla="*/ 42 h 83"/>
                <a:gd name="T84" fmla="*/ 57 w 70"/>
                <a:gd name="T85" fmla="*/ 39 h 83"/>
                <a:gd name="T86" fmla="*/ 61 w 70"/>
                <a:gd name="T87" fmla="*/ 37 h 83"/>
                <a:gd name="T88" fmla="*/ 63 w 70"/>
                <a:gd name="T89" fmla="*/ 33 h 83"/>
                <a:gd name="T90" fmla="*/ 66 w 70"/>
                <a:gd name="T91" fmla="*/ 28 h 83"/>
                <a:gd name="T92" fmla="*/ 66 w 70"/>
                <a:gd name="T93" fmla="*/ 22 h 83"/>
                <a:gd name="T94" fmla="*/ 66 w 70"/>
                <a:gd name="T95" fmla="*/ 15 h 83"/>
                <a:gd name="T96" fmla="*/ 63 w 70"/>
                <a:gd name="T97" fmla="*/ 9 h 83"/>
                <a:gd name="T98" fmla="*/ 59 w 70"/>
                <a:gd name="T99" fmla="*/ 5 h 83"/>
                <a:gd name="T100" fmla="*/ 53 w 70"/>
                <a:gd name="T101" fmla="*/ 2 h 83"/>
                <a:gd name="T102" fmla="*/ 48 w 70"/>
                <a:gd name="T103" fmla="*/ 0 h 83"/>
                <a:gd name="T104" fmla="*/ 40 w 70"/>
                <a:gd name="T105" fmla="*/ 0 h 8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0"/>
                <a:gd name="T160" fmla="*/ 0 h 83"/>
                <a:gd name="T161" fmla="*/ 70 w 70"/>
                <a:gd name="T162" fmla="*/ 83 h 8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0" h="83">
                  <a:moveTo>
                    <a:pt x="35" y="15"/>
                  </a:moveTo>
                  <a:lnTo>
                    <a:pt x="40" y="15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0" y="20"/>
                  </a:lnTo>
                  <a:lnTo>
                    <a:pt x="50" y="24"/>
                  </a:lnTo>
                  <a:lnTo>
                    <a:pt x="50" y="28"/>
                  </a:lnTo>
                  <a:lnTo>
                    <a:pt x="46" y="31"/>
                  </a:lnTo>
                  <a:lnTo>
                    <a:pt x="42" y="33"/>
                  </a:lnTo>
                  <a:lnTo>
                    <a:pt x="38" y="33"/>
                  </a:lnTo>
                  <a:lnTo>
                    <a:pt x="18" y="33"/>
                  </a:lnTo>
                  <a:lnTo>
                    <a:pt x="18" y="15"/>
                  </a:lnTo>
                  <a:lnTo>
                    <a:pt x="35" y="15"/>
                  </a:lnTo>
                  <a:close/>
                  <a:moveTo>
                    <a:pt x="38" y="46"/>
                  </a:moveTo>
                  <a:lnTo>
                    <a:pt x="42" y="48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1" y="54"/>
                  </a:lnTo>
                  <a:lnTo>
                    <a:pt x="51" y="57"/>
                  </a:lnTo>
                  <a:lnTo>
                    <a:pt x="51" y="63"/>
                  </a:lnTo>
                  <a:lnTo>
                    <a:pt x="50" y="67"/>
                  </a:lnTo>
                  <a:lnTo>
                    <a:pt x="46" y="68"/>
                  </a:lnTo>
                  <a:lnTo>
                    <a:pt x="42" y="68"/>
                  </a:lnTo>
                  <a:lnTo>
                    <a:pt x="38" y="70"/>
                  </a:lnTo>
                  <a:lnTo>
                    <a:pt x="18" y="70"/>
                  </a:lnTo>
                  <a:lnTo>
                    <a:pt x="18" y="46"/>
                  </a:lnTo>
                  <a:lnTo>
                    <a:pt x="38" y="46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83"/>
                  </a:lnTo>
                  <a:lnTo>
                    <a:pt x="38" y="83"/>
                  </a:lnTo>
                  <a:lnTo>
                    <a:pt x="44" y="83"/>
                  </a:lnTo>
                  <a:lnTo>
                    <a:pt x="50" y="83"/>
                  </a:lnTo>
                  <a:lnTo>
                    <a:pt x="55" y="81"/>
                  </a:lnTo>
                  <a:lnTo>
                    <a:pt x="59" y="79"/>
                  </a:lnTo>
                  <a:lnTo>
                    <a:pt x="63" y="76"/>
                  </a:lnTo>
                  <a:lnTo>
                    <a:pt x="66" y="72"/>
                  </a:lnTo>
                  <a:lnTo>
                    <a:pt x="68" y="67"/>
                  </a:lnTo>
                  <a:lnTo>
                    <a:pt x="70" y="59"/>
                  </a:lnTo>
                  <a:lnTo>
                    <a:pt x="68" y="52"/>
                  </a:lnTo>
                  <a:lnTo>
                    <a:pt x="66" y="46"/>
                  </a:lnTo>
                  <a:lnTo>
                    <a:pt x="63" y="42"/>
                  </a:lnTo>
                  <a:lnTo>
                    <a:pt x="57" y="39"/>
                  </a:lnTo>
                  <a:lnTo>
                    <a:pt x="61" y="37"/>
                  </a:lnTo>
                  <a:lnTo>
                    <a:pt x="63" y="33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6" y="15"/>
                  </a:lnTo>
                  <a:lnTo>
                    <a:pt x="63" y="9"/>
                  </a:lnTo>
                  <a:lnTo>
                    <a:pt x="59" y="5"/>
                  </a:lnTo>
                  <a:lnTo>
                    <a:pt x="53" y="2"/>
                  </a:lnTo>
                  <a:lnTo>
                    <a:pt x="48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19">
              <a:extLst>
                <a:ext uri="{FF2B5EF4-FFF2-40B4-BE49-F238E27FC236}">
                  <a16:creationId xmlns:a16="http://schemas.microsoft.com/office/drawing/2014/main" id="{CA3626D9-9F74-8548-87D9-195AF3736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105" y="4241092"/>
              <a:ext cx="431291" cy="216438"/>
            </a:xfrm>
            <a:custGeom>
              <a:avLst/>
              <a:gdLst>
                <a:gd name="T0" fmla="*/ 135 w 270"/>
                <a:gd name="T1" fmla="*/ 141 h 141"/>
                <a:gd name="T2" fmla="*/ 172 w 270"/>
                <a:gd name="T3" fmla="*/ 139 h 141"/>
                <a:gd name="T4" fmla="*/ 204 w 270"/>
                <a:gd name="T5" fmla="*/ 132 h 141"/>
                <a:gd name="T6" fmla="*/ 231 w 270"/>
                <a:gd name="T7" fmla="*/ 121 h 141"/>
                <a:gd name="T8" fmla="*/ 252 w 270"/>
                <a:gd name="T9" fmla="*/ 106 h 141"/>
                <a:gd name="T10" fmla="*/ 267 w 270"/>
                <a:gd name="T11" fmla="*/ 89 h 141"/>
                <a:gd name="T12" fmla="*/ 270 w 270"/>
                <a:gd name="T13" fmla="*/ 71 h 141"/>
                <a:gd name="T14" fmla="*/ 267 w 270"/>
                <a:gd name="T15" fmla="*/ 52 h 141"/>
                <a:gd name="T16" fmla="*/ 252 w 270"/>
                <a:gd name="T17" fmla="*/ 36 h 141"/>
                <a:gd name="T18" fmla="*/ 231 w 270"/>
                <a:gd name="T19" fmla="*/ 21 h 141"/>
                <a:gd name="T20" fmla="*/ 204 w 270"/>
                <a:gd name="T21" fmla="*/ 10 h 141"/>
                <a:gd name="T22" fmla="*/ 172 w 270"/>
                <a:gd name="T23" fmla="*/ 2 h 141"/>
                <a:gd name="T24" fmla="*/ 135 w 270"/>
                <a:gd name="T25" fmla="*/ 0 h 141"/>
                <a:gd name="T26" fmla="*/ 100 w 270"/>
                <a:gd name="T27" fmla="*/ 2 h 141"/>
                <a:gd name="T28" fmla="*/ 66 w 270"/>
                <a:gd name="T29" fmla="*/ 10 h 141"/>
                <a:gd name="T30" fmla="*/ 40 w 270"/>
                <a:gd name="T31" fmla="*/ 21 h 141"/>
                <a:gd name="T32" fmla="*/ 18 w 270"/>
                <a:gd name="T33" fmla="*/ 36 h 141"/>
                <a:gd name="T34" fmla="*/ 5 w 270"/>
                <a:gd name="T35" fmla="*/ 52 h 141"/>
                <a:gd name="T36" fmla="*/ 0 w 270"/>
                <a:gd name="T37" fmla="*/ 71 h 141"/>
                <a:gd name="T38" fmla="*/ 5 w 270"/>
                <a:gd name="T39" fmla="*/ 89 h 141"/>
                <a:gd name="T40" fmla="*/ 18 w 270"/>
                <a:gd name="T41" fmla="*/ 106 h 141"/>
                <a:gd name="T42" fmla="*/ 40 w 270"/>
                <a:gd name="T43" fmla="*/ 121 h 141"/>
                <a:gd name="T44" fmla="*/ 66 w 270"/>
                <a:gd name="T45" fmla="*/ 132 h 141"/>
                <a:gd name="T46" fmla="*/ 100 w 270"/>
                <a:gd name="T47" fmla="*/ 139 h 141"/>
                <a:gd name="T48" fmla="*/ 135 w 270"/>
                <a:gd name="T49" fmla="*/ 141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0"/>
                <a:gd name="T76" fmla="*/ 0 h 141"/>
                <a:gd name="T77" fmla="*/ 270 w 270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0" h="141">
                  <a:moveTo>
                    <a:pt x="135" y="141"/>
                  </a:moveTo>
                  <a:lnTo>
                    <a:pt x="172" y="139"/>
                  </a:lnTo>
                  <a:lnTo>
                    <a:pt x="204" y="132"/>
                  </a:lnTo>
                  <a:lnTo>
                    <a:pt x="231" y="121"/>
                  </a:lnTo>
                  <a:lnTo>
                    <a:pt x="252" y="106"/>
                  </a:lnTo>
                  <a:lnTo>
                    <a:pt x="267" y="89"/>
                  </a:lnTo>
                  <a:lnTo>
                    <a:pt x="270" y="71"/>
                  </a:lnTo>
                  <a:lnTo>
                    <a:pt x="267" y="52"/>
                  </a:lnTo>
                  <a:lnTo>
                    <a:pt x="252" y="36"/>
                  </a:lnTo>
                  <a:lnTo>
                    <a:pt x="231" y="21"/>
                  </a:lnTo>
                  <a:lnTo>
                    <a:pt x="204" y="10"/>
                  </a:lnTo>
                  <a:lnTo>
                    <a:pt x="172" y="2"/>
                  </a:lnTo>
                  <a:lnTo>
                    <a:pt x="135" y="0"/>
                  </a:lnTo>
                  <a:lnTo>
                    <a:pt x="100" y="2"/>
                  </a:lnTo>
                  <a:lnTo>
                    <a:pt x="66" y="10"/>
                  </a:lnTo>
                  <a:lnTo>
                    <a:pt x="40" y="21"/>
                  </a:lnTo>
                  <a:lnTo>
                    <a:pt x="18" y="36"/>
                  </a:lnTo>
                  <a:lnTo>
                    <a:pt x="5" y="52"/>
                  </a:lnTo>
                  <a:lnTo>
                    <a:pt x="0" y="71"/>
                  </a:lnTo>
                  <a:lnTo>
                    <a:pt x="5" y="89"/>
                  </a:lnTo>
                  <a:lnTo>
                    <a:pt x="18" y="106"/>
                  </a:lnTo>
                  <a:lnTo>
                    <a:pt x="40" y="121"/>
                  </a:lnTo>
                  <a:lnTo>
                    <a:pt x="66" y="132"/>
                  </a:lnTo>
                  <a:lnTo>
                    <a:pt x="100" y="139"/>
                  </a:lnTo>
                  <a:lnTo>
                    <a:pt x="135" y="141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220">
              <a:extLst>
                <a:ext uri="{FF2B5EF4-FFF2-40B4-BE49-F238E27FC236}">
                  <a16:creationId xmlns:a16="http://schemas.microsoft.com/office/drawing/2014/main" id="{63B87DB3-4F2A-654F-808E-2668656B3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105" y="4241092"/>
              <a:ext cx="431291" cy="216438"/>
            </a:xfrm>
            <a:custGeom>
              <a:avLst/>
              <a:gdLst>
                <a:gd name="T0" fmla="*/ 135 w 270"/>
                <a:gd name="T1" fmla="*/ 141 h 141"/>
                <a:gd name="T2" fmla="*/ 172 w 270"/>
                <a:gd name="T3" fmla="*/ 139 h 141"/>
                <a:gd name="T4" fmla="*/ 204 w 270"/>
                <a:gd name="T5" fmla="*/ 132 h 141"/>
                <a:gd name="T6" fmla="*/ 231 w 270"/>
                <a:gd name="T7" fmla="*/ 121 h 141"/>
                <a:gd name="T8" fmla="*/ 252 w 270"/>
                <a:gd name="T9" fmla="*/ 106 h 141"/>
                <a:gd name="T10" fmla="*/ 267 w 270"/>
                <a:gd name="T11" fmla="*/ 89 h 141"/>
                <a:gd name="T12" fmla="*/ 270 w 270"/>
                <a:gd name="T13" fmla="*/ 71 h 141"/>
                <a:gd name="T14" fmla="*/ 267 w 270"/>
                <a:gd name="T15" fmla="*/ 52 h 141"/>
                <a:gd name="T16" fmla="*/ 252 w 270"/>
                <a:gd name="T17" fmla="*/ 36 h 141"/>
                <a:gd name="T18" fmla="*/ 231 w 270"/>
                <a:gd name="T19" fmla="*/ 21 h 141"/>
                <a:gd name="T20" fmla="*/ 204 w 270"/>
                <a:gd name="T21" fmla="*/ 10 h 141"/>
                <a:gd name="T22" fmla="*/ 172 w 270"/>
                <a:gd name="T23" fmla="*/ 2 h 141"/>
                <a:gd name="T24" fmla="*/ 135 w 270"/>
                <a:gd name="T25" fmla="*/ 0 h 141"/>
                <a:gd name="T26" fmla="*/ 100 w 270"/>
                <a:gd name="T27" fmla="*/ 2 h 141"/>
                <a:gd name="T28" fmla="*/ 66 w 270"/>
                <a:gd name="T29" fmla="*/ 10 h 141"/>
                <a:gd name="T30" fmla="*/ 40 w 270"/>
                <a:gd name="T31" fmla="*/ 21 h 141"/>
                <a:gd name="T32" fmla="*/ 18 w 270"/>
                <a:gd name="T33" fmla="*/ 36 h 141"/>
                <a:gd name="T34" fmla="*/ 5 w 270"/>
                <a:gd name="T35" fmla="*/ 52 h 141"/>
                <a:gd name="T36" fmla="*/ 0 w 270"/>
                <a:gd name="T37" fmla="*/ 71 h 141"/>
                <a:gd name="T38" fmla="*/ 5 w 270"/>
                <a:gd name="T39" fmla="*/ 89 h 141"/>
                <a:gd name="T40" fmla="*/ 18 w 270"/>
                <a:gd name="T41" fmla="*/ 106 h 141"/>
                <a:gd name="T42" fmla="*/ 40 w 270"/>
                <a:gd name="T43" fmla="*/ 121 h 141"/>
                <a:gd name="T44" fmla="*/ 66 w 270"/>
                <a:gd name="T45" fmla="*/ 132 h 141"/>
                <a:gd name="T46" fmla="*/ 100 w 270"/>
                <a:gd name="T47" fmla="*/ 139 h 141"/>
                <a:gd name="T48" fmla="*/ 135 w 270"/>
                <a:gd name="T49" fmla="*/ 141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0"/>
                <a:gd name="T76" fmla="*/ 0 h 141"/>
                <a:gd name="T77" fmla="*/ 270 w 270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0" h="141">
                  <a:moveTo>
                    <a:pt x="135" y="141"/>
                  </a:moveTo>
                  <a:lnTo>
                    <a:pt x="172" y="139"/>
                  </a:lnTo>
                  <a:lnTo>
                    <a:pt x="204" y="132"/>
                  </a:lnTo>
                  <a:lnTo>
                    <a:pt x="231" y="121"/>
                  </a:lnTo>
                  <a:lnTo>
                    <a:pt x="252" y="106"/>
                  </a:lnTo>
                  <a:lnTo>
                    <a:pt x="267" y="89"/>
                  </a:lnTo>
                  <a:lnTo>
                    <a:pt x="270" y="71"/>
                  </a:lnTo>
                  <a:lnTo>
                    <a:pt x="267" y="52"/>
                  </a:lnTo>
                  <a:lnTo>
                    <a:pt x="252" y="36"/>
                  </a:lnTo>
                  <a:lnTo>
                    <a:pt x="231" y="21"/>
                  </a:lnTo>
                  <a:lnTo>
                    <a:pt x="204" y="10"/>
                  </a:lnTo>
                  <a:lnTo>
                    <a:pt x="172" y="2"/>
                  </a:lnTo>
                  <a:lnTo>
                    <a:pt x="135" y="0"/>
                  </a:lnTo>
                  <a:lnTo>
                    <a:pt x="100" y="2"/>
                  </a:lnTo>
                  <a:lnTo>
                    <a:pt x="66" y="10"/>
                  </a:lnTo>
                  <a:lnTo>
                    <a:pt x="40" y="21"/>
                  </a:lnTo>
                  <a:lnTo>
                    <a:pt x="18" y="36"/>
                  </a:lnTo>
                  <a:lnTo>
                    <a:pt x="5" y="52"/>
                  </a:lnTo>
                  <a:lnTo>
                    <a:pt x="0" y="71"/>
                  </a:lnTo>
                  <a:lnTo>
                    <a:pt x="5" y="89"/>
                  </a:lnTo>
                  <a:lnTo>
                    <a:pt x="18" y="106"/>
                  </a:lnTo>
                  <a:lnTo>
                    <a:pt x="40" y="121"/>
                  </a:lnTo>
                  <a:lnTo>
                    <a:pt x="66" y="132"/>
                  </a:lnTo>
                  <a:lnTo>
                    <a:pt x="100" y="139"/>
                  </a:lnTo>
                  <a:lnTo>
                    <a:pt x="135" y="1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221">
              <a:extLst>
                <a:ext uri="{FF2B5EF4-FFF2-40B4-BE49-F238E27FC236}">
                  <a16:creationId xmlns:a16="http://schemas.microsoft.com/office/drawing/2014/main" id="{FC71E1F5-AA58-DD4B-876D-93866E9A4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805" y="4207322"/>
              <a:ext cx="311488" cy="182667"/>
            </a:xfrm>
            <a:custGeom>
              <a:avLst/>
              <a:gdLst>
                <a:gd name="T0" fmla="*/ 99 w 195"/>
                <a:gd name="T1" fmla="*/ 119 h 119"/>
                <a:gd name="T2" fmla="*/ 128 w 195"/>
                <a:gd name="T3" fmla="*/ 117 h 119"/>
                <a:gd name="T4" fmla="*/ 156 w 195"/>
                <a:gd name="T5" fmla="*/ 109 h 119"/>
                <a:gd name="T6" fmla="*/ 177 w 195"/>
                <a:gd name="T7" fmla="*/ 98 h 119"/>
                <a:gd name="T8" fmla="*/ 191 w 195"/>
                <a:gd name="T9" fmla="*/ 83 h 119"/>
                <a:gd name="T10" fmla="*/ 195 w 195"/>
                <a:gd name="T11" fmla="*/ 69 h 119"/>
                <a:gd name="T12" fmla="*/ 191 w 195"/>
                <a:gd name="T13" fmla="*/ 50 h 119"/>
                <a:gd name="T14" fmla="*/ 177 w 195"/>
                <a:gd name="T15" fmla="*/ 32 h 119"/>
                <a:gd name="T16" fmla="*/ 156 w 195"/>
                <a:gd name="T17" fmla="*/ 17 h 119"/>
                <a:gd name="T18" fmla="*/ 128 w 195"/>
                <a:gd name="T19" fmla="*/ 6 h 119"/>
                <a:gd name="T20" fmla="*/ 99 w 195"/>
                <a:gd name="T21" fmla="*/ 0 h 119"/>
                <a:gd name="T22" fmla="*/ 67 w 195"/>
                <a:gd name="T23" fmla="*/ 6 h 119"/>
                <a:gd name="T24" fmla="*/ 41 w 195"/>
                <a:gd name="T25" fmla="*/ 17 h 119"/>
                <a:gd name="T26" fmla="*/ 19 w 195"/>
                <a:gd name="T27" fmla="*/ 32 h 119"/>
                <a:gd name="T28" fmla="*/ 6 w 195"/>
                <a:gd name="T29" fmla="*/ 50 h 119"/>
                <a:gd name="T30" fmla="*/ 0 w 195"/>
                <a:gd name="T31" fmla="*/ 69 h 119"/>
                <a:gd name="T32" fmla="*/ 6 w 195"/>
                <a:gd name="T33" fmla="*/ 83 h 119"/>
                <a:gd name="T34" fmla="*/ 19 w 195"/>
                <a:gd name="T35" fmla="*/ 98 h 119"/>
                <a:gd name="T36" fmla="*/ 41 w 195"/>
                <a:gd name="T37" fmla="*/ 109 h 119"/>
                <a:gd name="T38" fmla="*/ 67 w 195"/>
                <a:gd name="T39" fmla="*/ 117 h 119"/>
                <a:gd name="T40" fmla="*/ 99 w 195"/>
                <a:gd name="T41" fmla="*/ 119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5"/>
                <a:gd name="T64" fmla="*/ 0 h 119"/>
                <a:gd name="T65" fmla="*/ 195 w 195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5" h="119">
                  <a:moveTo>
                    <a:pt x="99" y="119"/>
                  </a:moveTo>
                  <a:lnTo>
                    <a:pt x="128" y="117"/>
                  </a:lnTo>
                  <a:lnTo>
                    <a:pt x="156" y="109"/>
                  </a:lnTo>
                  <a:lnTo>
                    <a:pt x="177" y="98"/>
                  </a:lnTo>
                  <a:lnTo>
                    <a:pt x="191" y="83"/>
                  </a:lnTo>
                  <a:lnTo>
                    <a:pt x="195" y="69"/>
                  </a:lnTo>
                  <a:lnTo>
                    <a:pt x="191" y="50"/>
                  </a:lnTo>
                  <a:lnTo>
                    <a:pt x="177" y="32"/>
                  </a:lnTo>
                  <a:lnTo>
                    <a:pt x="156" y="17"/>
                  </a:lnTo>
                  <a:lnTo>
                    <a:pt x="128" y="6"/>
                  </a:lnTo>
                  <a:lnTo>
                    <a:pt x="99" y="0"/>
                  </a:lnTo>
                  <a:lnTo>
                    <a:pt x="67" y="6"/>
                  </a:lnTo>
                  <a:lnTo>
                    <a:pt x="41" y="17"/>
                  </a:lnTo>
                  <a:lnTo>
                    <a:pt x="19" y="32"/>
                  </a:lnTo>
                  <a:lnTo>
                    <a:pt x="6" y="50"/>
                  </a:lnTo>
                  <a:lnTo>
                    <a:pt x="0" y="69"/>
                  </a:lnTo>
                  <a:lnTo>
                    <a:pt x="6" y="83"/>
                  </a:lnTo>
                  <a:lnTo>
                    <a:pt x="19" y="98"/>
                  </a:lnTo>
                  <a:lnTo>
                    <a:pt x="41" y="109"/>
                  </a:lnTo>
                  <a:lnTo>
                    <a:pt x="67" y="117"/>
                  </a:lnTo>
                  <a:lnTo>
                    <a:pt x="99" y="119"/>
                  </a:lnTo>
                  <a:close/>
                </a:path>
              </a:pathLst>
            </a:custGeom>
            <a:solidFill>
              <a:srgbClr val="5B5B5B"/>
            </a:solidFill>
            <a:ln w="0">
              <a:solidFill>
                <a:srgbClr val="5B5B5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222">
              <a:extLst>
                <a:ext uri="{FF2B5EF4-FFF2-40B4-BE49-F238E27FC236}">
                  <a16:creationId xmlns:a16="http://schemas.microsoft.com/office/drawing/2014/main" id="{32A08994-9D02-5548-94E8-633EE3D52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1" y="4210392"/>
              <a:ext cx="273151" cy="159642"/>
            </a:xfrm>
            <a:custGeom>
              <a:avLst/>
              <a:gdLst>
                <a:gd name="T0" fmla="*/ 86 w 171"/>
                <a:gd name="T1" fmla="*/ 104 h 104"/>
                <a:gd name="T2" fmla="*/ 112 w 171"/>
                <a:gd name="T3" fmla="*/ 100 h 104"/>
                <a:gd name="T4" fmla="*/ 136 w 171"/>
                <a:gd name="T5" fmla="*/ 94 h 104"/>
                <a:gd name="T6" fmla="*/ 154 w 171"/>
                <a:gd name="T7" fmla="*/ 85 h 104"/>
                <a:gd name="T8" fmla="*/ 165 w 171"/>
                <a:gd name="T9" fmla="*/ 72 h 104"/>
                <a:gd name="T10" fmla="*/ 171 w 171"/>
                <a:gd name="T11" fmla="*/ 59 h 104"/>
                <a:gd name="T12" fmla="*/ 165 w 171"/>
                <a:gd name="T13" fmla="*/ 43 h 104"/>
                <a:gd name="T14" fmla="*/ 154 w 171"/>
                <a:gd name="T15" fmla="*/ 28 h 104"/>
                <a:gd name="T16" fmla="*/ 136 w 171"/>
                <a:gd name="T17" fmla="*/ 13 h 104"/>
                <a:gd name="T18" fmla="*/ 112 w 171"/>
                <a:gd name="T19" fmla="*/ 4 h 104"/>
                <a:gd name="T20" fmla="*/ 86 w 171"/>
                <a:gd name="T21" fmla="*/ 0 h 104"/>
                <a:gd name="T22" fmla="*/ 58 w 171"/>
                <a:gd name="T23" fmla="*/ 4 h 104"/>
                <a:gd name="T24" fmla="*/ 34 w 171"/>
                <a:gd name="T25" fmla="*/ 13 h 104"/>
                <a:gd name="T26" fmla="*/ 17 w 171"/>
                <a:gd name="T27" fmla="*/ 28 h 104"/>
                <a:gd name="T28" fmla="*/ 4 w 171"/>
                <a:gd name="T29" fmla="*/ 43 h 104"/>
                <a:gd name="T30" fmla="*/ 0 w 171"/>
                <a:gd name="T31" fmla="*/ 59 h 104"/>
                <a:gd name="T32" fmla="*/ 4 w 171"/>
                <a:gd name="T33" fmla="*/ 72 h 104"/>
                <a:gd name="T34" fmla="*/ 17 w 171"/>
                <a:gd name="T35" fmla="*/ 85 h 104"/>
                <a:gd name="T36" fmla="*/ 34 w 171"/>
                <a:gd name="T37" fmla="*/ 94 h 104"/>
                <a:gd name="T38" fmla="*/ 58 w 171"/>
                <a:gd name="T39" fmla="*/ 100 h 104"/>
                <a:gd name="T40" fmla="*/ 86 w 171"/>
                <a:gd name="T41" fmla="*/ 104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04"/>
                <a:gd name="T65" fmla="*/ 171 w 171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04">
                  <a:moveTo>
                    <a:pt x="86" y="104"/>
                  </a:moveTo>
                  <a:lnTo>
                    <a:pt x="112" y="100"/>
                  </a:lnTo>
                  <a:lnTo>
                    <a:pt x="136" y="94"/>
                  </a:lnTo>
                  <a:lnTo>
                    <a:pt x="154" y="85"/>
                  </a:lnTo>
                  <a:lnTo>
                    <a:pt x="165" y="72"/>
                  </a:lnTo>
                  <a:lnTo>
                    <a:pt x="171" y="59"/>
                  </a:lnTo>
                  <a:lnTo>
                    <a:pt x="165" y="43"/>
                  </a:lnTo>
                  <a:lnTo>
                    <a:pt x="154" y="28"/>
                  </a:lnTo>
                  <a:lnTo>
                    <a:pt x="136" y="13"/>
                  </a:lnTo>
                  <a:lnTo>
                    <a:pt x="112" y="4"/>
                  </a:lnTo>
                  <a:lnTo>
                    <a:pt x="86" y="0"/>
                  </a:lnTo>
                  <a:lnTo>
                    <a:pt x="58" y="4"/>
                  </a:lnTo>
                  <a:lnTo>
                    <a:pt x="34" y="13"/>
                  </a:lnTo>
                  <a:lnTo>
                    <a:pt x="17" y="28"/>
                  </a:lnTo>
                  <a:lnTo>
                    <a:pt x="4" y="43"/>
                  </a:lnTo>
                  <a:lnTo>
                    <a:pt x="0" y="59"/>
                  </a:lnTo>
                  <a:lnTo>
                    <a:pt x="4" y="72"/>
                  </a:lnTo>
                  <a:lnTo>
                    <a:pt x="17" y="85"/>
                  </a:lnTo>
                  <a:lnTo>
                    <a:pt x="34" y="94"/>
                  </a:lnTo>
                  <a:lnTo>
                    <a:pt x="58" y="100"/>
                  </a:lnTo>
                  <a:lnTo>
                    <a:pt x="86" y="104"/>
                  </a:lnTo>
                  <a:close/>
                </a:path>
              </a:pathLst>
            </a:custGeom>
            <a:solidFill>
              <a:srgbClr val="767676"/>
            </a:solidFill>
            <a:ln w="0">
              <a:solidFill>
                <a:srgbClr val="76767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23">
              <a:extLst>
                <a:ext uri="{FF2B5EF4-FFF2-40B4-BE49-F238E27FC236}">
                  <a16:creationId xmlns:a16="http://schemas.microsoft.com/office/drawing/2014/main" id="{FB370AAA-D697-2E4A-9CD0-E79564D62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740" y="4213462"/>
              <a:ext cx="233216" cy="133547"/>
            </a:xfrm>
            <a:custGeom>
              <a:avLst/>
              <a:gdLst>
                <a:gd name="T0" fmla="*/ 74 w 146"/>
                <a:gd name="T1" fmla="*/ 87 h 87"/>
                <a:gd name="T2" fmla="*/ 102 w 146"/>
                <a:gd name="T3" fmla="*/ 85 h 87"/>
                <a:gd name="T4" fmla="*/ 126 w 146"/>
                <a:gd name="T5" fmla="*/ 76 h 87"/>
                <a:gd name="T6" fmla="*/ 141 w 146"/>
                <a:gd name="T7" fmla="*/ 65 h 87"/>
                <a:gd name="T8" fmla="*/ 146 w 146"/>
                <a:gd name="T9" fmla="*/ 50 h 87"/>
                <a:gd name="T10" fmla="*/ 142 w 146"/>
                <a:gd name="T11" fmla="*/ 35 h 87"/>
                <a:gd name="T12" fmla="*/ 133 w 146"/>
                <a:gd name="T13" fmla="*/ 22 h 87"/>
                <a:gd name="T14" fmla="*/ 116 w 146"/>
                <a:gd name="T15" fmla="*/ 11 h 87"/>
                <a:gd name="T16" fmla="*/ 96 w 146"/>
                <a:gd name="T17" fmla="*/ 2 h 87"/>
                <a:gd name="T18" fmla="*/ 74 w 146"/>
                <a:gd name="T19" fmla="*/ 0 h 87"/>
                <a:gd name="T20" fmla="*/ 50 w 146"/>
                <a:gd name="T21" fmla="*/ 2 h 87"/>
                <a:gd name="T22" fmla="*/ 29 w 146"/>
                <a:gd name="T23" fmla="*/ 11 h 87"/>
                <a:gd name="T24" fmla="*/ 14 w 146"/>
                <a:gd name="T25" fmla="*/ 22 h 87"/>
                <a:gd name="T26" fmla="*/ 3 w 146"/>
                <a:gd name="T27" fmla="*/ 35 h 87"/>
                <a:gd name="T28" fmla="*/ 0 w 146"/>
                <a:gd name="T29" fmla="*/ 50 h 87"/>
                <a:gd name="T30" fmla="*/ 5 w 146"/>
                <a:gd name="T31" fmla="*/ 65 h 87"/>
                <a:gd name="T32" fmla="*/ 22 w 146"/>
                <a:gd name="T33" fmla="*/ 76 h 87"/>
                <a:gd name="T34" fmla="*/ 44 w 146"/>
                <a:gd name="T35" fmla="*/ 85 h 87"/>
                <a:gd name="T36" fmla="*/ 74 w 146"/>
                <a:gd name="T37" fmla="*/ 87 h 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87"/>
                <a:gd name="T59" fmla="*/ 146 w 146"/>
                <a:gd name="T60" fmla="*/ 87 h 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87">
                  <a:moveTo>
                    <a:pt x="74" y="87"/>
                  </a:moveTo>
                  <a:lnTo>
                    <a:pt x="102" y="85"/>
                  </a:lnTo>
                  <a:lnTo>
                    <a:pt x="126" y="76"/>
                  </a:lnTo>
                  <a:lnTo>
                    <a:pt x="141" y="65"/>
                  </a:lnTo>
                  <a:lnTo>
                    <a:pt x="146" y="50"/>
                  </a:lnTo>
                  <a:lnTo>
                    <a:pt x="142" y="35"/>
                  </a:lnTo>
                  <a:lnTo>
                    <a:pt x="133" y="22"/>
                  </a:lnTo>
                  <a:lnTo>
                    <a:pt x="116" y="11"/>
                  </a:lnTo>
                  <a:lnTo>
                    <a:pt x="96" y="2"/>
                  </a:lnTo>
                  <a:lnTo>
                    <a:pt x="74" y="0"/>
                  </a:lnTo>
                  <a:lnTo>
                    <a:pt x="50" y="2"/>
                  </a:lnTo>
                  <a:lnTo>
                    <a:pt x="29" y="11"/>
                  </a:lnTo>
                  <a:lnTo>
                    <a:pt x="14" y="22"/>
                  </a:lnTo>
                  <a:lnTo>
                    <a:pt x="3" y="35"/>
                  </a:lnTo>
                  <a:lnTo>
                    <a:pt x="0" y="50"/>
                  </a:lnTo>
                  <a:lnTo>
                    <a:pt x="5" y="65"/>
                  </a:lnTo>
                  <a:lnTo>
                    <a:pt x="22" y="76"/>
                  </a:lnTo>
                  <a:lnTo>
                    <a:pt x="44" y="85"/>
                  </a:lnTo>
                  <a:lnTo>
                    <a:pt x="74" y="87"/>
                  </a:lnTo>
                  <a:close/>
                </a:path>
              </a:pathLst>
            </a:custGeom>
            <a:solidFill>
              <a:srgbClr val="929292"/>
            </a:solidFill>
            <a:ln w="0">
              <a:solidFill>
                <a:srgbClr val="92929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24">
              <a:extLst>
                <a:ext uri="{FF2B5EF4-FFF2-40B4-BE49-F238E27FC236}">
                  <a16:creationId xmlns:a16="http://schemas.microsoft.com/office/drawing/2014/main" id="{8ED3961D-BC69-A64B-BC90-E5B41D8B3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506" y="4213462"/>
              <a:ext cx="194879" cy="113592"/>
            </a:xfrm>
            <a:custGeom>
              <a:avLst/>
              <a:gdLst>
                <a:gd name="T0" fmla="*/ 61 w 122"/>
                <a:gd name="T1" fmla="*/ 74 h 74"/>
                <a:gd name="T2" fmla="*/ 85 w 122"/>
                <a:gd name="T3" fmla="*/ 72 h 74"/>
                <a:gd name="T4" fmla="*/ 103 w 122"/>
                <a:gd name="T5" fmla="*/ 65 h 74"/>
                <a:gd name="T6" fmla="*/ 116 w 122"/>
                <a:gd name="T7" fmla="*/ 54 h 74"/>
                <a:gd name="T8" fmla="*/ 122 w 122"/>
                <a:gd name="T9" fmla="*/ 42 h 74"/>
                <a:gd name="T10" fmla="*/ 116 w 122"/>
                <a:gd name="T11" fmla="*/ 28 h 74"/>
                <a:gd name="T12" fmla="*/ 103 w 122"/>
                <a:gd name="T13" fmla="*/ 15 h 74"/>
                <a:gd name="T14" fmla="*/ 85 w 122"/>
                <a:gd name="T15" fmla="*/ 3 h 74"/>
                <a:gd name="T16" fmla="*/ 61 w 122"/>
                <a:gd name="T17" fmla="*/ 0 h 74"/>
                <a:gd name="T18" fmla="*/ 37 w 122"/>
                <a:gd name="T19" fmla="*/ 3 h 74"/>
                <a:gd name="T20" fmla="*/ 18 w 122"/>
                <a:gd name="T21" fmla="*/ 15 h 74"/>
                <a:gd name="T22" fmla="*/ 5 w 122"/>
                <a:gd name="T23" fmla="*/ 28 h 74"/>
                <a:gd name="T24" fmla="*/ 0 w 122"/>
                <a:gd name="T25" fmla="*/ 42 h 74"/>
                <a:gd name="T26" fmla="*/ 5 w 122"/>
                <a:gd name="T27" fmla="*/ 54 h 74"/>
                <a:gd name="T28" fmla="*/ 18 w 122"/>
                <a:gd name="T29" fmla="*/ 65 h 74"/>
                <a:gd name="T30" fmla="*/ 37 w 122"/>
                <a:gd name="T31" fmla="*/ 72 h 74"/>
                <a:gd name="T32" fmla="*/ 61 w 122"/>
                <a:gd name="T33" fmla="*/ 74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74"/>
                <a:gd name="T53" fmla="*/ 122 w 122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74">
                  <a:moveTo>
                    <a:pt x="61" y="74"/>
                  </a:moveTo>
                  <a:lnTo>
                    <a:pt x="85" y="72"/>
                  </a:lnTo>
                  <a:lnTo>
                    <a:pt x="103" y="65"/>
                  </a:lnTo>
                  <a:lnTo>
                    <a:pt x="116" y="54"/>
                  </a:lnTo>
                  <a:lnTo>
                    <a:pt x="122" y="42"/>
                  </a:lnTo>
                  <a:lnTo>
                    <a:pt x="116" y="28"/>
                  </a:lnTo>
                  <a:lnTo>
                    <a:pt x="103" y="15"/>
                  </a:lnTo>
                  <a:lnTo>
                    <a:pt x="85" y="3"/>
                  </a:lnTo>
                  <a:lnTo>
                    <a:pt x="61" y="0"/>
                  </a:lnTo>
                  <a:lnTo>
                    <a:pt x="37" y="3"/>
                  </a:lnTo>
                  <a:lnTo>
                    <a:pt x="18" y="15"/>
                  </a:lnTo>
                  <a:lnTo>
                    <a:pt x="5" y="28"/>
                  </a:lnTo>
                  <a:lnTo>
                    <a:pt x="0" y="42"/>
                  </a:lnTo>
                  <a:lnTo>
                    <a:pt x="5" y="54"/>
                  </a:lnTo>
                  <a:lnTo>
                    <a:pt x="18" y="65"/>
                  </a:lnTo>
                  <a:lnTo>
                    <a:pt x="37" y="72"/>
                  </a:lnTo>
                  <a:lnTo>
                    <a:pt x="61" y="74"/>
                  </a:lnTo>
                  <a:close/>
                </a:path>
              </a:pathLst>
            </a:custGeom>
            <a:solidFill>
              <a:srgbClr val="ADADAD"/>
            </a:solidFill>
            <a:ln w="0">
              <a:solidFill>
                <a:srgbClr val="ADADA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25">
              <a:extLst>
                <a:ext uri="{FF2B5EF4-FFF2-40B4-BE49-F238E27FC236}">
                  <a16:creationId xmlns:a16="http://schemas.microsoft.com/office/drawing/2014/main" id="{9E9F850B-8620-F440-A6B5-B65131B80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271" y="4216532"/>
              <a:ext cx="153348" cy="90566"/>
            </a:xfrm>
            <a:custGeom>
              <a:avLst/>
              <a:gdLst>
                <a:gd name="T0" fmla="*/ 48 w 96"/>
                <a:gd name="T1" fmla="*/ 59 h 59"/>
                <a:gd name="T2" fmla="*/ 66 w 96"/>
                <a:gd name="T3" fmla="*/ 55 h 59"/>
                <a:gd name="T4" fmla="*/ 83 w 96"/>
                <a:gd name="T5" fmla="*/ 50 h 59"/>
                <a:gd name="T6" fmla="*/ 92 w 96"/>
                <a:gd name="T7" fmla="*/ 42 h 59"/>
                <a:gd name="T8" fmla="*/ 96 w 96"/>
                <a:gd name="T9" fmla="*/ 33 h 59"/>
                <a:gd name="T10" fmla="*/ 92 w 96"/>
                <a:gd name="T11" fmla="*/ 22 h 59"/>
                <a:gd name="T12" fmla="*/ 83 w 96"/>
                <a:gd name="T13" fmla="*/ 11 h 59"/>
                <a:gd name="T14" fmla="*/ 66 w 96"/>
                <a:gd name="T15" fmla="*/ 1 h 59"/>
                <a:gd name="T16" fmla="*/ 48 w 96"/>
                <a:gd name="T17" fmla="*/ 0 h 59"/>
                <a:gd name="T18" fmla="*/ 29 w 96"/>
                <a:gd name="T19" fmla="*/ 1 h 59"/>
                <a:gd name="T20" fmla="*/ 13 w 96"/>
                <a:gd name="T21" fmla="*/ 11 h 59"/>
                <a:gd name="T22" fmla="*/ 3 w 96"/>
                <a:gd name="T23" fmla="*/ 22 h 59"/>
                <a:gd name="T24" fmla="*/ 0 w 96"/>
                <a:gd name="T25" fmla="*/ 33 h 59"/>
                <a:gd name="T26" fmla="*/ 3 w 96"/>
                <a:gd name="T27" fmla="*/ 42 h 59"/>
                <a:gd name="T28" fmla="*/ 13 w 96"/>
                <a:gd name="T29" fmla="*/ 50 h 59"/>
                <a:gd name="T30" fmla="*/ 29 w 96"/>
                <a:gd name="T31" fmla="*/ 55 h 59"/>
                <a:gd name="T32" fmla="*/ 48 w 96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59"/>
                <a:gd name="T53" fmla="*/ 96 w 96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59">
                  <a:moveTo>
                    <a:pt x="48" y="59"/>
                  </a:moveTo>
                  <a:lnTo>
                    <a:pt x="66" y="55"/>
                  </a:lnTo>
                  <a:lnTo>
                    <a:pt x="83" y="50"/>
                  </a:lnTo>
                  <a:lnTo>
                    <a:pt x="92" y="42"/>
                  </a:lnTo>
                  <a:lnTo>
                    <a:pt x="96" y="33"/>
                  </a:lnTo>
                  <a:lnTo>
                    <a:pt x="92" y="22"/>
                  </a:lnTo>
                  <a:lnTo>
                    <a:pt x="83" y="11"/>
                  </a:lnTo>
                  <a:lnTo>
                    <a:pt x="66" y="1"/>
                  </a:lnTo>
                  <a:lnTo>
                    <a:pt x="48" y="0"/>
                  </a:lnTo>
                  <a:lnTo>
                    <a:pt x="29" y="1"/>
                  </a:lnTo>
                  <a:lnTo>
                    <a:pt x="13" y="11"/>
                  </a:lnTo>
                  <a:lnTo>
                    <a:pt x="3" y="22"/>
                  </a:lnTo>
                  <a:lnTo>
                    <a:pt x="0" y="33"/>
                  </a:lnTo>
                  <a:lnTo>
                    <a:pt x="3" y="42"/>
                  </a:lnTo>
                  <a:lnTo>
                    <a:pt x="13" y="50"/>
                  </a:lnTo>
                  <a:lnTo>
                    <a:pt x="29" y="55"/>
                  </a:lnTo>
                  <a:lnTo>
                    <a:pt x="48" y="59"/>
                  </a:lnTo>
                  <a:close/>
                </a:path>
              </a:pathLst>
            </a:custGeom>
            <a:solidFill>
              <a:srgbClr val="C8C8C8"/>
            </a:solidFill>
            <a:ln w="0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26">
              <a:extLst>
                <a:ext uri="{FF2B5EF4-FFF2-40B4-BE49-F238E27FC236}">
                  <a16:creationId xmlns:a16="http://schemas.microsoft.com/office/drawing/2014/main" id="{494CB0E0-3CB5-8F43-9E18-FAEE59FBA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843" y="4216532"/>
              <a:ext cx="118206" cy="67541"/>
            </a:xfrm>
            <a:custGeom>
              <a:avLst/>
              <a:gdLst>
                <a:gd name="T0" fmla="*/ 37 w 74"/>
                <a:gd name="T1" fmla="*/ 44 h 44"/>
                <a:gd name="T2" fmla="*/ 55 w 74"/>
                <a:gd name="T3" fmla="*/ 42 h 44"/>
                <a:gd name="T4" fmla="*/ 68 w 74"/>
                <a:gd name="T5" fmla="*/ 35 h 44"/>
                <a:gd name="T6" fmla="*/ 74 w 74"/>
                <a:gd name="T7" fmla="*/ 26 h 44"/>
                <a:gd name="T8" fmla="*/ 68 w 74"/>
                <a:gd name="T9" fmla="*/ 14 h 44"/>
                <a:gd name="T10" fmla="*/ 55 w 74"/>
                <a:gd name="T11" fmla="*/ 5 h 44"/>
                <a:gd name="T12" fmla="*/ 37 w 74"/>
                <a:gd name="T13" fmla="*/ 0 h 44"/>
                <a:gd name="T14" fmla="*/ 18 w 74"/>
                <a:gd name="T15" fmla="*/ 5 h 44"/>
                <a:gd name="T16" fmla="*/ 5 w 74"/>
                <a:gd name="T17" fmla="*/ 14 h 44"/>
                <a:gd name="T18" fmla="*/ 0 w 74"/>
                <a:gd name="T19" fmla="*/ 26 h 44"/>
                <a:gd name="T20" fmla="*/ 5 w 74"/>
                <a:gd name="T21" fmla="*/ 35 h 44"/>
                <a:gd name="T22" fmla="*/ 18 w 74"/>
                <a:gd name="T23" fmla="*/ 42 h 44"/>
                <a:gd name="T24" fmla="*/ 37 w 74"/>
                <a:gd name="T25" fmla="*/ 4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4"/>
                <a:gd name="T40" fmla="*/ 0 h 44"/>
                <a:gd name="T41" fmla="*/ 74 w 74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4" h="44">
                  <a:moveTo>
                    <a:pt x="37" y="44"/>
                  </a:moveTo>
                  <a:lnTo>
                    <a:pt x="55" y="42"/>
                  </a:lnTo>
                  <a:lnTo>
                    <a:pt x="68" y="35"/>
                  </a:lnTo>
                  <a:lnTo>
                    <a:pt x="74" y="26"/>
                  </a:lnTo>
                  <a:lnTo>
                    <a:pt x="68" y="14"/>
                  </a:lnTo>
                  <a:lnTo>
                    <a:pt x="55" y="5"/>
                  </a:lnTo>
                  <a:lnTo>
                    <a:pt x="37" y="0"/>
                  </a:lnTo>
                  <a:lnTo>
                    <a:pt x="18" y="5"/>
                  </a:lnTo>
                  <a:lnTo>
                    <a:pt x="5" y="14"/>
                  </a:lnTo>
                  <a:lnTo>
                    <a:pt x="0" y="26"/>
                  </a:lnTo>
                  <a:lnTo>
                    <a:pt x="5" y="35"/>
                  </a:lnTo>
                  <a:lnTo>
                    <a:pt x="18" y="42"/>
                  </a:lnTo>
                  <a:lnTo>
                    <a:pt x="37" y="44"/>
                  </a:lnTo>
                  <a:close/>
                </a:path>
              </a:pathLst>
            </a:custGeom>
            <a:solidFill>
              <a:srgbClr val="E4E4E4"/>
            </a:solidFill>
            <a:ln w="0">
              <a:solidFill>
                <a:srgbClr val="E4E4E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27">
              <a:extLst>
                <a:ext uri="{FF2B5EF4-FFF2-40B4-BE49-F238E27FC236}">
                  <a16:creationId xmlns:a16="http://schemas.microsoft.com/office/drawing/2014/main" id="{3CA2915D-D6A7-5C4B-A634-D85E653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790" y="4230347"/>
              <a:ext cx="79869" cy="46051"/>
            </a:xfrm>
            <a:custGeom>
              <a:avLst/>
              <a:gdLst>
                <a:gd name="T0" fmla="*/ 26 w 50"/>
                <a:gd name="T1" fmla="*/ 30 h 30"/>
                <a:gd name="T2" fmla="*/ 33 w 50"/>
                <a:gd name="T3" fmla="*/ 30 h 30"/>
                <a:gd name="T4" fmla="*/ 39 w 50"/>
                <a:gd name="T5" fmla="*/ 28 h 30"/>
                <a:gd name="T6" fmla="*/ 45 w 50"/>
                <a:gd name="T7" fmla="*/ 24 h 30"/>
                <a:gd name="T8" fmla="*/ 48 w 50"/>
                <a:gd name="T9" fmla="*/ 22 h 30"/>
                <a:gd name="T10" fmla="*/ 50 w 50"/>
                <a:gd name="T11" fmla="*/ 17 h 30"/>
                <a:gd name="T12" fmla="*/ 48 w 50"/>
                <a:gd name="T13" fmla="*/ 13 h 30"/>
                <a:gd name="T14" fmla="*/ 45 w 50"/>
                <a:gd name="T15" fmla="*/ 9 h 30"/>
                <a:gd name="T16" fmla="*/ 39 w 50"/>
                <a:gd name="T17" fmla="*/ 4 h 30"/>
                <a:gd name="T18" fmla="*/ 33 w 50"/>
                <a:gd name="T19" fmla="*/ 2 h 30"/>
                <a:gd name="T20" fmla="*/ 26 w 50"/>
                <a:gd name="T21" fmla="*/ 0 h 30"/>
                <a:gd name="T22" fmla="*/ 17 w 50"/>
                <a:gd name="T23" fmla="*/ 2 h 30"/>
                <a:gd name="T24" fmla="*/ 11 w 50"/>
                <a:gd name="T25" fmla="*/ 4 h 30"/>
                <a:gd name="T26" fmla="*/ 6 w 50"/>
                <a:gd name="T27" fmla="*/ 9 h 30"/>
                <a:gd name="T28" fmla="*/ 2 w 50"/>
                <a:gd name="T29" fmla="*/ 13 h 30"/>
                <a:gd name="T30" fmla="*/ 0 w 50"/>
                <a:gd name="T31" fmla="*/ 17 h 30"/>
                <a:gd name="T32" fmla="*/ 2 w 50"/>
                <a:gd name="T33" fmla="*/ 22 h 30"/>
                <a:gd name="T34" fmla="*/ 6 w 50"/>
                <a:gd name="T35" fmla="*/ 24 h 30"/>
                <a:gd name="T36" fmla="*/ 11 w 50"/>
                <a:gd name="T37" fmla="*/ 28 h 30"/>
                <a:gd name="T38" fmla="*/ 17 w 50"/>
                <a:gd name="T39" fmla="*/ 30 h 30"/>
                <a:gd name="T40" fmla="*/ 26 w 50"/>
                <a:gd name="T41" fmla="*/ 30 h 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30"/>
                <a:gd name="T65" fmla="*/ 50 w 50"/>
                <a:gd name="T66" fmla="*/ 30 h 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30">
                  <a:moveTo>
                    <a:pt x="26" y="30"/>
                  </a:moveTo>
                  <a:lnTo>
                    <a:pt x="33" y="30"/>
                  </a:lnTo>
                  <a:lnTo>
                    <a:pt x="39" y="28"/>
                  </a:lnTo>
                  <a:lnTo>
                    <a:pt x="45" y="24"/>
                  </a:lnTo>
                  <a:lnTo>
                    <a:pt x="48" y="22"/>
                  </a:lnTo>
                  <a:lnTo>
                    <a:pt x="50" y="17"/>
                  </a:lnTo>
                  <a:lnTo>
                    <a:pt x="48" y="13"/>
                  </a:lnTo>
                  <a:lnTo>
                    <a:pt x="45" y="9"/>
                  </a:lnTo>
                  <a:lnTo>
                    <a:pt x="39" y="4"/>
                  </a:lnTo>
                  <a:lnTo>
                    <a:pt x="33" y="2"/>
                  </a:lnTo>
                  <a:lnTo>
                    <a:pt x="26" y="0"/>
                  </a:lnTo>
                  <a:lnTo>
                    <a:pt x="17" y="2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11" y="28"/>
                  </a:lnTo>
                  <a:lnTo>
                    <a:pt x="17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28">
              <a:extLst>
                <a:ext uri="{FF2B5EF4-FFF2-40B4-BE49-F238E27FC236}">
                  <a16:creationId xmlns:a16="http://schemas.microsoft.com/office/drawing/2014/main" id="{CEB612C6-0DA7-8749-A46D-B557EABF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59" y="4687783"/>
              <a:ext cx="539912" cy="475856"/>
            </a:xfrm>
            <a:custGeom>
              <a:avLst/>
              <a:gdLst>
                <a:gd name="T0" fmla="*/ 148 w 338"/>
                <a:gd name="T1" fmla="*/ 310 h 310"/>
                <a:gd name="T2" fmla="*/ 108 w 338"/>
                <a:gd name="T3" fmla="*/ 305 h 310"/>
                <a:gd name="T4" fmla="*/ 76 w 338"/>
                <a:gd name="T5" fmla="*/ 293 h 310"/>
                <a:gd name="T6" fmla="*/ 50 w 338"/>
                <a:gd name="T7" fmla="*/ 280 h 310"/>
                <a:gd name="T8" fmla="*/ 32 w 338"/>
                <a:gd name="T9" fmla="*/ 266 h 310"/>
                <a:gd name="T10" fmla="*/ 19 w 338"/>
                <a:gd name="T11" fmla="*/ 249 h 310"/>
                <a:gd name="T12" fmla="*/ 9 w 338"/>
                <a:gd name="T13" fmla="*/ 234 h 310"/>
                <a:gd name="T14" fmla="*/ 4 w 338"/>
                <a:gd name="T15" fmla="*/ 223 h 310"/>
                <a:gd name="T16" fmla="*/ 0 w 338"/>
                <a:gd name="T17" fmla="*/ 214 h 310"/>
                <a:gd name="T18" fmla="*/ 0 w 338"/>
                <a:gd name="T19" fmla="*/ 210 h 310"/>
                <a:gd name="T20" fmla="*/ 0 w 338"/>
                <a:gd name="T21" fmla="*/ 0 h 310"/>
                <a:gd name="T22" fmla="*/ 338 w 338"/>
                <a:gd name="T23" fmla="*/ 2 h 310"/>
                <a:gd name="T24" fmla="*/ 338 w 338"/>
                <a:gd name="T25" fmla="*/ 206 h 310"/>
                <a:gd name="T26" fmla="*/ 330 w 338"/>
                <a:gd name="T27" fmla="*/ 223 h 310"/>
                <a:gd name="T28" fmla="*/ 321 w 338"/>
                <a:gd name="T29" fmla="*/ 238 h 310"/>
                <a:gd name="T30" fmla="*/ 314 w 338"/>
                <a:gd name="T31" fmla="*/ 251 h 310"/>
                <a:gd name="T32" fmla="*/ 308 w 338"/>
                <a:gd name="T33" fmla="*/ 258 h 310"/>
                <a:gd name="T34" fmla="*/ 306 w 338"/>
                <a:gd name="T35" fmla="*/ 262 h 310"/>
                <a:gd name="T36" fmla="*/ 289 w 338"/>
                <a:gd name="T37" fmla="*/ 277 h 310"/>
                <a:gd name="T38" fmla="*/ 267 w 338"/>
                <a:gd name="T39" fmla="*/ 290 h 310"/>
                <a:gd name="T40" fmla="*/ 241 w 338"/>
                <a:gd name="T41" fmla="*/ 297 h 310"/>
                <a:gd name="T42" fmla="*/ 213 w 338"/>
                <a:gd name="T43" fmla="*/ 303 h 310"/>
                <a:gd name="T44" fmla="*/ 189 w 338"/>
                <a:gd name="T45" fmla="*/ 306 h 310"/>
                <a:gd name="T46" fmla="*/ 167 w 338"/>
                <a:gd name="T47" fmla="*/ 308 h 310"/>
                <a:gd name="T48" fmla="*/ 152 w 338"/>
                <a:gd name="T49" fmla="*/ 308 h 310"/>
                <a:gd name="T50" fmla="*/ 148 w 338"/>
                <a:gd name="T51" fmla="*/ 310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8"/>
                <a:gd name="T79" fmla="*/ 0 h 310"/>
                <a:gd name="T80" fmla="*/ 338 w 338"/>
                <a:gd name="T81" fmla="*/ 310 h 3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8" h="310">
                  <a:moveTo>
                    <a:pt x="148" y="310"/>
                  </a:moveTo>
                  <a:lnTo>
                    <a:pt x="108" y="305"/>
                  </a:lnTo>
                  <a:lnTo>
                    <a:pt x="76" y="293"/>
                  </a:lnTo>
                  <a:lnTo>
                    <a:pt x="50" y="280"/>
                  </a:lnTo>
                  <a:lnTo>
                    <a:pt x="32" y="266"/>
                  </a:lnTo>
                  <a:lnTo>
                    <a:pt x="19" y="249"/>
                  </a:lnTo>
                  <a:lnTo>
                    <a:pt x="9" y="234"/>
                  </a:lnTo>
                  <a:lnTo>
                    <a:pt x="4" y="223"/>
                  </a:lnTo>
                  <a:lnTo>
                    <a:pt x="0" y="214"/>
                  </a:lnTo>
                  <a:lnTo>
                    <a:pt x="0" y="210"/>
                  </a:lnTo>
                  <a:lnTo>
                    <a:pt x="0" y="0"/>
                  </a:lnTo>
                  <a:lnTo>
                    <a:pt x="338" y="2"/>
                  </a:lnTo>
                  <a:lnTo>
                    <a:pt x="338" y="206"/>
                  </a:lnTo>
                  <a:lnTo>
                    <a:pt x="330" y="223"/>
                  </a:lnTo>
                  <a:lnTo>
                    <a:pt x="321" y="238"/>
                  </a:lnTo>
                  <a:lnTo>
                    <a:pt x="314" y="251"/>
                  </a:lnTo>
                  <a:lnTo>
                    <a:pt x="308" y="258"/>
                  </a:lnTo>
                  <a:lnTo>
                    <a:pt x="306" y="262"/>
                  </a:lnTo>
                  <a:lnTo>
                    <a:pt x="289" y="277"/>
                  </a:lnTo>
                  <a:lnTo>
                    <a:pt x="267" y="290"/>
                  </a:lnTo>
                  <a:lnTo>
                    <a:pt x="241" y="297"/>
                  </a:lnTo>
                  <a:lnTo>
                    <a:pt x="213" y="303"/>
                  </a:lnTo>
                  <a:lnTo>
                    <a:pt x="189" y="306"/>
                  </a:lnTo>
                  <a:lnTo>
                    <a:pt x="167" y="308"/>
                  </a:lnTo>
                  <a:lnTo>
                    <a:pt x="152" y="308"/>
                  </a:lnTo>
                  <a:lnTo>
                    <a:pt x="148" y="3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229">
              <a:extLst>
                <a:ext uri="{FF2B5EF4-FFF2-40B4-BE49-F238E27FC236}">
                  <a16:creationId xmlns:a16="http://schemas.microsoft.com/office/drawing/2014/main" id="{6ABFD067-D3A6-3642-872B-753DBADF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59" y="4687783"/>
              <a:ext cx="539912" cy="475856"/>
            </a:xfrm>
            <a:custGeom>
              <a:avLst/>
              <a:gdLst>
                <a:gd name="T0" fmla="*/ 148 w 338"/>
                <a:gd name="T1" fmla="*/ 310 h 310"/>
                <a:gd name="T2" fmla="*/ 108 w 338"/>
                <a:gd name="T3" fmla="*/ 305 h 310"/>
                <a:gd name="T4" fmla="*/ 76 w 338"/>
                <a:gd name="T5" fmla="*/ 293 h 310"/>
                <a:gd name="T6" fmla="*/ 50 w 338"/>
                <a:gd name="T7" fmla="*/ 280 h 310"/>
                <a:gd name="T8" fmla="*/ 32 w 338"/>
                <a:gd name="T9" fmla="*/ 266 h 310"/>
                <a:gd name="T10" fmla="*/ 19 w 338"/>
                <a:gd name="T11" fmla="*/ 249 h 310"/>
                <a:gd name="T12" fmla="*/ 9 w 338"/>
                <a:gd name="T13" fmla="*/ 234 h 310"/>
                <a:gd name="T14" fmla="*/ 4 w 338"/>
                <a:gd name="T15" fmla="*/ 223 h 310"/>
                <a:gd name="T16" fmla="*/ 0 w 338"/>
                <a:gd name="T17" fmla="*/ 214 h 310"/>
                <a:gd name="T18" fmla="*/ 0 w 338"/>
                <a:gd name="T19" fmla="*/ 210 h 310"/>
                <a:gd name="T20" fmla="*/ 0 w 338"/>
                <a:gd name="T21" fmla="*/ 0 h 310"/>
                <a:gd name="T22" fmla="*/ 338 w 338"/>
                <a:gd name="T23" fmla="*/ 2 h 310"/>
                <a:gd name="T24" fmla="*/ 338 w 338"/>
                <a:gd name="T25" fmla="*/ 206 h 310"/>
                <a:gd name="T26" fmla="*/ 330 w 338"/>
                <a:gd name="T27" fmla="*/ 223 h 310"/>
                <a:gd name="T28" fmla="*/ 321 w 338"/>
                <a:gd name="T29" fmla="*/ 238 h 310"/>
                <a:gd name="T30" fmla="*/ 314 w 338"/>
                <a:gd name="T31" fmla="*/ 251 h 310"/>
                <a:gd name="T32" fmla="*/ 308 w 338"/>
                <a:gd name="T33" fmla="*/ 258 h 310"/>
                <a:gd name="T34" fmla="*/ 306 w 338"/>
                <a:gd name="T35" fmla="*/ 262 h 310"/>
                <a:gd name="T36" fmla="*/ 289 w 338"/>
                <a:gd name="T37" fmla="*/ 277 h 310"/>
                <a:gd name="T38" fmla="*/ 267 w 338"/>
                <a:gd name="T39" fmla="*/ 290 h 310"/>
                <a:gd name="T40" fmla="*/ 241 w 338"/>
                <a:gd name="T41" fmla="*/ 297 h 310"/>
                <a:gd name="T42" fmla="*/ 213 w 338"/>
                <a:gd name="T43" fmla="*/ 303 h 310"/>
                <a:gd name="T44" fmla="*/ 189 w 338"/>
                <a:gd name="T45" fmla="*/ 306 h 310"/>
                <a:gd name="T46" fmla="*/ 167 w 338"/>
                <a:gd name="T47" fmla="*/ 308 h 310"/>
                <a:gd name="T48" fmla="*/ 152 w 338"/>
                <a:gd name="T49" fmla="*/ 308 h 310"/>
                <a:gd name="T50" fmla="*/ 148 w 338"/>
                <a:gd name="T51" fmla="*/ 310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8"/>
                <a:gd name="T79" fmla="*/ 0 h 310"/>
                <a:gd name="T80" fmla="*/ 338 w 338"/>
                <a:gd name="T81" fmla="*/ 310 h 3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8" h="310">
                  <a:moveTo>
                    <a:pt x="148" y="310"/>
                  </a:moveTo>
                  <a:lnTo>
                    <a:pt x="108" y="305"/>
                  </a:lnTo>
                  <a:lnTo>
                    <a:pt x="76" y="293"/>
                  </a:lnTo>
                  <a:lnTo>
                    <a:pt x="50" y="280"/>
                  </a:lnTo>
                  <a:lnTo>
                    <a:pt x="32" y="266"/>
                  </a:lnTo>
                  <a:lnTo>
                    <a:pt x="19" y="249"/>
                  </a:lnTo>
                  <a:lnTo>
                    <a:pt x="9" y="234"/>
                  </a:lnTo>
                  <a:lnTo>
                    <a:pt x="4" y="223"/>
                  </a:lnTo>
                  <a:lnTo>
                    <a:pt x="0" y="214"/>
                  </a:lnTo>
                  <a:lnTo>
                    <a:pt x="0" y="210"/>
                  </a:lnTo>
                  <a:lnTo>
                    <a:pt x="0" y="0"/>
                  </a:lnTo>
                  <a:lnTo>
                    <a:pt x="338" y="2"/>
                  </a:lnTo>
                  <a:lnTo>
                    <a:pt x="338" y="206"/>
                  </a:lnTo>
                  <a:lnTo>
                    <a:pt x="330" y="223"/>
                  </a:lnTo>
                  <a:lnTo>
                    <a:pt x="321" y="238"/>
                  </a:lnTo>
                  <a:lnTo>
                    <a:pt x="314" y="251"/>
                  </a:lnTo>
                  <a:lnTo>
                    <a:pt x="308" y="258"/>
                  </a:lnTo>
                  <a:lnTo>
                    <a:pt x="306" y="262"/>
                  </a:lnTo>
                  <a:lnTo>
                    <a:pt x="289" y="277"/>
                  </a:lnTo>
                  <a:lnTo>
                    <a:pt x="267" y="290"/>
                  </a:lnTo>
                  <a:lnTo>
                    <a:pt x="241" y="297"/>
                  </a:lnTo>
                  <a:lnTo>
                    <a:pt x="213" y="303"/>
                  </a:lnTo>
                  <a:lnTo>
                    <a:pt x="189" y="306"/>
                  </a:lnTo>
                  <a:lnTo>
                    <a:pt x="167" y="308"/>
                  </a:lnTo>
                  <a:lnTo>
                    <a:pt x="152" y="308"/>
                  </a:lnTo>
                  <a:lnTo>
                    <a:pt x="148" y="3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230">
              <a:extLst>
                <a:ext uri="{FF2B5EF4-FFF2-40B4-BE49-F238E27FC236}">
                  <a16:creationId xmlns:a16="http://schemas.microsoft.com/office/drawing/2014/main" id="{21D949C0-A210-A349-8FCC-3FD1925F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814" y="4687783"/>
              <a:ext cx="491991" cy="472786"/>
            </a:xfrm>
            <a:custGeom>
              <a:avLst/>
              <a:gdLst>
                <a:gd name="T0" fmla="*/ 137 w 308"/>
                <a:gd name="T1" fmla="*/ 308 h 308"/>
                <a:gd name="T2" fmla="*/ 102 w 308"/>
                <a:gd name="T3" fmla="*/ 305 h 308"/>
                <a:gd name="T4" fmla="*/ 72 w 308"/>
                <a:gd name="T5" fmla="*/ 295 h 308"/>
                <a:gd name="T6" fmla="*/ 48 w 308"/>
                <a:gd name="T7" fmla="*/ 282 h 308"/>
                <a:gd name="T8" fmla="*/ 31 w 308"/>
                <a:gd name="T9" fmla="*/ 269 h 308"/>
                <a:gd name="T10" fmla="*/ 18 w 308"/>
                <a:gd name="T11" fmla="*/ 254 h 308"/>
                <a:gd name="T12" fmla="*/ 9 w 308"/>
                <a:gd name="T13" fmla="*/ 241 h 308"/>
                <a:gd name="T14" fmla="*/ 4 w 308"/>
                <a:gd name="T15" fmla="*/ 230 h 308"/>
                <a:gd name="T16" fmla="*/ 0 w 308"/>
                <a:gd name="T17" fmla="*/ 223 h 308"/>
                <a:gd name="T18" fmla="*/ 0 w 308"/>
                <a:gd name="T19" fmla="*/ 219 h 308"/>
                <a:gd name="T20" fmla="*/ 0 w 308"/>
                <a:gd name="T21" fmla="*/ 0 h 308"/>
                <a:gd name="T22" fmla="*/ 308 w 308"/>
                <a:gd name="T23" fmla="*/ 2 h 308"/>
                <a:gd name="T24" fmla="*/ 308 w 308"/>
                <a:gd name="T25" fmla="*/ 199 h 308"/>
                <a:gd name="T26" fmla="*/ 300 w 308"/>
                <a:gd name="T27" fmla="*/ 214 h 308"/>
                <a:gd name="T28" fmla="*/ 295 w 308"/>
                <a:gd name="T29" fmla="*/ 228 h 308"/>
                <a:gd name="T30" fmla="*/ 287 w 308"/>
                <a:gd name="T31" fmla="*/ 241 h 308"/>
                <a:gd name="T32" fmla="*/ 282 w 308"/>
                <a:gd name="T33" fmla="*/ 249 h 308"/>
                <a:gd name="T34" fmla="*/ 280 w 308"/>
                <a:gd name="T35" fmla="*/ 253 h 308"/>
                <a:gd name="T36" fmla="*/ 265 w 308"/>
                <a:gd name="T37" fmla="*/ 267 h 308"/>
                <a:gd name="T38" fmla="*/ 245 w 308"/>
                <a:gd name="T39" fmla="*/ 279 h 308"/>
                <a:gd name="T40" fmla="*/ 220 w 308"/>
                <a:gd name="T41" fmla="*/ 288 h 308"/>
                <a:gd name="T42" fmla="*/ 196 w 308"/>
                <a:gd name="T43" fmla="*/ 295 h 308"/>
                <a:gd name="T44" fmla="*/ 174 w 308"/>
                <a:gd name="T45" fmla="*/ 301 h 308"/>
                <a:gd name="T46" fmla="*/ 156 w 308"/>
                <a:gd name="T47" fmla="*/ 305 h 308"/>
                <a:gd name="T48" fmla="*/ 143 w 308"/>
                <a:gd name="T49" fmla="*/ 308 h 308"/>
                <a:gd name="T50" fmla="*/ 137 w 308"/>
                <a:gd name="T51" fmla="*/ 308 h 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8"/>
                <a:gd name="T79" fmla="*/ 0 h 308"/>
                <a:gd name="T80" fmla="*/ 308 w 308"/>
                <a:gd name="T81" fmla="*/ 308 h 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8" h="308">
                  <a:moveTo>
                    <a:pt x="137" y="308"/>
                  </a:moveTo>
                  <a:lnTo>
                    <a:pt x="102" y="305"/>
                  </a:lnTo>
                  <a:lnTo>
                    <a:pt x="72" y="295"/>
                  </a:lnTo>
                  <a:lnTo>
                    <a:pt x="48" y="282"/>
                  </a:lnTo>
                  <a:lnTo>
                    <a:pt x="31" y="269"/>
                  </a:lnTo>
                  <a:lnTo>
                    <a:pt x="18" y="254"/>
                  </a:lnTo>
                  <a:lnTo>
                    <a:pt x="9" y="241"/>
                  </a:lnTo>
                  <a:lnTo>
                    <a:pt x="4" y="230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308" y="2"/>
                  </a:lnTo>
                  <a:lnTo>
                    <a:pt x="308" y="199"/>
                  </a:lnTo>
                  <a:lnTo>
                    <a:pt x="300" y="214"/>
                  </a:lnTo>
                  <a:lnTo>
                    <a:pt x="295" y="228"/>
                  </a:lnTo>
                  <a:lnTo>
                    <a:pt x="287" y="241"/>
                  </a:lnTo>
                  <a:lnTo>
                    <a:pt x="282" y="249"/>
                  </a:lnTo>
                  <a:lnTo>
                    <a:pt x="280" y="253"/>
                  </a:lnTo>
                  <a:lnTo>
                    <a:pt x="265" y="267"/>
                  </a:lnTo>
                  <a:lnTo>
                    <a:pt x="245" y="279"/>
                  </a:lnTo>
                  <a:lnTo>
                    <a:pt x="220" y="288"/>
                  </a:lnTo>
                  <a:lnTo>
                    <a:pt x="196" y="295"/>
                  </a:lnTo>
                  <a:lnTo>
                    <a:pt x="174" y="301"/>
                  </a:lnTo>
                  <a:lnTo>
                    <a:pt x="156" y="305"/>
                  </a:lnTo>
                  <a:lnTo>
                    <a:pt x="143" y="308"/>
                  </a:lnTo>
                  <a:lnTo>
                    <a:pt x="137" y="308"/>
                  </a:lnTo>
                  <a:close/>
                </a:path>
              </a:pathLst>
            </a:custGeom>
            <a:solidFill>
              <a:srgbClr val="1A1A1A"/>
            </a:solidFill>
            <a:ln w="0">
              <a:solidFill>
                <a:srgbClr val="1A1A1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231">
              <a:extLst>
                <a:ext uri="{FF2B5EF4-FFF2-40B4-BE49-F238E27FC236}">
                  <a16:creationId xmlns:a16="http://schemas.microsoft.com/office/drawing/2014/main" id="{59DD3ED8-DA3F-1E43-84A1-1AA5DB598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969" y="4687783"/>
              <a:ext cx="444070" cy="469716"/>
            </a:xfrm>
            <a:custGeom>
              <a:avLst/>
              <a:gdLst>
                <a:gd name="T0" fmla="*/ 127 w 278"/>
                <a:gd name="T1" fmla="*/ 306 h 306"/>
                <a:gd name="T2" fmla="*/ 94 w 278"/>
                <a:gd name="T3" fmla="*/ 303 h 306"/>
                <a:gd name="T4" fmla="*/ 66 w 278"/>
                <a:gd name="T5" fmla="*/ 295 h 306"/>
                <a:gd name="T6" fmla="*/ 46 w 278"/>
                <a:gd name="T7" fmla="*/ 286 h 306"/>
                <a:gd name="T8" fmla="*/ 29 w 278"/>
                <a:gd name="T9" fmla="*/ 273 h 306"/>
                <a:gd name="T10" fmla="*/ 16 w 278"/>
                <a:gd name="T11" fmla="*/ 260 h 306"/>
                <a:gd name="T12" fmla="*/ 9 w 278"/>
                <a:gd name="T13" fmla="*/ 249 h 306"/>
                <a:gd name="T14" fmla="*/ 3 w 278"/>
                <a:gd name="T15" fmla="*/ 238 h 306"/>
                <a:gd name="T16" fmla="*/ 1 w 278"/>
                <a:gd name="T17" fmla="*/ 232 h 306"/>
                <a:gd name="T18" fmla="*/ 0 w 278"/>
                <a:gd name="T19" fmla="*/ 228 h 306"/>
                <a:gd name="T20" fmla="*/ 0 w 278"/>
                <a:gd name="T21" fmla="*/ 0 h 306"/>
                <a:gd name="T22" fmla="*/ 278 w 278"/>
                <a:gd name="T23" fmla="*/ 2 h 306"/>
                <a:gd name="T24" fmla="*/ 278 w 278"/>
                <a:gd name="T25" fmla="*/ 191 h 306"/>
                <a:gd name="T26" fmla="*/ 272 w 278"/>
                <a:gd name="T27" fmla="*/ 206 h 306"/>
                <a:gd name="T28" fmla="*/ 267 w 278"/>
                <a:gd name="T29" fmla="*/ 219 h 306"/>
                <a:gd name="T30" fmla="*/ 261 w 278"/>
                <a:gd name="T31" fmla="*/ 232 h 306"/>
                <a:gd name="T32" fmla="*/ 255 w 278"/>
                <a:gd name="T33" fmla="*/ 240 h 306"/>
                <a:gd name="T34" fmla="*/ 254 w 278"/>
                <a:gd name="T35" fmla="*/ 243 h 306"/>
                <a:gd name="T36" fmla="*/ 241 w 278"/>
                <a:gd name="T37" fmla="*/ 256 h 306"/>
                <a:gd name="T38" fmla="*/ 222 w 278"/>
                <a:gd name="T39" fmla="*/ 269 h 306"/>
                <a:gd name="T40" fmla="*/ 202 w 278"/>
                <a:gd name="T41" fmla="*/ 280 h 306"/>
                <a:gd name="T42" fmla="*/ 179 w 278"/>
                <a:gd name="T43" fmla="*/ 290 h 306"/>
                <a:gd name="T44" fmla="*/ 159 w 278"/>
                <a:gd name="T45" fmla="*/ 297 h 306"/>
                <a:gd name="T46" fmla="*/ 142 w 278"/>
                <a:gd name="T47" fmla="*/ 303 h 306"/>
                <a:gd name="T48" fmla="*/ 131 w 278"/>
                <a:gd name="T49" fmla="*/ 306 h 306"/>
                <a:gd name="T50" fmla="*/ 127 w 278"/>
                <a:gd name="T51" fmla="*/ 306 h 3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8"/>
                <a:gd name="T79" fmla="*/ 0 h 306"/>
                <a:gd name="T80" fmla="*/ 278 w 278"/>
                <a:gd name="T81" fmla="*/ 306 h 3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8" h="306">
                  <a:moveTo>
                    <a:pt x="127" y="306"/>
                  </a:moveTo>
                  <a:lnTo>
                    <a:pt x="94" y="303"/>
                  </a:lnTo>
                  <a:lnTo>
                    <a:pt x="66" y="295"/>
                  </a:lnTo>
                  <a:lnTo>
                    <a:pt x="46" y="286"/>
                  </a:lnTo>
                  <a:lnTo>
                    <a:pt x="29" y="273"/>
                  </a:lnTo>
                  <a:lnTo>
                    <a:pt x="16" y="260"/>
                  </a:lnTo>
                  <a:lnTo>
                    <a:pt x="9" y="249"/>
                  </a:lnTo>
                  <a:lnTo>
                    <a:pt x="3" y="238"/>
                  </a:lnTo>
                  <a:lnTo>
                    <a:pt x="1" y="232"/>
                  </a:lnTo>
                  <a:lnTo>
                    <a:pt x="0" y="228"/>
                  </a:lnTo>
                  <a:lnTo>
                    <a:pt x="0" y="0"/>
                  </a:lnTo>
                  <a:lnTo>
                    <a:pt x="278" y="2"/>
                  </a:lnTo>
                  <a:lnTo>
                    <a:pt x="278" y="191"/>
                  </a:lnTo>
                  <a:lnTo>
                    <a:pt x="272" y="206"/>
                  </a:lnTo>
                  <a:lnTo>
                    <a:pt x="267" y="219"/>
                  </a:lnTo>
                  <a:lnTo>
                    <a:pt x="261" y="232"/>
                  </a:lnTo>
                  <a:lnTo>
                    <a:pt x="255" y="240"/>
                  </a:lnTo>
                  <a:lnTo>
                    <a:pt x="254" y="243"/>
                  </a:lnTo>
                  <a:lnTo>
                    <a:pt x="241" y="256"/>
                  </a:lnTo>
                  <a:lnTo>
                    <a:pt x="222" y="269"/>
                  </a:lnTo>
                  <a:lnTo>
                    <a:pt x="202" y="280"/>
                  </a:lnTo>
                  <a:lnTo>
                    <a:pt x="179" y="290"/>
                  </a:lnTo>
                  <a:lnTo>
                    <a:pt x="159" y="297"/>
                  </a:lnTo>
                  <a:lnTo>
                    <a:pt x="142" y="303"/>
                  </a:lnTo>
                  <a:lnTo>
                    <a:pt x="131" y="306"/>
                  </a:lnTo>
                  <a:lnTo>
                    <a:pt x="127" y="306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32">
              <a:extLst>
                <a:ext uri="{FF2B5EF4-FFF2-40B4-BE49-F238E27FC236}">
                  <a16:creationId xmlns:a16="http://schemas.microsoft.com/office/drawing/2014/main" id="{3CAA435A-B1D0-1940-B780-F90708E3C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722" y="4687783"/>
              <a:ext cx="397746" cy="469716"/>
            </a:xfrm>
            <a:custGeom>
              <a:avLst/>
              <a:gdLst>
                <a:gd name="T0" fmla="*/ 115 w 249"/>
                <a:gd name="T1" fmla="*/ 306 h 306"/>
                <a:gd name="T2" fmla="*/ 82 w 249"/>
                <a:gd name="T3" fmla="*/ 303 h 306"/>
                <a:gd name="T4" fmla="*/ 56 w 249"/>
                <a:gd name="T5" fmla="*/ 295 h 306"/>
                <a:gd name="T6" fmla="*/ 35 w 249"/>
                <a:gd name="T7" fmla="*/ 284 h 306"/>
                <a:gd name="T8" fmla="*/ 20 w 249"/>
                <a:gd name="T9" fmla="*/ 271 h 306"/>
                <a:gd name="T10" fmla="*/ 11 w 249"/>
                <a:gd name="T11" fmla="*/ 260 h 306"/>
                <a:gd name="T12" fmla="*/ 4 w 249"/>
                <a:gd name="T13" fmla="*/ 249 h 306"/>
                <a:gd name="T14" fmla="*/ 0 w 249"/>
                <a:gd name="T15" fmla="*/ 241 h 306"/>
                <a:gd name="T16" fmla="*/ 0 w 249"/>
                <a:gd name="T17" fmla="*/ 240 h 306"/>
                <a:gd name="T18" fmla="*/ 0 w 249"/>
                <a:gd name="T19" fmla="*/ 0 h 306"/>
                <a:gd name="T20" fmla="*/ 249 w 249"/>
                <a:gd name="T21" fmla="*/ 2 h 306"/>
                <a:gd name="T22" fmla="*/ 249 w 249"/>
                <a:gd name="T23" fmla="*/ 186 h 306"/>
                <a:gd name="T24" fmla="*/ 243 w 249"/>
                <a:gd name="T25" fmla="*/ 197 h 306"/>
                <a:gd name="T26" fmla="*/ 237 w 249"/>
                <a:gd name="T27" fmla="*/ 210 h 306"/>
                <a:gd name="T28" fmla="*/ 232 w 249"/>
                <a:gd name="T29" fmla="*/ 223 h 306"/>
                <a:gd name="T30" fmla="*/ 228 w 249"/>
                <a:gd name="T31" fmla="*/ 230 h 306"/>
                <a:gd name="T32" fmla="*/ 226 w 249"/>
                <a:gd name="T33" fmla="*/ 234 h 306"/>
                <a:gd name="T34" fmla="*/ 215 w 249"/>
                <a:gd name="T35" fmla="*/ 245 h 306"/>
                <a:gd name="T36" fmla="*/ 198 w 249"/>
                <a:gd name="T37" fmla="*/ 258 h 306"/>
                <a:gd name="T38" fmla="*/ 180 w 249"/>
                <a:gd name="T39" fmla="*/ 271 h 306"/>
                <a:gd name="T40" fmla="*/ 161 w 249"/>
                <a:gd name="T41" fmla="*/ 282 h 306"/>
                <a:gd name="T42" fmla="*/ 145 w 249"/>
                <a:gd name="T43" fmla="*/ 292 h 306"/>
                <a:gd name="T44" fmla="*/ 130 w 249"/>
                <a:gd name="T45" fmla="*/ 299 h 306"/>
                <a:gd name="T46" fmla="*/ 119 w 249"/>
                <a:gd name="T47" fmla="*/ 305 h 306"/>
                <a:gd name="T48" fmla="*/ 115 w 249"/>
                <a:gd name="T49" fmla="*/ 306 h 3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49"/>
                <a:gd name="T76" fmla="*/ 0 h 306"/>
                <a:gd name="T77" fmla="*/ 249 w 249"/>
                <a:gd name="T78" fmla="*/ 306 h 3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49" h="306">
                  <a:moveTo>
                    <a:pt x="115" y="306"/>
                  </a:moveTo>
                  <a:lnTo>
                    <a:pt x="82" y="303"/>
                  </a:lnTo>
                  <a:lnTo>
                    <a:pt x="56" y="295"/>
                  </a:lnTo>
                  <a:lnTo>
                    <a:pt x="35" y="284"/>
                  </a:lnTo>
                  <a:lnTo>
                    <a:pt x="20" y="271"/>
                  </a:lnTo>
                  <a:lnTo>
                    <a:pt x="11" y="260"/>
                  </a:lnTo>
                  <a:lnTo>
                    <a:pt x="4" y="249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249" y="2"/>
                  </a:lnTo>
                  <a:lnTo>
                    <a:pt x="249" y="186"/>
                  </a:lnTo>
                  <a:lnTo>
                    <a:pt x="243" y="197"/>
                  </a:lnTo>
                  <a:lnTo>
                    <a:pt x="237" y="210"/>
                  </a:lnTo>
                  <a:lnTo>
                    <a:pt x="232" y="223"/>
                  </a:lnTo>
                  <a:lnTo>
                    <a:pt x="228" y="230"/>
                  </a:lnTo>
                  <a:lnTo>
                    <a:pt x="226" y="234"/>
                  </a:lnTo>
                  <a:lnTo>
                    <a:pt x="215" y="245"/>
                  </a:lnTo>
                  <a:lnTo>
                    <a:pt x="198" y="258"/>
                  </a:lnTo>
                  <a:lnTo>
                    <a:pt x="180" y="271"/>
                  </a:lnTo>
                  <a:lnTo>
                    <a:pt x="161" y="282"/>
                  </a:lnTo>
                  <a:lnTo>
                    <a:pt x="145" y="292"/>
                  </a:lnTo>
                  <a:lnTo>
                    <a:pt x="130" y="299"/>
                  </a:lnTo>
                  <a:lnTo>
                    <a:pt x="119" y="305"/>
                  </a:lnTo>
                  <a:lnTo>
                    <a:pt x="115" y="306"/>
                  </a:lnTo>
                  <a:close/>
                </a:path>
              </a:pathLst>
            </a:custGeom>
            <a:solidFill>
              <a:srgbClr val="4D4D4D"/>
            </a:solidFill>
            <a:ln w="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33">
              <a:extLst>
                <a:ext uri="{FF2B5EF4-FFF2-40B4-BE49-F238E27FC236}">
                  <a16:creationId xmlns:a16="http://schemas.microsoft.com/office/drawing/2014/main" id="{B14CBFF2-26DF-294C-821E-CD18955C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877" y="4690853"/>
              <a:ext cx="349825" cy="465111"/>
            </a:xfrm>
            <a:custGeom>
              <a:avLst/>
              <a:gdLst>
                <a:gd name="T0" fmla="*/ 105 w 219"/>
                <a:gd name="T1" fmla="*/ 303 h 303"/>
                <a:gd name="T2" fmla="*/ 76 w 219"/>
                <a:gd name="T3" fmla="*/ 301 h 303"/>
                <a:gd name="T4" fmla="*/ 52 w 219"/>
                <a:gd name="T5" fmla="*/ 293 h 303"/>
                <a:gd name="T6" fmla="*/ 33 w 219"/>
                <a:gd name="T7" fmla="*/ 284 h 303"/>
                <a:gd name="T8" fmla="*/ 20 w 219"/>
                <a:gd name="T9" fmla="*/ 275 h 303"/>
                <a:gd name="T10" fmla="*/ 11 w 219"/>
                <a:gd name="T11" fmla="*/ 264 h 303"/>
                <a:gd name="T12" fmla="*/ 3 w 219"/>
                <a:gd name="T13" fmla="*/ 254 h 303"/>
                <a:gd name="T14" fmla="*/ 2 w 219"/>
                <a:gd name="T15" fmla="*/ 249 h 303"/>
                <a:gd name="T16" fmla="*/ 0 w 219"/>
                <a:gd name="T17" fmla="*/ 247 h 303"/>
                <a:gd name="T18" fmla="*/ 0 w 219"/>
                <a:gd name="T19" fmla="*/ 0 h 303"/>
                <a:gd name="T20" fmla="*/ 219 w 219"/>
                <a:gd name="T21" fmla="*/ 0 h 303"/>
                <a:gd name="T22" fmla="*/ 219 w 219"/>
                <a:gd name="T23" fmla="*/ 176 h 303"/>
                <a:gd name="T24" fmla="*/ 215 w 219"/>
                <a:gd name="T25" fmla="*/ 188 h 303"/>
                <a:gd name="T26" fmla="*/ 209 w 219"/>
                <a:gd name="T27" fmla="*/ 201 h 303"/>
                <a:gd name="T28" fmla="*/ 206 w 219"/>
                <a:gd name="T29" fmla="*/ 210 h 303"/>
                <a:gd name="T30" fmla="*/ 202 w 219"/>
                <a:gd name="T31" fmla="*/ 219 h 303"/>
                <a:gd name="T32" fmla="*/ 200 w 219"/>
                <a:gd name="T33" fmla="*/ 223 h 303"/>
                <a:gd name="T34" fmla="*/ 191 w 219"/>
                <a:gd name="T35" fmla="*/ 234 h 303"/>
                <a:gd name="T36" fmla="*/ 176 w 219"/>
                <a:gd name="T37" fmla="*/ 247 h 303"/>
                <a:gd name="T38" fmla="*/ 161 w 219"/>
                <a:gd name="T39" fmla="*/ 260 h 303"/>
                <a:gd name="T40" fmla="*/ 144 w 219"/>
                <a:gd name="T41" fmla="*/ 273 h 303"/>
                <a:gd name="T42" fmla="*/ 130 w 219"/>
                <a:gd name="T43" fmla="*/ 284 h 303"/>
                <a:gd name="T44" fmla="*/ 117 w 219"/>
                <a:gd name="T45" fmla="*/ 295 h 303"/>
                <a:gd name="T46" fmla="*/ 109 w 219"/>
                <a:gd name="T47" fmla="*/ 301 h 303"/>
                <a:gd name="T48" fmla="*/ 105 w 219"/>
                <a:gd name="T49" fmla="*/ 303 h 3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9"/>
                <a:gd name="T76" fmla="*/ 0 h 303"/>
                <a:gd name="T77" fmla="*/ 219 w 219"/>
                <a:gd name="T78" fmla="*/ 303 h 3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9" h="303">
                  <a:moveTo>
                    <a:pt x="105" y="303"/>
                  </a:moveTo>
                  <a:lnTo>
                    <a:pt x="76" y="301"/>
                  </a:lnTo>
                  <a:lnTo>
                    <a:pt x="52" y="293"/>
                  </a:lnTo>
                  <a:lnTo>
                    <a:pt x="33" y="284"/>
                  </a:lnTo>
                  <a:lnTo>
                    <a:pt x="20" y="275"/>
                  </a:lnTo>
                  <a:lnTo>
                    <a:pt x="11" y="264"/>
                  </a:lnTo>
                  <a:lnTo>
                    <a:pt x="3" y="254"/>
                  </a:lnTo>
                  <a:lnTo>
                    <a:pt x="2" y="249"/>
                  </a:lnTo>
                  <a:lnTo>
                    <a:pt x="0" y="24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76"/>
                  </a:lnTo>
                  <a:lnTo>
                    <a:pt x="215" y="188"/>
                  </a:lnTo>
                  <a:lnTo>
                    <a:pt x="209" y="201"/>
                  </a:lnTo>
                  <a:lnTo>
                    <a:pt x="206" y="210"/>
                  </a:lnTo>
                  <a:lnTo>
                    <a:pt x="202" y="219"/>
                  </a:lnTo>
                  <a:lnTo>
                    <a:pt x="200" y="223"/>
                  </a:lnTo>
                  <a:lnTo>
                    <a:pt x="191" y="234"/>
                  </a:lnTo>
                  <a:lnTo>
                    <a:pt x="176" y="247"/>
                  </a:lnTo>
                  <a:lnTo>
                    <a:pt x="161" y="260"/>
                  </a:lnTo>
                  <a:lnTo>
                    <a:pt x="144" y="273"/>
                  </a:lnTo>
                  <a:lnTo>
                    <a:pt x="130" y="284"/>
                  </a:lnTo>
                  <a:lnTo>
                    <a:pt x="117" y="295"/>
                  </a:lnTo>
                  <a:lnTo>
                    <a:pt x="109" y="301"/>
                  </a:lnTo>
                  <a:lnTo>
                    <a:pt x="105" y="303"/>
                  </a:lnTo>
                  <a:close/>
                </a:path>
              </a:pathLst>
            </a:custGeom>
            <a:solidFill>
              <a:srgbClr val="666666"/>
            </a:solidFill>
            <a:ln w="0">
              <a:solidFill>
                <a:srgbClr val="66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34">
              <a:extLst>
                <a:ext uri="{FF2B5EF4-FFF2-40B4-BE49-F238E27FC236}">
                  <a16:creationId xmlns:a16="http://schemas.microsoft.com/office/drawing/2014/main" id="{05EBCBAA-1C7C-F94B-A641-C8771B37A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630" y="4690853"/>
              <a:ext cx="301903" cy="465111"/>
            </a:xfrm>
            <a:custGeom>
              <a:avLst/>
              <a:gdLst>
                <a:gd name="T0" fmla="*/ 95 w 189"/>
                <a:gd name="T1" fmla="*/ 303 h 303"/>
                <a:gd name="T2" fmla="*/ 65 w 189"/>
                <a:gd name="T3" fmla="*/ 299 h 303"/>
                <a:gd name="T4" fmla="*/ 41 w 189"/>
                <a:gd name="T5" fmla="*/ 293 h 303"/>
                <a:gd name="T6" fmla="*/ 24 w 189"/>
                <a:gd name="T7" fmla="*/ 284 h 303"/>
                <a:gd name="T8" fmla="*/ 11 w 189"/>
                <a:gd name="T9" fmla="*/ 275 h 303"/>
                <a:gd name="T10" fmla="*/ 4 w 189"/>
                <a:gd name="T11" fmla="*/ 265 h 303"/>
                <a:gd name="T12" fmla="*/ 0 w 189"/>
                <a:gd name="T13" fmla="*/ 258 h 303"/>
                <a:gd name="T14" fmla="*/ 0 w 189"/>
                <a:gd name="T15" fmla="*/ 256 h 303"/>
                <a:gd name="T16" fmla="*/ 0 w 189"/>
                <a:gd name="T17" fmla="*/ 0 h 303"/>
                <a:gd name="T18" fmla="*/ 189 w 189"/>
                <a:gd name="T19" fmla="*/ 0 h 303"/>
                <a:gd name="T20" fmla="*/ 189 w 189"/>
                <a:gd name="T21" fmla="*/ 169 h 303"/>
                <a:gd name="T22" fmla="*/ 184 w 189"/>
                <a:gd name="T23" fmla="*/ 182 h 303"/>
                <a:gd name="T24" fmla="*/ 178 w 189"/>
                <a:gd name="T25" fmla="*/ 197 h 303"/>
                <a:gd name="T26" fmla="*/ 175 w 189"/>
                <a:gd name="T27" fmla="*/ 208 h 303"/>
                <a:gd name="T28" fmla="*/ 173 w 189"/>
                <a:gd name="T29" fmla="*/ 212 h 303"/>
                <a:gd name="T30" fmla="*/ 165 w 189"/>
                <a:gd name="T31" fmla="*/ 223 h 303"/>
                <a:gd name="T32" fmla="*/ 154 w 189"/>
                <a:gd name="T33" fmla="*/ 236 h 303"/>
                <a:gd name="T34" fmla="*/ 141 w 189"/>
                <a:gd name="T35" fmla="*/ 251 h 303"/>
                <a:gd name="T36" fmla="*/ 126 w 189"/>
                <a:gd name="T37" fmla="*/ 265 h 303"/>
                <a:gd name="T38" fmla="*/ 115 w 189"/>
                <a:gd name="T39" fmla="*/ 280 h 303"/>
                <a:gd name="T40" fmla="*/ 104 w 189"/>
                <a:gd name="T41" fmla="*/ 291 h 303"/>
                <a:gd name="T42" fmla="*/ 97 w 189"/>
                <a:gd name="T43" fmla="*/ 299 h 303"/>
                <a:gd name="T44" fmla="*/ 95 w 189"/>
                <a:gd name="T45" fmla="*/ 303 h 3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303"/>
                <a:gd name="T71" fmla="*/ 189 w 189"/>
                <a:gd name="T72" fmla="*/ 303 h 3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303">
                  <a:moveTo>
                    <a:pt x="95" y="303"/>
                  </a:moveTo>
                  <a:lnTo>
                    <a:pt x="65" y="299"/>
                  </a:lnTo>
                  <a:lnTo>
                    <a:pt x="41" y="293"/>
                  </a:lnTo>
                  <a:lnTo>
                    <a:pt x="24" y="284"/>
                  </a:lnTo>
                  <a:lnTo>
                    <a:pt x="11" y="275"/>
                  </a:lnTo>
                  <a:lnTo>
                    <a:pt x="4" y="265"/>
                  </a:lnTo>
                  <a:lnTo>
                    <a:pt x="0" y="258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189" y="0"/>
                  </a:lnTo>
                  <a:lnTo>
                    <a:pt x="189" y="169"/>
                  </a:lnTo>
                  <a:lnTo>
                    <a:pt x="184" y="182"/>
                  </a:lnTo>
                  <a:lnTo>
                    <a:pt x="178" y="197"/>
                  </a:lnTo>
                  <a:lnTo>
                    <a:pt x="175" y="208"/>
                  </a:lnTo>
                  <a:lnTo>
                    <a:pt x="173" y="212"/>
                  </a:lnTo>
                  <a:lnTo>
                    <a:pt x="165" y="223"/>
                  </a:lnTo>
                  <a:lnTo>
                    <a:pt x="154" y="236"/>
                  </a:lnTo>
                  <a:lnTo>
                    <a:pt x="141" y="251"/>
                  </a:lnTo>
                  <a:lnTo>
                    <a:pt x="126" y="265"/>
                  </a:lnTo>
                  <a:lnTo>
                    <a:pt x="115" y="280"/>
                  </a:lnTo>
                  <a:lnTo>
                    <a:pt x="104" y="291"/>
                  </a:lnTo>
                  <a:lnTo>
                    <a:pt x="97" y="299"/>
                  </a:lnTo>
                  <a:lnTo>
                    <a:pt x="95" y="30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35">
              <a:extLst>
                <a:ext uri="{FF2B5EF4-FFF2-40B4-BE49-F238E27FC236}">
                  <a16:creationId xmlns:a16="http://schemas.microsoft.com/office/drawing/2014/main" id="{501E1302-4247-344E-9C86-A9995C97A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785" y="4690853"/>
              <a:ext cx="253982" cy="462041"/>
            </a:xfrm>
            <a:custGeom>
              <a:avLst/>
              <a:gdLst>
                <a:gd name="T0" fmla="*/ 83 w 159"/>
                <a:gd name="T1" fmla="*/ 301 h 301"/>
                <a:gd name="T2" fmla="*/ 54 w 159"/>
                <a:gd name="T3" fmla="*/ 299 h 301"/>
                <a:gd name="T4" fmla="*/ 32 w 159"/>
                <a:gd name="T5" fmla="*/ 293 h 301"/>
                <a:gd name="T6" fmla="*/ 17 w 159"/>
                <a:gd name="T7" fmla="*/ 284 h 301"/>
                <a:gd name="T8" fmla="*/ 7 w 159"/>
                <a:gd name="T9" fmla="*/ 275 h 301"/>
                <a:gd name="T10" fmla="*/ 2 w 159"/>
                <a:gd name="T11" fmla="*/ 267 h 301"/>
                <a:gd name="T12" fmla="*/ 0 w 159"/>
                <a:gd name="T13" fmla="*/ 265 h 301"/>
                <a:gd name="T14" fmla="*/ 0 w 159"/>
                <a:gd name="T15" fmla="*/ 0 h 301"/>
                <a:gd name="T16" fmla="*/ 159 w 159"/>
                <a:gd name="T17" fmla="*/ 0 h 301"/>
                <a:gd name="T18" fmla="*/ 159 w 159"/>
                <a:gd name="T19" fmla="*/ 162 h 301"/>
                <a:gd name="T20" fmla="*/ 156 w 159"/>
                <a:gd name="T21" fmla="*/ 173 h 301"/>
                <a:gd name="T22" fmla="*/ 152 w 159"/>
                <a:gd name="T23" fmla="*/ 188 h 301"/>
                <a:gd name="T24" fmla="*/ 148 w 159"/>
                <a:gd name="T25" fmla="*/ 199 h 301"/>
                <a:gd name="T26" fmla="*/ 146 w 159"/>
                <a:gd name="T27" fmla="*/ 202 h 301"/>
                <a:gd name="T28" fmla="*/ 141 w 159"/>
                <a:gd name="T29" fmla="*/ 212 h 301"/>
                <a:gd name="T30" fmla="*/ 132 w 159"/>
                <a:gd name="T31" fmla="*/ 226 h 301"/>
                <a:gd name="T32" fmla="*/ 121 w 159"/>
                <a:gd name="T33" fmla="*/ 241 h 301"/>
                <a:gd name="T34" fmla="*/ 109 w 159"/>
                <a:gd name="T35" fmla="*/ 260 h 301"/>
                <a:gd name="T36" fmla="*/ 100 w 159"/>
                <a:gd name="T37" fmla="*/ 275 h 301"/>
                <a:gd name="T38" fmla="*/ 91 w 159"/>
                <a:gd name="T39" fmla="*/ 290 h 301"/>
                <a:gd name="T40" fmla="*/ 85 w 159"/>
                <a:gd name="T41" fmla="*/ 299 h 301"/>
                <a:gd name="T42" fmla="*/ 83 w 159"/>
                <a:gd name="T43" fmla="*/ 301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9"/>
                <a:gd name="T67" fmla="*/ 0 h 301"/>
                <a:gd name="T68" fmla="*/ 159 w 159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9" h="301">
                  <a:moveTo>
                    <a:pt x="83" y="301"/>
                  </a:moveTo>
                  <a:lnTo>
                    <a:pt x="54" y="299"/>
                  </a:lnTo>
                  <a:lnTo>
                    <a:pt x="32" y="293"/>
                  </a:lnTo>
                  <a:lnTo>
                    <a:pt x="17" y="284"/>
                  </a:lnTo>
                  <a:lnTo>
                    <a:pt x="7" y="275"/>
                  </a:lnTo>
                  <a:lnTo>
                    <a:pt x="2" y="267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162"/>
                  </a:lnTo>
                  <a:lnTo>
                    <a:pt x="156" y="173"/>
                  </a:lnTo>
                  <a:lnTo>
                    <a:pt x="152" y="188"/>
                  </a:lnTo>
                  <a:lnTo>
                    <a:pt x="148" y="199"/>
                  </a:lnTo>
                  <a:lnTo>
                    <a:pt x="146" y="202"/>
                  </a:lnTo>
                  <a:lnTo>
                    <a:pt x="141" y="212"/>
                  </a:lnTo>
                  <a:lnTo>
                    <a:pt x="132" y="226"/>
                  </a:lnTo>
                  <a:lnTo>
                    <a:pt x="121" y="241"/>
                  </a:lnTo>
                  <a:lnTo>
                    <a:pt x="109" y="260"/>
                  </a:lnTo>
                  <a:lnTo>
                    <a:pt x="100" y="275"/>
                  </a:lnTo>
                  <a:lnTo>
                    <a:pt x="91" y="290"/>
                  </a:lnTo>
                  <a:lnTo>
                    <a:pt x="85" y="299"/>
                  </a:lnTo>
                  <a:lnTo>
                    <a:pt x="83" y="301"/>
                  </a:lnTo>
                  <a:close/>
                </a:path>
              </a:pathLst>
            </a:custGeom>
            <a:solidFill>
              <a:srgbClr val="999999"/>
            </a:solidFill>
            <a:ln w="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36">
              <a:extLst>
                <a:ext uri="{FF2B5EF4-FFF2-40B4-BE49-F238E27FC236}">
                  <a16:creationId xmlns:a16="http://schemas.microsoft.com/office/drawing/2014/main" id="{D3078E65-10AD-1049-84EE-0E765FA50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941" y="4690853"/>
              <a:ext cx="206061" cy="462041"/>
            </a:xfrm>
            <a:custGeom>
              <a:avLst/>
              <a:gdLst>
                <a:gd name="T0" fmla="*/ 74 w 129"/>
                <a:gd name="T1" fmla="*/ 301 h 301"/>
                <a:gd name="T2" fmla="*/ 48 w 129"/>
                <a:gd name="T3" fmla="*/ 299 h 301"/>
                <a:gd name="T4" fmla="*/ 29 w 129"/>
                <a:gd name="T5" fmla="*/ 295 h 301"/>
                <a:gd name="T6" fmla="*/ 16 w 129"/>
                <a:gd name="T7" fmla="*/ 288 h 301"/>
                <a:gd name="T8" fmla="*/ 7 w 129"/>
                <a:gd name="T9" fmla="*/ 282 h 301"/>
                <a:gd name="T10" fmla="*/ 2 w 129"/>
                <a:gd name="T11" fmla="*/ 277 h 301"/>
                <a:gd name="T12" fmla="*/ 0 w 129"/>
                <a:gd name="T13" fmla="*/ 275 h 301"/>
                <a:gd name="T14" fmla="*/ 0 w 129"/>
                <a:gd name="T15" fmla="*/ 0 h 301"/>
                <a:gd name="T16" fmla="*/ 129 w 129"/>
                <a:gd name="T17" fmla="*/ 0 h 301"/>
                <a:gd name="T18" fmla="*/ 129 w 129"/>
                <a:gd name="T19" fmla="*/ 156 h 301"/>
                <a:gd name="T20" fmla="*/ 128 w 129"/>
                <a:gd name="T21" fmla="*/ 165 h 301"/>
                <a:gd name="T22" fmla="*/ 124 w 129"/>
                <a:gd name="T23" fmla="*/ 178 h 301"/>
                <a:gd name="T24" fmla="*/ 122 w 129"/>
                <a:gd name="T25" fmla="*/ 189 h 301"/>
                <a:gd name="T26" fmla="*/ 120 w 129"/>
                <a:gd name="T27" fmla="*/ 193 h 301"/>
                <a:gd name="T28" fmla="*/ 116 w 129"/>
                <a:gd name="T29" fmla="*/ 202 h 301"/>
                <a:gd name="T30" fmla="*/ 109 w 129"/>
                <a:gd name="T31" fmla="*/ 215 h 301"/>
                <a:gd name="T32" fmla="*/ 102 w 129"/>
                <a:gd name="T33" fmla="*/ 234 h 301"/>
                <a:gd name="T34" fmla="*/ 92 w 129"/>
                <a:gd name="T35" fmla="*/ 252 h 301"/>
                <a:gd name="T36" fmla="*/ 85 w 129"/>
                <a:gd name="T37" fmla="*/ 271 h 301"/>
                <a:gd name="T38" fmla="*/ 79 w 129"/>
                <a:gd name="T39" fmla="*/ 286 h 301"/>
                <a:gd name="T40" fmla="*/ 76 w 129"/>
                <a:gd name="T41" fmla="*/ 297 h 301"/>
                <a:gd name="T42" fmla="*/ 74 w 129"/>
                <a:gd name="T43" fmla="*/ 301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9"/>
                <a:gd name="T67" fmla="*/ 0 h 301"/>
                <a:gd name="T68" fmla="*/ 129 w 129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9" h="301">
                  <a:moveTo>
                    <a:pt x="74" y="301"/>
                  </a:moveTo>
                  <a:lnTo>
                    <a:pt x="48" y="299"/>
                  </a:lnTo>
                  <a:lnTo>
                    <a:pt x="29" y="295"/>
                  </a:lnTo>
                  <a:lnTo>
                    <a:pt x="16" y="288"/>
                  </a:lnTo>
                  <a:lnTo>
                    <a:pt x="7" y="282"/>
                  </a:lnTo>
                  <a:lnTo>
                    <a:pt x="2" y="277"/>
                  </a:lnTo>
                  <a:lnTo>
                    <a:pt x="0" y="275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56"/>
                  </a:lnTo>
                  <a:lnTo>
                    <a:pt x="128" y="165"/>
                  </a:lnTo>
                  <a:lnTo>
                    <a:pt x="124" y="178"/>
                  </a:lnTo>
                  <a:lnTo>
                    <a:pt x="122" y="189"/>
                  </a:lnTo>
                  <a:lnTo>
                    <a:pt x="120" y="193"/>
                  </a:lnTo>
                  <a:lnTo>
                    <a:pt x="116" y="202"/>
                  </a:lnTo>
                  <a:lnTo>
                    <a:pt x="109" y="215"/>
                  </a:lnTo>
                  <a:lnTo>
                    <a:pt x="102" y="234"/>
                  </a:lnTo>
                  <a:lnTo>
                    <a:pt x="92" y="252"/>
                  </a:lnTo>
                  <a:lnTo>
                    <a:pt x="85" y="271"/>
                  </a:lnTo>
                  <a:lnTo>
                    <a:pt x="79" y="286"/>
                  </a:lnTo>
                  <a:lnTo>
                    <a:pt x="76" y="297"/>
                  </a:lnTo>
                  <a:lnTo>
                    <a:pt x="74" y="301"/>
                  </a:lnTo>
                  <a:close/>
                </a:path>
              </a:pathLst>
            </a:custGeom>
            <a:solidFill>
              <a:srgbClr val="B2B2B2"/>
            </a:solidFill>
            <a:ln w="0">
              <a:solidFill>
                <a:srgbClr val="B2B2B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237">
              <a:extLst>
                <a:ext uri="{FF2B5EF4-FFF2-40B4-BE49-F238E27FC236}">
                  <a16:creationId xmlns:a16="http://schemas.microsoft.com/office/drawing/2014/main" id="{D9F27210-415B-4444-A08B-38BB7650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693" y="4690853"/>
              <a:ext cx="159737" cy="458971"/>
            </a:xfrm>
            <a:custGeom>
              <a:avLst/>
              <a:gdLst>
                <a:gd name="T0" fmla="*/ 61 w 100"/>
                <a:gd name="T1" fmla="*/ 299 h 299"/>
                <a:gd name="T2" fmla="*/ 37 w 100"/>
                <a:gd name="T3" fmla="*/ 299 h 299"/>
                <a:gd name="T4" fmla="*/ 21 w 100"/>
                <a:gd name="T5" fmla="*/ 295 h 299"/>
                <a:gd name="T6" fmla="*/ 9 w 100"/>
                <a:gd name="T7" fmla="*/ 290 h 299"/>
                <a:gd name="T8" fmla="*/ 2 w 100"/>
                <a:gd name="T9" fmla="*/ 286 h 299"/>
                <a:gd name="T10" fmla="*/ 0 w 100"/>
                <a:gd name="T11" fmla="*/ 284 h 299"/>
                <a:gd name="T12" fmla="*/ 0 w 100"/>
                <a:gd name="T13" fmla="*/ 2 h 299"/>
                <a:gd name="T14" fmla="*/ 100 w 100"/>
                <a:gd name="T15" fmla="*/ 0 h 299"/>
                <a:gd name="T16" fmla="*/ 100 w 100"/>
                <a:gd name="T17" fmla="*/ 149 h 299"/>
                <a:gd name="T18" fmla="*/ 98 w 100"/>
                <a:gd name="T19" fmla="*/ 156 h 299"/>
                <a:gd name="T20" fmla="*/ 97 w 100"/>
                <a:gd name="T21" fmla="*/ 169 h 299"/>
                <a:gd name="T22" fmla="*/ 95 w 100"/>
                <a:gd name="T23" fmla="*/ 178 h 299"/>
                <a:gd name="T24" fmla="*/ 93 w 100"/>
                <a:gd name="T25" fmla="*/ 184 h 299"/>
                <a:gd name="T26" fmla="*/ 91 w 100"/>
                <a:gd name="T27" fmla="*/ 191 h 299"/>
                <a:gd name="T28" fmla="*/ 86 w 100"/>
                <a:gd name="T29" fmla="*/ 206 h 299"/>
                <a:gd name="T30" fmla="*/ 80 w 100"/>
                <a:gd name="T31" fmla="*/ 225 h 299"/>
                <a:gd name="T32" fmla="*/ 74 w 100"/>
                <a:gd name="T33" fmla="*/ 245 h 299"/>
                <a:gd name="T34" fmla="*/ 71 w 100"/>
                <a:gd name="T35" fmla="*/ 265 h 299"/>
                <a:gd name="T36" fmla="*/ 65 w 100"/>
                <a:gd name="T37" fmla="*/ 282 h 299"/>
                <a:gd name="T38" fmla="*/ 63 w 100"/>
                <a:gd name="T39" fmla="*/ 295 h 299"/>
                <a:gd name="T40" fmla="*/ 61 w 100"/>
                <a:gd name="T41" fmla="*/ 299 h 29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"/>
                <a:gd name="T64" fmla="*/ 0 h 299"/>
                <a:gd name="T65" fmla="*/ 100 w 100"/>
                <a:gd name="T66" fmla="*/ 299 h 29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" h="299">
                  <a:moveTo>
                    <a:pt x="61" y="299"/>
                  </a:moveTo>
                  <a:lnTo>
                    <a:pt x="37" y="299"/>
                  </a:lnTo>
                  <a:lnTo>
                    <a:pt x="21" y="295"/>
                  </a:lnTo>
                  <a:lnTo>
                    <a:pt x="9" y="290"/>
                  </a:lnTo>
                  <a:lnTo>
                    <a:pt x="2" y="286"/>
                  </a:lnTo>
                  <a:lnTo>
                    <a:pt x="0" y="284"/>
                  </a:lnTo>
                  <a:lnTo>
                    <a:pt x="0" y="2"/>
                  </a:lnTo>
                  <a:lnTo>
                    <a:pt x="100" y="0"/>
                  </a:lnTo>
                  <a:lnTo>
                    <a:pt x="100" y="149"/>
                  </a:lnTo>
                  <a:lnTo>
                    <a:pt x="98" y="156"/>
                  </a:lnTo>
                  <a:lnTo>
                    <a:pt x="97" y="169"/>
                  </a:lnTo>
                  <a:lnTo>
                    <a:pt x="95" y="178"/>
                  </a:lnTo>
                  <a:lnTo>
                    <a:pt x="93" y="184"/>
                  </a:lnTo>
                  <a:lnTo>
                    <a:pt x="91" y="191"/>
                  </a:lnTo>
                  <a:lnTo>
                    <a:pt x="86" y="206"/>
                  </a:lnTo>
                  <a:lnTo>
                    <a:pt x="80" y="225"/>
                  </a:lnTo>
                  <a:lnTo>
                    <a:pt x="74" y="245"/>
                  </a:lnTo>
                  <a:lnTo>
                    <a:pt x="71" y="265"/>
                  </a:lnTo>
                  <a:lnTo>
                    <a:pt x="65" y="282"/>
                  </a:lnTo>
                  <a:lnTo>
                    <a:pt x="63" y="295"/>
                  </a:lnTo>
                  <a:lnTo>
                    <a:pt x="61" y="299"/>
                  </a:lnTo>
                  <a:close/>
                </a:path>
              </a:pathLst>
            </a:custGeom>
            <a:solidFill>
              <a:srgbClr val="CCCCCC"/>
            </a:solidFill>
            <a:ln w="0">
              <a:solidFill>
                <a:srgbClr val="CC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238">
              <a:extLst>
                <a:ext uri="{FF2B5EF4-FFF2-40B4-BE49-F238E27FC236}">
                  <a16:creationId xmlns:a16="http://schemas.microsoft.com/office/drawing/2014/main" id="{A5B5104C-E75D-A449-AC2C-1D9F9C87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849" y="4690853"/>
              <a:ext cx="111816" cy="458971"/>
            </a:xfrm>
            <a:custGeom>
              <a:avLst/>
              <a:gdLst>
                <a:gd name="T0" fmla="*/ 52 w 70"/>
                <a:gd name="T1" fmla="*/ 299 h 299"/>
                <a:gd name="T2" fmla="*/ 30 w 70"/>
                <a:gd name="T3" fmla="*/ 299 h 299"/>
                <a:gd name="T4" fmla="*/ 13 w 70"/>
                <a:gd name="T5" fmla="*/ 297 h 299"/>
                <a:gd name="T6" fmla="*/ 4 w 70"/>
                <a:gd name="T7" fmla="*/ 295 h 299"/>
                <a:gd name="T8" fmla="*/ 0 w 70"/>
                <a:gd name="T9" fmla="*/ 293 h 299"/>
                <a:gd name="T10" fmla="*/ 0 w 70"/>
                <a:gd name="T11" fmla="*/ 2 h 299"/>
                <a:gd name="T12" fmla="*/ 70 w 70"/>
                <a:gd name="T13" fmla="*/ 0 h 299"/>
                <a:gd name="T14" fmla="*/ 70 w 70"/>
                <a:gd name="T15" fmla="*/ 141 h 299"/>
                <a:gd name="T16" fmla="*/ 70 w 70"/>
                <a:gd name="T17" fmla="*/ 149 h 299"/>
                <a:gd name="T18" fmla="*/ 69 w 70"/>
                <a:gd name="T19" fmla="*/ 160 h 299"/>
                <a:gd name="T20" fmla="*/ 69 w 70"/>
                <a:gd name="T21" fmla="*/ 169 h 299"/>
                <a:gd name="T22" fmla="*/ 67 w 70"/>
                <a:gd name="T23" fmla="*/ 175 h 299"/>
                <a:gd name="T24" fmla="*/ 67 w 70"/>
                <a:gd name="T25" fmla="*/ 180 h 299"/>
                <a:gd name="T26" fmla="*/ 63 w 70"/>
                <a:gd name="T27" fmla="*/ 195 h 299"/>
                <a:gd name="T28" fmla="*/ 61 w 70"/>
                <a:gd name="T29" fmla="*/ 215 h 299"/>
                <a:gd name="T30" fmla="*/ 57 w 70"/>
                <a:gd name="T31" fmla="*/ 238 h 299"/>
                <a:gd name="T32" fmla="*/ 56 w 70"/>
                <a:gd name="T33" fmla="*/ 260 h 299"/>
                <a:gd name="T34" fmla="*/ 54 w 70"/>
                <a:gd name="T35" fmla="*/ 280 h 299"/>
                <a:gd name="T36" fmla="*/ 52 w 70"/>
                <a:gd name="T37" fmla="*/ 293 h 299"/>
                <a:gd name="T38" fmla="*/ 52 w 70"/>
                <a:gd name="T39" fmla="*/ 299 h 29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0"/>
                <a:gd name="T61" fmla="*/ 0 h 299"/>
                <a:gd name="T62" fmla="*/ 70 w 70"/>
                <a:gd name="T63" fmla="*/ 299 h 29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0" h="299">
                  <a:moveTo>
                    <a:pt x="52" y="299"/>
                  </a:moveTo>
                  <a:lnTo>
                    <a:pt x="30" y="299"/>
                  </a:lnTo>
                  <a:lnTo>
                    <a:pt x="13" y="297"/>
                  </a:lnTo>
                  <a:lnTo>
                    <a:pt x="4" y="295"/>
                  </a:lnTo>
                  <a:lnTo>
                    <a:pt x="0" y="293"/>
                  </a:lnTo>
                  <a:lnTo>
                    <a:pt x="0" y="2"/>
                  </a:lnTo>
                  <a:lnTo>
                    <a:pt x="70" y="0"/>
                  </a:lnTo>
                  <a:lnTo>
                    <a:pt x="70" y="141"/>
                  </a:lnTo>
                  <a:lnTo>
                    <a:pt x="70" y="149"/>
                  </a:lnTo>
                  <a:lnTo>
                    <a:pt x="69" y="160"/>
                  </a:lnTo>
                  <a:lnTo>
                    <a:pt x="69" y="169"/>
                  </a:lnTo>
                  <a:lnTo>
                    <a:pt x="67" y="175"/>
                  </a:lnTo>
                  <a:lnTo>
                    <a:pt x="67" y="180"/>
                  </a:lnTo>
                  <a:lnTo>
                    <a:pt x="63" y="195"/>
                  </a:lnTo>
                  <a:lnTo>
                    <a:pt x="61" y="215"/>
                  </a:lnTo>
                  <a:lnTo>
                    <a:pt x="57" y="238"/>
                  </a:lnTo>
                  <a:lnTo>
                    <a:pt x="56" y="260"/>
                  </a:lnTo>
                  <a:lnTo>
                    <a:pt x="54" y="280"/>
                  </a:lnTo>
                  <a:lnTo>
                    <a:pt x="52" y="293"/>
                  </a:lnTo>
                  <a:lnTo>
                    <a:pt x="52" y="299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239">
              <a:extLst>
                <a:ext uri="{FF2B5EF4-FFF2-40B4-BE49-F238E27FC236}">
                  <a16:creationId xmlns:a16="http://schemas.microsoft.com/office/drawing/2014/main" id="{9C21507D-8F8F-0E4D-80F1-CF12E41C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349" y="4883046"/>
              <a:ext cx="148556" cy="173457"/>
            </a:xfrm>
            <a:custGeom>
              <a:avLst/>
              <a:gdLst>
                <a:gd name="T0" fmla="*/ 0 w 93"/>
                <a:gd name="T1" fmla="*/ 57 h 113"/>
                <a:gd name="T2" fmla="*/ 2 w 93"/>
                <a:gd name="T3" fmla="*/ 80 h 113"/>
                <a:gd name="T4" fmla="*/ 13 w 93"/>
                <a:gd name="T5" fmla="*/ 98 h 113"/>
                <a:gd name="T6" fmla="*/ 28 w 93"/>
                <a:gd name="T7" fmla="*/ 109 h 113"/>
                <a:gd name="T8" fmla="*/ 48 w 93"/>
                <a:gd name="T9" fmla="*/ 113 h 113"/>
                <a:gd name="T10" fmla="*/ 65 w 93"/>
                <a:gd name="T11" fmla="*/ 109 h 113"/>
                <a:gd name="T12" fmla="*/ 78 w 93"/>
                <a:gd name="T13" fmla="*/ 102 h 113"/>
                <a:gd name="T14" fmla="*/ 85 w 93"/>
                <a:gd name="T15" fmla="*/ 95 h 113"/>
                <a:gd name="T16" fmla="*/ 91 w 93"/>
                <a:gd name="T17" fmla="*/ 83 h 113"/>
                <a:gd name="T18" fmla="*/ 93 w 93"/>
                <a:gd name="T19" fmla="*/ 74 h 113"/>
                <a:gd name="T20" fmla="*/ 71 w 93"/>
                <a:gd name="T21" fmla="*/ 74 h 113"/>
                <a:gd name="T22" fmla="*/ 69 w 93"/>
                <a:gd name="T23" fmla="*/ 80 h 113"/>
                <a:gd name="T24" fmla="*/ 65 w 93"/>
                <a:gd name="T25" fmla="*/ 85 h 113"/>
                <a:gd name="T26" fmla="*/ 61 w 93"/>
                <a:gd name="T27" fmla="*/ 91 h 113"/>
                <a:gd name="T28" fmla="*/ 56 w 93"/>
                <a:gd name="T29" fmla="*/ 93 h 113"/>
                <a:gd name="T30" fmla="*/ 48 w 93"/>
                <a:gd name="T31" fmla="*/ 93 h 113"/>
                <a:gd name="T32" fmla="*/ 41 w 93"/>
                <a:gd name="T33" fmla="*/ 93 h 113"/>
                <a:gd name="T34" fmla="*/ 35 w 93"/>
                <a:gd name="T35" fmla="*/ 89 h 113"/>
                <a:gd name="T36" fmla="*/ 30 w 93"/>
                <a:gd name="T37" fmla="*/ 85 h 113"/>
                <a:gd name="T38" fmla="*/ 26 w 93"/>
                <a:gd name="T39" fmla="*/ 80 h 113"/>
                <a:gd name="T40" fmla="*/ 24 w 93"/>
                <a:gd name="T41" fmla="*/ 72 h 113"/>
                <a:gd name="T42" fmla="*/ 22 w 93"/>
                <a:gd name="T43" fmla="*/ 67 h 113"/>
                <a:gd name="T44" fmla="*/ 22 w 93"/>
                <a:gd name="T45" fmla="*/ 57 h 113"/>
                <a:gd name="T46" fmla="*/ 22 w 93"/>
                <a:gd name="T47" fmla="*/ 46 h 113"/>
                <a:gd name="T48" fmla="*/ 26 w 93"/>
                <a:gd name="T49" fmla="*/ 37 h 113"/>
                <a:gd name="T50" fmla="*/ 30 w 93"/>
                <a:gd name="T51" fmla="*/ 30 h 113"/>
                <a:gd name="T52" fmla="*/ 33 w 93"/>
                <a:gd name="T53" fmla="*/ 24 h 113"/>
                <a:gd name="T54" fmla="*/ 41 w 93"/>
                <a:gd name="T55" fmla="*/ 20 h 113"/>
                <a:gd name="T56" fmla="*/ 48 w 93"/>
                <a:gd name="T57" fmla="*/ 20 h 113"/>
                <a:gd name="T58" fmla="*/ 56 w 93"/>
                <a:gd name="T59" fmla="*/ 20 h 113"/>
                <a:gd name="T60" fmla="*/ 61 w 93"/>
                <a:gd name="T61" fmla="*/ 22 h 113"/>
                <a:gd name="T62" fmla="*/ 65 w 93"/>
                <a:gd name="T63" fmla="*/ 26 h 113"/>
                <a:gd name="T64" fmla="*/ 69 w 93"/>
                <a:gd name="T65" fmla="*/ 31 h 113"/>
                <a:gd name="T66" fmla="*/ 71 w 93"/>
                <a:gd name="T67" fmla="*/ 39 h 113"/>
                <a:gd name="T68" fmla="*/ 93 w 93"/>
                <a:gd name="T69" fmla="*/ 39 h 113"/>
                <a:gd name="T70" fmla="*/ 91 w 93"/>
                <a:gd name="T71" fmla="*/ 28 h 113"/>
                <a:gd name="T72" fmla="*/ 85 w 93"/>
                <a:gd name="T73" fmla="*/ 18 h 113"/>
                <a:gd name="T74" fmla="*/ 76 w 93"/>
                <a:gd name="T75" fmla="*/ 9 h 113"/>
                <a:gd name="T76" fmla="*/ 63 w 93"/>
                <a:gd name="T77" fmla="*/ 2 h 113"/>
                <a:gd name="T78" fmla="*/ 46 w 93"/>
                <a:gd name="T79" fmla="*/ 0 h 113"/>
                <a:gd name="T80" fmla="*/ 30 w 93"/>
                <a:gd name="T81" fmla="*/ 4 h 113"/>
                <a:gd name="T82" fmla="*/ 15 w 93"/>
                <a:gd name="T83" fmla="*/ 13 h 113"/>
                <a:gd name="T84" fmla="*/ 4 w 93"/>
                <a:gd name="T85" fmla="*/ 31 h 113"/>
                <a:gd name="T86" fmla="*/ 0 w 93"/>
                <a:gd name="T87" fmla="*/ 57 h 1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3"/>
                <a:gd name="T133" fmla="*/ 0 h 113"/>
                <a:gd name="T134" fmla="*/ 93 w 93"/>
                <a:gd name="T135" fmla="*/ 113 h 11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3" h="113">
                  <a:moveTo>
                    <a:pt x="0" y="57"/>
                  </a:moveTo>
                  <a:lnTo>
                    <a:pt x="2" y="80"/>
                  </a:lnTo>
                  <a:lnTo>
                    <a:pt x="13" y="98"/>
                  </a:lnTo>
                  <a:lnTo>
                    <a:pt x="28" y="109"/>
                  </a:lnTo>
                  <a:lnTo>
                    <a:pt x="48" y="113"/>
                  </a:lnTo>
                  <a:lnTo>
                    <a:pt x="65" y="109"/>
                  </a:lnTo>
                  <a:lnTo>
                    <a:pt x="78" y="102"/>
                  </a:lnTo>
                  <a:lnTo>
                    <a:pt x="85" y="95"/>
                  </a:lnTo>
                  <a:lnTo>
                    <a:pt x="91" y="83"/>
                  </a:lnTo>
                  <a:lnTo>
                    <a:pt x="93" y="74"/>
                  </a:lnTo>
                  <a:lnTo>
                    <a:pt x="71" y="74"/>
                  </a:lnTo>
                  <a:lnTo>
                    <a:pt x="69" y="80"/>
                  </a:lnTo>
                  <a:lnTo>
                    <a:pt x="65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48" y="93"/>
                  </a:lnTo>
                  <a:lnTo>
                    <a:pt x="41" y="93"/>
                  </a:lnTo>
                  <a:lnTo>
                    <a:pt x="35" y="89"/>
                  </a:lnTo>
                  <a:lnTo>
                    <a:pt x="30" y="85"/>
                  </a:lnTo>
                  <a:lnTo>
                    <a:pt x="26" y="80"/>
                  </a:lnTo>
                  <a:lnTo>
                    <a:pt x="24" y="72"/>
                  </a:lnTo>
                  <a:lnTo>
                    <a:pt x="22" y="67"/>
                  </a:lnTo>
                  <a:lnTo>
                    <a:pt x="22" y="57"/>
                  </a:lnTo>
                  <a:lnTo>
                    <a:pt x="22" y="46"/>
                  </a:lnTo>
                  <a:lnTo>
                    <a:pt x="26" y="37"/>
                  </a:lnTo>
                  <a:lnTo>
                    <a:pt x="30" y="30"/>
                  </a:lnTo>
                  <a:lnTo>
                    <a:pt x="33" y="24"/>
                  </a:lnTo>
                  <a:lnTo>
                    <a:pt x="41" y="20"/>
                  </a:lnTo>
                  <a:lnTo>
                    <a:pt x="48" y="20"/>
                  </a:lnTo>
                  <a:lnTo>
                    <a:pt x="56" y="20"/>
                  </a:lnTo>
                  <a:lnTo>
                    <a:pt x="61" y="22"/>
                  </a:lnTo>
                  <a:lnTo>
                    <a:pt x="65" y="26"/>
                  </a:lnTo>
                  <a:lnTo>
                    <a:pt x="69" y="31"/>
                  </a:lnTo>
                  <a:lnTo>
                    <a:pt x="71" y="39"/>
                  </a:lnTo>
                  <a:lnTo>
                    <a:pt x="93" y="39"/>
                  </a:lnTo>
                  <a:lnTo>
                    <a:pt x="91" y="28"/>
                  </a:lnTo>
                  <a:lnTo>
                    <a:pt x="85" y="18"/>
                  </a:lnTo>
                  <a:lnTo>
                    <a:pt x="76" y="9"/>
                  </a:lnTo>
                  <a:lnTo>
                    <a:pt x="63" y="2"/>
                  </a:lnTo>
                  <a:lnTo>
                    <a:pt x="46" y="0"/>
                  </a:lnTo>
                  <a:lnTo>
                    <a:pt x="30" y="4"/>
                  </a:lnTo>
                  <a:lnTo>
                    <a:pt x="15" y="13"/>
                  </a:lnTo>
                  <a:lnTo>
                    <a:pt x="4" y="31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240">
              <a:extLst>
                <a:ext uri="{FF2B5EF4-FFF2-40B4-BE49-F238E27FC236}">
                  <a16:creationId xmlns:a16="http://schemas.microsoft.com/office/drawing/2014/main" id="{AFAB28DB-55F5-D247-B96F-5D873D33B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35" y="4540421"/>
              <a:ext cx="533522" cy="267094"/>
            </a:xfrm>
            <a:custGeom>
              <a:avLst/>
              <a:gdLst>
                <a:gd name="T0" fmla="*/ 167 w 334"/>
                <a:gd name="T1" fmla="*/ 174 h 174"/>
                <a:gd name="T2" fmla="*/ 212 w 334"/>
                <a:gd name="T3" fmla="*/ 172 h 174"/>
                <a:gd name="T4" fmla="*/ 253 w 334"/>
                <a:gd name="T5" fmla="*/ 163 h 174"/>
                <a:gd name="T6" fmla="*/ 286 w 334"/>
                <a:gd name="T7" fmla="*/ 150 h 174"/>
                <a:gd name="T8" fmla="*/ 312 w 334"/>
                <a:gd name="T9" fmla="*/ 132 h 174"/>
                <a:gd name="T10" fmla="*/ 329 w 334"/>
                <a:gd name="T11" fmla="*/ 111 h 174"/>
                <a:gd name="T12" fmla="*/ 334 w 334"/>
                <a:gd name="T13" fmla="*/ 87 h 174"/>
                <a:gd name="T14" fmla="*/ 329 w 334"/>
                <a:gd name="T15" fmla="*/ 65 h 174"/>
                <a:gd name="T16" fmla="*/ 312 w 334"/>
                <a:gd name="T17" fmla="*/ 43 h 174"/>
                <a:gd name="T18" fmla="*/ 286 w 334"/>
                <a:gd name="T19" fmla="*/ 26 h 174"/>
                <a:gd name="T20" fmla="*/ 253 w 334"/>
                <a:gd name="T21" fmla="*/ 11 h 174"/>
                <a:gd name="T22" fmla="*/ 212 w 334"/>
                <a:gd name="T23" fmla="*/ 4 h 174"/>
                <a:gd name="T24" fmla="*/ 167 w 334"/>
                <a:gd name="T25" fmla="*/ 0 h 174"/>
                <a:gd name="T26" fmla="*/ 123 w 334"/>
                <a:gd name="T27" fmla="*/ 4 h 174"/>
                <a:gd name="T28" fmla="*/ 82 w 334"/>
                <a:gd name="T29" fmla="*/ 11 h 174"/>
                <a:gd name="T30" fmla="*/ 49 w 334"/>
                <a:gd name="T31" fmla="*/ 26 h 174"/>
                <a:gd name="T32" fmla="*/ 23 w 334"/>
                <a:gd name="T33" fmla="*/ 43 h 174"/>
                <a:gd name="T34" fmla="*/ 6 w 334"/>
                <a:gd name="T35" fmla="*/ 65 h 174"/>
                <a:gd name="T36" fmla="*/ 0 w 334"/>
                <a:gd name="T37" fmla="*/ 87 h 174"/>
                <a:gd name="T38" fmla="*/ 6 w 334"/>
                <a:gd name="T39" fmla="*/ 111 h 174"/>
                <a:gd name="T40" fmla="*/ 23 w 334"/>
                <a:gd name="T41" fmla="*/ 132 h 174"/>
                <a:gd name="T42" fmla="*/ 49 w 334"/>
                <a:gd name="T43" fmla="*/ 150 h 174"/>
                <a:gd name="T44" fmla="*/ 82 w 334"/>
                <a:gd name="T45" fmla="*/ 163 h 174"/>
                <a:gd name="T46" fmla="*/ 123 w 334"/>
                <a:gd name="T47" fmla="*/ 172 h 174"/>
                <a:gd name="T48" fmla="*/ 167 w 334"/>
                <a:gd name="T49" fmla="*/ 174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4"/>
                <a:gd name="T76" fmla="*/ 0 h 174"/>
                <a:gd name="T77" fmla="*/ 334 w 334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4" h="174">
                  <a:moveTo>
                    <a:pt x="167" y="174"/>
                  </a:moveTo>
                  <a:lnTo>
                    <a:pt x="212" y="172"/>
                  </a:lnTo>
                  <a:lnTo>
                    <a:pt x="253" y="163"/>
                  </a:lnTo>
                  <a:lnTo>
                    <a:pt x="286" y="150"/>
                  </a:lnTo>
                  <a:lnTo>
                    <a:pt x="312" y="132"/>
                  </a:lnTo>
                  <a:lnTo>
                    <a:pt x="329" y="111"/>
                  </a:lnTo>
                  <a:lnTo>
                    <a:pt x="334" y="87"/>
                  </a:lnTo>
                  <a:lnTo>
                    <a:pt x="329" y="65"/>
                  </a:lnTo>
                  <a:lnTo>
                    <a:pt x="312" y="43"/>
                  </a:lnTo>
                  <a:lnTo>
                    <a:pt x="286" y="26"/>
                  </a:lnTo>
                  <a:lnTo>
                    <a:pt x="253" y="11"/>
                  </a:lnTo>
                  <a:lnTo>
                    <a:pt x="212" y="4"/>
                  </a:lnTo>
                  <a:lnTo>
                    <a:pt x="167" y="0"/>
                  </a:lnTo>
                  <a:lnTo>
                    <a:pt x="123" y="4"/>
                  </a:lnTo>
                  <a:lnTo>
                    <a:pt x="82" y="11"/>
                  </a:lnTo>
                  <a:lnTo>
                    <a:pt x="49" y="26"/>
                  </a:lnTo>
                  <a:lnTo>
                    <a:pt x="23" y="43"/>
                  </a:lnTo>
                  <a:lnTo>
                    <a:pt x="6" y="65"/>
                  </a:lnTo>
                  <a:lnTo>
                    <a:pt x="0" y="87"/>
                  </a:lnTo>
                  <a:lnTo>
                    <a:pt x="6" y="111"/>
                  </a:lnTo>
                  <a:lnTo>
                    <a:pt x="23" y="132"/>
                  </a:lnTo>
                  <a:lnTo>
                    <a:pt x="49" y="150"/>
                  </a:lnTo>
                  <a:lnTo>
                    <a:pt x="82" y="163"/>
                  </a:lnTo>
                  <a:lnTo>
                    <a:pt x="123" y="172"/>
                  </a:lnTo>
                  <a:lnTo>
                    <a:pt x="167" y="174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241">
              <a:extLst>
                <a:ext uri="{FF2B5EF4-FFF2-40B4-BE49-F238E27FC236}">
                  <a16:creationId xmlns:a16="http://schemas.microsoft.com/office/drawing/2014/main" id="{8B5102BC-0012-BB43-9CF1-B123FFE18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35" y="4540421"/>
              <a:ext cx="533522" cy="267094"/>
            </a:xfrm>
            <a:custGeom>
              <a:avLst/>
              <a:gdLst>
                <a:gd name="T0" fmla="*/ 167 w 334"/>
                <a:gd name="T1" fmla="*/ 174 h 174"/>
                <a:gd name="T2" fmla="*/ 212 w 334"/>
                <a:gd name="T3" fmla="*/ 172 h 174"/>
                <a:gd name="T4" fmla="*/ 253 w 334"/>
                <a:gd name="T5" fmla="*/ 163 h 174"/>
                <a:gd name="T6" fmla="*/ 286 w 334"/>
                <a:gd name="T7" fmla="*/ 150 h 174"/>
                <a:gd name="T8" fmla="*/ 312 w 334"/>
                <a:gd name="T9" fmla="*/ 132 h 174"/>
                <a:gd name="T10" fmla="*/ 329 w 334"/>
                <a:gd name="T11" fmla="*/ 111 h 174"/>
                <a:gd name="T12" fmla="*/ 334 w 334"/>
                <a:gd name="T13" fmla="*/ 87 h 174"/>
                <a:gd name="T14" fmla="*/ 329 w 334"/>
                <a:gd name="T15" fmla="*/ 65 h 174"/>
                <a:gd name="T16" fmla="*/ 312 w 334"/>
                <a:gd name="T17" fmla="*/ 43 h 174"/>
                <a:gd name="T18" fmla="*/ 286 w 334"/>
                <a:gd name="T19" fmla="*/ 26 h 174"/>
                <a:gd name="T20" fmla="*/ 253 w 334"/>
                <a:gd name="T21" fmla="*/ 11 h 174"/>
                <a:gd name="T22" fmla="*/ 212 w 334"/>
                <a:gd name="T23" fmla="*/ 4 h 174"/>
                <a:gd name="T24" fmla="*/ 167 w 334"/>
                <a:gd name="T25" fmla="*/ 0 h 174"/>
                <a:gd name="T26" fmla="*/ 123 w 334"/>
                <a:gd name="T27" fmla="*/ 4 h 174"/>
                <a:gd name="T28" fmla="*/ 82 w 334"/>
                <a:gd name="T29" fmla="*/ 11 h 174"/>
                <a:gd name="T30" fmla="*/ 49 w 334"/>
                <a:gd name="T31" fmla="*/ 26 h 174"/>
                <a:gd name="T32" fmla="*/ 23 w 334"/>
                <a:gd name="T33" fmla="*/ 43 h 174"/>
                <a:gd name="T34" fmla="*/ 6 w 334"/>
                <a:gd name="T35" fmla="*/ 65 h 174"/>
                <a:gd name="T36" fmla="*/ 0 w 334"/>
                <a:gd name="T37" fmla="*/ 87 h 174"/>
                <a:gd name="T38" fmla="*/ 6 w 334"/>
                <a:gd name="T39" fmla="*/ 111 h 174"/>
                <a:gd name="T40" fmla="*/ 23 w 334"/>
                <a:gd name="T41" fmla="*/ 132 h 174"/>
                <a:gd name="T42" fmla="*/ 49 w 334"/>
                <a:gd name="T43" fmla="*/ 150 h 174"/>
                <a:gd name="T44" fmla="*/ 82 w 334"/>
                <a:gd name="T45" fmla="*/ 163 h 174"/>
                <a:gd name="T46" fmla="*/ 123 w 334"/>
                <a:gd name="T47" fmla="*/ 172 h 174"/>
                <a:gd name="T48" fmla="*/ 167 w 334"/>
                <a:gd name="T49" fmla="*/ 174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4"/>
                <a:gd name="T76" fmla="*/ 0 h 174"/>
                <a:gd name="T77" fmla="*/ 334 w 334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4" h="174">
                  <a:moveTo>
                    <a:pt x="167" y="174"/>
                  </a:moveTo>
                  <a:lnTo>
                    <a:pt x="212" y="172"/>
                  </a:lnTo>
                  <a:lnTo>
                    <a:pt x="253" y="163"/>
                  </a:lnTo>
                  <a:lnTo>
                    <a:pt x="286" y="150"/>
                  </a:lnTo>
                  <a:lnTo>
                    <a:pt x="312" y="132"/>
                  </a:lnTo>
                  <a:lnTo>
                    <a:pt x="329" y="111"/>
                  </a:lnTo>
                  <a:lnTo>
                    <a:pt x="334" y="87"/>
                  </a:lnTo>
                  <a:lnTo>
                    <a:pt x="329" y="65"/>
                  </a:lnTo>
                  <a:lnTo>
                    <a:pt x="312" y="43"/>
                  </a:lnTo>
                  <a:lnTo>
                    <a:pt x="286" y="26"/>
                  </a:lnTo>
                  <a:lnTo>
                    <a:pt x="253" y="11"/>
                  </a:lnTo>
                  <a:lnTo>
                    <a:pt x="212" y="4"/>
                  </a:lnTo>
                  <a:lnTo>
                    <a:pt x="167" y="0"/>
                  </a:lnTo>
                  <a:lnTo>
                    <a:pt x="123" y="4"/>
                  </a:lnTo>
                  <a:lnTo>
                    <a:pt x="82" y="11"/>
                  </a:lnTo>
                  <a:lnTo>
                    <a:pt x="49" y="26"/>
                  </a:lnTo>
                  <a:lnTo>
                    <a:pt x="23" y="43"/>
                  </a:lnTo>
                  <a:lnTo>
                    <a:pt x="6" y="65"/>
                  </a:lnTo>
                  <a:lnTo>
                    <a:pt x="0" y="87"/>
                  </a:lnTo>
                  <a:lnTo>
                    <a:pt x="6" y="111"/>
                  </a:lnTo>
                  <a:lnTo>
                    <a:pt x="23" y="132"/>
                  </a:lnTo>
                  <a:lnTo>
                    <a:pt x="49" y="150"/>
                  </a:lnTo>
                  <a:lnTo>
                    <a:pt x="82" y="163"/>
                  </a:lnTo>
                  <a:lnTo>
                    <a:pt x="123" y="172"/>
                  </a:lnTo>
                  <a:lnTo>
                    <a:pt x="167" y="17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42">
              <a:extLst>
                <a:ext uri="{FF2B5EF4-FFF2-40B4-BE49-F238E27FC236}">
                  <a16:creationId xmlns:a16="http://schemas.microsoft.com/office/drawing/2014/main" id="{C94E0150-288C-314B-B7F3-C7F6E9A36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151" y="4514326"/>
              <a:ext cx="436083" cy="250208"/>
            </a:xfrm>
            <a:custGeom>
              <a:avLst/>
              <a:gdLst>
                <a:gd name="T0" fmla="*/ 135 w 273"/>
                <a:gd name="T1" fmla="*/ 163 h 163"/>
                <a:gd name="T2" fmla="*/ 172 w 273"/>
                <a:gd name="T3" fmla="*/ 162 h 163"/>
                <a:gd name="T4" fmla="*/ 204 w 273"/>
                <a:gd name="T5" fmla="*/ 154 h 163"/>
                <a:gd name="T6" fmla="*/ 232 w 273"/>
                <a:gd name="T7" fmla="*/ 143 h 163"/>
                <a:gd name="T8" fmla="*/ 254 w 273"/>
                <a:gd name="T9" fmla="*/ 128 h 163"/>
                <a:gd name="T10" fmla="*/ 267 w 273"/>
                <a:gd name="T11" fmla="*/ 112 h 163"/>
                <a:gd name="T12" fmla="*/ 273 w 273"/>
                <a:gd name="T13" fmla="*/ 93 h 163"/>
                <a:gd name="T14" fmla="*/ 267 w 273"/>
                <a:gd name="T15" fmla="*/ 73 h 163"/>
                <a:gd name="T16" fmla="*/ 254 w 273"/>
                <a:gd name="T17" fmla="*/ 50 h 163"/>
                <a:gd name="T18" fmla="*/ 232 w 273"/>
                <a:gd name="T19" fmla="*/ 32 h 163"/>
                <a:gd name="T20" fmla="*/ 204 w 273"/>
                <a:gd name="T21" fmla="*/ 15 h 163"/>
                <a:gd name="T22" fmla="*/ 172 w 273"/>
                <a:gd name="T23" fmla="*/ 4 h 163"/>
                <a:gd name="T24" fmla="*/ 135 w 273"/>
                <a:gd name="T25" fmla="*/ 0 h 163"/>
                <a:gd name="T26" fmla="*/ 100 w 273"/>
                <a:gd name="T27" fmla="*/ 4 h 163"/>
                <a:gd name="T28" fmla="*/ 67 w 273"/>
                <a:gd name="T29" fmla="*/ 15 h 163"/>
                <a:gd name="T30" fmla="*/ 41 w 273"/>
                <a:gd name="T31" fmla="*/ 32 h 163"/>
                <a:gd name="T32" fmla="*/ 18 w 273"/>
                <a:gd name="T33" fmla="*/ 50 h 163"/>
                <a:gd name="T34" fmla="*/ 5 w 273"/>
                <a:gd name="T35" fmla="*/ 73 h 163"/>
                <a:gd name="T36" fmla="*/ 0 w 273"/>
                <a:gd name="T37" fmla="*/ 93 h 163"/>
                <a:gd name="T38" fmla="*/ 5 w 273"/>
                <a:gd name="T39" fmla="*/ 112 h 163"/>
                <a:gd name="T40" fmla="*/ 18 w 273"/>
                <a:gd name="T41" fmla="*/ 128 h 163"/>
                <a:gd name="T42" fmla="*/ 41 w 273"/>
                <a:gd name="T43" fmla="*/ 143 h 163"/>
                <a:gd name="T44" fmla="*/ 67 w 273"/>
                <a:gd name="T45" fmla="*/ 154 h 163"/>
                <a:gd name="T46" fmla="*/ 100 w 273"/>
                <a:gd name="T47" fmla="*/ 162 h 163"/>
                <a:gd name="T48" fmla="*/ 135 w 273"/>
                <a:gd name="T49" fmla="*/ 163 h 1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3"/>
                <a:gd name="T76" fmla="*/ 0 h 163"/>
                <a:gd name="T77" fmla="*/ 273 w 273"/>
                <a:gd name="T78" fmla="*/ 163 h 1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3" h="163">
                  <a:moveTo>
                    <a:pt x="135" y="163"/>
                  </a:moveTo>
                  <a:lnTo>
                    <a:pt x="172" y="162"/>
                  </a:lnTo>
                  <a:lnTo>
                    <a:pt x="204" y="154"/>
                  </a:lnTo>
                  <a:lnTo>
                    <a:pt x="232" y="143"/>
                  </a:lnTo>
                  <a:lnTo>
                    <a:pt x="254" y="128"/>
                  </a:lnTo>
                  <a:lnTo>
                    <a:pt x="267" y="112"/>
                  </a:lnTo>
                  <a:lnTo>
                    <a:pt x="273" y="93"/>
                  </a:lnTo>
                  <a:lnTo>
                    <a:pt x="267" y="73"/>
                  </a:lnTo>
                  <a:lnTo>
                    <a:pt x="254" y="50"/>
                  </a:lnTo>
                  <a:lnTo>
                    <a:pt x="232" y="32"/>
                  </a:lnTo>
                  <a:lnTo>
                    <a:pt x="204" y="15"/>
                  </a:lnTo>
                  <a:lnTo>
                    <a:pt x="172" y="4"/>
                  </a:lnTo>
                  <a:lnTo>
                    <a:pt x="135" y="0"/>
                  </a:lnTo>
                  <a:lnTo>
                    <a:pt x="100" y="4"/>
                  </a:lnTo>
                  <a:lnTo>
                    <a:pt x="67" y="15"/>
                  </a:lnTo>
                  <a:lnTo>
                    <a:pt x="41" y="32"/>
                  </a:lnTo>
                  <a:lnTo>
                    <a:pt x="18" y="50"/>
                  </a:lnTo>
                  <a:lnTo>
                    <a:pt x="5" y="73"/>
                  </a:lnTo>
                  <a:lnTo>
                    <a:pt x="0" y="93"/>
                  </a:lnTo>
                  <a:lnTo>
                    <a:pt x="5" y="112"/>
                  </a:lnTo>
                  <a:lnTo>
                    <a:pt x="18" y="128"/>
                  </a:lnTo>
                  <a:lnTo>
                    <a:pt x="41" y="143"/>
                  </a:lnTo>
                  <a:lnTo>
                    <a:pt x="67" y="154"/>
                  </a:lnTo>
                  <a:lnTo>
                    <a:pt x="100" y="162"/>
                  </a:lnTo>
                  <a:lnTo>
                    <a:pt x="135" y="16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43">
              <a:extLst>
                <a:ext uri="{FF2B5EF4-FFF2-40B4-BE49-F238E27FC236}">
                  <a16:creationId xmlns:a16="http://schemas.microsoft.com/office/drawing/2014/main" id="{B650FBC3-A9B7-FA40-A9AB-29B34145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917" y="4514326"/>
              <a:ext cx="394551" cy="228718"/>
            </a:xfrm>
            <a:custGeom>
              <a:avLst/>
              <a:gdLst>
                <a:gd name="T0" fmla="*/ 122 w 247"/>
                <a:gd name="T1" fmla="*/ 149 h 149"/>
                <a:gd name="T2" fmla="*/ 161 w 247"/>
                <a:gd name="T3" fmla="*/ 145 h 149"/>
                <a:gd name="T4" fmla="*/ 195 w 247"/>
                <a:gd name="T5" fmla="*/ 136 h 149"/>
                <a:gd name="T6" fmla="*/ 222 w 247"/>
                <a:gd name="T7" fmla="*/ 123 h 149"/>
                <a:gd name="T8" fmla="*/ 239 w 247"/>
                <a:gd name="T9" fmla="*/ 104 h 149"/>
                <a:gd name="T10" fmla="*/ 247 w 247"/>
                <a:gd name="T11" fmla="*/ 86 h 149"/>
                <a:gd name="T12" fmla="*/ 241 w 247"/>
                <a:gd name="T13" fmla="*/ 67 h 149"/>
                <a:gd name="T14" fmla="*/ 228 w 247"/>
                <a:gd name="T15" fmla="*/ 47 h 149"/>
                <a:gd name="T16" fmla="*/ 209 w 247"/>
                <a:gd name="T17" fmla="*/ 30 h 149"/>
                <a:gd name="T18" fmla="*/ 185 w 247"/>
                <a:gd name="T19" fmla="*/ 15 h 149"/>
                <a:gd name="T20" fmla="*/ 156 w 247"/>
                <a:gd name="T21" fmla="*/ 4 h 149"/>
                <a:gd name="T22" fmla="*/ 122 w 247"/>
                <a:gd name="T23" fmla="*/ 0 h 149"/>
                <a:gd name="T24" fmla="*/ 91 w 247"/>
                <a:gd name="T25" fmla="*/ 4 h 149"/>
                <a:gd name="T26" fmla="*/ 61 w 247"/>
                <a:gd name="T27" fmla="*/ 15 h 149"/>
                <a:gd name="T28" fmla="*/ 37 w 247"/>
                <a:gd name="T29" fmla="*/ 30 h 149"/>
                <a:gd name="T30" fmla="*/ 17 w 247"/>
                <a:gd name="T31" fmla="*/ 47 h 149"/>
                <a:gd name="T32" fmla="*/ 5 w 247"/>
                <a:gd name="T33" fmla="*/ 67 h 149"/>
                <a:gd name="T34" fmla="*/ 0 w 247"/>
                <a:gd name="T35" fmla="*/ 86 h 149"/>
                <a:gd name="T36" fmla="*/ 7 w 247"/>
                <a:gd name="T37" fmla="*/ 104 h 149"/>
                <a:gd name="T38" fmla="*/ 24 w 247"/>
                <a:gd name="T39" fmla="*/ 123 h 149"/>
                <a:gd name="T40" fmla="*/ 50 w 247"/>
                <a:gd name="T41" fmla="*/ 136 h 149"/>
                <a:gd name="T42" fmla="*/ 85 w 247"/>
                <a:gd name="T43" fmla="*/ 145 h 149"/>
                <a:gd name="T44" fmla="*/ 122 w 247"/>
                <a:gd name="T45" fmla="*/ 149 h 1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7"/>
                <a:gd name="T70" fmla="*/ 0 h 149"/>
                <a:gd name="T71" fmla="*/ 247 w 247"/>
                <a:gd name="T72" fmla="*/ 149 h 1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7" h="149">
                  <a:moveTo>
                    <a:pt x="122" y="149"/>
                  </a:moveTo>
                  <a:lnTo>
                    <a:pt x="161" y="145"/>
                  </a:lnTo>
                  <a:lnTo>
                    <a:pt x="195" y="136"/>
                  </a:lnTo>
                  <a:lnTo>
                    <a:pt x="222" y="123"/>
                  </a:lnTo>
                  <a:lnTo>
                    <a:pt x="239" y="104"/>
                  </a:lnTo>
                  <a:lnTo>
                    <a:pt x="247" y="86"/>
                  </a:lnTo>
                  <a:lnTo>
                    <a:pt x="241" y="67"/>
                  </a:lnTo>
                  <a:lnTo>
                    <a:pt x="228" y="47"/>
                  </a:lnTo>
                  <a:lnTo>
                    <a:pt x="209" y="30"/>
                  </a:lnTo>
                  <a:lnTo>
                    <a:pt x="185" y="15"/>
                  </a:lnTo>
                  <a:lnTo>
                    <a:pt x="156" y="4"/>
                  </a:lnTo>
                  <a:lnTo>
                    <a:pt x="122" y="0"/>
                  </a:lnTo>
                  <a:lnTo>
                    <a:pt x="91" y="4"/>
                  </a:lnTo>
                  <a:lnTo>
                    <a:pt x="61" y="15"/>
                  </a:lnTo>
                  <a:lnTo>
                    <a:pt x="37" y="30"/>
                  </a:lnTo>
                  <a:lnTo>
                    <a:pt x="17" y="47"/>
                  </a:lnTo>
                  <a:lnTo>
                    <a:pt x="5" y="67"/>
                  </a:lnTo>
                  <a:lnTo>
                    <a:pt x="0" y="86"/>
                  </a:lnTo>
                  <a:lnTo>
                    <a:pt x="7" y="104"/>
                  </a:lnTo>
                  <a:lnTo>
                    <a:pt x="24" y="123"/>
                  </a:lnTo>
                  <a:lnTo>
                    <a:pt x="50" y="136"/>
                  </a:lnTo>
                  <a:lnTo>
                    <a:pt x="85" y="14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rgbClr val="585858"/>
            </a:solidFill>
            <a:ln w="0">
              <a:solidFill>
                <a:srgbClr val="585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244">
              <a:extLst>
                <a:ext uri="{FF2B5EF4-FFF2-40B4-BE49-F238E27FC236}">
                  <a16:creationId xmlns:a16="http://schemas.microsoft.com/office/drawing/2014/main" id="{EB4D611B-AC0D-F348-B392-56657EA8A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877" y="4517396"/>
              <a:ext cx="346630" cy="202623"/>
            </a:xfrm>
            <a:custGeom>
              <a:avLst/>
              <a:gdLst>
                <a:gd name="T0" fmla="*/ 109 w 217"/>
                <a:gd name="T1" fmla="*/ 132 h 132"/>
                <a:gd name="T2" fmla="*/ 143 w 217"/>
                <a:gd name="T3" fmla="*/ 128 h 132"/>
                <a:gd name="T4" fmla="*/ 172 w 217"/>
                <a:gd name="T5" fmla="*/ 121 h 132"/>
                <a:gd name="T6" fmla="*/ 196 w 217"/>
                <a:gd name="T7" fmla="*/ 108 h 132"/>
                <a:gd name="T8" fmla="*/ 211 w 217"/>
                <a:gd name="T9" fmla="*/ 93 h 132"/>
                <a:gd name="T10" fmla="*/ 217 w 217"/>
                <a:gd name="T11" fmla="*/ 74 h 132"/>
                <a:gd name="T12" fmla="*/ 211 w 217"/>
                <a:gd name="T13" fmla="*/ 56 h 132"/>
                <a:gd name="T14" fmla="*/ 196 w 217"/>
                <a:gd name="T15" fmla="*/ 35 h 132"/>
                <a:gd name="T16" fmla="*/ 172 w 217"/>
                <a:gd name="T17" fmla="*/ 17 h 132"/>
                <a:gd name="T18" fmla="*/ 143 w 217"/>
                <a:gd name="T19" fmla="*/ 4 h 132"/>
                <a:gd name="T20" fmla="*/ 109 w 217"/>
                <a:gd name="T21" fmla="*/ 0 h 132"/>
                <a:gd name="T22" fmla="*/ 74 w 217"/>
                <a:gd name="T23" fmla="*/ 4 h 132"/>
                <a:gd name="T24" fmla="*/ 44 w 217"/>
                <a:gd name="T25" fmla="*/ 17 h 132"/>
                <a:gd name="T26" fmla="*/ 20 w 217"/>
                <a:gd name="T27" fmla="*/ 35 h 132"/>
                <a:gd name="T28" fmla="*/ 5 w 217"/>
                <a:gd name="T29" fmla="*/ 56 h 132"/>
                <a:gd name="T30" fmla="*/ 0 w 217"/>
                <a:gd name="T31" fmla="*/ 74 h 132"/>
                <a:gd name="T32" fmla="*/ 5 w 217"/>
                <a:gd name="T33" fmla="*/ 93 h 132"/>
                <a:gd name="T34" fmla="*/ 20 w 217"/>
                <a:gd name="T35" fmla="*/ 108 h 132"/>
                <a:gd name="T36" fmla="*/ 44 w 217"/>
                <a:gd name="T37" fmla="*/ 121 h 132"/>
                <a:gd name="T38" fmla="*/ 74 w 217"/>
                <a:gd name="T39" fmla="*/ 128 h 132"/>
                <a:gd name="T40" fmla="*/ 109 w 217"/>
                <a:gd name="T41" fmla="*/ 132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7"/>
                <a:gd name="T64" fmla="*/ 0 h 132"/>
                <a:gd name="T65" fmla="*/ 217 w 217"/>
                <a:gd name="T66" fmla="*/ 132 h 1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7" h="132">
                  <a:moveTo>
                    <a:pt x="109" y="132"/>
                  </a:moveTo>
                  <a:lnTo>
                    <a:pt x="143" y="128"/>
                  </a:lnTo>
                  <a:lnTo>
                    <a:pt x="172" y="121"/>
                  </a:lnTo>
                  <a:lnTo>
                    <a:pt x="196" y="108"/>
                  </a:lnTo>
                  <a:lnTo>
                    <a:pt x="211" y="93"/>
                  </a:lnTo>
                  <a:lnTo>
                    <a:pt x="217" y="74"/>
                  </a:lnTo>
                  <a:lnTo>
                    <a:pt x="211" y="56"/>
                  </a:lnTo>
                  <a:lnTo>
                    <a:pt x="196" y="35"/>
                  </a:lnTo>
                  <a:lnTo>
                    <a:pt x="172" y="17"/>
                  </a:lnTo>
                  <a:lnTo>
                    <a:pt x="143" y="4"/>
                  </a:lnTo>
                  <a:lnTo>
                    <a:pt x="109" y="0"/>
                  </a:lnTo>
                  <a:lnTo>
                    <a:pt x="74" y="4"/>
                  </a:lnTo>
                  <a:lnTo>
                    <a:pt x="44" y="17"/>
                  </a:lnTo>
                  <a:lnTo>
                    <a:pt x="20" y="35"/>
                  </a:lnTo>
                  <a:lnTo>
                    <a:pt x="5" y="56"/>
                  </a:lnTo>
                  <a:lnTo>
                    <a:pt x="0" y="74"/>
                  </a:lnTo>
                  <a:lnTo>
                    <a:pt x="5" y="93"/>
                  </a:lnTo>
                  <a:lnTo>
                    <a:pt x="20" y="108"/>
                  </a:lnTo>
                  <a:lnTo>
                    <a:pt x="44" y="121"/>
                  </a:lnTo>
                  <a:lnTo>
                    <a:pt x="74" y="128"/>
                  </a:lnTo>
                  <a:lnTo>
                    <a:pt x="109" y="132"/>
                  </a:lnTo>
                  <a:close/>
                </a:path>
              </a:pathLst>
            </a:custGeom>
            <a:solidFill>
              <a:srgbClr val="707070"/>
            </a:solidFill>
            <a:ln w="0">
              <a:solidFill>
                <a:srgbClr val="70707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45">
              <a:extLst>
                <a:ext uri="{FF2B5EF4-FFF2-40B4-BE49-F238E27FC236}">
                  <a16:creationId xmlns:a16="http://schemas.microsoft.com/office/drawing/2014/main" id="{B959C5E1-C24D-9A48-BD5C-297E3FC7A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643" y="4517396"/>
              <a:ext cx="305098" cy="179597"/>
            </a:xfrm>
            <a:custGeom>
              <a:avLst/>
              <a:gdLst>
                <a:gd name="T0" fmla="*/ 96 w 191"/>
                <a:gd name="T1" fmla="*/ 117 h 117"/>
                <a:gd name="T2" fmla="*/ 126 w 191"/>
                <a:gd name="T3" fmla="*/ 115 h 117"/>
                <a:gd name="T4" fmla="*/ 152 w 191"/>
                <a:gd name="T5" fmla="*/ 108 h 117"/>
                <a:gd name="T6" fmla="*/ 172 w 191"/>
                <a:gd name="T7" fmla="*/ 97 h 117"/>
                <a:gd name="T8" fmla="*/ 187 w 191"/>
                <a:gd name="T9" fmla="*/ 84 h 117"/>
                <a:gd name="T10" fmla="*/ 191 w 191"/>
                <a:gd name="T11" fmla="*/ 67 h 117"/>
                <a:gd name="T12" fmla="*/ 187 w 191"/>
                <a:gd name="T13" fmla="*/ 50 h 117"/>
                <a:gd name="T14" fmla="*/ 172 w 191"/>
                <a:gd name="T15" fmla="*/ 32 h 117"/>
                <a:gd name="T16" fmla="*/ 152 w 191"/>
                <a:gd name="T17" fmla="*/ 17 h 117"/>
                <a:gd name="T18" fmla="*/ 126 w 191"/>
                <a:gd name="T19" fmla="*/ 6 h 117"/>
                <a:gd name="T20" fmla="*/ 96 w 191"/>
                <a:gd name="T21" fmla="*/ 0 h 117"/>
                <a:gd name="T22" fmla="*/ 65 w 191"/>
                <a:gd name="T23" fmla="*/ 6 h 117"/>
                <a:gd name="T24" fmla="*/ 39 w 191"/>
                <a:gd name="T25" fmla="*/ 17 h 117"/>
                <a:gd name="T26" fmla="*/ 18 w 191"/>
                <a:gd name="T27" fmla="*/ 32 h 117"/>
                <a:gd name="T28" fmla="*/ 3 w 191"/>
                <a:gd name="T29" fmla="*/ 50 h 117"/>
                <a:gd name="T30" fmla="*/ 0 w 191"/>
                <a:gd name="T31" fmla="*/ 67 h 117"/>
                <a:gd name="T32" fmla="*/ 3 w 191"/>
                <a:gd name="T33" fmla="*/ 84 h 117"/>
                <a:gd name="T34" fmla="*/ 18 w 191"/>
                <a:gd name="T35" fmla="*/ 97 h 117"/>
                <a:gd name="T36" fmla="*/ 39 w 191"/>
                <a:gd name="T37" fmla="*/ 108 h 117"/>
                <a:gd name="T38" fmla="*/ 65 w 191"/>
                <a:gd name="T39" fmla="*/ 115 h 117"/>
                <a:gd name="T40" fmla="*/ 96 w 191"/>
                <a:gd name="T41" fmla="*/ 117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1"/>
                <a:gd name="T64" fmla="*/ 0 h 117"/>
                <a:gd name="T65" fmla="*/ 191 w 191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1" h="117">
                  <a:moveTo>
                    <a:pt x="96" y="117"/>
                  </a:moveTo>
                  <a:lnTo>
                    <a:pt x="126" y="115"/>
                  </a:lnTo>
                  <a:lnTo>
                    <a:pt x="152" y="108"/>
                  </a:lnTo>
                  <a:lnTo>
                    <a:pt x="172" y="97"/>
                  </a:lnTo>
                  <a:lnTo>
                    <a:pt x="187" y="84"/>
                  </a:lnTo>
                  <a:lnTo>
                    <a:pt x="191" y="67"/>
                  </a:lnTo>
                  <a:lnTo>
                    <a:pt x="187" y="50"/>
                  </a:lnTo>
                  <a:lnTo>
                    <a:pt x="172" y="32"/>
                  </a:lnTo>
                  <a:lnTo>
                    <a:pt x="152" y="17"/>
                  </a:lnTo>
                  <a:lnTo>
                    <a:pt x="126" y="6"/>
                  </a:lnTo>
                  <a:lnTo>
                    <a:pt x="96" y="0"/>
                  </a:lnTo>
                  <a:lnTo>
                    <a:pt x="65" y="6"/>
                  </a:lnTo>
                  <a:lnTo>
                    <a:pt x="39" y="17"/>
                  </a:lnTo>
                  <a:lnTo>
                    <a:pt x="18" y="32"/>
                  </a:lnTo>
                  <a:lnTo>
                    <a:pt x="3" y="50"/>
                  </a:lnTo>
                  <a:lnTo>
                    <a:pt x="0" y="67"/>
                  </a:lnTo>
                  <a:lnTo>
                    <a:pt x="3" y="84"/>
                  </a:lnTo>
                  <a:lnTo>
                    <a:pt x="18" y="97"/>
                  </a:lnTo>
                  <a:lnTo>
                    <a:pt x="39" y="108"/>
                  </a:lnTo>
                  <a:lnTo>
                    <a:pt x="65" y="115"/>
                  </a:lnTo>
                  <a:lnTo>
                    <a:pt x="96" y="117"/>
                  </a:lnTo>
                  <a:close/>
                </a:path>
              </a:pathLst>
            </a:custGeom>
            <a:solidFill>
              <a:srgbClr val="878787"/>
            </a:solidFill>
            <a:ln w="0">
              <a:solidFill>
                <a:srgbClr val="87878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46">
              <a:extLst>
                <a:ext uri="{FF2B5EF4-FFF2-40B4-BE49-F238E27FC236}">
                  <a16:creationId xmlns:a16="http://schemas.microsoft.com/office/drawing/2014/main" id="{E7B73174-57C0-D842-969E-CC258E2B0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409" y="4520466"/>
              <a:ext cx="263566" cy="153502"/>
            </a:xfrm>
            <a:custGeom>
              <a:avLst/>
              <a:gdLst>
                <a:gd name="T0" fmla="*/ 83 w 165"/>
                <a:gd name="T1" fmla="*/ 100 h 100"/>
                <a:gd name="T2" fmla="*/ 109 w 165"/>
                <a:gd name="T3" fmla="*/ 98 h 100"/>
                <a:gd name="T4" fmla="*/ 131 w 165"/>
                <a:gd name="T5" fmla="*/ 93 h 100"/>
                <a:gd name="T6" fmla="*/ 150 w 165"/>
                <a:gd name="T7" fmla="*/ 83 h 100"/>
                <a:gd name="T8" fmla="*/ 161 w 165"/>
                <a:gd name="T9" fmla="*/ 70 h 100"/>
                <a:gd name="T10" fmla="*/ 165 w 165"/>
                <a:gd name="T11" fmla="*/ 57 h 100"/>
                <a:gd name="T12" fmla="*/ 161 w 165"/>
                <a:gd name="T13" fmla="*/ 43 h 100"/>
                <a:gd name="T14" fmla="*/ 150 w 165"/>
                <a:gd name="T15" fmla="*/ 26 h 100"/>
                <a:gd name="T16" fmla="*/ 131 w 165"/>
                <a:gd name="T17" fmla="*/ 13 h 100"/>
                <a:gd name="T18" fmla="*/ 109 w 165"/>
                <a:gd name="T19" fmla="*/ 4 h 100"/>
                <a:gd name="T20" fmla="*/ 83 w 165"/>
                <a:gd name="T21" fmla="*/ 0 h 100"/>
                <a:gd name="T22" fmla="*/ 57 w 165"/>
                <a:gd name="T23" fmla="*/ 4 h 100"/>
                <a:gd name="T24" fmla="*/ 33 w 165"/>
                <a:gd name="T25" fmla="*/ 13 h 100"/>
                <a:gd name="T26" fmla="*/ 16 w 165"/>
                <a:gd name="T27" fmla="*/ 26 h 100"/>
                <a:gd name="T28" fmla="*/ 3 w 165"/>
                <a:gd name="T29" fmla="*/ 43 h 100"/>
                <a:gd name="T30" fmla="*/ 0 w 165"/>
                <a:gd name="T31" fmla="*/ 57 h 100"/>
                <a:gd name="T32" fmla="*/ 3 w 165"/>
                <a:gd name="T33" fmla="*/ 70 h 100"/>
                <a:gd name="T34" fmla="*/ 16 w 165"/>
                <a:gd name="T35" fmla="*/ 83 h 100"/>
                <a:gd name="T36" fmla="*/ 33 w 165"/>
                <a:gd name="T37" fmla="*/ 93 h 100"/>
                <a:gd name="T38" fmla="*/ 57 w 165"/>
                <a:gd name="T39" fmla="*/ 98 h 100"/>
                <a:gd name="T40" fmla="*/ 83 w 165"/>
                <a:gd name="T41" fmla="*/ 100 h 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00"/>
                <a:gd name="T65" fmla="*/ 165 w 165"/>
                <a:gd name="T66" fmla="*/ 100 h 1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00">
                  <a:moveTo>
                    <a:pt x="83" y="100"/>
                  </a:moveTo>
                  <a:lnTo>
                    <a:pt x="109" y="98"/>
                  </a:lnTo>
                  <a:lnTo>
                    <a:pt x="131" y="93"/>
                  </a:lnTo>
                  <a:lnTo>
                    <a:pt x="150" y="83"/>
                  </a:lnTo>
                  <a:lnTo>
                    <a:pt x="161" y="70"/>
                  </a:lnTo>
                  <a:lnTo>
                    <a:pt x="165" y="57"/>
                  </a:lnTo>
                  <a:lnTo>
                    <a:pt x="161" y="43"/>
                  </a:lnTo>
                  <a:lnTo>
                    <a:pt x="150" y="26"/>
                  </a:lnTo>
                  <a:lnTo>
                    <a:pt x="131" y="13"/>
                  </a:lnTo>
                  <a:lnTo>
                    <a:pt x="109" y="4"/>
                  </a:lnTo>
                  <a:lnTo>
                    <a:pt x="83" y="0"/>
                  </a:lnTo>
                  <a:lnTo>
                    <a:pt x="57" y="4"/>
                  </a:lnTo>
                  <a:lnTo>
                    <a:pt x="33" y="13"/>
                  </a:lnTo>
                  <a:lnTo>
                    <a:pt x="16" y="26"/>
                  </a:lnTo>
                  <a:lnTo>
                    <a:pt x="3" y="43"/>
                  </a:lnTo>
                  <a:lnTo>
                    <a:pt x="0" y="57"/>
                  </a:lnTo>
                  <a:lnTo>
                    <a:pt x="3" y="70"/>
                  </a:lnTo>
                  <a:lnTo>
                    <a:pt x="16" y="83"/>
                  </a:lnTo>
                  <a:lnTo>
                    <a:pt x="33" y="93"/>
                  </a:lnTo>
                  <a:lnTo>
                    <a:pt x="57" y="98"/>
                  </a:lnTo>
                  <a:lnTo>
                    <a:pt x="83" y="100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47">
              <a:extLst>
                <a:ext uri="{FF2B5EF4-FFF2-40B4-BE49-F238E27FC236}">
                  <a16:creationId xmlns:a16="http://schemas.microsoft.com/office/drawing/2014/main" id="{4E78C2D5-1581-0844-8560-50E08C8F5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175" y="4523536"/>
              <a:ext cx="222035" cy="127407"/>
            </a:xfrm>
            <a:custGeom>
              <a:avLst/>
              <a:gdLst>
                <a:gd name="T0" fmla="*/ 70 w 139"/>
                <a:gd name="T1" fmla="*/ 83 h 83"/>
                <a:gd name="T2" fmla="*/ 96 w 139"/>
                <a:gd name="T3" fmla="*/ 81 h 83"/>
                <a:gd name="T4" fmla="*/ 118 w 139"/>
                <a:gd name="T5" fmla="*/ 72 h 83"/>
                <a:gd name="T6" fmla="*/ 133 w 139"/>
                <a:gd name="T7" fmla="*/ 61 h 83"/>
                <a:gd name="T8" fmla="*/ 139 w 139"/>
                <a:gd name="T9" fmla="*/ 46 h 83"/>
                <a:gd name="T10" fmla="*/ 133 w 139"/>
                <a:gd name="T11" fmla="*/ 31 h 83"/>
                <a:gd name="T12" fmla="*/ 118 w 139"/>
                <a:gd name="T13" fmla="*/ 17 h 83"/>
                <a:gd name="T14" fmla="*/ 96 w 139"/>
                <a:gd name="T15" fmla="*/ 4 h 83"/>
                <a:gd name="T16" fmla="*/ 70 w 139"/>
                <a:gd name="T17" fmla="*/ 0 h 83"/>
                <a:gd name="T18" fmla="*/ 42 w 139"/>
                <a:gd name="T19" fmla="*/ 4 h 83"/>
                <a:gd name="T20" fmla="*/ 20 w 139"/>
                <a:gd name="T21" fmla="*/ 17 h 83"/>
                <a:gd name="T22" fmla="*/ 5 w 139"/>
                <a:gd name="T23" fmla="*/ 31 h 83"/>
                <a:gd name="T24" fmla="*/ 0 w 139"/>
                <a:gd name="T25" fmla="*/ 46 h 83"/>
                <a:gd name="T26" fmla="*/ 5 w 139"/>
                <a:gd name="T27" fmla="*/ 61 h 83"/>
                <a:gd name="T28" fmla="*/ 20 w 139"/>
                <a:gd name="T29" fmla="*/ 72 h 83"/>
                <a:gd name="T30" fmla="*/ 42 w 139"/>
                <a:gd name="T31" fmla="*/ 81 h 83"/>
                <a:gd name="T32" fmla="*/ 70 w 139"/>
                <a:gd name="T33" fmla="*/ 83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9"/>
                <a:gd name="T52" fmla="*/ 0 h 83"/>
                <a:gd name="T53" fmla="*/ 139 w 139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9" h="83">
                  <a:moveTo>
                    <a:pt x="70" y="83"/>
                  </a:moveTo>
                  <a:lnTo>
                    <a:pt x="96" y="81"/>
                  </a:lnTo>
                  <a:lnTo>
                    <a:pt x="118" y="72"/>
                  </a:lnTo>
                  <a:lnTo>
                    <a:pt x="133" y="61"/>
                  </a:lnTo>
                  <a:lnTo>
                    <a:pt x="139" y="46"/>
                  </a:lnTo>
                  <a:lnTo>
                    <a:pt x="133" y="31"/>
                  </a:lnTo>
                  <a:lnTo>
                    <a:pt x="118" y="17"/>
                  </a:lnTo>
                  <a:lnTo>
                    <a:pt x="96" y="4"/>
                  </a:lnTo>
                  <a:lnTo>
                    <a:pt x="70" y="0"/>
                  </a:lnTo>
                  <a:lnTo>
                    <a:pt x="42" y="4"/>
                  </a:lnTo>
                  <a:lnTo>
                    <a:pt x="20" y="17"/>
                  </a:lnTo>
                  <a:lnTo>
                    <a:pt x="5" y="31"/>
                  </a:lnTo>
                  <a:lnTo>
                    <a:pt x="0" y="46"/>
                  </a:lnTo>
                  <a:lnTo>
                    <a:pt x="5" y="61"/>
                  </a:lnTo>
                  <a:lnTo>
                    <a:pt x="20" y="72"/>
                  </a:lnTo>
                  <a:lnTo>
                    <a:pt x="42" y="81"/>
                  </a:lnTo>
                  <a:lnTo>
                    <a:pt x="70" y="83"/>
                  </a:lnTo>
                  <a:close/>
                </a:path>
              </a:pathLst>
            </a:custGeom>
            <a:solidFill>
              <a:srgbClr val="B7B7B7"/>
            </a:solidFill>
            <a:ln w="0">
              <a:solidFill>
                <a:srgbClr val="B7B7B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48">
              <a:extLst>
                <a:ext uri="{FF2B5EF4-FFF2-40B4-BE49-F238E27FC236}">
                  <a16:creationId xmlns:a16="http://schemas.microsoft.com/office/drawing/2014/main" id="{8F6CDF40-04C1-544E-A8A5-E7253BB1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941" y="4523536"/>
              <a:ext cx="180503" cy="104381"/>
            </a:xfrm>
            <a:custGeom>
              <a:avLst/>
              <a:gdLst>
                <a:gd name="T0" fmla="*/ 57 w 113"/>
                <a:gd name="T1" fmla="*/ 68 h 68"/>
                <a:gd name="T2" fmla="*/ 79 w 113"/>
                <a:gd name="T3" fmla="*/ 67 h 68"/>
                <a:gd name="T4" fmla="*/ 96 w 113"/>
                <a:gd name="T5" fmla="*/ 61 h 68"/>
                <a:gd name="T6" fmla="*/ 109 w 113"/>
                <a:gd name="T7" fmla="*/ 50 h 68"/>
                <a:gd name="T8" fmla="*/ 113 w 113"/>
                <a:gd name="T9" fmla="*/ 39 h 68"/>
                <a:gd name="T10" fmla="*/ 109 w 113"/>
                <a:gd name="T11" fmla="*/ 26 h 68"/>
                <a:gd name="T12" fmla="*/ 96 w 113"/>
                <a:gd name="T13" fmla="*/ 13 h 68"/>
                <a:gd name="T14" fmla="*/ 79 w 113"/>
                <a:gd name="T15" fmla="*/ 4 h 68"/>
                <a:gd name="T16" fmla="*/ 57 w 113"/>
                <a:gd name="T17" fmla="*/ 0 h 68"/>
                <a:gd name="T18" fmla="*/ 35 w 113"/>
                <a:gd name="T19" fmla="*/ 4 h 68"/>
                <a:gd name="T20" fmla="*/ 16 w 113"/>
                <a:gd name="T21" fmla="*/ 13 h 68"/>
                <a:gd name="T22" fmla="*/ 5 w 113"/>
                <a:gd name="T23" fmla="*/ 26 h 68"/>
                <a:gd name="T24" fmla="*/ 0 w 113"/>
                <a:gd name="T25" fmla="*/ 39 h 68"/>
                <a:gd name="T26" fmla="*/ 5 w 113"/>
                <a:gd name="T27" fmla="*/ 50 h 68"/>
                <a:gd name="T28" fmla="*/ 16 w 113"/>
                <a:gd name="T29" fmla="*/ 61 h 68"/>
                <a:gd name="T30" fmla="*/ 35 w 113"/>
                <a:gd name="T31" fmla="*/ 67 h 68"/>
                <a:gd name="T32" fmla="*/ 57 w 113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68"/>
                <a:gd name="T53" fmla="*/ 113 w 113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68">
                  <a:moveTo>
                    <a:pt x="57" y="68"/>
                  </a:moveTo>
                  <a:lnTo>
                    <a:pt x="79" y="67"/>
                  </a:lnTo>
                  <a:lnTo>
                    <a:pt x="96" y="61"/>
                  </a:lnTo>
                  <a:lnTo>
                    <a:pt x="109" y="50"/>
                  </a:lnTo>
                  <a:lnTo>
                    <a:pt x="113" y="39"/>
                  </a:lnTo>
                  <a:lnTo>
                    <a:pt x="109" y="26"/>
                  </a:lnTo>
                  <a:lnTo>
                    <a:pt x="96" y="13"/>
                  </a:lnTo>
                  <a:lnTo>
                    <a:pt x="79" y="4"/>
                  </a:lnTo>
                  <a:lnTo>
                    <a:pt x="57" y="0"/>
                  </a:lnTo>
                  <a:lnTo>
                    <a:pt x="35" y="4"/>
                  </a:lnTo>
                  <a:lnTo>
                    <a:pt x="16" y="13"/>
                  </a:lnTo>
                  <a:lnTo>
                    <a:pt x="5" y="26"/>
                  </a:lnTo>
                  <a:lnTo>
                    <a:pt x="0" y="39"/>
                  </a:lnTo>
                  <a:lnTo>
                    <a:pt x="5" y="50"/>
                  </a:lnTo>
                  <a:lnTo>
                    <a:pt x="16" y="61"/>
                  </a:lnTo>
                  <a:lnTo>
                    <a:pt x="35" y="67"/>
                  </a:lnTo>
                  <a:lnTo>
                    <a:pt x="57" y="68"/>
                  </a:lnTo>
                  <a:close/>
                </a:path>
              </a:pathLst>
            </a:custGeom>
            <a:solidFill>
              <a:srgbClr val="CFCFCF"/>
            </a:solidFill>
            <a:ln w="0">
              <a:solidFill>
                <a:srgbClr val="CFCFC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49">
              <a:extLst>
                <a:ext uri="{FF2B5EF4-FFF2-40B4-BE49-F238E27FC236}">
                  <a16:creationId xmlns:a16="http://schemas.microsoft.com/office/drawing/2014/main" id="{CD4AC4F2-BC9C-2245-9F06-908CBACD5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901" y="4526606"/>
              <a:ext cx="135777" cy="79821"/>
            </a:xfrm>
            <a:custGeom>
              <a:avLst/>
              <a:gdLst>
                <a:gd name="T0" fmla="*/ 42 w 85"/>
                <a:gd name="T1" fmla="*/ 52 h 52"/>
                <a:gd name="T2" fmla="*/ 64 w 85"/>
                <a:gd name="T3" fmla="*/ 50 h 52"/>
                <a:gd name="T4" fmla="*/ 79 w 85"/>
                <a:gd name="T5" fmla="*/ 41 h 52"/>
                <a:gd name="T6" fmla="*/ 85 w 85"/>
                <a:gd name="T7" fmla="*/ 29 h 52"/>
                <a:gd name="T8" fmla="*/ 83 w 85"/>
                <a:gd name="T9" fmla="*/ 20 h 52"/>
                <a:gd name="T10" fmla="*/ 72 w 85"/>
                <a:gd name="T11" fmla="*/ 9 h 52"/>
                <a:gd name="T12" fmla="*/ 59 w 85"/>
                <a:gd name="T13" fmla="*/ 3 h 52"/>
                <a:gd name="T14" fmla="*/ 42 w 85"/>
                <a:gd name="T15" fmla="*/ 0 h 52"/>
                <a:gd name="T16" fmla="*/ 25 w 85"/>
                <a:gd name="T17" fmla="*/ 3 h 52"/>
                <a:gd name="T18" fmla="*/ 11 w 85"/>
                <a:gd name="T19" fmla="*/ 9 h 52"/>
                <a:gd name="T20" fmla="*/ 1 w 85"/>
                <a:gd name="T21" fmla="*/ 20 h 52"/>
                <a:gd name="T22" fmla="*/ 0 w 85"/>
                <a:gd name="T23" fmla="*/ 29 h 52"/>
                <a:gd name="T24" fmla="*/ 5 w 85"/>
                <a:gd name="T25" fmla="*/ 41 h 52"/>
                <a:gd name="T26" fmla="*/ 20 w 85"/>
                <a:gd name="T27" fmla="*/ 50 h 52"/>
                <a:gd name="T28" fmla="*/ 42 w 85"/>
                <a:gd name="T29" fmla="*/ 52 h 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5"/>
                <a:gd name="T46" fmla="*/ 0 h 52"/>
                <a:gd name="T47" fmla="*/ 85 w 85"/>
                <a:gd name="T48" fmla="*/ 52 h 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5" h="52">
                  <a:moveTo>
                    <a:pt x="42" y="52"/>
                  </a:moveTo>
                  <a:lnTo>
                    <a:pt x="64" y="50"/>
                  </a:lnTo>
                  <a:lnTo>
                    <a:pt x="79" y="41"/>
                  </a:lnTo>
                  <a:lnTo>
                    <a:pt x="85" y="29"/>
                  </a:lnTo>
                  <a:lnTo>
                    <a:pt x="83" y="20"/>
                  </a:lnTo>
                  <a:lnTo>
                    <a:pt x="72" y="9"/>
                  </a:lnTo>
                  <a:lnTo>
                    <a:pt x="59" y="3"/>
                  </a:lnTo>
                  <a:lnTo>
                    <a:pt x="42" y="0"/>
                  </a:lnTo>
                  <a:lnTo>
                    <a:pt x="25" y="3"/>
                  </a:lnTo>
                  <a:lnTo>
                    <a:pt x="11" y="9"/>
                  </a:lnTo>
                  <a:lnTo>
                    <a:pt x="1" y="20"/>
                  </a:lnTo>
                  <a:lnTo>
                    <a:pt x="0" y="29"/>
                  </a:lnTo>
                  <a:lnTo>
                    <a:pt x="5" y="41"/>
                  </a:lnTo>
                  <a:lnTo>
                    <a:pt x="20" y="50"/>
                  </a:lnTo>
                  <a:lnTo>
                    <a:pt x="42" y="52"/>
                  </a:lnTo>
                  <a:close/>
                </a:path>
              </a:pathLst>
            </a:custGeom>
            <a:solidFill>
              <a:srgbClr val="E7E7E7"/>
            </a:solidFill>
            <a:ln w="0">
              <a:solidFill>
                <a:srgbClr val="E7E7E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50">
              <a:extLst>
                <a:ext uri="{FF2B5EF4-FFF2-40B4-BE49-F238E27FC236}">
                  <a16:creationId xmlns:a16="http://schemas.microsoft.com/office/drawing/2014/main" id="{C1E91C86-B9A3-2A43-BC69-1D7B9C39D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070" y="4529676"/>
              <a:ext cx="95842" cy="53726"/>
            </a:xfrm>
            <a:custGeom>
              <a:avLst/>
              <a:gdLst>
                <a:gd name="T0" fmla="*/ 30 w 60"/>
                <a:gd name="T1" fmla="*/ 35 h 35"/>
                <a:gd name="T2" fmla="*/ 45 w 60"/>
                <a:gd name="T3" fmla="*/ 33 h 35"/>
                <a:gd name="T4" fmla="*/ 56 w 60"/>
                <a:gd name="T5" fmla="*/ 27 h 35"/>
                <a:gd name="T6" fmla="*/ 60 w 60"/>
                <a:gd name="T7" fmla="*/ 20 h 35"/>
                <a:gd name="T8" fmla="*/ 56 w 60"/>
                <a:gd name="T9" fmla="*/ 11 h 35"/>
                <a:gd name="T10" fmla="*/ 45 w 60"/>
                <a:gd name="T11" fmla="*/ 1 h 35"/>
                <a:gd name="T12" fmla="*/ 30 w 60"/>
                <a:gd name="T13" fmla="*/ 0 h 35"/>
                <a:gd name="T14" fmla="*/ 15 w 60"/>
                <a:gd name="T15" fmla="*/ 1 h 35"/>
                <a:gd name="T16" fmla="*/ 4 w 60"/>
                <a:gd name="T17" fmla="*/ 11 h 35"/>
                <a:gd name="T18" fmla="*/ 0 w 60"/>
                <a:gd name="T19" fmla="*/ 20 h 35"/>
                <a:gd name="T20" fmla="*/ 4 w 60"/>
                <a:gd name="T21" fmla="*/ 27 h 35"/>
                <a:gd name="T22" fmla="*/ 15 w 60"/>
                <a:gd name="T23" fmla="*/ 33 h 35"/>
                <a:gd name="T24" fmla="*/ 30 w 60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35"/>
                <a:gd name="T41" fmla="*/ 60 w 6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35">
                  <a:moveTo>
                    <a:pt x="30" y="35"/>
                  </a:moveTo>
                  <a:lnTo>
                    <a:pt x="45" y="33"/>
                  </a:lnTo>
                  <a:lnTo>
                    <a:pt x="56" y="27"/>
                  </a:lnTo>
                  <a:lnTo>
                    <a:pt x="60" y="20"/>
                  </a:lnTo>
                  <a:lnTo>
                    <a:pt x="56" y="11"/>
                  </a:lnTo>
                  <a:lnTo>
                    <a:pt x="45" y="1"/>
                  </a:lnTo>
                  <a:lnTo>
                    <a:pt x="30" y="0"/>
                  </a:lnTo>
                  <a:lnTo>
                    <a:pt x="15" y="1"/>
                  </a:lnTo>
                  <a:lnTo>
                    <a:pt x="4" y="11"/>
                  </a:lnTo>
                  <a:lnTo>
                    <a:pt x="0" y="20"/>
                  </a:lnTo>
                  <a:lnTo>
                    <a:pt x="4" y="27"/>
                  </a:lnTo>
                  <a:lnTo>
                    <a:pt x="15" y="33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427">
              <a:extLst>
                <a:ext uri="{FF2B5EF4-FFF2-40B4-BE49-F238E27FC236}">
                  <a16:creationId xmlns:a16="http://schemas.microsoft.com/office/drawing/2014/main" id="{4A9AE691-520F-0D46-BA4D-9FBA44F2B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8907" y="2729330"/>
              <a:ext cx="7320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210680EA-37E6-2546-B0BF-9FA2E78F4A16}"/>
              </a:ext>
            </a:extLst>
          </p:cNvPr>
          <p:cNvSpPr txBox="1"/>
          <p:nvPr/>
        </p:nvSpPr>
        <p:spPr>
          <a:xfrm>
            <a:off x="1428750" y="2914650"/>
            <a:ext cx="125730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5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EF83C0D7-81EE-044C-83CC-BC541335F755}"/>
              </a:ext>
            </a:extLst>
          </p:cNvPr>
          <p:cNvSpPr txBox="1"/>
          <p:nvPr/>
        </p:nvSpPr>
        <p:spPr>
          <a:xfrm>
            <a:off x="1428750" y="742950"/>
            <a:ext cx="85725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5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1DFDBE17-D8F2-7A4C-814D-A559367132B7}"/>
              </a:ext>
            </a:extLst>
          </p:cNvPr>
          <p:cNvSpPr txBox="1"/>
          <p:nvPr/>
        </p:nvSpPr>
        <p:spPr>
          <a:xfrm>
            <a:off x="212367" y="1218075"/>
            <a:ext cx="3210075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134541" indent="-134541"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2000-2004:   Science case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2004-2008:   R&amp;D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2006-2009:   Design and Engineering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2009-2015:   Construction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2012-2017:   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8765B-3D1F-B44E-9175-375C9BFD848C}"/>
              </a:ext>
            </a:extLst>
          </p:cNvPr>
          <p:cNvSpPr txBox="1"/>
          <p:nvPr/>
        </p:nvSpPr>
        <p:spPr>
          <a:xfrm>
            <a:off x="212367" y="745951"/>
            <a:ext cx="538728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>
                <a:solidFill>
                  <a:srgbClr val="800000"/>
                </a:solidFill>
                <a:latin typeface="+mj-lt"/>
              </a:rPr>
              <a:t>The JLab 12 GeV upgrade project started 20 years ago</a:t>
            </a:r>
            <a:r>
              <a:rPr lang="mr-IN">
                <a:solidFill>
                  <a:srgbClr val="800000"/>
                </a:solidFill>
                <a:latin typeface="+mj-lt"/>
              </a:rPr>
              <a:t>…</a:t>
            </a:r>
            <a:endParaRPr lang="en-US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321" name="Picture 322">
            <a:extLst>
              <a:ext uri="{FF2B5EF4-FFF2-40B4-BE49-F238E27FC236}">
                <a16:creationId xmlns:a16="http://schemas.microsoft.com/office/drawing/2014/main" id="{4C937E8B-9BB4-7D4B-ABAB-B74CA01D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r="11039"/>
          <a:stretch/>
        </p:blipFill>
        <p:spPr>
          <a:xfrm>
            <a:off x="4085854" y="2683651"/>
            <a:ext cx="500920" cy="60116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23" name="TextBox 339">
            <a:extLst>
              <a:ext uri="{FF2B5EF4-FFF2-40B4-BE49-F238E27FC236}">
                <a16:creationId xmlns:a16="http://schemas.microsoft.com/office/drawing/2014/main" id="{01DA5095-DF44-794F-84EC-0BF186F09446}"/>
              </a:ext>
            </a:extLst>
          </p:cNvPr>
          <p:cNvSpPr txBox="1"/>
          <p:nvPr/>
        </p:nvSpPr>
        <p:spPr>
          <a:xfrm>
            <a:off x="6363797" y="2302220"/>
            <a:ext cx="2309876" cy="707886"/>
          </a:xfrm>
          <a:prstGeom prst="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Hall B with CLAS12 spectrometer</a:t>
            </a:r>
          </a:p>
        </p:txBody>
      </p:sp>
      <p:cxnSp>
        <p:nvCxnSpPr>
          <p:cNvPr id="340" name="Straight Arrow Connector 342">
            <a:extLst>
              <a:ext uri="{FF2B5EF4-FFF2-40B4-BE49-F238E27FC236}">
                <a16:creationId xmlns:a16="http://schemas.microsoft.com/office/drawing/2014/main" id="{37190C28-B0F8-DC40-B8C9-E69ED4CDEB74}"/>
              </a:ext>
            </a:extLst>
          </p:cNvPr>
          <p:cNvCxnSpPr>
            <a:cxnSpLocks/>
            <a:stCxn id="323" idx="1"/>
          </p:cNvCxnSpPr>
          <p:nvPr/>
        </p:nvCxnSpPr>
        <p:spPr bwMode="auto">
          <a:xfrm flipH="1">
            <a:off x="4697925" y="2656163"/>
            <a:ext cx="1665872" cy="164159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3" name="TextBox 344">
            <a:extLst>
              <a:ext uri="{FF2B5EF4-FFF2-40B4-BE49-F238E27FC236}">
                <a16:creationId xmlns:a16="http://schemas.microsoft.com/office/drawing/2014/main" id="{F17E5AAA-D746-1046-B62A-573713D57472}"/>
              </a:ext>
            </a:extLst>
          </p:cNvPr>
          <p:cNvSpPr txBox="1"/>
          <p:nvPr/>
        </p:nvSpPr>
        <p:spPr>
          <a:xfrm>
            <a:off x="5328323" y="3130427"/>
            <a:ext cx="3572178" cy="1451679"/>
          </a:xfrm>
          <a:prstGeom prst="rect">
            <a:avLst/>
          </a:prstGeom>
          <a:solidFill>
            <a:schemeClr val="bg1"/>
          </a:solidFill>
          <a:ln w="34925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0">
                <a:latin typeface="+mj-lt"/>
              </a:rPr>
              <a:t>CLAS Collaboration:</a:t>
            </a:r>
          </a:p>
          <a:p>
            <a:pPr marL="401638" indent="-165100">
              <a:spcAft>
                <a:spcPts val="2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~200 scientists</a:t>
            </a:r>
          </a:p>
          <a:p>
            <a:pPr marL="401638" indent="-165100">
              <a:spcAft>
                <a:spcPts val="2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55 institutions</a:t>
            </a:r>
          </a:p>
          <a:p>
            <a:pPr marL="401638" indent="-165100">
              <a:spcAft>
                <a:spcPts val="2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12 countries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000" dirty="0"/>
              <a:t>EINN 2023  November 3rd  2023  - Annalisa D’Angelo – </a:t>
            </a:r>
            <a:r>
              <a:rPr lang="it-IT" sz="1000" dirty="0" err="1"/>
              <a:t>Baryon</a:t>
            </a:r>
            <a:r>
              <a:rPr lang="it-IT" sz="1000" dirty="0"/>
              <a:t> </a:t>
            </a:r>
            <a:r>
              <a:rPr lang="it-IT" sz="1000" dirty="0" err="1"/>
              <a:t>Spectroscopy</a:t>
            </a:r>
            <a:r>
              <a:rPr lang="it-IT" sz="1000" dirty="0"/>
              <a:t>:  new </a:t>
            </a:r>
            <a:r>
              <a:rPr lang="it-IT" sz="1000" dirty="0" err="1"/>
              <a:t>results</a:t>
            </a:r>
            <a:r>
              <a:rPr lang="it-IT" sz="1000" dirty="0"/>
              <a:t> and </a:t>
            </a:r>
            <a:r>
              <a:rPr lang="it-IT" sz="1000" dirty="0" err="1"/>
              <a:t>perspectives</a:t>
            </a:r>
            <a:endParaRPr lang="it-IT" sz="1000" dirty="0"/>
          </a:p>
        </p:txBody>
      </p:sp>
      <p:cxnSp>
        <p:nvCxnSpPr>
          <p:cNvPr id="345" name="Straight Connector 31">
            <a:extLst>
              <a:ext uri="{FF2B5EF4-FFF2-40B4-BE49-F238E27FC236}">
                <a16:creationId xmlns:a16="http://schemas.microsoft.com/office/drawing/2014/main" id="{4C955CC0-00D7-2DC5-F62B-CDA2F930C07E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69F393B-A3EB-1766-E404-CF3EE33C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1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9"/>
    </mc:Choice>
    <mc:Fallback xmlns="">
      <p:transition xmlns:p14="http://schemas.microsoft.com/office/powerpoint/2010/main" spd="slow" advTm="6456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A2D3D524-F3E2-4E7D-91C5-5E3F48F713ED}"/>
              </a:ext>
            </a:extLst>
          </p:cNvPr>
          <p:cNvGrpSpPr/>
          <p:nvPr/>
        </p:nvGrpSpPr>
        <p:grpSpPr>
          <a:xfrm>
            <a:off x="0" y="32221"/>
            <a:ext cx="9144000" cy="4672740"/>
            <a:chOff x="-1" y="0"/>
            <a:chExt cx="9144000" cy="4672740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881258B0-A5EE-4AEA-BC29-B4CF9D818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1"/>
              <a:ext cx="2694417" cy="46727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81605" tIns="40802" rIns="81605" bIns="40802">
              <a:spAutoFit/>
            </a:bodyPr>
            <a:lstStyle/>
            <a:p>
              <a:pPr eaLnBrk="0" hangingPunct="0">
                <a:spcBef>
                  <a:spcPct val="15000"/>
                </a:spcBef>
              </a:pPr>
              <a:r>
                <a:rPr lang="en-US" sz="1200" u="sng" dirty="0">
                  <a:solidFill>
                    <a:srgbClr val="FFFF00"/>
                  </a:solidFill>
                  <a:ea typeface="ＭＳ Ｐゴシック" pitchFamily="-110" charset="-128"/>
                  <a:cs typeface="Arial" pitchFamily="34" charset="0"/>
                </a:rPr>
                <a:t>Forward Detector (FD)</a:t>
              </a:r>
            </a:p>
            <a:p>
              <a:pPr lvl="1" eaLnBrk="0" hangingPunct="0">
                <a:spcBef>
                  <a:spcPct val="15000"/>
                </a:spcBef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- TORUS magnet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HT Cherenkov Counter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Drift chamber system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LT Cherenkov Counter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Forward TOF System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Pre-shower calorimeter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E.M. calorimeter  </a:t>
              </a:r>
            </a:p>
            <a:p>
              <a:pPr eaLnBrk="0" hangingPunct="0">
                <a:spcBef>
                  <a:spcPct val="15000"/>
                </a:spcBef>
              </a:pPr>
              <a:r>
                <a:rPr lang="en-US" sz="1300" dirty="0">
                  <a:solidFill>
                    <a:srgbClr val="FFFF00"/>
                  </a:solidFill>
                  <a:ea typeface="ＭＳ Ｐゴシック" pitchFamily="-110" charset="-128"/>
                  <a:cs typeface="Arial" pitchFamily="34" charset="0"/>
                </a:rPr>
                <a:t>   </a:t>
              </a:r>
              <a:r>
                <a:rPr lang="en-US" sz="1200" u="sng" dirty="0">
                  <a:solidFill>
                    <a:srgbClr val="FFFF00"/>
                  </a:solidFill>
                  <a:ea typeface="ＭＳ Ｐゴシック" pitchFamily="-110" charset="-128"/>
                  <a:cs typeface="Arial" pitchFamily="34" charset="0"/>
                </a:rPr>
                <a:t>Central Detector (CD)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SOLENOID magnet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Silicon Vertex Tracker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chemeClr val="bg1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100" dirty="0">
                  <a:solidFill>
                    <a:srgbClr val="00D001"/>
                  </a:solidFill>
                  <a:ea typeface="ＭＳ Ｐゴシック" pitchFamily="-110" charset="-128"/>
                  <a:cs typeface="Arial" pitchFamily="34" charset="0"/>
                </a:rPr>
                <a:t>Central Time-of-Flight </a:t>
              </a:r>
            </a:p>
            <a:p>
              <a:pPr eaLnBrk="0" hangingPunct="0">
                <a:spcBef>
                  <a:spcPct val="15000"/>
                </a:spcBef>
              </a:pPr>
              <a:r>
                <a:rPr lang="en-US" sz="1100" dirty="0">
                  <a:solidFill>
                    <a:srgbClr val="FFFFFF"/>
                  </a:solidFill>
                  <a:ea typeface="ＭＳ Ｐゴシック" pitchFamily="-110" charset="-128"/>
                  <a:cs typeface="Arial" pitchFamily="34" charset="0"/>
                </a:rPr>
                <a:t>   </a:t>
              </a:r>
              <a:r>
                <a:rPr lang="en-US" sz="1100" dirty="0">
                  <a:solidFill>
                    <a:srgbClr val="FFFF00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200" u="sng" dirty="0" err="1">
                  <a:solidFill>
                    <a:srgbClr val="FFFF00"/>
                  </a:solidFill>
                  <a:ea typeface="ＭＳ Ｐゴシック" pitchFamily="-110" charset="-128"/>
                  <a:cs typeface="Arial" pitchFamily="34" charset="0"/>
                </a:rPr>
                <a:t>Beamline</a:t>
              </a:r>
              <a:endParaRPr lang="en-US" sz="1200" u="sng" dirty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endParaRP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100" dirty="0" err="1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Cryo</a:t>
              </a: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Target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100" dirty="0" err="1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Moller</a:t>
              </a: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100" dirty="0" err="1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polarimeter</a:t>
              </a: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</a:p>
            <a:p>
              <a:pPr lvl="1" eaLnBrk="0" hangingPunct="0">
                <a:spcBef>
                  <a:spcPct val="15000"/>
                </a:spcBef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- Shielding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Photon Tagger</a:t>
              </a:r>
            </a:p>
            <a:p>
              <a:pPr>
                <a:spcBef>
                  <a:spcPct val="15000"/>
                </a:spcBef>
              </a:pPr>
              <a:r>
                <a:rPr lang="en-US" sz="1200" u="sng" dirty="0">
                  <a:solidFill>
                    <a:srgbClr val="FFFF00"/>
                  </a:solidFill>
                  <a:ea typeface="ＭＳ Ｐゴシック" pitchFamily="-110" charset="-128"/>
                  <a:cs typeface="Arial" pitchFamily="34" charset="0"/>
                </a:rPr>
                <a:t>Upgrade to the baseline</a:t>
              </a:r>
            </a:p>
            <a:p>
              <a:pPr>
                <a:spcBef>
                  <a:spcPct val="15000"/>
                </a:spcBef>
              </a:pPr>
              <a:r>
                <a:rPr lang="en-US" sz="1100" dirty="0">
                  <a:solidFill>
                    <a:srgbClr val="00C600"/>
                  </a:solidFill>
                  <a:ea typeface="ＭＳ Ｐゴシック" pitchFamily="-110" charset="-128"/>
                  <a:cs typeface="Arial" pitchFamily="34" charset="0"/>
                </a:rPr>
                <a:t>      </a:t>
              </a: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     - Central Neutron Detector     </a:t>
              </a:r>
            </a:p>
            <a:p>
              <a:pPr lvl="1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100" dirty="0" err="1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MicroMegas</a:t>
              </a:r>
              <a:endPara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endParaRPr>
            </a:p>
            <a:p>
              <a:pPr lvl="1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Forward Tagger </a:t>
              </a:r>
            </a:p>
            <a:p>
              <a:pPr lvl="1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RICH detector </a:t>
              </a:r>
            </a:p>
            <a:p>
              <a:pPr lvl="1">
                <a:spcBef>
                  <a:spcPct val="15000"/>
                </a:spcBef>
                <a:buFontTx/>
                <a:buChar char="-"/>
              </a:pPr>
              <a:r>
                <a:rPr lang="en-US" sz="1100" dirty="0">
                  <a:solidFill>
                    <a:srgbClr val="00F700"/>
                  </a:solidFill>
                  <a:ea typeface="ＭＳ Ｐゴシック" pitchFamily="-110" charset="-128"/>
                  <a:cs typeface="Arial" pitchFamily="34" charset="0"/>
                </a:rPr>
                <a:t> Polarized target</a:t>
              </a:r>
              <a:endPara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endParaRP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AA6F2962-33AF-1B4D-D4D4-73DD917E2CD7}"/>
                </a:ext>
              </a:extLst>
            </p:cNvPr>
            <p:cNvGrpSpPr/>
            <p:nvPr/>
          </p:nvGrpSpPr>
          <p:grpSpPr>
            <a:xfrm>
              <a:off x="2493578" y="0"/>
              <a:ext cx="6650421" cy="4672739"/>
              <a:chOff x="2493578" y="0"/>
              <a:chExt cx="6650421" cy="4672739"/>
            </a:xfrm>
          </p:grpSpPr>
          <p:pic>
            <p:nvPicPr>
              <p:cNvPr id="5" name="Picture 11">
                <a:extLst>
                  <a:ext uri="{FF2B5EF4-FFF2-40B4-BE49-F238E27FC236}">
                    <a16:creationId xmlns:a16="http://schemas.microsoft.com/office/drawing/2014/main" id="{3DC121AA-211C-C103-7A13-E7F62E23522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rcRect b="6381"/>
              <a:stretch>
                <a:fillRect/>
              </a:stretch>
            </p:blipFill>
            <p:spPr>
              <a:xfrm>
                <a:off x="2493578" y="0"/>
                <a:ext cx="6650421" cy="4672739"/>
              </a:xfrm>
              <a:prstGeom prst="rect">
                <a:avLst/>
              </a:prstGeom>
            </p:spPr>
          </p:pic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BEDCDE3D-7028-EF50-F082-36439856D40B}"/>
                  </a:ext>
                </a:extLst>
              </p:cNvPr>
              <p:cNvSpPr/>
              <p:nvPr/>
            </p:nvSpPr>
            <p:spPr>
              <a:xfrm>
                <a:off x="2694416" y="4324027"/>
                <a:ext cx="1265401" cy="33822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824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CLAS12</a:t>
            </a: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E3BA93A-10A6-7EF0-E7E1-7B49BF84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41</a:t>
            </a:fld>
            <a:endParaRPr lang="it-IT"/>
          </a:p>
        </p:txBody>
      </p:sp>
      <p:grpSp>
        <p:nvGrpSpPr>
          <p:cNvPr id="6" name="Group 25">
            <a:extLst>
              <a:ext uri="{FF2B5EF4-FFF2-40B4-BE49-F238E27FC236}">
                <a16:creationId xmlns:a16="http://schemas.microsoft.com/office/drawing/2014/main" id="{626934EF-682B-DD80-F89C-2F935074EA3E}"/>
              </a:ext>
            </a:extLst>
          </p:cNvPr>
          <p:cNvGrpSpPr/>
          <p:nvPr/>
        </p:nvGrpSpPr>
        <p:grpSpPr>
          <a:xfrm>
            <a:off x="4102103" y="2388327"/>
            <a:ext cx="4470400" cy="2002701"/>
            <a:chOff x="3048000" y="3047999"/>
            <a:chExt cx="4470400" cy="2501901"/>
          </a:xfrm>
        </p:grpSpPr>
        <p:cxnSp>
          <p:nvCxnSpPr>
            <p:cNvPr id="7" name="Straight Connector 13">
              <a:extLst>
                <a:ext uri="{FF2B5EF4-FFF2-40B4-BE49-F238E27FC236}">
                  <a16:creationId xmlns:a16="http://schemas.microsoft.com/office/drawing/2014/main" id="{47076EA0-8942-7E6D-CD9E-D116B5E98A04}"/>
                </a:ext>
              </a:extLst>
            </p:cNvPr>
            <p:cNvCxnSpPr>
              <a:stCxn id="12" idx="0"/>
            </p:cNvCxnSpPr>
            <p:nvPr/>
          </p:nvCxnSpPr>
          <p:spPr>
            <a:xfrm rot="5400000" flipH="1" flipV="1">
              <a:off x="3352799" y="3352799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id="{A75398A0-CA0D-113E-3553-BB0E1DA3BE13}"/>
                </a:ext>
              </a:extLst>
            </p:cNvPr>
            <p:cNvCxnSpPr>
              <a:stCxn id="11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12C03B0F-7A5F-529C-7F79-FC2B7EF7F9BE}"/>
                </a:ext>
              </a:extLst>
            </p:cNvPr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>
                  <a:solidFill>
                    <a:schemeClr val="tx1"/>
                  </a:solidFill>
                </a:rPr>
                <a:t>MM</a:t>
              </a: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4E19961E-7183-10B0-81F3-CB5668CE12AF}"/>
                </a:ext>
              </a:extLst>
            </p:cNvPr>
            <p:cNvSpPr/>
            <p:nvPr/>
          </p:nvSpPr>
          <p:spPr>
            <a:xfrm>
              <a:off x="3352799" y="3962398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>
                  <a:solidFill>
                    <a:schemeClr val="tx1"/>
                  </a:solidFill>
                </a:rPr>
                <a:t>CND</a:t>
              </a: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E4A735BE-A78D-6DCD-D4A8-FA5214A1F457}"/>
                </a:ext>
              </a:extLst>
            </p:cNvPr>
            <p:cNvSpPr/>
            <p:nvPr/>
          </p:nvSpPr>
          <p:spPr>
            <a:xfrm>
              <a:off x="4785882" y="4190999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>
                  <a:solidFill>
                    <a:schemeClr val="tx1"/>
                  </a:solidFill>
                </a:rPr>
                <a:t>FT</a:t>
              </a:r>
            </a:p>
          </p:txBody>
        </p:sp>
        <p:cxnSp>
          <p:nvCxnSpPr>
            <p:cNvPr id="14" name="Straight Connector 22">
              <a:extLst>
                <a:ext uri="{FF2B5EF4-FFF2-40B4-BE49-F238E27FC236}">
                  <a16:creationId xmlns:a16="http://schemas.microsoft.com/office/drawing/2014/main" id="{2508E4E7-40D6-DF0E-1742-7EE407F0B121}"/>
                </a:ext>
              </a:extLst>
            </p:cNvPr>
            <p:cNvCxnSpPr>
              <a:stCxn id="13" idx="0"/>
            </p:cNvCxnSpPr>
            <p:nvPr/>
          </p:nvCxnSpPr>
          <p:spPr>
            <a:xfrm rot="5400000" flipH="1" flipV="1">
              <a:off x="4754132" y="3613148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16291140-87DE-EAF0-3987-0CFD9B9EB319}"/>
                </a:ext>
              </a:extLst>
            </p:cNvPr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>
                  <a:solidFill>
                    <a:schemeClr val="tx1"/>
                  </a:solidFill>
                </a:rPr>
                <a:t>RICH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13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48306" y="1105454"/>
            <a:ext cx="2823695" cy="346240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150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143000" y="121633"/>
            <a:ext cx="6858000" cy="479822"/>
          </a:xfrm>
          <a:prstGeom prst="rect">
            <a:avLst/>
          </a:prstGeom>
        </p:spPr>
        <p:txBody>
          <a:bodyPr lIns="68580" tIns="34290" rIns="68580" bIns="3429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700" kern="0">
                <a:solidFill>
                  <a:srgbClr val="800000"/>
                </a:solidFill>
              </a:rPr>
              <a:t>CLAS12 Spectrometer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69103-99A3-3E42-AFB5-5B69C644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54880" y="721706"/>
            <a:ext cx="5840814" cy="389387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73283D-63D2-CB4F-AC7B-33D7339DCFD4}"/>
              </a:ext>
            </a:extLst>
          </p:cNvPr>
          <p:cNvCxnSpPr/>
          <p:nvPr/>
        </p:nvCxnSpPr>
        <p:spPr bwMode="auto">
          <a:xfrm>
            <a:off x="258418" y="2862470"/>
            <a:ext cx="1013791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37F69C5-DA35-3544-B2F3-62ADB5FA4BDA}"/>
              </a:ext>
            </a:extLst>
          </p:cNvPr>
          <p:cNvSpPr txBox="1"/>
          <p:nvPr/>
        </p:nvSpPr>
        <p:spPr>
          <a:xfrm>
            <a:off x="298174" y="2464903"/>
            <a:ext cx="86470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>
                <a:latin typeface="Comic Sans MS" panose="030F0902030302020204" pitchFamily="66" charset="0"/>
              </a:rPr>
              <a:t>beam</a:t>
            </a:r>
          </a:p>
        </p:txBody>
      </p:sp>
      <p:cxnSp>
        <p:nvCxnSpPr>
          <p:cNvPr id="7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000" dirty="0"/>
              <a:t>EINN 2023  November 3rd  2023  - Annalisa D’Angelo – </a:t>
            </a:r>
            <a:r>
              <a:rPr lang="it-IT" sz="1000" dirty="0" err="1"/>
              <a:t>Baryon</a:t>
            </a:r>
            <a:r>
              <a:rPr lang="it-IT" sz="1000" dirty="0"/>
              <a:t> </a:t>
            </a:r>
            <a:r>
              <a:rPr lang="it-IT" sz="1000" dirty="0" err="1"/>
              <a:t>Spectroscopy</a:t>
            </a:r>
            <a:r>
              <a:rPr lang="it-IT" sz="1000" dirty="0"/>
              <a:t>:  new </a:t>
            </a:r>
            <a:r>
              <a:rPr lang="it-IT" sz="1000" dirty="0" err="1"/>
              <a:t>results</a:t>
            </a:r>
            <a:r>
              <a:rPr lang="it-IT" sz="1000" dirty="0"/>
              <a:t> and </a:t>
            </a:r>
            <a:r>
              <a:rPr lang="it-IT" sz="1000" dirty="0" err="1"/>
              <a:t>perspectives</a:t>
            </a:r>
            <a:endParaRPr lang="it-IT" sz="10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A4559-4430-3478-708F-0CDD4F2C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2"/>
    </mc:Choice>
    <mc:Fallback xmlns="">
      <p:transition xmlns:p14="http://schemas.microsoft.com/office/powerpoint/2010/main" spd="slow" advTm="4938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90"/>
                </a:solidFill>
                <a:ea typeface="ＭＳ Ｐゴシック" charset="-128"/>
              </a:rPr>
              <a:t>Electroexcitation</a:t>
            </a:r>
            <a:r>
              <a:rPr lang="en-US" sz="3200" b="1" dirty="0">
                <a:solidFill>
                  <a:srgbClr val="000090"/>
                </a:solidFill>
                <a:ea typeface="ＭＳ Ｐゴシック" charset="-128"/>
              </a:rPr>
              <a:t> kinematics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Schermata 2016-09-14 alle 08.2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1913"/>
            <a:ext cx="2251495" cy="1677584"/>
          </a:xfrm>
          <a:prstGeom prst="rect">
            <a:avLst/>
          </a:prstGeom>
        </p:spPr>
      </p:pic>
      <p:pic>
        <p:nvPicPr>
          <p:cNvPr id="4" name="Immagine 3" descr="Schermata 2016-09-14 alle 08.2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691913"/>
            <a:ext cx="5181600" cy="1496491"/>
          </a:xfrm>
          <a:prstGeom prst="rect">
            <a:avLst/>
          </a:prstGeom>
        </p:spPr>
      </p:pic>
      <p:pic>
        <p:nvPicPr>
          <p:cNvPr id="5" name="Immagine 4" descr="Schermata 2016-09-14 alle 08.2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3" y="2230059"/>
            <a:ext cx="7251699" cy="188837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84776" y="4160164"/>
            <a:ext cx="868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Measured </a:t>
            </a:r>
            <a:r>
              <a:rPr lang="en-US" dirty="0" err="1">
                <a:solidFill>
                  <a:srgbClr val="000090"/>
                </a:solidFill>
              </a:rPr>
              <a:t>σ</a:t>
            </a:r>
            <a:r>
              <a:rPr lang="en-US" dirty="0">
                <a:solidFill>
                  <a:srgbClr val="000090"/>
                </a:solidFill>
              </a:rPr>
              <a:t> are decomposed using  UIM or fixed-t DR to extract N* &amp; </a:t>
            </a:r>
            <a:r>
              <a:rPr lang="en-US" dirty="0" err="1">
                <a:solidFill>
                  <a:srgbClr val="000090"/>
                </a:solidFill>
              </a:rPr>
              <a:t>Δ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helicity</a:t>
            </a:r>
            <a:r>
              <a:rPr lang="en-US" dirty="0">
                <a:solidFill>
                  <a:srgbClr val="000090"/>
                </a:solidFill>
              </a:rPr>
              <a:t> amplitudes. 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3287BA8-66E2-0F7D-A3C8-1C6BB5CB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80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98105C-E76F-7446-92A3-B6C88677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" r="2583"/>
          <a:stretch/>
        </p:blipFill>
        <p:spPr>
          <a:xfrm>
            <a:off x="450818" y="1846038"/>
            <a:ext cx="3175542" cy="2906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37193-3376-2841-A381-CE861EFE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61" y="690345"/>
            <a:ext cx="2181344" cy="1473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51613A-EB5D-4741-94F7-00AF84F389B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48609" y="1872753"/>
            <a:ext cx="3175542" cy="2775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9A179-0A7C-554D-BB3D-9E29718DC267}"/>
              </a:ext>
            </a:extLst>
          </p:cNvPr>
          <p:cNvSpPr txBox="1"/>
          <p:nvPr/>
        </p:nvSpPr>
        <p:spPr>
          <a:xfrm>
            <a:off x="-140504" y="37802"/>
            <a:ext cx="9425007" cy="5078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800000"/>
                </a:solidFill>
              </a:rPr>
              <a:t>Beam-Recoil Transferred Polarization in K</a:t>
            </a:r>
            <a:r>
              <a:rPr lang="en-US" sz="2700" b="1" baseline="30000" dirty="0">
                <a:solidFill>
                  <a:srgbClr val="800000"/>
                </a:solidFill>
              </a:rPr>
              <a:t>+</a:t>
            </a:r>
            <a:r>
              <a:rPr lang="en-US" sz="2700" b="1" dirty="0">
                <a:solidFill>
                  <a:srgbClr val="800000"/>
                </a:solidFill>
              </a:rPr>
              <a:t>Y Electroproduction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8D07A-40C6-AD47-8BED-F9EDAD859764}"/>
              </a:ext>
            </a:extLst>
          </p:cNvPr>
          <p:cNvSpPr txBox="1"/>
          <p:nvPr/>
        </p:nvSpPr>
        <p:spPr>
          <a:xfrm>
            <a:off x="120356" y="611773"/>
            <a:ext cx="6803795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9779" indent="-129779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</a:rPr>
              <a:t>6.535 GeV and 7.546 GeV electrons on LH</a:t>
            </a:r>
            <a:r>
              <a:rPr lang="en-US" sz="1200" baseline="-25000" dirty="0">
                <a:solidFill>
                  <a:srgbClr val="0070C0"/>
                </a:solidFill>
              </a:rPr>
              <a:t>2</a:t>
            </a:r>
            <a:r>
              <a:rPr lang="en-US" sz="1200" dirty="0">
                <a:solidFill>
                  <a:srgbClr val="0070C0"/>
                </a:solidFill>
              </a:rPr>
              <a:t> target</a:t>
            </a:r>
          </a:p>
          <a:p>
            <a:pPr marL="129779" indent="-129779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Extract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800000"/>
                </a:solidFill>
              </a:rPr>
              <a:t>beam-recoil transferred polarization </a:t>
            </a:r>
            <a:r>
              <a:rPr lang="en-US" sz="1200" dirty="0"/>
              <a:t>from longitudinally polarized beam electron to final state hyperon vs. Q</a:t>
            </a:r>
            <a:r>
              <a:rPr lang="en-US" sz="1200" baseline="30000" dirty="0"/>
              <a:t>2</a:t>
            </a:r>
            <a:r>
              <a:rPr lang="en-US" sz="1200" dirty="0"/>
              <a:t>, W, cos </a:t>
            </a:r>
            <a:r>
              <a:rPr lang="en-US" sz="1200" dirty="0" err="1"/>
              <a:t>q</a:t>
            </a:r>
            <a:r>
              <a:rPr lang="en-US" sz="1200" baseline="-25000" dirty="0" err="1"/>
              <a:t>K</a:t>
            </a:r>
            <a:r>
              <a:rPr lang="en-US" sz="1200" baseline="30000" dirty="0" err="1"/>
              <a:t>c.m</a:t>
            </a:r>
            <a:r>
              <a:rPr lang="en-US" sz="1200" baseline="30000" dirty="0"/>
              <a:t>.</a:t>
            </a:r>
          </a:p>
          <a:p>
            <a:pPr marL="129779" indent="-129779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</a:rPr>
              <a:t>Part of program to study spectrum and structure of excited nucleon states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337184-9D2F-9D46-9C7C-420F07840935}"/>
              </a:ext>
            </a:extLst>
          </p:cNvPr>
          <p:cNvSpPr txBox="1"/>
          <p:nvPr/>
        </p:nvSpPr>
        <p:spPr>
          <a:xfrm>
            <a:off x="917775" y="1991009"/>
            <a:ext cx="492101" cy="300082"/>
          </a:xfrm>
          <a:prstGeom prst="rect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C00000"/>
                </a:solidFill>
                <a:latin typeface="Comic Sans MS" panose="030F0902030302020204" pitchFamily="66" charset="0"/>
              </a:rPr>
              <a:t>K</a:t>
            </a:r>
            <a:r>
              <a:rPr lang="en-US" sz="135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  <a:r>
              <a:rPr lang="en-US" sz="1350" dirty="0">
                <a:solidFill>
                  <a:srgbClr val="C00000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7CC1E-B65B-C74A-B346-FC1161AD81E1}"/>
              </a:ext>
            </a:extLst>
          </p:cNvPr>
          <p:cNvSpPr txBox="1"/>
          <p:nvPr/>
        </p:nvSpPr>
        <p:spPr>
          <a:xfrm>
            <a:off x="4172854" y="1995288"/>
            <a:ext cx="569953" cy="300082"/>
          </a:xfrm>
          <a:prstGeom prst="rect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C00000"/>
                </a:solidFill>
                <a:latin typeface="Comic Sans MS" panose="030F0902030302020204" pitchFamily="66" charset="0"/>
              </a:rPr>
              <a:t>K</a:t>
            </a:r>
            <a:r>
              <a:rPr lang="en-US" sz="135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  <a:r>
              <a:rPr lang="en-US" sz="135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135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0</a:t>
            </a:r>
            <a:endParaRPr lang="en-US" sz="135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7225ED31-6647-7143-95B2-6C38FE8E6C2A}"/>
              </a:ext>
            </a:extLst>
          </p:cNvPr>
          <p:cNvCxnSpPr/>
          <p:nvPr/>
        </p:nvCxnSpPr>
        <p:spPr>
          <a:xfrm>
            <a:off x="0" y="542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17">
            <a:extLst>
              <a:ext uri="{FF2B5EF4-FFF2-40B4-BE49-F238E27FC236}">
                <a16:creationId xmlns:a16="http://schemas.microsoft.com/office/drawing/2014/main" id="{A26D99CA-2F1A-A934-4C3C-A90739115663}"/>
              </a:ext>
            </a:extLst>
          </p:cNvPr>
          <p:cNvSpPr txBox="1"/>
          <p:nvPr/>
        </p:nvSpPr>
        <p:spPr>
          <a:xfrm>
            <a:off x="-95676" y="1662686"/>
            <a:ext cx="4896895" cy="203087"/>
          </a:xfrm>
          <a:prstGeom prst="rect">
            <a:avLst/>
          </a:prstGeom>
          <a:noFill/>
        </p:spPr>
        <p:txBody>
          <a:bodyPr wrap="square" lIns="71457" tIns="35728" rIns="71457" bIns="35728" rtlCol="0">
            <a:spAutoFit/>
          </a:bodyPr>
          <a:lstStyle/>
          <a:p>
            <a:pPr algn="ctr"/>
            <a:r>
              <a:rPr lang="en-US" sz="851" dirty="0">
                <a:latin typeface="Arial" panose="020B0604020202020204" pitchFamily="34" charset="0"/>
                <a:cs typeface="Arial" panose="020B0604020202020204" pitchFamily="34" charset="0"/>
              </a:rPr>
              <a:t>D.S. Carman, A. D., L. Lanza, V. I. </a:t>
            </a:r>
            <a:r>
              <a:rPr lang="en-US" sz="851" dirty="0" err="1">
                <a:latin typeface="Arial" panose="020B0604020202020204" pitchFamily="34" charset="0"/>
                <a:cs typeface="Arial" panose="020B0604020202020204" pitchFamily="34" charset="0"/>
              </a:rPr>
              <a:t>Mokeev</a:t>
            </a:r>
            <a:r>
              <a:rPr lang="en-US" sz="851" dirty="0">
                <a:latin typeface="Arial" panose="020B0604020202020204" pitchFamily="34" charset="0"/>
                <a:cs typeface="Arial" panose="020B0604020202020204" pitchFamily="34" charset="0"/>
              </a:rPr>
              <a:t>  et al., Phys Rev C105, 065201 (2022) 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878565C6-054F-AC76-0A7E-D8B00DA03E60}"/>
              </a:ext>
            </a:extLst>
          </p:cNvPr>
          <p:cNvCxnSpPr>
            <a:cxnSpLocks/>
          </p:cNvCxnSpPr>
          <p:nvPr/>
        </p:nvCxnSpPr>
        <p:spPr>
          <a:xfrm>
            <a:off x="6949079" y="2322087"/>
            <a:ext cx="860156" cy="0"/>
          </a:xfrm>
          <a:prstGeom prst="line">
            <a:avLst/>
          </a:prstGeom>
          <a:ln>
            <a:solidFill>
              <a:srgbClr val="0020F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35F2BA97-5E53-89A3-5DC3-15B01487AD2E}"/>
              </a:ext>
            </a:extLst>
          </p:cNvPr>
          <p:cNvCxnSpPr>
            <a:cxnSpLocks/>
          </p:cNvCxnSpPr>
          <p:nvPr/>
        </p:nvCxnSpPr>
        <p:spPr>
          <a:xfrm>
            <a:off x="6950326" y="2670874"/>
            <a:ext cx="860156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7A699720-C0CA-383F-7A63-A0762658E3E6}"/>
              </a:ext>
            </a:extLst>
          </p:cNvPr>
          <p:cNvCxnSpPr>
            <a:cxnSpLocks/>
          </p:cNvCxnSpPr>
          <p:nvPr/>
        </p:nvCxnSpPr>
        <p:spPr>
          <a:xfrm>
            <a:off x="7004116" y="3675680"/>
            <a:ext cx="86015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F65DF78-EEFB-1D49-C98C-D22C92688F86}"/>
              </a:ext>
            </a:extLst>
          </p:cNvPr>
          <p:cNvCxnSpPr>
            <a:cxnSpLocks/>
          </p:cNvCxnSpPr>
          <p:nvPr/>
        </p:nvCxnSpPr>
        <p:spPr>
          <a:xfrm>
            <a:off x="6950326" y="2908515"/>
            <a:ext cx="860156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A8425E7-DEA5-6E6E-6111-90139EE5E896}"/>
              </a:ext>
            </a:extLst>
          </p:cNvPr>
          <p:cNvSpPr txBox="1"/>
          <p:nvPr/>
        </p:nvSpPr>
        <p:spPr>
          <a:xfrm>
            <a:off x="7847933" y="2543202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RPR 2011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08B7053-5359-62A6-55EC-319F242411F3}"/>
              </a:ext>
            </a:extLst>
          </p:cNvPr>
          <p:cNvSpPr txBox="1"/>
          <p:nvPr/>
        </p:nvSpPr>
        <p:spPr>
          <a:xfrm>
            <a:off x="7836657" y="2810245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RPR 2011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9BC4884-F10D-9490-FE37-186E1B4B9642}"/>
              </a:ext>
            </a:extLst>
          </p:cNvPr>
          <p:cNvSpPr txBox="1"/>
          <p:nvPr/>
        </p:nvSpPr>
        <p:spPr>
          <a:xfrm>
            <a:off x="7864272" y="3003740"/>
            <a:ext cx="986226" cy="24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No resonances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C1AED45-5E46-0690-C664-03C88422F1BF}"/>
              </a:ext>
            </a:extLst>
          </p:cNvPr>
          <p:cNvSpPr txBox="1"/>
          <p:nvPr/>
        </p:nvSpPr>
        <p:spPr>
          <a:xfrm>
            <a:off x="7828204" y="2191029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FB"/>
                </a:solidFill>
              </a:rPr>
              <a:t>Kaon-Maid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D7B7F70-0056-A74E-9167-591EABFD1629}"/>
              </a:ext>
            </a:extLst>
          </p:cNvPr>
          <p:cNvSpPr txBox="1"/>
          <p:nvPr/>
        </p:nvSpPr>
        <p:spPr>
          <a:xfrm>
            <a:off x="6931600" y="3733217"/>
            <a:ext cx="14917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rgbClr val="FF0000"/>
                </a:solidFill>
                <a:effectLst/>
              </a:rPr>
              <a:t>Bydžovsky</a:t>
            </a:r>
            <a:r>
              <a:rPr lang="it-IT" sz="1000" dirty="0">
                <a:solidFill>
                  <a:srgbClr val="FF0000"/>
                </a:solidFill>
                <a:effectLst/>
              </a:rPr>
              <a:t>́-</a:t>
            </a:r>
            <a:r>
              <a:rPr lang="it-IT" sz="1000" dirty="0" err="1">
                <a:solidFill>
                  <a:srgbClr val="FF0000"/>
                </a:solidFill>
                <a:effectLst/>
              </a:rPr>
              <a:t>Skoupil</a:t>
            </a:r>
            <a:r>
              <a:rPr lang="it-IT" sz="1000" dirty="0">
                <a:solidFill>
                  <a:srgbClr val="FF0000"/>
                </a:solidFill>
                <a:effectLst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1029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46" name="TextBox 22"/>
          <p:cNvSpPr txBox="1"/>
          <p:nvPr/>
        </p:nvSpPr>
        <p:spPr>
          <a:xfrm>
            <a:off x="494514" y="590314"/>
            <a:ext cx="8649485" cy="4256734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>
                <a:latin typeface="+mn-lt"/>
              </a:rPr>
              <a:t>Major progress made in the last  years in the search for N* and </a:t>
            </a:r>
            <a:r>
              <a:rPr lang="en-US" dirty="0" err="1">
                <a:latin typeface="+mn-lt"/>
              </a:rPr>
              <a:t>Δ</a:t>
            </a:r>
            <a:r>
              <a:rPr lang="en-US" dirty="0">
                <a:latin typeface="+mn-lt"/>
              </a:rPr>
              <a:t> states.</a:t>
            </a:r>
          </a:p>
          <a:p>
            <a:pPr>
              <a:buClr>
                <a:srgbClr val="800000"/>
              </a:buClr>
            </a:pPr>
            <a:r>
              <a:rPr lang="en-US" dirty="0">
                <a:solidFill>
                  <a:srgbClr val="000090"/>
                </a:solidFill>
              </a:rPr>
              <a:t>	Polarization observables in photo-production have provided crucial constraints</a:t>
            </a:r>
          </a:p>
          <a:p>
            <a:pPr marL="271463"/>
            <a:r>
              <a:rPr lang="en-US" dirty="0">
                <a:solidFill>
                  <a:srgbClr val="000090"/>
                </a:solidFill>
              </a:rPr>
              <a:t>	New states have been found and can be accommodated in CQM and LQCD schemes.</a:t>
            </a:r>
          </a:p>
          <a:p>
            <a:pPr marL="806450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Naïve (non-dynamical) di-quark models are ruled out.</a:t>
            </a:r>
          </a:p>
          <a:p>
            <a:pPr marL="982663" indent="-85725">
              <a:buClr>
                <a:srgbClr val="FF0000"/>
              </a:buClr>
              <a:buFont typeface="Wingdings" charset="2"/>
              <a:buChar char="Ø"/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/>
              <a:t>Knowledge of Q</a:t>
            </a:r>
            <a:r>
              <a:rPr lang="en-US" baseline="30000" dirty="0"/>
              <a:t>2</a:t>
            </a:r>
            <a:r>
              <a:rPr lang="en-US" dirty="0"/>
              <a:t>-dependence of electrocouplings is necessary to understand the nature ( the internal structure) of the excited states.</a:t>
            </a:r>
          </a:p>
          <a:p>
            <a:pPr marL="763588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Roper is the first radial excitation of the q</a:t>
            </a:r>
            <a:r>
              <a:rPr lang="en-US" baseline="30000" dirty="0">
                <a:solidFill>
                  <a:srgbClr val="000090"/>
                </a:solidFill>
              </a:rPr>
              <a:t>3 </a:t>
            </a:r>
            <a:r>
              <a:rPr lang="en-US" dirty="0">
                <a:solidFill>
                  <a:srgbClr val="000090"/>
                </a:solidFill>
              </a:rPr>
              <a:t>core, obscured at large distances by meson-cloud effects.</a:t>
            </a:r>
          </a:p>
          <a:p>
            <a:pPr marL="763588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60090"/>
                </a:solidFill>
              </a:rPr>
              <a:t>Leading electrocoupling amplitudes of prominent low-mass states (e.g. N(1535)1/2</a:t>
            </a:r>
            <a:r>
              <a:rPr lang="en-US" baseline="30000" dirty="0">
                <a:solidFill>
                  <a:srgbClr val="060090"/>
                </a:solidFill>
              </a:rPr>
              <a:t>- </a:t>
            </a:r>
            <a:r>
              <a:rPr lang="en-US" dirty="0">
                <a:solidFill>
                  <a:srgbClr val="060090"/>
                </a:solidFill>
              </a:rPr>
              <a:t>) is well modeled by DSE/QCD, LC SR and LF RQM for Q</a:t>
            </a:r>
            <a:r>
              <a:rPr lang="en-US" baseline="30000" dirty="0">
                <a:solidFill>
                  <a:srgbClr val="060090"/>
                </a:solidFill>
              </a:rPr>
              <a:t>2</a:t>
            </a:r>
            <a:r>
              <a:rPr lang="en-US" dirty="0">
                <a:solidFill>
                  <a:srgbClr val="060090"/>
                </a:solidFill>
              </a:rPr>
              <a:t>&gt; 2 GeV.</a:t>
            </a:r>
          </a:p>
          <a:p>
            <a:pPr marL="896938">
              <a:buClr>
                <a:srgbClr val="FF0000"/>
              </a:buClr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/>
              <a:t>Search for hybrid baryons with explicit gluonic degrees of freedom is possible investigating the low Q</a:t>
            </a:r>
            <a:r>
              <a:rPr lang="en-US" baseline="30000" dirty="0"/>
              <a:t>2 </a:t>
            </a:r>
            <a:r>
              <a:rPr lang="en-US" dirty="0"/>
              <a:t>evolution of high-mass resonance (2-3 GeV) </a:t>
            </a:r>
            <a:r>
              <a:rPr lang="en-US" dirty="0" err="1"/>
              <a:t>electrocoupligs</a:t>
            </a:r>
            <a:r>
              <a:rPr lang="en-US" dirty="0"/>
              <a:t>:</a:t>
            </a:r>
            <a:endParaRPr lang="en-US" dirty="0">
              <a:solidFill>
                <a:srgbClr val="000090"/>
              </a:solidFill>
            </a:endParaRPr>
          </a:p>
          <a:p>
            <a:pPr marL="892175" indent="-284163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Looking for suppressed A</a:t>
            </a:r>
            <a:r>
              <a:rPr lang="en-US" baseline="30000" dirty="0">
                <a:solidFill>
                  <a:srgbClr val="000090"/>
                </a:solidFill>
              </a:rPr>
              <a:t>1/2</a:t>
            </a:r>
            <a:r>
              <a:rPr lang="en-US" dirty="0">
                <a:solidFill>
                  <a:srgbClr val="000090"/>
                </a:solidFill>
              </a:rPr>
              <a:t>, A</a:t>
            </a:r>
            <a:r>
              <a:rPr lang="en-US" baseline="30000" dirty="0">
                <a:solidFill>
                  <a:srgbClr val="000090"/>
                </a:solidFill>
              </a:rPr>
              <a:t>3/2</a:t>
            </a:r>
            <a:r>
              <a:rPr lang="en-US" dirty="0">
                <a:solidFill>
                  <a:srgbClr val="000090"/>
                </a:solidFill>
              </a:rPr>
              <a:t>, S</a:t>
            </a:r>
            <a:r>
              <a:rPr lang="en-US" baseline="30000" dirty="0">
                <a:solidFill>
                  <a:srgbClr val="000090"/>
                </a:solidFill>
              </a:rPr>
              <a:t>1/2 </a:t>
            </a:r>
            <a:r>
              <a:rPr lang="en-US" dirty="0">
                <a:solidFill>
                  <a:srgbClr val="000090"/>
                </a:solidFill>
              </a:rPr>
              <a:t> at low Q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>
                <a:solidFill>
                  <a:srgbClr val="000090"/>
                </a:solidFill>
              </a:rPr>
              <a:t> </a:t>
            </a:r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F1500B0A-D070-95F0-0FC2-9CDB176B4C9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1">
            <a:extLst>
              <a:ext uri="{FF2B5EF4-FFF2-40B4-BE49-F238E27FC236}">
                <a16:creationId xmlns:a16="http://schemas.microsoft.com/office/drawing/2014/main" id="{472055F0-8F94-211C-D333-07D36BFDAD6D}"/>
              </a:ext>
            </a:extLst>
          </p:cNvPr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Summary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739C64-93B0-91FC-8033-0D5A70BA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835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F47575-8D2F-BEBF-86A6-77D39839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0DFF72-D0A7-C890-447A-B74B6FD71A39}"/>
              </a:ext>
            </a:extLst>
          </p:cNvPr>
          <p:cNvSpPr txBox="1"/>
          <p:nvPr/>
        </p:nvSpPr>
        <p:spPr>
          <a:xfrm>
            <a:off x="3347634" y="2131017"/>
            <a:ext cx="247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BACKUP SLIDES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816FBD2-4083-546A-763A-628285D5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248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50"/>
            <a:ext cx="9144000" cy="595938"/>
          </a:xfrm>
          <a:ln>
            <a:solidFill>
              <a:srgbClr val="FFFFFF"/>
            </a:solidFill>
          </a:ln>
        </p:spPr>
        <p:txBody>
          <a:bodyPr vert="horz" lIns="88721" tIns="44360" rIns="88721" bIns="44360" rtlCol="0" anchor="ctr">
            <a:normAutofit/>
          </a:bodyPr>
          <a:lstStyle/>
          <a:p>
            <a:r>
              <a:rPr lang="en-US" sz="2100" b="1" dirty="0">
                <a:solidFill>
                  <a:srgbClr val="000090"/>
                </a:solidFill>
                <a:latin typeface="Calibri" pitchFamily="34" charset="0"/>
              </a:rPr>
              <a:t>Run Group K </a:t>
            </a:r>
            <a:r>
              <a:rPr lang="en-US" sz="21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n-US" sz="2100" b="1" dirty="0">
              <a:solidFill>
                <a:srgbClr val="000090"/>
              </a:solidFill>
              <a:latin typeface="Calibri" pitchFamily="34" charset="0"/>
            </a:endParaRPr>
          </a:p>
        </p:txBody>
      </p:sp>
      <p:cxnSp>
        <p:nvCxnSpPr>
          <p:cNvPr id="15" name="Straight Connector 31"/>
          <p:cNvCxnSpPr/>
          <p:nvPr/>
        </p:nvCxnSpPr>
        <p:spPr>
          <a:xfrm>
            <a:off x="0" y="542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 bwMode="auto">
          <a:xfrm>
            <a:off x="1952567" y="6560851"/>
            <a:ext cx="7864066" cy="2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1043263" rtl="0" eaLnBrk="0" fontAlgn="base" hangingPunct="0">
              <a:spcBef>
                <a:spcPct val="0"/>
              </a:spcBef>
              <a:spcAft>
                <a:spcPct val="0"/>
              </a:spcAft>
              <a:defRPr sz="1057" kern="1200">
                <a:solidFill>
                  <a:srgbClr val="800000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1pPr>
            <a:lvl2pPr marL="466052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2pPr>
            <a:lvl3pPr marL="932106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3pPr>
            <a:lvl4pPr marL="1398158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4pPr>
            <a:lvl5pPr marL="1864213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5pPr>
            <a:lvl6pPr marL="2330266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6pPr>
            <a:lvl7pPr marL="2796319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7pPr>
            <a:lvl8pPr marL="3262372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8pPr>
            <a:lvl9pPr marL="3728424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EINN 2023  November 3rd  2023  - Annalisa D’Angelo – Baryon Spectroscopy:  new results and perspectives</a:t>
            </a:r>
            <a:endParaRPr lang="en-US" dirty="0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197514" y="2409500"/>
          <a:ext cx="4374486" cy="22406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965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RUN CONDITIONS </a:t>
                      </a:r>
                      <a:r>
                        <a:rPr lang="mr-IN" sz="1200" dirty="0"/>
                        <a:t>–</a:t>
                      </a:r>
                      <a:r>
                        <a:rPr lang="it-IT" sz="1200" dirty="0"/>
                        <a:t> FALL 2018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noProof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877">
                <a:tc>
                  <a:txBody>
                    <a:bodyPr/>
                    <a:lstStyle/>
                    <a:p>
                      <a:r>
                        <a:rPr lang="en-US" sz="1200" dirty="0"/>
                        <a:t>Torus Current</a:t>
                      </a:r>
                      <a:endParaRPr lang="it-IT" sz="1200" dirty="0"/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 </a:t>
                      </a:r>
                      <a:r>
                        <a:rPr lang="it-IT" sz="1200" b="0" dirty="0"/>
                        <a:t>100% (3375 A)  -  </a:t>
                      </a:r>
                      <a:r>
                        <a:rPr lang="it-IT" sz="1200" dirty="0">
                          <a:solidFill>
                            <a:srgbClr val="800000"/>
                          </a:solidFill>
                        </a:rPr>
                        <a:t>negative </a:t>
                      </a:r>
                      <a:r>
                        <a:rPr lang="en-US" sz="1200" noProof="0" dirty="0" err="1">
                          <a:solidFill>
                            <a:srgbClr val="800000"/>
                          </a:solidFill>
                        </a:rPr>
                        <a:t>outbending</a:t>
                      </a:r>
                      <a:endParaRPr lang="en-US" sz="1200" noProof="0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Solenoid</a:t>
                      </a:r>
                      <a:endParaRPr lang="it-IT" sz="1200" b="1" dirty="0"/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 -100 %</a:t>
                      </a: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it-IT" sz="1200" b="1" dirty="0"/>
                        <a:t>FT</a:t>
                      </a:r>
                      <a:r>
                        <a:rPr lang="it-IT" sz="1200" dirty="0"/>
                        <a:t> 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0090"/>
                          </a:solidFill>
                        </a:rPr>
                        <a:t>ON @ 7.5 </a:t>
                      </a:r>
                      <a:r>
                        <a:rPr lang="it-IT" sz="1200" b="1" dirty="0" err="1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it-IT" sz="1200" b="1" dirty="0">
                          <a:solidFill>
                            <a:srgbClr val="000090"/>
                          </a:solidFill>
                        </a:rPr>
                        <a:t>   </a:t>
                      </a:r>
                      <a:r>
                        <a:rPr lang="it-IT" sz="1200" b="1" dirty="0">
                          <a:solidFill>
                            <a:srgbClr val="800000"/>
                          </a:solidFill>
                        </a:rPr>
                        <a:t>-&gt;  OFF @ 6.5 </a:t>
                      </a:r>
                      <a:r>
                        <a:rPr lang="it-IT" sz="1200" b="1" dirty="0" err="1">
                          <a:solidFill>
                            <a:srgbClr val="800000"/>
                          </a:solidFill>
                        </a:rPr>
                        <a:t>GeV</a:t>
                      </a:r>
                      <a:endParaRPr lang="it-IT" sz="1200" b="1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Beam/Target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Polarized electrons, </a:t>
                      </a:r>
                      <a:r>
                        <a:rPr lang="en-US" sz="1200" dirty="0" err="1"/>
                        <a:t>unpolarized</a:t>
                      </a:r>
                      <a:r>
                        <a:rPr lang="en-US" sz="1200" dirty="0"/>
                        <a:t> LH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 target</a:t>
                      </a: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651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Luminosity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~</a:t>
                      </a:r>
                      <a:r>
                        <a:rPr lang="en-US" sz="1200" baseline="0" dirty="0"/>
                        <a:t> 5 </a:t>
                      </a:r>
                      <a:r>
                        <a:rPr lang="en-US" sz="1200" dirty="0"/>
                        <a:t>10 </a:t>
                      </a:r>
                      <a:r>
                        <a:rPr lang="en-US" sz="1200" baseline="30000" dirty="0"/>
                        <a:t>34 </a:t>
                      </a:r>
                      <a:r>
                        <a:rPr lang="en-US" sz="1200" dirty="0">
                          <a:latin typeface="+mn-lt"/>
                        </a:rPr>
                        <a:t>cm</a:t>
                      </a:r>
                      <a:r>
                        <a:rPr lang="en-US" sz="1200" baseline="30000" dirty="0">
                          <a:latin typeface="+mn-lt"/>
                        </a:rPr>
                        <a:t>-2</a:t>
                      </a:r>
                      <a:r>
                        <a:rPr lang="en-US" sz="1200" dirty="0">
                          <a:latin typeface="+mn-lt"/>
                        </a:rPr>
                        <a:t>s</a:t>
                      </a:r>
                      <a:r>
                        <a:rPr lang="en-US" sz="1200" baseline="30000" dirty="0">
                          <a:latin typeface="+mn-lt"/>
                        </a:rPr>
                        <a:t>-1  </a:t>
                      </a:r>
                      <a:r>
                        <a:rPr lang="en-US" sz="1200" baseline="0" dirty="0">
                          <a:latin typeface="+mn-lt"/>
                        </a:rPr>
                        <a:t>@ </a:t>
                      </a:r>
                      <a:r>
                        <a:rPr lang="en-US" sz="1200" baseline="30000" dirty="0">
                          <a:latin typeface="+mn-lt"/>
                        </a:rPr>
                        <a:t> 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7.5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     10 </a:t>
                      </a:r>
                      <a:r>
                        <a:rPr lang="en-US" sz="1200" baseline="30000" dirty="0"/>
                        <a:t>35 </a:t>
                      </a:r>
                      <a:r>
                        <a:rPr lang="en-US" sz="1200" dirty="0">
                          <a:latin typeface="+mn-lt"/>
                        </a:rPr>
                        <a:t>cm</a:t>
                      </a:r>
                      <a:r>
                        <a:rPr lang="en-US" sz="1200" baseline="30000" dirty="0">
                          <a:latin typeface="+mn-lt"/>
                        </a:rPr>
                        <a:t>-2</a:t>
                      </a:r>
                      <a:r>
                        <a:rPr lang="en-US" sz="1200" dirty="0">
                          <a:latin typeface="+mn-lt"/>
                        </a:rPr>
                        <a:t>s</a:t>
                      </a:r>
                      <a:r>
                        <a:rPr lang="en-US" sz="1200" baseline="30000" dirty="0">
                          <a:latin typeface="+mn-lt"/>
                        </a:rPr>
                        <a:t>-1  </a:t>
                      </a:r>
                      <a:r>
                        <a:rPr lang="en-US" sz="1200" baseline="0" dirty="0">
                          <a:latin typeface="+mn-lt"/>
                        </a:rPr>
                        <a:t>@ </a:t>
                      </a:r>
                      <a:r>
                        <a:rPr lang="en-US" sz="1200" baseline="30000" dirty="0">
                          <a:latin typeface="+mn-lt"/>
                        </a:rPr>
                        <a:t> </a:t>
                      </a:r>
                      <a:r>
                        <a:rPr lang="it-IT" sz="1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.5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it-IT" sz="1200" b="1" dirty="0">
                          <a:solidFill>
                            <a:srgbClr val="800000"/>
                          </a:solidFill>
                        </a:rPr>
                        <a:t>FULL LUMINOSITY</a:t>
                      </a:r>
                      <a:endParaRPr lang="en-US" sz="1200" b="1" baseline="0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26C0D668-60D7-8D4F-99F5-C7BD053BDEAE}"/>
              </a:ext>
            </a:extLst>
          </p:cNvPr>
          <p:cNvGraphicFramePr>
            <a:graphicFrameLocks noGrp="1"/>
          </p:cNvGraphicFramePr>
          <p:nvPr/>
        </p:nvGraphicFramePr>
        <p:xfrm>
          <a:off x="4641271" y="2663156"/>
          <a:ext cx="4409974" cy="1966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295"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Beam Energy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Beam Current</a:t>
                      </a:r>
                    </a:p>
                  </a:txBody>
                  <a:tcPr marL="80534" marR="80534" marT="40268" marB="40268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Tgt </a:t>
                      </a:r>
                    </a:p>
                  </a:txBody>
                  <a:tcPr marL="80534" marR="80534" marT="40268" marB="40268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Trigger</a:t>
                      </a:r>
                    </a:p>
                  </a:txBody>
                  <a:tcPr marL="80534" marR="80534" marT="40268" marB="40268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Collected Events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99">
                <a:tc>
                  <a:txBody>
                    <a:bodyPr/>
                    <a:lstStyle/>
                    <a:p>
                      <a:r>
                        <a:rPr lang="en-US" sz="1200" noProof="0"/>
                        <a:t>7.5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35 nA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baseline="0" noProof="0"/>
                        <a:t> e in CLAS</a:t>
                      </a:r>
                    </a:p>
                    <a:p>
                      <a:r>
                        <a:rPr lang="en-US" sz="1200" baseline="0" noProof="0"/>
                        <a:t> e in FT + 1 Fwd Hadron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3.5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1200" noProof="0"/>
                        <a:t>7.5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45 nA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baseline="0" noProof="0"/>
                        <a:t> e in CLAS - prescaled</a:t>
                      </a:r>
                    </a:p>
                    <a:p>
                      <a:r>
                        <a:rPr lang="en-US" sz="1200" baseline="0" noProof="0"/>
                        <a:t> e in FT + 1 Fwd Hadron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4.3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295">
                <a:tc>
                  <a:txBody>
                    <a:bodyPr/>
                    <a:lstStyle/>
                    <a:p>
                      <a:r>
                        <a:rPr lang="en-US" sz="1200" noProof="0"/>
                        <a:t>6.5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60 nA </a:t>
                      </a:r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noProof="0"/>
                        <a:t> e in CLAS</a:t>
                      </a:r>
                    </a:p>
                    <a:p>
                      <a:endParaRPr lang="en-US" sz="1200" noProof="0"/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7.8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108987-13CB-634B-A2B3-5DFDC2EB2589}"/>
              </a:ext>
            </a:extLst>
          </p:cNvPr>
          <p:cNvSpPr txBox="1"/>
          <p:nvPr/>
        </p:nvSpPr>
        <p:spPr>
          <a:xfrm>
            <a:off x="7162484" y="639858"/>
            <a:ext cx="97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CHARGE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BCEF09F-E792-6F4D-960B-C0D17E4F7EBD}"/>
              </a:ext>
            </a:extLst>
          </p:cNvPr>
          <p:cNvSpPr/>
          <p:nvPr/>
        </p:nvSpPr>
        <p:spPr>
          <a:xfrm>
            <a:off x="6206692" y="2289851"/>
            <a:ext cx="1911585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50" b="1" dirty="0">
                <a:solidFill>
                  <a:srgbClr val="000090"/>
                </a:solidFill>
              </a:rPr>
              <a:t>15.6 G </a:t>
            </a:r>
            <a:r>
              <a:rPr lang="it-IT" sz="1850" b="1" dirty="0"/>
              <a:t>EVENTS </a:t>
            </a:r>
            <a:endParaRPr lang="it-IT" sz="1850" b="1" dirty="0">
              <a:solidFill>
                <a:srgbClr val="000090"/>
              </a:solidFill>
            </a:endParaRPr>
          </a:p>
        </p:txBody>
      </p:sp>
      <p:pic>
        <p:nvPicPr>
          <p:cNvPr id="20" name="Immagine 19" descr="Schermata 2020-06-05 alle 08.57.43.png">
            <a:extLst>
              <a:ext uri="{FF2B5EF4-FFF2-40B4-BE49-F238E27FC236}">
                <a16:creationId xmlns:a16="http://schemas.microsoft.com/office/drawing/2014/main" id="{ED60215E-B89D-4F48-90CC-CC84816B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" y="589579"/>
            <a:ext cx="6174409" cy="173613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C67A7928-323A-AC49-96F5-0CF84C7075CA}"/>
              </a:ext>
            </a:extLst>
          </p:cNvPr>
          <p:cNvSpPr txBox="1"/>
          <p:nvPr/>
        </p:nvSpPr>
        <p:spPr>
          <a:xfrm>
            <a:off x="3839758" y="1115220"/>
            <a:ext cx="970194" cy="3979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9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Change</a:t>
            </a:r>
          </a:p>
          <a:p>
            <a:pPr algn="ctr"/>
            <a:r>
              <a:rPr lang="en-US" sz="99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FT-OFF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F13DE99F-E4A3-E449-82DD-009BCDCE1FEA}"/>
              </a:ext>
            </a:extLst>
          </p:cNvPr>
          <p:cNvSpPr txBox="1"/>
          <p:nvPr/>
        </p:nvSpPr>
        <p:spPr>
          <a:xfrm>
            <a:off x="1748444" y="742766"/>
            <a:ext cx="8787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E=7.5GeV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DF06FFBC-48EA-804A-A0B9-0AE2C7D4727C}"/>
              </a:ext>
            </a:extLst>
          </p:cNvPr>
          <p:cNvSpPr txBox="1"/>
          <p:nvPr/>
        </p:nvSpPr>
        <p:spPr>
          <a:xfrm>
            <a:off x="5169651" y="691703"/>
            <a:ext cx="766557" cy="26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5" b="1" dirty="0">
                <a:latin typeface="Calibri" panose="020F0502020204030204" pitchFamily="34" charset="0"/>
                <a:cs typeface="Calibri" panose="020F0502020204030204" pitchFamily="34" charset="0"/>
              </a:rPr>
              <a:t>E=6.5GeV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DF24E3D0-3302-2B40-9BA5-2166302675CE}"/>
              </a:ext>
            </a:extLst>
          </p:cNvPr>
          <p:cNvSpPr txBox="1"/>
          <p:nvPr/>
        </p:nvSpPr>
        <p:spPr>
          <a:xfrm>
            <a:off x="3380194" y="676481"/>
            <a:ext cx="919130" cy="3216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90" b="1" dirty="0">
                <a:solidFill>
                  <a:srgbClr val="00B050"/>
                </a:solidFill>
                <a:latin typeface="Calibri"/>
                <a:cs typeface="Calibri"/>
              </a:rPr>
              <a:t>Fall 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4DF29537-2F8E-A54A-867B-078659EF1EC1}"/>
              </a:ext>
            </a:extLst>
          </p:cNvPr>
          <p:cNvSpPr/>
          <p:nvPr/>
        </p:nvSpPr>
        <p:spPr bwMode="auto">
          <a:xfrm>
            <a:off x="2868025" y="624261"/>
            <a:ext cx="2092856" cy="1268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534" tIns="40268" rIns="80534" bIns="40268" numCol="1" rtlCol="0" anchor="t" anchorCtr="0" compatLnSpc="1">
            <a:prstTxWarp prst="textNoShape">
              <a:avLst/>
            </a:prstTxWarp>
          </a:bodyPr>
          <a:lstStyle/>
          <a:p>
            <a:pPr defTabSz="805335"/>
            <a:endParaRPr lang="it-IT" sz="353">
              <a:solidFill>
                <a:srgbClr val="800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87B330-1AFE-2586-9464-56CA7C11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47</a:t>
            </a:fld>
            <a:endParaRPr lang="it-IT"/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8C41CE7-9AB7-7552-1B6A-593581B9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sz="1000" dirty="0"/>
              <a:t>EINN 2023  November 3rd  2023  - Annalisa D’Angelo – </a:t>
            </a:r>
            <a:r>
              <a:rPr lang="it-IT" sz="1000" dirty="0" err="1"/>
              <a:t>Baryon</a:t>
            </a:r>
            <a:r>
              <a:rPr lang="it-IT" sz="1000" dirty="0"/>
              <a:t> </a:t>
            </a:r>
            <a:r>
              <a:rPr lang="it-IT" sz="1000" dirty="0" err="1"/>
              <a:t>Spectroscopy</a:t>
            </a:r>
            <a:r>
              <a:rPr lang="it-IT" sz="1000" dirty="0"/>
              <a:t>:  new </a:t>
            </a:r>
            <a:r>
              <a:rPr lang="it-IT" sz="1000" dirty="0" err="1"/>
              <a:t>results</a:t>
            </a:r>
            <a:r>
              <a:rPr lang="it-IT" sz="1000" dirty="0"/>
              <a:t> and </a:t>
            </a:r>
            <a:r>
              <a:rPr lang="it-IT" sz="1000" dirty="0" err="1"/>
              <a:t>perspectives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8157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900" dirty="0">
                <a:cs typeface="Chalkboard"/>
              </a:rPr>
              <a:t>The light N* spectrum: what is </a:t>
            </a:r>
            <a:r>
              <a:rPr lang="en-US" sz="1900" dirty="0">
                <a:solidFill>
                  <a:srgbClr val="000000"/>
                </a:solidFill>
                <a:cs typeface="Chalkboard"/>
              </a:rPr>
              <a:t>the role of glue</a:t>
            </a:r>
            <a:r>
              <a:rPr lang="en-US" sz="1900" dirty="0">
                <a:cs typeface="Chalkboard"/>
              </a:rPr>
              <a:t>?</a:t>
            </a:r>
          </a:p>
          <a:p>
            <a:pPr marL="0" lvl="3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b="1" dirty="0">
              <a:solidFill>
                <a:srgbClr val="DF27CC"/>
              </a:solidFill>
            </a:endParaRPr>
          </a:p>
          <a:p>
            <a:pPr marL="287982" indent="0">
              <a:buNone/>
            </a:pPr>
            <a:endParaRPr lang="en-US" sz="2400" b="1" dirty="0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768955" y="4450094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pic>
        <p:nvPicPr>
          <p:cNvPr id="13" name="Picture 27" descr="VacuumRespAction16t32_Yshape8m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1" y="1285687"/>
            <a:ext cx="3205629" cy="257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68955" y="3845993"/>
            <a:ext cx="24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0090"/>
                </a:solidFill>
              </a:rPr>
              <a:t>Derek B. </a:t>
            </a:r>
            <a:r>
              <a:rPr lang="it-IT" sz="1000" dirty="0" err="1">
                <a:solidFill>
                  <a:srgbClr val="000090"/>
                </a:solidFill>
              </a:rPr>
              <a:t>Leinweber</a:t>
            </a:r>
            <a:r>
              <a:rPr lang="it-IT" sz="1000" dirty="0">
                <a:solidFill>
                  <a:srgbClr val="000090"/>
                </a:solidFill>
              </a:rPr>
              <a:t> – University of Adelaide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3798097" y="1425772"/>
            <a:ext cx="5180789" cy="1948409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cs typeface="Arial"/>
              </a:rPr>
              <a:t>“</a:t>
            </a:r>
            <a:r>
              <a:rPr lang="en-US" i="1" dirty="0">
                <a:cs typeface="Arial"/>
              </a:rPr>
              <a:t>Nucleons are the stuff of which our world is made.</a:t>
            </a:r>
          </a:p>
          <a:p>
            <a:endParaRPr lang="en-US" i="1" dirty="0">
              <a:cs typeface="Arial"/>
            </a:endParaRPr>
          </a:p>
          <a:p>
            <a:r>
              <a:rPr lang="en-US" i="1" dirty="0">
                <a:cs typeface="Arial"/>
              </a:rPr>
              <a:t>As such they must be </a:t>
            </a:r>
            <a:r>
              <a:rPr lang="en-US" b="1" i="1" dirty="0">
                <a:cs typeface="Arial"/>
              </a:rPr>
              <a:t>at the center of any discussion of why the world </a:t>
            </a:r>
            <a:r>
              <a:rPr lang="en-US" i="1" dirty="0">
                <a:cs typeface="Arial"/>
              </a:rPr>
              <a:t>we actually experience </a:t>
            </a:r>
            <a:r>
              <a:rPr lang="en-US" b="1" i="1" dirty="0">
                <a:cs typeface="Arial"/>
              </a:rPr>
              <a:t>has the character it does.</a:t>
            </a:r>
            <a:r>
              <a:rPr lang="en-US" i="1" dirty="0">
                <a:cs typeface="Arial"/>
              </a:rPr>
              <a:t>” </a:t>
            </a:r>
          </a:p>
          <a:p>
            <a:endParaRPr lang="en-US" dirty="0">
              <a:solidFill>
                <a:srgbClr val="800000"/>
              </a:solidFill>
              <a:cs typeface="Arial"/>
            </a:endParaRPr>
          </a:p>
          <a:p>
            <a:r>
              <a:rPr lang="en-US" sz="1200" dirty="0">
                <a:solidFill>
                  <a:srgbClr val="800000"/>
                </a:solidFill>
                <a:cs typeface="Arial"/>
              </a:rPr>
              <a:t>Nathan </a:t>
            </a:r>
            <a:r>
              <a:rPr lang="en-US" sz="1200" dirty="0" err="1">
                <a:solidFill>
                  <a:srgbClr val="800000"/>
                </a:solidFill>
                <a:cs typeface="Arial"/>
              </a:rPr>
              <a:t>Isgur</a:t>
            </a:r>
            <a:r>
              <a:rPr lang="en-US" sz="1200" dirty="0">
                <a:solidFill>
                  <a:srgbClr val="800000"/>
                </a:solidFill>
                <a:cs typeface="Arial"/>
              </a:rPr>
              <a:t>, NStar2000, Newport News, Virginia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10D86-7F4C-72BB-71BE-7C39025EBD5B}"/>
              </a:ext>
            </a:extLst>
          </p:cNvPr>
          <p:cNvSpPr txBox="1"/>
          <p:nvPr/>
        </p:nvSpPr>
        <p:spPr>
          <a:xfrm>
            <a:off x="1713948" y="4256464"/>
            <a:ext cx="2953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cs typeface="Chalkboard"/>
              </a:rPr>
              <a:t>Search for new baryon states</a:t>
            </a:r>
            <a:endParaRPr lang="en-US" dirty="0">
              <a:latin typeface="Chalkboard"/>
              <a:cs typeface="Chalkboard"/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4AB371-A422-AA8C-D8E8-6A16774F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6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</a:t>
            </a:r>
            <a:r>
              <a:rPr lang="en-US" sz="3200" b="1" dirty="0">
                <a:solidFill>
                  <a:srgbClr val="800000"/>
                </a:solidFill>
              </a:rPr>
              <a:t>πN Scattering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  <a:endParaRPr lang="en-US" dirty="0"/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3333595" y="927291"/>
            <a:ext cx="1306129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0</a:t>
            </a:r>
            <a:r>
              <a:rPr lang="en-GB" b="1" dirty="0">
                <a:solidFill>
                  <a:srgbClr val="800000"/>
                </a:solidFill>
              </a:rPr>
              <a:t> n</a:t>
            </a:r>
          </a:p>
        </p:txBody>
      </p:sp>
      <p:sp>
        <p:nvSpPr>
          <p:cNvPr id="87" name="Line 15"/>
          <p:cNvSpPr>
            <a:spLocks noChangeShapeType="1"/>
          </p:cNvSpPr>
          <p:nvPr/>
        </p:nvSpPr>
        <p:spPr bwMode="auto">
          <a:xfrm>
            <a:off x="3866433" y="1213731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pic>
        <p:nvPicPr>
          <p:cNvPr id="32" name="Picture 4" descr="piNdsig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552" y="871926"/>
            <a:ext cx="3156696" cy="4127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589475" y="926833"/>
            <a:ext cx="1334783" cy="43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+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+</a:t>
            </a:r>
            <a:r>
              <a:rPr lang="en-GB" b="1" dirty="0">
                <a:solidFill>
                  <a:srgbClr val="800000"/>
                </a:solidFill>
              </a:rPr>
              <a:t> p</a:t>
            </a: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1168359" y="1215783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1975724" y="916430"/>
            <a:ext cx="1275246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</a:t>
            </a:r>
          </a:p>
        </p:txBody>
      </p:sp>
      <p:sp>
        <p:nvSpPr>
          <p:cNvPr id="76" name="Line 15"/>
          <p:cNvSpPr>
            <a:spLocks noChangeShapeType="1"/>
          </p:cNvSpPr>
          <p:nvPr/>
        </p:nvSpPr>
        <p:spPr bwMode="auto">
          <a:xfrm>
            <a:off x="2535199" y="1213731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88" name="Text Box 33"/>
          <p:cNvSpPr txBox="1">
            <a:spLocks noChangeArrowheads="1"/>
          </p:cNvSpPr>
          <p:nvPr/>
        </p:nvSpPr>
        <p:spPr bwMode="auto">
          <a:xfrm>
            <a:off x="-3763" y="1518124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1234  MeV</a:t>
            </a:r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-3763" y="2207214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1449  MeV</a:t>
            </a:r>
          </a:p>
        </p:txBody>
      </p:sp>
      <p:sp>
        <p:nvSpPr>
          <p:cNvPr id="90" name="Text Box 33"/>
          <p:cNvSpPr txBox="1">
            <a:spLocks noChangeArrowheads="1"/>
          </p:cNvSpPr>
          <p:nvPr/>
        </p:nvSpPr>
        <p:spPr bwMode="auto">
          <a:xfrm>
            <a:off x="-3763" y="2879970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1678  MeV</a:t>
            </a:r>
          </a:p>
        </p:txBody>
      </p:sp>
      <p:sp>
        <p:nvSpPr>
          <p:cNvPr id="91" name="Text Box 33"/>
          <p:cNvSpPr txBox="1">
            <a:spLocks noChangeArrowheads="1"/>
          </p:cNvSpPr>
          <p:nvPr/>
        </p:nvSpPr>
        <p:spPr bwMode="auto">
          <a:xfrm>
            <a:off x="-3763" y="3629550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1900  MeV</a:t>
            </a:r>
          </a:p>
        </p:txBody>
      </p: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1777810" y="487538"/>
            <a:ext cx="11800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600" b="1" dirty="0" err="1">
                <a:latin typeface="Arial" charset="0"/>
              </a:rPr>
              <a:t>dσ</a:t>
            </a:r>
            <a:r>
              <a:rPr lang="en-GB" sz="2600" b="1" dirty="0">
                <a:latin typeface="Symbol" charset="0"/>
              </a:rPr>
              <a:t>/</a:t>
            </a:r>
            <a:r>
              <a:rPr lang="en-GB" sz="2600" b="1" dirty="0" err="1">
                <a:latin typeface="Arial" charset="0"/>
              </a:rPr>
              <a:t>dΩ</a:t>
            </a:r>
            <a:endParaRPr lang="en-GB" sz="2600" b="1" dirty="0">
              <a:latin typeface="Symbol" charset="0"/>
            </a:endParaRPr>
          </a:p>
        </p:txBody>
      </p:sp>
      <p:pic>
        <p:nvPicPr>
          <p:cNvPr id="95" name="Picture 5" descr="piNpola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3776" y="940276"/>
            <a:ext cx="3121591" cy="4026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6"/>
          <p:cNvGrpSpPr>
            <a:grpSpLocks/>
          </p:cNvGrpSpPr>
          <p:nvPr/>
        </p:nvGrpSpPr>
        <p:grpSpPr bwMode="auto">
          <a:xfrm>
            <a:off x="1590891" y="4266009"/>
            <a:ext cx="3329169" cy="401281"/>
            <a:chOff x="1431" y="3456"/>
            <a:chExt cx="1847" cy="239"/>
          </a:xfrm>
        </p:grpSpPr>
        <p:sp>
          <p:nvSpPr>
            <p:cNvPr id="137" name="Text Box 7"/>
            <p:cNvSpPr txBox="1">
              <a:spLocks noChangeArrowheads="1"/>
            </p:cNvSpPr>
            <p:nvPr/>
          </p:nvSpPr>
          <p:spPr bwMode="auto">
            <a:xfrm>
              <a:off x="3107" y="3475"/>
              <a:ext cx="171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/>
                <a:t>θ</a:t>
              </a:r>
              <a:endParaRPr lang="en-GB" dirty="0"/>
            </a:p>
          </p:txBody>
        </p:sp>
        <p:sp>
          <p:nvSpPr>
            <p:cNvPr id="138" name="Text Box 8"/>
            <p:cNvSpPr txBox="1">
              <a:spLocks noChangeArrowheads="1"/>
            </p:cNvSpPr>
            <p:nvPr/>
          </p:nvSpPr>
          <p:spPr bwMode="auto">
            <a:xfrm>
              <a:off x="2186" y="3456"/>
              <a:ext cx="171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/>
                <a:t>θ</a:t>
              </a:r>
              <a:endParaRPr lang="en-GB" dirty="0"/>
            </a:p>
          </p:txBody>
        </p:sp>
        <p:sp>
          <p:nvSpPr>
            <p:cNvPr id="139" name="Text Box 9"/>
            <p:cNvSpPr txBox="1">
              <a:spLocks noChangeArrowheads="1"/>
            </p:cNvSpPr>
            <p:nvPr/>
          </p:nvSpPr>
          <p:spPr bwMode="auto">
            <a:xfrm>
              <a:off x="1431" y="3456"/>
              <a:ext cx="17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>
                  <a:ea typeface="Lucida Grande"/>
                  <a:cs typeface="Lucida Grande"/>
                </a:rPr>
                <a:t>θ</a:t>
              </a:r>
              <a:endParaRPr lang="en-GB" dirty="0"/>
            </a:p>
          </p:txBody>
        </p:sp>
      </p:grpSp>
      <p:grpSp>
        <p:nvGrpSpPr>
          <p:cNvPr id="140" name="Gruppo 139"/>
          <p:cNvGrpSpPr/>
          <p:nvPr/>
        </p:nvGrpSpPr>
        <p:grpSpPr>
          <a:xfrm>
            <a:off x="4745922" y="903075"/>
            <a:ext cx="1334783" cy="431345"/>
            <a:chOff x="497146" y="1200305"/>
            <a:chExt cx="1334783" cy="431345"/>
          </a:xfrm>
        </p:grpSpPr>
        <p:sp>
          <p:nvSpPr>
            <p:cNvPr id="141" name="Text Box 12"/>
            <p:cNvSpPr txBox="1">
              <a:spLocks noChangeArrowheads="1"/>
            </p:cNvSpPr>
            <p:nvPr/>
          </p:nvSpPr>
          <p:spPr bwMode="auto">
            <a:xfrm>
              <a:off x="497146" y="1200305"/>
              <a:ext cx="1334783" cy="431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800000"/>
                  </a:solidFill>
                </a:rPr>
                <a:t>π</a:t>
              </a:r>
              <a:r>
                <a:rPr lang="en-GB" b="1" baseline="30000" dirty="0">
                  <a:solidFill>
                    <a:srgbClr val="800000"/>
                  </a:solidFill>
                </a:rPr>
                <a:t>+</a:t>
              </a:r>
              <a:r>
                <a:rPr lang="en-GB" b="1" dirty="0">
                  <a:solidFill>
                    <a:srgbClr val="800000"/>
                  </a:solidFill>
                </a:rPr>
                <a:t> p      </a:t>
              </a:r>
              <a:r>
                <a:rPr lang="en-GB" sz="2200" b="1" dirty="0">
                  <a:solidFill>
                    <a:srgbClr val="800000"/>
                  </a:solidFill>
                </a:rPr>
                <a:t> </a:t>
              </a:r>
              <a:r>
                <a:rPr lang="en-GB" b="1" dirty="0">
                  <a:solidFill>
                    <a:srgbClr val="800000"/>
                  </a:solidFill>
                </a:rPr>
                <a:t>π</a:t>
              </a:r>
              <a:r>
                <a:rPr lang="en-GB" b="1" baseline="30000" dirty="0">
                  <a:solidFill>
                    <a:srgbClr val="800000"/>
                  </a:solidFill>
                </a:rPr>
                <a:t>+</a:t>
              </a:r>
              <a:r>
                <a:rPr lang="en-GB" b="1" dirty="0">
                  <a:solidFill>
                    <a:srgbClr val="800000"/>
                  </a:solidFill>
                </a:rPr>
                <a:t> p</a:t>
              </a:r>
            </a:p>
          </p:txBody>
        </p:sp>
        <p:sp>
          <p:nvSpPr>
            <p:cNvPr id="142" name="Line 15"/>
            <p:cNvSpPr>
              <a:spLocks noChangeShapeType="1"/>
            </p:cNvSpPr>
            <p:nvPr/>
          </p:nvSpPr>
          <p:spPr bwMode="auto">
            <a:xfrm>
              <a:off x="1076030" y="1483035"/>
              <a:ext cx="21688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800000"/>
                </a:solidFill>
              </a:endParaRPr>
            </a:p>
          </p:txBody>
        </p:sp>
      </p:grp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6134328" y="919804"/>
            <a:ext cx="1275246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</a:t>
            </a:r>
          </a:p>
        </p:txBody>
      </p:sp>
      <p:sp>
        <p:nvSpPr>
          <p:cNvPr id="144" name="Line 15"/>
          <p:cNvSpPr>
            <a:spLocks noChangeShapeType="1"/>
          </p:cNvSpPr>
          <p:nvPr/>
        </p:nvSpPr>
        <p:spPr bwMode="auto">
          <a:xfrm>
            <a:off x="6716203" y="1186277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145" name="Text Box 12"/>
          <p:cNvSpPr txBox="1">
            <a:spLocks noChangeArrowheads="1"/>
          </p:cNvSpPr>
          <p:nvPr/>
        </p:nvSpPr>
        <p:spPr bwMode="auto">
          <a:xfrm>
            <a:off x="7409574" y="929563"/>
            <a:ext cx="1306129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0</a:t>
            </a:r>
            <a:r>
              <a:rPr lang="en-GB" b="1" dirty="0">
                <a:solidFill>
                  <a:srgbClr val="800000"/>
                </a:solidFill>
              </a:rPr>
              <a:t> n</a:t>
            </a:r>
          </a:p>
        </p:txBody>
      </p:sp>
      <p:sp>
        <p:nvSpPr>
          <p:cNvPr id="146" name="Line 15"/>
          <p:cNvSpPr>
            <a:spLocks noChangeShapeType="1"/>
          </p:cNvSpPr>
          <p:nvPr/>
        </p:nvSpPr>
        <p:spPr bwMode="auto">
          <a:xfrm>
            <a:off x="7973770" y="1185805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147" name="Text Box 31"/>
          <p:cNvSpPr txBox="1">
            <a:spLocks noChangeArrowheads="1"/>
          </p:cNvSpPr>
          <p:nvPr/>
        </p:nvSpPr>
        <p:spPr bwMode="auto">
          <a:xfrm>
            <a:off x="5990983" y="639938"/>
            <a:ext cx="40705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600" b="1" dirty="0">
                <a:latin typeface="Arial" charset="0"/>
              </a:rPr>
              <a:t>P</a:t>
            </a:r>
            <a:endParaRPr lang="en-GB" sz="2600" b="1" dirty="0">
              <a:latin typeface="Symbol" charset="0"/>
            </a:endParaRPr>
          </a:p>
        </p:txBody>
      </p:sp>
      <p:sp>
        <p:nvSpPr>
          <p:cNvPr id="148" name="Text Box 7"/>
          <p:cNvSpPr txBox="1">
            <a:spLocks noChangeArrowheads="1"/>
          </p:cNvSpPr>
          <p:nvPr/>
        </p:nvSpPr>
        <p:spPr bwMode="auto">
          <a:xfrm>
            <a:off x="8761429" y="4329811"/>
            <a:ext cx="308223" cy="3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err="1"/>
              <a:t>θ</a:t>
            </a:r>
            <a:endParaRPr lang="en-GB" dirty="0"/>
          </a:p>
        </p:txBody>
      </p:sp>
      <p:sp>
        <p:nvSpPr>
          <p:cNvPr id="149" name="Text Box 8"/>
          <p:cNvSpPr txBox="1">
            <a:spLocks noChangeArrowheads="1"/>
          </p:cNvSpPr>
          <p:nvPr/>
        </p:nvSpPr>
        <p:spPr bwMode="auto">
          <a:xfrm>
            <a:off x="7101351" y="4297910"/>
            <a:ext cx="308223" cy="3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err="1"/>
              <a:t>θ</a:t>
            </a:r>
            <a:endParaRPr lang="en-GB" dirty="0"/>
          </a:p>
        </p:txBody>
      </p:sp>
      <p:sp>
        <p:nvSpPr>
          <p:cNvPr id="150" name="Text Box 9"/>
          <p:cNvSpPr txBox="1">
            <a:spLocks noChangeArrowheads="1"/>
          </p:cNvSpPr>
          <p:nvPr/>
        </p:nvSpPr>
        <p:spPr bwMode="auto">
          <a:xfrm>
            <a:off x="5740483" y="4297910"/>
            <a:ext cx="310025" cy="3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err="1">
                <a:ea typeface="Lucida Grande"/>
                <a:cs typeface="Lucida Grande"/>
              </a:rPr>
              <a:t>θ</a:t>
            </a:r>
            <a:endParaRPr lang="en-GB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0C17D5-40D5-EDDA-D1CD-D9E66372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53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8" y="1073260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900" dirty="0">
                <a:cs typeface="Chalkboard"/>
              </a:rPr>
              <a:t>How do massless </a:t>
            </a:r>
            <a:r>
              <a:rPr lang="en-US" sz="1900" dirty="0">
                <a:solidFill>
                  <a:srgbClr val="000000"/>
                </a:solidFill>
                <a:cs typeface="Chalkboard"/>
              </a:rPr>
              <a:t>quarks acquire mass? 	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1026914" y="4311238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337640" y="1944042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350340" y="1766923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01689" y="1667065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860804" y="2468063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cs typeface="Arial"/>
              </a:rPr>
              <a:t>Dyson-Swinger equation</a:t>
            </a:r>
          </a:p>
          <a:p>
            <a:r>
              <a:rPr lang="en-US" sz="800" dirty="0">
                <a:cs typeface="Arial"/>
              </a:rPr>
              <a:t>        (Bhagwat et al.)</a:t>
            </a:r>
            <a:endParaRPr lang="en-US" sz="800" dirty="0">
              <a:solidFill>
                <a:srgbClr val="000090"/>
              </a:solidFill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B2BD032F-B35F-6C47-880D-60E6378E4906}"/>
              </a:ext>
            </a:extLst>
          </p:cNvPr>
          <p:cNvGrpSpPr/>
          <p:nvPr/>
        </p:nvGrpSpPr>
        <p:grpSpPr>
          <a:xfrm>
            <a:off x="4290887" y="1247971"/>
            <a:ext cx="4750702" cy="1684865"/>
            <a:chOff x="134444" y="1044110"/>
            <a:chExt cx="5709765" cy="1688353"/>
          </a:xfrm>
        </p:grpSpPr>
        <p:pic>
          <p:nvPicPr>
            <p:cNvPr id="24" name="Picture 38" descr="BinosiGapEquation.jpg">
              <a:extLst>
                <a:ext uri="{FF2B5EF4-FFF2-40B4-BE49-F238E27FC236}">
                  <a16:creationId xmlns:a16="http://schemas.microsoft.com/office/drawing/2014/main" id="{2F85B365-BB34-3947-A673-2D458634BEB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660" y="1487648"/>
              <a:ext cx="4206240" cy="749300"/>
            </a:xfrm>
            <a:prstGeom prst="rect">
              <a:avLst/>
            </a:prstGeom>
          </p:spPr>
        </p:pic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49534446-A4F8-4B4D-8BDF-194EB19D1EF9}"/>
                </a:ext>
              </a:extLst>
            </p:cNvPr>
            <p:cNvSpPr txBox="1"/>
            <p:nvPr/>
          </p:nvSpPr>
          <p:spPr>
            <a:xfrm>
              <a:off x="541476" y="2269842"/>
              <a:ext cx="1197601" cy="46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dressed quark</a:t>
              </a:r>
            </a:p>
          </p:txBody>
        </p:sp>
        <p:sp>
          <p:nvSpPr>
            <p:cNvPr id="26" name="TextBox 46">
              <a:extLst>
                <a:ext uri="{FF2B5EF4-FFF2-40B4-BE49-F238E27FC236}">
                  <a16:creationId xmlns:a16="http://schemas.microsoft.com/office/drawing/2014/main" id="{543C24A7-0E07-6F4E-8935-08AAF944829F}"/>
                </a:ext>
              </a:extLst>
            </p:cNvPr>
            <p:cNvSpPr txBox="1"/>
            <p:nvPr/>
          </p:nvSpPr>
          <p:spPr>
            <a:xfrm>
              <a:off x="1745397" y="2272952"/>
              <a:ext cx="1068831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bare quark</a:t>
              </a: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4005750A-885A-8F43-A910-604143317380}"/>
                </a:ext>
              </a:extLst>
            </p:cNvPr>
            <p:cNvSpPr txBox="1"/>
            <p:nvPr/>
          </p:nvSpPr>
          <p:spPr>
            <a:xfrm>
              <a:off x="3124157" y="2272952"/>
              <a:ext cx="1429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dressing  kernel</a:t>
              </a:r>
            </a:p>
          </p:txBody>
        </p:sp>
        <p:sp>
          <p:nvSpPr>
            <p:cNvPr id="28" name="TextBox 48">
              <a:extLst>
                <a:ext uri="{FF2B5EF4-FFF2-40B4-BE49-F238E27FC236}">
                  <a16:creationId xmlns:a16="http://schemas.microsoft.com/office/drawing/2014/main" id="{C3DC7579-531D-8043-91F3-1BCB17018CCC}"/>
                </a:ext>
              </a:extLst>
            </p:cNvPr>
            <p:cNvSpPr txBox="1"/>
            <p:nvPr/>
          </p:nvSpPr>
          <p:spPr>
            <a:xfrm>
              <a:off x="851661" y="1556883"/>
              <a:ext cx="892176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M=M(p)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EEEF22EF-D54E-964C-98D7-C3E016C8B568}"/>
                </a:ext>
              </a:extLst>
            </p:cNvPr>
            <p:cNvSpPr txBox="1"/>
            <p:nvPr/>
          </p:nvSpPr>
          <p:spPr>
            <a:xfrm>
              <a:off x="1911121" y="1556883"/>
              <a:ext cx="899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</a:t>
              </a:r>
              <a:r>
                <a:rPr lang="en-US" sz="1200" b="0" baseline="-25000">
                  <a:latin typeface="+mj-lt"/>
                </a:rPr>
                <a:t>0</a:t>
              </a:r>
              <a:r>
                <a:rPr lang="en-US" sz="1200" b="0">
                  <a:latin typeface="+mj-lt"/>
                </a:rPr>
                <a:t>=m</a:t>
              </a:r>
              <a:r>
                <a:rPr lang="en-US" sz="1400" b="0" baseline="-25000">
                  <a:latin typeface="+mj-lt"/>
                </a:rPr>
                <a:t>HM</a:t>
              </a:r>
            </a:p>
          </p:txBody>
        </p:sp>
        <p:sp>
          <p:nvSpPr>
            <p:cNvPr id="30" name="TextBox 57">
              <a:extLst>
                <a:ext uri="{FF2B5EF4-FFF2-40B4-BE49-F238E27FC236}">
                  <a16:creationId xmlns:a16="http://schemas.microsoft.com/office/drawing/2014/main" id="{F8C4063D-AAA2-2A4C-A887-DAB43B48781E}"/>
                </a:ext>
              </a:extLst>
            </p:cNvPr>
            <p:cNvSpPr txBox="1"/>
            <p:nvPr/>
          </p:nvSpPr>
          <p:spPr>
            <a:xfrm>
              <a:off x="134444" y="1044110"/>
              <a:ext cx="5709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>
                  <a:latin typeface="+mj-lt"/>
                </a:rPr>
                <a:t>Effective quark mass depends on its momentum</a:t>
              </a:r>
            </a:p>
          </p:txBody>
        </p:sp>
      </p:grpSp>
      <p:sp>
        <p:nvSpPr>
          <p:cNvPr id="39" name="TextBox 44">
            <a:extLst>
              <a:ext uri="{FF2B5EF4-FFF2-40B4-BE49-F238E27FC236}">
                <a16:creationId xmlns:a16="http://schemas.microsoft.com/office/drawing/2014/main" id="{C9B2D884-E874-E341-ADC7-9DCBD3584325}"/>
              </a:ext>
            </a:extLst>
          </p:cNvPr>
          <p:cNvSpPr txBox="1"/>
          <p:nvPr/>
        </p:nvSpPr>
        <p:spPr>
          <a:xfrm>
            <a:off x="4770940" y="2994663"/>
            <a:ext cx="3733108" cy="815608"/>
          </a:xfrm>
          <a:prstGeom prst="rect">
            <a:avLst/>
          </a:prstGeom>
          <a:solidFill>
            <a:schemeClr val="accent5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u="sng" dirty="0">
                <a:latin typeface="+mj-lt"/>
              </a:rPr>
              <a:t>mass composition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&lt;2%   	Higgs mechanism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&gt;98% 	non-perturbative strong interaction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4D2884-3E82-07A5-5B88-0B75BD98C8A9}"/>
              </a:ext>
            </a:extLst>
          </p:cNvPr>
          <p:cNvSpPr txBox="1"/>
          <p:nvPr/>
        </p:nvSpPr>
        <p:spPr>
          <a:xfrm>
            <a:off x="589504" y="4115033"/>
            <a:ext cx="76823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50196" indent="0">
              <a:buNone/>
            </a:pPr>
            <a:r>
              <a:rPr lang="en-US" sz="1900" b="1" dirty="0">
                <a:solidFill>
                  <a:srgbClr val="000090"/>
                </a:solidFill>
                <a:cs typeface="Chalkboard"/>
              </a:rPr>
              <a:t>Measure the Q</a:t>
            </a:r>
            <a:r>
              <a:rPr lang="en-US" sz="1900" b="1" baseline="30000" dirty="0">
                <a:solidFill>
                  <a:srgbClr val="000090"/>
                </a:solidFill>
                <a:cs typeface="Chalkboard"/>
              </a:rPr>
              <a:t>2</a:t>
            </a:r>
            <a:r>
              <a:rPr lang="en-US" sz="1900" b="1" dirty="0">
                <a:solidFill>
                  <a:srgbClr val="000090"/>
                </a:solidFill>
                <a:cs typeface="Chalkboard"/>
              </a:rPr>
              <a:t> dependence of electrocoupling amplitudes </a:t>
            </a:r>
            <a:endParaRPr lang="en-US" sz="1900" dirty="0">
              <a:latin typeface="Chalkboard"/>
              <a:cs typeface="Chalkboard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48283A-07E5-C8E2-CB8C-BDCD760BB677}"/>
              </a:ext>
            </a:extLst>
          </p:cNvPr>
          <p:cNvSpPr txBox="1"/>
          <p:nvPr/>
        </p:nvSpPr>
        <p:spPr>
          <a:xfrm>
            <a:off x="1066800" y="-268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D24A36-5E4E-2B52-1CC2-1BF41350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7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</a:t>
            </a:r>
            <a:r>
              <a:rPr lang="en-US" sz="3200" b="1" dirty="0">
                <a:solidFill>
                  <a:srgbClr val="800000"/>
                </a:solidFill>
              </a:rPr>
              <a:t>πN Amplitudes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68" y="691913"/>
            <a:ext cx="5648424" cy="38678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068664" y="4352226"/>
            <a:ext cx="2006945" cy="20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500" b="1"/>
              <a:t>Julia-Diaz, Lee, Matsuyama, Sato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314393" y="3357373"/>
            <a:ext cx="2059016" cy="90172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600" b="1" dirty="0" err="1">
                <a:solidFill>
                  <a:srgbClr val="000090"/>
                </a:solidFill>
                <a:latin typeface="+mn-lt"/>
              </a:rPr>
              <a:t>Isospin</a:t>
            </a:r>
            <a:r>
              <a:rPr lang="en-US" altLang="ja-JP" sz="2600" b="1" dirty="0">
                <a:solidFill>
                  <a:srgbClr val="000090"/>
                </a:solidFill>
                <a:latin typeface="+mn-lt"/>
              </a:rPr>
              <a:t> 1/2 </a:t>
            </a:r>
          </a:p>
          <a:p>
            <a:r>
              <a:rPr lang="en-US" altLang="ja-JP" sz="2600" b="1" dirty="0">
                <a:solidFill>
                  <a:srgbClr val="000090"/>
                </a:solidFill>
                <a:latin typeface="+mn-lt"/>
              </a:rPr>
              <a:t>Imaginary T</a:t>
            </a:r>
          </a:p>
        </p:txBody>
      </p:sp>
      <p:sp>
        <p:nvSpPr>
          <p:cNvPr id="94" name="Oval 7"/>
          <p:cNvSpPr>
            <a:spLocks noChangeArrowheads="1"/>
          </p:cNvSpPr>
          <p:nvPr/>
        </p:nvSpPr>
        <p:spPr bwMode="auto">
          <a:xfrm>
            <a:off x="2042965" y="328526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2020411" y="3227837"/>
            <a:ext cx="4796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F</a:t>
            </a:r>
            <a:r>
              <a:rPr lang="en-GB" sz="2000" b="1" baseline="-25000" dirty="0">
                <a:solidFill>
                  <a:srgbClr val="FF0000"/>
                </a:solidFill>
              </a:rPr>
              <a:t>17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83" name="Oval 12"/>
          <p:cNvSpPr>
            <a:spLocks noChangeArrowheads="1"/>
          </p:cNvSpPr>
          <p:nvPr/>
        </p:nvSpPr>
        <p:spPr bwMode="auto">
          <a:xfrm>
            <a:off x="5636902" y="205939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5" name="Text Box 14"/>
          <p:cNvSpPr txBox="1">
            <a:spLocks noChangeArrowheads="1"/>
          </p:cNvSpPr>
          <p:nvPr/>
        </p:nvSpPr>
        <p:spPr bwMode="auto">
          <a:xfrm>
            <a:off x="5572088" y="2020482"/>
            <a:ext cx="4757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F</a:t>
            </a:r>
            <a:r>
              <a:rPr lang="en-GB" sz="2000" b="1" baseline="-25000" dirty="0">
                <a:solidFill>
                  <a:srgbClr val="FF0000"/>
                </a:solidFill>
              </a:rPr>
              <a:t>15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4" name="Oval 17"/>
          <p:cNvSpPr>
            <a:spLocks noChangeArrowheads="1"/>
          </p:cNvSpPr>
          <p:nvPr/>
        </p:nvSpPr>
        <p:spPr bwMode="auto">
          <a:xfrm>
            <a:off x="3840500" y="205939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3794725" y="2006359"/>
            <a:ext cx="5196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b="1" baseline="-25000" dirty="0">
                <a:solidFill>
                  <a:srgbClr val="FF0000"/>
                </a:solidFill>
              </a:rPr>
              <a:t>15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0" name="Oval 22"/>
          <p:cNvSpPr>
            <a:spLocks noChangeArrowheads="1"/>
          </p:cNvSpPr>
          <p:nvPr/>
        </p:nvSpPr>
        <p:spPr bwMode="auto">
          <a:xfrm>
            <a:off x="2050889" y="205939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2000386" y="2013619"/>
            <a:ext cx="5196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b="1" baseline="-25000" dirty="0">
                <a:solidFill>
                  <a:srgbClr val="FF0000"/>
                </a:solidFill>
              </a:rPr>
              <a:t>13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6" name="Oval 27"/>
          <p:cNvSpPr>
            <a:spLocks noChangeArrowheads="1"/>
          </p:cNvSpPr>
          <p:nvPr/>
        </p:nvSpPr>
        <p:spPr bwMode="auto">
          <a:xfrm>
            <a:off x="5636902" y="83352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5616046" y="773935"/>
            <a:ext cx="494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</a:t>
            </a:r>
            <a:r>
              <a:rPr lang="en-GB" sz="2000" b="1" baseline="-250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2" name="Oval 32"/>
          <p:cNvSpPr>
            <a:spLocks noChangeArrowheads="1"/>
          </p:cNvSpPr>
          <p:nvPr/>
        </p:nvSpPr>
        <p:spPr bwMode="auto">
          <a:xfrm>
            <a:off x="3840500" y="83352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" name="Text Box 34"/>
          <p:cNvSpPr txBox="1">
            <a:spLocks noChangeArrowheads="1"/>
          </p:cNvSpPr>
          <p:nvPr/>
        </p:nvSpPr>
        <p:spPr bwMode="auto">
          <a:xfrm>
            <a:off x="3819897" y="781503"/>
            <a:ext cx="494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</a:t>
            </a:r>
            <a:r>
              <a:rPr lang="en-GB" sz="2000" b="1" baseline="-25000" dirty="0">
                <a:solidFill>
                  <a:srgbClr val="FF0000"/>
                </a:solidFill>
              </a:rPr>
              <a:t>11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6" name="Oval 37"/>
          <p:cNvSpPr>
            <a:spLocks noChangeArrowheads="1"/>
          </p:cNvSpPr>
          <p:nvPr/>
        </p:nvSpPr>
        <p:spPr bwMode="auto">
          <a:xfrm>
            <a:off x="2042966" y="833525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8" name="Group 38"/>
          <p:cNvGrpSpPr>
            <a:grpSpLocks/>
          </p:cNvGrpSpPr>
          <p:nvPr/>
        </p:nvGrpSpPr>
        <p:grpSpPr bwMode="auto">
          <a:xfrm>
            <a:off x="2004400" y="774070"/>
            <a:ext cx="479946" cy="399975"/>
            <a:chOff x="204" y="1228"/>
            <a:chExt cx="424" cy="370"/>
          </a:xfrm>
        </p:grpSpPr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>
              <a:off x="204" y="1228"/>
              <a:ext cx="424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S</a:t>
              </a:r>
              <a:r>
                <a:rPr lang="en-GB" sz="2000" b="1" baseline="-25000" dirty="0">
                  <a:solidFill>
                    <a:srgbClr val="FF0000"/>
                  </a:solidFill>
                </a:rPr>
                <a:t>11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 Box 41"/>
            <p:cNvSpPr txBox="1">
              <a:spLocks noChangeArrowheads="1"/>
            </p:cNvSpPr>
            <p:nvPr/>
          </p:nvSpPr>
          <p:spPr bwMode="auto">
            <a:xfrm>
              <a:off x="430" y="1314"/>
              <a:ext cx="102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>
                <a:latin typeface="Arial" charset="0"/>
              </a:endParaRPr>
            </a:p>
          </p:txBody>
        </p:sp>
      </p:grpSp>
      <p:sp>
        <p:nvSpPr>
          <p:cNvPr id="48" name="Rectangle 42"/>
          <p:cNvSpPr>
            <a:spLocks noChangeArrowheads="1"/>
          </p:cNvSpPr>
          <p:nvPr/>
        </p:nvSpPr>
        <p:spPr bwMode="auto">
          <a:xfrm>
            <a:off x="4970185" y="205939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" name="Rectangle 43"/>
          <p:cNvSpPr>
            <a:spLocks noChangeArrowheads="1"/>
          </p:cNvSpPr>
          <p:nvPr/>
        </p:nvSpPr>
        <p:spPr bwMode="auto">
          <a:xfrm>
            <a:off x="6817525" y="882171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" name="Rectangle 44"/>
          <p:cNvSpPr>
            <a:spLocks noChangeArrowheads="1"/>
          </p:cNvSpPr>
          <p:nvPr/>
        </p:nvSpPr>
        <p:spPr bwMode="auto">
          <a:xfrm>
            <a:off x="4969053" y="83352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" name="Rectangle 45"/>
          <p:cNvSpPr>
            <a:spLocks noChangeArrowheads="1"/>
          </p:cNvSpPr>
          <p:nvPr/>
        </p:nvSpPr>
        <p:spPr bwMode="auto">
          <a:xfrm>
            <a:off x="3172650" y="83352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6817525" y="205939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3171518" y="205939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0" name="Line 51"/>
          <p:cNvSpPr>
            <a:spLocks noChangeShapeType="1"/>
          </p:cNvSpPr>
          <p:nvPr/>
        </p:nvSpPr>
        <p:spPr bwMode="auto">
          <a:xfrm flipV="1">
            <a:off x="4891178" y="1181613"/>
            <a:ext cx="0" cy="427078"/>
          </a:xfrm>
          <a:prstGeom prst="line">
            <a:avLst/>
          </a:prstGeom>
          <a:noFill/>
          <a:ln w="38100" cmpd="sng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67" tIns="50383" rIns="100767" bIns="50383"/>
          <a:lstStyle/>
          <a:p>
            <a:endParaRPr lang="it-IT"/>
          </a:p>
        </p:txBody>
      </p:sp>
      <p:sp>
        <p:nvSpPr>
          <p:cNvPr id="101" name="Line 52"/>
          <p:cNvSpPr>
            <a:spLocks noChangeShapeType="1"/>
          </p:cNvSpPr>
          <p:nvPr/>
        </p:nvSpPr>
        <p:spPr bwMode="auto">
          <a:xfrm flipV="1">
            <a:off x="4447447" y="1174045"/>
            <a:ext cx="0" cy="427078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67" tIns="50383" rIns="100767" bIns="50383"/>
          <a:lstStyle/>
          <a:p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F1D01D-228D-913B-9386-51BD5070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2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3721100" y="584498"/>
            <a:ext cx="3527251" cy="4114936"/>
            <a:chOff x="1106" y="-97"/>
            <a:chExt cx="3886" cy="4320"/>
          </a:xfrm>
        </p:grpSpPr>
        <p:pic>
          <p:nvPicPr>
            <p:cNvPr id="58" name="Picture 1" descr="gpi0p_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" y="-97"/>
              <a:ext cx="388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456" y="69"/>
              <a:ext cx="260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5" name="Picture 3" descr="gpi0p_d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4" y="590314"/>
            <a:ext cx="3308476" cy="41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</a:t>
            </a:r>
            <a:r>
              <a:rPr lang="en-US" sz="3200" b="1" dirty="0" err="1">
                <a:solidFill>
                  <a:srgbClr val="800000"/>
                </a:solidFill>
              </a:rPr>
              <a:t>γ</a:t>
            </a:r>
            <a:r>
              <a:rPr lang="en-US" sz="3200" b="1" dirty="0">
                <a:solidFill>
                  <a:srgbClr val="800000"/>
                </a:solidFill>
              </a:rPr>
              <a:t> + p </a:t>
            </a:r>
            <a:r>
              <a:rPr lang="en-US" sz="2400" b="1" dirty="0">
                <a:solidFill>
                  <a:srgbClr val="80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 π</a:t>
            </a:r>
            <a:r>
              <a:rPr lang="en-US" sz="3200" b="1" baseline="30000" dirty="0">
                <a:solidFill>
                  <a:srgbClr val="800000"/>
                </a:solidFill>
                <a:sym typeface="Wingdings"/>
              </a:rPr>
              <a:t>0 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+ p</a:t>
            </a:r>
            <a:endParaRPr lang="en-US" sz="3200" b="1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181673" y="510451"/>
            <a:ext cx="253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Differential cross section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4283944" y="55795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Σ Beam Asymmetry </a:t>
            </a:r>
          </a:p>
        </p:txBody>
      </p:sp>
      <p:sp>
        <p:nvSpPr>
          <p:cNvPr id="7" name="Rettangolo 6"/>
          <p:cNvSpPr/>
          <p:nvPr/>
        </p:nvSpPr>
        <p:spPr>
          <a:xfrm>
            <a:off x="7391400" y="764422"/>
            <a:ext cx="1308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600" b="1" dirty="0" err="1">
                <a:solidFill>
                  <a:srgbClr val="FF0000"/>
                </a:solidFill>
              </a:rPr>
              <a:t>Kamano</a:t>
            </a:r>
            <a:r>
              <a:rPr kumimoji="1" lang="en-US" sz="1600" b="1" dirty="0">
                <a:solidFill>
                  <a:srgbClr val="FF0000"/>
                </a:solidFill>
              </a:rPr>
              <a:t>  </a:t>
            </a:r>
          </a:p>
          <a:p>
            <a:r>
              <a:rPr kumimoji="1" lang="en-US" sz="1600" b="1" dirty="0">
                <a:solidFill>
                  <a:srgbClr val="FF0000"/>
                </a:solidFill>
              </a:rPr>
              <a:t>Nakamura</a:t>
            </a:r>
          </a:p>
          <a:p>
            <a:r>
              <a:rPr kumimoji="1" lang="en-US" sz="1600" b="1" dirty="0">
                <a:solidFill>
                  <a:srgbClr val="FF0000"/>
                </a:solidFill>
              </a:rPr>
              <a:t>Lee &amp;</a:t>
            </a:r>
          </a:p>
          <a:p>
            <a:r>
              <a:rPr kumimoji="1" lang="en-US" sz="1600" b="1" dirty="0">
                <a:solidFill>
                  <a:srgbClr val="FF0000"/>
                </a:solidFill>
              </a:rPr>
              <a:t>Sato, 2012</a:t>
            </a:r>
          </a:p>
        </p:txBody>
      </p:sp>
      <p:sp>
        <p:nvSpPr>
          <p:cNvPr id="8" name="Rettangolo 7"/>
          <p:cNvSpPr/>
          <p:nvPr/>
        </p:nvSpPr>
        <p:spPr>
          <a:xfrm>
            <a:off x="7248351" y="2571750"/>
            <a:ext cx="18956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b="1" dirty="0">
                <a:latin typeface="Arial"/>
                <a:cs typeface="Arial"/>
              </a:rPr>
              <a:t>  single</a:t>
            </a: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G E F  </a:t>
            </a:r>
            <a:r>
              <a:rPr lang="en-US" b="1" dirty="0">
                <a:latin typeface="Arial"/>
                <a:cs typeface="Arial"/>
              </a:rPr>
              <a:t>double</a:t>
            </a:r>
          </a:p>
          <a:p>
            <a:r>
              <a:rPr lang="en-US" b="1" dirty="0">
                <a:latin typeface="Arial"/>
                <a:cs typeface="Arial"/>
              </a:rPr>
              <a:t>polarization observables</a:t>
            </a:r>
          </a:p>
          <a:p>
            <a:r>
              <a:rPr lang="en-US" b="1" dirty="0">
                <a:latin typeface="Arial"/>
                <a:cs typeface="Arial"/>
              </a:rPr>
              <a:t>also available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21BAAD-D2C5-AF46-E32D-DF766298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516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378734" y="-75379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/>
              <a:t>Event Reconstruction</a:t>
            </a:r>
          </a:p>
        </p:txBody>
      </p:sp>
      <p:sp>
        <p:nvSpPr>
          <p:cNvPr id="99" name="TextBox 38">
            <a:extLst>
              <a:ext uri="{FF2B5EF4-FFF2-40B4-BE49-F238E27FC236}">
                <a16:creationId xmlns:a16="http://schemas.microsoft.com/office/drawing/2014/main" id="{CF1E20CD-F1A4-F34E-8C08-D7A23D2D1381}"/>
              </a:ext>
            </a:extLst>
          </p:cNvPr>
          <p:cNvSpPr txBox="1"/>
          <p:nvPr/>
        </p:nvSpPr>
        <p:spPr>
          <a:xfrm>
            <a:off x="4101799" y="4443482"/>
            <a:ext cx="83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>
                <a:solidFill>
                  <a:srgbClr val="002060"/>
                </a:solidFill>
                <a:latin typeface="+mj-lt"/>
                <a:cs typeface="Calibri"/>
              </a:rPr>
              <a:t>M</a:t>
            </a:r>
            <a:r>
              <a:rPr lang="en-US" sz="1400" b="0" baseline="-25000">
                <a:solidFill>
                  <a:srgbClr val="002060"/>
                </a:solidFill>
                <a:latin typeface="+mj-lt"/>
                <a:cs typeface="Calibri"/>
              </a:rPr>
              <a:t>x </a:t>
            </a:r>
            <a:r>
              <a:rPr lang="en-US" sz="1400" b="0">
                <a:solidFill>
                  <a:srgbClr val="002060"/>
                </a:solidFill>
                <a:latin typeface="+mj-lt"/>
                <a:cs typeface="Calibri"/>
              </a:rPr>
              <a:t>(GeV)</a:t>
            </a:r>
          </a:p>
        </p:txBody>
      </p:sp>
      <p:pic>
        <p:nvPicPr>
          <p:cNvPr id="77" name="Picture 40">
            <a:extLst>
              <a:ext uri="{FF2B5EF4-FFF2-40B4-BE49-F238E27FC236}">
                <a16:creationId xmlns:a16="http://schemas.microsoft.com/office/drawing/2014/main" id="{80229FF3-941F-744C-B735-F1E270BDD46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110" b="7974"/>
          <a:stretch/>
        </p:blipFill>
        <p:spPr>
          <a:xfrm>
            <a:off x="3204678" y="2710328"/>
            <a:ext cx="2539523" cy="1792329"/>
          </a:xfrm>
          <a:prstGeom prst="rect">
            <a:avLst/>
          </a:prstGeom>
        </p:spPr>
      </p:pic>
      <p:pic>
        <p:nvPicPr>
          <p:cNvPr id="78" name="Picture 32">
            <a:extLst>
              <a:ext uri="{FF2B5EF4-FFF2-40B4-BE49-F238E27FC236}">
                <a16:creationId xmlns:a16="http://schemas.microsoft.com/office/drawing/2014/main" id="{43479E53-54C3-1646-BD1B-35D56B3E513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3372" t="1227" b="6417"/>
          <a:stretch/>
        </p:blipFill>
        <p:spPr>
          <a:xfrm>
            <a:off x="561649" y="2710328"/>
            <a:ext cx="2182024" cy="1792329"/>
          </a:xfrm>
          <a:prstGeom prst="rect">
            <a:avLst/>
          </a:prstGeom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9987B038-93CF-444A-951E-BAAAE6B96A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3" b="6676"/>
          <a:stretch/>
        </p:blipFill>
        <p:spPr>
          <a:xfrm>
            <a:off x="5466384" y="400447"/>
            <a:ext cx="2963259" cy="1979780"/>
          </a:xfrm>
          <a:prstGeom prst="rect">
            <a:avLst/>
          </a:prstGeom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251B853-F0BC-3248-8AA9-9B6AE4F63988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807" b="8137"/>
          <a:stretch/>
        </p:blipFill>
        <p:spPr>
          <a:xfrm>
            <a:off x="1369538" y="402177"/>
            <a:ext cx="3020228" cy="1978050"/>
          </a:xfrm>
          <a:prstGeom prst="rect">
            <a:avLst/>
          </a:prstGeom>
        </p:spPr>
      </p:pic>
      <p:sp>
        <p:nvSpPr>
          <p:cNvPr id="82" name="TextBox 7">
            <a:extLst>
              <a:ext uri="{FF2B5EF4-FFF2-40B4-BE49-F238E27FC236}">
                <a16:creationId xmlns:a16="http://schemas.microsoft.com/office/drawing/2014/main" id="{5DBF5565-D16F-F347-913B-45643B8953D6}"/>
              </a:ext>
            </a:extLst>
          </p:cNvPr>
          <p:cNvSpPr txBox="1"/>
          <p:nvPr/>
        </p:nvSpPr>
        <p:spPr>
          <a:xfrm>
            <a:off x="1585194" y="642906"/>
            <a:ext cx="43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solidFill>
                  <a:srgbClr val="FFFF00"/>
                </a:solidFill>
                <a:latin typeface="+mj-lt"/>
              </a:rPr>
              <a:t>π</a:t>
            </a:r>
            <a:r>
              <a:rPr lang="en-US" sz="2000" b="0" baseline="30000">
                <a:solidFill>
                  <a:srgbClr val="FFFF00"/>
                </a:solidFill>
                <a:latin typeface="+mj-lt"/>
              </a:rPr>
              <a:t>+</a:t>
            </a:r>
          </a:p>
        </p:txBody>
      </p:sp>
      <p:sp>
        <p:nvSpPr>
          <p:cNvPr id="83" name="TextBox 8">
            <a:extLst>
              <a:ext uri="{FF2B5EF4-FFF2-40B4-BE49-F238E27FC236}">
                <a16:creationId xmlns:a16="http://schemas.microsoft.com/office/drawing/2014/main" id="{B11212BB-CA73-D64A-805F-B3AA38CD18D2}"/>
              </a:ext>
            </a:extLst>
          </p:cNvPr>
          <p:cNvSpPr txBox="1"/>
          <p:nvPr/>
        </p:nvSpPr>
        <p:spPr>
          <a:xfrm>
            <a:off x="1885909" y="1082170"/>
            <a:ext cx="40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rgbClr val="FFFF00"/>
                </a:solidFill>
                <a:latin typeface="+mj-lt"/>
              </a:rPr>
              <a:t>K</a:t>
            </a:r>
            <a:r>
              <a:rPr lang="en-US" sz="2000" b="0" baseline="30000">
                <a:solidFill>
                  <a:srgbClr val="FFFF00"/>
                </a:solidFill>
                <a:latin typeface="+mj-lt"/>
              </a:rPr>
              <a:t>+</a:t>
            </a:r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12EAFA2B-A396-E846-88C9-8D7D2738B6B3}"/>
              </a:ext>
            </a:extLst>
          </p:cNvPr>
          <p:cNvSpPr txBox="1"/>
          <p:nvPr/>
        </p:nvSpPr>
        <p:spPr>
          <a:xfrm>
            <a:off x="2343077" y="1632263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>
                <a:solidFill>
                  <a:srgbClr val="FFFF00"/>
                </a:solidFill>
                <a:latin typeface="+mj-lt"/>
              </a:rPr>
              <a:t>p</a:t>
            </a:r>
            <a:endParaRPr lang="en-US" sz="2000" b="0" baseline="3000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5" name="TextBox 5">
            <a:extLst>
              <a:ext uri="{FF2B5EF4-FFF2-40B4-BE49-F238E27FC236}">
                <a16:creationId xmlns:a16="http://schemas.microsoft.com/office/drawing/2014/main" id="{0B8575A3-AE7C-994F-8030-027F6BEF605C}"/>
              </a:ext>
            </a:extLst>
          </p:cNvPr>
          <p:cNvSpPr txBox="1"/>
          <p:nvPr/>
        </p:nvSpPr>
        <p:spPr>
          <a:xfrm>
            <a:off x="3033231" y="1783979"/>
            <a:ext cx="106856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rgbClr val="C00000"/>
                </a:solidFill>
                <a:latin typeface="+mj-lt"/>
              </a:rPr>
              <a:t>positives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F15B745A-2038-E64C-8382-E300E6737FE5}"/>
              </a:ext>
            </a:extLst>
          </p:cNvPr>
          <p:cNvSpPr txBox="1"/>
          <p:nvPr/>
        </p:nvSpPr>
        <p:spPr>
          <a:xfrm>
            <a:off x="6986698" y="1863096"/>
            <a:ext cx="11936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rgbClr val="C00000"/>
                </a:solidFill>
                <a:latin typeface="+mj-lt"/>
              </a:rPr>
              <a:t>negatives</a:t>
            </a:r>
          </a:p>
        </p:txBody>
      </p:sp>
      <p:sp>
        <p:nvSpPr>
          <p:cNvPr id="87" name="TextBox 1">
            <a:extLst>
              <a:ext uri="{FF2B5EF4-FFF2-40B4-BE49-F238E27FC236}">
                <a16:creationId xmlns:a16="http://schemas.microsoft.com/office/drawing/2014/main" id="{5223BFCF-2854-F843-862F-963BB1E477D6}"/>
              </a:ext>
            </a:extLst>
          </p:cNvPr>
          <p:cNvSpPr txBox="1"/>
          <p:nvPr/>
        </p:nvSpPr>
        <p:spPr>
          <a:xfrm>
            <a:off x="1045198" y="457722"/>
            <a:ext cx="3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>
                <a:solidFill>
                  <a:srgbClr val="002060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6105BE8B-CD98-0147-80ED-52D801D0E6CA}"/>
              </a:ext>
            </a:extLst>
          </p:cNvPr>
          <p:cNvSpPr txBox="1"/>
          <p:nvPr/>
        </p:nvSpPr>
        <p:spPr>
          <a:xfrm>
            <a:off x="3542504" y="2248662"/>
            <a:ext cx="910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>
                <a:solidFill>
                  <a:srgbClr val="002060"/>
                </a:solidFill>
                <a:latin typeface="+mj-lt"/>
              </a:rPr>
              <a:t>p (GeV)</a:t>
            </a:r>
          </a:p>
        </p:txBody>
      </p:sp>
      <p:sp>
        <p:nvSpPr>
          <p:cNvPr id="90" name="TextBox 25">
            <a:extLst>
              <a:ext uri="{FF2B5EF4-FFF2-40B4-BE49-F238E27FC236}">
                <a16:creationId xmlns:a16="http://schemas.microsoft.com/office/drawing/2014/main" id="{14A9315D-F4A1-A747-AC55-DDFAFBD532A3}"/>
              </a:ext>
            </a:extLst>
          </p:cNvPr>
          <p:cNvSpPr txBox="1"/>
          <p:nvPr/>
        </p:nvSpPr>
        <p:spPr>
          <a:xfrm>
            <a:off x="5138132" y="402758"/>
            <a:ext cx="3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>
                <a:solidFill>
                  <a:srgbClr val="002060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91" name="TextBox 29">
            <a:extLst>
              <a:ext uri="{FF2B5EF4-FFF2-40B4-BE49-F238E27FC236}">
                <a16:creationId xmlns:a16="http://schemas.microsoft.com/office/drawing/2014/main" id="{4F101014-FED7-E74F-92EB-76C1D1E6E191}"/>
              </a:ext>
            </a:extLst>
          </p:cNvPr>
          <p:cNvSpPr txBox="1"/>
          <p:nvPr/>
        </p:nvSpPr>
        <p:spPr>
          <a:xfrm rot="16200000">
            <a:off x="3875410" y="3292767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Δ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0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(1232)</a:t>
            </a:r>
          </a:p>
        </p:txBody>
      </p:sp>
      <p:sp>
        <p:nvSpPr>
          <p:cNvPr id="92" name="TextBox 30">
            <a:extLst>
              <a:ext uri="{FF2B5EF4-FFF2-40B4-BE49-F238E27FC236}">
                <a16:creationId xmlns:a16="http://schemas.microsoft.com/office/drawing/2014/main" id="{6F384677-3F8F-0B4C-8DEF-172A2FE0AA82}"/>
              </a:ext>
            </a:extLst>
          </p:cNvPr>
          <p:cNvSpPr txBox="1"/>
          <p:nvPr/>
        </p:nvSpPr>
        <p:spPr>
          <a:xfrm rot="16200000">
            <a:off x="3522159" y="3557373"/>
            <a:ext cx="689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neutron</a:t>
            </a:r>
          </a:p>
        </p:txBody>
      </p:sp>
      <p:sp>
        <p:nvSpPr>
          <p:cNvPr id="93" name="TextBox 31">
            <a:extLst>
              <a:ext uri="{FF2B5EF4-FFF2-40B4-BE49-F238E27FC236}">
                <a16:creationId xmlns:a16="http://schemas.microsoft.com/office/drawing/2014/main" id="{710FB5C3-358A-6C4B-B1EA-192D0214FB18}"/>
              </a:ext>
            </a:extLst>
          </p:cNvPr>
          <p:cNvSpPr txBox="1"/>
          <p:nvPr/>
        </p:nvSpPr>
        <p:spPr>
          <a:xfrm rot="16200000">
            <a:off x="7018257" y="3573133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>
                <a:solidFill>
                  <a:srgbClr val="008000"/>
                </a:solidFill>
                <a:latin typeface="Comic Sans MS" panose="030F0902030302020204" pitchFamily="66" charset="0"/>
              </a:rPr>
              <a:t>neutron</a:t>
            </a:r>
          </a:p>
        </p:txBody>
      </p:sp>
      <p:sp>
        <p:nvSpPr>
          <p:cNvPr id="94" name="TextBox 33">
            <a:extLst>
              <a:ext uri="{FF2B5EF4-FFF2-40B4-BE49-F238E27FC236}">
                <a16:creationId xmlns:a16="http://schemas.microsoft.com/office/drawing/2014/main" id="{59A4D5FC-A304-8049-A976-E9410DAE4687}"/>
              </a:ext>
            </a:extLst>
          </p:cNvPr>
          <p:cNvSpPr txBox="1"/>
          <p:nvPr/>
        </p:nvSpPr>
        <p:spPr>
          <a:xfrm rot="16200000">
            <a:off x="216843" y="3513502"/>
            <a:ext cx="689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  <a:cs typeface="Times New Roman"/>
              </a:rPr>
              <a:t>neutron</a:t>
            </a:r>
          </a:p>
        </p:txBody>
      </p:sp>
      <p:pic>
        <p:nvPicPr>
          <p:cNvPr id="95" name="Picture 34">
            <a:extLst>
              <a:ext uri="{FF2B5EF4-FFF2-40B4-BE49-F238E27FC236}">
                <a16:creationId xmlns:a16="http://schemas.microsoft.com/office/drawing/2014/main" id="{ABA9B7DA-9A9B-0742-8224-01B81F9EFD1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-1188" r="-1"/>
          <a:stretch/>
        </p:blipFill>
        <p:spPr>
          <a:xfrm>
            <a:off x="6310064" y="2679997"/>
            <a:ext cx="2427536" cy="1856110"/>
          </a:xfrm>
          <a:prstGeom prst="rect">
            <a:avLst/>
          </a:prstGeom>
        </p:spPr>
      </p:pic>
      <p:sp>
        <p:nvSpPr>
          <p:cNvPr id="96" name="TextBox 35">
            <a:extLst>
              <a:ext uri="{FF2B5EF4-FFF2-40B4-BE49-F238E27FC236}">
                <a16:creationId xmlns:a16="http://schemas.microsoft.com/office/drawing/2014/main" id="{A122DA70-F7F5-3D41-8584-757AEC1BFC9C}"/>
              </a:ext>
            </a:extLst>
          </p:cNvPr>
          <p:cNvSpPr txBox="1"/>
          <p:nvPr/>
        </p:nvSpPr>
        <p:spPr>
          <a:xfrm rot="16200000">
            <a:off x="6432132" y="3264119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neutron</a:t>
            </a:r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2ECE6065-1603-5C45-9BDE-3D196AFBAD5D}"/>
              </a:ext>
            </a:extLst>
          </p:cNvPr>
          <p:cNvSpPr txBox="1"/>
          <p:nvPr/>
        </p:nvSpPr>
        <p:spPr>
          <a:xfrm rot="16200000">
            <a:off x="6836486" y="3745734"/>
            <a:ext cx="1133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3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rd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 N* region</a:t>
            </a:r>
          </a:p>
        </p:txBody>
      </p:sp>
      <p:sp>
        <p:nvSpPr>
          <p:cNvPr id="98" name="TextBox 37">
            <a:extLst>
              <a:ext uri="{FF2B5EF4-FFF2-40B4-BE49-F238E27FC236}">
                <a16:creationId xmlns:a16="http://schemas.microsoft.com/office/drawing/2014/main" id="{2A1076AC-2309-8C48-BE98-C598599EF102}"/>
              </a:ext>
            </a:extLst>
          </p:cNvPr>
          <p:cNvSpPr txBox="1"/>
          <p:nvPr/>
        </p:nvSpPr>
        <p:spPr>
          <a:xfrm rot="16200000">
            <a:off x="6697817" y="2991882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Δ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0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(1232)</a:t>
            </a:r>
          </a:p>
        </p:txBody>
      </p:sp>
      <p:sp>
        <p:nvSpPr>
          <p:cNvPr id="100" name="TextBox 39">
            <a:extLst>
              <a:ext uri="{FF2B5EF4-FFF2-40B4-BE49-F238E27FC236}">
                <a16:creationId xmlns:a16="http://schemas.microsoft.com/office/drawing/2014/main" id="{8B9A33A5-CC63-F344-A3E6-AECD270C359F}"/>
              </a:ext>
            </a:extLst>
          </p:cNvPr>
          <p:cNvSpPr txBox="1"/>
          <p:nvPr/>
        </p:nvSpPr>
        <p:spPr>
          <a:xfrm rot="16200000">
            <a:off x="6723343" y="3728070"/>
            <a:ext cx="1098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2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nd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 N* region</a:t>
            </a:r>
          </a:p>
        </p:txBody>
      </p:sp>
      <p:sp>
        <p:nvSpPr>
          <p:cNvPr id="101" name="Rectangle 45">
            <a:extLst>
              <a:ext uri="{FF2B5EF4-FFF2-40B4-BE49-F238E27FC236}">
                <a16:creationId xmlns:a16="http://schemas.microsoft.com/office/drawing/2014/main" id="{E6D304CF-2037-0248-914A-7FF8C0D4F588}"/>
              </a:ext>
            </a:extLst>
          </p:cNvPr>
          <p:cNvSpPr/>
          <p:nvPr/>
        </p:nvSpPr>
        <p:spPr bwMode="auto">
          <a:xfrm>
            <a:off x="916362" y="2585680"/>
            <a:ext cx="1645920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2" name="Rectangle 46">
            <a:extLst>
              <a:ext uri="{FF2B5EF4-FFF2-40B4-BE49-F238E27FC236}">
                <a16:creationId xmlns:a16="http://schemas.microsoft.com/office/drawing/2014/main" id="{D80CD801-4D76-3546-A301-A569E29C744B}"/>
              </a:ext>
            </a:extLst>
          </p:cNvPr>
          <p:cNvSpPr/>
          <p:nvPr/>
        </p:nvSpPr>
        <p:spPr bwMode="auto">
          <a:xfrm>
            <a:off x="4453035" y="3083514"/>
            <a:ext cx="1013349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3" name="Rectangle 47">
            <a:extLst>
              <a:ext uri="{FF2B5EF4-FFF2-40B4-BE49-F238E27FC236}">
                <a16:creationId xmlns:a16="http://schemas.microsoft.com/office/drawing/2014/main" id="{FB69D2C0-AA08-B644-A018-CE7251E1A7C9}"/>
              </a:ext>
            </a:extLst>
          </p:cNvPr>
          <p:cNvSpPr/>
          <p:nvPr/>
        </p:nvSpPr>
        <p:spPr bwMode="auto">
          <a:xfrm>
            <a:off x="6650432" y="2494341"/>
            <a:ext cx="1737360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4" name="TextBox 48">
            <a:extLst>
              <a:ext uri="{FF2B5EF4-FFF2-40B4-BE49-F238E27FC236}">
                <a16:creationId xmlns:a16="http://schemas.microsoft.com/office/drawing/2014/main" id="{041CACD9-A93B-2940-A517-895118CAFC2D}"/>
              </a:ext>
            </a:extLst>
          </p:cNvPr>
          <p:cNvSpPr txBox="1"/>
          <p:nvPr/>
        </p:nvSpPr>
        <p:spPr>
          <a:xfrm>
            <a:off x="1369538" y="2910289"/>
            <a:ext cx="119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0090"/>
                </a:solidFill>
                <a:latin typeface="+mj-lt"/>
              </a:rPr>
              <a:t>2.2 GeV</a:t>
            </a:r>
          </a:p>
        </p:txBody>
      </p:sp>
      <p:sp>
        <p:nvSpPr>
          <p:cNvPr id="105" name="TextBox 49">
            <a:extLst>
              <a:ext uri="{FF2B5EF4-FFF2-40B4-BE49-F238E27FC236}">
                <a16:creationId xmlns:a16="http://schemas.microsoft.com/office/drawing/2014/main" id="{A1A59789-6794-3B4F-A19E-C468BFD3C574}"/>
              </a:ext>
            </a:extLst>
          </p:cNvPr>
          <p:cNvSpPr txBox="1"/>
          <p:nvPr/>
        </p:nvSpPr>
        <p:spPr>
          <a:xfrm>
            <a:off x="4545827" y="2977586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>
                <a:solidFill>
                  <a:srgbClr val="000090"/>
                </a:solidFill>
                <a:latin typeface="+mj-lt"/>
              </a:rPr>
              <a:t>6.4 GeV</a:t>
            </a:r>
          </a:p>
        </p:txBody>
      </p:sp>
      <p:sp>
        <p:nvSpPr>
          <p:cNvPr id="106" name="TextBox 50">
            <a:extLst>
              <a:ext uri="{FF2B5EF4-FFF2-40B4-BE49-F238E27FC236}">
                <a16:creationId xmlns:a16="http://schemas.microsoft.com/office/drawing/2014/main" id="{3A2DE851-F182-6145-BEDF-0CFE7FEA7913}"/>
              </a:ext>
            </a:extLst>
          </p:cNvPr>
          <p:cNvSpPr txBox="1"/>
          <p:nvPr/>
        </p:nvSpPr>
        <p:spPr>
          <a:xfrm>
            <a:off x="7387902" y="2725623"/>
            <a:ext cx="103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solidFill>
                  <a:srgbClr val="000090"/>
                </a:solidFill>
                <a:latin typeface="+mj-lt"/>
              </a:rPr>
              <a:t>10.6 GeV</a:t>
            </a:r>
          </a:p>
        </p:txBody>
      </p:sp>
      <p:sp>
        <p:nvSpPr>
          <p:cNvPr id="108" name="TextBox 42">
            <a:extLst>
              <a:ext uri="{FF2B5EF4-FFF2-40B4-BE49-F238E27FC236}">
                <a16:creationId xmlns:a16="http://schemas.microsoft.com/office/drawing/2014/main" id="{A2424A0F-5B88-264D-8974-17EC132A3FC2}"/>
              </a:ext>
            </a:extLst>
          </p:cNvPr>
          <p:cNvSpPr txBox="1"/>
          <p:nvPr/>
        </p:nvSpPr>
        <p:spPr>
          <a:xfrm>
            <a:off x="5624722" y="433706"/>
            <a:ext cx="43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solidFill>
                  <a:srgbClr val="FFFF00"/>
                </a:solidFill>
                <a:latin typeface="+mj-lt"/>
              </a:rPr>
              <a:t>π</a:t>
            </a:r>
            <a:r>
              <a:rPr lang="en-US" sz="2000" b="0" baseline="30000">
                <a:solidFill>
                  <a:srgbClr val="FFFF00"/>
                </a:solidFill>
                <a:latin typeface="+mj-lt"/>
              </a:rPr>
              <a:t>-</a:t>
            </a:r>
          </a:p>
        </p:txBody>
      </p:sp>
      <p:sp>
        <p:nvSpPr>
          <p:cNvPr id="109" name="Rectangle 45">
            <a:extLst>
              <a:ext uri="{FF2B5EF4-FFF2-40B4-BE49-F238E27FC236}">
                <a16:creationId xmlns:a16="http://schemas.microsoft.com/office/drawing/2014/main" id="{E6D304CF-2037-0248-914A-7FF8C0D4F588}"/>
              </a:ext>
            </a:extLst>
          </p:cNvPr>
          <p:cNvSpPr/>
          <p:nvPr/>
        </p:nvSpPr>
        <p:spPr bwMode="auto">
          <a:xfrm>
            <a:off x="3630075" y="2583171"/>
            <a:ext cx="1645920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7" name="TextBox 52">
            <a:extLst>
              <a:ext uri="{FF2B5EF4-FFF2-40B4-BE49-F238E27FC236}">
                <a16:creationId xmlns:a16="http://schemas.microsoft.com/office/drawing/2014/main" id="{2FEF1357-A0DB-174A-ABB2-ED82F9832002}"/>
              </a:ext>
            </a:extLst>
          </p:cNvPr>
          <p:cNvSpPr txBox="1"/>
          <p:nvPr/>
        </p:nvSpPr>
        <p:spPr>
          <a:xfrm>
            <a:off x="4357785" y="2380227"/>
            <a:ext cx="157281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>
                <a:solidFill>
                  <a:srgbClr val="C00000"/>
                </a:solidFill>
                <a:latin typeface="+mj-lt"/>
              </a:rPr>
              <a:t>ep → e'</a:t>
            </a:r>
            <a:r>
              <a:rPr lang="en-US" sz="2000" b="0">
                <a:solidFill>
                  <a:srgbClr val="C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0" baseline="30000">
                <a:solidFill>
                  <a:srgbClr val="C00000"/>
                </a:solidFill>
                <a:latin typeface="+mj-lt"/>
              </a:rPr>
              <a:t>+</a:t>
            </a:r>
            <a:r>
              <a:rPr lang="en-US" sz="2000" b="0">
                <a:solidFill>
                  <a:srgbClr val="C00000"/>
                </a:solidFill>
                <a:latin typeface="+mj-lt"/>
              </a:rPr>
              <a:t>X</a:t>
            </a:r>
          </a:p>
        </p:txBody>
      </p:sp>
      <p:sp>
        <p:nvSpPr>
          <p:cNvPr id="88" name="TextBox 2">
            <a:extLst>
              <a:ext uri="{FF2B5EF4-FFF2-40B4-BE49-F238E27FC236}">
                <a16:creationId xmlns:a16="http://schemas.microsoft.com/office/drawing/2014/main" id="{16680DD8-81B2-2D40-9E71-FC5220D3F8E7}"/>
              </a:ext>
            </a:extLst>
          </p:cNvPr>
          <p:cNvSpPr txBox="1"/>
          <p:nvPr/>
        </p:nvSpPr>
        <p:spPr>
          <a:xfrm>
            <a:off x="7519112" y="2275394"/>
            <a:ext cx="910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>
                <a:solidFill>
                  <a:srgbClr val="002060"/>
                </a:solidFill>
                <a:latin typeface="+mj-lt"/>
              </a:rPr>
              <a:t>p (GeV)</a:t>
            </a:r>
          </a:p>
        </p:txBody>
      </p:sp>
      <p:cxnSp>
        <p:nvCxnSpPr>
          <p:cNvPr id="7" name="Straight Connector 31"/>
          <p:cNvCxnSpPr/>
          <p:nvPr/>
        </p:nvCxnSpPr>
        <p:spPr>
          <a:xfrm>
            <a:off x="0" y="401018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468ADC5-9965-2059-A52E-02E7569F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2"/>
    </mc:Choice>
    <mc:Fallback xmlns="">
      <p:transition xmlns:p14="http://schemas.microsoft.com/office/powerpoint/2010/main" spd="slow" advTm="493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8" y="1073260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8" y="720851"/>
            <a:ext cx="8559822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cs typeface="Arial"/>
              </a:rPr>
              <a:t>Current-quarks of perturbative QCD evolve into 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constituent quarks 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at low momentum 							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Connection between constituent and current quarks. </a:t>
            </a:r>
            <a:r>
              <a:rPr lang="en-US" sz="1800" dirty="0">
                <a:solidFill>
                  <a:srgbClr val="000000"/>
                </a:solidFill>
                <a:cs typeface="Chalkboard"/>
              </a:rPr>
              <a:t>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2279940" y="1173590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337640" y="1944042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350340" y="1766923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01689" y="1667065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860804" y="2468063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cs typeface="Arial"/>
              </a:rPr>
              <a:t>Dyson-Swinger equation</a:t>
            </a:r>
          </a:p>
          <a:p>
            <a:r>
              <a:rPr lang="en-US" sz="800" dirty="0">
                <a:cs typeface="Arial"/>
              </a:rPr>
              <a:t>        (Bhagwat et al.)</a:t>
            </a:r>
            <a:endParaRPr lang="en-US" sz="800" dirty="0">
              <a:solidFill>
                <a:srgbClr val="00009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EINN 2023  November 3rd  2023  - Annalisa D’Angelo – Baryon Spectroscopy:  new results and perspectives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48283A-07E5-C8E2-CB8C-BDCD760BB677}"/>
              </a:ext>
            </a:extLst>
          </p:cNvPr>
          <p:cNvSpPr txBox="1"/>
          <p:nvPr/>
        </p:nvSpPr>
        <p:spPr>
          <a:xfrm>
            <a:off x="1066800" y="-268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 descr="Schermata 2016-09-13 alle 22.28.30.png">
            <a:extLst>
              <a:ext uri="{FF2B5EF4-FFF2-40B4-BE49-F238E27FC236}">
                <a16:creationId xmlns:a16="http://schemas.microsoft.com/office/drawing/2014/main" id="{349A2009-1359-923A-91BC-8177FE26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06" y="1310004"/>
            <a:ext cx="4296198" cy="26249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B7B271-0FA9-2986-16AD-6F1F3CC72602}"/>
              </a:ext>
            </a:extLst>
          </p:cNvPr>
          <p:cNvSpPr txBox="1"/>
          <p:nvPr/>
        </p:nvSpPr>
        <p:spPr>
          <a:xfrm>
            <a:off x="6856594" y="3263985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Missing Baryons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EC8EC3-C18E-B3BC-14E6-D37A46D47863}"/>
              </a:ext>
            </a:extLst>
          </p:cNvPr>
          <p:cNvSpPr txBox="1"/>
          <p:nvPr/>
        </p:nvSpPr>
        <p:spPr>
          <a:xfrm>
            <a:off x="7489803" y="1247329"/>
            <a:ext cx="119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Courtesy: D. </a:t>
            </a:r>
            <a:r>
              <a:rPr lang="en-US" sz="1000" dirty="0" err="1"/>
              <a:t>Menze</a:t>
            </a:r>
            <a:endParaRPr lang="en-US" sz="1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A062D8-7894-489E-58DE-3D1850A44811}"/>
              </a:ext>
            </a:extLst>
          </p:cNvPr>
          <p:cNvSpPr txBox="1"/>
          <p:nvPr/>
        </p:nvSpPr>
        <p:spPr>
          <a:xfrm>
            <a:off x="406708" y="4069583"/>
            <a:ext cx="8330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QCD-inspired Constituent Quark models: </a:t>
            </a:r>
            <a:r>
              <a:rPr lang="en-US" dirty="0">
                <a:cs typeface="Arial"/>
              </a:rPr>
              <a:t>states classified by isospin, parity and spin within each oscillator band. </a:t>
            </a:r>
            <a:r>
              <a:rPr lang="en-US" dirty="0">
                <a:solidFill>
                  <a:srgbClr val="000090"/>
                </a:solidFill>
                <a:cs typeface="Arial"/>
              </a:rPr>
              <a:t>Many projected q</a:t>
            </a:r>
            <a:r>
              <a:rPr lang="en-US" baseline="30000" dirty="0">
                <a:solidFill>
                  <a:srgbClr val="000090"/>
                </a:solidFill>
                <a:cs typeface="Arial"/>
              </a:rPr>
              <a:t>3</a:t>
            </a:r>
            <a:r>
              <a:rPr lang="en-US" dirty="0">
                <a:solidFill>
                  <a:srgbClr val="000090"/>
                </a:solidFill>
                <a:cs typeface="Arial"/>
              </a:rPr>
              <a:t> states are still missing or uncertain.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2A18656-A4C8-8F89-4A79-E899F848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Constituent quark models and SU(6)</a:t>
            </a:r>
            <a:r>
              <a:rPr lang="en-US" sz="3200" b="1" dirty="0" err="1">
                <a:solidFill>
                  <a:srgbClr val="000090"/>
                </a:solidFill>
              </a:rPr>
              <a:t>xO</a:t>
            </a:r>
            <a:r>
              <a:rPr lang="en-US" sz="3200" b="1" dirty="0">
                <a:solidFill>
                  <a:srgbClr val="000090"/>
                </a:solidFill>
              </a:rPr>
              <a:t>(3)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D7E733-C991-A49E-4022-92CBB63B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6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LQCD N* &amp;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Spectra 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168071" y="783191"/>
            <a:ext cx="5933284" cy="3337423"/>
            <a:chOff x="1484193" y="691913"/>
            <a:chExt cx="7491925" cy="4261020"/>
          </a:xfrm>
        </p:grpSpPr>
        <p:pic>
          <p:nvPicPr>
            <p:cNvPr id="19" name="Immagine 18" descr="Schermata 06-2456103 alle 07.21.1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193" y="691913"/>
              <a:ext cx="7491925" cy="426102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CasellaDiTesto 19"/>
            <p:cNvSpPr txBox="1"/>
            <p:nvPr/>
          </p:nvSpPr>
          <p:spPr>
            <a:xfrm>
              <a:off x="2726013" y="3892448"/>
              <a:ext cx="861692" cy="39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N(938)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051699" y="3454073"/>
              <a:ext cx="970808" cy="396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charset="2"/>
                  <a:cs typeface="Symbol" charset="2"/>
                </a:rPr>
                <a:t>D</a:t>
              </a:r>
              <a:r>
                <a:rPr lang="en-US" sz="1400" dirty="0"/>
                <a:t>(1232)</a:t>
              </a: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2421068" y="3978532"/>
              <a:ext cx="1081010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8" name="Rettangolo arrotondato 27"/>
            <p:cNvSpPr/>
            <p:nvPr/>
          </p:nvSpPr>
          <p:spPr bwMode="auto">
            <a:xfrm>
              <a:off x="5880301" y="3540316"/>
              <a:ext cx="1008943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2421068" y="2225669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493136" y="2809957"/>
              <a:ext cx="3164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853472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285877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3574146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6" name="Rettangolo arrotondato 35"/>
            <p:cNvSpPr/>
            <p:nvPr/>
          </p:nvSpPr>
          <p:spPr bwMode="auto">
            <a:xfrm>
              <a:off x="3934483" y="2882993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7" name="Rettangolo arrotondato 36"/>
            <p:cNvSpPr/>
            <p:nvPr/>
          </p:nvSpPr>
          <p:spPr bwMode="auto">
            <a:xfrm>
              <a:off x="5447897" y="2152633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06550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366887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727223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519964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880301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616857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645684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6" name="Rettangolo arrotondato 45"/>
            <p:cNvSpPr/>
            <p:nvPr/>
          </p:nvSpPr>
          <p:spPr bwMode="auto">
            <a:xfrm>
              <a:off x="6961311" y="2736921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033378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7393715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4151539" y="3889781"/>
            <a:ext cx="4640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Arial"/>
              </a:rPr>
              <a:t>Robert G. Edwards, </a:t>
            </a:r>
            <a:r>
              <a:rPr lang="en-US" sz="1200" dirty="0" err="1">
                <a:cs typeface="Arial"/>
              </a:rPr>
              <a:t>Jozef</a:t>
            </a:r>
            <a:r>
              <a:rPr lang="en-US" sz="1200" dirty="0">
                <a:cs typeface="Arial"/>
              </a:rPr>
              <a:t> J. </a:t>
            </a:r>
            <a:r>
              <a:rPr lang="en-US" sz="1200" dirty="0" err="1">
                <a:cs typeface="Arial"/>
              </a:rPr>
              <a:t>Dudek</a:t>
            </a:r>
            <a:r>
              <a:rPr lang="en-US" sz="1200" dirty="0">
                <a:cs typeface="Arial"/>
              </a:rPr>
              <a:t>, David G. Richards, Stephen J. Wallace </a:t>
            </a:r>
          </a:p>
          <a:p>
            <a:r>
              <a:rPr lang="en-US" sz="1200" b="1" dirty="0" err="1">
                <a:cs typeface="Arial"/>
              </a:rPr>
              <a:t>Phys.Rev</a:t>
            </a:r>
            <a:r>
              <a:rPr lang="en-US" sz="1200" b="1" dirty="0">
                <a:cs typeface="Arial"/>
              </a:rPr>
              <a:t>. D84 (2011) 074508</a:t>
            </a:r>
            <a:endParaRPr lang="en-US" sz="1200" dirty="0"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929683"/>
            <a:ext cx="3472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Exhibit the SU(6)×O(3)-symmetry features </a:t>
            </a:r>
            <a:endParaRPr lang="en-US" dirty="0"/>
          </a:p>
          <a:p>
            <a:pPr algn="just"/>
            <a:endParaRPr lang="en-US" dirty="0"/>
          </a:p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Counting of levels consistent with non-rel. quark model</a:t>
            </a:r>
          </a:p>
          <a:p>
            <a:pPr algn="just"/>
            <a:endParaRPr lang="en-US" b="1" dirty="0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Striking similarity with quark model</a:t>
            </a:r>
          </a:p>
          <a:p>
            <a:endParaRPr lang="en-US" b="1" dirty="0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No parity doubling</a:t>
            </a:r>
          </a:p>
          <a:p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107824" y="3982114"/>
            <a:ext cx="257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cs typeface="Arial"/>
              </a:rPr>
              <a:t>Problems are not solved!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3D4461-A311-7CC6-5506-A7A9E6F3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90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πN scattering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grpSp>
        <p:nvGrpSpPr>
          <p:cNvPr id="97" name="Group 2"/>
          <p:cNvGrpSpPr>
            <a:grpSpLocks/>
          </p:cNvGrpSpPr>
          <p:nvPr/>
        </p:nvGrpSpPr>
        <p:grpSpPr bwMode="auto">
          <a:xfrm rot="430984">
            <a:off x="5513494" y="834514"/>
            <a:ext cx="3488784" cy="2485796"/>
            <a:chOff x="2277" y="1802"/>
            <a:chExt cx="2733" cy="2296"/>
          </a:xfrm>
        </p:grpSpPr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2277" y="1802"/>
              <a:ext cx="2733" cy="22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99" name="Picture 24" descr="hadr_se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" y="1876"/>
              <a:ext cx="2696" cy="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 Box 5"/>
            <p:cNvSpPr txBox="1">
              <a:spLocks noChangeArrowheads="1"/>
            </p:cNvSpPr>
            <p:nvPr/>
          </p:nvSpPr>
          <p:spPr bwMode="auto">
            <a:xfrm>
              <a:off x="3467" y="3747"/>
              <a:ext cx="798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200" b="1" dirty="0"/>
                <a:t>W </a:t>
              </a:r>
              <a:r>
                <a:rPr lang="en-GB" sz="2200" b="1" dirty="0" err="1"/>
                <a:t>GeV</a:t>
              </a:r>
              <a:endParaRPr lang="en-GB" sz="2200" b="1" dirty="0"/>
            </a:p>
          </p:txBody>
        </p:sp>
      </p:grpSp>
      <p:grpSp>
        <p:nvGrpSpPr>
          <p:cNvPr id="103" name="Group 8"/>
          <p:cNvGrpSpPr>
            <a:grpSpLocks/>
          </p:cNvGrpSpPr>
          <p:nvPr/>
        </p:nvGrpSpPr>
        <p:grpSpPr bwMode="auto">
          <a:xfrm>
            <a:off x="141377" y="712666"/>
            <a:ext cx="3523802" cy="2250156"/>
            <a:chOff x="22" y="336"/>
            <a:chExt cx="3385" cy="2634"/>
          </a:xfrm>
        </p:grpSpPr>
        <p:sp>
          <p:nvSpPr>
            <p:cNvPr id="104" name="Text Box 9"/>
            <p:cNvSpPr txBox="1">
              <a:spLocks noChangeArrowheads="1"/>
            </p:cNvSpPr>
            <p:nvPr/>
          </p:nvSpPr>
          <p:spPr bwMode="auto">
            <a:xfrm rot="21182159">
              <a:off x="22" y="466"/>
              <a:ext cx="485" cy="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4400" b="1" dirty="0">
                  <a:solidFill>
                    <a:srgbClr val="FF0000"/>
                  </a:solidFill>
                  <a:latin typeface="Symbol" charset="0"/>
                </a:rPr>
                <a:t>π</a:t>
              </a:r>
            </a:p>
          </p:txBody>
        </p:sp>
        <p:sp>
          <p:nvSpPr>
            <p:cNvPr id="105" name="Rectangle 10"/>
            <p:cNvSpPr>
              <a:spLocks noChangeArrowheads="1"/>
            </p:cNvSpPr>
            <p:nvPr/>
          </p:nvSpPr>
          <p:spPr bwMode="auto">
            <a:xfrm rot="21182159">
              <a:off x="2750" y="1079"/>
              <a:ext cx="657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chemeClr val="hlink"/>
                  </a:solidFill>
                </a:rPr>
                <a:t>M</a:t>
              </a:r>
              <a:r>
                <a:rPr lang="en-GB" sz="3500" b="1" baseline="-25000" dirty="0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106" name="Rectangle 11"/>
            <p:cNvSpPr>
              <a:spLocks noChangeArrowheads="1"/>
            </p:cNvSpPr>
            <p:nvPr/>
          </p:nvSpPr>
          <p:spPr bwMode="auto">
            <a:xfrm rot="21182159">
              <a:off x="2534" y="336"/>
              <a:ext cx="657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rgbClr val="FF0000"/>
                  </a:solidFill>
                </a:rPr>
                <a:t>M</a:t>
              </a:r>
              <a:r>
                <a:rPr lang="en-GB" sz="3500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07" name="Text Box 12"/>
            <p:cNvSpPr txBox="1">
              <a:spLocks noChangeArrowheads="1"/>
            </p:cNvSpPr>
            <p:nvPr/>
          </p:nvSpPr>
          <p:spPr bwMode="auto">
            <a:xfrm rot="21182159">
              <a:off x="253" y="2253"/>
              <a:ext cx="429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/>
                <a:t>N</a:t>
              </a:r>
            </a:p>
          </p:txBody>
        </p:sp>
        <p:sp>
          <p:nvSpPr>
            <p:cNvPr id="108" name="Text Box 13"/>
            <p:cNvSpPr txBox="1">
              <a:spLocks noChangeArrowheads="1"/>
            </p:cNvSpPr>
            <p:nvPr/>
          </p:nvSpPr>
          <p:spPr bwMode="auto">
            <a:xfrm rot="21182159">
              <a:off x="2921" y="1955"/>
              <a:ext cx="278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3100" b="1" dirty="0"/>
                <a:t>B</a:t>
              </a:r>
            </a:p>
          </p:txBody>
        </p:sp>
        <p:pic>
          <p:nvPicPr>
            <p:cNvPr id="109" name="Picture 14" descr="gig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13383">
              <a:off x="591" y="868"/>
              <a:ext cx="2273" cy="15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2"/>
          <p:cNvGrpSpPr/>
          <p:nvPr/>
        </p:nvGrpSpPr>
        <p:grpSpPr>
          <a:xfrm>
            <a:off x="1439144" y="2723534"/>
            <a:ext cx="4714784" cy="2007705"/>
            <a:chOff x="2102265" y="2769764"/>
            <a:chExt cx="4714784" cy="2007705"/>
          </a:xfrm>
        </p:grpSpPr>
        <p:pic>
          <p:nvPicPr>
            <p:cNvPr id="117" name="Picture 24" descr="gi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474" y="3225226"/>
              <a:ext cx="3409533" cy="11254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ext Box 16"/>
            <p:cNvSpPr txBox="1">
              <a:spLocks noChangeArrowheads="1"/>
            </p:cNvSpPr>
            <p:nvPr/>
          </p:nvSpPr>
          <p:spPr bwMode="auto">
            <a:xfrm>
              <a:off x="2102265" y="2769764"/>
              <a:ext cx="505267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4400" b="1" dirty="0">
                  <a:solidFill>
                    <a:srgbClr val="FF0000"/>
                  </a:solidFill>
                  <a:latin typeface="Symbol" charset="0"/>
                </a:rPr>
                <a:t>π</a:t>
              </a:r>
            </a:p>
          </p:txBody>
        </p:sp>
        <p:sp>
          <p:nvSpPr>
            <p:cNvPr id="112" name="Rectangle 17"/>
            <p:cNvSpPr>
              <a:spLocks noChangeArrowheads="1"/>
            </p:cNvSpPr>
            <p:nvPr/>
          </p:nvSpPr>
          <p:spPr bwMode="auto">
            <a:xfrm>
              <a:off x="6066570" y="2998583"/>
              <a:ext cx="68378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rgbClr val="FF0000"/>
                  </a:solidFill>
                </a:rPr>
                <a:t>M</a:t>
              </a:r>
              <a:r>
                <a:rPr lang="en-GB" sz="3500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3" name="Rectangle 18"/>
            <p:cNvSpPr>
              <a:spLocks noChangeArrowheads="1"/>
            </p:cNvSpPr>
            <p:nvPr/>
          </p:nvSpPr>
          <p:spPr bwMode="auto">
            <a:xfrm>
              <a:off x="6133261" y="3597805"/>
              <a:ext cx="68378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chemeClr val="hlink"/>
                  </a:solidFill>
                </a:rPr>
                <a:t>M</a:t>
              </a:r>
              <a:r>
                <a:rPr lang="en-GB" sz="3500" b="1" baseline="-25000" dirty="0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114" name="Text Box 19"/>
            <p:cNvSpPr txBox="1">
              <a:spLocks noChangeArrowheads="1"/>
            </p:cNvSpPr>
            <p:nvPr/>
          </p:nvSpPr>
          <p:spPr bwMode="auto">
            <a:xfrm>
              <a:off x="2261661" y="4197026"/>
              <a:ext cx="446525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/>
                <a:t>N</a:t>
              </a:r>
            </a:p>
          </p:txBody>
        </p:sp>
        <p:sp>
          <p:nvSpPr>
            <p:cNvPr id="115" name="Text Box 20"/>
            <p:cNvSpPr txBox="1">
              <a:spLocks noChangeArrowheads="1"/>
            </p:cNvSpPr>
            <p:nvPr/>
          </p:nvSpPr>
          <p:spPr bwMode="auto">
            <a:xfrm>
              <a:off x="6136833" y="4208082"/>
              <a:ext cx="40750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/>
                <a:t>B</a:t>
              </a:r>
            </a:p>
          </p:txBody>
        </p:sp>
        <p:sp>
          <p:nvSpPr>
            <p:cNvPr id="120" name="Text Box 23"/>
            <p:cNvSpPr txBox="1">
              <a:spLocks noChangeArrowheads="1"/>
            </p:cNvSpPr>
            <p:nvPr/>
          </p:nvSpPr>
          <p:spPr bwMode="auto">
            <a:xfrm>
              <a:off x="3943014" y="2940532"/>
              <a:ext cx="146706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rgbClr val="000000"/>
                  </a:solidFill>
                  <a:latin typeface="Times New Roman" charset="0"/>
                </a:rPr>
                <a:t>L</a:t>
              </a:r>
              <a:r>
                <a:rPr lang="en-GB" sz="3500" b="1" baseline="-25000" dirty="0">
                  <a:solidFill>
                    <a:srgbClr val="000000"/>
                  </a:solidFill>
                  <a:latin typeface="Times New Roman" charset="0"/>
                </a:rPr>
                <a:t>2I 2J </a:t>
              </a:r>
              <a:r>
                <a:rPr lang="en-GB" sz="3500" b="1" baseline="-25000" dirty="0">
                  <a:solidFill>
                    <a:schemeClr val="bg1"/>
                  </a:solidFill>
                  <a:latin typeface="Times New Roman" charset="0"/>
                </a:rPr>
                <a:t>2J</a:t>
              </a:r>
            </a:p>
          </p:txBody>
        </p:sp>
      </p:grpSp>
      <p:sp>
        <p:nvSpPr>
          <p:cNvPr id="118" name="Line 25"/>
          <p:cNvSpPr>
            <a:spLocks noChangeShapeType="1"/>
          </p:cNvSpPr>
          <p:nvPr/>
        </p:nvSpPr>
        <p:spPr bwMode="auto">
          <a:xfrm flipV="1">
            <a:off x="1060203" y="3823739"/>
            <a:ext cx="891980" cy="110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12EBA9C-DC3B-4DBE-0DFB-E276733E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59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1" y="1010666"/>
            <a:ext cx="4600033" cy="4081225"/>
            <a:chOff x="4406900" y="634252"/>
            <a:chExt cx="4600033" cy="4081225"/>
          </a:xfrm>
        </p:grpSpPr>
        <p:sp>
          <p:nvSpPr>
            <p:cNvPr id="4" name="CasellaDiTesto 3"/>
            <p:cNvSpPr txBox="1"/>
            <p:nvPr/>
          </p:nvSpPr>
          <p:spPr>
            <a:xfrm>
              <a:off x="8822267" y="2150533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4406900" y="634252"/>
              <a:ext cx="4600033" cy="4081225"/>
              <a:chOff x="978" y="639"/>
              <a:chExt cx="3725" cy="3500"/>
            </a:xfrm>
          </p:grpSpPr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978" y="639"/>
                <a:ext cx="668" cy="34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37" name="Picture 5" descr="decay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" y="639"/>
                <a:ext cx="3057" cy="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1142" y="688"/>
                <a:ext cx="523" cy="3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(7/2)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/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</p:txBody>
          </p:sp>
          <p:sp>
            <p:nvSpPr>
              <p:cNvPr id="39" name="Text Box 9"/>
              <p:cNvSpPr txBox="1">
                <a:spLocks noChangeArrowheads="1"/>
              </p:cNvSpPr>
              <p:nvPr/>
            </p:nvSpPr>
            <p:spPr bwMode="auto">
              <a:xfrm>
                <a:off x="2090" y="2174"/>
                <a:ext cx="102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it-IT">
                  <a:latin typeface="News Gothic MT" charset="0"/>
                </a:endParaRPr>
              </a:p>
            </p:txBody>
          </p:sp>
        </p:grp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8053584" y="713544"/>
              <a:ext cx="803925" cy="1951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8127678" y="657573"/>
              <a:ext cx="5656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Nπ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8135088" y="974743"/>
              <a:ext cx="5548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err="1"/>
                <a:t>Nη</a:t>
              </a:r>
              <a:endParaRPr lang="en-GB" sz="2400" b="1" dirty="0"/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8135088" y="1310569"/>
              <a:ext cx="6472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err="1"/>
                <a:t>Nη</a:t>
              </a:r>
              <a:r>
                <a:rPr lang="en-GB" sz="2400" b="1" dirty="0"/>
                <a:t>`</a:t>
              </a: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8132618" y="1623075"/>
              <a:ext cx="60831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err="1"/>
                <a:t>Nω</a:t>
              </a:r>
              <a:endParaRPr lang="en-GB" sz="2400" b="1" dirty="0"/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8125209" y="1989219"/>
              <a:ext cx="53572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ΛK</a:t>
              </a: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8125209" y="2289032"/>
              <a:ext cx="4975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ΣK</a:t>
              </a:r>
            </a:p>
          </p:txBody>
        </p:sp>
      </p:grp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EINN 2023  November 3rd  2023  - Annalisa D’Angelo – Baryon Spectroscopy:  new results and perspectives</a:t>
            </a:r>
          </a:p>
        </p:txBody>
      </p:sp>
      <p:sp>
        <p:nvSpPr>
          <p:cNvPr id="20" name="Rectangle 174"/>
          <p:cNvSpPr>
            <a:spLocks noChangeArrowheads="1"/>
          </p:cNvSpPr>
          <p:nvPr/>
        </p:nvSpPr>
        <p:spPr bwMode="auto">
          <a:xfrm>
            <a:off x="107824" y="549001"/>
            <a:ext cx="4239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Search all channels: not just  πN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2" y="1316722"/>
            <a:ext cx="4432888" cy="327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4994233" y="849321"/>
            <a:ext cx="3340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Photonuclear cross sections</a:t>
            </a:r>
          </a:p>
        </p:txBody>
      </p:sp>
      <p:pic>
        <p:nvPicPr>
          <p:cNvPr id="25" name="Picture 9" descr="JLab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674870"/>
            <a:ext cx="1499616" cy="4686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53541CD-CC4E-088C-57CB-C3CE0BAD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098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6|8|9|5.8|4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16530</TotalTime>
  <Words>4874</Words>
  <Application>Microsoft Macintosh PowerPoint</Application>
  <PresentationFormat>Presentazione su schermo (16:9)</PresentationFormat>
  <Paragraphs>935</Paragraphs>
  <Slides>52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6" baseType="lpstr">
      <vt:lpstr>Meiryo</vt:lpstr>
      <vt:lpstr>Arial</vt:lpstr>
      <vt:lpstr>Baskerville Old Face</vt:lpstr>
      <vt:lpstr>Calibri</vt:lpstr>
      <vt:lpstr>Cambria Math</vt:lpstr>
      <vt:lpstr>Chalkboard</vt:lpstr>
      <vt:lpstr>Comic Sans MS</vt:lpstr>
      <vt:lpstr>Maiandra GD</vt:lpstr>
      <vt:lpstr>News Gothic MT</vt:lpstr>
      <vt:lpstr>Symbol</vt:lpstr>
      <vt:lpstr>Times New Roman</vt:lpstr>
      <vt:lpstr>Wingdings</vt:lpstr>
      <vt:lpstr>Zapf Dingbats</vt:lpstr>
      <vt:lpstr>Tema di Office</vt:lpstr>
      <vt:lpstr>Presentazione standard di PowerPoint</vt:lpstr>
      <vt:lpstr>Why N* ? From the Hydrogen Spectrum  to QCD</vt:lpstr>
      <vt:lpstr>Historical Markers</vt:lpstr>
      <vt:lpstr>Strong QCD is born ~ 1μsec after the Big Bang</vt:lpstr>
      <vt:lpstr>Critical QCD Questions Addressed</vt:lpstr>
      <vt:lpstr>Constituent quark models and SU(6)xO(3)</vt:lpstr>
      <vt:lpstr>LQCD N* &amp; Δ Spectra </vt:lpstr>
      <vt:lpstr>Establishing the N* and Δ Spectrum: πN scattering</vt:lpstr>
      <vt:lpstr>Establishing the N* and Δ Spectrum</vt:lpstr>
      <vt:lpstr>N* Program – photo- &amp; electro-production of mesons</vt:lpstr>
      <vt:lpstr>Establishing the N* and Δ Spectrum</vt:lpstr>
      <vt:lpstr>Polarization Observables: Complete Experiment</vt:lpstr>
      <vt:lpstr>Experimental set-up</vt:lpstr>
      <vt:lpstr>CLAS N* Experimental Program</vt:lpstr>
      <vt:lpstr>Establishing the N* spectrum – Precision &amp; Polarization are essential</vt:lpstr>
      <vt:lpstr>More N* from polarized K+ Λ photoproduction? </vt:lpstr>
      <vt:lpstr>The N(1900)3/2+ State</vt:lpstr>
      <vt:lpstr>Updated Spectrum of Baryon Resonances</vt:lpstr>
      <vt:lpstr>Presentazione standard di PowerPoint</vt:lpstr>
      <vt:lpstr>Presentazione standard di PowerPoint</vt:lpstr>
      <vt:lpstr>Beam-target asymmetries g p → p w</vt:lpstr>
      <vt:lpstr>Search for Neutron States: g n → K+ S-  </vt:lpstr>
      <vt:lpstr>Beam-target asymmetry G in γ ⃗+p ⃗ → π^0+ p</vt:lpstr>
      <vt:lpstr>Beam-target asymmetry G in  γ ⃗+ p ⃗ → π^+ +n</vt:lpstr>
      <vt:lpstr>Search for Neutron States: g n → p- p </vt:lpstr>
      <vt:lpstr>π^+ π^-  photoproduction -polarized p target</vt:lpstr>
      <vt:lpstr>π^+ π^-  photoproduction -polarized p target</vt:lpstr>
      <vt:lpstr>π^+ π^-  photoproduction -polarized p target</vt:lpstr>
      <vt:lpstr>Presentazione standard di PowerPoint</vt:lpstr>
      <vt:lpstr>Presentazione standard di PowerPoint</vt:lpstr>
      <vt:lpstr>Excited Nucleon Structure</vt:lpstr>
      <vt:lpstr>Presentazione standard di PowerPoint</vt:lpstr>
      <vt:lpstr>Presentazione standard di PowerPoint</vt:lpstr>
      <vt:lpstr>Presentazione standard di PowerPoint</vt:lpstr>
      <vt:lpstr> p+p-p CLAS data - Newly Discovered N’(1720)3/2+</vt:lpstr>
      <vt:lpstr>Presentazione standard di PowerPoint</vt:lpstr>
      <vt:lpstr>Presentazione standard di PowerPoint</vt:lpstr>
      <vt:lpstr>Presentazione standard di PowerPoint</vt:lpstr>
      <vt:lpstr>Hybrid Baryon Signatures</vt:lpstr>
      <vt:lpstr>Presentazione standard di PowerPoint</vt:lpstr>
      <vt:lpstr>CLAS12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Run Group K Production</vt:lpstr>
      <vt:lpstr>Critical QCD Questions Addressed</vt:lpstr>
      <vt:lpstr>Establishing the N* and Δ Spectrum: πN Scattering</vt:lpstr>
      <vt:lpstr>Establishing the N* and Δ Spectrum: πN Amplitudes</vt:lpstr>
      <vt:lpstr>Establishing the N* and Δ Spectrum: γ + p  π0 + p</vt:lpstr>
      <vt:lpstr>Presentazione standard di PowerPoint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D'Angelo</dc:creator>
  <cp:lastModifiedBy>Annalisa D'Angelo</cp:lastModifiedBy>
  <cp:revision>244</cp:revision>
  <dcterms:created xsi:type="dcterms:W3CDTF">2016-09-11T22:00:23Z</dcterms:created>
  <dcterms:modified xsi:type="dcterms:W3CDTF">2023-11-03T07:37:43Z</dcterms:modified>
</cp:coreProperties>
</file>