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notesSlides/notesSlide1.xml" ContentType="application/vnd.openxmlformats-officedocument.presentationml.notesSlide+xml"/>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9902825"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1pPr>
    <a:lvl2pPr marL="40639" marR="40639" indent="3429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2pPr>
    <a:lvl3pPr marL="40639" marR="40639" indent="685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3pPr>
    <a:lvl4pPr marL="40639" marR="40639" indent="10287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4pPr>
    <a:lvl5pPr marL="40639" marR="40639"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5pPr>
    <a:lvl6pPr marL="40639" marR="40639" indent="17145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6pPr>
    <a:lvl7pPr marL="40639" marR="40639" indent="2057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7pPr>
    <a:lvl8pPr marL="40639" marR="40639" indent="24003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8pPr>
    <a:lvl9pPr marL="40639" marR="40639"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28575"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28575"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000000"/>
        </a:fontRef>
        <a:srgbClr val="000000"/>
      </a:tcTxStyle>
      <a:tcStyle>
        <a:tcBdr>
          <a:left>
            <a:ln w="28575"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12700" cap="flat">
              <a:solidFill>
                <a:srgbClr val="D5F0FF"/>
              </a:solidFill>
              <a:prstDash val="solid"/>
              <a:miter lim="400000"/>
            </a:ln>
          </a:top>
          <a:bottom>
            <a:ln w="28575"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D5F0FF"/>
              </a:solidFill>
              <a:prstDash val="solid"/>
              <a:miter lim="400000"/>
            </a:ln>
          </a:left>
          <a:right>
            <a:ln w="12700" cap="flat">
              <a:solidFill>
                <a:srgbClr val="D5F0FF"/>
              </a:solidFill>
              <a:prstDash val="solid"/>
              <a:miter lim="400000"/>
            </a:ln>
          </a:right>
          <a:top>
            <a:ln w="28575" cap="flat">
              <a:solidFill>
                <a:srgbClr val="D5F0FF"/>
              </a:solidFill>
              <a:prstDash val="solid"/>
              <a:miter lim="400000"/>
            </a:ln>
          </a:top>
          <a:bottom>
            <a:ln w="12700" cap="flat">
              <a:solidFill>
                <a:srgbClr val="D5F0FF"/>
              </a:solidFill>
              <a:prstDash val="solid"/>
              <a:miter lim="400000"/>
            </a:ln>
          </a:bottom>
          <a:insideH>
            <a:ln w="12700" cap="flat">
              <a:solidFill>
                <a:srgbClr val="D5F0FF"/>
              </a:solidFill>
              <a:prstDash val="solid"/>
              <a:miter lim="400000"/>
            </a:ln>
          </a:insideH>
          <a:insideV>
            <a:ln w="12700" cap="flat">
              <a:solidFill>
                <a:srgbClr val="D5F0FF"/>
              </a:solidFill>
              <a:prstDash val="solid"/>
              <a:miter lim="400000"/>
            </a:ln>
          </a:insideV>
        </a:tcBdr>
        <a:fill>
          <a:solidFill>
            <a:srgbClr val="000000">
              <a:alpha val="25000"/>
            </a:srgbClr>
          </a:solidFill>
        </a:fill>
      </a:tcStyle>
    </a:firstRow>
  </a:tblStyle>
  <a:tblStyle styleId="{EEE7283C-3CF3-47DC-8721-378D4A62B228}" styleName="">
    <a:tblBg/>
    <a:wholeTbl>
      <a:tcTxStyle b="def" i="def">
        <a:font>
          <a:latin typeface="Helvetica"/>
          <a:ea typeface="Helvetica"/>
          <a:cs typeface="Helvetica"/>
        </a:font>
        <a:srgbClr val="FFFFFF"/>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def"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def"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def"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def"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def"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def"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def"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def"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def"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a:ea typeface="Helvetica"/>
          <a:cs typeface="Helvetica"/>
        </a:font>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def" i="def">
        <a:font>
          <a:latin typeface="Helvetica"/>
          <a:ea typeface="Helvetica"/>
          <a:cs typeface="Helvetica"/>
        </a:font>
        <a:srgbClr val="FFFFFF"/>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def" i="def">
        <a:font>
          <a:latin typeface="Helvetica"/>
          <a:ea typeface="Helvetica"/>
          <a:cs typeface="Helvetica"/>
        </a:font>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def" i="def">
        <a:font>
          <a:latin typeface="Helvetica"/>
          <a:ea typeface="Helvetica"/>
          <a:cs typeface="Helvetica"/>
        </a:font>
        <a:srgbClr val="FFFFFF"/>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def"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def"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a:ea typeface="Helvetica"/>
          <a:cs typeface="Helvetica"/>
        </a:font>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a:ea typeface="Helvetica"/>
          <a:cs typeface="Helvetica"/>
        </a:font>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def"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5" name="Shape 295"/>
          <p:cNvSpPr/>
          <p:nvPr>
            <p:ph type="sldImg"/>
          </p:nvPr>
        </p:nvSpPr>
        <p:spPr>
          <a:xfrm>
            <a:off x="1143000" y="685800"/>
            <a:ext cx="4572000" cy="3429000"/>
          </a:xfrm>
          <a:prstGeom prst="rect">
            <a:avLst/>
          </a:prstGeom>
        </p:spPr>
        <p:txBody>
          <a:bodyPr/>
          <a:lstStyle/>
          <a:p>
            <a:pPr/>
          </a:p>
        </p:txBody>
      </p:sp>
      <p:sp>
        <p:nvSpPr>
          <p:cNvPr id="296" name="Shape 2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A critical path in project management is the longest sequence of activities that must be finished on time in order for the entire project to be complete. Any delays in critical tasks will delay the rest of the project.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tif"/></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utline">
    <p:spTree>
      <p:nvGrpSpPr>
        <p:cNvPr id="1" name=""/>
        <p:cNvGrpSpPr/>
        <p:nvPr/>
      </p:nvGrpSpPr>
      <p:grpSpPr>
        <a:xfrm>
          <a:off x="0" y="0"/>
          <a:ext cx="0" cy="0"/>
          <a:chOff x="0" y="0"/>
          <a:chExt cx="0" cy="0"/>
        </a:xfrm>
      </p:grpSpPr>
      <p:sp>
        <p:nvSpPr>
          <p:cNvPr id="16" name="Object Placeholder"/>
          <p:cNvSpPr txBox="1"/>
          <p:nvPr>
            <p:ph type="obj" sz="quarter" idx="3"/>
          </p:nvPr>
        </p:nvSpPr>
        <p:spPr>
          <a:xfrm>
            <a:off x="965525" y="891539"/>
            <a:ext cx="4876801" cy="1752601"/>
          </a:xfrm>
          <a:prstGeom prst="rect">
            <a:avLst/>
          </a:prstGeom>
        </p:spPr>
        <p:txBody>
          <a:bodyPr lIns="0" tIns="0" rIns="0" bIns="0" anchor="ctr"/>
          <a:lstStyle/>
          <a:p>
            <a:pPr marL="0" marR="0" indent="0" algn="ctr" defTabSz="457200">
              <a:lnSpc>
                <a:spcPct val="100000"/>
              </a:lnSpc>
              <a:spcBef>
                <a:spcPts val="0"/>
              </a:spcBef>
              <a:buClrTx/>
              <a:buSzTx/>
              <a:buFontTx/>
              <a:buNone/>
              <a:defRPr sz="3000">
                <a:uFillTx/>
                <a:latin typeface="Gill Sans"/>
                <a:ea typeface="Gill Sans"/>
                <a:cs typeface="Gill Sans"/>
                <a:sym typeface="Gill Sans"/>
              </a:defRPr>
            </a:pPr>
          </a:p>
        </p:txBody>
      </p:sp>
      <p:sp>
        <p:nvSpPr>
          <p:cNvPr id="17" name="Title Text"/>
          <p:cNvSpPr txBox="1"/>
          <p:nvPr>
            <p:ph type="title"/>
          </p:nvPr>
        </p:nvSpPr>
        <p:spPr>
          <a:prstGeom prst="rect">
            <a:avLst/>
          </a:prstGeom>
        </p:spPr>
        <p:txBody>
          <a:bodyPr/>
          <a:lstStyle/>
          <a:p>
            <a:pPr/>
            <a:r>
              <a:t>Title Text</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28"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29"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30" name="Title Text"/>
          <p:cNvSpPr txBox="1"/>
          <p:nvPr>
            <p:ph type="title"/>
          </p:nvPr>
        </p:nvSpPr>
        <p:spPr>
          <a:prstGeom prst="rect">
            <a:avLst/>
          </a:prstGeom>
        </p:spPr>
        <p:txBody>
          <a:bodyPr/>
          <a:lstStyle/>
          <a:p>
            <a:pPr/>
            <a:r>
              <a:t>Title Text</a:t>
            </a:r>
          </a:p>
        </p:txBody>
      </p:sp>
      <p:sp>
        <p:nvSpPr>
          <p:cNvPr id="131"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prstGeom prst="rect">
            <a:avLst/>
          </a:prstGeom>
        </p:spPr>
        <p:txBody>
          <a:bodyPr/>
          <a:lstStyle/>
          <a:p>
            <a:pPr/>
            <a:fld id="{86CB4B4D-7CA3-9044-876B-883B54F8677D}" type="slidenum"/>
          </a:p>
        </p:txBody>
      </p:sp>
      <p:pic>
        <p:nvPicPr>
          <p:cNvPr id="133"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3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4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42"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43" name="Title Text"/>
          <p:cNvSpPr txBox="1"/>
          <p:nvPr>
            <p:ph type="title"/>
          </p:nvPr>
        </p:nvSpPr>
        <p:spPr>
          <a:prstGeom prst="rect">
            <a:avLst/>
          </a:prstGeom>
        </p:spPr>
        <p:txBody>
          <a:bodyPr/>
          <a:lstStyle/>
          <a:p>
            <a:pPr/>
            <a:r>
              <a:t>Title Text</a:t>
            </a:r>
          </a:p>
        </p:txBody>
      </p:sp>
      <p:sp>
        <p:nvSpPr>
          <p:cNvPr id="144"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prstGeom prst="rect">
            <a:avLst/>
          </a:prstGeom>
        </p:spPr>
        <p:txBody>
          <a:bodyPr/>
          <a:lstStyle/>
          <a:p>
            <a:pPr/>
            <a:fld id="{86CB4B4D-7CA3-9044-876B-883B54F8677D}" type="slidenum"/>
          </a:p>
        </p:txBody>
      </p:sp>
      <p:pic>
        <p:nvPicPr>
          <p:cNvPr id="146"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4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54"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55"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56" name="Title Text"/>
          <p:cNvSpPr txBox="1"/>
          <p:nvPr>
            <p:ph type="title"/>
          </p:nvPr>
        </p:nvSpPr>
        <p:spPr>
          <a:prstGeom prst="rect">
            <a:avLst/>
          </a:prstGeom>
        </p:spPr>
        <p:txBody>
          <a:bodyPr/>
          <a:lstStyle/>
          <a:p>
            <a:pPr/>
            <a:r>
              <a:t>Title Text</a:t>
            </a:r>
          </a:p>
        </p:txBody>
      </p:sp>
      <p:sp>
        <p:nvSpPr>
          <p:cNvPr id="157"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prstGeom prst="rect">
            <a:avLst/>
          </a:prstGeom>
        </p:spPr>
        <p:txBody>
          <a:bodyPr/>
          <a:lstStyle/>
          <a:p>
            <a:pPr/>
            <a:fld id="{86CB4B4D-7CA3-9044-876B-883B54F8677D}" type="slidenum"/>
          </a:p>
        </p:txBody>
      </p:sp>
      <p:pic>
        <p:nvPicPr>
          <p:cNvPr id="159"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60"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6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6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69" name="Title Text"/>
          <p:cNvSpPr txBox="1"/>
          <p:nvPr>
            <p:ph type="title"/>
          </p:nvPr>
        </p:nvSpPr>
        <p:spPr>
          <a:prstGeom prst="rect">
            <a:avLst/>
          </a:prstGeom>
        </p:spPr>
        <p:txBody>
          <a:bodyPr/>
          <a:lstStyle/>
          <a:p>
            <a:pPr/>
            <a:r>
              <a:t>Title Text</a:t>
            </a:r>
          </a:p>
        </p:txBody>
      </p:sp>
      <p:sp>
        <p:nvSpPr>
          <p:cNvPr id="170"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prstGeom prst="rect">
            <a:avLst/>
          </a:prstGeom>
        </p:spPr>
        <p:txBody>
          <a:bodyPr/>
          <a:lstStyle/>
          <a:p>
            <a:pPr/>
            <a:fld id="{86CB4B4D-7CA3-9044-876B-883B54F8677D}" type="slidenum"/>
          </a:p>
        </p:txBody>
      </p:sp>
      <p:pic>
        <p:nvPicPr>
          <p:cNvPr id="172"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7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80"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81"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82" name="Title Text"/>
          <p:cNvSpPr txBox="1"/>
          <p:nvPr>
            <p:ph type="title"/>
          </p:nvPr>
        </p:nvSpPr>
        <p:spPr>
          <a:prstGeom prst="rect">
            <a:avLst/>
          </a:prstGeom>
        </p:spPr>
        <p:txBody>
          <a:bodyPr/>
          <a:lstStyle/>
          <a:p>
            <a:pPr/>
            <a:r>
              <a:t>Title Text</a:t>
            </a:r>
          </a:p>
        </p:txBody>
      </p:sp>
      <p:sp>
        <p:nvSpPr>
          <p:cNvPr id="183" name="Body Level One…"/>
          <p:cNvSpPr txBox="1"/>
          <p:nvPr>
            <p:ph type="body" sz="quarter" idx="1"/>
          </p:nvPr>
        </p:nvSpPr>
        <p:spPr>
          <a:xfrm>
            <a:off x="152400" y="709612"/>
            <a:ext cx="4457700" cy="2501901"/>
          </a:xfrm>
          <a:prstGeom prst="rect">
            <a:avLst/>
          </a:prstGeom>
        </p:spPr>
        <p:txBody>
          <a:bodyPr/>
          <a:lstStyle>
            <a:lvl1pPr>
              <a:buFont typeface="Helvetica"/>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prstGeom prst="rect">
            <a:avLst/>
          </a:prstGeom>
        </p:spPr>
        <p:txBody>
          <a:bodyPr/>
          <a:lstStyle/>
          <a:p>
            <a:pPr/>
            <a:fld id="{86CB4B4D-7CA3-9044-876B-883B54F8677D}" type="slidenum"/>
          </a:p>
        </p:txBody>
      </p:sp>
      <p:pic>
        <p:nvPicPr>
          <p:cNvPr id="185"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86"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utline">
    <p:spTree>
      <p:nvGrpSpPr>
        <p:cNvPr id="1" name=""/>
        <p:cNvGrpSpPr/>
        <p:nvPr/>
      </p:nvGrpSpPr>
      <p:grpSpPr>
        <a:xfrm>
          <a:off x="0" y="0"/>
          <a:ext cx="0" cy="0"/>
          <a:chOff x="0" y="0"/>
          <a:chExt cx="0" cy="0"/>
        </a:xfrm>
      </p:grpSpPr>
      <p:sp>
        <p:nvSpPr>
          <p:cNvPr id="19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94" name="Bernd Surrow"/>
          <p:cNvSpPr txBox="1"/>
          <p:nvPr/>
        </p:nvSpPr>
        <p:spPr>
          <a:xfrm>
            <a:off x="8834798" y="6436359"/>
            <a:ext cx="1054101"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95" name="Title Text"/>
          <p:cNvSpPr txBox="1"/>
          <p:nvPr>
            <p:ph type="title"/>
          </p:nvPr>
        </p:nvSpPr>
        <p:spPr>
          <a:prstGeom prst="rect">
            <a:avLst/>
          </a:prstGeom>
        </p:spPr>
        <p:txBody>
          <a:bodyPr/>
          <a:lstStyle/>
          <a:p>
            <a:pPr/>
            <a:r>
              <a:t>Title Text</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pic>
        <p:nvPicPr>
          <p:cNvPr id="197"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98"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05"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06"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07" name="Title Text"/>
          <p:cNvSpPr txBox="1"/>
          <p:nvPr>
            <p:ph type="title"/>
          </p:nvPr>
        </p:nvSpPr>
        <p:spPr>
          <a:prstGeom prst="rect">
            <a:avLst/>
          </a:prstGeom>
        </p:spPr>
        <p:txBody>
          <a:bodyPr/>
          <a:lstStyle/>
          <a:p>
            <a:pPr/>
            <a:r>
              <a:t>Title Text</a:t>
            </a:r>
          </a:p>
        </p:txBody>
      </p:sp>
      <p:sp>
        <p:nvSpPr>
          <p:cNvPr id="208"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09" name="Slide Number"/>
          <p:cNvSpPr txBox="1"/>
          <p:nvPr>
            <p:ph type="sldNum" sz="quarter" idx="2"/>
          </p:nvPr>
        </p:nvSpPr>
        <p:spPr>
          <a:prstGeom prst="rect">
            <a:avLst/>
          </a:prstGeom>
        </p:spPr>
        <p:txBody>
          <a:bodyPr/>
          <a:lstStyle/>
          <a:p>
            <a:pPr/>
            <a:fld id="{86CB4B4D-7CA3-9044-876B-883B54F8677D}" type="slidenum"/>
          </a:p>
        </p:txBody>
      </p:sp>
      <p:pic>
        <p:nvPicPr>
          <p:cNvPr id="210"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11"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18"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19"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20" name="Title Text"/>
          <p:cNvSpPr txBox="1"/>
          <p:nvPr>
            <p:ph type="title"/>
          </p:nvPr>
        </p:nvSpPr>
        <p:spPr>
          <a:prstGeom prst="rect">
            <a:avLst/>
          </a:prstGeom>
        </p:spPr>
        <p:txBody>
          <a:bodyPr/>
          <a:lstStyle/>
          <a:p>
            <a:pPr/>
            <a:r>
              <a:t>Title Text</a:t>
            </a:r>
          </a:p>
        </p:txBody>
      </p:sp>
      <p:sp>
        <p:nvSpPr>
          <p:cNvPr id="221"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prstGeom prst="rect">
            <a:avLst/>
          </a:prstGeom>
        </p:spPr>
        <p:txBody>
          <a:bodyPr/>
          <a:lstStyle/>
          <a:p>
            <a:pPr/>
            <a:fld id="{86CB4B4D-7CA3-9044-876B-883B54F8677D}" type="slidenum"/>
          </a:p>
        </p:txBody>
      </p:sp>
      <p:pic>
        <p:nvPicPr>
          <p:cNvPr id="223"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2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3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32"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33" name="Title Text"/>
          <p:cNvSpPr txBox="1"/>
          <p:nvPr>
            <p:ph type="title"/>
          </p:nvPr>
        </p:nvSpPr>
        <p:spPr>
          <a:prstGeom prst="rect">
            <a:avLst/>
          </a:prstGeom>
        </p:spPr>
        <p:txBody>
          <a:bodyPr/>
          <a:lstStyle/>
          <a:p>
            <a:pPr/>
            <a:r>
              <a:t>Title Text</a:t>
            </a:r>
          </a:p>
        </p:txBody>
      </p:sp>
      <p:sp>
        <p:nvSpPr>
          <p:cNvPr id="234" name="Body Level One…"/>
          <p:cNvSpPr txBox="1"/>
          <p:nvPr>
            <p:ph type="body" sz="quarter" idx="1"/>
          </p:nvPr>
        </p:nvSpPr>
        <p:spPr>
          <a:xfrm>
            <a:off x="152400" y="709612"/>
            <a:ext cx="4457700" cy="2501901"/>
          </a:xfrm>
          <a:prstGeom prst="rect">
            <a:avLst/>
          </a:prstGeom>
        </p:spPr>
        <p:txBody>
          <a:bodyPr/>
          <a:lstStyle>
            <a:lvl1pPr>
              <a:buFont typeface="Helvetica"/>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35" name="Slide Number"/>
          <p:cNvSpPr txBox="1"/>
          <p:nvPr>
            <p:ph type="sldNum" sz="quarter" idx="2"/>
          </p:nvPr>
        </p:nvSpPr>
        <p:spPr>
          <a:prstGeom prst="rect">
            <a:avLst/>
          </a:prstGeom>
        </p:spPr>
        <p:txBody>
          <a:bodyPr/>
          <a:lstStyle/>
          <a:p>
            <a:pPr/>
            <a:fld id="{86CB4B4D-7CA3-9044-876B-883B54F8677D}" type="slidenum"/>
          </a:p>
        </p:txBody>
      </p:sp>
      <p:pic>
        <p:nvPicPr>
          <p:cNvPr id="236"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3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44"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45"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46" name="Title Text"/>
          <p:cNvSpPr txBox="1"/>
          <p:nvPr>
            <p:ph type="title"/>
          </p:nvPr>
        </p:nvSpPr>
        <p:spPr>
          <a:prstGeom prst="rect">
            <a:avLst/>
          </a:prstGeom>
        </p:spPr>
        <p:txBody>
          <a:bodyPr/>
          <a:lstStyle/>
          <a:p>
            <a:pPr/>
            <a:r>
              <a:t>Title Text</a:t>
            </a:r>
          </a:p>
        </p:txBody>
      </p:sp>
      <p:sp>
        <p:nvSpPr>
          <p:cNvPr id="247"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prstGeom prst="rect">
            <a:avLst/>
          </a:prstGeom>
        </p:spPr>
        <p:txBody>
          <a:bodyPr/>
          <a:lstStyle/>
          <a:p>
            <a:pPr/>
            <a:fld id="{86CB4B4D-7CA3-9044-876B-883B54F8677D}" type="slidenum"/>
          </a:p>
        </p:txBody>
      </p:sp>
      <p:pic>
        <p:nvPicPr>
          <p:cNvPr id="249"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50"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4-8, 2023</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25" name="qcd3.jpg" descr="qcd3.jpg"/>
          <p:cNvPicPr>
            <a:picLocks noChangeAspect="1"/>
          </p:cNvPicPr>
          <p:nvPr/>
        </p:nvPicPr>
        <p:blipFill>
          <a:blip r:embed="rId2">
            <a:extLst/>
          </a:blip>
          <a:stretch>
            <a:fillRect/>
          </a:stretch>
        </p:blipFill>
        <p:spPr>
          <a:xfrm>
            <a:off x="-1029695" y="-2353014"/>
            <a:ext cx="11939990" cy="11564028"/>
          </a:xfrm>
          <a:prstGeom prst="rect">
            <a:avLst/>
          </a:prstGeom>
          <a:ln w="12700"/>
        </p:spPr>
      </p:pic>
      <p:sp>
        <p:nvSpPr>
          <p:cNvPr id="26" name="Text"/>
          <p:cNvSpPr txBox="1"/>
          <p:nvPr/>
        </p:nvSpPr>
        <p:spPr>
          <a:xfrm>
            <a:off x="9050337" y="0"/>
            <a:ext cx="850901"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7" name="Title Text"/>
          <p:cNvSpPr txBox="1"/>
          <p:nvPr>
            <p:ph type="title"/>
          </p:nvPr>
        </p:nvSpPr>
        <p:spPr>
          <a:xfrm>
            <a:off x="1245393" y="1092200"/>
            <a:ext cx="7366001" cy="1295400"/>
          </a:xfrm>
          <a:prstGeom prst="rect">
            <a:avLst/>
          </a:prstGeom>
          <a:gradFill>
            <a:gsLst>
              <a:gs pos="0">
                <a:srgbClr val="FFE3A5"/>
              </a:gs>
              <a:gs pos="100000">
                <a:srgbClr val="FFFFFF"/>
              </a:gs>
            </a:gsLst>
            <a:lin ang="0"/>
          </a:gradFill>
        </p:spPr>
        <p:txBody>
          <a:bodyPr anchor="b"/>
          <a:lstStyle>
            <a:lvl1pPr>
              <a:defRPr b="1">
                <a:effectLst>
                  <a:outerShdw sx="100000" sy="100000" kx="0" ky="0" algn="b" rotWithShape="0" blurRad="12700" dist="25400" dir="2700000">
                    <a:srgbClr val="FFFFFF"/>
                  </a:outerShdw>
                </a:effectLst>
              </a:defRPr>
            </a:lvl1pPr>
          </a:lstStyle>
          <a:p>
            <a:pPr/>
            <a:r>
              <a:t>Title Text</a:t>
            </a:r>
          </a:p>
        </p:txBody>
      </p:sp>
      <p:sp>
        <p:nvSpPr>
          <p:cNvPr id="28" name="Slide Number"/>
          <p:cNvSpPr txBox="1"/>
          <p:nvPr>
            <p:ph type="sldNum" sz="quarter" idx="2"/>
          </p:nvPr>
        </p:nvSpPr>
        <p:spPr>
          <a:xfrm>
            <a:off x="9656762" y="12700"/>
            <a:ext cx="241301" cy="235905"/>
          </a:xfrm>
          <a:prstGeom prst="rect">
            <a:avLst/>
          </a:prstGeom>
        </p:spPr>
        <p:txBody>
          <a:bodyPr/>
          <a:lstStyle/>
          <a:p>
            <a:pPr/>
            <a:fld id="{86CB4B4D-7CA3-9044-876B-883B54F8677D}" type="slidenum"/>
          </a:p>
        </p:txBody>
      </p:sp>
      <p:sp>
        <p:nvSpPr>
          <p:cNvPr id="29"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30"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31"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3-8, 2023</a:t>
            </a:r>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5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5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59" name="Title Text"/>
          <p:cNvSpPr txBox="1"/>
          <p:nvPr>
            <p:ph type="title"/>
          </p:nvPr>
        </p:nvSpPr>
        <p:spPr>
          <a:prstGeom prst="rect">
            <a:avLst/>
          </a:prstGeom>
        </p:spPr>
        <p:txBody>
          <a:bodyPr/>
          <a:lstStyle/>
          <a:p>
            <a:pPr/>
            <a:r>
              <a:t>Title Text</a:t>
            </a:r>
          </a:p>
        </p:txBody>
      </p:sp>
      <p:sp>
        <p:nvSpPr>
          <p:cNvPr id="260"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prstGeom prst="rect">
            <a:avLst/>
          </a:prstGeom>
        </p:spPr>
        <p:txBody>
          <a:bodyPr/>
          <a:lstStyle/>
          <a:p>
            <a:pPr/>
            <a:fld id="{86CB4B4D-7CA3-9044-876B-883B54F8677D}" type="slidenum"/>
          </a:p>
        </p:txBody>
      </p:sp>
      <p:pic>
        <p:nvPicPr>
          <p:cNvPr id="262"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6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70"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71"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72" name="Title Text"/>
          <p:cNvSpPr txBox="1"/>
          <p:nvPr>
            <p:ph type="title"/>
          </p:nvPr>
        </p:nvSpPr>
        <p:spPr>
          <a:prstGeom prst="rect">
            <a:avLst/>
          </a:prstGeom>
        </p:spPr>
        <p:txBody>
          <a:bodyPr/>
          <a:lstStyle/>
          <a:p>
            <a:pPr/>
            <a:r>
              <a:t>Title Text</a:t>
            </a:r>
          </a:p>
        </p:txBody>
      </p:sp>
      <p:sp>
        <p:nvSpPr>
          <p:cNvPr id="273"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74" name="Slide Number"/>
          <p:cNvSpPr txBox="1"/>
          <p:nvPr>
            <p:ph type="sldNum" sz="quarter" idx="2"/>
          </p:nvPr>
        </p:nvSpPr>
        <p:spPr>
          <a:prstGeom prst="rect">
            <a:avLst/>
          </a:prstGeom>
        </p:spPr>
        <p:txBody>
          <a:bodyPr/>
          <a:lstStyle/>
          <a:p>
            <a:pPr/>
            <a:fld id="{86CB4B4D-7CA3-9044-876B-883B54F8677D}" type="slidenum"/>
          </a:p>
        </p:txBody>
      </p:sp>
      <p:pic>
        <p:nvPicPr>
          <p:cNvPr id="275"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76"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28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284"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285" name="Title Text"/>
          <p:cNvSpPr txBox="1"/>
          <p:nvPr>
            <p:ph type="title"/>
          </p:nvPr>
        </p:nvSpPr>
        <p:spPr>
          <a:prstGeom prst="rect">
            <a:avLst/>
          </a:prstGeom>
        </p:spPr>
        <p:txBody>
          <a:bodyPr/>
          <a:lstStyle/>
          <a:p>
            <a:pPr/>
            <a:r>
              <a:t>Title Text</a:t>
            </a:r>
          </a:p>
        </p:txBody>
      </p:sp>
      <p:sp>
        <p:nvSpPr>
          <p:cNvPr id="286"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287" name="Slide Number"/>
          <p:cNvSpPr txBox="1"/>
          <p:nvPr>
            <p:ph type="sldNum" sz="quarter" idx="2"/>
          </p:nvPr>
        </p:nvSpPr>
        <p:spPr>
          <a:prstGeom prst="rect">
            <a:avLst/>
          </a:prstGeom>
        </p:spPr>
        <p:txBody>
          <a:bodyPr/>
          <a:lstStyle/>
          <a:p>
            <a:pPr/>
            <a:fld id="{86CB4B4D-7CA3-9044-876B-883B54F8677D}" type="slidenum"/>
          </a:p>
        </p:txBody>
      </p:sp>
      <p:pic>
        <p:nvPicPr>
          <p:cNvPr id="288"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289"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38"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
        <p:nvSpPr>
          <p:cNvPr id="42"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43"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44"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3-8, 2023</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5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2" name="Title Text"/>
          <p:cNvSpPr txBox="1"/>
          <p:nvPr>
            <p:ph type="title"/>
          </p:nvPr>
        </p:nvSpPr>
        <p:spPr>
          <a:prstGeom prst="rect">
            <a:avLst/>
          </a:prstGeom>
        </p:spPr>
        <p:txBody>
          <a:bodyPr/>
          <a:lstStyle/>
          <a:p>
            <a:pPr/>
            <a:r>
              <a:t>Title Text</a:t>
            </a:r>
          </a:p>
        </p:txBody>
      </p:sp>
      <p:sp>
        <p:nvSpPr>
          <p:cNvPr id="53"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
        <p:nvSpPr>
          <p:cNvPr id="55"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56"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7"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3-8, 2023</a:t>
            </a: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utline">
    <p:spTree>
      <p:nvGrpSpPr>
        <p:cNvPr id="1" name=""/>
        <p:cNvGrpSpPr/>
        <p:nvPr/>
      </p:nvGrpSpPr>
      <p:grpSpPr>
        <a:xfrm>
          <a:off x="0" y="0"/>
          <a:ext cx="0" cy="0"/>
          <a:chOff x="0" y="0"/>
          <a:chExt cx="0" cy="0"/>
        </a:xfrm>
      </p:grpSpPr>
      <p:sp>
        <p:nvSpPr>
          <p:cNvPr id="64"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65" name="Object Placeholder"/>
          <p:cNvSpPr txBox="1"/>
          <p:nvPr>
            <p:ph type="obj" sz="quarter" idx="3"/>
          </p:nvPr>
        </p:nvSpPr>
        <p:spPr>
          <a:xfrm>
            <a:off x="965525" y="891539"/>
            <a:ext cx="4876801" cy="1752601"/>
          </a:xfrm>
          <a:prstGeom prst="rect">
            <a:avLst/>
          </a:prstGeom>
        </p:spPr>
        <p:txBody>
          <a:bodyPr lIns="0" tIns="0" rIns="0" bIns="0" anchor="ctr"/>
          <a:lstStyle/>
          <a:p>
            <a:pPr marL="0" marR="0" indent="0" algn="ctr" defTabSz="457200">
              <a:lnSpc>
                <a:spcPct val="100000"/>
              </a:lnSpc>
              <a:spcBef>
                <a:spcPts val="0"/>
              </a:spcBef>
              <a:buClrTx/>
              <a:buSzTx/>
              <a:buFontTx/>
              <a:buNone/>
              <a:defRPr sz="3000">
                <a:uFillTx/>
                <a:latin typeface="Gill Sans"/>
                <a:ea typeface="Gill Sans"/>
                <a:cs typeface="Gill Sans"/>
                <a:sym typeface="Gill Sans"/>
              </a:defRPr>
            </a:pPr>
          </a:p>
        </p:txBody>
      </p:sp>
      <p:sp>
        <p:nvSpPr>
          <p:cNvPr id="66" name="Title Text"/>
          <p:cNvSpPr txBox="1"/>
          <p:nvPr>
            <p:ph type="title"/>
          </p:nvPr>
        </p:nvSpPr>
        <p:spPr>
          <a:prstGeom prst="rect">
            <a:avLst/>
          </a:prstGeom>
        </p:spPr>
        <p:txBody>
          <a:bodyPr/>
          <a:lstStyle/>
          <a:p>
            <a:pPr/>
            <a:r>
              <a:t>Title Text</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
        <p:nvSpPr>
          <p:cNvPr id="68"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69"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70"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7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78" name="Title Text"/>
          <p:cNvSpPr txBox="1"/>
          <p:nvPr>
            <p:ph type="title"/>
          </p:nvPr>
        </p:nvSpPr>
        <p:spPr>
          <a:prstGeom prst="rect">
            <a:avLst/>
          </a:prstGeom>
        </p:spPr>
        <p:txBody>
          <a:bodyPr/>
          <a:lstStyle/>
          <a:p>
            <a:pPr/>
            <a:r>
              <a:t>Title Text</a:t>
            </a:r>
          </a:p>
        </p:txBody>
      </p:sp>
      <p:sp>
        <p:nvSpPr>
          <p:cNvPr id="79"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
        <p:nvSpPr>
          <p:cNvPr id="81"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82"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3"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4-8, 2023</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90" name="Text"/>
          <p:cNvSpPr txBox="1"/>
          <p:nvPr/>
        </p:nvSpPr>
        <p:spPr>
          <a:xfrm>
            <a:off x="9050337" y="0"/>
            <a:ext cx="850901"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91" name="Bernd Surrow"/>
          <p:cNvSpPr txBox="1"/>
          <p:nvPr/>
        </p:nvSpPr>
        <p:spPr>
          <a:xfrm>
            <a:off x="8839200" y="6433184"/>
            <a:ext cx="105410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92" name="Title Text"/>
          <p:cNvSpPr txBox="1"/>
          <p:nvPr>
            <p:ph type="title"/>
          </p:nvPr>
        </p:nvSpPr>
        <p:spPr>
          <a:xfrm>
            <a:off x="1245393" y="1092200"/>
            <a:ext cx="7366001" cy="1295400"/>
          </a:xfrm>
          <a:prstGeom prst="rect">
            <a:avLst/>
          </a:prstGeom>
          <a:gradFill>
            <a:gsLst>
              <a:gs pos="0">
                <a:srgbClr val="FFE3A5"/>
              </a:gs>
              <a:gs pos="100000">
                <a:srgbClr val="FFFFFF"/>
              </a:gs>
            </a:gsLst>
            <a:lin ang="0"/>
          </a:gradFill>
        </p:spPr>
        <p:txBody>
          <a:bodyPr anchor="b"/>
          <a:lstStyle>
            <a:lvl1pPr>
              <a:defRPr b="1">
                <a:effectLst>
                  <a:outerShdw sx="100000" sy="100000" kx="0" ky="0" algn="b" rotWithShape="0" blurRad="12700" dist="25400" dir="2700000">
                    <a:srgbClr val="FFFFFF"/>
                  </a:outerShdw>
                </a:effectLst>
              </a:defRPr>
            </a:lvl1pPr>
          </a:lstStyle>
          <a:p>
            <a:pPr/>
            <a:r>
              <a:t>Title Text</a:t>
            </a:r>
          </a:p>
        </p:txBody>
      </p:sp>
      <p:sp>
        <p:nvSpPr>
          <p:cNvPr id="93" name="Slide Number"/>
          <p:cNvSpPr txBox="1"/>
          <p:nvPr>
            <p:ph type="sldNum" sz="quarter" idx="2"/>
          </p:nvPr>
        </p:nvSpPr>
        <p:spPr>
          <a:xfrm>
            <a:off x="9656762" y="12700"/>
            <a:ext cx="241301" cy="235905"/>
          </a:xfrm>
          <a:prstGeom prst="rect">
            <a:avLst/>
          </a:prstGeom>
        </p:spPr>
        <p:txBody>
          <a:bodyPr/>
          <a:lstStyle/>
          <a:p>
            <a:pPr/>
            <a:fld id="{86CB4B4D-7CA3-9044-876B-883B54F8677D}" type="slidenum"/>
          </a:p>
        </p:txBody>
      </p:sp>
      <p:pic>
        <p:nvPicPr>
          <p:cNvPr id="94"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95"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02"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3"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152400" y="709612"/>
            <a:ext cx="4457700" cy="2501901"/>
          </a:xfrm>
          <a:prstGeom prst="rect">
            <a:avLst/>
          </a:prstGeom>
        </p:spPr>
        <p:txBody>
          <a:bodyPr/>
          <a:lstStyle>
            <a:lvl1pPr>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pic>
        <p:nvPicPr>
          <p:cNvPr id="107"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8"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in">
    <p:spTree>
      <p:nvGrpSpPr>
        <p:cNvPr id="1" name=""/>
        <p:cNvGrpSpPr/>
        <p:nvPr/>
      </p:nvGrpSpPr>
      <p:grpSpPr>
        <a:xfrm>
          <a:off x="0" y="0"/>
          <a:ext cx="0" cy="0"/>
          <a:chOff x="0" y="0"/>
          <a:chExt cx="0" cy="0"/>
        </a:xfrm>
      </p:grpSpPr>
      <p:sp>
        <p:nvSpPr>
          <p:cNvPr id="115"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16"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quarter" idx="1"/>
          </p:nvPr>
        </p:nvSpPr>
        <p:spPr>
          <a:xfrm>
            <a:off x="152400" y="709612"/>
            <a:ext cx="4457700" cy="2501901"/>
          </a:xfrm>
          <a:prstGeom prst="rect">
            <a:avLst/>
          </a:prstGeom>
        </p:spPr>
        <p:txBody>
          <a:bodyPr/>
          <a:lstStyle>
            <a:lvl1pPr>
              <a:buFont typeface="Helvetica"/>
              <a:buBlip>
                <a:blip r:embed="rId2"/>
              </a:buBlip>
            </a:lvl1pPr>
            <a:lvl2pPr>
              <a:buBlip>
                <a:blip r:embed="rId3"/>
              </a:buBlip>
            </a:lvl2pPr>
            <a:lvl3pPr>
              <a:buBlip>
                <a:blip r:embed="rId4"/>
              </a:buBlip>
            </a:lvl3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pic>
        <p:nvPicPr>
          <p:cNvPr id="120"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21"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3.tif"/><Relationship Id="rId6" Type="http://schemas.openxmlformats.org/officeDocument/2006/relationships/image" Target="../media/image4.tif"/><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 Id="rId19" Type="http://schemas.openxmlformats.org/officeDocument/2006/relationships/slideLayout" Target="../slideLayouts/slideLayout13.xml"/><Relationship Id="rId20" Type="http://schemas.openxmlformats.org/officeDocument/2006/relationships/slideLayout" Target="../slideLayouts/slideLayout14.xml"/><Relationship Id="rId21" Type="http://schemas.openxmlformats.org/officeDocument/2006/relationships/slideLayout" Target="../slideLayouts/slideLayout15.xml"/><Relationship Id="rId22" Type="http://schemas.openxmlformats.org/officeDocument/2006/relationships/slideLayout" Target="../slideLayouts/slideLayout16.xml"/><Relationship Id="rId23" Type="http://schemas.openxmlformats.org/officeDocument/2006/relationships/slideLayout" Target="../slideLayouts/slideLayout17.xml"/><Relationship Id="rId24" Type="http://schemas.openxmlformats.org/officeDocument/2006/relationships/slideLayout" Target="../slideLayouts/slideLayout18.xml"/><Relationship Id="rId25" Type="http://schemas.openxmlformats.org/officeDocument/2006/relationships/slideLayout" Target="../slideLayouts/slideLayout19.xml"/><Relationship Id="rId26" Type="http://schemas.openxmlformats.org/officeDocument/2006/relationships/slideLayout" Target="../slideLayouts/slideLayout20.xml"/><Relationship Id="rId27" Type="http://schemas.openxmlformats.org/officeDocument/2006/relationships/slideLayout" Target="../slideLayouts/slideLayout21.xml"/><Relationship Id="rId2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qcd3.jpg" descr="qcd3.jpg"/>
          <p:cNvPicPr>
            <a:picLocks noChangeAspect="1"/>
          </p:cNvPicPr>
          <p:nvPr/>
        </p:nvPicPr>
        <p:blipFill>
          <a:blip r:embed="rId2">
            <a:extLst/>
          </a:blip>
          <a:stretch>
            <a:fillRect/>
          </a:stretch>
        </p:blipFill>
        <p:spPr>
          <a:xfrm>
            <a:off x="-1027313" y="-2353014"/>
            <a:ext cx="11939989" cy="11564028"/>
          </a:xfrm>
          <a:prstGeom prst="rect">
            <a:avLst/>
          </a:prstGeom>
          <a:ln w="12700"/>
        </p:spPr>
      </p:pic>
      <p:sp>
        <p:nvSpPr>
          <p:cNvPr id="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4" name="Title Text"/>
          <p:cNvSpPr txBox="1"/>
          <p:nvPr>
            <p:ph type="title"/>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p>
            <a:pPr/>
            <a:r>
              <a:t>Title Text</a:t>
            </a:r>
          </a:p>
        </p:txBody>
      </p:sp>
      <p:sp>
        <p:nvSpPr>
          <p:cNvPr id="5" name="Slide Number"/>
          <p:cNvSpPr txBox="1"/>
          <p:nvPr>
            <p:ph type="sldNum" sz="quarter" idx="2"/>
          </p:nvPr>
        </p:nvSpPr>
        <p:spPr>
          <a:xfrm>
            <a:off x="9669462" y="0"/>
            <a:ext cx="241301" cy="235905"/>
          </a:xfrm>
          <a:prstGeom prst="rect">
            <a:avLst/>
          </a:prstGeom>
          <a:ln w="12700">
            <a:miter lim="400000"/>
          </a:ln>
        </p:spPr>
        <p:txBody>
          <a:bodyPr wrap="none" lIns="50800" tIns="50800" rIns="50800" bIns="50800">
            <a:spAutoFit/>
          </a:bodyPr>
          <a:lstStyle>
            <a:lvl1pPr marL="0" marR="0" algn="ctr" defTabSz="457200">
              <a:defRPr sz="1000">
                <a:solidFill>
                  <a:srgbClr val="000000"/>
                </a:solidFill>
              </a:defRPr>
            </a:lvl1pPr>
          </a:lstStyle>
          <a:p>
            <a:pPr/>
            <a:fld id="{86CB4B4D-7CA3-9044-876B-883B54F8677D}" type="slidenum"/>
          </a:p>
        </p:txBody>
      </p:sp>
      <p:sp>
        <p:nvSpPr>
          <p:cNvPr id="6"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7"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 name="Low-x workshop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Low-x workshop 2023</a:t>
            </a:r>
          </a:p>
          <a:p>
            <a:pPr>
              <a:defRPr sz="1000">
                <a:solidFill>
                  <a:srgbClr val="000000"/>
                </a:solidFill>
                <a:uFill>
                  <a:solidFill>
                    <a:srgbClr val="000000"/>
                  </a:solidFill>
                </a:uFill>
                <a:latin typeface="Helvetica"/>
                <a:ea typeface="Helvetica"/>
                <a:cs typeface="Helvetica"/>
                <a:sym typeface="Helvetica"/>
              </a:defRPr>
            </a:pPr>
            <a:r>
              <a:t>Leros, Greece, September 3-8, 2023</a:t>
            </a:r>
          </a:p>
        </p:txBody>
      </p:sp>
      <p:sp>
        <p:nvSpPr>
          <p:cNvPr id="9" name="Body Level One…"/>
          <p:cNvSpPr txBox="1"/>
          <p:nvPr>
            <p:ph type="body" idx="1"/>
          </p:nvPr>
        </p:nvSpPr>
        <p:spPr>
          <a:xfrm>
            <a:off x="723900" y="1039812"/>
            <a:ext cx="7531100" cy="459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buBlip>
                <a:blip r:embed="rId4"/>
              </a:buBlip>
            </a:lvl1pPr>
            <a:lvl2pPr marL="854665" indent="-360000">
              <a:lnSpc>
                <a:spcPct val="100000"/>
              </a:lnSpc>
              <a:spcBef>
                <a:spcPts val="1100"/>
              </a:spcBef>
              <a:buClr>
                <a:srgbClr val="000000"/>
              </a:buClr>
              <a:buFont typeface="Wingdings"/>
              <a:buBlip>
                <a:blip r:embed="rId5"/>
              </a:buBlip>
              <a:defRPr sz="1600">
                <a:solidFill>
                  <a:srgbClr val="011279"/>
                </a:solidFill>
                <a:uFill>
                  <a:solidFill>
                    <a:srgbClr val="011279"/>
                  </a:solidFill>
                </a:uFill>
              </a:defRPr>
            </a:lvl2pPr>
            <a:lvl3pPr marL="1259477" indent="-360000">
              <a:lnSpc>
                <a:spcPct val="100000"/>
              </a:lnSpc>
              <a:spcBef>
                <a:spcPts val="400"/>
              </a:spcBef>
              <a:buClr>
                <a:srgbClr val="FF2600"/>
              </a:buClr>
              <a:buFont typeface="Times Roman"/>
              <a:buBlip>
                <a:blip r:embed="rId6"/>
              </a:buBlip>
              <a:defRPr sz="1400">
                <a:solidFill>
                  <a:srgbClr val="011279"/>
                </a:solidFill>
                <a:uFill>
                  <a:solidFill>
                    <a:srgbClr val="011279"/>
                  </a:solidFill>
                </a:uFill>
              </a:defRPr>
            </a:lvl3pPr>
            <a:lvl4pPr marL="1529714" indent="-293687">
              <a:lnSpc>
                <a:spcPct val="100000"/>
              </a:lnSpc>
              <a:spcBef>
                <a:spcPts val="800"/>
              </a:spcBef>
              <a:buClr>
                <a:srgbClr val="004100"/>
              </a:buClr>
              <a:buChar char=""/>
              <a:defRPr sz="1200">
                <a:solidFill>
                  <a:srgbClr val="011279"/>
                </a:solidFill>
                <a:uFill>
                  <a:solidFill>
                    <a:srgbClr val="011279"/>
                  </a:solidFill>
                </a:uFill>
              </a:defRPr>
            </a:lvl4pPr>
            <a:lvl5pPr marL="1980564" indent="-336550">
              <a:lnSpc>
                <a:spcPct val="100000"/>
              </a:lnSpc>
              <a:spcBef>
                <a:spcPts val="200"/>
              </a:spcBef>
              <a:buClr>
                <a:srgbClr val="004100"/>
              </a:buClr>
              <a:buChar char=""/>
              <a:defRPr sz="1000">
                <a:solidFill>
                  <a:srgbClr val="011279"/>
                </a:solidFill>
                <a:uFill>
                  <a:solidFill>
                    <a:srgbClr val="011279"/>
                  </a:solidFill>
                </a:uFill>
              </a:defRPr>
            </a:lvl5pPr>
          </a:lstStyle>
          <a:p>
            <a:pPr/>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 id="2147483664" r:id="rId22"/>
    <p:sldLayoutId id="2147483665" r:id="rId23"/>
    <p:sldLayoutId id="2147483666" r:id="rId24"/>
    <p:sldLayoutId id="2147483667" r:id="rId25"/>
    <p:sldLayoutId id="2147483668" r:id="rId26"/>
    <p:sldLayoutId id="2147483669" r:id="rId27"/>
    <p:sldLayoutId id="2147483670" r:id="rId28"/>
  </p:sldLayoutIdLst>
  <p:transition xmlns:p14="http://schemas.microsoft.com/office/powerpoint/2010/main" spd="med" advClick="1"/>
  <p:txStyles>
    <p:titleStyle>
      <a:lvl1pPr marL="40639" marR="40639" indent="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1pPr>
      <a:lvl2pPr marL="40639" marR="40639" indent="2286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2pPr>
      <a:lvl3pPr marL="40639" marR="40639" indent="4572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3pPr>
      <a:lvl4pPr marL="40639" marR="40639" indent="6858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4pPr>
      <a:lvl5pPr marL="40639" marR="40639" indent="9144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5pPr>
      <a:lvl6pPr marL="40639" marR="40639" indent="11430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6pPr>
      <a:lvl7pPr marL="40639" marR="40639" indent="13716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7pPr>
      <a:lvl8pPr marL="40639" marR="40639" indent="16002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8pPr>
      <a:lvl9pPr marL="40639" marR="40639" indent="1828800" algn="ctr" defTabSz="914400" rtl="0" latinLnBrk="0">
        <a:lnSpc>
          <a:spcPct val="100000"/>
        </a:lnSpc>
        <a:spcBef>
          <a:spcPts val="0"/>
        </a:spcBef>
        <a:spcAft>
          <a:spcPts val="0"/>
        </a:spcAft>
        <a:buClrTx/>
        <a:buSzTx/>
        <a:buFontTx/>
        <a:buNone/>
        <a:tabLst/>
        <a:defRPr b="0" baseline="0" cap="none" i="0" spc="0" strike="noStrike" sz="2400" u="none">
          <a:solidFill>
            <a:srgbClr val="000000"/>
          </a:solidFill>
          <a:uFill>
            <a:solidFill>
              <a:srgbClr val="000000"/>
            </a:solidFill>
          </a:uFill>
          <a:latin typeface="+mn-lt"/>
          <a:ea typeface="+mn-ea"/>
          <a:cs typeface="+mn-cs"/>
          <a:sym typeface="Comic Sans MS"/>
        </a:defRPr>
      </a:lvl9pPr>
    </p:titleStyle>
    <p:bodyStyle>
      <a:lvl1pPr marL="400640" marR="40639" indent="-360000" algn="l" defTabSz="914400" rtl="0" latinLnBrk="0">
        <a:lnSpc>
          <a:spcPct val="75000"/>
        </a:lnSpc>
        <a:spcBef>
          <a:spcPts val="600"/>
        </a:spcBef>
        <a:spcAft>
          <a:spcPts val="0"/>
        </a:spcAft>
        <a:buClr>
          <a:srgbClr val="4353FF"/>
        </a:buClr>
        <a:buSzPct val="50000"/>
        <a:buFont typeface="Monotype Sorts"/>
        <a:buBlip>
          <a:blip r:embed="rId4"/>
        </a:buBlip>
        <a:tabLst/>
        <a:defRPr b="0" baseline="0" cap="none" i="0" spc="0" strike="noStrike" sz="1800" u="none">
          <a:solidFill>
            <a:srgbClr val="000000"/>
          </a:solidFill>
          <a:uFill>
            <a:solidFill>
              <a:srgbClr val="000000"/>
            </a:solidFill>
          </a:uFill>
          <a:latin typeface="+mn-lt"/>
          <a:ea typeface="+mn-ea"/>
          <a:cs typeface="+mn-cs"/>
          <a:sym typeface="Comic Sans MS"/>
        </a:defRPr>
      </a:lvl1pPr>
      <a:lvl2pPr marL="899665" marR="40639" indent="-405000" algn="l" defTabSz="914400" rtl="0" latinLnBrk="0">
        <a:lnSpc>
          <a:spcPct val="75000"/>
        </a:lnSpc>
        <a:spcBef>
          <a:spcPts val="600"/>
        </a:spcBef>
        <a:spcAft>
          <a:spcPts val="0"/>
        </a:spcAft>
        <a:buClr>
          <a:srgbClr val="4353FF"/>
        </a:buClr>
        <a:buSzPct val="50000"/>
        <a:buFont typeface="Monotype Sorts"/>
        <a:buBlip>
          <a:blip r:embed="rId4"/>
        </a:buBlip>
        <a:tabLst/>
        <a:defRPr b="0" baseline="0" cap="none" i="0" spc="0" strike="noStrike" sz="1800" u="none">
          <a:solidFill>
            <a:srgbClr val="000000"/>
          </a:solidFill>
          <a:uFill>
            <a:solidFill>
              <a:srgbClr val="000000"/>
            </a:solidFill>
          </a:uFill>
          <a:latin typeface="+mn-lt"/>
          <a:ea typeface="+mn-ea"/>
          <a:cs typeface="+mn-cs"/>
          <a:sym typeface="Comic Sans MS"/>
        </a:defRPr>
      </a:lvl2pPr>
      <a:lvl3pPr marL="1362334" marR="40639" indent="-462857" algn="l" defTabSz="914400" rtl="0" latinLnBrk="0">
        <a:lnSpc>
          <a:spcPct val="75000"/>
        </a:lnSpc>
        <a:spcBef>
          <a:spcPts val="600"/>
        </a:spcBef>
        <a:spcAft>
          <a:spcPts val="0"/>
        </a:spcAft>
        <a:buClr>
          <a:srgbClr val="4353FF"/>
        </a:buClr>
        <a:buSzPct val="50000"/>
        <a:buFont typeface="Monotype Sorts"/>
        <a:buBlip>
          <a:blip r:embed="rId4"/>
        </a:buBlip>
        <a:tabLst/>
        <a:defRPr b="0" baseline="0" cap="none" i="0" spc="0" strike="noStrike" sz="1800" u="none">
          <a:solidFill>
            <a:srgbClr val="000000"/>
          </a:solidFill>
          <a:uFill>
            <a:solidFill>
              <a:srgbClr val="000000"/>
            </a:solidFill>
          </a:uFill>
          <a:latin typeface="+mn-lt"/>
          <a:ea typeface="+mn-ea"/>
          <a:cs typeface="+mn-cs"/>
          <a:sym typeface="Comic Sans MS"/>
        </a:defRPr>
      </a:lvl3pPr>
      <a:lvl4pPr marL="1676558" marR="40639" indent="-440531" algn="l" defTabSz="914400" rtl="0" latinLnBrk="0">
        <a:lnSpc>
          <a:spcPct val="75000"/>
        </a:lnSpc>
        <a:spcBef>
          <a:spcPts val="600"/>
        </a:spcBef>
        <a:spcAft>
          <a:spcPts val="0"/>
        </a:spcAft>
        <a:buClr>
          <a:srgbClr val="4353FF"/>
        </a:buClr>
        <a:buSzPct val="150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4pPr>
      <a:lvl5pPr marL="2249804" marR="40639" indent="-605789" algn="l" defTabSz="914400" rtl="0" latinLnBrk="0">
        <a:lnSpc>
          <a:spcPct val="75000"/>
        </a:lnSpc>
        <a:spcBef>
          <a:spcPts val="600"/>
        </a:spcBef>
        <a:spcAft>
          <a:spcPts val="0"/>
        </a:spcAft>
        <a:buClr>
          <a:srgbClr val="4353FF"/>
        </a:buClr>
        <a:buSzPct val="150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5pPr>
      <a:lvl6pPr marL="2786328" marR="40639" indent="-792428" algn="l" defTabSz="914400" rtl="0" latinLnBrk="0">
        <a:lnSpc>
          <a:spcPct val="75000"/>
        </a:lnSpc>
        <a:spcBef>
          <a:spcPts val="600"/>
        </a:spcBef>
        <a:spcAft>
          <a:spcPts val="0"/>
        </a:spcAft>
        <a:buClr>
          <a:srgbClr val="4353FF"/>
        </a:buClr>
        <a:buSzPct val="171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6pPr>
      <a:lvl7pPr marL="3141928" marR="40639" indent="-792428" algn="l" defTabSz="914400" rtl="0" latinLnBrk="0">
        <a:lnSpc>
          <a:spcPct val="75000"/>
        </a:lnSpc>
        <a:spcBef>
          <a:spcPts val="600"/>
        </a:spcBef>
        <a:spcAft>
          <a:spcPts val="0"/>
        </a:spcAft>
        <a:buClr>
          <a:srgbClr val="4353FF"/>
        </a:buClr>
        <a:buSzPct val="171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7pPr>
      <a:lvl8pPr marL="3497528" marR="40639" indent="-792428" algn="l" defTabSz="914400" rtl="0" latinLnBrk="0">
        <a:lnSpc>
          <a:spcPct val="75000"/>
        </a:lnSpc>
        <a:spcBef>
          <a:spcPts val="600"/>
        </a:spcBef>
        <a:spcAft>
          <a:spcPts val="0"/>
        </a:spcAft>
        <a:buClr>
          <a:srgbClr val="4353FF"/>
        </a:buClr>
        <a:buSzPct val="171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8pPr>
      <a:lvl9pPr marL="3853128" marR="40639" indent="-792428" algn="l" defTabSz="914400" rtl="0" latinLnBrk="0">
        <a:lnSpc>
          <a:spcPct val="75000"/>
        </a:lnSpc>
        <a:spcBef>
          <a:spcPts val="600"/>
        </a:spcBef>
        <a:spcAft>
          <a:spcPts val="0"/>
        </a:spcAft>
        <a:buClr>
          <a:srgbClr val="4353FF"/>
        </a:buClr>
        <a:buSzPct val="171000"/>
        <a:buFontTx/>
        <a:buChar char="•"/>
        <a:tabLst/>
        <a:defRPr b="0" baseline="0" cap="none" i="0" spc="0" strike="noStrike" sz="1800" u="none">
          <a:solidFill>
            <a:srgbClr val="000000"/>
          </a:solidFill>
          <a:uFill>
            <a:solidFill>
              <a:srgbClr val="000000"/>
            </a:solidFill>
          </a:uFill>
          <a:latin typeface="+mn-lt"/>
          <a:ea typeface="+mn-ea"/>
          <a:cs typeface="+mn-cs"/>
          <a:sym typeface="Comic Sans M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1pPr>
      <a:lvl2pPr marL="0" marR="0" indent="2286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2pPr>
      <a:lvl3pPr marL="0" marR="0" indent="4572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3pPr>
      <a:lvl4pPr marL="0" marR="0" indent="6858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4pPr>
      <a:lvl5pPr marL="0" marR="0" indent="9144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5pPr>
      <a:lvl6pPr marL="0" marR="0" indent="11430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6pPr>
      <a:lvl7pPr marL="0" marR="0" indent="13716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7pPr>
      <a:lvl8pPr marL="0" marR="0" indent="16002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8pPr>
      <a:lvl9pPr marL="0" marR="0" indent="1828800" algn="ctr" defTabSz="457200" latinLnBrk="0">
        <a:lnSpc>
          <a:spcPct val="100000"/>
        </a:lnSpc>
        <a:spcBef>
          <a:spcPts val="0"/>
        </a:spcBef>
        <a:spcAft>
          <a:spcPts val="0"/>
        </a:spcAft>
        <a:buClrTx/>
        <a:buSzTx/>
        <a:buFontTx/>
        <a:buNone/>
        <a:tabLst/>
        <a:defRPr b="0" baseline="0" cap="none" i="0" spc="0" strike="noStrike" sz="1000" u="none">
          <a:solidFill>
            <a:schemeClr val="tx1"/>
          </a:solidFill>
          <a:uFill>
            <a:solidFill>
              <a:srgbClr val="D5F0FF"/>
            </a:solidFill>
          </a:uFill>
          <a:latin typeface="+mn-lt"/>
          <a:ea typeface="+mn-ea"/>
          <a:cs typeface="+mn-cs"/>
          <a:sym typeface="Times New Rom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hyperlink" Target="mailto:surrow@temple.edu" TargetMode="External"/><Relationship Id="rId5" Type="http://schemas.openxmlformats.org/officeDocument/2006/relationships/image" Target="../media/image1.tif"/><Relationship Id="rId6"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hyperlink" Target="https://www.energy.gov/articles/us-department-energy-selects-brookhaven-national-laboratory-host-major-new-nuclear-physics" TargetMode="External"/><Relationship Id="rId5" Type="http://schemas.openxmlformats.org/officeDocument/2006/relationships/image" Target="../media/image15.png"/><Relationship Id="rId6" Type="http://schemas.openxmlformats.org/officeDocument/2006/relationships/image" Target="../media/image4.png"/><Relationship Id="rId7" Type="http://schemas.openxmlformats.org/officeDocument/2006/relationships/hyperlink" Target="https://www.sciencedirect.com/science/article/abs/pii/S0375947422000677?via=ihub" TargetMode="External"/><Relationship Id="rId8" Type="http://schemas.openxmlformats.org/officeDocument/2006/relationships/hyperlink" Target="https://arxiv.org/abs/2103.05419" TargetMode="External"/><Relationship Id="rId9" Type="http://schemas.openxmlformats.org/officeDocument/2006/relationships/hyperlink" Target="https://inspirehep.net/literature/1851258"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hyperlink" Target="https://www.energy.gov/articles/us-department-energy-selects-brookhaven-national-laboratory-host-major-new-nuclear-physics" TargetMode="External"/><Relationship Id="rId5" Type="http://schemas.openxmlformats.org/officeDocument/2006/relationships/image" Target="../media/image16.png"/><Relationship Id="rId6" Type="http://schemas.openxmlformats.org/officeDocument/2006/relationships/hyperlink" Target="https://www.athena-eic.org" TargetMode="External"/><Relationship Id="rId7" Type="http://schemas.openxmlformats.org/officeDocument/2006/relationships/hyperlink" Target="https://userweb.jlab.org/~hyde/EIC-CORE/" TargetMode="External"/><Relationship Id="rId8" Type="http://schemas.openxmlformats.org/officeDocument/2006/relationships/hyperlink" Target="https://www.ecce-eic.org"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8.jpeg"/><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gif"/><Relationship Id="rId5" Type="http://schemas.openxmlformats.org/officeDocument/2006/relationships/image" Target="../media/image2.gif"/><Relationship Id="rId6" Type="http://schemas.openxmlformats.org/officeDocument/2006/relationships/image" Target="../media/image3.gif"/><Relationship Id="rId7" Type="http://schemas.openxmlformats.org/officeDocument/2006/relationships/image" Target="../media/image4.gif"/><Relationship Id="rId8" Type="http://schemas.openxmlformats.org/officeDocument/2006/relationships/image" Target="../media/image5.gif"/><Relationship Id="rId9" Type="http://schemas.openxmlformats.org/officeDocument/2006/relationships/image" Target="../media/image6.gif"/><Relationship Id="rId10" Type="http://schemas.openxmlformats.org/officeDocument/2006/relationships/image" Target="../media/image7.gif"/><Relationship Id="rId11" Type="http://schemas.openxmlformats.org/officeDocument/2006/relationships/image" Target="../media/image8.gif"/><Relationship Id="rId12" Type="http://schemas.openxmlformats.org/officeDocument/2006/relationships/image" Target="../media/image9.gif"/><Relationship Id="rId13" Type="http://schemas.openxmlformats.org/officeDocument/2006/relationships/image" Target="../media/image10.gif"/><Relationship Id="rId14" Type="http://schemas.openxmlformats.org/officeDocument/2006/relationships/image" Target="../media/image11.gif"/><Relationship Id="rId15" Type="http://schemas.openxmlformats.org/officeDocument/2006/relationships/image" Target="../media/image12.gif"/><Relationship Id="rId16" Type="http://schemas.openxmlformats.org/officeDocument/2006/relationships/image" Target="../media/image13.gif"/><Relationship Id="rId17" Type="http://schemas.openxmlformats.org/officeDocument/2006/relationships/image" Target="../media/image14.gif"/><Relationship Id="rId18" Type="http://schemas.openxmlformats.org/officeDocument/2006/relationships/image" Target="../media/image15.gif"/><Relationship Id="rId19" Type="http://schemas.openxmlformats.org/officeDocument/2006/relationships/image" Target="../media/image16.gif"/><Relationship Id="rId20" Type="http://schemas.openxmlformats.org/officeDocument/2006/relationships/image" Target="../media/image17.gif"/><Relationship Id="rId21" Type="http://schemas.openxmlformats.org/officeDocument/2006/relationships/image" Target="../media/image18.gif"/><Relationship Id="rId22" Type="http://schemas.openxmlformats.org/officeDocument/2006/relationships/image" Target="../media/image19.gif"/><Relationship Id="rId23" Type="http://schemas.openxmlformats.org/officeDocument/2006/relationships/image" Target="../media/image20.gif"/><Relationship Id="rId24" Type="http://schemas.openxmlformats.org/officeDocument/2006/relationships/image" Target="../media/image21.gif"/><Relationship Id="rId25" Type="http://schemas.openxmlformats.org/officeDocument/2006/relationships/image" Target="../media/image22.gif"/><Relationship Id="rId26" Type="http://schemas.openxmlformats.org/officeDocument/2006/relationships/image" Target="../media/image23.gif"/><Relationship Id="rId27" Type="http://schemas.openxmlformats.org/officeDocument/2006/relationships/image" Target="../media/image24.gif"/><Relationship Id="rId28" Type="http://schemas.openxmlformats.org/officeDocument/2006/relationships/image" Target="../media/image25.gif"/><Relationship Id="rId29" Type="http://schemas.openxmlformats.org/officeDocument/2006/relationships/image" Target="../media/image26.gif"/><Relationship Id="rId30" Type="http://schemas.openxmlformats.org/officeDocument/2006/relationships/image" Target="../media/image27.gif"/><Relationship Id="rId31" Type="http://schemas.openxmlformats.org/officeDocument/2006/relationships/image" Target="../media/image28.gif"/><Relationship Id="rId32" Type="http://schemas.openxmlformats.org/officeDocument/2006/relationships/image" Target="../media/image29.gif"/><Relationship Id="rId33" Type="http://schemas.openxmlformats.org/officeDocument/2006/relationships/image" Target="../media/image30.gif"/><Relationship Id="rId34" Type="http://schemas.openxmlformats.org/officeDocument/2006/relationships/image" Target="../media/image31.gif"/><Relationship Id="rId35" Type="http://schemas.openxmlformats.org/officeDocument/2006/relationships/image" Target="../media/image32.gif"/><Relationship Id="rId36" Type="http://schemas.openxmlformats.org/officeDocument/2006/relationships/image" Target="../media/image33.gif"/><Relationship Id="rId37" Type="http://schemas.openxmlformats.org/officeDocument/2006/relationships/image" Target="../media/image34.gif"/><Relationship Id="rId38" Type="http://schemas.openxmlformats.org/officeDocument/2006/relationships/image" Target="../media/image35.gif"/><Relationship Id="rId39" Type="http://schemas.openxmlformats.org/officeDocument/2006/relationships/image" Target="../media/image35.png"/><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4.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image" Target="../media/image54.png"/><Relationship Id="rId16" Type="http://schemas.openxmlformats.org/officeDocument/2006/relationships/image" Target="../media/image55.png"/><Relationship Id="rId17" Type="http://schemas.openxmlformats.org/officeDocument/2006/relationships/image" Target="../media/image56.png"/><Relationship Id="rId18" Type="http://schemas.openxmlformats.org/officeDocument/2006/relationships/image" Target="../media/image5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jpeg"/><Relationship Id="rId5" Type="http://schemas.openxmlformats.org/officeDocument/2006/relationships/image" Target="../media/image1.png"/><Relationship Id="rId6" Type="http://schemas.openxmlformats.org/officeDocument/2006/relationships/image" Target="../media/image6.jpeg"/><Relationship Id="rId7"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10.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62.png"/><Relationship Id="rId5" Type="http://schemas.openxmlformats.org/officeDocument/2006/relationships/image" Target="../media/image4.png"/><Relationship Id="rId6" Type="http://schemas.openxmlformats.org/officeDocument/2006/relationships/image" Target="../media/image6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4.png"/><Relationship Id="rId5" Type="http://schemas.openxmlformats.org/officeDocument/2006/relationships/image" Target="../media/image64.png"/><Relationship Id="rId6" Type="http://schemas.openxmlformats.org/officeDocument/2006/relationships/image" Target="../media/image6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tif"/><Relationship Id="rId6" Type="http://schemas.openxmlformats.org/officeDocument/2006/relationships/image" Target="../media/image12.jpeg"/><Relationship Id="rId7" Type="http://schemas.openxmlformats.org/officeDocument/2006/relationships/image" Target="../media/image10.jpeg"/><Relationship Id="rId8"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tif"/><Relationship Id="rId3" Type="http://schemas.openxmlformats.org/officeDocument/2006/relationships/image" Target="../media/image11.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tif"/><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e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68.png"/><Relationship Id="rId6" Type="http://schemas.openxmlformats.org/officeDocument/2006/relationships/image" Target="../media/image5.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 Id="rId3" Type="http://schemas.openxmlformats.org/officeDocument/2006/relationships/image" Target="../media/image1.tif"/><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2.tif"/><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1"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79.png"/><Relationship Id="rId5" Type="http://schemas.openxmlformats.org/officeDocument/2006/relationships/image" Target="../media/image2.tif"/><Relationship Id="rId6" Type="http://schemas.openxmlformats.org/officeDocument/2006/relationships/image" Target="../media/image10.jpeg"/><Relationship Id="rId7"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8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3.png"/><Relationship Id="rId5" Type="http://schemas.openxmlformats.org/officeDocument/2006/relationships/hyperlink" Target="https://arxiv.org/abs/1212.1701" TargetMode="Externa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1.png"/><Relationship Id="rId3" Type="http://schemas.openxmlformats.org/officeDocument/2006/relationships/image" Target="../media/image2.tif"/><Relationship Id="rId4"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1.tif"/><Relationship Id="rId6" Type="http://schemas.openxmlformats.org/officeDocument/2006/relationships/image" Target="../media/image3.png"/><Relationship Id="rId7" Type="http://schemas.openxmlformats.org/officeDocument/2006/relationships/hyperlink" Target="https://arxiv.org/abs/1212.1701" TargetMode="External"/><Relationship Id="rId8" Type="http://schemas.openxmlformats.org/officeDocument/2006/relationships/image" Target="../media/image9.png"/><Relationship Id="rId9"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3.tif"/><Relationship Id="rId5" Type="http://schemas.openxmlformats.org/officeDocument/2006/relationships/hyperlink" Target="https://www.nap.edu/resource/25171/eic-public-briefing-slides.pdf" TargetMode="External"/><Relationship Id="rId6" Type="http://schemas.openxmlformats.org/officeDocument/2006/relationships/hyperlink" Target="https://www.nap.edu/catalog/25171/an-assessment-of-us-based-electron-ion-collider-science" TargetMode="External"/><Relationship Id="rId7" Type="http://schemas.openxmlformats.org/officeDocument/2006/relationships/image" Target="../media/image7.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hyperlink" Target="https://www.energy.gov/articles/us-department-energy-selects-brookhaven-national-laboratory-host-major-new-nuclear-physics" TargetMode="External"/><Relationship Id="rId5"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hyperlink" Target="https://www.eiccenter.org/physicists" TargetMode="External"/><Relationship Id="rId4" Type="http://schemas.openxmlformats.org/officeDocument/2006/relationships/image" Target="../media/image2.ti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6.jpe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lide Number"/>
          <p:cNvSpPr txBox="1"/>
          <p:nvPr>
            <p:ph type="sldNum" sz="quarter" idx="2"/>
          </p:nvPr>
        </p:nvSpPr>
        <p:spPr>
          <a:xfrm>
            <a:off x="9656762" y="12700"/>
            <a:ext cx="241301" cy="2413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Design Philosophy…"/>
          <p:cNvSpPr txBox="1"/>
          <p:nvPr/>
        </p:nvSpPr>
        <p:spPr>
          <a:xfrm>
            <a:off x="1157170" y="308160"/>
            <a:ext cx="7588485" cy="1892301"/>
          </a:xfrm>
          <a:prstGeom prst="rect">
            <a:avLst/>
          </a:prstGeom>
          <a:gradFill>
            <a:gsLst>
              <a:gs pos="0">
                <a:srgbClr val="FFDE8E"/>
              </a:gs>
              <a:gs pos="100000">
                <a:srgbClr val="FFFFFF"/>
              </a:gs>
            </a:gsLst>
          </a:gradFill>
          <a:ln w="38100">
            <a:solidFill>
              <a:srgbClr val="ECE8E6"/>
            </a:solidFill>
            <a:miter lim="400000"/>
          </a:ln>
          <a:effectLst>
            <a:outerShdw sx="100000" sy="100000" kx="0" ky="0" algn="b" rotWithShape="0" blurRad="63500" dist="1905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20000"/>
              </a:lnSpc>
              <a:defRPr sz="2200">
                <a:solidFill>
                  <a:srgbClr val="000000"/>
                </a:solidFill>
                <a:effectLst>
                  <a:outerShdw sx="100000" sy="100000" kx="0" ky="0" algn="b" rotWithShape="0" blurRad="12700" dist="25399" dir="2700000">
                    <a:srgbClr val="000000"/>
                  </a:outerShdw>
                </a:effectLst>
                <a:uFill>
                  <a:solidFill>
                    <a:srgbClr val="000000"/>
                  </a:solidFill>
                </a:uFill>
                <a:latin typeface="+mn-lt"/>
                <a:ea typeface="+mn-ea"/>
                <a:cs typeface="+mn-cs"/>
                <a:sym typeface="Comic Sans MS"/>
              </a:defRPr>
            </a:pPr>
            <a:r>
              <a:t>Design Philosophy</a:t>
            </a:r>
          </a:p>
          <a:p>
            <a:pPr algn="ctr">
              <a:lnSpc>
                <a:spcPct val="120000"/>
              </a:lnSpc>
              <a:defRPr sz="2200">
                <a:solidFill>
                  <a:srgbClr val="000000"/>
                </a:solidFill>
                <a:effectLst>
                  <a:outerShdw sx="100000" sy="100000" kx="0" ky="0" algn="b" rotWithShape="0" blurRad="12700" dist="25399" dir="2700000">
                    <a:srgbClr val="000000"/>
                  </a:outerShdw>
                </a:effectLst>
                <a:uFill>
                  <a:solidFill>
                    <a:srgbClr val="000000"/>
                  </a:solidFill>
                </a:uFill>
                <a:latin typeface="+mn-lt"/>
                <a:ea typeface="+mn-ea"/>
                <a:cs typeface="+mn-cs"/>
                <a:sym typeface="Comic Sans MS"/>
              </a:defRPr>
            </a:pPr>
            <a:r>
              <a:rPr>
                <a:solidFill>
                  <a:srgbClr val="A4233A"/>
                </a:solidFill>
              </a:rPr>
              <a:t>ePIC</a:t>
            </a:r>
          </a:p>
          <a:p>
            <a:pPr algn="ctr">
              <a:lnSpc>
                <a:spcPct val="120000"/>
              </a:lnSpc>
              <a:defRPr sz="2200">
                <a:solidFill>
                  <a:srgbClr val="000000"/>
                </a:solidFill>
                <a:effectLst>
                  <a:outerShdw sx="100000" sy="100000" kx="0" ky="0" algn="b" rotWithShape="0" blurRad="12700" dist="25399" dir="2700000">
                    <a:srgbClr val="000000"/>
                  </a:outerShdw>
                </a:effectLst>
                <a:uFill>
                  <a:solidFill>
                    <a:srgbClr val="000000"/>
                  </a:solidFill>
                </a:uFill>
                <a:latin typeface="+mn-lt"/>
                <a:ea typeface="+mn-ea"/>
                <a:cs typeface="+mn-cs"/>
                <a:sym typeface="Comic Sans MS"/>
              </a:defRPr>
            </a:pPr>
            <a:r>
              <a:t>(</a:t>
            </a:r>
            <a:r>
              <a:rPr>
                <a:solidFill>
                  <a:srgbClr val="A4233A"/>
                </a:solidFill>
              </a:rPr>
              <a:t>e</a:t>
            </a:r>
            <a:r>
              <a:t>lectron-</a:t>
            </a:r>
            <a:r>
              <a:rPr>
                <a:solidFill>
                  <a:srgbClr val="A4233A"/>
                </a:solidFill>
              </a:rPr>
              <a:t>P</a:t>
            </a:r>
            <a:r>
              <a:t>roton/</a:t>
            </a:r>
            <a:r>
              <a:rPr>
                <a:solidFill>
                  <a:srgbClr val="A4233A"/>
                </a:solidFill>
              </a:rPr>
              <a:t>I</a:t>
            </a:r>
            <a:r>
              <a:t>on </a:t>
            </a:r>
            <a:r>
              <a:rPr>
                <a:solidFill>
                  <a:srgbClr val="A4233A"/>
                </a:solidFill>
              </a:rPr>
              <a:t>C</a:t>
            </a:r>
            <a:r>
              <a:t>ollider)  </a:t>
            </a:r>
            <a:endParaRPr>
              <a:solidFill>
                <a:srgbClr val="A4233A"/>
              </a:solidFill>
            </a:endParaRPr>
          </a:p>
          <a:p>
            <a:pPr algn="ctr">
              <a:lnSpc>
                <a:spcPct val="120000"/>
              </a:lnSpc>
              <a:defRPr sz="2200">
                <a:solidFill>
                  <a:srgbClr val="000000"/>
                </a:solidFill>
                <a:effectLst>
                  <a:outerShdw sx="100000" sy="100000" kx="0" ky="0" algn="b" rotWithShape="0" blurRad="12700" dist="25399" dir="2700000">
                    <a:srgbClr val="000000"/>
                  </a:outerShdw>
                </a:effectLst>
                <a:uFill>
                  <a:solidFill>
                    <a:srgbClr val="000000"/>
                  </a:solidFill>
                </a:uFill>
                <a:latin typeface="+mn-lt"/>
                <a:ea typeface="+mn-ea"/>
                <a:cs typeface="+mn-cs"/>
                <a:sym typeface="Comic Sans MS"/>
              </a:defRPr>
            </a:pPr>
            <a:r>
              <a:t>Detector and Collaboration</a:t>
            </a:r>
          </a:p>
        </p:txBody>
      </p:sp>
      <p:grpSp>
        <p:nvGrpSpPr>
          <p:cNvPr id="302" name="Group"/>
          <p:cNvGrpSpPr/>
          <p:nvPr/>
        </p:nvGrpSpPr>
        <p:grpSpPr>
          <a:xfrm>
            <a:off x="7440046" y="5865210"/>
            <a:ext cx="2432522" cy="610459"/>
            <a:chOff x="0" y="0"/>
            <a:chExt cx="2432521" cy="610457"/>
          </a:xfrm>
        </p:grpSpPr>
        <p:pic>
          <p:nvPicPr>
            <p:cNvPr id="300" name="horizontal-logo-green-text.jpg" descr="horizontal-logo-green-text.jpg"/>
            <p:cNvPicPr>
              <a:picLocks noChangeAspect="1"/>
            </p:cNvPicPr>
            <p:nvPr/>
          </p:nvPicPr>
          <p:blipFill>
            <a:blip r:embed="rId2">
              <a:extLst/>
            </a:blip>
            <a:stretch>
              <a:fillRect/>
            </a:stretch>
          </p:blipFill>
          <p:spPr>
            <a:xfrm>
              <a:off x="63500" y="0"/>
              <a:ext cx="1777137" cy="297247"/>
            </a:xfrm>
            <a:prstGeom prst="rect">
              <a:avLst/>
            </a:prstGeom>
            <a:ln w="12700" cap="flat">
              <a:noFill/>
              <a:miter lim="400000"/>
            </a:ln>
            <a:effectLst/>
          </p:spPr>
        </p:pic>
        <p:sp>
          <p:nvSpPr>
            <p:cNvPr id="301" name="DOE NP contract: DE-SC0013405"/>
            <p:cNvSpPr txBox="1"/>
            <p:nvPr/>
          </p:nvSpPr>
          <p:spPr>
            <a:xfrm>
              <a:off x="0" y="331057"/>
              <a:ext cx="243252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0" marR="0" defTabSz="457200">
                <a:defRPr sz="1200">
                  <a:solidFill>
                    <a:srgbClr val="000000"/>
                  </a:solidFill>
                  <a:uFillTx/>
                  <a:latin typeface="Helvetica"/>
                  <a:ea typeface="Helvetica"/>
                  <a:cs typeface="Helvetica"/>
                  <a:sym typeface="Helvetica"/>
                </a:defRPr>
              </a:lvl1pPr>
            </a:lstStyle>
            <a:p>
              <a:pPr/>
              <a:r>
                <a:t>DOE NP contract: DE-SC0013405</a:t>
              </a:r>
            </a:p>
          </p:txBody>
        </p:sp>
      </p:grpSp>
      <p:pic>
        <p:nvPicPr>
          <p:cNvPr id="303" name="eic-announcement-720px.jpg" descr="eic-announcement-720px.jpg"/>
          <p:cNvPicPr>
            <a:picLocks noChangeAspect="1"/>
          </p:cNvPicPr>
          <p:nvPr/>
        </p:nvPicPr>
        <p:blipFill>
          <a:blip r:embed="rId3">
            <a:extLst/>
          </a:blip>
          <a:stretch>
            <a:fillRect/>
          </a:stretch>
        </p:blipFill>
        <p:spPr>
          <a:xfrm>
            <a:off x="3231706" y="4053280"/>
            <a:ext cx="3439413" cy="2178296"/>
          </a:xfrm>
          <a:prstGeom prst="rect">
            <a:avLst/>
          </a:prstGeom>
          <a:ln w="12700"/>
          <a:effectLst>
            <a:outerShdw sx="100000" sy="100000" kx="0" ky="0" algn="b" rotWithShape="0" blurRad="63500" dist="190500" dir="2700000">
              <a:srgbClr val="424242">
                <a:alpha val="75000"/>
              </a:srgbClr>
            </a:outerShdw>
          </a:effectLst>
        </p:spPr>
      </p:pic>
      <p:sp>
        <p:nvSpPr>
          <p:cNvPr id="304" name="Bernd Surrow (surrow@temple.edu)"/>
          <p:cNvSpPr txBox="1"/>
          <p:nvPr/>
        </p:nvSpPr>
        <p:spPr>
          <a:xfrm>
            <a:off x="3220594" y="2547914"/>
            <a:ext cx="3439412" cy="8001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a:lnSpc>
                <a:spcPct val="120000"/>
              </a:lnSpc>
              <a:spcBef>
                <a:spcPts val="200"/>
              </a:spcBef>
              <a:defRPr sz="1800">
                <a:solidFill>
                  <a:srgbClr val="B81810"/>
                </a:solidFill>
                <a:uFill>
                  <a:solidFill>
                    <a:srgbClr val="B81810"/>
                  </a:solidFill>
                </a:uFill>
                <a:latin typeface="+mn-lt"/>
                <a:ea typeface="+mn-ea"/>
                <a:cs typeface="+mn-cs"/>
                <a:sym typeface="Comic Sans MS"/>
              </a:defRPr>
            </a:pPr>
            <a:r>
              <a:t>Bernd Surrow (</a:t>
            </a:r>
            <a:r>
              <a:rPr u="sng">
                <a:hlinkClick r:id="rId4" invalidUrl="" action="" tgtFrame="" tooltip="" history="1" highlightClick="0" endSnd="0"/>
              </a:rPr>
              <a:t>surrow@temple.edu</a:t>
            </a:r>
            <a:r>
              <a:t>)</a:t>
            </a:r>
          </a:p>
        </p:txBody>
      </p:sp>
      <p:pic>
        <p:nvPicPr>
          <p:cNvPr id="305" name="temple_201_4c.tiff" descr="temple_201_4c.tiff"/>
          <p:cNvPicPr>
            <a:picLocks noChangeAspect="1"/>
          </p:cNvPicPr>
          <p:nvPr/>
        </p:nvPicPr>
        <p:blipFill>
          <a:blip r:embed="rId5">
            <a:extLst/>
          </a:blip>
          <a:srcRect l="0" t="0" r="0" b="29"/>
          <a:stretch>
            <a:fillRect/>
          </a:stretch>
        </p:blipFill>
        <p:spPr>
          <a:xfrm>
            <a:off x="4329112" y="3514328"/>
            <a:ext cx="1244601" cy="337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5248" y="21575"/>
                </a:lnTo>
                <a:lnTo>
                  <a:pt x="5248" y="10800"/>
                </a:lnTo>
                <a:lnTo>
                  <a:pt x="5248" y="0"/>
                </a:lnTo>
                <a:lnTo>
                  <a:pt x="0" y="0"/>
                </a:lnTo>
                <a:close/>
                <a:moveTo>
                  <a:pt x="5359" y="508"/>
                </a:moveTo>
                <a:lnTo>
                  <a:pt x="5359" y="10800"/>
                </a:lnTo>
                <a:lnTo>
                  <a:pt x="5359" y="20787"/>
                </a:lnTo>
                <a:lnTo>
                  <a:pt x="5372" y="14129"/>
                </a:lnTo>
                <a:cubicBezTo>
                  <a:pt x="5378" y="9583"/>
                  <a:pt x="5387" y="7838"/>
                  <a:pt x="5407" y="7141"/>
                </a:cubicBezTo>
                <a:cubicBezTo>
                  <a:pt x="5405" y="7092"/>
                  <a:pt x="5402" y="6794"/>
                  <a:pt x="5400" y="6785"/>
                </a:cubicBezTo>
                <a:cubicBezTo>
                  <a:pt x="5377" y="6700"/>
                  <a:pt x="5366" y="6181"/>
                  <a:pt x="5372" y="5540"/>
                </a:cubicBezTo>
                <a:cubicBezTo>
                  <a:pt x="5380" y="4840"/>
                  <a:pt x="5387" y="4568"/>
                  <a:pt x="5414" y="4472"/>
                </a:cubicBezTo>
                <a:cubicBezTo>
                  <a:pt x="5388" y="4297"/>
                  <a:pt x="5379" y="3766"/>
                  <a:pt x="5372" y="2287"/>
                </a:cubicBezTo>
                <a:lnTo>
                  <a:pt x="5359" y="508"/>
                </a:lnTo>
                <a:close/>
                <a:moveTo>
                  <a:pt x="7308" y="966"/>
                </a:moveTo>
                <a:cubicBezTo>
                  <a:pt x="6720" y="957"/>
                  <a:pt x="6130" y="1018"/>
                  <a:pt x="6103" y="1118"/>
                </a:cubicBezTo>
                <a:cubicBezTo>
                  <a:pt x="6083" y="1189"/>
                  <a:pt x="6019" y="1271"/>
                  <a:pt x="5958" y="1296"/>
                </a:cubicBezTo>
                <a:cubicBezTo>
                  <a:pt x="5868" y="1333"/>
                  <a:pt x="5839" y="1404"/>
                  <a:pt x="5827" y="1728"/>
                </a:cubicBezTo>
                <a:cubicBezTo>
                  <a:pt x="5810" y="2214"/>
                  <a:pt x="5666" y="2966"/>
                  <a:pt x="5614" y="2846"/>
                </a:cubicBezTo>
                <a:cubicBezTo>
                  <a:pt x="5579" y="2767"/>
                  <a:pt x="5584" y="2937"/>
                  <a:pt x="5634" y="3786"/>
                </a:cubicBezTo>
                <a:cubicBezTo>
                  <a:pt x="5637" y="3841"/>
                  <a:pt x="5636" y="3905"/>
                  <a:pt x="5627" y="3939"/>
                </a:cubicBezTo>
                <a:cubicBezTo>
                  <a:pt x="5645" y="3923"/>
                  <a:pt x="5677" y="3901"/>
                  <a:pt x="5710" y="3913"/>
                </a:cubicBezTo>
                <a:cubicBezTo>
                  <a:pt x="5745" y="3926"/>
                  <a:pt x="5814" y="3742"/>
                  <a:pt x="5861" y="3507"/>
                </a:cubicBezTo>
                <a:cubicBezTo>
                  <a:pt x="5909" y="3271"/>
                  <a:pt x="5970" y="3075"/>
                  <a:pt x="5999" y="3075"/>
                </a:cubicBezTo>
                <a:cubicBezTo>
                  <a:pt x="6035" y="3075"/>
                  <a:pt x="6044" y="3009"/>
                  <a:pt x="6027" y="2846"/>
                </a:cubicBezTo>
                <a:cubicBezTo>
                  <a:pt x="6013" y="2711"/>
                  <a:pt x="6003" y="2542"/>
                  <a:pt x="5999" y="2465"/>
                </a:cubicBezTo>
                <a:cubicBezTo>
                  <a:pt x="5995" y="2378"/>
                  <a:pt x="6172" y="2312"/>
                  <a:pt x="6468" y="2312"/>
                </a:cubicBezTo>
                <a:lnTo>
                  <a:pt x="6943" y="2312"/>
                </a:lnTo>
                <a:lnTo>
                  <a:pt x="6943" y="6810"/>
                </a:lnTo>
                <a:lnTo>
                  <a:pt x="6943" y="11283"/>
                </a:lnTo>
                <a:lnTo>
                  <a:pt x="6812" y="11334"/>
                </a:lnTo>
                <a:cubicBezTo>
                  <a:pt x="6717" y="11367"/>
                  <a:pt x="6692" y="11427"/>
                  <a:pt x="6709" y="11588"/>
                </a:cubicBezTo>
                <a:cubicBezTo>
                  <a:pt x="6716" y="11657"/>
                  <a:pt x="6718" y="11717"/>
                  <a:pt x="6709" y="11766"/>
                </a:cubicBezTo>
                <a:cubicBezTo>
                  <a:pt x="6700" y="11814"/>
                  <a:pt x="6678" y="11869"/>
                  <a:pt x="6654" y="11893"/>
                </a:cubicBezTo>
                <a:cubicBezTo>
                  <a:pt x="6618" y="11927"/>
                  <a:pt x="6602" y="12021"/>
                  <a:pt x="6592" y="12147"/>
                </a:cubicBezTo>
                <a:cubicBezTo>
                  <a:pt x="6587" y="12241"/>
                  <a:pt x="6581" y="12332"/>
                  <a:pt x="6585" y="12528"/>
                </a:cubicBezTo>
                <a:cubicBezTo>
                  <a:pt x="6592" y="12873"/>
                  <a:pt x="6620" y="13157"/>
                  <a:pt x="6654" y="13214"/>
                </a:cubicBezTo>
                <a:cubicBezTo>
                  <a:pt x="6679" y="13257"/>
                  <a:pt x="6814" y="13275"/>
                  <a:pt x="6943" y="13290"/>
                </a:cubicBezTo>
                <a:cubicBezTo>
                  <a:pt x="7041" y="13297"/>
                  <a:pt x="7124" y="13301"/>
                  <a:pt x="7170" y="13290"/>
                </a:cubicBezTo>
                <a:cubicBezTo>
                  <a:pt x="7186" y="13286"/>
                  <a:pt x="7221" y="13297"/>
                  <a:pt x="7232" y="13290"/>
                </a:cubicBezTo>
                <a:cubicBezTo>
                  <a:pt x="7249" y="13281"/>
                  <a:pt x="7259" y="13256"/>
                  <a:pt x="7267" y="13240"/>
                </a:cubicBezTo>
                <a:cubicBezTo>
                  <a:pt x="7270" y="13232"/>
                  <a:pt x="7272" y="13249"/>
                  <a:pt x="7273" y="13240"/>
                </a:cubicBezTo>
                <a:cubicBezTo>
                  <a:pt x="7276" y="13227"/>
                  <a:pt x="7273" y="13205"/>
                  <a:pt x="7273" y="13189"/>
                </a:cubicBezTo>
                <a:cubicBezTo>
                  <a:pt x="7274" y="13169"/>
                  <a:pt x="7276" y="13137"/>
                  <a:pt x="7273" y="13112"/>
                </a:cubicBezTo>
                <a:cubicBezTo>
                  <a:pt x="7260" y="12986"/>
                  <a:pt x="7276" y="12832"/>
                  <a:pt x="7301" y="12706"/>
                </a:cubicBezTo>
                <a:cubicBezTo>
                  <a:pt x="7326" y="12580"/>
                  <a:pt x="7366" y="12477"/>
                  <a:pt x="7404" y="12477"/>
                </a:cubicBezTo>
                <a:cubicBezTo>
                  <a:pt x="7435" y="12477"/>
                  <a:pt x="7518" y="12656"/>
                  <a:pt x="7590" y="12858"/>
                </a:cubicBezTo>
                <a:cubicBezTo>
                  <a:pt x="7662" y="13060"/>
                  <a:pt x="7721" y="13170"/>
                  <a:pt x="7721" y="13112"/>
                </a:cubicBezTo>
                <a:cubicBezTo>
                  <a:pt x="7721" y="13055"/>
                  <a:pt x="7748" y="13108"/>
                  <a:pt x="7783" y="13214"/>
                </a:cubicBezTo>
                <a:cubicBezTo>
                  <a:pt x="7840" y="13386"/>
                  <a:pt x="7840" y="13364"/>
                  <a:pt x="7804" y="13112"/>
                </a:cubicBezTo>
                <a:cubicBezTo>
                  <a:pt x="7764" y="12836"/>
                  <a:pt x="7763" y="12282"/>
                  <a:pt x="7790" y="11994"/>
                </a:cubicBezTo>
                <a:cubicBezTo>
                  <a:pt x="7799" y="11898"/>
                  <a:pt x="7810" y="11835"/>
                  <a:pt x="7824" y="11816"/>
                </a:cubicBezTo>
                <a:cubicBezTo>
                  <a:pt x="7850" y="11785"/>
                  <a:pt x="7873" y="11672"/>
                  <a:pt x="7873" y="11562"/>
                </a:cubicBezTo>
                <a:cubicBezTo>
                  <a:pt x="7873" y="11399"/>
                  <a:pt x="7857" y="11398"/>
                  <a:pt x="7797" y="11537"/>
                </a:cubicBezTo>
                <a:cubicBezTo>
                  <a:pt x="7736" y="11678"/>
                  <a:pt x="7710" y="11653"/>
                  <a:pt x="7645" y="11435"/>
                </a:cubicBezTo>
                <a:cubicBezTo>
                  <a:pt x="7569" y="11179"/>
                  <a:pt x="7567" y="11086"/>
                  <a:pt x="7577" y="6760"/>
                </a:cubicBezTo>
                <a:lnTo>
                  <a:pt x="7583" y="2312"/>
                </a:lnTo>
                <a:lnTo>
                  <a:pt x="8004" y="2312"/>
                </a:lnTo>
                <a:cubicBezTo>
                  <a:pt x="8195" y="2312"/>
                  <a:pt x="8300" y="2329"/>
                  <a:pt x="8355" y="2363"/>
                </a:cubicBezTo>
                <a:cubicBezTo>
                  <a:pt x="8378" y="2379"/>
                  <a:pt x="8395" y="2384"/>
                  <a:pt x="8403" y="2414"/>
                </a:cubicBezTo>
                <a:cubicBezTo>
                  <a:pt x="8404" y="2418"/>
                  <a:pt x="8409" y="2435"/>
                  <a:pt x="8410" y="2440"/>
                </a:cubicBezTo>
                <a:cubicBezTo>
                  <a:pt x="8416" y="2472"/>
                  <a:pt x="8411" y="2513"/>
                  <a:pt x="8410" y="2567"/>
                </a:cubicBezTo>
                <a:cubicBezTo>
                  <a:pt x="8410" y="2582"/>
                  <a:pt x="8411" y="2601"/>
                  <a:pt x="8410" y="2617"/>
                </a:cubicBezTo>
                <a:cubicBezTo>
                  <a:pt x="8406" y="2715"/>
                  <a:pt x="8410" y="2774"/>
                  <a:pt x="8417" y="2846"/>
                </a:cubicBezTo>
                <a:cubicBezTo>
                  <a:pt x="8421" y="2882"/>
                  <a:pt x="8431" y="2917"/>
                  <a:pt x="8437" y="2948"/>
                </a:cubicBezTo>
                <a:cubicBezTo>
                  <a:pt x="8444" y="2979"/>
                  <a:pt x="8449" y="3025"/>
                  <a:pt x="8458" y="3049"/>
                </a:cubicBezTo>
                <a:cubicBezTo>
                  <a:pt x="8465" y="3069"/>
                  <a:pt x="8477" y="3084"/>
                  <a:pt x="8486" y="3100"/>
                </a:cubicBezTo>
                <a:cubicBezTo>
                  <a:pt x="8525" y="3165"/>
                  <a:pt x="8577" y="3183"/>
                  <a:pt x="8651" y="3176"/>
                </a:cubicBezTo>
                <a:cubicBezTo>
                  <a:pt x="8708" y="3156"/>
                  <a:pt x="8747" y="3104"/>
                  <a:pt x="8747" y="2999"/>
                </a:cubicBezTo>
                <a:cubicBezTo>
                  <a:pt x="8747" y="2891"/>
                  <a:pt x="8723" y="2827"/>
                  <a:pt x="8699" y="2846"/>
                </a:cubicBezTo>
                <a:cubicBezTo>
                  <a:pt x="8675" y="2865"/>
                  <a:pt x="8629" y="2706"/>
                  <a:pt x="8596" y="2490"/>
                </a:cubicBezTo>
                <a:cubicBezTo>
                  <a:pt x="8538" y="2115"/>
                  <a:pt x="8539" y="2091"/>
                  <a:pt x="8630" y="1830"/>
                </a:cubicBezTo>
                <a:cubicBezTo>
                  <a:pt x="8741" y="1514"/>
                  <a:pt x="8806" y="1549"/>
                  <a:pt x="8789" y="1906"/>
                </a:cubicBezTo>
                <a:cubicBezTo>
                  <a:pt x="8781" y="2072"/>
                  <a:pt x="8795" y="2108"/>
                  <a:pt x="8830" y="2058"/>
                </a:cubicBezTo>
                <a:cubicBezTo>
                  <a:pt x="8859" y="2017"/>
                  <a:pt x="8921" y="2106"/>
                  <a:pt x="8968" y="2236"/>
                </a:cubicBezTo>
                <a:cubicBezTo>
                  <a:pt x="9053" y="2472"/>
                  <a:pt x="9055" y="2483"/>
                  <a:pt x="9057" y="6760"/>
                </a:cubicBezTo>
                <a:cubicBezTo>
                  <a:pt x="9058" y="8291"/>
                  <a:pt x="9057" y="9436"/>
                  <a:pt x="9050" y="10241"/>
                </a:cubicBezTo>
                <a:cubicBezTo>
                  <a:pt x="9106" y="10516"/>
                  <a:pt x="9106" y="10980"/>
                  <a:pt x="9037" y="11207"/>
                </a:cubicBezTo>
                <a:cubicBezTo>
                  <a:pt x="9036" y="11210"/>
                  <a:pt x="9031" y="11229"/>
                  <a:pt x="9030" y="11232"/>
                </a:cubicBezTo>
                <a:cubicBezTo>
                  <a:pt x="9026" y="11242"/>
                  <a:pt x="9026" y="11249"/>
                  <a:pt x="9023" y="11257"/>
                </a:cubicBezTo>
                <a:cubicBezTo>
                  <a:pt x="9016" y="11283"/>
                  <a:pt x="9011" y="11300"/>
                  <a:pt x="9002" y="11308"/>
                </a:cubicBezTo>
                <a:cubicBezTo>
                  <a:pt x="8987" y="11336"/>
                  <a:pt x="8975" y="11341"/>
                  <a:pt x="8975" y="11308"/>
                </a:cubicBezTo>
                <a:cubicBezTo>
                  <a:pt x="8975" y="11300"/>
                  <a:pt x="8969" y="11288"/>
                  <a:pt x="8968" y="11283"/>
                </a:cubicBezTo>
                <a:cubicBezTo>
                  <a:pt x="8961" y="11272"/>
                  <a:pt x="8954" y="11279"/>
                  <a:pt x="8947" y="11283"/>
                </a:cubicBezTo>
                <a:cubicBezTo>
                  <a:pt x="8943" y="11287"/>
                  <a:pt x="8938" y="11299"/>
                  <a:pt x="8933" y="11308"/>
                </a:cubicBezTo>
                <a:cubicBezTo>
                  <a:pt x="8927" y="11321"/>
                  <a:pt x="8924" y="11335"/>
                  <a:pt x="8920" y="11359"/>
                </a:cubicBezTo>
                <a:cubicBezTo>
                  <a:pt x="8908" y="11430"/>
                  <a:pt x="8867" y="11446"/>
                  <a:pt x="8830" y="11410"/>
                </a:cubicBezTo>
                <a:cubicBezTo>
                  <a:pt x="8802" y="11383"/>
                  <a:pt x="8771" y="11393"/>
                  <a:pt x="8741" y="11410"/>
                </a:cubicBezTo>
                <a:cubicBezTo>
                  <a:pt x="8710" y="11426"/>
                  <a:pt x="8684" y="11464"/>
                  <a:pt x="8658" y="11512"/>
                </a:cubicBezTo>
                <a:cubicBezTo>
                  <a:pt x="8639" y="11546"/>
                  <a:pt x="8623" y="11569"/>
                  <a:pt x="8610" y="11613"/>
                </a:cubicBezTo>
                <a:cubicBezTo>
                  <a:pt x="8604" y="11633"/>
                  <a:pt x="8600" y="11669"/>
                  <a:pt x="8596" y="11689"/>
                </a:cubicBezTo>
                <a:cubicBezTo>
                  <a:pt x="8581" y="11753"/>
                  <a:pt x="8572" y="11826"/>
                  <a:pt x="8575" y="11893"/>
                </a:cubicBezTo>
                <a:cubicBezTo>
                  <a:pt x="8582" y="12032"/>
                  <a:pt x="8587" y="12178"/>
                  <a:pt x="8589" y="12223"/>
                </a:cubicBezTo>
                <a:cubicBezTo>
                  <a:pt x="8591" y="12269"/>
                  <a:pt x="8639" y="12387"/>
                  <a:pt x="8692" y="12477"/>
                </a:cubicBezTo>
                <a:cubicBezTo>
                  <a:pt x="8746" y="12567"/>
                  <a:pt x="8781" y="12680"/>
                  <a:pt x="8768" y="12757"/>
                </a:cubicBezTo>
                <a:cubicBezTo>
                  <a:pt x="8755" y="12834"/>
                  <a:pt x="8764" y="12909"/>
                  <a:pt x="8796" y="12909"/>
                </a:cubicBezTo>
                <a:cubicBezTo>
                  <a:pt x="8811" y="12909"/>
                  <a:pt x="8829" y="12884"/>
                  <a:pt x="8844" y="12858"/>
                </a:cubicBezTo>
                <a:cubicBezTo>
                  <a:pt x="8858" y="12833"/>
                  <a:pt x="8872" y="12795"/>
                  <a:pt x="8878" y="12757"/>
                </a:cubicBezTo>
                <a:cubicBezTo>
                  <a:pt x="8885" y="12718"/>
                  <a:pt x="8903" y="12680"/>
                  <a:pt x="8920" y="12655"/>
                </a:cubicBezTo>
                <a:cubicBezTo>
                  <a:pt x="8936" y="12630"/>
                  <a:pt x="8949" y="12630"/>
                  <a:pt x="8968" y="12630"/>
                </a:cubicBezTo>
                <a:cubicBezTo>
                  <a:pt x="8987" y="12630"/>
                  <a:pt x="9014" y="12660"/>
                  <a:pt x="9037" y="12706"/>
                </a:cubicBezTo>
                <a:cubicBezTo>
                  <a:pt x="9059" y="12752"/>
                  <a:pt x="9080" y="12817"/>
                  <a:pt x="9099" y="12884"/>
                </a:cubicBezTo>
                <a:cubicBezTo>
                  <a:pt x="9117" y="12950"/>
                  <a:pt x="9132" y="13024"/>
                  <a:pt x="9140" y="13087"/>
                </a:cubicBezTo>
                <a:cubicBezTo>
                  <a:pt x="9149" y="13153"/>
                  <a:pt x="9150" y="13203"/>
                  <a:pt x="9140" y="13240"/>
                </a:cubicBezTo>
                <a:cubicBezTo>
                  <a:pt x="9126" y="13291"/>
                  <a:pt x="9233" y="13341"/>
                  <a:pt x="9374" y="13341"/>
                </a:cubicBezTo>
                <a:cubicBezTo>
                  <a:pt x="9594" y="13341"/>
                  <a:pt x="9636" y="13281"/>
                  <a:pt x="9698" y="13011"/>
                </a:cubicBezTo>
                <a:lnTo>
                  <a:pt x="9774" y="12706"/>
                </a:lnTo>
                <a:lnTo>
                  <a:pt x="9794" y="13011"/>
                </a:lnTo>
                <a:cubicBezTo>
                  <a:pt x="9817" y="13313"/>
                  <a:pt x="9832" y="13313"/>
                  <a:pt x="10380" y="13316"/>
                </a:cubicBezTo>
                <a:cubicBezTo>
                  <a:pt x="10849" y="13318"/>
                  <a:pt x="10947" y="13290"/>
                  <a:pt x="10965" y="13112"/>
                </a:cubicBezTo>
                <a:cubicBezTo>
                  <a:pt x="10982" y="12948"/>
                  <a:pt x="11005" y="12923"/>
                  <a:pt x="11062" y="13036"/>
                </a:cubicBezTo>
                <a:cubicBezTo>
                  <a:pt x="11111" y="13134"/>
                  <a:pt x="11137" y="13176"/>
                  <a:pt x="11151" y="13163"/>
                </a:cubicBezTo>
                <a:cubicBezTo>
                  <a:pt x="11165" y="13150"/>
                  <a:pt x="11168" y="13076"/>
                  <a:pt x="11165" y="12935"/>
                </a:cubicBezTo>
                <a:cubicBezTo>
                  <a:pt x="11164" y="12866"/>
                  <a:pt x="11166" y="12829"/>
                  <a:pt x="11172" y="12782"/>
                </a:cubicBezTo>
                <a:cubicBezTo>
                  <a:pt x="11178" y="12737"/>
                  <a:pt x="11189" y="12685"/>
                  <a:pt x="11199" y="12680"/>
                </a:cubicBezTo>
                <a:cubicBezTo>
                  <a:pt x="11220" y="12672"/>
                  <a:pt x="11268" y="12636"/>
                  <a:pt x="11303" y="12579"/>
                </a:cubicBezTo>
                <a:cubicBezTo>
                  <a:pt x="11324" y="12543"/>
                  <a:pt x="11348" y="12511"/>
                  <a:pt x="11379" y="12503"/>
                </a:cubicBezTo>
                <a:cubicBezTo>
                  <a:pt x="11439" y="12486"/>
                  <a:pt x="11510" y="12517"/>
                  <a:pt x="11544" y="12579"/>
                </a:cubicBezTo>
                <a:cubicBezTo>
                  <a:pt x="11561" y="12610"/>
                  <a:pt x="11570" y="12663"/>
                  <a:pt x="11565" y="12706"/>
                </a:cubicBezTo>
                <a:cubicBezTo>
                  <a:pt x="11561" y="12735"/>
                  <a:pt x="11561" y="12758"/>
                  <a:pt x="11565" y="12782"/>
                </a:cubicBezTo>
                <a:cubicBezTo>
                  <a:pt x="11576" y="12855"/>
                  <a:pt x="11614" y="12891"/>
                  <a:pt x="11661" y="12909"/>
                </a:cubicBezTo>
                <a:cubicBezTo>
                  <a:pt x="11692" y="12921"/>
                  <a:pt x="11727" y="12927"/>
                  <a:pt x="11757" y="12909"/>
                </a:cubicBezTo>
                <a:cubicBezTo>
                  <a:pt x="11788" y="12891"/>
                  <a:pt x="11816" y="12862"/>
                  <a:pt x="11833" y="12808"/>
                </a:cubicBezTo>
                <a:cubicBezTo>
                  <a:pt x="11900" y="12601"/>
                  <a:pt x="11967" y="12770"/>
                  <a:pt x="11923" y="13036"/>
                </a:cubicBezTo>
                <a:cubicBezTo>
                  <a:pt x="11910" y="13113"/>
                  <a:pt x="11913" y="13188"/>
                  <a:pt x="11930" y="13189"/>
                </a:cubicBezTo>
                <a:cubicBezTo>
                  <a:pt x="11946" y="13190"/>
                  <a:pt x="12001" y="13222"/>
                  <a:pt x="12054" y="13265"/>
                </a:cubicBezTo>
                <a:cubicBezTo>
                  <a:pt x="12093" y="13298"/>
                  <a:pt x="12118" y="13328"/>
                  <a:pt x="12122" y="13316"/>
                </a:cubicBezTo>
                <a:cubicBezTo>
                  <a:pt x="12127" y="13305"/>
                  <a:pt x="12115" y="13253"/>
                  <a:pt x="12088" y="13189"/>
                </a:cubicBezTo>
                <a:cubicBezTo>
                  <a:pt x="12052" y="13104"/>
                  <a:pt x="12029" y="12958"/>
                  <a:pt x="12040" y="12858"/>
                </a:cubicBezTo>
                <a:cubicBezTo>
                  <a:pt x="12045" y="12808"/>
                  <a:pt x="12041" y="12732"/>
                  <a:pt x="12026" y="12630"/>
                </a:cubicBezTo>
                <a:cubicBezTo>
                  <a:pt x="12011" y="12529"/>
                  <a:pt x="11985" y="12403"/>
                  <a:pt x="11957" y="12299"/>
                </a:cubicBezTo>
                <a:cubicBezTo>
                  <a:pt x="11901" y="12093"/>
                  <a:pt x="11870" y="11920"/>
                  <a:pt x="11888" y="11918"/>
                </a:cubicBezTo>
                <a:cubicBezTo>
                  <a:pt x="11907" y="11916"/>
                  <a:pt x="11891" y="11845"/>
                  <a:pt x="11854" y="11766"/>
                </a:cubicBezTo>
                <a:cubicBezTo>
                  <a:pt x="11817" y="11686"/>
                  <a:pt x="11800" y="11560"/>
                  <a:pt x="11812" y="11486"/>
                </a:cubicBezTo>
                <a:cubicBezTo>
                  <a:pt x="11819" y="11449"/>
                  <a:pt x="11817" y="11427"/>
                  <a:pt x="11812" y="11410"/>
                </a:cubicBezTo>
                <a:cubicBezTo>
                  <a:pt x="11808" y="11392"/>
                  <a:pt x="11798" y="11374"/>
                  <a:pt x="11785" y="11384"/>
                </a:cubicBezTo>
                <a:cubicBezTo>
                  <a:pt x="11750" y="11412"/>
                  <a:pt x="11739" y="11157"/>
                  <a:pt x="11737" y="10393"/>
                </a:cubicBezTo>
                <a:cubicBezTo>
                  <a:pt x="11735" y="9791"/>
                  <a:pt x="11738" y="9495"/>
                  <a:pt x="11757" y="9402"/>
                </a:cubicBezTo>
                <a:cubicBezTo>
                  <a:pt x="11764" y="9372"/>
                  <a:pt x="11775" y="9370"/>
                  <a:pt x="11785" y="9377"/>
                </a:cubicBezTo>
                <a:cubicBezTo>
                  <a:pt x="11813" y="9398"/>
                  <a:pt x="11819" y="9332"/>
                  <a:pt x="11806" y="9250"/>
                </a:cubicBezTo>
                <a:cubicBezTo>
                  <a:pt x="11786" y="9135"/>
                  <a:pt x="11799" y="9014"/>
                  <a:pt x="11826" y="8920"/>
                </a:cubicBezTo>
                <a:cubicBezTo>
                  <a:pt x="11840" y="8871"/>
                  <a:pt x="11861" y="8814"/>
                  <a:pt x="11881" y="8792"/>
                </a:cubicBezTo>
                <a:cubicBezTo>
                  <a:pt x="11901" y="8772"/>
                  <a:pt x="11922" y="8772"/>
                  <a:pt x="11943" y="8792"/>
                </a:cubicBezTo>
                <a:cubicBezTo>
                  <a:pt x="11986" y="8833"/>
                  <a:pt x="12019" y="8807"/>
                  <a:pt x="12019" y="8716"/>
                </a:cubicBezTo>
                <a:cubicBezTo>
                  <a:pt x="12019" y="8477"/>
                  <a:pt x="11913" y="8358"/>
                  <a:pt x="11854" y="8538"/>
                </a:cubicBezTo>
                <a:cubicBezTo>
                  <a:pt x="11838" y="8587"/>
                  <a:pt x="11821" y="8618"/>
                  <a:pt x="11806" y="8615"/>
                </a:cubicBezTo>
                <a:cubicBezTo>
                  <a:pt x="11800" y="8613"/>
                  <a:pt x="11790" y="8598"/>
                  <a:pt x="11785" y="8589"/>
                </a:cubicBezTo>
                <a:cubicBezTo>
                  <a:pt x="11775" y="8574"/>
                  <a:pt x="11766" y="8549"/>
                  <a:pt x="11757" y="8513"/>
                </a:cubicBezTo>
                <a:cubicBezTo>
                  <a:pt x="11743" y="8458"/>
                  <a:pt x="11734" y="8387"/>
                  <a:pt x="11723" y="8284"/>
                </a:cubicBezTo>
                <a:cubicBezTo>
                  <a:pt x="11712" y="8182"/>
                  <a:pt x="11696" y="8049"/>
                  <a:pt x="11688" y="7903"/>
                </a:cubicBezTo>
                <a:cubicBezTo>
                  <a:pt x="11669" y="7537"/>
                  <a:pt x="11723" y="7125"/>
                  <a:pt x="11806" y="6912"/>
                </a:cubicBezTo>
                <a:cubicBezTo>
                  <a:pt x="11833" y="6840"/>
                  <a:pt x="11862" y="6803"/>
                  <a:pt x="11895" y="6785"/>
                </a:cubicBezTo>
                <a:cubicBezTo>
                  <a:pt x="11997" y="6728"/>
                  <a:pt x="12047" y="7086"/>
                  <a:pt x="11978" y="7395"/>
                </a:cubicBezTo>
                <a:cubicBezTo>
                  <a:pt x="11957" y="7488"/>
                  <a:pt x="11941" y="7521"/>
                  <a:pt x="11943" y="7573"/>
                </a:cubicBezTo>
                <a:cubicBezTo>
                  <a:pt x="11945" y="7624"/>
                  <a:pt x="11964" y="7694"/>
                  <a:pt x="11992" y="7751"/>
                </a:cubicBezTo>
                <a:cubicBezTo>
                  <a:pt x="12027" y="7824"/>
                  <a:pt x="12054" y="7953"/>
                  <a:pt x="12054" y="8056"/>
                </a:cubicBezTo>
                <a:cubicBezTo>
                  <a:pt x="12054" y="8158"/>
                  <a:pt x="12092" y="8267"/>
                  <a:pt x="12136" y="8310"/>
                </a:cubicBezTo>
                <a:cubicBezTo>
                  <a:pt x="12160" y="8332"/>
                  <a:pt x="12175" y="8369"/>
                  <a:pt x="12184" y="8411"/>
                </a:cubicBezTo>
                <a:cubicBezTo>
                  <a:pt x="12194" y="8453"/>
                  <a:pt x="12199" y="8517"/>
                  <a:pt x="12191" y="8564"/>
                </a:cubicBezTo>
                <a:cubicBezTo>
                  <a:pt x="12177" y="8651"/>
                  <a:pt x="12192" y="8832"/>
                  <a:pt x="12226" y="8970"/>
                </a:cubicBezTo>
                <a:cubicBezTo>
                  <a:pt x="12260" y="9109"/>
                  <a:pt x="12278" y="9295"/>
                  <a:pt x="12267" y="9402"/>
                </a:cubicBezTo>
                <a:cubicBezTo>
                  <a:pt x="12256" y="9510"/>
                  <a:pt x="12258" y="9900"/>
                  <a:pt x="12274" y="10241"/>
                </a:cubicBezTo>
                <a:cubicBezTo>
                  <a:pt x="12286" y="10506"/>
                  <a:pt x="12296" y="10667"/>
                  <a:pt x="12322" y="10800"/>
                </a:cubicBezTo>
                <a:cubicBezTo>
                  <a:pt x="12335" y="10867"/>
                  <a:pt x="12356" y="10919"/>
                  <a:pt x="12377" y="10978"/>
                </a:cubicBezTo>
                <a:cubicBezTo>
                  <a:pt x="12399" y="11036"/>
                  <a:pt x="12421" y="11090"/>
                  <a:pt x="12453" y="11156"/>
                </a:cubicBezTo>
                <a:cubicBezTo>
                  <a:pt x="12536" y="11328"/>
                  <a:pt x="12604" y="11560"/>
                  <a:pt x="12605" y="11664"/>
                </a:cubicBezTo>
                <a:cubicBezTo>
                  <a:pt x="12605" y="11768"/>
                  <a:pt x="12651" y="12027"/>
                  <a:pt x="12708" y="12248"/>
                </a:cubicBezTo>
                <a:cubicBezTo>
                  <a:pt x="12765" y="12470"/>
                  <a:pt x="12809" y="12715"/>
                  <a:pt x="12797" y="12782"/>
                </a:cubicBezTo>
                <a:cubicBezTo>
                  <a:pt x="12757" y="13022"/>
                  <a:pt x="12805" y="12913"/>
                  <a:pt x="12928" y="12477"/>
                </a:cubicBezTo>
                <a:cubicBezTo>
                  <a:pt x="12981" y="12291"/>
                  <a:pt x="13013" y="12146"/>
                  <a:pt x="13025" y="12045"/>
                </a:cubicBezTo>
                <a:cubicBezTo>
                  <a:pt x="13036" y="11939"/>
                  <a:pt x="13030" y="11877"/>
                  <a:pt x="13011" y="11766"/>
                </a:cubicBezTo>
                <a:cubicBezTo>
                  <a:pt x="12978" y="11572"/>
                  <a:pt x="12980" y="11418"/>
                  <a:pt x="13011" y="11207"/>
                </a:cubicBezTo>
                <a:cubicBezTo>
                  <a:pt x="13020" y="11144"/>
                  <a:pt x="13028" y="11090"/>
                  <a:pt x="13038" y="11054"/>
                </a:cubicBezTo>
                <a:cubicBezTo>
                  <a:pt x="13048" y="11019"/>
                  <a:pt x="13059" y="11017"/>
                  <a:pt x="13073" y="11003"/>
                </a:cubicBezTo>
                <a:cubicBezTo>
                  <a:pt x="13100" y="10975"/>
                  <a:pt x="13134" y="10964"/>
                  <a:pt x="13197" y="11003"/>
                </a:cubicBezTo>
                <a:lnTo>
                  <a:pt x="13348" y="11105"/>
                </a:lnTo>
                <a:lnTo>
                  <a:pt x="13335" y="10495"/>
                </a:lnTo>
                <a:cubicBezTo>
                  <a:pt x="13331" y="10326"/>
                  <a:pt x="13319" y="10142"/>
                  <a:pt x="13307" y="9961"/>
                </a:cubicBezTo>
                <a:cubicBezTo>
                  <a:pt x="13296" y="9783"/>
                  <a:pt x="13286" y="9608"/>
                  <a:pt x="13273" y="9504"/>
                </a:cubicBezTo>
                <a:cubicBezTo>
                  <a:pt x="13228" y="9146"/>
                  <a:pt x="13249" y="8554"/>
                  <a:pt x="13300" y="8742"/>
                </a:cubicBezTo>
                <a:cubicBezTo>
                  <a:pt x="13307" y="8766"/>
                  <a:pt x="13314" y="8779"/>
                  <a:pt x="13328" y="8767"/>
                </a:cubicBezTo>
                <a:cubicBezTo>
                  <a:pt x="13341" y="8755"/>
                  <a:pt x="13362" y="8734"/>
                  <a:pt x="13376" y="8691"/>
                </a:cubicBezTo>
                <a:cubicBezTo>
                  <a:pt x="13390" y="8648"/>
                  <a:pt x="13401" y="8622"/>
                  <a:pt x="13410" y="8615"/>
                </a:cubicBezTo>
                <a:cubicBezTo>
                  <a:pt x="13420" y="8607"/>
                  <a:pt x="13424" y="8609"/>
                  <a:pt x="13424" y="8640"/>
                </a:cubicBezTo>
                <a:cubicBezTo>
                  <a:pt x="13424" y="8701"/>
                  <a:pt x="13469" y="8590"/>
                  <a:pt x="13521" y="8411"/>
                </a:cubicBezTo>
                <a:cubicBezTo>
                  <a:pt x="13572" y="8232"/>
                  <a:pt x="13606" y="8062"/>
                  <a:pt x="13596" y="8005"/>
                </a:cubicBezTo>
                <a:cubicBezTo>
                  <a:pt x="13587" y="7948"/>
                  <a:pt x="13600" y="7821"/>
                  <a:pt x="13631" y="7725"/>
                </a:cubicBezTo>
                <a:cubicBezTo>
                  <a:pt x="13662" y="7630"/>
                  <a:pt x="13693" y="7429"/>
                  <a:pt x="13693" y="7293"/>
                </a:cubicBezTo>
                <a:cubicBezTo>
                  <a:pt x="13693" y="7211"/>
                  <a:pt x="13696" y="7136"/>
                  <a:pt x="13707" y="7064"/>
                </a:cubicBezTo>
                <a:cubicBezTo>
                  <a:pt x="13738" y="6851"/>
                  <a:pt x="13808" y="6704"/>
                  <a:pt x="13865" y="6785"/>
                </a:cubicBezTo>
                <a:cubicBezTo>
                  <a:pt x="13912" y="6852"/>
                  <a:pt x="13919" y="6918"/>
                  <a:pt x="13886" y="7064"/>
                </a:cubicBezTo>
                <a:cubicBezTo>
                  <a:pt x="13852" y="7213"/>
                  <a:pt x="13860" y="7340"/>
                  <a:pt x="13934" y="7598"/>
                </a:cubicBezTo>
                <a:cubicBezTo>
                  <a:pt x="14026" y="7920"/>
                  <a:pt x="14030" y="7982"/>
                  <a:pt x="14030" y="9758"/>
                </a:cubicBezTo>
                <a:cubicBezTo>
                  <a:pt x="14031" y="10987"/>
                  <a:pt x="14026" y="11432"/>
                  <a:pt x="13996" y="11664"/>
                </a:cubicBezTo>
                <a:cubicBezTo>
                  <a:pt x="13986" y="11741"/>
                  <a:pt x="13978" y="11787"/>
                  <a:pt x="13961" y="11842"/>
                </a:cubicBezTo>
                <a:cubicBezTo>
                  <a:pt x="13918" y="11988"/>
                  <a:pt x="13853" y="12045"/>
                  <a:pt x="13810" y="11994"/>
                </a:cubicBezTo>
                <a:cubicBezTo>
                  <a:pt x="13795" y="11976"/>
                  <a:pt x="13785" y="11969"/>
                  <a:pt x="13775" y="11969"/>
                </a:cubicBezTo>
                <a:cubicBezTo>
                  <a:pt x="13747" y="11971"/>
                  <a:pt x="13744" y="12081"/>
                  <a:pt x="13748" y="12350"/>
                </a:cubicBezTo>
                <a:cubicBezTo>
                  <a:pt x="13752" y="12583"/>
                  <a:pt x="13769" y="12808"/>
                  <a:pt x="13782" y="12858"/>
                </a:cubicBezTo>
                <a:cubicBezTo>
                  <a:pt x="13796" y="12909"/>
                  <a:pt x="13789" y="13020"/>
                  <a:pt x="13769" y="13112"/>
                </a:cubicBezTo>
                <a:cubicBezTo>
                  <a:pt x="13761" y="13145"/>
                  <a:pt x="13759" y="13191"/>
                  <a:pt x="13769" y="13214"/>
                </a:cubicBezTo>
                <a:cubicBezTo>
                  <a:pt x="13778" y="13237"/>
                  <a:pt x="13794" y="13250"/>
                  <a:pt x="13824" y="13265"/>
                </a:cubicBezTo>
                <a:cubicBezTo>
                  <a:pt x="13883" y="13294"/>
                  <a:pt x="13992" y="13307"/>
                  <a:pt x="14154" y="13316"/>
                </a:cubicBezTo>
                <a:cubicBezTo>
                  <a:pt x="14502" y="13335"/>
                  <a:pt x="14586" y="13304"/>
                  <a:pt x="14643" y="13112"/>
                </a:cubicBezTo>
                <a:cubicBezTo>
                  <a:pt x="14682" y="12984"/>
                  <a:pt x="14709" y="12820"/>
                  <a:pt x="14698" y="12757"/>
                </a:cubicBezTo>
                <a:cubicBezTo>
                  <a:pt x="14693" y="12725"/>
                  <a:pt x="14694" y="12680"/>
                  <a:pt x="14705" y="12630"/>
                </a:cubicBezTo>
                <a:cubicBezTo>
                  <a:pt x="14716" y="12581"/>
                  <a:pt x="14732" y="12520"/>
                  <a:pt x="14754" y="12477"/>
                </a:cubicBezTo>
                <a:cubicBezTo>
                  <a:pt x="14788" y="12410"/>
                  <a:pt x="14808" y="12381"/>
                  <a:pt x="14822" y="12401"/>
                </a:cubicBezTo>
                <a:cubicBezTo>
                  <a:pt x="14837" y="12419"/>
                  <a:pt x="14848" y="12504"/>
                  <a:pt x="14857" y="12630"/>
                </a:cubicBezTo>
                <a:cubicBezTo>
                  <a:pt x="14863" y="12721"/>
                  <a:pt x="14873" y="12783"/>
                  <a:pt x="14891" y="12833"/>
                </a:cubicBezTo>
                <a:cubicBezTo>
                  <a:pt x="14909" y="12883"/>
                  <a:pt x="14934" y="12909"/>
                  <a:pt x="14960" y="12909"/>
                </a:cubicBezTo>
                <a:cubicBezTo>
                  <a:pt x="15006" y="12909"/>
                  <a:pt x="15061" y="12976"/>
                  <a:pt x="15084" y="13062"/>
                </a:cubicBezTo>
                <a:cubicBezTo>
                  <a:pt x="15096" y="13104"/>
                  <a:pt x="15132" y="13149"/>
                  <a:pt x="15174" y="13189"/>
                </a:cubicBezTo>
                <a:cubicBezTo>
                  <a:pt x="15216" y="13230"/>
                  <a:pt x="15266" y="13272"/>
                  <a:pt x="15318" y="13290"/>
                </a:cubicBezTo>
                <a:cubicBezTo>
                  <a:pt x="15506" y="13355"/>
                  <a:pt x="15554" y="13236"/>
                  <a:pt x="15566" y="12706"/>
                </a:cubicBezTo>
                <a:cubicBezTo>
                  <a:pt x="15568" y="12629"/>
                  <a:pt x="15641" y="12553"/>
                  <a:pt x="15725" y="12553"/>
                </a:cubicBezTo>
                <a:cubicBezTo>
                  <a:pt x="15876" y="12553"/>
                  <a:pt x="15885" y="12615"/>
                  <a:pt x="15835" y="13087"/>
                </a:cubicBezTo>
                <a:cubicBezTo>
                  <a:pt x="15828" y="13156"/>
                  <a:pt x="15826" y="13221"/>
                  <a:pt x="15828" y="13265"/>
                </a:cubicBezTo>
                <a:cubicBezTo>
                  <a:pt x="15830" y="13309"/>
                  <a:pt x="15838" y="13341"/>
                  <a:pt x="15849" y="13341"/>
                </a:cubicBezTo>
                <a:cubicBezTo>
                  <a:pt x="15870" y="13341"/>
                  <a:pt x="15897" y="13184"/>
                  <a:pt x="15904" y="13011"/>
                </a:cubicBezTo>
                <a:cubicBezTo>
                  <a:pt x="15910" y="12837"/>
                  <a:pt x="15926" y="12718"/>
                  <a:pt x="15938" y="12757"/>
                </a:cubicBezTo>
                <a:cubicBezTo>
                  <a:pt x="15985" y="12900"/>
                  <a:pt x="16084" y="12438"/>
                  <a:pt x="16069" y="12147"/>
                </a:cubicBezTo>
                <a:cubicBezTo>
                  <a:pt x="16061" y="11981"/>
                  <a:pt x="16050" y="11816"/>
                  <a:pt x="16048" y="11766"/>
                </a:cubicBezTo>
                <a:cubicBezTo>
                  <a:pt x="16047" y="11715"/>
                  <a:pt x="15994" y="11618"/>
                  <a:pt x="15931" y="11537"/>
                </a:cubicBezTo>
                <a:cubicBezTo>
                  <a:pt x="15868" y="11456"/>
                  <a:pt x="15813" y="11269"/>
                  <a:pt x="15800" y="11130"/>
                </a:cubicBezTo>
                <a:cubicBezTo>
                  <a:pt x="15788" y="10992"/>
                  <a:pt x="15760" y="10738"/>
                  <a:pt x="15738" y="10571"/>
                </a:cubicBezTo>
                <a:cubicBezTo>
                  <a:pt x="15717" y="10405"/>
                  <a:pt x="15706" y="10211"/>
                  <a:pt x="15718" y="10139"/>
                </a:cubicBezTo>
                <a:cubicBezTo>
                  <a:pt x="15730" y="10068"/>
                  <a:pt x="15742" y="9425"/>
                  <a:pt x="15745" y="8716"/>
                </a:cubicBezTo>
                <a:cubicBezTo>
                  <a:pt x="15752" y="7423"/>
                  <a:pt x="15778" y="7139"/>
                  <a:pt x="15869" y="7420"/>
                </a:cubicBezTo>
                <a:cubicBezTo>
                  <a:pt x="15883" y="7462"/>
                  <a:pt x="15904" y="7488"/>
                  <a:pt x="15918" y="7496"/>
                </a:cubicBezTo>
                <a:cubicBezTo>
                  <a:pt x="15931" y="7504"/>
                  <a:pt x="15945" y="7498"/>
                  <a:pt x="15952" y="7471"/>
                </a:cubicBezTo>
                <a:cubicBezTo>
                  <a:pt x="15967" y="7415"/>
                  <a:pt x="16054" y="7359"/>
                  <a:pt x="16152" y="7344"/>
                </a:cubicBezTo>
                <a:cubicBezTo>
                  <a:pt x="16353" y="7314"/>
                  <a:pt x="16424" y="7265"/>
                  <a:pt x="16489" y="7115"/>
                </a:cubicBezTo>
                <a:cubicBezTo>
                  <a:pt x="16502" y="7085"/>
                  <a:pt x="16523" y="7091"/>
                  <a:pt x="16537" y="7115"/>
                </a:cubicBezTo>
                <a:cubicBezTo>
                  <a:pt x="16552" y="7139"/>
                  <a:pt x="16562" y="7177"/>
                  <a:pt x="16572" y="7242"/>
                </a:cubicBezTo>
                <a:cubicBezTo>
                  <a:pt x="16592" y="7375"/>
                  <a:pt x="16624" y="7402"/>
                  <a:pt x="16648" y="7369"/>
                </a:cubicBezTo>
                <a:cubicBezTo>
                  <a:pt x="16659" y="7353"/>
                  <a:pt x="16670" y="7339"/>
                  <a:pt x="16675" y="7293"/>
                </a:cubicBezTo>
                <a:cubicBezTo>
                  <a:pt x="16680" y="7242"/>
                  <a:pt x="16676" y="7185"/>
                  <a:pt x="16668" y="7115"/>
                </a:cubicBezTo>
                <a:cubicBezTo>
                  <a:pt x="16661" y="7042"/>
                  <a:pt x="16667" y="6949"/>
                  <a:pt x="16675" y="6887"/>
                </a:cubicBezTo>
                <a:cubicBezTo>
                  <a:pt x="16684" y="6822"/>
                  <a:pt x="16701" y="6780"/>
                  <a:pt x="16723" y="6734"/>
                </a:cubicBezTo>
                <a:cubicBezTo>
                  <a:pt x="16768" y="6645"/>
                  <a:pt x="16832" y="6609"/>
                  <a:pt x="16909" y="6632"/>
                </a:cubicBezTo>
                <a:lnTo>
                  <a:pt x="17026" y="6658"/>
                </a:lnTo>
                <a:cubicBezTo>
                  <a:pt x="17038" y="6029"/>
                  <a:pt x="17053" y="5637"/>
                  <a:pt x="17082" y="5514"/>
                </a:cubicBezTo>
                <a:cubicBezTo>
                  <a:pt x="17114" y="5375"/>
                  <a:pt x="17151" y="5148"/>
                  <a:pt x="17164" y="5006"/>
                </a:cubicBezTo>
                <a:cubicBezTo>
                  <a:pt x="17178" y="4865"/>
                  <a:pt x="17207" y="4771"/>
                  <a:pt x="17233" y="4803"/>
                </a:cubicBezTo>
                <a:cubicBezTo>
                  <a:pt x="17249" y="4822"/>
                  <a:pt x="17260" y="5031"/>
                  <a:pt x="17268" y="5413"/>
                </a:cubicBezTo>
                <a:cubicBezTo>
                  <a:pt x="17275" y="5401"/>
                  <a:pt x="17287" y="5380"/>
                  <a:pt x="17295" y="5387"/>
                </a:cubicBezTo>
                <a:cubicBezTo>
                  <a:pt x="17306" y="5396"/>
                  <a:pt x="17317" y="5427"/>
                  <a:pt x="17323" y="5464"/>
                </a:cubicBezTo>
                <a:cubicBezTo>
                  <a:pt x="17335" y="5537"/>
                  <a:pt x="17329" y="5622"/>
                  <a:pt x="17309" y="5667"/>
                </a:cubicBezTo>
                <a:cubicBezTo>
                  <a:pt x="17299" y="5689"/>
                  <a:pt x="17285" y="5701"/>
                  <a:pt x="17274" y="5692"/>
                </a:cubicBezTo>
                <a:cubicBezTo>
                  <a:pt x="17281" y="6203"/>
                  <a:pt x="17281" y="6931"/>
                  <a:pt x="17281" y="8081"/>
                </a:cubicBezTo>
                <a:lnTo>
                  <a:pt x="17281" y="11283"/>
                </a:lnTo>
                <a:lnTo>
                  <a:pt x="17157" y="11334"/>
                </a:lnTo>
                <a:cubicBezTo>
                  <a:pt x="17137" y="11341"/>
                  <a:pt x="17132" y="11336"/>
                  <a:pt x="17116" y="11334"/>
                </a:cubicBezTo>
                <a:cubicBezTo>
                  <a:pt x="17117" y="11361"/>
                  <a:pt x="17117" y="11392"/>
                  <a:pt x="17116" y="11410"/>
                </a:cubicBezTo>
                <a:cubicBezTo>
                  <a:pt x="17112" y="11476"/>
                  <a:pt x="17142" y="11618"/>
                  <a:pt x="17178" y="11715"/>
                </a:cubicBezTo>
                <a:cubicBezTo>
                  <a:pt x="17208" y="11797"/>
                  <a:pt x="17221" y="11849"/>
                  <a:pt x="17219" y="11893"/>
                </a:cubicBezTo>
                <a:cubicBezTo>
                  <a:pt x="17218" y="11937"/>
                  <a:pt x="17200" y="11974"/>
                  <a:pt x="17164" y="12045"/>
                </a:cubicBezTo>
                <a:cubicBezTo>
                  <a:pt x="17109" y="12155"/>
                  <a:pt x="17086" y="12345"/>
                  <a:pt x="17082" y="12757"/>
                </a:cubicBezTo>
                <a:cubicBezTo>
                  <a:pt x="17078" y="13075"/>
                  <a:pt x="17091" y="13266"/>
                  <a:pt x="17116" y="13316"/>
                </a:cubicBezTo>
                <a:cubicBezTo>
                  <a:pt x="17141" y="13365"/>
                  <a:pt x="17180" y="13273"/>
                  <a:pt x="17212" y="13011"/>
                </a:cubicBezTo>
                <a:cubicBezTo>
                  <a:pt x="17223" y="12922"/>
                  <a:pt x="17237" y="12857"/>
                  <a:pt x="17254" y="12808"/>
                </a:cubicBezTo>
                <a:cubicBezTo>
                  <a:pt x="17270" y="12760"/>
                  <a:pt x="17289" y="12721"/>
                  <a:pt x="17302" y="12731"/>
                </a:cubicBezTo>
                <a:cubicBezTo>
                  <a:pt x="17330" y="12753"/>
                  <a:pt x="17373" y="12708"/>
                  <a:pt x="17398" y="12630"/>
                </a:cubicBezTo>
                <a:cubicBezTo>
                  <a:pt x="17431" y="12530"/>
                  <a:pt x="17465" y="12564"/>
                  <a:pt x="17516" y="12706"/>
                </a:cubicBezTo>
                <a:cubicBezTo>
                  <a:pt x="17556" y="12818"/>
                  <a:pt x="17571" y="12906"/>
                  <a:pt x="17550" y="12909"/>
                </a:cubicBezTo>
                <a:cubicBezTo>
                  <a:pt x="17529" y="12912"/>
                  <a:pt x="17559" y="12997"/>
                  <a:pt x="17619" y="13112"/>
                </a:cubicBezTo>
                <a:cubicBezTo>
                  <a:pt x="17651" y="13175"/>
                  <a:pt x="17706" y="13228"/>
                  <a:pt x="17770" y="13265"/>
                </a:cubicBezTo>
                <a:cubicBezTo>
                  <a:pt x="17834" y="13302"/>
                  <a:pt x="17907" y="13341"/>
                  <a:pt x="17984" y="13341"/>
                </a:cubicBezTo>
                <a:cubicBezTo>
                  <a:pt x="18099" y="13341"/>
                  <a:pt x="18166" y="13331"/>
                  <a:pt x="18204" y="13290"/>
                </a:cubicBezTo>
                <a:cubicBezTo>
                  <a:pt x="18223" y="13269"/>
                  <a:pt x="18237" y="13230"/>
                  <a:pt x="18246" y="13189"/>
                </a:cubicBezTo>
                <a:cubicBezTo>
                  <a:pt x="18255" y="13148"/>
                  <a:pt x="18261" y="13105"/>
                  <a:pt x="18266" y="13036"/>
                </a:cubicBezTo>
                <a:cubicBezTo>
                  <a:pt x="18275" y="12910"/>
                  <a:pt x="18282" y="12826"/>
                  <a:pt x="18294" y="12808"/>
                </a:cubicBezTo>
                <a:cubicBezTo>
                  <a:pt x="18305" y="12787"/>
                  <a:pt x="18319" y="12814"/>
                  <a:pt x="18342" y="12884"/>
                </a:cubicBezTo>
                <a:cubicBezTo>
                  <a:pt x="18383" y="13008"/>
                  <a:pt x="18405" y="13024"/>
                  <a:pt x="18425" y="12909"/>
                </a:cubicBezTo>
                <a:cubicBezTo>
                  <a:pt x="18443" y="12801"/>
                  <a:pt x="18479" y="12822"/>
                  <a:pt x="18535" y="13011"/>
                </a:cubicBezTo>
                <a:cubicBezTo>
                  <a:pt x="18553" y="13072"/>
                  <a:pt x="18568" y="13127"/>
                  <a:pt x="18590" y="13163"/>
                </a:cubicBezTo>
                <a:cubicBezTo>
                  <a:pt x="18657" y="13273"/>
                  <a:pt x="18768" y="13278"/>
                  <a:pt x="19072" y="13265"/>
                </a:cubicBezTo>
                <a:cubicBezTo>
                  <a:pt x="19374" y="13252"/>
                  <a:pt x="19479" y="13236"/>
                  <a:pt x="19513" y="13138"/>
                </a:cubicBezTo>
                <a:cubicBezTo>
                  <a:pt x="19524" y="13105"/>
                  <a:pt x="19527" y="13064"/>
                  <a:pt x="19527" y="13011"/>
                </a:cubicBezTo>
                <a:cubicBezTo>
                  <a:pt x="19527" y="12817"/>
                  <a:pt x="19546" y="12682"/>
                  <a:pt x="19575" y="12604"/>
                </a:cubicBezTo>
                <a:cubicBezTo>
                  <a:pt x="19603" y="12524"/>
                  <a:pt x="19638" y="12502"/>
                  <a:pt x="19671" y="12604"/>
                </a:cubicBezTo>
                <a:cubicBezTo>
                  <a:pt x="19711" y="12725"/>
                  <a:pt x="19736" y="12740"/>
                  <a:pt x="19754" y="12630"/>
                </a:cubicBezTo>
                <a:cubicBezTo>
                  <a:pt x="19779" y="12480"/>
                  <a:pt x="20594" y="12434"/>
                  <a:pt x="20663" y="12579"/>
                </a:cubicBezTo>
                <a:cubicBezTo>
                  <a:pt x="20672" y="12596"/>
                  <a:pt x="20672" y="12636"/>
                  <a:pt x="20670" y="12680"/>
                </a:cubicBezTo>
                <a:cubicBezTo>
                  <a:pt x="20668" y="12729"/>
                  <a:pt x="20660" y="12784"/>
                  <a:pt x="20649" y="12833"/>
                </a:cubicBezTo>
                <a:cubicBezTo>
                  <a:pt x="20641" y="12870"/>
                  <a:pt x="20635" y="12886"/>
                  <a:pt x="20636" y="12909"/>
                </a:cubicBezTo>
                <a:cubicBezTo>
                  <a:pt x="20636" y="12922"/>
                  <a:pt x="20646" y="12951"/>
                  <a:pt x="20649" y="12960"/>
                </a:cubicBezTo>
                <a:cubicBezTo>
                  <a:pt x="20652" y="12967"/>
                  <a:pt x="20651" y="12981"/>
                  <a:pt x="20656" y="12985"/>
                </a:cubicBezTo>
                <a:cubicBezTo>
                  <a:pt x="20679" y="13006"/>
                  <a:pt x="20724" y="12980"/>
                  <a:pt x="20801" y="12960"/>
                </a:cubicBezTo>
                <a:cubicBezTo>
                  <a:pt x="20907" y="12932"/>
                  <a:pt x="21011" y="12873"/>
                  <a:pt x="21028" y="12833"/>
                </a:cubicBezTo>
                <a:cubicBezTo>
                  <a:pt x="21046" y="12793"/>
                  <a:pt x="21078" y="12870"/>
                  <a:pt x="21104" y="12985"/>
                </a:cubicBezTo>
                <a:cubicBezTo>
                  <a:pt x="21142" y="13153"/>
                  <a:pt x="21163" y="13147"/>
                  <a:pt x="21207" y="13011"/>
                </a:cubicBezTo>
                <a:cubicBezTo>
                  <a:pt x="21238" y="12917"/>
                  <a:pt x="21290" y="12826"/>
                  <a:pt x="21324" y="12808"/>
                </a:cubicBezTo>
                <a:cubicBezTo>
                  <a:pt x="21341" y="12798"/>
                  <a:pt x="21359" y="12767"/>
                  <a:pt x="21373" y="12731"/>
                </a:cubicBezTo>
                <a:cubicBezTo>
                  <a:pt x="21387" y="12693"/>
                  <a:pt x="21403" y="12652"/>
                  <a:pt x="21407" y="12604"/>
                </a:cubicBezTo>
                <a:cubicBezTo>
                  <a:pt x="21416" y="12508"/>
                  <a:pt x="21461" y="12278"/>
                  <a:pt x="21510" y="12096"/>
                </a:cubicBezTo>
                <a:lnTo>
                  <a:pt x="21600" y="11766"/>
                </a:lnTo>
                <a:lnTo>
                  <a:pt x="21600" y="11664"/>
                </a:lnTo>
                <a:cubicBezTo>
                  <a:pt x="21600" y="10962"/>
                  <a:pt x="21600" y="11025"/>
                  <a:pt x="21600" y="10419"/>
                </a:cubicBezTo>
                <a:lnTo>
                  <a:pt x="21504" y="10317"/>
                </a:lnTo>
                <a:cubicBezTo>
                  <a:pt x="21438" y="10256"/>
                  <a:pt x="21381" y="10301"/>
                  <a:pt x="21338" y="10444"/>
                </a:cubicBezTo>
                <a:cubicBezTo>
                  <a:pt x="21302" y="10564"/>
                  <a:pt x="21253" y="10673"/>
                  <a:pt x="21228" y="10673"/>
                </a:cubicBezTo>
                <a:cubicBezTo>
                  <a:pt x="21203" y="10673"/>
                  <a:pt x="21166" y="10828"/>
                  <a:pt x="21145" y="11029"/>
                </a:cubicBezTo>
                <a:cubicBezTo>
                  <a:pt x="21123" y="11250"/>
                  <a:pt x="21080" y="11353"/>
                  <a:pt x="21049" y="11308"/>
                </a:cubicBezTo>
                <a:cubicBezTo>
                  <a:pt x="21020" y="11268"/>
                  <a:pt x="20985" y="11314"/>
                  <a:pt x="20966" y="11384"/>
                </a:cubicBezTo>
                <a:cubicBezTo>
                  <a:pt x="20928" y="11526"/>
                  <a:pt x="20824" y="11546"/>
                  <a:pt x="20581" y="11461"/>
                </a:cubicBezTo>
                <a:cubicBezTo>
                  <a:pt x="20473" y="11423"/>
                  <a:pt x="20377" y="11489"/>
                  <a:pt x="20284" y="11664"/>
                </a:cubicBezTo>
                <a:cubicBezTo>
                  <a:pt x="20131" y="11953"/>
                  <a:pt x="20050" y="11885"/>
                  <a:pt x="20126" y="11537"/>
                </a:cubicBezTo>
                <a:cubicBezTo>
                  <a:pt x="20159" y="11386"/>
                  <a:pt x="20157" y="11342"/>
                  <a:pt x="20126" y="11410"/>
                </a:cubicBezTo>
                <a:cubicBezTo>
                  <a:pt x="20041" y="11598"/>
                  <a:pt x="20011" y="11032"/>
                  <a:pt x="20016" y="9352"/>
                </a:cubicBezTo>
                <a:lnTo>
                  <a:pt x="20023" y="7674"/>
                </a:lnTo>
                <a:lnTo>
                  <a:pt x="20319" y="7700"/>
                </a:lnTo>
                <a:cubicBezTo>
                  <a:pt x="20498" y="7719"/>
                  <a:pt x="20639" y="7669"/>
                  <a:pt x="20670" y="7573"/>
                </a:cubicBezTo>
                <a:cubicBezTo>
                  <a:pt x="20709" y="7455"/>
                  <a:pt x="20742" y="7457"/>
                  <a:pt x="20801" y="7573"/>
                </a:cubicBezTo>
                <a:cubicBezTo>
                  <a:pt x="20845" y="7659"/>
                  <a:pt x="20893" y="7690"/>
                  <a:pt x="20911" y="7649"/>
                </a:cubicBezTo>
                <a:cubicBezTo>
                  <a:pt x="20963" y="7530"/>
                  <a:pt x="21025" y="7899"/>
                  <a:pt x="21035" y="8386"/>
                </a:cubicBezTo>
                <a:cubicBezTo>
                  <a:pt x="21043" y="8770"/>
                  <a:pt x="21063" y="8843"/>
                  <a:pt x="21152" y="8843"/>
                </a:cubicBezTo>
                <a:cubicBezTo>
                  <a:pt x="21269" y="8843"/>
                  <a:pt x="21271" y="8626"/>
                  <a:pt x="21166" y="7878"/>
                </a:cubicBezTo>
                <a:cubicBezTo>
                  <a:pt x="21110" y="7478"/>
                  <a:pt x="21111" y="7418"/>
                  <a:pt x="21180" y="6963"/>
                </a:cubicBezTo>
                <a:cubicBezTo>
                  <a:pt x="21271" y="6361"/>
                  <a:pt x="21264" y="5331"/>
                  <a:pt x="21166" y="4930"/>
                </a:cubicBezTo>
                <a:cubicBezTo>
                  <a:pt x="21091" y="4626"/>
                  <a:pt x="21113" y="4323"/>
                  <a:pt x="21200" y="4447"/>
                </a:cubicBezTo>
                <a:cubicBezTo>
                  <a:pt x="21235" y="4496"/>
                  <a:pt x="21256" y="4428"/>
                  <a:pt x="21256" y="4295"/>
                </a:cubicBezTo>
                <a:cubicBezTo>
                  <a:pt x="21256" y="4175"/>
                  <a:pt x="21292" y="4015"/>
                  <a:pt x="21331" y="3913"/>
                </a:cubicBezTo>
                <a:cubicBezTo>
                  <a:pt x="21408" y="3714"/>
                  <a:pt x="21425" y="3033"/>
                  <a:pt x="21366" y="2617"/>
                </a:cubicBezTo>
                <a:cubicBezTo>
                  <a:pt x="21293" y="2110"/>
                  <a:pt x="21381" y="2059"/>
                  <a:pt x="21490" y="2541"/>
                </a:cubicBezTo>
                <a:lnTo>
                  <a:pt x="21586" y="2973"/>
                </a:lnTo>
                <a:cubicBezTo>
                  <a:pt x="21576" y="1753"/>
                  <a:pt x="21559" y="1590"/>
                  <a:pt x="21524" y="1474"/>
                </a:cubicBezTo>
                <a:cubicBezTo>
                  <a:pt x="21484" y="1339"/>
                  <a:pt x="21440" y="1278"/>
                  <a:pt x="21421" y="1321"/>
                </a:cubicBezTo>
                <a:cubicBezTo>
                  <a:pt x="21402" y="1365"/>
                  <a:pt x="21350" y="1305"/>
                  <a:pt x="21311" y="1194"/>
                </a:cubicBezTo>
                <a:cubicBezTo>
                  <a:pt x="21227" y="961"/>
                  <a:pt x="20741" y="898"/>
                  <a:pt x="20705" y="1118"/>
                </a:cubicBezTo>
                <a:cubicBezTo>
                  <a:pt x="20674" y="1301"/>
                  <a:pt x="20088" y="1301"/>
                  <a:pt x="20057" y="1118"/>
                </a:cubicBezTo>
                <a:cubicBezTo>
                  <a:pt x="20026" y="935"/>
                  <a:pt x="19523" y="935"/>
                  <a:pt x="19492" y="1118"/>
                </a:cubicBezTo>
                <a:cubicBezTo>
                  <a:pt x="19479" y="1195"/>
                  <a:pt x="19424" y="1271"/>
                  <a:pt x="19375" y="1271"/>
                </a:cubicBezTo>
                <a:cubicBezTo>
                  <a:pt x="19307" y="1271"/>
                  <a:pt x="19292" y="1323"/>
                  <a:pt x="19306" y="1525"/>
                </a:cubicBezTo>
                <a:cubicBezTo>
                  <a:pt x="19317" y="1669"/>
                  <a:pt x="19354" y="1788"/>
                  <a:pt x="19389" y="1779"/>
                </a:cubicBezTo>
                <a:cubicBezTo>
                  <a:pt x="19424" y="1769"/>
                  <a:pt x="19449" y="1837"/>
                  <a:pt x="19444" y="1931"/>
                </a:cubicBezTo>
                <a:cubicBezTo>
                  <a:pt x="19439" y="2025"/>
                  <a:pt x="19466" y="2157"/>
                  <a:pt x="19506" y="2236"/>
                </a:cubicBezTo>
                <a:cubicBezTo>
                  <a:pt x="19568" y="2358"/>
                  <a:pt x="19577" y="2461"/>
                  <a:pt x="19547" y="2846"/>
                </a:cubicBezTo>
                <a:cubicBezTo>
                  <a:pt x="19528" y="3097"/>
                  <a:pt x="19506" y="4835"/>
                  <a:pt x="19506" y="6709"/>
                </a:cubicBezTo>
                <a:cubicBezTo>
                  <a:pt x="19506" y="10290"/>
                  <a:pt x="19512" y="10199"/>
                  <a:pt x="19341" y="10292"/>
                </a:cubicBezTo>
                <a:cubicBezTo>
                  <a:pt x="19308" y="10309"/>
                  <a:pt x="19272" y="10366"/>
                  <a:pt x="19258" y="10419"/>
                </a:cubicBezTo>
                <a:cubicBezTo>
                  <a:pt x="19244" y="10472"/>
                  <a:pt x="19210" y="10453"/>
                  <a:pt x="19182" y="10368"/>
                </a:cubicBezTo>
                <a:cubicBezTo>
                  <a:pt x="19105" y="10132"/>
                  <a:pt x="19020" y="10325"/>
                  <a:pt x="19045" y="10673"/>
                </a:cubicBezTo>
                <a:cubicBezTo>
                  <a:pt x="19060" y="10893"/>
                  <a:pt x="19041" y="10972"/>
                  <a:pt x="18983" y="11029"/>
                </a:cubicBezTo>
                <a:cubicBezTo>
                  <a:pt x="18939" y="11071"/>
                  <a:pt x="18879" y="11270"/>
                  <a:pt x="18845" y="11461"/>
                </a:cubicBezTo>
                <a:cubicBezTo>
                  <a:pt x="18810" y="11658"/>
                  <a:pt x="18758" y="11783"/>
                  <a:pt x="18728" y="11740"/>
                </a:cubicBezTo>
                <a:cubicBezTo>
                  <a:pt x="18699" y="11699"/>
                  <a:pt x="18665" y="11711"/>
                  <a:pt x="18652" y="11791"/>
                </a:cubicBezTo>
                <a:cubicBezTo>
                  <a:pt x="18637" y="11879"/>
                  <a:pt x="18593" y="11841"/>
                  <a:pt x="18549" y="11664"/>
                </a:cubicBezTo>
                <a:cubicBezTo>
                  <a:pt x="18499" y="11465"/>
                  <a:pt x="18429" y="11359"/>
                  <a:pt x="18328" y="11359"/>
                </a:cubicBezTo>
                <a:cubicBezTo>
                  <a:pt x="18180" y="11359"/>
                  <a:pt x="18102" y="11173"/>
                  <a:pt x="18177" y="11003"/>
                </a:cubicBezTo>
                <a:cubicBezTo>
                  <a:pt x="18233" y="10875"/>
                  <a:pt x="18227" y="2060"/>
                  <a:pt x="18170" y="1601"/>
                </a:cubicBezTo>
                <a:cubicBezTo>
                  <a:pt x="18128" y="1263"/>
                  <a:pt x="18120" y="1271"/>
                  <a:pt x="17578" y="1271"/>
                </a:cubicBezTo>
                <a:cubicBezTo>
                  <a:pt x="17159" y="1271"/>
                  <a:pt x="17003" y="1309"/>
                  <a:pt x="16916" y="1474"/>
                </a:cubicBezTo>
                <a:cubicBezTo>
                  <a:pt x="16804" y="1688"/>
                  <a:pt x="16709" y="1648"/>
                  <a:pt x="16751" y="1398"/>
                </a:cubicBezTo>
                <a:cubicBezTo>
                  <a:pt x="16778" y="1237"/>
                  <a:pt x="16778" y="1238"/>
                  <a:pt x="16627" y="1398"/>
                </a:cubicBezTo>
                <a:cubicBezTo>
                  <a:pt x="16559" y="1469"/>
                  <a:pt x="16500" y="1484"/>
                  <a:pt x="16489" y="1423"/>
                </a:cubicBezTo>
                <a:cubicBezTo>
                  <a:pt x="16479" y="1362"/>
                  <a:pt x="16325" y="1284"/>
                  <a:pt x="16152" y="1271"/>
                </a:cubicBezTo>
                <a:cubicBezTo>
                  <a:pt x="15979" y="1257"/>
                  <a:pt x="15820" y="1192"/>
                  <a:pt x="15800" y="1118"/>
                </a:cubicBezTo>
                <a:cubicBezTo>
                  <a:pt x="15752" y="940"/>
                  <a:pt x="15259" y="939"/>
                  <a:pt x="15229" y="1118"/>
                </a:cubicBezTo>
                <a:cubicBezTo>
                  <a:pt x="15216" y="1195"/>
                  <a:pt x="15130" y="1271"/>
                  <a:pt x="15036" y="1271"/>
                </a:cubicBezTo>
                <a:cubicBezTo>
                  <a:pt x="14942" y="1271"/>
                  <a:pt x="14826" y="1350"/>
                  <a:pt x="14774" y="1474"/>
                </a:cubicBezTo>
                <a:cubicBezTo>
                  <a:pt x="14688" y="1681"/>
                  <a:pt x="14679" y="1681"/>
                  <a:pt x="14657" y="1474"/>
                </a:cubicBezTo>
                <a:cubicBezTo>
                  <a:pt x="14638" y="1293"/>
                  <a:pt x="14576" y="1271"/>
                  <a:pt x="14333" y="1271"/>
                </a:cubicBezTo>
                <a:cubicBezTo>
                  <a:pt x="14067" y="1271"/>
                  <a:pt x="14034" y="1283"/>
                  <a:pt x="14044" y="1499"/>
                </a:cubicBezTo>
                <a:cubicBezTo>
                  <a:pt x="14051" y="1660"/>
                  <a:pt x="14022" y="1776"/>
                  <a:pt x="13968" y="1804"/>
                </a:cubicBezTo>
                <a:cubicBezTo>
                  <a:pt x="13923" y="1828"/>
                  <a:pt x="13876" y="1977"/>
                  <a:pt x="13865" y="2135"/>
                </a:cubicBezTo>
                <a:cubicBezTo>
                  <a:pt x="13854" y="2292"/>
                  <a:pt x="13830" y="2383"/>
                  <a:pt x="13810" y="2338"/>
                </a:cubicBezTo>
                <a:cubicBezTo>
                  <a:pt x="13789" y="2291"/>
                  <a:pt x="13778" y="2436"/>
                  <a:pt x="13782" y="2694"/>
                </a:cubicBezTo>
                <a:cubicBezTo>
                  <a:pt x="13792" y="3255"/>
                  <a:pt x="13699" y="3713"/>
                  <a:pt x="13624" y="3481"/>
                </a:cubicBezTo>
                <a:cubicBezTo>
                  <a:pt x="13596" y="3395"/>
                  <a:pt x="13576" y="3107"/>
                  <a:pt x="13576" y="2846"/>
                </a:cubicBezTo>
                <a:cubicBezTo>
                  <a:pt x="13576" y="2466"/>
                  <a:pt x="13561" y="2389"/>
                  <a:pt x="13500" y="2389"/>
                </a:cubicBezTo>
                <a:cubicBezTo>
                  <a:pt x="13431" y="2389"/>
                  <a:pt x="13424" y="2484"/>
                  <a:pt x="13424" y="3380"/>
                </a:cubicBezTo>
                <a:cubicBezTo>
                  <a:pt x="13424" y="4284"/>
                  <a:pt x="13432" y="4396"/>
                  <a:pt x="13528" y="4701"/>
                </a:cubicBezTo>
                <a:cubicBezTo>
                  <a:pt x="13629" y="5025"/>
                  <a:pt x="13630" y="5047"/>
                  <a:pt x="13555" y="5159"/>
                </a:cubicBezTo>
                <a:cubicBezTo>
                  <a:pt x="13506" y="5231"/>
                  <a:pt x="13479" y="5394"/>
                  <a:pt x="13479" y="5616"/>
                </a:cubicBezTo>
                <a:cubicBezTo>
                  <a:pt x="13479" y="5985"/>
                  <a:pt x="13464" y="5996"/>
                  <a:pt x="13245" y="5819"/>
                </a:cubicBezTo>
                <a:cubicBezTo>
                  <a:pt x="13134" y="5729"/>
                  <a:pt x="13121" y="5740"/>
                  <a:pt x="13121" y="6023"/>
                </a:cubicBezTo>
                <a:cubicBezTo>
                  <a:pt x="13121" y="6286"/>
                  <a:pt x="13129" y="6320"/>
                  <a:pt x="13176" y="6175"/>
                </a:cubicBezTo>
                <a:cubicBezTo>
                  <a:pt x="13222" y="6035"/>
                  <a:pt x="13240" y="6043"/>
                  <a:pt x="13259" y="6226"/>
                </a:cubicBezTo>
                <a:cubicBezTo>
                  <a:pt x="13272" y="6350"/>
                  <a:pt x="13272" y="6558"/>
                  <a:pt x="13259" y="6683"/>
                </a:cubicBezTo>
                <a:cubicBezTo>
                  <a:pt x="13246" y="6809"/>
                  <a:pt x="13250" y="6989"/>
                  <a:pt x="13273" y="7090"/>
                </a:cubicBezTo>
                <a:cubicBezTo>
                  <a:pt x="13303" y="7226"/>
                  <a:pt x="13294" y="7340"/>
                  <a:pt x="13238" y="7547"/>
                </a:cubicBezTo>
                <a:cubicBezTo>
                  <a:pt x="13197" y="7700"/>
                  <a:pt x="13173" y="7865"/>
                  <a:pt x="13183" y="7903"/>
                </a:cubicBezTo>
                <a:cubicBezTo>
                  <a:pt x="13193" y="7941"/>
                  <a:pt x="13172" y="8179"/>
                  <a:pt x="13135" y="8437"/>
                </a:cubicBezTo>
                <a:cubicBezTo>
                  <a:pt x="13098" y="8695"/>
                  <a:pt x="13069" y="8947"/>
                  <a:pt x="13073" y="8996"/>
                </a:cubicBezTo>
                <a:cubicBezTo>
                  <a:pt x="13076" y="9044"/>
                  <a:pt x="13045" y="9188"/>
                  <a:pt x="13004" y="9326"/>
                </a:cubicBezTo>
                <a:cubicBezTo>
                  <a:pt x="12932" y="9568"/>
                  <a:pt x="12927" y="9569"/>
                  <a:pt x="12853" y="9275"/>
                </a:cubicBezTo>
                <a:cubicBezTo>
                  <a:pt x="12810" y="9108"/>
                  <a:pt x="12752" y="8970"/>
                  <a:pt x="12722" y="8970"/>
                </a:cubicBezTo>
                <a:cubicBezTo>
                  <a:pt x="12648" y="8970"/>
                  <a:pt x="12500" y="7908"/>
                  <a:pt x="12529" y="7573"/>
                </a:cubicBezTo>
                <a:cubicBezTo>
                  <a:pt x="12557" y="7249"/>
                  <a:pt x="12490" y="6713"/>
                  <a:pt x="12425" y="6760"/>
                </a:cubicBezTo>
                <a:cubicBezTo>
                  <a:pt x="12373" y="6798"/>
                  <a:pt x="12363" y="6202"/>
                  <a:pt x="12412" y="5946"/>
                </a:cubicBezTo>
                <a:cubicBezTo>
                  <a:pt x="12449" y="5748"/>
                  <a:pt x="12330" y="4869"/>
                  <a:pt x="12281" y="4981"/>
                </a:cubicBezTo>
                <a:cubicBezTo>
                  <a:pt x="12262" y="5023"/>
                  <a:pt x="12226" y="4948"/>
                  <a:pt x="12198" y="4803"/>
                </a:cubicBezTo>
                <a:cubicBezTo>
                  <a:pt x="12171" y="4658"/>
                  <a:pt x="12130" y="4513"/>
                  <a:pt x="12109" y="4498"/>
                </a:cubicBezTo>
                <a:cubicBezTo>
                  <a:pt x="12088" y="4483"/>
                  <a:pt x="12078" y="4388"/>
                  <a:pt x="12081" y="4269"/>
                </a:cubicBezTo>
                <a:cubicBezTo>
                  <a:pt x="12084" y="4151"/>
                  <a:pt x="12053" y="3913"/>
                  <a:pt x="12012" y="3761"/>
                </a:cubicBezTo>
                <a:cubicBezTo>
                  <a:pt x="11932" y="3464"/>
                  <a:pt x="11931" y="2983"/>
                  <a:pt x="12012" y="3049"/>
                </a:cubicBezTo>
                <a:cubicBezTo>
                  <a:pt x="12044" y="3076"/>
                  <a:pt x="12055" y="3018"/>
                  <a:pt x="12040" y="2872"/>
                </a:cubicBezTo>
                <a:cubicBezTo>
                  <a:pt x="12027" y="2746"/>
                  <a:pt x="12019" y="2591"/>
                  <a:pt x="12019" y="2516"/>
                </a:cubicBezTo>
                <a:cubicBezTo>
                  <a:pt x="12019" y="2440"/>
                  <a:pt x="12002" y="2400"/>
                  <a:pt x="11985" y="2440"/>
                </a:cubicBezTo>
                <a:cubicBezTo>
                  <a:pt x="11967" y="2479"/>
                  <a:pt x="11917" y="2422"/>
                  <a:pt x="11874" y="2312"/>
                </a:cubicBezTo>
                <a:cubicBezTo>
                  <a:pt x="11818" y="2166"/>
                  <a:pt x="11802" y="2001"/>
                  <a:pt x="11812" y="1677"/>
                </a:cubicBezTo>
                <a:cubicBezTo>
                  <a:pt x="11824" y="1311"/>
                  <a:pt x="11815" y="1262"/>
                  <a:pt x="11771" y="1398"/>
                </a:cubicBezTo>
                <a:cubicBezTo>
                  <a:pt x="11737" y="1502"/>
                  <a:pt x="11710" y="1512"/>
                  <a:pt x="11695" y="1423"/>
                </a:cubicBezTo>
                <a:cubicBezTo>
                  <a:pt x="11683" y="1350"/>
                  <a:pt x="11365" y="1312"/>
                  <a:pt x="10917" y="1296"/>
                </a:cubicBezTo>
                <a:cubicBezTo>
                  <a:pt x="10929" y="1351"/>
                  <a:pt x="10941" y="1421"/>
                  <a:pt x="10945" y="1525"/>
                </a:cubicBezTo>
                <a:cubicBezTo>
                  <a:pt x="10956" y="1823"/>
                  <a:pt x="10963" y="1819"/>
                  <a:pt x="11007" y="1601"/>
                </a:cubicBezTo>
                <a:cubicBezTo>
                  <a:pt x="11045" y="1406"/>
                  <a:pt x="11065" y="1394"/>
                  <a:pt x="11131" y="1525"/>
                </a:cubicBezTo>
                <a:cubicBezTo>
                  <a:pt x="11175" y="1613"/>
                  <a:pt x="11210" y="1758"/>
                  <a:pt x="11199" y="1855"/>
                </a:cubicBezTo>
                <a:cubicBezTo>
                  <a:pt x="11189" y="1957"/>
                  <a:pt x="11228" y="2116"/>
                  <a:pt x="11296" y="2211"/>
                </a:cubicBezTo>
                <a:cubicBezTo>
                  <a:pt x="11401" y="2357"/>
                  <a:pt x="11411" y="2400"/>
                  <a:pt x="11372" y="2668"/>
                </a:cubicBezTo>
                <a:cubicBezTo>
                  <a:pt x="11337" y="2910"/>
                  <a:pt x="11338" y="2994"/>
                  <a:pt x="11385" y="3126"/>
                </a:cubicBezTo>
                <a:cubicBezTo>
                  <a:pt x="11468" y="3354"/>
                  <a:pt x="11484" y="4289"/>
                  <a:pt x="11406" y="4269"/>
                </a:cubicBezTo>
                <a:cubicBezTo>
                  <a:pt x="11362" y="4258"/>
                  <a:pt x="11355" y="4366"/>
                  <a:pt x="11365" y="4752"/>
                </a:cubicBezTo>
                <a:cubicBezTo>
                  <a:pt x="11372" y="5030"/>
                  <a:pt x="11387" y="5348"/>
                  <a:pt x="11399" y="5464"/>
                </a:cubicBezTo>
                <a:cubicBezTo>
                  <a:pt x="11412" y="5579"/>
                  <a:pt x="11419" y="5742"/>
                  <a:pt x="11413" y="5819"/>
                </a:cubicBezTo>
                <a:cubicBezTo>
                  <a:pt x="11326" y="6982"/>
                  <a:pt x="11308" y="7440"/>
                  <a:pt x="11351" y="7573"/>
                </a:cubicBezTo>
                <a:cubicBezTo>
                  <a:pt x="11377" y="7651"/>
                  <a:pt x="11388" y="7872"/>
                  <a:pt x="11379" y="8056"/>
                </a:cubicBezTo>
                <a:cubicBezTo>
                  <a:pt x="11369" y="8239"/>
                  <a:pt x="11382" y="8433"/>
                  <a:pt x="11406" y="8488"/>
                </a:cubicBezTo>
                <a:cubicBezTo>
                  <a:pt x="11438" y="8561"/>
                  <a:pt x="11441" y="8638"/>
                  <a:pt x="11406" y="8792"/>
                </a:cubicBezTo>
                <a:cubicBezTo>
                  <a:pt x="11380" y="8907"/>
                  <a:pt x="11353" y="9296"/>
                  <a:pt x="11351" y="9656"/>
                </a:cubicBezTo>
                <a:cubicBezTo>
                  <a:pt x="11348" y="10304"/>
                  <a:pt x="11242" y="11010"/>
                  <a:pt x="11172" y="10851"/>
                </a:cubicBezTo>
                <a:cubicBezTo>
                  <a:pt x="11155" y="10812"/>
                  <a:pt x="11144" y="10420"/>
                  <a:pt x="11144" y="9961"/>
                </a:cubicBezTo>
                <a:cubicBezTo>
                  <a:pt x="11144" y="9221"/>
                  <a:pt x="11136" y="9123"/>
                  <a:pt x="11069" y="9123"/>
                </a:cubicBezTo>
                <a:cubicBezTo>
                  <a:pt x="11007" y="9123"/>
                  <a:pt x="10993" y="9220"/>
                  <a:pt x="10993" y="9631"/>
                </a:cubicBezTo>
                <a:cubicBezTo>
                  <a:pt x="10993" y="10011"/>
                  <a:pt x="10972" y="10137"/>
                  <a:pt x="10917" y="10190"/>
                </a:cubicBezTo>
                <a:cubicBezTo>
                  <a:pt x="10877" y="10229"/>
                  <a:pt x="10832" y="10363"/>
                  <a:pt x="10821" y="10470"/>
                </a:cubicBezTo>
                <a:cubicBezTo>
                  <a:pt x="10809" y="10586"/>
                  <a:pt x="10779" y="10623"/>
                  <a:pt x="10738" y="10571"/>
                </a:cubicBezTo>
                <a:cubicBezTo>
                  <a:pt x="10674" y="10490"/>
                  <a:pt x="10673" y="10485"/>
                  <a:pt x="10738" y="10673"/>
                </a:cubicBezTo>
                <a:cubicBezTo>
                  <a:pt x="10804" y="10864"/>
                  <a:pt x="10805" y="10885"/>
                  <a:pt x="10731" y="11130"/>
                </a:cubicBezTo>
                <a:cubicBezTo>
                  <a:pt x="10666" y="11347"/>
                  <a:pt x="10591" y="11395"/>
                  <a:pt x="10235" y="11384"/>
                </a:cubicBezTo>
                <a:cubicBezTo>
                  <a:pt x="9895" y="11374"/>
                  <a:pt x="9808" y="11400"/>
                  <a:pt x="9808" y="11562"/>
                </a:cubicBezTo>
                <a:cubicBezTo>
                  <a:pt x="9808" y="11865"/>
                  <a:pt x="9751" y="11950"/>
                  <a:pt x="9698" y="11715"/>
                </a:cubicBezTo>
                <a:cubicBezTo>
                  <a:pt x="9672" y="11600"/>
                  <a:pt x="9666" y="11495"/>
                  <a:pt x="9684" y="11486"/>
                </a:cubicBezTo>
                <a:cubicBezTo>
                  <a:pt x="9702" y="11477"/>
                  <a:pt x="9664" y="11434"/>
                  <a:pt x="9602" y="11384"/>
                </a:cubicBezTo>
                <a:lnTo>
                  <a:pt x="9491" y="11283"/>
                </a:lnTo>
                <a:lnTo>
                  <a:pt x="9478" y="9555"/>
                </a:lnTo>
                <a:cubicBezTo>
                  <a:pt x="9466" y="7674"/>
                  <a:pt x="9477" y="7326"/>
                  <a:pt x="9553" y="7547"/>
                </a:cubicBezTo>
                <a:cubicBezTo>
                  <a:pt x="9579" y="7623"/>
                  <a:pt x="9754" y="7663"/>
                  <a:pt x="9939" y="7649"/>
                </a:cubicBezTo>
                <a:cubicBezTo>
                  <a:pt x="10204" y="7629"/>
                  <a:pt x="10291" y="7669"/>
                  <a:pt x="10352" y="7852"/>
                </a:cubicBezTo>
                <a:cubicBezTo>
                  <a:pt x="10405" y="8010"/>
                  <a:pt x="10425" y="8188"/>
                  <a:pt x="10407" y="8360"/>
                </a:cubicBezTo>
                <a:cubicBezTo>
                  <a:pt x="10394" y="8489"/>
                  <a:pt x="10382" y="8502"/>
                  <a:pt x="10366" y="8488"/>
                </a:cubicBezTo>
                <a:lnTo>
                  <a:pt x="10366" y="8564"/>
                </a:lnTo>
                <a:lnTo>
                  <a:pt x="10366" y="8716"/>
                </a:lnTo>
                <a:cubicBezTo>
                  <a:pt x="10496" y="8604"/>
                  <a:pt x="10568" y="8425"/>
                  <a:pt x="10545" y="8208"/>
                </a:cubicBezTo>
                <a:cubicBezTo>
                  <a:pt x="10534" y="8097"/>
                  <a:pt x="10543" y="7923"/>
                  <a:pt x="10559" y="7827"/>
                </a:cubicBezTo>
                <a:cubicBezTo>
                  <a:pt x="10599" y="7590"/>
                  <a:pt x="10607" y="6983"/>
                  <a:pt x="10573" y="6810"/>
                </a:cubicBezTo>
                <a:cubicBezTo>
                  <a:pt x="10557" y="6733"/>
                  <a:pt x="10542" y="6333"/>
                  <a:pt x="10545" y="5921"/>
                </a:cubicBezTo>
                <a:cubicBezTo>
                  <a:pt x="10550" y="5344"/>
                  <a:pt x="10540" y="5129"/>
                  <a:pt x="10490" y="5032"/>
                </a:cubicBezTo>
                <a:cubicBezTo>
                  <a:pt x="10387" y="4829"/>
                  <a:pt x="10374" y="4889"/>
                  <a:pt x="10394" y="5413"/>
                </a:cubicBezTo>
                <a:cubicBezTo>
                  <a:pt x="10407" y="5787"/>
                  <a:pt x="10396" y="5922"/>
                  <a:pt x="10345" y="6023"/>
                </a:cubicBezTo>
                <a:cubicBezTo>
                  <a:pt x="10309" y="6095"/>
                  <a:pt x="10264" y="6129"/>
                  <a:pt x="10249" y="6073"/>
                </a:cubicBezTo>
                <a:cubicBezTo>
                  <a:pt x="10234" y="6018"/>
                  <a:pt x="10228" y="6059"/>
                  <a:pt x="10235" y="6175"/>
                </a:cubicBezTo>
                <a:cubicBezTo>
                  <a:pt x="10246" y="6350"/>
                  <a:pt x="10185" y="6387"/>
                  <a:pt x="9877" y="6404"/>
                </a:cubicBezTo>
                <a:cubicBezTo>
                  <a:pt x="9532" y="6423"/>
                  <a:pt x="9407" y="6322"/>
                  <a:pt x="9505" y="6099"/>
                </a:cubicBezTo>
                <a:cubicBezTo>
                  <a:pt x="9534" y="6034"/>
                  <a:pt x="9534" y="5948"/>
                  <a:pt x="9505" y="5819"/>
                </a:cubicBezTo>
                <a:cubicBezTo>
                  <a:pt x="9479" y="5705"/>
                  <a:pt x="9471" y="5009"/>
                  <a:pt x="9478" y="3964"/>
                </a:cubicBezTo>
                <a:lnTo>
                  <a:pt x="9491" y="2312"/>
                </a:lnTo>
                <a:lnTo>
                  <a:pt x="9602" y="2262"/>
                </a:lnTo>
                <a:cubicBezTo>
                  <a:pt x="9664" y="2235"/>
                  <a:pt x="9726" y="2163"/>
                  <a:pt x="9739" y="2084"/>
                </a:cubicBezTo>
                <a:cubicBezTo>
                  <a:pt x="9777" y="1859"/>
                  <a:pt x="10193" y="1784"/>
                  <a:pt x="10325" y="1982"/>
                </a:cubicBezTo>
                <a:cubicBezTo>
                  <a:pt x="10470" y="2201"/>
                  <a:pt x="10645" y="2839"/>
                  <a:pt x="10635" y="3100"/>
                </a:cubicBezTo>
                <a:cubicBezTo>
                  <a:pt x="10630" y="3208"/>
                  <a:pt x="10610" y="3385"/>
                  <a:pt x="10593" y="3481"/>
                </a:cubicBezTo>
                <a:cubicBezTo>
                  <a:pt x="10548" y="3750"/>
                  <a:pt x="10634" y="3671"/>
                  <a:pt x="10710" y="3380"/>
                </a:cubicBezTo>
                <a:cubicBezTo>
                  <a:pt x="10748" y="3238"/>
                  <a:pt x="10812" y="3098"/>
                  <a:pt x="10848" y="3049"/>
                </a:cubicBezTo>
                <a:cubicBezTo>
                  <a:pt x="10937" y="2932"/>
                  <a:pt x="10936" y="2702"/>
                  <a:pt x="10841" y="2516"/>
                </a:cubicBezTo>
                <a:cubicBezTo>
                  <a:pt x="10781" y="2396"/>
                  <a:pt x="10769" y="2320"/>
                  <a:pt x="10800" y="2109"/>
                </a:cubicBezTo>
                <a:cubicBezTo>
                  <a:pt x="10821" y="1963"/>
                  <a:pt x="10833" y="1703"/>
                  <a:pt x="10828" y="1525"/>
                </a:cubicBezTo>
                <a:cubicBezTo>
                  <a:pt x="10824" y="1419"/>
                  <a:pt x="10833" y="1325"/>
                  <a:pt x="10841" y="1271"/>
                </a:cubicBezTo>
                <a:cubicBezTo>
                  <a:pt x="10793" y="1269"/>
                  <a:pt x="10769" y="1271"/>
                  <a:pt x="10717" y="1271"/>
                </a:cubicBezTo>
                <a:cubicBezTo>
                  <a:pt x="10124" y="1267"/>
                  <a:pt x="9742" y="1206"/>
                  <a:pt x="9719" y="1118"/>
                </a:cubicBezTo>
                <a:cubicBezTo>
                  <a:pt x="9670" y="940"/>
                  <a:pt x="9189" y="941"/>
                  <a:pt x="9140" y="1118"/>
                </a:cubicBezTo>
                <a:cubicBezTo>
                  <a:pt x="9085" y="1316"/>
                  <a:pt x="8559" y="1336"/>
                  <a:pt x="8506" y="1144"/>
                </a:cubicBezTo>
                <a:cubicBezTo>
                  <a:pt x="8479" y="1043"/>
                  <a:pt x="7896" y="974"/>
                  <a:pt x="7308" y="966"/>
                </a:cubicBezTo>
                <a:close/>
                <a:moveTo>
                  <a:pt x="14519" y="1601"/>
                </a:moveTo>
                <a:cubicBezTo>
                  <a:pt x="14534" y="1612"/>
                  <a:pt x="14545" y="1670"/>
                  <a:pt x="14554" y="1753"/>
                </a:cubicBezTo>
                <a:cubicBezTo>
                  <a:pt x="14566" y="1872"/>
                  <a:pt x="14593" y="1908"/>
                  <a:pt x="14616" y="1855"/>
                </a:cubicBezTo>
                <a:cubicBezTo>
                  <a:pt x="14697" y="1671"/>
                  <a:pt x="14836" y="1707"/>
                  <a:pt x="14857" y="1906"/>
                </a:cubicBezTo>
                <a:cubicBezTo>
                  <a:pt x="14870" y="2037"/>
                  <a:pt x="14926" y="2098"/>
                  <a:pt x="15022" y="2084"/>
                </a:cubicBezTo>
                <a:cubicBezTo>
                  <a:pt x="15293" y="2045"/>
                  <a:pt x="15288" y="1901"/>
                  <a:pt x="15284" y="6734"/>
                </a:cubicBezTo>
                <a:cubicBezTo>
                  <a:pt x="15280" y="10729"/>
                  <a:pt x="15272" y="11095"/>
                  <a:pt x="15208" y="11308"/>
                </a:cubicBezTo>
                <a:cubicBezTo>
                  <a:pt x="15169" y="11439"/>
                  <a:pt x="15118" y="11496"/>
                  <a:pt x="15091" y="11435"/>
                </a:cubicBezTo>
                <a:cubicBezTo>
                  <a:pt x="15058" y="11360"/>
                  <a:pt x="15052" y="11388"/>
                  <a:pt x="15070" y="11562"/>
                </a:cubicBezTo>
                <a:cubicBezTo>
                  <a:pt x="15089" y="11738"/>
                  <a:pt x="15076" y="11840"/>
                  <a:pt x="15022" y="11893"/>
                </a:cubicBezTo>
                <a:cubicBezTo>
                  <a:pt x="14980" y="11933"/>
                  <a:pt x="14946" y="12045"/>
                  <a:pt x="14946" y="12147"/>
                </a:cubicBezTo>
                <a:cubicBezTo>
                  <a:pt x="14946" y="12368"/>
                  <a:pt x="14891" y="12528"/>
                  <a:pt x="14857" y="12401"/>
                </a:cubicBezTo>
                <a:cubicBezTo>
                  <a:pt x="14843" y="12352"/>
                  <a:pt x="14829" y="12179"/>
                  <a:pt x="14829" y="12045"/>
                </a:cubicBezTo>
                <a:cubicBezTo>
                  <a:pt x="14829" y="11904"/>
                  <a:pt x="14766" y="11682"/>
                  <a:pt x="14678" y="11512"/>
                </a:cubicBezTo>
                <a:cubicBezTo>
                  <a:pt x="14594" y="11351"/>
                  <a:pt x="14526" y="11257"/>
                  <a:pt x="14526" y="11308"/>
                </a:cubicBezTo>
                <a:cubicBezTo>
                  <a:pt x="14526" y="11359"/>
                  <a:pt x="14487" y="11281"/>
                  <a:pt x="14437" y="11105"/>
                </a:cubicBezTo>
                <a:lnTo>
                  <a:pt x="14340" y="10775"/>
                </a:lnTo>
                <a:lnTo>
                  <a:pt x="14416" y="10292"/>
                </a:lnTo>
                <a:cubicBezTo>
                  <a:pt x="14469" y="9946"/>
                  <a:pt x="14492" y="9540"/>
                  <a:pt x="14492" y="8843"/>
                </a:cubicBezTo>
                <a:cubicBezTo>
                  <a:pt x="14492" y="8310"/>
                  <a:pt x="14506" y="7847"/>
                  <a:pt x="14526" y="7801"/>
                </a:cubicBezTo>
                <a:cubicBezTo>
                  <a:pt x="14575" y="7690"/>
                  <a:pt x="14490" y="6798"/>
                  <a:pt x="14368" y="6150"/>
                </a:cubicBezTo>
                <a:cubicBezTo>
                  <a:pt x="14330" y="5950"/>
                  <a:pt x="14339" y="5838"/>
                  <a:pt x="14423" y="5514"/>
                </a:cubicBezTo>
                <a:cubicBezTo>
                  <a:pt x="14546" y="5038"/>
                  <a:pt x="14613" y="4264"/>
                  <a:pt x="14519" y="4396"/>
                </a:cubicBezTo>
                <a:cubicBezTo>
                  <a:pt x="14443" y="4505"/>
                  <a:pt x="14362" y="4165"/>
                  <a:pt x="14416" y="3964"/>
                </a:cubicBezTo>
                <a:cubicBezTo>
                  <a:pt x="14442" y="3867"/>
                  <a:pt x="14435" y="3781"/>
                  <a:pt x="14395" y="3659"/>
                </a:cubicBezTo>
                <a:cubicBezTo>
                  <a:pt x="14327" y="3450"/>
                  <a:pt x="14321" y="3011"/>
                  <a:pt x="14382" y="2872"/>
                </a:cubicBezTo>
                <a:cubicBezTo>
                  <a:pt x="14406" y="2815"/>
                  <a:pt x="14414" y="2564"/>
                  <a:pt x="14402" y="2287"/>
                </a:cubicBezTo>
                <a:cubicBezTo>
                  <a:pt x="14386" y="1913"/>
                  <a:pt x="14392" y="1793"/>
                  <a:pt x="14450" y="1677"/>
                </a:cubicBezTo>
                <a:cubicBezTo>
                  <a:pt x="14479" y="1620"/>
                  <a:pt x="14505" y="1590"/>
                  <a:pt x="14519" y="1601"/>
                </a:cubicBezTo>
                <a:close/>
                <a:moveTo>
                  <a:pt x="16028" y="1753"/>
                </a:moveTo>
                <a:cubicBezTo>
                  <a:pt x="16215" y="1800"/>
                  <a:pt x="16286" y="1927"/>
                  <a:pt x="16255" y="2109"/>
                </a:cubicBezTo>
                <a:cubicBezTo>
                  <a:pt x="16244" y="2173"/>
                  <a:pt x="16298" y="2428"/>
                  <a:pt x="16372" y="2694"/>
                </a:cubicBezTo>
                <a:cubicBezTo>
                  <a:pt x="16479" y="3077"/>
                  <a:pt x="16510" y="3312"/>
                  <a:pt x="16517" y="3786"/>
                </a:cubicBezTo>
                <a:cubicBezTo>
                  <a:pt x="16522" y="4114"/>
                  <a:pt x="16513" y="4410"/>
                  <a:pt x="16496" y="4447"/>
                </a:cubicBezTo>
                <a:cubicBezTo>
                  <a:pt x="16480" y="4484"/>
                  <a:pt x="16469" y="5008"/>
                  <a:pt x="16469" y="5616"/>
                </a:cubicBezTo>
                <a:cubicBezTo>
                  <a:pt x="16469" y="6270"/>
                  <a:pt x="16452" y="6754"/>
                  <a:pt x="16427" y="6810"/>
                </a:cubicBezTo>
                <a:cubicBezTo>
                  <a:pt x="16356" y="6973"/>
                  <a:pt x="15865" y="6996"/>
                  <a:pt x="15821" y="6836"/>
                </a:cubicBezTo>
                <a:cubicBezTo>
                  <a:pt x="15799" y="6753"/>
                  <a:pt x="15780" y="6222"/>
                  <a:pt x="15780" y="5667"/>
                </a:cubicBezTo>
                <a:cubicBezTo>
                  <a:pt x="15780" y="4899"/>
                  <a:pt x="15768" y="4636"/>
                  <a:pt x="15725" y="4574"/>
                </a:cubicBezTo>
                <a:cubicBezTo>
                  <a:pt x="15687" y="4521"/>
                  <a:pt x="15670" y="4316"/>
                  <a:pt x="15670" y="3939"/>
                </a:cubicBezTo>
                <a:cubicBezTo>
                  <a:pt x="15670" y="3562"/>
                  <a:pt x="15687" y="3332"/>
                  <a:pt x="15725" y="3278"/>
                </a:cubicBezTo>
                <a:cubicBezTo>
                  <a:pt x="15757" y="3233"/>
                  <a:pt x="15780" y="3019"/>
                  <a:pt x="15780" y="2795"/>
                </a:cubicBezTo>
                <a:cubicBezTo>
                  <a:pt x="15780" y="2577"/>
                  <a:pt x="15795" y="2247"/>
                  <a:pt x="15814" y="2058"/>
                </a:cubicBezTo>
                <a:cubicBezTo>
                  <a:pt x="15846" y="1754"/>
                  <a:pt x="15874" y="1716"/>
                  <a:pt x="16028" y="1753"/>
                </a:cubicBezTo>
                <a:close/>
                <a:moveTo>
                  <a:pt x="20236" y="1830"/>
                </a:moveTo>
                <a:cubicBezTo>
                  <a:pt x="20288" y="1796"/>
                  <a:pt x="20333" y="1858"/>
                  <a:pt x="20367" y="1982"/>
                </a:cubicBezTo>
                <a:cubicBezTo>
                  <a:pt x="20395" y="2085"/>
                  <a:pt x="20438" y="2054"/>
                  <a:pt x="20512" y="1931"/>
                </a:cubicBezTo>
                <a:cubicBezTo>
                  <a:pt x="20557" y="1856"/>
                  <a:pt x="20587" y="1822"/>
                  <a:pt x="20608" y="1830"/>
                </a:cubicBezTo>
                <a:cubicBezTo>
                  <a:pt x="20630" y="1837"/>
                  <a:pt x="20644" y="1909"/>
                  <a:pt x="20663" y="2008"/>
                </a:cubicBezTo>
                <a:cubicBezTo>
                  <a:pt x="20690" y="2144"/>
                  <a:pt x="20779" y="2235"/>
                  <a:pt x="20877" y="2262"/>
                </a:cubicBezTo>
                <a:cubicBezTo>
                  <a:pt x="21028" y="2302"/>
                  <a:pt x="21041" y="2359"/>
                  <a:pt x="21056" y="2744"/>
                </a:cubicBezTo>
                <a:cubicBezTo>
                  <a:pt x="21065" y="2976"/>
                  <a:pt x="21070" y="3226"/>
                  <a:pt x="21070" y="3304"/>
                </a:cubicBezTo>
                <a:cubicBezTo>
                  <a:pt x="21068" y="3584"/>
                  <a:pt x="21040" y="5397"/>
                  <a:pt x="21035" y="5489"/>
                </a:cubicBezTo>
                <a:cubicBezTo>
                  <a:pt x="21032" y="5541"/>
                  <a:pt x="20978" y="5683"/>
                  <a:pt x="20918" y="5794"/>
                </a:cubicBezTo>
                <a:cubicBezTo>
                  <a:pt x="20838" y="5940"/>
                  <a:pt x="20791" y="5951"/>
                  <a:pt x="20739" y="5845"/>
                </a:cubicBezTo>
                <a:cubicBezTo>
                  <a:pt x="20677" y="5718"/>
                  <a:pt x="20675" y="5727"/>
                  <a:pt x="20718" y="5921"/>
                </a:cubicBezTo>
                <a:cubicBezTo>
                  <a:pt x="20758" y="6099"/>
                  <a:pt x="20757" y="6164"/>
                  <a:pt x="20718" y="6251"/>
                </a:cubicBezTo>
                <a:cubicBezTo>
                  <a:pt x="20664" y="6375"/>
                  <a:pt x="20040" y="6444"/>
                  <a:pt x="20023" y="6328"/>
                </a:cubicBezTo>
                <a:cubicBezTo>
                  <a:pt x="20017" y="6286"/>
                  <a:pt x="20006" y="5402"/>
                  <a:pt x="20002" y="4371"/>
                </a:cubicBezTo>
                <a:cubicBezTo>
                  <a:pt x="19995" y="2601"/>
                  <a:pt x="20004" y="2476"/>
                  <a:pt x="20085" y="2160"/>
                </a:cubicBezTo>
                <a:cubicBezTo>
                  <a:pt x="20129" y="1984"/>
                  <a:pt x="20184" y="1863"/>
                  <a:pt x="20236" y="1830"/>
                </a:cubicBezTo>
                <a:close/>
                <a:moveTo>
                  <a:pt x="17908" y="2058"/>
                </a:moveTo>
                <a:cubicBezTo>
                  <a:pt x="17928" y="2057"/>
                  <a:pt x="17951" y="2072"/>
                  <a:pt x="17977" y="2109"/>
                </a:cubicBezTo>
                <a:lnTo>
                  <a:pt x="18067" y="2236"/>
                </a:lnTo>
                <a:lnTo>
                  <a:pt x="18067" y="6658"/>
                </a:lnTo>
                <a:cubicBezTo>
                  <a:pt x="18067" y="9091"/>
                  <a:pt x="18068" y="11123"/>
                  <a:pt x="18073" y="11181"/>
                </a:cubicBezTo>
                <a:cubicBezTo>
                  <a:pt x="18087" y="11333"/>
                  <a:pt x="17926" y="11405"/>
                  <a:pt x="17901" y="11257"/>
                </a:cubicBezTo>
                <a:cubicBezTo>
                  <a:pt x="17873" y="11087"/>
                  <a:pt x="17859" y="2798"/>
                  <a:pt x="17887" y="2694"/>
                </a:cubicBezTo>
                <a:cubicBezTo>
                  <a:pt x="17900" y="2647"/>
                  <a:pt x="17891" y="2546"/>
                  <a:pt x="17867" y="2440"/>
                </a:cubicBezTo>
                <a:cubicBezTo>
                  <a:pt x="17821" y="2236"/>
                  <a:pt x="17848" y="2062"/>
                  <a:pt x="17908" y="2058"/>
                </a:cubicBezTo>
                <a:close/>
                <a:moveTo>
                  <a:pt x="5490" y="3583"/>
                </a:moveTo>
                <a:cubicBezTo>
                  <a:pt x="5483" y="3998"/>
                  <a:pt x="5476" y="4270"/>
                  <a:pt x="5462" y="4422"/>
                </a:cubicBezTo>
                <a:cubicBezTo>
                  <a:pt x="5485" y="4428"/>
                  <a:pt x="5500" y="4640"/>
                  <a:pt x="5510" y="5057"/>
                </a:cubicBezTo>
                <a:cubicBezTo>
                  <a:pt x="5518" y="4399"/>
                  <a:pt x="5531" y="3998"/>
                  <a:pt x="5545" y="3990"/>
                </a:cubicBezTo>
                <a:cubicBezTo>
                  <a:pt x="5516" y="3979"/>
                  <a:pt x="5497" y="3900"/>
                  <a:pt x="5490" y="3583"/>
                </a:cubicBezTo>
                <a:close/>
                <a:moveTo>
                  <a:pt x="13872" y="11461"/>
                </a:moveTo>
                <a:cubicBezTo>
                  <a:pt x="13848" y="11514"/>
                  <a:pt x="13854" y="11590"/>
                  <a:pt x="13886" y="11664"/>
                </a:cubicBezTo>
                <a:cubicBezTo>
                  <a:pt x="13920" y="11745"/>
                  <a:pt x="13942" y="11777"/>
                  <a:pt x="13948" y="11766"/>
                </a:cubicBezTo>
                <a:cubicBezTo>
                  <a:pt x="13953" y="11752"/>
                  <a:pt x="13946" y="11681"/>
                  <a:pt x="13934" y="11562"/>
                </a:cubicBezTo>
                <a:cubicBezTo>
                  <a:pt x="13922" y="11447"/>
                  <a:pt x="13893" y="11413"/>
                  <a:pt x="13872" y="11461"/>
                </a:cubicBezTo>
                <a:close/>
                <a:moveTo>
                  <a:pt x="18067" y="16975"/>
                </a:moveTo>
                <a:cubicBezTo>
                  <a:pt x="18063" y="16975"/>
                  <a:pt x="18071" y="17013"/>
                  <a:pt x="18080" y="17077"/>
                </a:cubicBezTo>
                <a:cubicBezTo>
                  <a:pt x="18090" y="17142"/>
                  <a:pt x="18091" y="17185"/>
                  <a:pt x="18087" y="17229"/>
                </a:cubicBezTo>
                <a:cubicBezTo>
                  <a:pt x="18083" y="17271"/>
                  <a:pt x="18072" y="17314"/>
                  <a:pt x="18060" y="17331"/>
                </a:cubicBezTo>
                <a:cubicBezTo>
                  <a:pt x="18034" y="17366"/>
                  <a:pt x="17998" y="17335"/>
                  <a:pt x="17963" y="17229"/>
                </a:cubicBezTo>
                <a:cubicBezTo>
                  <a:pt x="17941" y="17160"/>
                  <a:pt x="17681" y="17114"/>
                  <a:pt x="17309" y="17077"/>
                </a:cubicBezTo>
                <a:cubicBezTo>
                  <a:pt x="16568" y="17003"/>
                  <a:pt x="15373" y="16988"/>
                  <a:pt x="14643" y="17051"/>
                </a:cubicBezTo>
                <a:cubicBezTo>
                  <a:pt x="14640" y="17052"/>
                  <a:pt x="14632" y="17051"/>
                  <a:pt x="14630" y="17051"/>
                </a:cubicBezTo>
                <a:cubicBezTo>
                  <a:pt x="14265" y="17084"/>
                  <a:pt x="14024" y="17134"/>
                  <a:pt x="14017" y="17204"/>
                </a:cubicBezTo>
                <a:cubicBezTo>
                  <a:pt x="14006" y="17307"/>
                  <a:pt x="13976" y="17407"/>
                  <a:pt x="13948" y="17407"/>
                </a:cubicBezTo>
                <a:cubicBezTo>
                  <a:pt x="13919" y="17407"/>
                  <a:pt x="13876" y="17566"/>
                  <a:pt x="13851" y="17763"/>
                </a:cubicBezTo>
                <a:cubicBezTo>
                  <a:pt x="13808" y="18111"/>
                  <a:pt x="13727" y="18104"/>
                  <a:pt x="13727" y="17763"/>
                </a:cubicBezTo>
                <a:cubicBezTo>
                  <a:pt x="13727" y="17708"/>
                  <a:pt x="13721" y="17671"/>
                  <a:pt x="13707" y="17610"/>
                </a:cubicBezTo>
                <a:cubicBezTo>
                  <a:pt x="13678" y="17491"/>
                  <a:pt x="13630" y="17370"/>
                  <a:pt x="13590" y="17331"/>
                </a:cubicBezTo>
                <a:cubicBezTo>
                  <a:pt x="13569" y="17311"/>
                  <a:pt x="13547" y="17303"/>
                  <a:pt x="13534" y="17331"/>
                </a:cubicBezTo>
                <a:cubicBezTo>
                  <a:pt x="13525" y="17353"/>
                  <a:pt x="13517" y="17349"/>
                  <a:pt x="13507" y="17331"/>
                </a:cubicBezTo>
                <a:cubicBezTo>
                  <a:pt x="13496" y="17311"/>
                  <a:pt x="13485" y="17286"/>
                  <a:pt x="13479" y="17229"/>
                </a:cubicBezTo>
                <a:cubicBezTo>
                  <a:pt x="13475" y="17190"/>
                  <a:pt x="13462" y="17153"/>
                  <a:pt x="13445" y="17128"/>
                </a:cubicBezTo>
                <a:cubicBezTo>
                  <a:pt x="13393" y="17051"/>
                  <a:pt x="13271" y="17020"/>
                  <a:pt x="13004" y="17026"/>
                </a:cubicBezTo>
                <a:cubicBezTo>
                  <a:pt x="12756" y="17032"/>
                  <a:pt x="12560" y="17093"/>
                  <a:pt x="12570" y="17153"/>
                </a:cubicBezTo>
                <a:cubicBezTo>
                  <a:pt x="12580" y="17211"/>
                  <a:pt x="12585" y="17241"/>
                  <a:pt x="12584" y="17280"/>
                </a:cubicBezTo>
                <a:cubicBezTo>
                  <a:pt x="12584" y="17315"/>
                  <a:pt x="12582" y="17359"/>
                  <a:pt x="12577" y="17382"/>
                </a:cubicBezTo>
                <a:cubicBezTo>
                  <a:pt x="12615" y="17330"/>
                  <a:pt x="12650" y="17314"/>
                  <a:pt x="12680" y="17407"/>
                </a:cubicBezTo>
                <a:cubicBezTo>
                  <a:pt x="12734" y="17573"/>
                  <a:pt x="12732" y="17607"/>
                  <a:pt x="12660" y="17890"/>
                </a:cubicBezTo>
                <a:cubicBezTo>
                  <a:pt x="12590" y="18163"/>
                  <a:pt x="12584" y="18347"/>
                  <a:pt x="12591" y="19364"/>
                </a:cubicBezTo>
                <a:cubicBezTo>
                  <a:pt x="12596" y="20075"/>
                  <a:pt x="12581" y="20554"/>
                  <a:pt x="12556" y="20584"/>
                </a:cubicBezTo>
                <a:cubicBezTo>
                  <a:pt x="12510" y="20640"/>
                  <a:pt x="12281" y="19667"/>
                  <a:pt x="12281" y="19415"/>
                </a:cubicBezTo>
                <a:cubicBezTo>
                  <a:pt x="12281" y="19321"/>
                  <a:pt x="12300" y="19185"/>
                  <a:pt x="12322" y="19135"/>
                </a:cubicBezTo>
                <a:cubicBezTo>
                  <a:pt x="12350" y="19073"/>
                  <a:pt x="12352" y="18987"/>
                  <a:pt x="12322" y="18856"/>
                </a:cubicBezTo>
                <a:cubicBezTo>
                  <a:pt x="12267" y="18610"/>
                  <a:pt x="12307" y="18365"/>
                  <a:pt x="12384" y="18474"/>
                </a:cubicBezTo>
                <a:cubicBezTo>
                  <a:pt x="12431" y="18540"/>
                  <a:pt x="12443" y="18475"/>
                  <a:pt x="12432" y="18169"/>
                </a:cubicBezTo>
                <a:cubicBezTo>
                  <a:pt x="12422" y="17856"/>
                  <a:pt x="12480" y="17550"/>
                  <a:pt x="12549" y="17407"/>
                </a:cubicBezTo>
                <a:cubicBezTo>
                  <a:pt x="12539" y="17411"/>
                  <a:pt x="12528" y="17424"/>
                  <a:pt x="12515" y="17407"/>
                </a:cubicBezTo>
                <a:cubicBezTo>
                  <a:pt x="12500" y="17391"/>
                  <a:pt x="12483" y="17360"/>
                  <a:pt x="12467" y="17305"/>
                </a:cubicBezTo>
                <a:cubicBezTo>
                  <a:pt x="12399" y="17079"/>
                  <a:pt x="12309" y="17033"/>
                  <a:pt x="11688" y="17026"/>
                </a:cubicBezTo>
                <a:cubicBezTo>
                  <a:pt x="11243" y="17021"/>
                  <a:pt x="11004" y="17068"/>
                  <a:pt x="11027" y="17153"/>
                </a:cubicBezTo>
                <a:cubicBezTo>
                  <a:pt x="11039" y="17195"/>
                  <a:pt x="11041" y="17265"/>
                  <a:pt x="11041" y="17331"/>
                </a:cubicBezTo>
                <a:cubicBezTo>
                  <a:pt x="11041" y="17396"/>
                  <a:pt x="11038" y="17458"/>
                  <a:pt x="11027" y="17534"/>
                </a:cubicBezTo>
                <a:cubicBezTo>
                  <a:pt x="11002" y="17710"/>
                  <a:pt x="11009" y="17809"/>
                  <a:pt x="11048" y="17864"/>
                </a:cubicBezTo>
                <a:cubicBezTo>
                  <a:pt x="11059" y="17881"/>
                  <a:pt x="11064" y="17909"/>
                  <a:pt x="11069" y="17941"/>
                </a:cubicBezTo>
                <a:cubicBezTo>
                  <a:pt x="11073" y="17972"/>
                  <a:pt x="11078" y="18008"/>
                  <a:pt x="11075" y="18068"/>
                </a:cubicBezTo>
                <a:cubicBezTo>
                  <a:pt x="11071" y="18189"/>
                  <a:pt x="11051" y="18394"/>
                  <a:pt x="11013" y="18703"/>
                </a:cubicBezTo>
                <a:cubicBezTo>
                  <a:pt x="10956" y="19179"/>
                  <a:pt x="10926" y="19351"/>
                  <a:pt x="10883" y="19389"/>
                </a:cubicBezTo>
                <a:cubicBezTo>
                  <a:pt x="10868" y="19402"/>
                  <a:pt x="10854" y="19400"/>
                  <a:pt x="10834" y="19389"/>
                </a:cubicBezTo>
                <a:cubicBezTo>
                  <a:pt x="10785" y="19360"/>
                  <a:pt x="10713" y="19322"/>
                  <a:pt x="10676" y="19313"/>
                </a:cubicBezTo>
                <a:cubicBezTo>
                  <a:pt x="10639" y="19303"/>
                  <a:pt x="10609" y="19238"/>
                  <a:pt x="10607" y="19160"/>
                </a:cubicBezTo>
                <a:cubicBezTo>
                  <a:pt x="10606" y="19083"/>
                  <a:pt x="10587" y="18926"/>
                  <a:pt x="10566" y="18830"/>
                </a:cubicBezTo>
                <a:cubicBezTo>
                  <a:pt x="10544" y="18735"/>
                  <a:pt x="10534" y="18585"/>
                  <a:pt x="10545" y="18474"/>
                </a:cubicBezTo>
                <a:cubicBezTo>
                  <a:pt x="10557" y="18364"/>
                  <a:pt x="10541" y="18237"/>
                  <a:pt x="10511" y="18195"/>
                </a:cubicBezTo>
                <a:cubicBezTo>
                  <a:pt x="10493" y="18169"/>
                  <a:pt x="10485" y="18117"/>
                  <a:pt x="10476" y="18068"/>
                </a:cubicBezTo>
                <a:cubicBezTo>
                  <a:pt x="10467" y="18020"/>
                  <a:pt x="10462" y="17976"/>
                  <a:pt x="10462" y="17915"/>
                </a:cubicBezTo>
                <a:cubicBezTo>
                  <a:pt x="10462" y="17795"/>
                  <a:pt x="10476" y="17642"/>
                  <a:pt x="10511" y="17534"/>
                </a:cubicBezTo>
                <a:cubicBezTo>
                  <a:pt x="10541" y="17442"/>
                  <a:pt x="10562" y="17299"/>
                  <a:pt x="10552" y="17204"/>
                </a:cubicBezTo>
                <a:cubicBezTo>
                  <a:pt x="10549" y="17171"/>
                  <a:pt x="10533" y="17149"/>
                  <a:pt x="10504" y="17128"/>
                </a:cubicBezTo>
                <a:cubicBezTo>
                  <a:pt x="10475" y="17106"/>
                  <a:pt x="10427" y="17088"/>
                  <a:pt x="10366" y="17077"/>
                </a:cubicBezTo>
                <a:cubicBezTo>
                  <a:pt x="10244" y="17053"/>
                  <a:pt x="10051" y="17042"/>
                  <a:pt x="9760" y="17051"/>
                </a:cubicBezTo>
                <a:cubicBezTo>
                  <a:pt x="8880" y="17080"/>
                  <a:pt x="8923" y="17069"/>
                  <a:pt x="8954" y="17255"/>
                </a:cubicBezTo>
                <a:cubicBezTo>
                  <a:pt x="8967" y="17332"/>
                  <a:pt x="8953" y="17436"/>
                  <a:pt x="8920" y="17483"/>
                </a:cubicBezTo>
                <a:cubicBezTo>
                  <a:pt x="8903" y="17507"/>
                  <a:pt x="8887" y="17553"/>
                  <a:pt x="8878" y="17610"/>
                </a:cubicBezTo>
                <a:cubicBezTo>
                  <a:pt x="8869" y="17667"/>
                  <a:pt x="8869" y="17725"/>
                  <a:pt x="8871" y="17788"/>
                </a:cubicBezTo>
                <a:cubicBezTo>
                  <a:pt x="8873" y="17829"/>
                  <a:pt x="8868" y="17861"/>
                  <a:pt x="8865" y="17890"/>
                </a:cubicBezTo>
                <a:cubicBezTo>
                  <a:pt x="8877" y="17887"/>
                  <a:pt x="8884" y="17890"/>
                  <a:pt x="8899" y="17890"/>
                </a:cubicBezTo>
                <a:lnTo>
                  <a:pt x="9030" y="17890"/>
                </a:lnTo>
                <a:lnTo>
                  <a:pt x="9030" y="18652"/>
                </a:lnTo>
                <a:cubicBezTo>
                  <a:pt x="9031" y="19077"/>
                  <a:pt x="9043" y="19507"/>
                  <a:pt x="9057" y="19592"/>
                </a:cubicBezTo>
                <a:cubicBezTo>
                  <a:pt x="9072" y="19678"/>
                  <a:pt x="9078" y="19797"/>
                  <a:pt x="9064" y="19847"/>
                </a:cubicBezTo>
                <a:cubicBezTo>
                  <a:pt x="9051" y="19896"/>
                  <a:pt x="9024" y="19923"/>
                  <a:pt x="9009" y="19923"/>
                </a:cubicBezTo>
                <a:cubicBezTo>
                  <a:pt x="8971" y="19923"/>
                  <a:pt x="8782" y="18995"/>
                  <a:pt x="8782" y="18805"/>
                </a:cubicBezTo>
                <a:cubicBezTo>
                  <a:pt x="8782" y="18718"/>
                  <a:pt x="8773" y="18686"/>
                  <a:pt x="8754" y="18728"/>
                </a:cubicBezTo>
                <a:cubicBezTo>
                  <a:pt x="8709" y="18832"/>
                  <a:pt x="8621" y="18422"/>
                  <a:pt x="8651" y="18246"/>
                </a:cubicBezTo>
                <a:cubicBezTo>
                  <a:pt x="8664" y="18168"/>
                  <a:pt x="8695" y="18150"/>
                  <a:pt x="8727" y="18195"/>
                </a:cubicBezTo>
                <a:cubicBezTo>
                  <a:pt x="8763" y="18246"/>
                  <a:pt x="8782" y="18214"/>
                  <a:pt x="8775" y="18093"/>
                </a:cubicBezTo>
                <a:cubicBezTo>
                  <a:pt x="8774" y="18075"/>
                  <a:pt x="8781" y="18058"/>
                  <a:pt x="8782" y="18042"/>
                </a:cubicBezTo>
                <a:cubicBezTo>
                  <a:pt x="8761" y="18056"/>
                  <a:pt x="8744" y="18059"/>
                  <a:pt x="8713" y="18068"/>
                </a:cubicBezTo>
                <a:cubicBezTo>
                  <a:pt x="8667" y="18080"/>
                  <a:pt x="8631" y="18086"/>
                  <a:pt x="8596" y="18068"/>
                </a:cubicBezTo>
                <a:cubicBezTo>
                  <a:pt x="8588" y="18064"/>
                  <a:pt x="8582" y="18048"/>
                  <a:pt x="8575" y="18042"/>
                </a:cubicBezTo>
                <a:cubicBezTo>
                  <a:pt x="8551" y="18024"/>
                  <a:pt x="8530" y="18001"/>
                  <a:pt x="8513" y="17966"/>
                </a:cubicBezTo>
                <a:cubicBezTo>
                  <a:pt x="8492" y="17922"/>
                  <a:pt x="8472" y="17857"/>
                  <a:pt x="8465" y="17788"/>
                </a:cubicBezTo>
                <a:cubicBezTo>
                  <a:pt x="8458" y="17720"/>
                  <a:pt x="8463" y="17649"/>
                  <a:pt x="8472" y="17560"/>
                </a:cubicBezTo>
                <a:cubicBezTo>
                  <a:pt x="8484" y="17430"/>
                  <a:pt x="8475" y="17374"/>
                  <a:pt x="8458" y="17432"/>
                </a:cubicBezTo>
                <a:cubicBezTo>
                  <a:pt x="8449" y="17461"/>
                  <a:pt x="8436" y="17456"/>
                  <a:pt x="8417" y="17432"/>
                </a:cubicBezTo>
                <a:cubicBezTo>
                  <a:pt x="8398" y="17409"/>
                  <a:pt x="8374" y="17371"/>
                  <a:pt x="8355" y="17305"/>
                </a:cubicBezTo>
                <a:cubicBezTo>
                  <a:pt x="8297" y="17113"/>
                  <a:pt x="8198" y="17070"/>
                  <a:pt x="7818" y="17051"/>
                </a:cubicBezTo>
                <a:lnTo>
                  <a:pt x="7349" y="17026"/>
                </a:lnTo>
                <a:lnTo>
                  <a:pt x="7356" y="17407"/>
                </a:lnTo>
                <a:cubicBezTo>
                  <a:pt x="7358" y="17622"/>
                  <a:pt x="7368" y="17833"/>
                  <a:pt x="7384" y="17890"/>
                </a:cubicBezTo>
                <a:cubicBezTo>
                  <a:pt x="7395" y="17932"/>
                  <a:pt x="7407" y="18029"/>
                  <a:pt x="7411" y="18144"/>
                </a:cubicBezTo>
                <a:cubicBezTo>
                  <a:pt x="7425" y="18489"/>
                  <a:pt x="7409" y="19074"/>
                  <a:pt x="7370" y="19237"/>
                </a:cubicBezTo>
                <a:cubicBezTo>
                  <a:pt x="7359" y="19284"/>
                  <a:pt x="7359" y="19290"/>
                  <a:pt x="7363" y="19288"/>
                </a:cubicBezTo>
                <a:cubicBezTo>
                  <a:pt x="7370" y="19275"/>
                  <a:pt x="7382" y="19230"/>
                  <a:pt x="7404" y="19160"/>
                </a:cubicBezTo>
                <a:cubicBezTo>
                  <a:pt x="7480" y="18928"/>
                  <a:pt x="7494" y="18937"/>
                  <a:pt x="7515" y="19135"/>
                </a:cubicBezTo>
                <a:cubicBezTo>
                  <a:pt x="7527" y="19258"/>
                  <a:pt x="7527" y="19415"/>
                  <a:pt x="7515" y="19491"/>
                </a:cubicBezTo>
                <a:cubicBezTo>
                  <a:pt x="7502" y="19566"/>
                  <a:pt x="7507" y="19671"/>
                  <a:pt x="7528" y="19720"/>
                </a:cubicBezTo>
                <a:cubicBezTo>
                  <a:pt x="7554" y="19779"/>
                  <a:pt x="7556" y="19886"/>
                  <a:pt x="7528" y="20075"/>
                </a:cubicBezTo>
                <a:cubicBezTo>
                  <a:pt x="7513" y="20180"/>
                  <a:pt x="7501" y="20233"/>
                  <a:pt x="7487" y="20253"/>
                </a:cubicBezTo>
                <a:cubicBezTo>
                  <a:pt x="7473" y="20275"/>
                  <a:pt x="7457" y="20260"/>
                  <a:pt x="7439" y="20202"/>
                </a:cubicBezTo>
                <a:cubicBezTo>
                  <a:pt x="7403" y="20093"/>
                  <a:pt x="7373" y="20115"/>
                  <a:pt x="7342" y="20253"/>
                </a:cubicBezTo>
                <a:cubicBezTo>
                  <a:pt x="7319" y="20358"/>
                  <a:pt x="7315" y="20484"/>
                  <a:pt x="7329" y="20533"/>
                </a:cubicBezTo>
                <a:cubicBezTo>
                  <a:pt x="7339" y="20572"/>
                  <a:pt x="7337" y="20604"/>
                  <a:pt x="7329" y="20634"/>
                </a:cubicBezTo>
                <a:cubicBezTo>
                  <a:pt x="7325" y="20651"/>
                  <a:pt x="7315" y="20673"/>
                  <a:pt x="7308" y="20685"/>
                </a:cubicBezTo>
                <a:cubicBezTo>
                  <a:pt x="7286" y="20721"/>
                  <a:pt x="7255" y="20723"/>
                  <a:pt x="7225" y="20711"/>
                </a:cubicBezTo>
                <a:cubicBezTo>
                  <a:pt x="7206" y="20703"/>
                  <a:pt x="7189" y="20698"/>
                  <a:pt x="7177" y="20660"/>
                </a:cubicBezTo>
                <a:cubicBezTo>
                  <a:pt x="7151" y="20579"/>
                  <a:pt x="7074" y="20489"/>
                  <a:pt x="7012" y="20456"/>
                </a:cubicBezTo>
                <a:cubicBezTo>
                  <a:pt x="6926" y="20412"/>
                  <a:pt x="6906" y="20328"/>
                  <a:pt x="6915" y="20126"/>
                </a:cubicBezTo>
                <a:cubicBezTo>
                  <a:pt x="6947" y="19412"/>
                  <a:pt x="6942" y="19288"/>
                  <a:pt x="6867" y="19288"/>
                </a:cubicBezTo>
                <a:cubicBezTo>
                  <a:pt x="6799" y="19287"/>
                  <a:pt x="6791" y="19191"/>
                  <a:pt x="6791" y="18373"/>
                </a:cubicBezTo>
                <a:cubicBezTo>
                  <a:pt x="6791" y="17813"/>
                  <a:pt x="6801" y="17467"/>
                  <a:pt x="6826" y="17483"/>
                </a:cubicBezTo>
                <a:cubicBezTo>
                  <a:pt x="6848" y="17497"/>
                  <a:pt x="6886" y="17412"/>
                  <a:pt x="6908" y="17280"/>
                </a:cubicBezTo>
                <a:cubicBezTo>
                  <a:pt x="6945" y="17064"/>
                  <a:pt x="6923" y="17036"/>
                  <a:pt x="6688" y="17026"/>
                </a:cubicBezTo>
                <a:lnTo>
                  <a:pt x="6426" y="17026"/>
                </a:lnTo>
                <a:lnTo>
                  <a:pt x="6433" y="17483"/>
                </a:lnTo>
                <a:cubicBezTo>
                  <a:pt x="6435" y="17642"/>
                  <a:pt x="6443" y="17743"/>
                  <a:pt x="6454" y="17814"/>
                </a:cubicBezTo>
                <a:cubicBezTo>
                  <a:pt x="6464" y="17884"/>
                  <a:pt x="6481" y="17921"/>
                  <a:pt x="6502" y="17915"/>
                </a:cubicBezTo>
                <a:cubicBezTo>
                  <a:pt x="6549" y="17903"/>
                  <a:pt x="6566" y="18106"/>
                  <a:pt x="6592" y="18906"/>
                </a:cubicBezTo>
                <a:cubicBezTo>
                  <a:pt x="6600" y="19187"/>
                  <a:pt x="6605" y="19465"/>
                  <a:pt x="6605" y="19694"/>
                </a:cubicBezTo>
                <a:cubicBezTo>
                  <a:pt x="6606" y="19925"/>
                  <a:pt x="6606" y="20110"/>
                  <a:pt x="6598" y="20177"/>
                </a:cubicBezTo>
                <a:cubicBezTo>
                  <a:pt x="6583" y="20310"/>
                  <a:pt x="6562" y="20611"/>
                  <a:pt x="6557" y="20838"/>
                </a:cubicBezTo>
                <a:cubicBezTo>
                  <a:pt x="6550" y="21158"/>
                  <a:pt x="6557" y="21173"/>
                  <a:pt x="6585" y="20990"/>
                </a:cubicBezTo>
                <a:cubicBezTo>
                  <a:pt x="6618" y="20772"/>
                  <a:pt x="6627" y="20776"/>
                  <a:pt x="6716" y="20990"/>
                </a:cubicBezTo>
                <a:cubicBezTo>
                  <a:pt x="6768" y="21117"/>
                  <a:pt x="6802" y="21317"/>
                  <a:pt x="6791" y="21422"/>
                </a:cubicBezTo>
                <a:cubicBezTo>
                  <a:pt x="6786" y="21477"/>
                  <a:pt x="6967" y="21498"/>
                  <a:pt x="7280" y="21524"/>
                </a:cubicBezTo>
                <a:cubicBezTo>
                  <a:pt x="7500" y="21483"/>
                  <a:pt x="7564" y="21429"/>
                  <a:pt x="7556" y="21320"/>
                </a:cubicBezTo>
                <a:cubicBezTo>
                  <a:pt x="7545" y="21166"/>
                  <a:pt x="7550" y="21009"/>
                  <a:pt x="7570" y="20965"/>
                </a:cubicBezTo>
                <a:cubicBezTo>
                  <a:pt x="7589" y="20921"/>
                  <a:pt x="7596" y="20813"/>
                  <a:pt x="7583" y="20736"/>
                </a:cubicBezTo>
                <a:cubicBezTo>
                  <a:pt x="7571" y="20659"/>
                  <a:pt x="7594" y="20483"/>
                  <a:pt x="7632" y="20329"/>
                </a:cubicBezTo>
                <a:cubicBezTo>
                  <a:pt x="7684" y="20117"/>
                  <a:pt x="7690" y="20000"/>
                  <a:pt x="7659" y="19821"/>
                </a:cubicBezTo>
                <a:cubicBezTo>
                  <a:pt x="7630" y="19651"/>
                  <a:pt x="7635" y="19446"/>
                  <a:pt x="7673" y="19110"/>
                </a:cubicBezTo>
                <a:cubicBezTo>
                  <a:pt x="7702" y="18855"/>
                  <a:pt x="7720" y="18480"/>
                  <a:pt x="7714" y="18271"/>
                </a:cubicBezTo>
                <a:cubicBezTo>
                  <a:pt x="7707" y="18006"/>
                  <a:pt x="7714" y="17892"/>
                  <a:pt x="7756" y="17890"/>
                </a:cubicBezTo>
                <a:cubicBezTo>
                  <a:pt x="7788" y="17889"/>
                  <a:pt x="7867" y="17737"/>
                  <a:pt x="7928" y="17560"/>
                </a:cubicBezTo>
                <a:cubicBezTo>
                  <a:pt x="8033" y="17255"/>
                  <a:pt x="8040" y="17249"/>
                  <a:pt x="8086" y="17483"/>
                </a:cubicBezTo>
                <a:cubicBezTo>
                  <a:pt x="8122" y="17663"/>
                  <a:pt x="8133" y="18116"/>
                  <a:pt x="8121" y="19135"/>
                </a:cubicBezTo>
                <a:cubicBezTo>
                  <a:pt x="8111" y="19910"/>
                  <a:pt x="8101" y="20564"/>
                  <a:pt x="8100" y="20584"/>
                </a:cubicBezTo>
                <a:cubicBezTo>
                  <a:pt x="8099" y="20603"/>
                  <a:pt x="8101" y="20678"/>
                  <a:pt x="8100" y="20736"/>
                </a:cubicBezTo>
                <a:cubicBezTo>
                  <a:pt x="8099" y="20794"/>
                  <a:pt x="8065" y="20957"/>
                  <a:pt x="8024" y="21117"/>
                </a:cubicBezTo>
                <a:cubicBezTo>
                  <a:pt x="7983" y="21277"/>
                  <a:pt x="7962" y="21446"/>
                  <a:pt x="7976" y="21498"/>
                </a:cubicBezTo>
                <a:cubicBezTo>
                  <a:pt x="7978" y="21506"/>
                  <a:pt x="8323" y="21518"/>
                  <a:pt x="8527" y="21524"/>
                </a:cubicBezTo>
                <a:cubicBezTo>
                  <a:pt x="8810" y="21518"/>
                  <a:pt x="9420" y="21531"/>
                  <a:pt x="9615" y="21524"/>
                </a:cubicBezTo>
                <a:cubicBezTo>
                  <a:pt x="9852" y="21509"/>
                  <a:pt x="10204" y="21493"/>
                  <a:pt x="10208" y="21473"/>
                </a:cubicBezTo>
                <a:cubicBezTo>
                  <a:pt x="10220" y="21396"/>
                  <a:pt x="10186" y="21166"/>
                  <a:pt x="10132" y="20965"/>
                </a:cubicBezTo>
                <a:cubicBezTo>
                  <a:pt x="10037" y="20614"/>
                  <a:pt x="10030" y="20604"/>
                  <a:pt x="9960" y="20838"/>
                </a:cubicBezTo>
                <a:cubicBezTo>
                  <a:pt x="9890" y="21070"/>
                  <a:pt x="9891" y="21064"/>
                  <a:pt x="9863" y="20812"/>
                </a:cubicBezTo>
                <a:cubicBezTo>
                  <a:pt x="9847" y="20667"/>
                  <a:pt x="9829" y="19932"/>
                  <a:pt x="9829" y="19160"/>
                </a:cubicBezTo>
                <a:cubicBezTo>
                  <a:pt x="9829" y="17874"/>
                  <a:pt x="9838" y="17737"/>
                  <a:pt x="9905" y="17737"/>
                </a:cubicBezTo>
                <a:cubicBezTo>
                  <a:pt x="9971" y="17737"/>
                  <a:pt x="9974" y="17844"/>
                  <a:pt x="9967" y="18932"/>
                </a:cubicBezTo>
                <a:cubicBezTo>
                  <a:pt x="9958" y="20141"/>
                  <a:pt x="9990" y="20500"/>
                  <a:pt x="10008" y="19389"/>
                </a:cubicBezTo>
                <a:cubicBezTo>
                  <a:pt x="10018" y="18746"/>
                  <a:pt x="10081" y="18523"/>
                  <a:pt x="10173" y="18805"/>
                </a:cubicBezTo>
                <a:cubicBezTo>
                  <a:pt x="10203" y="18897"/>
                  <a:pt x="10244" y="18924"/>
                  <a:pt x="10263" y="18881"/>
                </a:cubicBezTo>
                <a:cubicBezTo>
                  <a:pt x="10334" y="18719"/>
                  <a:pt x="10451" y="19418"/>
                  <a:pt x="10435" y="19897"/>
                </a:cubicBezTo>
                <a:cubicBezTo>
                  <a:pt x="10427" y="20152"/>
                  <a:pt x="10438" y="20319"/>
                  <a:pt x="10456" y="20279"/>
                </a:cubicBezTo>
                <a:cubicBezTo>
                  <a:pt x="10503" y="20171"/>
                  <a:pt x="10624" y="20707"/>
                  <a:pt x="10593" y="20888"/>
                </a:cubicBezTo>
                <a:cubicBezTo>
                  <a:pt x="10579" y="20973"/>
                  <a:pt x="10607" y="21171"/>
                  <a:pt x="10655" y="21320"/>
                </a:cubicBezTo>
                <a:cubicBezTo>
                  <a:pt x="10667" y="21357"/>
                  <a:pt x="10706" y="21396"/>
                  <a:pt x="10766" y="21422"/>
                </a:cubicBezTo>
                <a:cubicBezTo>
                  <a:pt x="10856" y="21382"/>
                  <a:pt x="10866" y="21314"/>
                  <a:pt x="10869" y="21244"/>
                </a:cubicBezTo>
                <a:cubicBezTo>
                  <a:pt x="10894" y="20514"/>
                  <a:pt x="10900" y="20385"/>
                  <a:pt x="10958" y="20075"/>
                </a:cubicBezTo>
                <a:cubicBezTo>
                  <a:pt x="10993" y="19893"/>
                  <a:pt x="11017" y="19680"/>
                  <a:pt x="11007" y="19618"/>
                </a:cubicBezTo>
                <a:cubicBezTo>
                  <a:pt x="10996" y="19556"/>
                  <a:pt x="11016" y="19315"/>
                  <a:pt x="11048" y="19084"/>
                </a:cubicBezTo>
                <a:cubicBezTo>
                  <a:pt x="11089" y="18789"/>
                  <a:pt x="11121" y="18692"/>
                  <a:pt x="11165" y="18754"/>
                </a:cubicBezTo>
                <a:cubicBezTo>
                  <a:pt x="11216" y="18825"/>
                  <a:pt x="11224" y="18808"/>
                  <a:pt x="11193" y="18601"/>
                </a:cubicBezTo>
                <a:cubicBezTo>
                  <a:pt x="11163" y="18407"/>
                  <a:pt x="11177" y="18224"/>
                  <a:pt x="11248" y="17839"/>
                </a:cubicBezTo>
                <a:cubicBezTo>
                  <a:pt x="11298" y="17563"/>
                  <a:pt x="11343" y="17311"/>
                  <a:pt x="11351" y="17280"/>
                </a:cubicBezTo>
                <a:cubicBezTo>
                  <a:pt x="11359" y="17249"/>
                  <a:pt x="11418" y="17426"/>
                  <a:pt x="11482" y="17661"/>
                </a:cubicBezTo>
                <a:cubicBezTo>
                  <a:pt x="11589" y="18055"/>
                  <a:pt x="11599" y="18163"/>
                  <a:pt x="11599" y="19059"/>
                </a:cubicBezTo>
                <a:cubicBezTo>
                  <a:pt x="11599" y="19991"/>
                  <a:pt x="11524" y="20914"/>
                  <a:pt x="11447" y="20914"/>
                </a:cubicBezTo>
                <a:cubicBezTo>
                  <a:pt x="11393" y="20914"/>
                  <a:pt x="11294" y="21335"/>
                  <a:pt x="11317" y="21473"/>
                </a:cubicBezTo>
                <a:cubicBezTo>
                  <a:pt x="11323" y="21511"/>
                  <a:pt x="11848" y="21552"/>
                  <a:pt x="12708" y="21575"/>
                </a:cubicBezTo>
                <a:lnTo>
                  <a:pt x="13576" y="21575"/>
                </a:lnTo>
                <a:lnTo>
                  <a:pt x="14333" y="21549"/>
                </a:lnTo>
                <a:cubicBezTo>
                  <a:pt x="14340" y="21549"/>
                  <a:pt x="14348" y="21549"/>
                  <a:pt x="14354" y="21549"/>
                </a:cubicBezTo>
                <a:cubicBezTo>
                  <a:pt x="15137" y="21520"/>
                  <a:pt x="15463" y="21492"/>
                  <a:pt x="15456" y="21422"/>
                </a:cubicBezTo>
                <a:cubicBezTo>
                  <a:pt x="15445" y="21317"/>
                  <a:pt x="15392" y="21155"/>
                  <a:pt x="15339" y="21066"/>
                </a:cubicBezTo>
                <a:lnTo>
                  <a:pt x="15243" y="20888"/>
                </a:lnTo>
                <a:lnTo>
                  <a:pt x="15325" y="20533"/>
                </a:lnTo>
                <a:cubicBezTo>
                  <a:pt x="15389" y="20232"/>
                  <a:pt x="15401" y="19970"/>
                  <a:pt x="15401" y="19084"/>
                </a:cubicBezTo>
                <a:cubicBezTo>
                  <a:pt x="15401" y="18347"/>
                  <a:pt x="15415" y="17945"/>
                  <a:pt x="15449" y="17839"/>
                </a:cubicBezTo>
                <a:cubicBezTo>
                  <a:pt x="15510" y="17652"/>
                  <a:pt x="15553" y="17777"/>
                  <a:pt x="15553" y="18144"/>
                </a:cubicBezTo>
                <a:cubicBezTo>
                  <a:pt x="15553" y="18367"/>
                  <a:pt x="15571" y="18396"/>
                  <a:pt x="15663" y="18322"/>
                </a:cubicBezTo>
                <a:cubicBezTo>
                  <a:pt x="15805" y="18207"/>
                  <a:pt x="15830" y="18345"/>
                  <a:pt x="15849" y="19491"/>
                </a:cubicBezTo>
                <a:cubicBezTo>
                  <a:pt x="15859" y="20103"/>
                  <a:pt x="15880" y="20455"/>
                  <a:pt x="15918" y="20533"/>
                </a:cubicBezTo>
                <a:cubicBezTo>
                  <a:pt x="15966" y="20635"/>
                  <a:pt x="15971" y="20691"/>
                  <a:pt x="15918" y="20990"/>
                </a:cubicBezTo>
                <a:cubicBezTo>
                  <a:pt x="15884" y="21179"/>
                  <a:pt x="15864" y="21398"/>
                  <a:pt x="15876" y="21473"/>
                </a:cubicBezTo>
                <a:cubicBezTo>
                  <a:pt x="15881" y="21504"/>
                  <a:pt x="16161" y="21528"/>
                  <a:pt x="16420" y="21549"/>
                </a:cubicBezTo>
                <a:cubicBezTo>
                  <a:pt x="16425" y="21550"/>
                  <a:pt x="16430" y="21549"/>
                  <a:pt x="16434" y="21549"/>
                </a:cubicBezTo>
                <a:lnTo>
                  <a:pt x="16682" y="21549"/>
                </a:lnTo>
                <a:lnTo>
                  <a:pt x="16620" y="21092"/>
                </a:lnTo>
                <a:cubicBezTo>
                  <a:pt x="16582" y="20802"/>
                  <a:pt x="16512" y="20478"/>
                  <a:pt x="16469" y="20380"/>
                </a:cubicBezTo>
                <a:cubicBezTo>
                  <a:pt x="16398" y="20223"/>
                  <a:pt x="16392" y="20089"/>
                  <a:pt x="16400" y="19237"/>
                </a:cubicBezTo>
                <a:cubicBezTo>
                  <a:pt x="16407" y="18377"/>
                  <a:pt x="16394" y="18222"/>
                  <a:pt x="16317" y="17992"/>
                </a:cubicBezTo>
                <a:lnTo>
                  <a:pt x="16234" y="17737"/>
                </a:lnTo>
                <a:lnTo>
                  <a:pt x="16310" y="17483"/>
                </a:lnTo>
                <a:cubicBezTo>
                  <a:pt x="16375" y="17266"/>
                  <a:pt x="16412" y="17242"/>
                  <a:pt x="16496" y="17356"/>
                </a:cubicBezTo>
                <a:cubicBezTo>
                  <a:pt x="16553" y="17434"/>
                  <a:pt x="16598" y="17567"/>
                  <a:pt x="16593" y="17661"/>
                </a:cubicBezTo>
                <a:cubicBezTo>
                  <a:pt x="16575" y="17953"/>
                  <a:pt x="16656" y="18373"/>
                  <a:pt x="16730" y="18373"/>
                </a:cubicBezTo>
                <a:cubicBezTo>
                  <a:pt x="16769" y="18373"/>
                  <a:pt x="16832" y="18222"/>
                  <a:pt x="16868" y="18017"/>
                </a:cubicBezTo>
                <a:lnTo>
                  <a:pt x="16930" y="17636"/>
                </a:lnTo>
                <a:lnTo>
                  <a:pt x="16999" y="17966"/>
                </a:lnTo>
                <a:cubicBezTo>
                  <a:pt x="17050" y="18217"/>
                  <a:pt x="17055" y="18377"/>
                  <a:pt x="17026" y="18576"/>
                </a:cubicBezTo>
                <a:cubicBezTo>
                  <a:pt x="17000" y="18759"/>
                  <a:pt x="17005" y="18877"/>
                  <a:pt x="17033" y="18983"/>
                </a:cubicBezTo>
                <a:cubicBezTo>
                  <a:pt x="17056" y="19067"/>
                  <a:pt x="17075" y="19324"/>
                  <a:pt x="17075" y="19567"/>
                </a:cubicBezTo>
                <a:cubicBezTo>
                  <a:pt x="17075" y="19836"/>
                  <a:pt x="17109" y="20118"/>
                  <a:pt x="17157" y="20279"/>
                </a:cubicBezTo>
                <a:lnTo>
                  <a:pt x="17233" y="20558"/>
                </a:lnTo>
                <a:lnTo>
                  <a:pt x="17150" y="20787"/>
                </a:lnTo>
                <a:cubicBezTo>
                  <a:pt x="17084" y="20986"/>
                  <a:pt x="17075" y="21085"/>
                  <a:pt x="17109" y="21320"/>
                </a:cubicBezTo>
                <a:cubicBezTo>
                  <a:pt x="17126" y="21435"/>
                  <a:pt x="17179" y="21483"/>
                  <a:pt x="17336" y="21524"/>
                </a:cubicBezTo>
                <a:lnTo>
                  <a:pt x="17584" y="21524"/>
                </a:lnTo>
                <a:lnTo>
                  <a:pt x="17598" y="21117"/>
                </a:lnTo>
                <a:cubicBezTo>
                  <a:pt x="17603" y="20872"/>
                  <a:pt x="17580" y="20656"/>
                  <a:pt x="17543" y="20558"/>
                </a:cubicBezTo>
                <a:cubicBezTo>
                  <a:pt x="17527" y="20515"/>
                  <a:pt x="17514" y="20440"/>
                  <a:pt x="17509" y="20380"/>
                </a:cubicBezTo>
                <a:cubicBezTo>
                  <a:pt x="17498" y="20266"/>
                  <a:pt x="17509" y="20165"/>
                  <a:pt x="17529" y="20126"/>
                </a:cubicBezTo>
                <a:cubicBezTo>
                  <a:pt x="17540" y="20106"/>
                  <a:pt x="17554" y="20089"/>
                  <a:pt x="17571" y="20126"/>
                </a:cubicBezTo>
                <a:cubicBezTo>
                  <a:pt x="17591" y="20173"/>
                  <a:pt x="17605" y="19835"/>
                  <a:pt x="17605" y="19313"/>
                </a:cubicBezTo>
                <a:cubicBezTo>
                  <a:pt x="17605" y="18707"/>
                  <a:pt x="17624" y="18356"/>
                  <a:pt x="17660" y="18246"/>
                </a:cubicBezTo>
                <a:cubicBezTo>
                  <a:pt x="17692" y="18148"/>
                  <a:pt x="17721" y="18154"/>
                  <a:pt x="17736" y="18220"/>
                </a:cubicBezTo>
                <a:cubicBezTo>
                  <a:pt x="17751" y="18286"/>
                  <a:pt x="17753" y="18413"/>
                  <a:pt x="17736" y="18576"/>
                </a:cubicBezTo>
                <a:cubicBezTo>
                  <a:pt x="17729" y="18641"/>
                  <a:pt x="17727" y="18692"/>
                  <a:pt x="17729" y="18728"/>
                </a:cubicBezTo>
                <a:cubicBezTo>
                  <a:pt x="17731" y="18765"/>
                  <a:pt x="17741" y="18774"/>
                  <a:pt x="17750" y="18779"/>
                </a:cubicBezTo>
                <a:cubicBezTo>
                  <a:pt x="17768" y="18791"/>
                  <a:pt x="17793" y="18746"/>
                  <a:pt x="17825" y="18627"/>
                </a:cubicBezTo>
                <a:cubicBezTo>
                  <a:pt x="17860" y="18500"/>
                  <a:pt x="17884" y="18533"/>
                  <a:pt x="17936" y="18703"/>
                </a:cubicBezTo>
                <a:cubicBezTo>
                  <a:pt x="17985" y="18867"/>
                  <a:pt x="18090" y="18905"/>
                  <a:pt x="18321" y="18906"/>
                </a:cubicBezTo>
                <a:cubicBezTo>
                  <a:pt x="18455" y="18907"/>
                  <a:pt x="18531" y="18914"/>
                  <a:pt x="18576" y="18881"/>
                </a:cubicBezTo>
                <a:cubicBezTo>
                  <a:pt x="18599" y="18864"/>
                  <a:pt x="18616" y="18836"/>
                  <a:pt x="18624" y="18805"/>
                </a:cubicBezTo>
                <a:cubicBezTo>
                  <a:pt x="18633" y="18773"/>
                  <a:pt x="18631" y="18728"/>
                  <a:pt x="18631" y="18678"/>
                </a:cubicBezTo>
                <a:cubicBezTo>
                  <a:pt x="18631" y="18549"/>
                  <a:pt x="18616" y="18359"/>
                  <a:pt x="18597" y="18246"/>
                </a:cubicBezTo>
                <a:cubicBezTo>
                  <a:pt x="18571" y="18094"/>
                  <a:pt x="18581" y="17930"/>
                  <a:pt x="18604" y="17839"/>
                </a:cubicBezTo>
                <a:cubicBezTo>
                  <a:pt x="18626" y="17750"/>
                  <a:pt x="18658" y="17731"/>
                  <a:pt x="18693" y="17839"/>
                </a:cubicBezTo>
                <a:cubicBezTo>
                  <a:pt x="18722" y="17928"/>
                  <a:pt x="18762" y="17943"/>
                  <a:pt x="18776" y="17890"/>
                </a:cubicBezTo>
                <a:cubicBezTo>
                  <a:pt x="18794" y="17825"/>
                  <a:pt x="18768" y="17626"/>
                  <a:pt x="18735" y="17432"/>
                </a:cubicBezTo>
                <a:cubicBezTo>
                  <a:pt x="18718" y="17332"/>
                  <a:pt x="18698" y="17242"/>
                  <a:pt x="18680" y="17178"/>
                </a:cubicBezTo>
                <a:cubicBezTo>
                  <a:pt x="18661" y="17114"/>
                  <a:pt x="18644" y="17065"/>
                  <a:pt x="18631" y="17077"/>
                </a:cubicBezTo>
                <a:cubicBezTo>
                  <a:pt x="18500" y="17196"/>
                  <a:pt x="18421" y="17213"/>
                  <a:pt x="18383" y="17102"/>
                </a:cubicBezTo>
                <a:cubicBezTo>
                  <a:pt x="18358" y="17028"/>
                  <a:pt x="18302" y="17023"/>
                  <a:pt x="18246" y="17102"/>
                </a:cubicBezTo>
                <a:cubicBezTo>
                  <a:pt x="18213" y="17147"/>
                  <a:pt x="18186" y="17157"/>
                  <a:pt x="18163" y="17153"/>
                </a:cubicBezTo>
                <a:cubicBezTo>
                  <a:pt x="18140" y="17148"/>
                  <a:pt x="18118" y="17134"/>
                  <a:pt x="18101" y="17077"/>
                </a:cubicBezTo>
                <a:cubicBezTo>
                  <a:pt x="18082" y="17013"/>
                  <a:pt x="18070" y="16975"/>
                  <a:pt x="18067" y="16975"/>
                </a:cubicBezTo>
                <a:close/>
                <a:moveTo>
                  <a:pt x="17481" y="17864"/>
                </a:moveTo>
                <a:cubicBezTo>
                  <a:pt x="17492" y="17869"/>
                  <a:pt x="17499" y="17911"/>
                  <a:pt x="17509" y="17966"/>
                </a:cubicBezTo>
                <a:cubicBezTo>
                  <a:pt x="17524" y="18057"/>
                  <a:pt x="17523" y="18194"/>
                  <a:pt x="17502" y="18271"/>
                </a:cubicBezTo>
                <a:cubicBezTo>
                  <a:pt x="17476" y="18365"/>
                  <a:pt x="17451" y="18355"/>
                  <a:pt x="17433" y="18246"/>
                </a:cubicBezTo>
                <a:cubicBezTo>
                  <a:pt x="17418" y="18155"/>
                  <a:pt x="17426" y="18018"/>
                  <a:pt x="17447" y="17941"/>
                </a:cubicBezTo>
                <a:cubicBezTo>
                  <a:pt x="17459" y="17894"/>
                  <a:pt x="17470" y="17860"/>
                  <a:pt x="17481" y="17864"/>
                </a:cubicBezTo>
                <a:close/>
                <a:moveTo>
                  <a:pt x="8252" y="18576"/>
                </a:moveTo>
                <a:cubicBezTo>
                  <a:pt x="8311" y="18440"/>
                  <a:pt x="8400" y="19043"/>
                  <a:pt x="8410" y="19669"/>
                </a:cubicBezTo>
                <a:cubicBezTo>
                  <a:pt x="8423" y="20468"/>
                  <a:pt x="8372" y="20734"/>
                  <a:pt x="8279" y="20355"/>
                </a:cubicBezTo>
                <a:cubicBezTo>
                  <a:pt x="8233" y="20168"/>
                  <a:pt x="8212" y="19879"/>
                  <a:pt x="8217" y="19364"/>
                </a:cubicBezTo>
                <a:cubicBezTo>
                  <a:pt x="8221" y="18964"/>
                  <a:pt x="8237" y="18610"/>
                  <a:pt x="8252" y="18576"/>
                </a:cubicBezTo>
                <a:close/>
                <a:moveTo>
                  <a:pt x="13700" y="18703"/>
                </a:moveTo>
                <a:cubicBezTo>
                  <a:pt x="13736" y="18709"/>
                  <a:pt x="13778" y="18777"/>
                  <a:pt x="13796" y="18906"/>
                </a:cubicBezTo>
                <a:cubicBezTo>
                  <a:pt x="13843" y="19234"/>
                  <a:pt x="13650" y="19992"/>
                  <a:pt x="13583" y="19745"/>
                </a:cubicBezTo>
                <a:cubicBezTo>
                  <a:pt x="13553" y="19635"/>
                  <a:pt x="13551" y="19525"/>
                  <a:pt x="13583" y="19313"/>
                </a:cubicBezTo>
                <a:cubicBezTo>
                  <a:pt x="13607" y="19151"/>
                  <a:pt x="13630" y="18957"/>
                  <a:pt x="13631" y="18881"/>
                </a:cubicBezTo>
                <a:cubicBezTo>
                  <a:pt x="13632" y="18755"/>
                  <a:pt x="13663" y="18698"/>
                  <a:pt x="13700" y="18703"/>
                </a:cubicBezTo>
                <a:close/>
                <a:moveTo>
                  <a:pt x="14864" y="18728"/>
                </a:moveTo>
                <a:cubicBezTo>
                  <a:pt x="14874" y="18706"/>
                  <a:pt x="14888" y="18719"/>
                  <a:pt x="14898" y="18728"/>
                </a:cubicBezTo>
                <a:cubicBezTo>
                  <a:pt x="14909" y="18738"/>
                  <a:pt x="14920" y="18743"/>
                  <a:pt x="14926" y="18779"/>
                </a:cubicBezTo>
                <a:cubicBezTo>
                  <a:pt x="14938" y="18852"/>
                  <a:pt x="14932" y="18963"/>
                  <a:pt x="14912" y="19008"/>
                </a:cubicBezTo>
                <a:cubicBezTo>
                  <a:pt x="14892" y="19053"/>
                  <a:pt x="14862" y="19030"/>
                  <a:pt x="14850" y="18957"/>
                </a:cubicBezTo>
                <a:cubicBezTo>
                  <a:pt x="14838" y="18884"/>
                  <a:pt x="14844" y="18774"/>
                  <a:pt x="14864" y="18728"/>
                </a:cubicBezTo>
                <a:close/>
                <a:moveTo>
                  <a:pt x="11165" y="19262"/>
                </a:moveTo>
                <a:cubicBezTo>
                  <a:pt x="11158" y="19275"/>
                  <a:pt x="11155" y="19306"/>
                  <a:pt x="11144" y="19364"/>
                </a:cubicBezTo>
                <a:cubicBezTo>
                  <a:pt x="11124" y="19480"/>
                  <a:pt x="11103" y="19642"/>
                  <a:pt x="11103" y="19720"/>
                </a:cubicBezTo>
                <a:cubicBezTo>
                  <a:pt x="11103" y="19797"/>
                  <a:pt x="11124" y="19759"/>
                  <a:pt x="11144" y="19643"/>
                </a:cubicBezTo>
                <a:cubicBezTo>
                  <a:pt x="11165" y="19528"/>
                  <a:pt x="11179" y="19365"/>
                  <a:pt x="11179" y="19288"/>
                </a:cubicBezTo>
                <a:cubicBezTo>
                  <a:pt x="11179" y="19249"/>
                  <a:pt x="11172" y="19249"/>
                  <a:pt x="11165" y="19262"/>
                </a:cubicBezTo>
                <a:close/>
                <a:moveTo>
                  <a:pt x="8734" y="20228"/>
                </a:moveTo>
                <a:cubicBezTo>
                  <a:pt x="8748" y="20220"/>
                  <a:pt x="8757" y="20272"/>
                  <a:pt x="8768" y="20380"/>
                </a:cubicBezTo>
                <a:cubicBezTo>
                  <a:pt x="8770" y="20402"/>
                  <a:pt x="8767" y="20432"/>
                  <a:pt x="8768" y="20456"/>
                </a:cubicBezTo>
                <a:cubicBezTo>
                  <a:pt x="8779" y="20435"/>
                  <a:pt x="8785" y="20406"/>
                  <a:pt x="8803" y="20406"/>
                </a:cubicBezTo>
                <a:cubicBezTo>
                  <a:pt x="8882" y="20406"/>
                  <a:pt x="8912" y="20824"/>
                  <a:pt x="8851" y="21143"/>
                </a:cubicBezTo>
                <a:cubicBezTo>
                  <a:pt x="8817" y="21317"/>
                  <a:pt x="8748" y="21378"/>
                  <a:pt x="8741" y="21244"/>
                </a:cubicBezTo>
                <a:cubicBezTo>
                  <a:pt x="8739" y="21211"/>
                  <a:pt x="8736" y="21043"/>
                  <a:pt x="8734" y="20863"/>
                </a:cubicBezTo>
                <a:cubicBezTo>
                  <a:pt x="8729" y="20873"/>
                  <a:pt x="8725" y="20872"/>
                  <a:pt x="8720" y="20888"/>
                </a:cubicBezTo>
                <a:cubicBezTo>
                  <a:pt x="8729" y="20934"/>
                  <a:pt x="8736" y="21009"/>
                  <a:pt x="8727" y="21066"/>
                </a:cubicBezTo>
                <a:cubicBezTo>
                  <a:pt x="8715" y="21138"/>
                  <a:pt x="8690" y="21193"/>
                  <a:pt x="8672" y="21193"/>
                </a:cubicBezTo>
                <a:cubicBezTo>
                  <a:pt x="8629" y="21193"/>
                  <a:pt x="8604" y="21028"/>
                  <a:pt x="8617" y="20914"/>
                </a:cubicBezTo>
                <a:cubicBezTo>
                  <a:pt x="8615" y="20905"/>
                  <a:pt x="8611" y="20898"/>
                  <a:pt x="8610" y="20888"/>
                </a:cubicBezTo>
                <a:cubicBezTo>
                  <a:pt x="8595" y="20804"/>
                  <a:pt x="8621" y="20617"/>
                  <a:pt x="8665" y="20456"/>
                </a:cubicBezTo>
                <a:cubicBezTo>
                  <a:pt x="8701" y="20324"/>
                  <a:pt x="8719" y="20235"/>
                  <a:pt x="8734" y="20228"/>
                </a:cubicBezTo>
                <a:close/>
                <a:moveTo>
                  <a:pt x="10270" y="20355"/>
                </a:moveTo>
                <a:cubicBezTo>
                  <a:pt x="10249" y="20355"/>
                  <a:pt x="10228" y="20405"/>
                  <a:pt x="10228" y="20482"/>
                </a:cubicBezTo>
                <a:cubicBezTo>
                  <a:pt x="10228" y="20559"/>
                  <a:pt x="10249" y="20634"/>
                  <a:pt x="10270" y="20634"/>
                </a:cubicBezTo>
                <a:cubicBezTo>
                  <a:pt x="10291" y="20634"/>
                  <a:pt x="10304" y="20559"/>
                  <a:pt x="10304" y="20482"/>
                </a:cubicBezTo>
                <a:cubicBezTo>
                  <a:pt x="10304" y="20405"/>
                  <a:pt x="10291" y="20355"/>
                  <a:pt x="10270" y="20355"/>
                </a:cubicBezTo>
                <a:close/>
                <a:moveTo>
                  <a:pt x="7831" y="20914"/>
                </a:moveTo>
                <a:cubicBezTo>
                  <a:pt x="7810" y="20914"/>
                  <a:pt x="7797" y="20964"/>
                  <a:pt x="7797" y="21041"/>
                </a:cubicBezTo>
                <a:cubicBezTo>
                  <a:pt x="7797" y="21118"/>
                  <a:pt x="7810" y="21193"/>
                  <a:pt x="7831" y="21193"/>
                </a:cubicBezTo>
                <a:cubicBezTo>
                  <a:pt x="7852" y="21193"/>
                  <a:pt x="7873" y="21118"/>
                  <a:pt x="7873" y="21041"/>
                </a:cubicBezTo>
                <a:cubicBezTo>
                  <a:pt x="7873" y="20964"/>
                  <a:pt x="7852" y="20914"/>
                  <a:pt x="7831" y="20914"/>
                </a:cubicBezTo>
                <a:close/>
              </a:path>
            </a:pathLst>
          </a:custGeom>
          <a:ln w="12700"/>
        </p:spPr>
      </p:pic>
      <p:pic>
        <p:nvPicPr>
          <p:cNvPr id="306" name="call_for_papers-14-Sept-scaled.jpg" descr="call_for_papers-14-Sept-scaled.jpg"/>
          <p:cNvPicPr>
            <a:picLocks noChangeAspect="1"/>
          </p:cNvPicPr>
          <p:nvPr/>
        </p:nvPicPr>
        <p:blipFill>
          <a:blip r:embed="rId6">
            <a:extLst/>
          </a:blip>
          <a:stretch>
            <a:fillRect/>
          </a:stretch>
        </p:blipFill>
        <p:spPr>
          <a:xfrm>
            <a:off x="114570" y="3980366"/>
            <a:ext cx="1634113" cy="2287221"/>
          </a:xfrm>
          <a:prstGeom prst="rect">
            <a:avLst/>
          </a:prstGeom>
          <a:ln w="12700"/>
          <a:effectLst>
            <a:outerShdw sx="100000" sy="100000" kx="0" ky="0" algn="b" rotWithShape="0" blurRad="63500" dist="190500" dir="2700000">
              <a:srgbClr val="797979">
                <a:alpha val="75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56"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557" name="EIC Project Development"/>
          <p:cNvSpPr txBox="1"/>
          <p:nvPr>
            <p:ph type="title"/>
          </p:nvPr>
        </p:nvSpPr>
        <p:spPr>
          <a:prstGeom prst="rect">
            <a:avLst/>
          </a:prstGeom>
        </p:spPr>
        <p:txBody>
          <a:bodyPr/>
          <a:lstStyle/>
          <a:p>
            <a:pPr/>
            <a:r>
              <a:t>EIC Project Development</a:t>
            </a:r>
          </a:p>
        </p:txBody>
      </p:sp>
      <p:sp>
        <p:nvSpPr>
          <p:cNvPr id="558" name="Yellow Report Activity - Critical EIC Community activity for CD-1"/>
          <p:cNvSpPr txBox="1"/>
          <p:nvPr>
            <p:ph type="body" sz="half" idx="1"/>
          </p:nvPr>
        </p:nvSpPr>
        <p:spPr>
          <a:xfrm>
            <a:off x="152400" y="709612"/>
            <a:ext cx="8841039" cy="2501901"/>
          </a:xfrm>
          <a:prstGeom prst="rect">
            <a:avLst/>
          </a:prstGeom>
        </p:spPr>
        <p:txBody>
          <a:bodyPr/>
          <a:lstStyle>
            <a:lvl1pPr>
              <a:buBlip>
                <a:blip r:embed="rId2"/>
              </a:buBlip>
            </a:lvl1pPr>
          </a:lstStyle>
          <a:p>
            <a:pPr/>
            <a:r>
              <a:t>Yellow Report Activity - Critical EIC Community activity for CD-1 </a:t>
            </a:r>
          </a:p>
        </p:txBody>
      </p:sp>
      <p:sp>
        <p:nvSpPr>
          <p:cNvPr id="5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0"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61"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562" name="Text"/>
          <p:cNvSpPr txBox="1"/>
          <p:nvPr/>
        </p:nvSpPr>
        <p:spPr>
          <a:xfrm>
            <a:off x="265419" y="1730987"/>
            <a:ext cx="2273112" cy="2856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u="sng">
                <a:solidFill>
                  <a:srgbClr val="000000"/>
                </a:solidFill>
                <a:hlinkClick r:id="rId4" invalidUrl="" action="" tgtFrame="" tooltip="" history="1" highlightClick="0" endSnd="0"/>
              </a:defRPr>
            </a:lvl1pPr>
          </a:lstStyle>
          <a:p>
            <a:pPr>
              <a:defRPr u="none"/>
            </a:pPr>
            <a:r>
              <a:rPr u="sng">
                <a:hlinkClick r:id="rId4" invalidUrl="" action="" tgtFrame="" tooltip="" history="1" highlightClick="0" endSnd="0"/>
              </a:rPr>
              <a:t> </a:t>
            </a:r>
          </a:p>
        </p:txBody>
      </p:sp>
      <p:pic>
        <p:nvPicPr>
          <p:cNvPr id="563" name="YR_Cover.pdf" descr="YR_Cover.pdf"/>
          <p:cNvPicPr>
            <a:picLocks noChangeAspect="1"/>
          </p:cNvPicPr>
          <p:nvPr/>
        </p:nvPicPr>
        <p:blipFill>
          <a:blip r:embed="rId5">
            <a:extLst/>
          </a:blip>
          <a:stretch>
            <a:fillRect/>
          </a:stretch>
        </p:blipFill>
        <p:spPr>
          <a:xfrm>
            <a:off x="214469" y="1266825"/>
            <a:ext cx="9456425" cy="3954501"/>
          </a:xfrm>
          <a:prstGeom prst="rect">
            <a:avLst/>
          </a:prstGeom>
          <a:ln w="12700"/>
          <a:effectLst>
            <a:outerShdw sx="100000" sy="100000" kx="0" ky="0" algn="b" rotWithShape="0" blurRad="63500" dist="25400" dir="5400000">
              <a:srgbClr val="000000">
                <a:alpha val="75000"/>
              </a:srgbClr>
            </a:outerShdw>
          </a:effectLst>
        </p:spPr>
      </p:pic>
      <p:sp>
        <p:nvSpPr>
          <p:cNvPr id="564" name="~400 authors / ~150 institutions / ~900 pages with strong international contributions!…"/>
          <p:cNvSpPr txBox="1"/>
          <p:nvPr/>
        </p:nvSpPr>
        <p:spPr>
          <a:xfrm>
            <a:off x="126457" y="5390692"/>
            <a:ext cx="9556248" cy="955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60000"/>
              </a:lnSpc>
              <a:buSzPct val="50000"/>
              <a:buBlip>
                <a:blip r:embed="rId6"/>
              </a:buBlip>
              <a:defRPr sz="1200">
                <a:solidFill>
                  <a:srgbClr val="000000"/>
                </a:solidFill>
                <a:latin typeface="+mn-lt"/>
                <a:ea typeface="+mn-ea"/>
                <a:cs typeface="+mn-cs"/>
                <a:sym typeface="Comic Sans MS"/>
              </a:defRPr>
            </a:pPr>
            <a:r>
              <a:rPr>
                <a:solidFill>
                  <a:srgbClr val="A4233A"/>
                </a:solidFill>
              </a:rPr>
              <a:t>~400 authors</a:t>
            </a:r>
            <a:r>
              <a:t> / </a:t>
            </a:r>
            <a:r>
              <a:rPr>
                <a:solidFill>
                  <a:srgbClr val="A4233A"/>
                </a:solidFill>
              </a:rPr>
              <a:t>~150 institutions</a:t>
            </a:r>
            <a:r>
              <a:t> / </a:t>
            </a:r>
            <a:r>
              <a:rPr>
                <a:solidFill>
                  <a:srgbClr val="A4233A"/>
                </a:solidFill>
              </a:rPr>
              <a:t>~900 pages</a:t>
            </a:r>
            <a:r>
              <a:t> with strong international contributions!</a:t>
            </a:r>
          </a:p>
          <a:p>
            <a:pPr marL="269240" indent="-228600">
              <a:lnSpc>
                <a:spcPct val="160000"/>
              </a:lnSpc>
              <a:buSzPct val="50000"/>
              <a:buBlip>
                <a:blip r:embed="rId6"/>
              </a:buBlip>
              <a:defRPr sz="1200">
                <a:solidFill>
                  <a:srgbClr val="000000"/>
                </a:solidFill>
                <a:latin typeface="+mn-lt"/>
                <a:ea typeface="+mn-ea"/>
                <a:cs typeface="+mn-cs"/>
                <a:sym typeface="Comic Sans MS"/>
              </a:defRPr>
            </a:pPr>
            <a:r>
              <a:t>Review: </a:t>
            </a:r>
            <a:r>
              <a:rPr>
                <a:solidFill>
                  <a:srgbClr val="A4233A"/>
                </a:solidFill>
              </a:rPr>
              <a:t>Community review</a:t>
            </a:r>
            <a:r>
              <a:t> within EICUG and </a:t>
            </a:r>
            <a:r>
              <a:rPr>
                <a:solidFill>
                  <a:srgbClr val="A4233A"/>
                </a:solidFill>
              </a:rPr>
              <a:t>external readers</a:t>
            </a:r>
            <a:r>
              <a:t> (~30) worldwide covering physics and detector expert fields!</a:t>
            </a:r>
          </a:p>
          <a:p>
            <a:pPr marL="269240" indent="-228600">
              <a:lnSpc>
                <a:spcPct val="160000"/>
              </a:lnSpc>
              <a:buSzPct val="50000"/>
              <a:buBlip>
                <a:blip r:embed="rId6"/>
              </a:buBlip>
              <a:defRPr sz="1200">
                <a:solidFill>
                  <a:srgbClr val="000000"/>
                </a:solidFill>
                <a:latin typeface="+mn-lt"/>
                <a:ea typeface="+mn-ea"/>
                <a:cs typeface="+mn-cs"/>
                <a:sym typeface="Comic Sans MS"/>
              </a:defRPr>
            </a:pPr>
            <a:r>
              <a:t>Available on archive: </a:t>
            </a:r>
            <a:r>
              <a:rPr u="sng">
                <a:hlinkClick r:id="rId7" invalidUrl="" action="" tgtFrame="" tooltip="" history="1" highlightClick="0" endSnd="0"/>
              </a:rPr>
              <a:t>Nucl. Phys. A 1026 (2022) 122447</a:t>
            </a:r>
            <a:r>
              <a:t> / </a:t>
            </a:r>
            <a:r>
              <a:rPr u="sng">
                <a:hlinkClick r:id="rId8" invalidUrl="" action="" tgtFrame="" tooltip="" history="1" highlightClick="0" endSnd="0"/>
              </a:rPr>
              <a:t>https://arxiv.org/abs/2103.05419</a:t>
            </a:r>
          </a:p>
        </p:txBody>
      </p:sp>
      <p:sp>
        <p:nvSpPr>
          <p:cNvPr id="565" name="R.~Khalek et al. [EIC Users Group],  BNL-220990-2021-FORE, arXiv e-Print: 2103.05419, Accepted for publication in  Nuclear Physics A"/>
          <p:cNvSpPr txBox="1"/>
          <p:nvPr/>
        </p:nvSpPr>
        <p:spPr>
          <a:xfrm>
            <a:off x="221651" y="1263659"/>
            <a:ext cx="2983824" cy="967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a:lnSpc>
                <a:spcPct val="120000"/>
              </a:lnSpc>
              <a:spcBef>
                <a:spcPts val="600"/>
              </a:spcBef>
              <a:defRPr sz="1200">
                <a:solidFill>
                  <a:srgbClr val="000000"/>
                </a:solidFill>
                <a:uFill>
                  <a:solidFill>
                    <a:srgbClr val="000000"/>
                  </a:solidFill>
                </a:uFill>
              </a:defRPr>
            </a:pPr>
            <a:r>
              <a:t>R.~Khalek </a:t>
            </a:r>
            <a:r>
              <a:rPr i="1"/>
              <a:t>et al. </a:t>
            </a:r>
            <a:r>
              <a:t>[EIC Users Group],  BNL-220990-2021-FORE, </a:t>
            </a:r>
            <a:r>
              <a:rPr u="sng">
                <a:hlinkClick r:id="rId9" invalidUrl="" action="" tgtFrame="" tooltip="" history="1" highlightClick="0" endSnd="0"/>
              </a:rPr>
              <a:t>arXiv e-Print: 2103.05419</a:t>
            </a:r>
            <a:r>
              <a:t>, Accepted for publication in  Nuclear Physics 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6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569" name="EIC Project Development"/>
          <p:cNvSpPr txBox="1"/>
          <p:nvPr>
            <p:ph type="title"/>
          </p:nvPr>
        </p:nvSpPr>
        <p:spPr>
          <a:prstGeom prst="rect">
            <a:avLst/>
          </a:prstGeom>
        </p:spPr>
        <p:txBody>
          <a:bodyPr/>
          <a:lstStyle/>
          <a:p>
            <a:pPr/>
            <a:r>
              <a:t>EIC Project Development</a:t>
            </a:r>
          </a:p>
        </p:txBody>
      </p:sp>
      <p:sp>
        <p:nvSpPr>
          <p:cNvPr id="570" name="Open Call for Detector Proposals"/>
          <p:cNvSpPr txBox="1"/>
          <p:nvPr>
            <p:ph type="body" sz="quarter" idx="1"/>
          </p:nvPr>
        </p:nvSpPr>
        <p:spPr>
          <a:prstGeom prst="rect">
            <a:avLst/>
          </a:prstGeom>
        </p:spPr>
        <p:txBody>
          <a:bodyPr/>
          <a:lstStyle>
            <a:lvl1pPr>
              <a:buBlip>
                <a:blip r:embed="rId2"/>
              </a:buBlip>
            </a:lvl1pPr>
          </a:lstStyle>
          <a:p>
            <a:pPr/>
            <a:r>
              <a:t>Open Call for Detector Proposals</a:t>
            </a:r>
          </a:p>
        </p:txBody>
      </p:sp>
      <p:sp>
        <p:nvSpPr>
          <p:cNvPr id="571" name="Slide Number"/>
          <p:cNvSpPr txBox="1"/>
          <p:nvPr>
            <p:ph type="sldNum" sz="quarter" idx="2"/>
          </p:nvPr>
        </p:nvSpPr>
        <p:spPr>
          <a:xfrm>
            <a:off x="9671818" y="0"/>
            <a:ext cx="236589"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7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574" name="Text"/>
          <p:cNvSpPr txBox="1"/>
          <p:nvPr/>
        </p:nvSpPr>
        <p:spPr>
          <a:xfrm>
            <a:off x="265419" y="1730987"/>
            <a:ext cx="2273112" cy="2856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u="sng">
                <a:solidFill>
                  <a:srgbClr val="000000"/>
                </a:solidFill>
                <a:hlinkClick r:id="rId4" invalidUrl="" action="" tgtFrame="" tooltip="" history="1" highlightClick="0" endSnd="0"/>
              </a:defRPr>
            </a:lvl1pPr>
          </a:lstStyle>
          <a:p>
            <a:pPr>
              <a:defRPr u="none"/>
            </a:pPr>
            <a:r>
              <a:rPr u="sng">
                <a:hlinkClick r:id="rId4" invalidUrl="" action="" tgtFrame="" tooltip="" history="1" highlightClick="0" endSnd="0"/>
              </a:rPr>
              <a:t> </a:t>
            </a:r>
          </a:p>
        </p:txBody>
      </p:sp>
      <p:pic>
        <p:nvPicPr>
          <p:cNvPr id="575" name="Screen Shot 2021-06-09 at 9.52.04 PM.png" descr="Screen Shot 2021-06-09 at 9.52.04 PM.png"/>
          <p:cNvPicPr>
            <a:picLocks noChangeAspect="1"/>
          </p:cNvPicPr>
          <p:nvPr/>
        </p:nvPicPr>
        <p:blipFill>
          <a:blip r:embed="rId5">
            <a:extLst/>
          </a:blip>
          <a:stretch>
            <a:fillRect/>
          </a:stretch>
        </p:blipFill>
        <p:spPr>
          <a:xfrm>
            <a:off x="1460508" y="1148895"/>
            <a:ext cx="7308667" cy="3376204"/>
          </a:xfrm>
          <a:prstGeom prst="rect">
            <a:avLst/>
          </a:prstGeom>
          <a:ln w="12700"/>
          <a:effectLst>
            <a:outerShdw sx="100000" sy="100000" kx="0" ky="0" algn="b" rotWithShape="0" blurRad="63500" dist="190500" dir="2700000">
              <a:srgbClr val="5A5A5A">
                <a:alpha val="75000"/>
              </a:srgbClr>
            </a:outerShdw>
          </a:effectLst>
        </p:spPr>
      </p:pic>
      <p:sp>
        <p:nvSpPr>
          <p:cNvPr id="576" name="ATHENA: A Totally Hermetic Electron-Nucleus Apparatus…"/>
          <p:cNvSpPr txBox="1"/>
          <p:nvPr/>
        </p:nvSpPr>
        <p:spPr>
          <a:xfrm>
            <a:off x="195164" y="4839061"/>
            <a:ext cx="31261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1200">
                <a:solidFill>
                  <a:srgbClr val="000000"/>
                </a:solidFill>
                <a:latin typeface="+mn-lt"/>
                <a:ea typeface="+mn-ea"/>
                <a:cs typeface="+mn-cs"/>
                <a:sym typeface="Comic Sans MS"/>
              </a:defRPr>
            </a:pPr>
            <a:r>
              <a:rPr>
                <a:solidFill>
                  <a:srgbClr val="0433FF"/>
                </a:solidFill>
              </a:rPr>
              <a:t>ATHENA</a:t>
            </a:r>
            <a:r>
              <a:t>: </a:t>
            </a:r>
            <a:r>
              <a:rPr>
                <a:solidFill>
                  <a:srgbClr val="0433FF"/>
                </a:solidFill>
              </a:rPr>
              <a:t>A</a:t>
            </a:r>
            <a:r>
              <a:t> </a:t>
            </a:r>
            <a:r>
              <a:rPr>
                <a:solidFill>
                  <a:srgbClr val="0433FF"/>
                </a:solidFill>
              </a:rPr>
              <a:t>T</a:t>
            </a:r>
            <a:r>
              <a:t>otally </a:t>
            </a:r>
            <a:r>
              <a:rPr>
                <a:solidFill>
                  <a:srgbClr val="0433FF"/>
                </a:solidFill>
              </a:rPr>
              <a:t>H</a:t>
            </a:r>
            <a:r>
              <a:t>ermetic </a:t>
            </a:r>
            <a:r>
              <a:rPr>
                <a:solidFill>
                  <a:srgbClr val="0433FF"/>
                </a:solidFill>
              </a:rPr>
              <a:t>E</a:t>
            </a:r>
            <a:r>
              <a:t>lectron-</a:t>
            </a:r>
            <a:r>
              <a:rPr>
                <a:solidFill>
                  <a:srgbClr val="0433FF"/>
                </a:solidFill>
              </a:rPr>
              <a:t>N</a:t>
            </a:r>
            <a:r>
              <a:t>ucleus </a:t>
            </a:r>
            <a:r>
              <a:rPr>
                <a:solidFill>
                  <a:srgbClr val="0433FF"/>
                </a:solidFill>
              </a:rPr>
              <a:t>A</a:t>
            </a:r>
            <a:r>
              <a:t>pparatus</a:t>
            </a:r>
          </a:p>
          <a:p>
            <a:pPr>
              <a:lnSpc>
                <a:spcPct val="120000"/>
              </a:lnSpc>
              <a:defRPr sz="1200">
                <a:solidFill>
                  <a:srgbClr val="000000"/>
                </a:solidFill>
                <a:latin typeface="+mn-lt"/>
                <a:ea typeface="+mn-ea"/>
                <a:cs typeface="+mn-cs"/>
                <a:sym typeface="Comic Sans MS"/>
              </a:defRPr>
            </a:pPr>
            <a:r>
              <a:rPr>
                <a:solidFill>
                  <a:srgbClr val="B30836"/>
                </a:solidFill>
              </a:rPr>
              <a:t>Concept</a:t>
            </a:r>
            <a:r>
              <a:t>: General purpose detector inspired by the YR studies based on a new central magnet of up to 3T</a:t>
            </a:r>
          </a:p>
          <a:p>
            <a:pPr>
              <a:lnSpc>
                <a:spcPct val="120000"/>
              </a:lnSpc>
              <a:defRPr sz="1200">
                <a:solidFill>
                  <a:srgbClr val="000000"/>
                </a:solidFill>
                <a:latin typeface="+mn-lt"/>
                <a:ea typeface="+mn-ea"/>
                <a:cs typeface="+mn-cs"/>
                <a:sym typeface="Comic Sans MS"/>
              </a:defRPr>
            </a:pPr>
            <a:r>
              <a:rPr>
                <a:solidFill>
                  <a:srgbClr val="B30836"/>
                </a:solidFill>
              </a:rPr>
              <a:t>WWW-page</a:t>
            </a:r>
            <a:r>
              <a:t>: </a:t>
            </a:r>
            <a:r>
              <a:rPr u="sng">
                <a:hlinkClick r:id="rId6" invalidUrl="" action="" tgtFrame="" tooltip="" history="1" highlightClick="0" endSnd="0"/>
              </a:rPr>
              <a:t>https://www.athena-eic.org</a:t>
            </a:r>
          </a:p>
        </p:txBody>
      </p:sp>
      <p:sp>
        <p:nvSpPr>
          <p:cNvPr id="577" name="CORE: COmpact detectoR for the Eic…"/>
          <p:cNvSpPr txBox="1"/>
          <p:nvPr/>
        </p:nvSpPr>
        <p:spPr>
          <a:xfrm>
            <a:off x="3629416" y="4839061"/>
            <a:ext cx="2970851" cy="1280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1200">
                <a:solidFill>
                  <a:srgbClr val="000000"/>
                </a:solidFill>
                <a:latin typeface="+mn-lt"/>
                <a:ea typeface="+mn-ea"/>
                <a:cs typeface="+mn-cs"/>
                <a:sym typeface="Comic Sans MS"/>
              </a:defRPr>
            </a:pPr>
            <a:r>
              <a:rPr>
                <a:solidFill>
                  <a:srgbClr val="0433FF"/>
                </a:solidFill>
              </a:rPr>
              <a:t>CORE</a:t>
            </a:r>
            <a:r>
              <a:t>: </a:t>
            </a:r>
            <a:r>
              <a:rPr>
                <a:solidFill>
                  <a:srgbClr val="0433FF"/>
                </a:solidFill>
              </a:rPr>
              <a:t>CO</a:t>
            </a:r>
            <a:r>
              <a:t>mpact detecto</a:t>
            </a:r>
            <a:r>
              <a:rPr>
                <a:solidFill>
                  <a:srgbClr val="0433FF"/>
                </a:solidFill>
              </a:rPr>
              <a:t>R</a:t>
            </a:r>
            <a:r>
              <a:t> for the </a:t>
            </a:r>
            <a:r>
              <a:rPr>
                <a:solidFill>
                  <a:srgbClr val="0433FF"/>
                </a:solidFill>
              </a:rPr>
              <a:t>E</a:t>
            </a:r>
            <a:r>
              <a:t>ic</a:t>
            </a:r>
          </a:p>
          <a:p>
            <a:pPr>
              <a:lnSpc>
                <a:spcPct val="120000"/>
              </a:lnSpc>
              <a:defRPr sz="1200">
                <a:solidFill>
                  <a:srgbClr val="000000"/>
                </a:solidFill>
                <a:latin typeface="+mn-lt"/>
                <a:ea typeface="+mn-ea"/>
                <a:cs typeface="+mn-cs"/>
                <a:sym typeface="Comic Sans MS"/>
              </a:defRPr>
            </a:pPr>
            <a:r>
              <a:rPr>
                <a:solidFill>
                  <a:srgbClr val="B30836"/>
                </a:solidFill>
              </a:rPr>
              <a:t>Concept</a:t>
            </a:r>
            <a:r>
              <a:t>: Nearly hermetic, general-purpose compact detector, 3T baseline</a:t>
            </a:r>
          </a:p>
          <a:p>
            <a:pPr>
              <a:lnSpc>
                <a:spcPct val="120000"/>
              </a:lnSpc>
              <a:defRPr sz="1200">
                <a:solidFill>
                  <a:srgbClr val="000000"/>
                </a:solidFill>
                <a:latin typeface="+mn-lt"/>
                <a:ea typeface="+mn-ea"/>
                <a:cs typeface="+mn-cs"/>
                <a:sym typeface="Comic Sans MS"/>
              </a:defRPr>
            </a:pPr>
            <a:r>
              <a:rPr>
                <a:solidFill>
                  <a:srgbClr val="B30836"/>
                </a:solidFill>
              </a:rPr>
              <a:t>WWW-page</a:t>
            </a:r>
            <a:r>
              <a:t>: </a:t>
            </a:r>
            <a:r>
              <a:rPr u="sng">
                <a:hlinkClick r:id="rId7" invalidUrl="" action="" tgtFrame="" tooltip="" history="1" highlightClick="0" endSnd="0"/>
              </a:rPr>
              <a:t>https://userweb.jlab.org/~hyde/EIC-CORE/</a:t>
            </a:r>
          </a:p>
        </p:txBody>
      </p:sp>
      <p:sp>
        <p:nvSpPr>
          <p:cNvPr id="578" name="ECCE: EIC Comprehensive Chromodynamics Experiment…"/>
          <p:cNvSpPr txBox="1"/>
          <p:nvPr/>
        </p:nvSpPr>
        <p:spPr>
          <a:xfrm>
            <a:off x="6913300" y="4839061"/>
            <a:ext cx="2856310"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1200">
                <a:solidFill>
                  <a:srgbClr val="000000"/>
                </a:solidFill>
                <a:latin typeface="+mn-lt"/>
                <a:ea typeface="+mn-ea"/>
                <a:cs typeface="+mn-cs"/>
                <a:sym typeface="Comic Sans MS"/>
              </a:defRPr>
            </a:pPr>
            <a:r>
              <a:rPr>
                <a:solidFill>
                  <a:srgbClr val="0433FF"/>
                </a:solidFill>
              </a:rPr>
              <a:t>ECCE</a:t>
            </a:r>
            <a:r>
              <a:t>: </a:t>
            </a:r>
            <a:r>
              <a:rPr>
                <a:solidFill>
                  <a:srgbClr val="0433FF"/>
                </a:solidFill>
              </a:rPr>
              <a:t>E</a:t>
            </a:r>
            <a:r>
              <a:t>IC </a:t>
            </a:r>
            <a:r>
              <a:rPr>
                <a:solidFill>
                  <a:srgbClr val="0433FF"/>
                </a:solidFill>
              </a:rPr>
              <a:t>C</a:t>
            </a:r>
            <a:r>
              <a:t>omprehensive </a:t>
            </a:r>
            <a:r>
              <a:rPr>
                <a:solidFill>
                  <a:srgbClr val="0433FF"/>
                </a:solidFill>
              </a:rPr>
              <a:t>C</a:t>
            </a:r>
            <a:r>
              <a:t>hromodynamics </a:t>
            </a:r>
            <a:r>
              <a:rPr>
                <a:solidFill>
                  <a:srgbClr val="0433FF"/>
                </a:solidFill>
              </a:rPr>
              <a:t>E</a:t>
            </a:r>
            <a:r>
              <a:t>xperiment</a:t>
            </a:r>
          </a:p>
          <a:p>
            <a:pPr>
              <a:lnSpc>
                <a:spcPct val="120000"/>
              </a:lnSpc>
              <a:defRPr sz="1200">
                <a:solidFill>
                  <a:srgbClr val="000000"/>
                </a:solidFill>
                <a:latin typeface="+mn-lt"/>
                <a:ea typeface="+mn-ea"/>
                <a:cs typeface="+mn-cs"/>
                <a:sym typeface="Comic Sans MS"/>
              </a:defRPr>
            </a:pPr>
            <a:r>
              <a:rPr>
                <a:solidFill>
                  <a:srgbClr val="B30836"/>
                </a:solidFill>
              </a:rPr>
              <a:t>Concept</a:t>
            </a:r>
            <a:r>
              <a:t>: General purpose detector based on 1.5T BaBar magnet</a:t>
            </a:r>
          </a:p>
          <a:p>
            <a:pPr>
              <a:lnSpc>
                <a:spcPct val="120000"/>
              </a:lnSpc>
              <a:defRPr sz="1200">
                <a:solidFill>
                  <a:srgbClr val="000000"/>
                </a:solidFill>
                <a:latin typeface="+mn-lt"/>
                <a:ea typeface="+mn-ea"/>
                <a:cs typeface="+mn-cs"/>
                <a:sym typeface="Comic Sans MS"/>
              </a:defRPr>
            </a:pPr>
            <a:r>
              <a:rPr>
                <a:solidFill>
                  <a:srgbClr val="B30836"/>
                </a:solidFill>
              </a:rPr>
              <a:t>WWW-page</a:t>
            </a:r>
            <a:r>
              <a:t>: </a:t>
            </a:r>
            <a:r>
              <a:rPr u="sng">
                <a:hlinkClick r:id="rId8" invalidUrl="" action="" tgtFrame="" tooltip="" history="1" highlightClick="0" endSnd="0"/>
              </a:rPr>
              <a:t>https://www.ecce-eic.org</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75"/>
                                        </p:tgtEl>
                                        <p:attrNameLst>
                                          <p:attrName>style.visibility</p:attrName>
                                        </p:attrNameLst>
                                      </p:cBhvr>
                                      <p:to>
                                        <p:strVal val="visible"/>
                                      </p:to>
                                    </p:set>
                                    <p:animEffect filter="fade" transition="in">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76"/>
                                        </p:tgtEl>
                                        <p:attrNameLst>
                                          <p:attrName>style.visibility</p:attrName>
                                        </p:attrNameLst>
                                      </p:cBhvr>
                                      <p:to>
                                        <p:strVal val="visible"/>
                                      </p:to>
                                    </p:set>
                                    <p:animEffect filter="fade" transition="in">
                                      <p:cBhvr>
                                        <p:cTn id="12" dur="500"/>
                                        <p:tgtEl>
                                          <p:spTgt spid="57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577"/>
                                        </p:tgtEl>
                                        <p:attrNameLst>
                                          <p:attrName>style.visibility</p:attrName>
                                        </p:attrNameLst>
                                      </p:cBhvr>
                                      <p:to>
                                        <p:strVal val="visible"/>
                                      </p:to>
                                    </p:set>
                                    <p:animEffect filter="fade" transition="in">
                                      <p:cBhvr>
                                        <p:cTn id="17" dur="500"/>
                                        <p:tgtEl>
                                          <p:spTgt spid="57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578"/>
                                        </p:tgtEl>
                                        <p:attrNameLst>
                                          <p:attrName>style.visibility</p:attrName>
                                        </p:attrNameLst>
                                      </p:cBhvr>
                                      <p:to>
                                        <p:strVal val="visible"/>
                                      </p:to>
                                    </p:set>
                                    <p:animEffect filter="fade" transition="in">
                                      <p:cBhvr>
                                        <p:cTn id="22" dur="500"/>
                                        <p:tgtEl>
                                          <p:spTgt spid="5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8" grpId="4"/>
      <p:bldP build="whole" bldLvl="1" animBg="1" rev="0" advAuto="0" spid="577" grpId="3"/>
      <p:bldP build="whole" bldLvl="1" animBg="1" rev="0" advAuto="0" spid="575" grpId="1"/>
      <p:bldP build="whole" bldLvl="1" animBg="1" rev="0" advAuto="0" spid="576"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81"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582" name="EIC Project Development"/>
          <p:cNvSpPr txBox="1"/>
          <p:nvPr>
            <p:ph type="title"/>
          </p:nvPr>
        </p:nvSpPr>
        <p:spPr>
          <a:prstGeom prst="rect">
            <a:avLst/>
          </a:prstGeom>
        </p:spPr>
        <p:txBody>
          <a:bodyPr/>
          <a:lstStyle/>
          <a:p>
            <a:pPr/>
            <a:r>
              <a:t>EIC Project Development</a:t>
            </a:r>
          </a:p>
        </p:txBody>
      </p:sp>
      <p:sp>
        <p:nvSpPr>
          <p:cNvPr id="583" name="Schedule: EIC Project Detector at IP 6 / ePIC"/>
          <p:cNvSpPr txBox="1"/>
          <p:nvPr>
            <p:ph type="body" sz="quarter" idx="1"/>
          </p:nvPr>
        </p:nvSpPr>
        <p:spPr>
          <a:xfrm>
            <a:off x="152400" y="709612"/>
            <a:ext cx="6527149" cy="584201"/>
          </a:xfrm>
          <a:prstGeom prst="rect">
            <a:avLst/>
          </a:prstGeom>
        </p:spPr>
        <p:txBody>
          <a:bodyPr/>
          <a:lstStyle>
            <a:lvl1pPr marL="400640" indent="-360000">
              <a:lnSpc>
                <a:spcPct val="170000"/>
              </a:lnSpc>
              <a:buBlip>
                <a:blip r:embed="rId3"/>
              </a:buBlip>
              <a:defRPr sz="1600"/>
            </a:lvl1pPr>
          </a:lstStyle>
          <a:p>
            <a:pPr/>
            <a:r>
              <a:t>Schedule: EIC Project Detector at IP 6 / ePIC </a:t>
            </a: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5" name="temple_201_4c.tiff" descr="temple_201_4c.tiff"/>
          <p:cNvPicPr>
            <a:picLocks noChangeAspect="1"/>
          </p:cNvPicPr>
          <p:nvPr/>
        </p:nvPicPr>
        <p:blipFill>
          <a:blip r:embed="rId4">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86"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587" name="Picture 6" descr="Picture 6"/>
          <p:cNvPicPr>
            <a:picLocks noChangeAspect="1"/>
          </p:cNvPicPr>
          <p:nvPr/>
        </p:nvPicPr>
        <p:blipFill>
          <a:blip r:embed="rId5">
            <a:extLst/>
          </a:blip>
          <a:stretch>
            <a:fillRect/>
          </a:stretch>
        </p:blipFill>
        <p:spPr>
          <a:xfrm>
            <a:off x="751156" y="960789"/>
            <a:ext cx="8429088" cy="56371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92"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593" name="EIC Project Development"/>
          <p:cNvSpPr txBox="1"/>
          <p:nvPr>
            <p:ph type="title"/>
          </p:nvPr>
        </p:nvSpPr>
        <p:spPr>
          <a:prstGeom prst="rect">
            <a:avLst/>
          </a:prstGeom>
        </p:spPr>
        <p:txBody>
          <a:bodyPr/>
          <a:lstStyle/>
          <a:p>
            <a:pPr/>
            <a:r>
              <a:t>EIC Project Development</a:t>
            </a:r>
          </a:p>
        </p:txBody>
      </p:sp>
      <p:sp>
        <p:nvSpPr>
          <p:cNvPr id="594" name="Reference Schedule for 2nd IR and Detector"/>
          <p:cNvSpPr txBox="1"/>
          <p:nvPr>
            <p:ph type="body" sz="quarter" idx="1"/>
          </p:nvPr>
        </p:nvSpPr>
        <p:spPr>
          <a:xfrm>
            <a:off x="152400" y="709612"/>
            <a:ext cx="8194196" cy="419101"/>
          </a:xfrm>
          <a:prstGeom prst="rect">
            <a:avLst/>
          </a:prstGeom>
        </p:spPr>
        <p:txBody>
          <a:bodyPr/>
          <a:lstStyle>
            <a:lvl1pPr marL="400640" indent="-360000">
              <a:lnSpc>
                <a:spcPct val="170000"/>
              </a:lnSpc>
              <a:buBlip>
                <a:blip r:embed="rId2"/>
              </a:buBlip>
              <a:defRPr sz="1600"/>
            </a:lvl1pPr>
          </a:lstStyle>
          <a:p>
            <a:pPr/>
            <a:r>
              <a:t>Reference Schedule for 2nd IR and Detector </a:t>
            </a:r>
          </a:p>
        </p:txBody>
      </p:sp>
      <p:sp>
        <p:nvSpPr>
          <p:cNvPr id="5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6"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9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598" name="Picture 7" descr="Picture 7"/>
          <p:cNvPicPr>
            <a:picLocks noChangeAspect="1"/>
          </p:cNvPicPr>
          <p:nvPr/>
        </p:nvPicPr>
        <p:blipFill>
          <a:blip r:embed="rId4">
            <a:extLst/>
          </a:blip>
          <a:stretch>
            <a:fillRect/>
          </a:stretch>
        </p:blipFill>
        <p:spPr>
          <a:xfrm>
            <a:off x="978891" y="954551"/>
            <a:ext cx="7973618" cy="5663372"/>
          </a:xfrm>
          <a:prstGeom prst="rect">
            <a:avLst/>
          </a:prstGeom>
          <a:ln w="12700">
            <a:miter lim="400000"/>
          </a:ln>
        </p:spPr>
      </p:pic>
      <p:grpSp>
        <p:nvGrpSpPr>
          <p:cNvPr id="601" name="Group"/>
          <p:cNvGrpSpPr/>
          <p:nvPr/>
        </p:nvGrpSpPr>
        <p:grpSpPr>
          <a:xfrm>
            <a:off x="8759287" y="1982689"/>
            <a:ext cx="1213927" cy="3904506"/>
            <a:chOff x="0" y="0"/>
            <a:chExt cx="1213926" cy="3904505"/>
          </a:xfrm>
        </p:grpSpPr>
        <p:sp>
          <p:nvSpPr>
            <p:cNvPr id="599" name="Talk by Abhay Deshpande / TR 03:00 PM: Case for the 2nd detector"/>
            <p:cNvSpPr txBox="1"/>
            <p:nvPr/>
          </p:nvSpPr>
          <p:spPr>
            <a:xfrm>
              <a:off x="0" y="0"/>
              <a:ext cx="1213927" cy="161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8D236D"/>
                  </a:solidFill>
                  <a:latin typeface="Helvetica"/>
                  <a:ea typeface="Helvetica"/>
                  <a:cs typeface="Helvetica"/>
                  <a:sym typeface="Helvetica"/>
                </a:defRPr>
              </a:lvl1pPr>
            </a:lstStyle>
            <a:p>
              <a:pPr/>
              <a:r>
                <a:t>Talk by Abhay Deshpande / TR 03:00 PM: Case for the 2nd detector</a:t>
              </a:r>
            </a:p>
          </p:txBody>
        </p:sp>
        <p:sp>
          <p:nvSpPr>
            <p:cNvPr id="600" name="Talk by Pawel Nadel-Turonski / TR 03:30 PM: Designing the 2nd IR and detector"/>
            <p:cNvSpPr txBox="1"/>
            <p:nvPr/>
          </p:nvSpPr>
          <p:spPr>
            <a:xfrm>
              <a:off x="0" y="1859805"/>
              <a:ext cx="1213927" cy="2044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8D236D"/>
                  </a:solidFill>
                  <a:latin typeface="Helvetica"/>
                  <a:ea typeface="Helvetica"/>
                  <a:cs typeface="Helvetica"/>
                  <a:sym typeface="Helvetica"/>
                </a:defRPr>
              </a:lvl1pPr>
            </a:lstStyle>
            <a:p>
              <a:pPr/>
              <a:r>
                <a:t>Talk by Pawel Nadel-Turonski / TR 03:30 PM: Designing the 2nd IR and detector</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01"/>
                                        </p:tgtEl>
                                        <p:attrNameLst>
                                          <p:attrName>style.visibility</p:attrName>
                                        </p:attrNameLst>
                                      </p:cBhvr>
                                      <p:to>
                                        <p:strVal val="visible"/>
                                      </p:to>
                                    </p:set>
                                    <p:animEffect filter="fade" transition="in">
                                      <p:cBhvr>
                                        <p:cTn id="7"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6" name="Group"/>
          <p:cNvGrpSpPr/>
          <p:nvPr/>
        </p:nvGrpSpPr>
        <p:grpSpPr>
          <a:xfrm>
            <a:off x="3071806" y="867635"/>
            <a:ext cx="3759213" cy="2998692"/>
            <a:chOff x="0" y="0"/>
            <a:chExt cx="3759211" cy="2998690"/>
          </a:xfrm>
        </p:grpSpPr>
        <p:pic>
          <p:nvPicPr>
            <p:cNvPr id="603" name="Nucleon1s1280x1024.jpg" descr="Nucleon1s1280x1024.jpg"/>
            <p:cNvPicPr>
              <a:picLocks noChangeAspect="1"/>
            </p:cNvPicPr>
            <p:nvPr/>
          </p:nvPicPr>
          <p:blipFill>
            <a:blip r:embed="rId2">
              <a:extLst/>
            </a:blip>
            <a:stretch>
              <a:fillRect/>
            </a:stretch>
          </p:blipFill>
          <p:spPr>
            <a:xfrm>
              <a:off x="0" y="0"/>
              <a:ext cx="3759212" cy="2998691"/>
            </a:xfrm>
            <a:prstGeom prst="rect">
              <a:avLst/>
            </a:prstGeom>
            <a:ln w="12700" cap="flat">
              <a:noFill/>
              <a:round/>
            </a:ln>
            <a:effectLst/>
          </p:spPr>
        </p:pic>
        <p:sp>
          <p:nvSpPr>
            <p:cNvPr id="604" name="Circle"/>
            <p:cNvSpPr/>
            <p:nvPr/>
          </p:nvSpPr>
          <p:spPr>
            <a:xfrm>
              <a:off x="3263482" y="1466500"/>
              <a:ext cx="363009" cy="363008"/>
            </a:xfrm>
            <a:prstGeom prst="ellipse">
              <a:avLst/>
            </a:prstGeom>
            <a:gradFill flip="none" rotWithShape="1">
              <a:gsLst>
                <a:gs pos="0">
                  <a:srgbClr val="011993"/>
                </a:gs>
                <a:gs pos="100000">
                  <a:srgbClr val="58596B"/>
                </a:gs>
              </a:gsLst>
              <a:lin ang="0" scaled="0"/>
            </a:gradFill>
            <a:ln w="12700" cap="flat">
              <a:noFill/>
              <a:round/>
            </a:ln>
            <a:effectLst/>
          </p:spPr>
          <p:txBody>
            <a:bodyPr wrap="square" lIns="50800" tIns="50800" rIns="50800" bIns="50800" numCol="1" anchor="ctr">
              <a:noAutofit/>
            </a:bodyPr>
            <a:lstStyle/>
            <a:p>
              <a:pPr/>
            </a:p>
          </p:txBody>
        </p:sp>
        <p:sp>
          <p:nvSpPr>
            <p:cNvPr id="605" name="Circle"/>
            <p:cNvSpPr/>
            <p:nvPr/>
          </p:nvSpPr>
          <p:spPr>
            <a:xfrm>
              <a:off x="3201516" y="1776327"/>
              <a:ext cx="363009" cy="363009"/>
            </a:xfrm>
            <a:prstGeom prst="ellipse">
              <a:avLst/>
            </a:prstGeom>
            <a:gradFill flip="none" rotWithShape="1">
              <a:gsLst>
                <a:gs pos="0">
                  <a:srgbClr val="B300B3"/>
                </a:gs>
                <a:gs pos="100000">
                  <a:srgbClr val="58596B"/>
                </a:gs>
              </a:gsLst>
              <a:lin ang="0" scaled="0"/>
            </a:gradFill>
            <a:ln w="12700" cap="flat">
              <a:noFill/>
              <a:round/>
            </a:ln>
            <a:effectLst/>
          </p:spPr>
          <p:txBody>
            <a:bodyPr wrap="square" lIns="50800" tIns="50800" rIns="50800" bIns="50800" numCol="1" anchor="ctr">
              <a:noAutofit/>
            </a:bodyPr>
            <a:lstStyle/>
            <a:p>
              <a:pPr/>
            </a:p>
          </p:txBody>
        </p:sp>
      </p:grpSp>
      <p:sp>
        <p:nvSpPr>
          <p:cNvPr id="60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60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609" name="ePIC Detector Design Philosophy"/>
          <p:cNvSpPr txBox="1"/>
          <p:nvPr>
            <p:ph type="title"/>
          </p:nvPr>
        </p:nvSpPr>
        <p:spPr>
          <a:prstGeom prst="rect">
            <a:avLst/>
          </a:prstGeom>
        </p:spPr>
        <p:txBody>
          <a:bodyPr/>
          <a:lstStyle/>
          <a:p>
            <a:pPr/>
            <a:r>
              <a:t>ePIC Detector Design Philosophy</a:t>
            </a:r>
          </a:p>
        </p:txBody>
      </p:sp>
      <p:sp>
        <p:nvSpPr>
          <p:cNvPr id="610" name="DIS - Kinematics"/>
          <p:cNvSpPr txBox="1"/>
          <p:nvPr>
            <p:ph type="body" sz="quarter" idx="1"/>
          </p:nvPr>
        </p:nvSpPr>
        <p:spPr>
          <a:xfrm>
            <a:off x="152400" y="709612"/>
            <a:ext cx="4457700" cy="419101"/>
          </a:xfrm>
          <a:prstGeom prst="rect">
            <a:avLst/>
          </a:prstGeom>
        </p:spPr>
        <p:txBody>
          <a:bodyPr/>
          <a:lstStyle>
            <a:lvl1pPr>
              <a:buBlip>
                <a:blip r:embed="rId3"/>
              </a:buBlip>
            </a:lvl1pPr>
          </a:lstStyle>
          <a:p>
            <a:pPr/>
            <a:r>
              <a:t>DIS - Kinematics </a:t>
            </a:r>
          </a:p>
        </p:txBody>
      </p:sp>
      <p:sp>
        <p:nvSpPr>
          <p:cNvPr id="6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2" name="temple_201_4c.tiff" descr="temple_201_4c.tiff"/>
          <p:cNvPicPr>
            <a:picLocks noChangeAspect="1"/>
          </p:cNvPicPr>
          <p:nvPr/>
        </p:nvPicPr>
        <p:blipFill>
          <a:blip r:embed="rId4">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61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614" name="ep_15a_2.pdf" descr="ep_15a_2.pdf"/>
          <p:cNvPicPr>
            <a:picLocks noChangeAspect="1"/>
          </p:cNvPicPr>
          <p:nvPr/>
        </p:nvPicPr>
        <p:blipFill>
          <a:blip r:embed="rId5">
            <a:extLst/>
          </a:blip>
          <a:stretch>
            <a:fillRect/>
          </a:stretch>
        </p:blipFill>
        <p:spPr>
          <a:xfrm>
            <a:off x="3071806" y="888876"/>
            <a:ext cx="3759213" cy="2956210"/>
          </a:xfrm>
          <a:prstGeom prst="rect">
            <a:avLst/>
          </a:prstGeom>
          <a:ln w="12700"/>
        </p:spPr>
      </p:pic>
      <p:pic>
        <p:nvPicPr>
          <p:cNvPr id="615" name="feyn_qpm_gluon.pdf" descr="feyn_qpm_gluon.pdf"/>
          <p:cNvPicPr>
            <a:picLocks noChangeAspect="1"/>
          </p:cNvPicPr>
          <p:nvPr/>
        </p:nvPicPr>
        <p:blipFill>
          <a:blip r:embed="rId6">
            <a:extLst/>
          </a:blip>
          <a:stretch>
            <a:fillRect/>
          </a:stretch>
        </p:blipFill>
        <p:spPr>
          <a:xfrm>
            <a:off x="6998509" y="4175137"/>
            <a:ext cx="2533877" cy="2260570"/>
          </a:xfrm>
          <a:prstGeom prst="rect">
            <a:avLst/>
          </a:prstGeom>
          <a:ln w="12700"/>
        </p:spPr>
      </p:pic>
      <p:pic>
        <p:nvPicPr>
          <p:cNvPr id="616" name="feyn_qpm.pdf" descr="feyn_qpm.pdf"/>
          <p:cNvPicPr>
            <a:picLocks noChangeAspect="1"/>
          </p:cNvPicPr>
          <p:nvPr/>
        </p:nvPicPr>
        <p:blipFill>
          <a:blip r:embed="rId7">
            <a:extLst/>
          </a:blip>
          <a:stretch>
            <a:fillRect/>
          </a:stretch>
        </p:blipFill>
        <p:spPr>
          <a:xfrm>
            <a:off x="4095772" y="4181026"/>
            <a:ext cx="2526605" cy="2243348"/>
          </a:xfrm>
          <a:prstGeom prst="rect">
            <a:avLst/>
          </a:prstGeom>
          <a:ln w="12700"/>
        </p:spPr>
      </p:pic>
      <p:sp>
        <p:nvSpPr>
          <p:cNvPr id="617" name="Arrow"/>
          <p:cNvSpPr/>
          <p:nvPr/>
        </p:nvSpPr>
        <p:spPr>
          <a:xfrm rot="7955669">
            <a:off x="4766586" y="4133786"/>
            <a:ext cx="884071" cy="397960"/>
          </a:xfrm>
          <a:prstGeom prst="rightArrow">
            <a:avLst>
              <a:gd name="adj1" fmla="val 54121"/>
              <a:gd name="adj2" fmla="val 105190"/>
            </a:avLst>
          </a:prstGeom>
          <a:solidFill>
            <a:srgbClr val="FF7E79">
              <a:alpha val="45996"/>
            </a:srgbClr>
          </a:solidFill>
          <a:ln w="12700">
            <a:miter lim="400000"/>
          </a:ln>
        </p:spPr>
        <p:txBody>
          <a:bodyPr lIns="50800" tIns="50800" rIns="50800" bIns="50800" anchor="ctr"/>
          <a:lstStyle/>
          <a:p>
            <a:pPr/>
          </a:p>
        </p:txBody>
      </p:sp>
      <p:sp>
        <p:nvSpPr>
          <p:cNvPr id="618" name="Arrow"/>
          <p:cNvSpPr/>
          <p:nvPr/>
        </p:nvSpPr>
        <p:spPr>
          <a:xfrm rot="2844000">
            <a:off x="6476853" y="4133789"/>
            <a:ext cx="884070" cy="397961"/>
          </a:xfrm>
          <a:prstGeom prst="rightArrow">
            <a:avLst>
              <a:gd name="adj1" fmla="val 54121"/>
              <a:gd name="adj2" fmla="val 105190"/>
            </a:avLst>
          </a:prstGeom>
          <a:solidFill>
            <a:srgbClr val="FF7E79">
              <a:alpha val="45996"/>
            </a:srgbClr>
          </a:solidFill>
          <a:ln w="12700">
            <a:miter lim="400000"/>
          </a:ln>
        </p:spPr>
        <p:txBody>
          <a:bodyPr lIns="50800" tIns="50800" rIns="50800" bIns="50800" anchor="ctr"/>
          <a:lstStyle/>
          <a:p>
            <a:pPr/>
          </a:p>
        </p:txBody>
      </p:sp>
      <p:pic>
        <p:nvPicPr>
          <p:cNvPr id="619" name="k_,=_,_left(_c_E.pdf" descr="k_,=_,_left(_c_E.pdf"/>
          <p:cNvPicPr>
            <a:picLocks noChangeAspect="1"/>
          </p:cNvPicPr>
          <p:nvPr/>
        </p:nvPicPr>
        <p:blipFill>
          <a:blip r:embed="rId8">
            <a:extLst/>
          </a:blip>
          <a:stretch>
            <a:fillRect/>
          </a:stretch>
        </p:blipFill>
        <p:spPr>
          <a:xfrm>
            <a:off x="1493380" y="1510969"/>
            <a:ext cx="1140740" cy="832691"/>
          </a:xfrm>
          <a:prstGeom prst="rect">
            <a:avLst/>
          </a:prstGeom>
          <a:ln w="12700"/>
        </p:spPr>
      </p:pic>
      <p:pic>
        <p:nvPicPr>
          <p:cNvPr id="620" name="p_,=_,_left(_c_E.pdf" descr="p_,=_,_left(_c_E.pdf"/>
          <p:cNvPicPr>
            <a:picLocks noChangeAspect="1"/>
          </p:cNvPicPr>
          <p:nvPr/>
        </p:nvPicPr>
        <p:blipFill>
          <a:blip r:embed="rId9">
            <a:extLst/>
          </a:blip>
          <a:stretch>
            <a:fillRect/>
          </a:stretch>
        </p:blipFill>
        <p:spPr>
          <a:xfrm>
            <a:off x="1485900" y="2941835"/>
            <a:ext cx="1054100" cy="832692"/>
          </a:xfrm>
          <a:prstGeom prst="rect">
            <a:avLst/>
          </a:prstGeom>
          <a:ln w="12700"/>
        </p:spPr>
      </p:pic>
      <p:pic>
        <p:nvPicPr>
          <p:cNvPr id="621" name="k^prime_,=_,_lef.pdf" descr="k^prime_,=_,_lef.pdf"/>
          <p:cNvPicPr>
            <a:picLocks noChangeAspect="1"/>
          </p:cNvPicPr>
          <p:nvPr/>
        </p:nvPicPr>
        <p:blipFill>
          <a:blip r:embed="rId10">
            <a:extLst/>
          </a:blip>
          <a:stretch>
            <a:fillRect/>
          </a:stretch>
        </p:blipFill>
        <p:spPr>
          <a:xfrm>
            <a:off x="7167948" y="1500355"/>
            <a:ext cx="2010712" cy="838201"/>
          </a:xfrm>
          <a:prstGeom prst="rect">
            <a:avLst/>
          </a:prstGeom>
          <a:ln w="12700"/>
        </p:spPr>
      </p:pic>
      <p:pic>
        <p:nvPicPr>
          <p:cNvPr id="622" name="p^prime_,=_,_lef.pdf" descr="p^prime_,=_,_lef.pdf"/>
          <p:cNvPicPr>
            <a:picLocks noChangeAspect="1"/>
          </p:cNvPicPr>
          <p:nvPr/>
        </p:nvPicPr>
        <p:blipFill>
          <a:blip r:embed="rId11">
            <a:extLst/>
          </a:blip>
          <a:stretch>
            <a:fillRect/>
          </a:stretch>
        </p:blipFill>
        <p:spPr>
          <a:xfrm>
            <a:off x="7154405" y="2933038"/>
            <a:ext cx="1501978" cy="838201"/>
          </a:xfrm>
          <a:prstGeom prst="rect">
            <a:avLst/>
          </a:prstGeom>
          <a:ln w="12700"/>
        </p:spPr>
      </p:pic>
      <p:grpSp>
        <p:nvGrpSpPr>
          <p:cNvPr id="633" name="Group"/>
          <p:cNvGrpSpPr/>
          <p:nvPr/>
        </p:nvGrpSpPr>
        <p:grpSpPr>
          <a:xfrm>
            <a:off x="116945" y="3937000"/>
            <a:ext cx="3602695" cy="2418358"/>
            <a:chOff x="0" y="0"/>
            <a:chExt cx="3602693" cy="2418357"/>
          </a:xfrm>
        </p:grpSpPr>
        <p:sp>
          <p:nvSpPr>
            <p:cNvPr id="623" name="Rectangle"/>
            <p:cNvSpPr/>
            <p:nvPr/>
          </p:nvSpPr>
          <p:spPr>
            <a:xfrm>
              <a:off x="0" y="0"/>
              <a:ext cx="3517201" cy="2418358"/>
            </a:xfrm>
            <a:prstGeom prst="rect">
              <a:avLst/>
            </a:prstGeom>
            <a:solidFill>
              <a:srgbClr val="EDEEB5">
                <a:alpha val="62696"/>
              </a:srgbClr>
            </a:solidFill>
            <a:ln w="12700" cap="flat">
              <a:noFill/>
              <a:miter lim="400000"/>
            </a:ln>
            <a:effectLst>
              <a:outerShdw sx="100000" sy="100000" kx="0" ky="0" algn="b" rotWithShape="0" blurRad="127000" dist="71656" dir="5400000">
                <a:srgbClr val="000000">
                  <a:alpha val="79097"/>
                </a:srgbClr>
              </a:outerShdw>
            </a:effectLst>
          </p:spPr>
          <p:txBody>
            <a:bodyPr wrap="square" lIns="50800" tIns="50800" rIns="50800" bIns="50800" numCol="1" anchor="ctr">
              <a:noAutofit/>
            </a:bodyPr>
            <a:lstStyle/>
            <a:p>
              <a:pPr/>
            </a:p>
          </p:txBody>
        </p:sp>
        <p:grpSp>
          <p:nvGrpSpPr>
            <p:cNvPr id="626" name="Group"/>
            <p:cNvGrpSpPr/>
            <p:nvPr/>
          </p:nvGrpSpPr>
          <p:grpSpPr>
            <a:xfrm>
              <a:off x="72793" y="26544"/>
              <a:ext cx="3529901" cy="711201"/>
              <a:chOff x="0" y="0"/>
              <a:chExt cx="3529900" cy="711200"/>
            </a:xfrm>
          </p:grpSpPr>
          <p:pic>
            <p:nvPicPr>
              <p:cNvPr id="624" name="Q^2_=-(k-k^prime.pdf" descr="Q^2_=-(k-k^prime.pdf"/>
              <p:cNvPicPr>
                <a:picLocks noChangeAspect="1"/>
              </p:cNvPicPr>
              <p:nvPr/>
            </p:nvPicPr>
            <p:blipFill>
              <a:blip r:embed="rId12">
                <a:extLst/>
              </a:blip>
              <a:stretch>
                <a:fillRect/>
              </a:stretch>
            </p:blipFill>
            <p:spPr>
              <a:xfrm>
                <a:off x="0" y="231357"/>
                <a:ext cx="2199998" cy="248486"/>
              </a:xfrm>
              <a:prstGeom prst="rect">
                <a:avLst/>
              </a:prstGeom>
              <a:ln w="12700" cap="flat">
                <a:noFill/>
                <a:miter lim="400000"/>
              </a:ln>
              <a:effectLst>
                <a:outerShdw sx="100000" sy="100000" kx="0" ky="0" algn="b" rotWithShape="0" blurRad="63500" dist="25400" dir="5400000">
                  <a:srgbClr val="000000">
                    <a:alpha val="50000"/>
                  </a:srgbClr>
                </a:outerShdw>
              </a:effectLst>
            </p:spPr>
          </p:pic>
          <p:sp>
            <p:nvSpPr>
              <p:cNvPr id="625" name="Measure of resolution power"/>
              <p:cNvSpPr txBox="1"/>
              <p:nvPr/>
            </p:nvSpPr>
            <p:spPr>
              <a:xfrm>
                <a:off x="2389162" y="-1"/>
                <a:ext cx="114073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00">
                    <a:solidFill>
                      <a:srgbClr val="000000"/>
                    </a:solidFill>
                    <a:latin typeface="+mn-lt"/>
                    <a:ea typeface="+mn-ea"/>
                    <a:cs typeface="+mn-cs"/>
                    <a:sym typeface="Comic Sans MS"/>
                  </a:defRPr>
                </a:lvl1pPr>
              </a:lstStyle>
              <a:p>
                <a:pPr/>
                <a:r>
                  <a:t>Measure of resolution power </a:t>
                </a:r>
              </a:p>
            </p:txBody>
          </p:sp>
        </p:grpSp>
        <p:grpSp>
          <p:nvGrpSpPr>
            <p:cNvPr id="629" name="Group"/>
            <p:cNvGrpSpPr/>
            <p:nvPr/>
          </p:nvGrpSpPr>
          <p:grpSpPr>
            <a:xfrm>
              <a:off x="72793" y="822321"/>
              <a:ext cx="3529901" cy="914401"/>
              <a:chOff x="0" y="0"/>
              <a:chExt cx="3529900" cy="914400"/>
            </a:xfrm>
          </p:grpSpPr>
          <p:pic>
            <p:nvPicPr>
              <p:cNvPr id="627" name="x=_frac_Q^2_2(p_.pdf" descr="x=_frac_Q^2_2(p_.pdf"/>
              <p:cNvPicPr>
                <a:picLocks noChangeAspect="1"/>
              </p:cNvPicPr>
              <p:nvPr/>
            </p:nvPicPr>
            <p:blipFill>
              <a:blip r:embed="rId13">
                <a:extLst/>
              </a:blip>
              <a:stretch>
                <a:fillRect/>
              </a:stretch>
            </p:blipFill>
            <p:spPr>
              <a:xfrm>
                <a:off x="0" y="52592"/>
                <a:ext cx="1047251" cy="520701"/>
              </a:xfrm>
              <a:prstGeom prst="rect">
                <a:avLst/>
              </a:prstGeom>
              <a:ln w="12700" cap="flat">
                <a:noFill/>
                <a:miter lim="400000"/>
              </a:ln>
              <a:effectLst>
                <a:outerShdw sx="100000" sy="100000" kx="0" ky="0" algn="b" rotWithShape="0" blurRad="63500" dist="25400" dir="5400000">
                  <a:srgbClr val="000000">
                    <a:alpha val="50000"/>
                  </a:srgbClr>
                </a:outerShdw>
              </a:effectLst>
            </p:spPr>
          </p:pic>
          <p:sp>
            <p:nvSpPr>
              <p:cNvPr id="628" name="Measure of momentum fraction by struck quark"/>
              <p:cNvSpPr txBox="1"/>
              <p:nvPr/>
            </p:nvSpPr>
            <p:spPr>
              <a:xfrm>
                <a:off x="2389162" y="-1"/>
                <a:ext cx="1140739" cy="914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00">
                    <a:solidFill>
                      <a:srgbClr val="000000"/>
                    </a:solidFill>
                    <a:latin typeface="+mn-lt"/>
                    <a:ea typeface="+mn-ea"/>
                    <a:cs typeface="+mn-cs"/>
                    <a:sym typeface="Comic Sans MS"/>
                  </a:defRPr>
                </a:lvl1pPr>
              </a:lstStyle>
              <a:p>
                <a:pPr/>
                <a:r>
                  <a:t>Measure of momentum fraction by struck quark </a:t>
                </a:r>
              </a:p>
            </p:txBody>
          </p:sp>
        </p:grpSp>
        <p:grpSp>
          <p:nvGrpSpPr>
            <p:cNvPr id="632" name="Group"/>
            <p:cNvGrpSpPr/>
            <p:nvPr/>
          </p:nvGrpSpPr>
          <p:grpSpPr>
            <a:xfrm>
              <a:off x="72793" y="1764141"/>
              <a:ext cx="3529901" cy="566096"/>
              <a:chOff x="0" y="0"/>
              <a:chExt cx="3529900" cy="566094"/>
            </a:xfrm>
          </p:grpSpPr>
          <p:pic>
            <p:nvPicPr>
              <p:cNvPr id="630" name="y=_frac_p_cdot_q.pdf" descr="y=_frac_p_cdot_q.pdf"/>
              <p:cNvPicPr>
                <a:picLocks noChangeAspect="1"/>
              </p:cNvPicPr>
              <p:nvPr/>
            </p:nvPicPr>
            <p:blipFill>
              <a:blip r:embed="rId14">
                <a:extLst/>
              </a:blip>
              <a:stretch>
                <a:fillRect/>
              </a:stretch>
            </p:blipFill>
            <p:spPr>
              <a:xfrm>
                <a:off x="0" y="0"/>
                <a:ext cx="769307" cy="419100"/>
              </a:xfrm>
              <a:prstGeom prst="rect">
                <a:avLst/>
              </a:prstGeom>
              <a:ln w="12700" cap="flat">
                <a:noFill/>
                <a:miter lim="400000"/>
              </a:ln>
              <a:effectLst>
                <a:outerShdw sx="100000" sy="100000" kx="0" ky="0" algn="b" rotWithShape="0" blurRad="63500" dist="25400" dir="5400000">
                  <a:srgbClr val="000000">
                    <a:alpha val="50000"/>
                  </a:srgbClr>
                </a:outerShdw>
              </a:effectLst>
            </p:spPr>
          </p:pic>
          <p:sp>
            <p:nvSpPr>
              <p:cNvPr id="631" name="Measure of inelasticity"/>
              <p:cNvSpPr txBox="1"/>
              <p:nvPr/>
            </p:nvSpPr>
            <p:spPr>
              <a:xfrm>
                <a:off x="2389162" y="58094"/>
                <a:ext cx="1140739"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200">
                    <a:solidFill>
                      <a:srgbClr val="000000"/>
                    </a:solidFill>
                    <a:latin typeface="+mn-lt"/>
                    <a:ea typeface="+mn-ea"/>
                    <a:cs typeface="+mn-cs"/>
                    <a:sym typeface="Comic Sans MS"/>
                  </a:defRPr>
                </a:lvl1pPr>
              </a:lstStyle>
              <a:p>
                <a:pPr/>
                <a:r>
                  <a:t>Measure of inelasticity</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500" fill="hold"/>
                                        <p:tgtEl>
                                          <p:spTgt spid="606"/>
                                        </p:tgtEl>
                                      </p:cBhvr>
                                    </p:animEffect>
                                    <p:set>
                                      <p:cBhvr>
                                        <p:cTn id="7" fill="hold">
                                          <p:stCondLst>
                                            <p:cond delay="499"/>
                                          </p:stCondLst>
                                        </p:cTn>
                                        <p:tgtEl>
                                          <p:spTgt spid="606"/>
                                        </p:tgtEl>
                                        <p:attrNameLst>
                                          <p:attrName>style.visibility</p:attrName>
                                        </p:attrNameLst>
                                      </p:cBhvr>
                                      <p:to>
                                        <p:strVal val="hidden"/>
                                      </p:to>
                                    </p:set>
                                  </p:childTnLst>
                                </p:cTn>
                              </p:par>
                            </p:childTnLst>
                          </p:cTn>
                        </p:par>
                        <p:par>
                          <p:cTn id="8" fill="hold">
                            <p:stCondLst>
                              <p:cond delay="500"/>
                            </p:stCondLst>
                            <p:childTnLst>
                              <p:par>
                                <p:cTn id="9" presetClass="entr" nodeType="afterEffect" presetID="10" grpId="2" fill="hold">
                                  <p:stCondLst>
                                    <p:cond delay="500"/>
                                  </p:stCondLst>
                                  <p:iterate type="el" backwards="0">
                                    <p:tmAbs val="0"/>
                                  </p:iterate>
                                  <p:childTnLst>
                                    <p:set>
                                      <p:cBhvr>
                                        <p:cTn id="10" fill="hold"/>
                                        <p:tgtEl>
                                          <p:spTgt spid="614"/>
                                        </p:tgtEl>
                                        <p:attrNameLst>
                                          <p:attrName>style.visibility</p:attrName>
                                        </p:attrNameLst>
                                      </p:cBhvr>
                                      <p:to>
                                        <p:strVal val="visible"/>
                                      </p:to>
                                    </p:set>
                                    <p:animEffect filter="fade" transition="in">
                                      <p:cBhvr>
                                        <p:cTn id="11" dur="500"/>
                                        <p:tgtEl>
                                          <p:spTgt spid="61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619"/>
                                        </p:tgtEl>
                                        <p:attrNameLst>
                                          <p:attrName>style.visibility</p:attrName>
                                        </p:attrNameLst>
                                      </p:cBhvr>
                                      <p:to>
                                        <p:strVal val="visible"/>
                                      </p:to>
                                    </p:set>
                                    <p:animEffect filter="fade" transition="in">
                                      <p:cBhvr>
                                        <p:cTn id="16" dur="500"/>
                                        <p:tgtEl>
                                          <p:spTgt spid="619"/>
                                        </p:tgtEl>
                                      </p:cBhvr>
                                    </p:animEffect>
                                  </p:childTnLst>
                                </p:cTn>
                              </p:par>
                            </p:childTnLst>
                          </p:cTn>
                        </p:par>
                        <p:par>
                          <p:cTn id="17" fill="hold">
                            <p:stCondLst>
                              <p:cond delay="500"/>
                            </p:stCondLst>
                            <p:childTnLst>
                              <p:par>
                                <p:cTn id="18" presetClass="entr" nodeType="afterEffect" presetID="10" grpId="4" fill="hold">
                                  <p:stCondLst>
                                    <p:cond delay="0"/>
                                  </p:stCondLst>
                                  <p:iterate type="el" backwards="0">
                                    <p:tmAbs val="0"/>
                                  </p:iterate>
                                  <p:childTnLst>
                                    <p:set>
                                      <p:cBhvr>
                                        <p:cTn id="19" fill="hold"/>
                                        <p:tgtEl>
                                          <p:spTgt spid="620"/>
                                        </p:tgtEl>
                                        <p:attrNameLst>
                                          <p:attrName>style.visibility</p:attrName>
                                        </p:attrNameLst>
                                      </p:cBhvr>
                                      <p:to>
                                        <p:strVal val="visible"/>
                                      </p:to>
                                    </p:set>
                                    <p:animEffect filter="fade" transition="in">
                                      <p:cBhvr>
                                        <p:cTn id="20" dur="500"/>
                                        <p:tgtEl>
                                          <p:spTgt spid="620"/>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5" fill="hold">
                                  <p:stCondLst>
                                    <p:cond delay="0"/>
                                  </p:stCondLst>
                                  <p:iterate type="el" backwards="0">
                                    <p:tmAbs val="0"/>
                                  </p:iterate>
                                  <p:childTnLst>
                                    <p:set>
                                      <p:cBhvr>
                                        <p:cTn id="24" fill="hold"/>
                                        <p:tgtEl>
                                          <p:spTgt spid="621"/>
                                        </p:tgtEl>
                                        <p:attrNameLst>
                                          <p:attrName>style.visibility</p:attrName>
                                        </p:attrNameLst>
                                      </p:cBhvr>
                                      <p:to>
                                        <p:strVal val="visible"/>
                                      </p:to>
                                    </p:set>
                                    <p:animEffect filter="fade" transition="in">
                                      <p:cBhvr>
                                        <p:cTn id="25" dur="500"/>
                                        <p:tgtEl>
                                          <p:spTgt spid="621"/>
                                        </p:tgtEl>
                                      </p:cBhvr>
                                    </p:animEffect>
                                  </p:childTnLst>
                                </p:cTn>
                              </p:par>
                            </p:childTnLst>
                          </p:cTn>
                        </p:par>
                        <p:par>
                          <p:cTn id="26" fill="hold">
                            <p:stCondLst>
                              <p:cond delay="500"/>
                            </p:stCondLst>
                            <p:childTnLst>
                              <p:par>
                                <p:cTn id="27" presetClass="entr" nodeType="afterEffect" presetID="10" grpId="6" fill="hold">
                                  <p:stCondLst>
                                    <p:cond delay="0"/>
                                  </p:stCondLst>
                                  <p:iterate type="el" backwards="0">
                                    <p:tmAbs val="0"/>
                                  </p:iterate>
                                  <p:childTnLst>
                                    <p:set>
                                      <p:cBhvr>
                                        <p:cTn id="28" fill="hold"/>
                                        <p:tgtEl>
                                          <p:spTgt spid="622"/>
                                        </p:tgtEl>
                                        <p:attrNameLst>
                                          <p:attrName>style.visibility</p:attrName>
                                        </p:attrNameLst>
                                      </p:cBhvr>
                                      <p:to>
                                        <p:strVal val="visible"/>
                                      </p:to>
                                    </p:set>
                                    <p:animEffect filter="fade" transition="in">
                                      <p:cBhvr>
                                        <p:cTn id="29" dur="500"/>
                                        <p:tgtEl>
                                          <p:spTgt spid="622"/>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7" fill="hold">
                                  <p:stCondLst>
                                    <p:cond delay="0"/>
                                  </p:stCondLst>
                                  <p:iterate type="el" backwards="0">
                                    <p:tmAbs val="0"/>
                                  </p:iterate>
                                  <p:childTnLst>
                                    <p:set>
                                      <p:cBhvr>
                                        <p:cTn id="33" fill="hold"/>
                                        <p:tgtEl>
                                          <p:spTgt spid="633"/>
                                        </p:tgtEl>
                                        <p:attrNameLst>
                                          <p:attrName>style.visibility</p:attrName>
                                        </p:attrNameLst>
                                      </p:cBhvr>
                                      <p:to>
                                        <p:strVal val="visible"/>
                                      </p:to>
                                    </p:set>
                                    <p:animEffect filter="fade" transition="in">
                                      <p:cBhvr>
                                        <p:cTn id="34" dur="500"/>
                                        <p:tgtEl>
                                          <p:spTgt spid="633"/>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8" fill="hold">
                                  <p:stCondLst>
                                    <p:cond delay="0"/>
                                  </p:stCondLst>
                                  <p:iterate type="el" backwards="0">
                                    <p:tmAbs val="0"/>
                                  </p:iterate>
                                  <p:childTnLst>
                                    <p:set>
                                      <p:cBhvr>
                                        <p:cTn id="38" fill="hold"/>
                                        <p:tgtEl>
                                          <p:spTgt spid="617"/>
                                        </p:tgtEl>
                                        <p:attrNameLst>
                                          <p:attrName>style.visibility</p:attrName>
                                        </p:attrNameLst>
                                      </p:cBhvr>
                                      <p:to>
                                        <p:strVal val="visible"/>
                                      </p:to>
                                    </p:set>
                                    <p:animEffect filter="fade" transition="in">
                                      <p:cBhvr>
                                        <p:cTn id="39" dur="500"/>
                                        <p:tgtEl>
                                          <p:spTgt spid="617"/>
                                        </p:tgtEl>
                                      </p:cBhvr>
                                    </p:animEffect>
                                  </p:childTnLst>
                                </p:cTn>
                              </p:par>
                            </p:childTnLst>
                          </p:cTn>
                        </p:par>
                        <p:par>
                          <p:cTn id="40" fill="hold">
                            <p:stCondLst>
                              <p:cond delay="500"/>
                            </p:stCondLst>
                            <p:childTnLst>
                              <p:par>
                                <p:cTn id="41" presetClass="entr" nodeType="afterEffect" presetID="10" grpId="9" fill="hold">
                                  <p:stCondLst>
                                    <p:cond delay="0"/>
                                  </p:stCondLst>
                                  <p:iterate type="el" backwards="0">
                                    <p:tmAbs val="0"/>
                                  </p:iterate>
                                  <p:childTnLst>
                                    <p:set>
                                      <p:cBhvr>
                                        <p:cTn id="42" fill="hold"/>
                                        <p:tgtEl>
                                          <p:spTgt spid="616"/>
                                        </p:tgtEl>
                                        <p:attrNameLst>
                                          <p:attrName>style.visibility</p:attrName>
                                        </p:attrNameLst>
                                      </p:cBhvr>
                                      <p:to>
                                        <p:strVal val="visible"/>
                                      </p:to>
                                    </p:set>
                                    <p:animEffect filter="fade" transition="in">
                                      <p:cBhvr>
                                        <p:cTn id="43" dur="500"/>
                                        <p:tgtEl>
                                          <p:spTgt spid="616"/>
                                        </p:tgtEl>
                                      </p:cBhvr>
                                    </p:animEffect>
                                  </p:childTnLst>
                                </p:cTn>
                              </p:par>
                            </p:childTnLst>
                          </p:cTn>
                        </p:par>
                      </p:childTnLst>
                    </p:cTn>
                  </p:par>
                  <p:par>
                    <p:cTn id="44" fill="hold">
                      <p:stCondLst>
                        <p:cond delay="indefinite"/>
                      </p:stCondLst>
                      <p:childTnLst>
                        <p:par>
                          <p:cTn id="45" fill="hold">
                            <p:stCondLst>
                              <p:cond delay="0"/>
                            </p:stCondLst>
                            <p:childTnLst>
                              <p:par>
                                <p:cTn id="46" presetClass="entr" nodeType="clickEffect" presetID="10" grpId="10" fill="hold">
                                  <p:stCondLst>
                                    <p:cond delay="0"/>
                                  </p:stCondLst>
                                  <p:iterate type="el" backwards="0">
                                    <p:tmAbs val="0"/>
                                  </p:iterate>
                                  <p:childTnLst>
                                    <p:set>
                                      <p:cBhvr>
                                        <p:cTn id="47" fill="hold"/>
                                        <p:tgtEl>
                                          <p:spTgt spid="618"/>
                                        </p:tgtEl>
                                        <p:attrNameLst>
                                          <p:attrName>style.visibility</p:attrName>
                                        </p:attrNameLst>
                                      </p:cBhvr>
                                      <p:to>
                                        <p:strVal val="visible"/>
                                      </p:to>
                                    </p:set>
                                    <p:animEffect filter="fade" transition="in">
                                      <p:cBhvr>
                                        <p:cTn id="48" dur="500"/>
                                        <p:tgtEl>
                                          <p:spTgt spid="618"/>
                                        </p:tgtEl>
                                      </p:cBhvr>
                                    </p:animEffect>
                                  </p:childTnLst>
                                </p:cTn>
                              </p:par>
                            </p:childTnLst>
                          </p:cTn>
                        </p:par>
                        <p:par>
                          <p:cTn id="49" fill="hold">
                            <p:stCondLst>
                              <p:cond delay="500"/>
                            </p:stCondLst>
                            <p:childTnLst>
                              <p:par>
                                <p:cTn id="50" presetClass="entr" nodeType="afterEffect" presetID="10" grpId="11" fill="hold">
                                  <p:stCondLst>
                                    <p:cond delay="0"/>
                                  </p:stCondLst>
                                  <p:iterate type="el" backwards="0">
                                    <p:tmAbs val="0"/>
                                  </p:iterate>
                                  <p:childTnLst>
                                    <p:set>
                                      <p:cBhvr>
                                        <p:cTn id="51" fill="hold"/>
                                        <p:tgtEl>
                                          <p:spTgt spid="615"/>
                                        </p:tgtEl>
                                        <p:attrNameLst>
                                          <p:attrName>style.visibility</p:attrName>
                                        </p:attrNameLst>
                                      </p:cBhvr>
                                      <p:to>
                                        <p:strVal val="visible"/>
                                      </p:to>
                                    </p:set>
                                    <p:animEffect filter="fade" transition="in">
                                      <p:cBhvr>
                                        <p:cTn id="52" dur="5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9"/>
      <p:bldP build="whole" bldLvl="1" animBg="1" rev="0" advAuto="0" spid="618" grpId="10"/>
      <p:bldP build="whole" bldLvl="1" animBg="1" rev="0" advAuto="0" spid="617" grpId="8"/>
      <p:bldP build="whole" bldLvl="1" animBg="1" rev="0" advAuto="0" spid="615" grpId="11"/>
      <p:bldP build="whole" bldLvl="1" animBg="1" rev="0" advAuto="0" spid="620" grpId="4"/>
      <p:bldP build="whole" bldLvl="1" animBg="1" rev="0" advAuto="0" spid="633" grpId="7"/>
      <p:bldP build="whole" bldLvl="1" animBg="1" rev="0" advAuto="0" spid="621" grpId="5"/>
      <p:bldP build="whole" bldLvl="1" animBg="1" rev="0" advAuto="0" spid="622" grpId="6"/>
      <p:bldP build="whole" bldLvl="1" animBg="1" rev="0" advAuto="0" spid="606" grpId="1"/>
      <p:bldP build="whole" bldLvl="1" animBg="1" rev="0" advAuto="0" spid="619" grpId="3"/>
      <p:bldP build="whole" bldLvl="1" animBg="1" rev="0" advAuto="0" spid="614"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636"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637" name="ePIC Detector Design Philosophy"/>
          <p:cNvSpPr txBox="1"/>
          <p:nvPr>
            <p:ph type="title"/>
          </p:nvPr>
        </p:nvSpPr>
        <p:spPr>
          <a:prstGeom prst="rect">
            <a:avLst/>
          </a:prstGeom>
        </p:spPr>
        <p:txBody>
          <a:bodyPr/>
          <a:lstStyle/>
          <a:p>
            <a:pPr/>
            <a:r>
              <a:t>ePIC Detector Design Philosophy</a:t>
            </a:r>
          </a:p>
        </p:txBody>
      </p:sp>
      <p:sp>
        <p:nvSpPr>
          <p:cNvPr id="638" name="Importance of EIC / Kinematics found On every-day products…"/>
          <p:cNvSpPr txBox="1"/>
          <p:nvPr>
            <p:ph type="body" sz="quarter" idx="1"/>
          </p:nvPr>
        </p:nvSpPr>
        <p:spPr>
          <a:xfrm>
            <a:off x="152400" y="709612"/>
            <a:ext cx="9626600" cy="419101"/>
          </a:xfrm>
          <a:prstGeom prst="rect">
            <a:avLst/>
          </a:prstGeom>
        </p:spPr>
        <p:txBody>
          <a:bodyPr/>
          <a:lstStyle>
            <a:lvl1pPr>
              <a:buBlip>
                <a:blip r:embed="rId2"/>
              </a:buBlip>
            </a:lvl1pPr>
          </a:lstStyle>
          <a:p>
            <a:pPr/>
            <a:r>
              <a:t>Importance of EIC / Kinematics found On every-day products…   </a:t>
            </a:r>
          </a:p>
        </p:txBody>
      </p:sp>
      <p:sp>
        <p:nvSpPr>
          <p:cNvPr id="6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0"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641"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grpSp>
        <p:nvGrpSpPr>
          <p:cNvPr id="644" name="Group"/>
          <p:cNvGrpSpPr/>
          <p:nvPr/>
        </p:nvGrpSpPr>
        <p:grpSpPr>
          <a:xfrm>
            <a:off x="1020900" y="1203325"/>
            <a:ext cx="7889600" cy="4991100"/>
            <a:chOff x="0" y="0"/>
            <a:chExt cx="7889599" cy="4991100"/>
          </a:xfrm>
        </p:grpSpPr>
        <p:pic>
          <p:nvPicPr>
            <p:cNvPr id="642" name="IMG_1659.jpg" descr="IMG_1659.jpg"/>
            <p:cNvPicPr>
              <a:picLocks noChangeAspect="1"/>
            </p:cNvPicPr>
            <p:nvPr/>
          </p:nvPicPr>
          <p:blipFill>
            <a:blip r:embed="rId4">
              <a:extLst/>
            </a:blip>
            <a:stretch>
              <a:fillRect/>
            </a:stretch>
          </p:blipFill>
          <p:spPr>
            <a:xfrm>
              <a:off x="0" y="558"/>
              <a:ext cx="3742487" cy="4989984"/>
            </a:xfrm>
            <a:prstGeom prst="rect">
              <a:avLst/>
            </a:prstGeom>
            <a:ln w="12700" cap="flat">
              <a:noFill/>
              <a:round/>
            </a:ln>
            <a:effectLst/>
          </p:spPr>
        </p:pic>
        <p:pic>
          <p:nvPicPr>
            <p:cNvPr id="643" name="IMG_1660.jpg" descr="IMG_1660.jpg"/>
            <p:cNvPicPr>
              <a:picLocks noChangeAspect="1"/>
            </p:cNvPicPr>
            <p:nvPr/>
          </p:nvPicPr>
          <p:blipFill>
            <a:blip r:embed="rId5">
              <a:extLst/>
            </a:blip>
            <a:stretch>
              <a:fillRect/>
            </a:stretch>
          </p:blipFill>
          <p:spPr>
            <a:xfrm>
              <a:off x="4146274" y="0"/>
              <a:ext cx="3743326" cy="4991100"/>
            </a:xfrm>
            <a:prstGeom prst="rect">
              <a:avLst/>
            </a:prstGeom>
            <a:ln w="12700" cap="flat">
              <a:noFill/>
              <a:round/>
            </a:ln>
            <a:effectLst/>
          </p:spPr>
        </p:pic>
      </p:grpSp>
      <p:pic>
        <p:nvPicPr>
          <p:cNvPr id="645" name="ep_15a_2.pdf" descr="ep_15a_2.pdf"/>
          <p:cNvPicPr>
            <a:picLocks noChangeAspect="1"/>
          </p:cNvPicPr>
          <p:nvPr/>
        </p:nvPicPr>
        <p:blipFill>
          <a:blip r:embed="rId6">
            <a:extLst/>
          </a:blip>
          <a:stretch>
            <a:fillRect/>
          </a:stretch>
        </p:blipFill>
        <p:spPr>
          <a:xfrm>
            <a:off x="2221775" y="1541078"/>
            <a:ext cx="5487850" cy="4315594"/>
          </a:xfrm>
          <a:prstGeom prst="rect">
            <a:avLst/>
          </a:prstGeom>
          <a:ln w="12700"/>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38"/>
                                        </p:tgtEl>
                                        <p:attrNameLst>
                                          <p:attrName>style.visibility</p:attrName>
                                        </p:attrNameLst>
                                      </p:cBhvr>
                                      <p:to>
                                        <p:strVal val="visible"/>
                                      </p:to>
                                    </p:set>
                                    <p:animEffect filter="fade" transition="in">
                                      <p:cBhvr>
                                        <p:cTn id="7" dur="1000"/>
                                        <p:tgtEl>
                                          <p:spTgt spid="638"/>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645"/>
                                        </p:tgtEl>
                                        <p:attrNameLst>
                                          <p:attrName>style.visibility</p:attrName>
                                        </p:attrNameLst>
                                      </p:cBhvr>
                                      <p:to>
                                        <p:strVal val="visible"/>
                                      </p:to>
                                    </p:set>
                                    <p:animEffect filter="fade" transition="in">
                                      <p:cBhvr>
                                        <p:cTn id="11" dur="500"/>
                                        <p:tgtEl>
                                          <p:spTgt spid="645"/>
                                        </p:tgtEl>
                                      </p:cBhvr>
                                    </p:animEffect>
                                  </p:childTnLst>
                                </p:cTn>
                              </p:par>
                            </p:childTnLst>
                          </p:cTn>
                        </p:par>
                      </p:childTnLst>
                    </p:cTn>
                  </p:par>
                  <p:par>
                    <p:cTn id="12" fill="hold">
                      <p:stCondLst>
                        <p:cond delay="indefinite"/>
                      </p:stCondLst>
                      <p:childTnLst>
                        <p:par>
                          <p:cTn id="13" fill="hold">
                            <p:stCondLst>
                              <p:cond delay="0"/>
                            </p:stCondLst>
                            <p:childTnLst>
                              <p:par>
                                <p:cTn id="14" presetClass="exit" nodeType="clickEffect" presetID="10" grpId="3" fill="hold">
                                  <p:stCondLst>
                                    <p:cond delay="0"/>
                                  </p:stCondLst>
                                  <p:iterate type="el" backwards="0">
                                    <p:tmAbs val="0"/>
                                  </p:iterate>
                                  <p:childTnLst>
                                    <p:animEffect filter="fade" transition="out">
                                      <p:cBhvr>
                                        <p:cTn id="15" dur="1000" fill="hold"/>
                                        <p:tgtEl>
                                          <p:spTgt spid="645"/>
                                        </p:tgtEl>
                                      </p:cBhvr>
                                    </p:animEffect>
                                    <p:set>
                                      <p:cBhvr>
                                        <p:cTn id="16" fill="hold">
                                          <p:stCondLst>
                                            <p:cond delay="999"/>
                                          </p:stCondLst>
                                        </p:cTn>
                                        <p:tgtEl>
                                          <p:spTgt spid="6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644"/>
                                        </p:tgtEl>
                                        <p:attrNameLst>
                                          <p:attrName>style.visibility</p:attrName>
                                        </p:attrNameLst>
                                      </p:cBhvr>
                                      <p:to>
                                        <p:strVal val="visible"/>
                                      </p:to>
                                    </p:set>
                                    <p:animEffect filter="fade" transition="in">
                                      <p:cBhvr>
                                        <p:cTn id="21" dur="10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5" grpId="2"/>
      <p:bldP build="whole" bldLvl="1" animBg="1" rev="0" advAuto="0" spid="645" grpId="3"/>
      <p:bldP build="whole" bldLvl="1" animBg="1" rev="0" advAuto="0" spid="638" grpId="1"/>
      <p:bldP build="whole" bldLvl="1" animBg="1" rev="0" advAuto="0" spid="644" grpId="4"/>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64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649" name="Spinning Glue: QCD and Spin"/>
          <p:cNvSpPr txBox="1"/>
          <p:nvPr>
            <p:ph type="title"/>
          </p:nvPr>
        </p:nvSpPr>
        <p:spPr>
          <a:prstGeom prst="rect">
            <a:avLst/>
          </a:prstGeom>
        </p:spPr>
        <p:txBody>
          <a:bodyPr/>
          <a:lstStyle/>
          <a:p>
            <a:pPr/>
            <a:r>
              <a:t>Spinning Glue: QCD and Spin</a:t>
            </a:r>
          </a:p>
        </p:txBody>
      </p:sp>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652"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653" name="ePIC Detector Design Philosophy"/>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Detector Design Philosophy</a:t>
            </a:r>
          </a:p>
        </p:txBody>
      </p:sp>
      <p:sp>
        <p:nvSpPr>
          <p:cNvPr id="654" name="EIC kinematic considerations: Ee=10GeV X Ep=250GeV (√s=100GeV)"/>
          <p:cNvSpPr txBox="1"/>
          <p:nvPr/>
        </p:nvSpPr>
        <p:spPr>
          <a:xfrm>
            <a:off x="152400" y="709612"/>
            <a:ext cx="9580563" cy="5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60000" indent="-360000">
              <a:lnSpc>
                <a:spcPct val="75000"/>
              </a:lnSpc>
              <a:spcBef>
                <a:spcPts val="600"/>
              </a:spcBef>
              <a:buClr>
                <a:srgbClr val="4353FF"/>
              </a:buClr>
              <a:buSzPct val="50000"/>
              <a:buFont typeface="Monotype Sorts"/>
              <a:buBlip>
                <a:blip r:embed="rId3"/>
              </a:buBlip>
              <a:defRPr sz="1800">
                <a:solidFill>
                  <a:srgbClr val="000000"/>
                </a:solidFill>
                <a:uFill>
                  <a:solidFill>
                    <a:srgbClr val="000000"/>
                  </a:solidFill>
                </a:uFill>
                <a:latin typeface="+mn-lt"/>
                <a:ea typeface="+mn-ea"/>
                <a:cs typeface="+mn-cs"/>
                <a:sym typeface="Comic Sans MS"/>
              </a:defRPr>
            </a:pPr>
            <a:r>
              <a:t>EIC kinematic considerations: </a:t>
            </a:r>
            <a:r>
              <a:rPr>
                <a:solidFill>
                  <a:srgbClr val="0433FF"/>
                </a:solidFill>
              </a:rPr>
              <a:t>E</a:t>
            </a:r>
            <a:r>
              <a:rPr baseline="-5999">
                <a:solidFill>
                  <a:srgbClr val="0433FF"/>
                </a:solidFill>
              </a:rPr>
              <a:t>e</a:t>
            </a:r>
            <a:r>
              <a:rPr>
                <a:solidFill>
                  <a:srgbClr val="0433FF"/>
                </a:solidFill>
              </a:rPr>
              <a:t>=10GeV</a:t>
            </a:r>
            <a:r>
              <a:t> X </a:t>
            </a:r>
            <a:r>
              <a:rPr>
                <a:solidFill>
                  <a:srgbClr val="FF2600"/>
                </a:solidFill>
              </a:rPr>
              <a:t>E</a:t>
            </a:r>
            <a:r>
              <a:rPr baseline="-5999">
                <a:solidFill>
                  <a:srgbClr val="FF2600"/>
                </a:solidFill>
              </a:rPr>
              <a:t>p</a:t>
            </a:r>
            <a:r>
              <a:rPr>
                <a:solidFill>
                  <a:srgbClr val="FF2600"/>
                </a:solidFill>
              </a:rPr>
              <a:t>=250GeV </a:t>
            </a:r>
            <a:r>
              <a:t>(√s=100GeV)</a:t>
            </a:r>
          </a:p>
        </p:txBody>
      </p:sp>
      <p:grpSp>
        <p:nvGrpSpPr>
          <p:cNvPr id="657" name="Group"/>
          <p:cNvGrpSpPr/>
          <p:nvPr/>
        </p:nvGrpSpPr>
        <p:grpSpPr>
          <a:xfrm>
            <a:off x="2340470" y="1672977"/>
            <a:ext cx="1581073" cy="834273"/>
            <a:chOff x="0" y="0"/>
            <a:chExt cx="1581072" cy="834271"/>
          </a:xfrm>
        </p:grpSpPr>
        <p:sp>
          <p:nvSpPr>
            <p:cNvPr id="655" name="Line"/>
            <p:cNvSpPr/>
            <p:nvPr/>
          </p:nvSpPr>
          <p:spPr>
            <a:xfrm flipV="1">
              <a:off x="0" y="340701"/>
              <a:ext cx="493571" cy="493571"/>
            </a:xfrm>
            <a:prstGeom prst="line">
              <a:avLst/>
            </a:prstGeom>
            <a:noFill/>
            <a:ln w="25400" cap="flat">
              <a:solidFill>
                <a:srgbClr val="0433FF"/>
              </a:solidFill>
              <a:prstDash val="solid"/>
              <a:round/>
              <a:tailEnd type="arrow" w="med" len="med"/>
            </a:ln>
            <a:effectLst/>
          </p:spPr>
          <p:txBody>
            <a:bodyPr wrap="square" lIns="45719" tIns="45719" rIns="45719" bIns="45719" numCol="1" anchor="t">
              <a:noAutofit/>
            </a:bodyPr>
            <a:lstStyle/>
            <a:p>
              <a:pPr marL="0" marR="0" defTabSz="475750">
                <a:defRPr sz="2000">
                  <a:solidFill>
                    <a:srgbClr val="000000"/>
                  </a:solidFill>
                  <a:uFillTx/>
                  <a:latin typeface="Arial"/>
                  <a:ea typeface="Arial"/>
                  <a:cs typeface="Arial"/>
                  <a:sym typeface="Arial"/>
                </a:defRPr>
              </a:pPr>
            </a:p>
          </p:txBody>
        </p:sp>
        <p:pic>
          <p:nvPicPr>
            <p:cNvPr id="656" name="left(E_e^prime_,.pdf" descr="left(E_e^prime_,.pdf"/>
            <p:cNvPicPr>
              <a:picLocks noChangeAspect="1"/>
            </p:cNvPicPr>
            <p:nvPr/>
          </p:nvPicPr>
          <p:blipFill>
            <a:blip r:embed="rId4">
              <a:extLst/>
            </a:blip>
            <a:stretch>
              <a:fillRect/>
            </a:stretch>
          </p:blipFill>
          <p:spPr>
            <a:xfrm>
              <a:off x="587867" y="0"/>
              <a:ext cx="993206" cy="317500"/>
            </a:xfrm>
            <a:prstGeom prst="rect">
              <a:avLst/>
            </a:prstGeom>
            <a:ln w="12700" cap="flat">
              <a:noFill/>
              <a:miter lim="400000"/>
            </a:ln>
            <a:effectLst/>
          </p:spPr>
        </p:pic>
      </p:grpSp>
      <p:grpSp>
        <p:nvGrpSpPr>
          <p:cNvPr id="660" name="Group"/>
          <p:cNvGrpSpPr/>
          <p:nvPr/>
        </p:nvGrpSpPr>
        <p:grpSpPr>
          <a:xfrm>
            <a:off x="1188125" y="2500327"/>
            <a:ext cx="1147010" cy="1186166"/>
            <a:chOff x="0" y="0"/>
            <a:chExt cx="1147009" cy="1186164"/>
          </a:xfrm>
        </p:grpSpPr>
        <p:sp>
          <p:nvSpPr>
            <p:cNvPr id="658" name="Line"/>
            <p:cNvSpPr/>
            <p:nvPr/>
          </p:nvSpPr>
          <p:spPr>
            <a:xfrm flipH="1">
              <a:off x="481692" y="0"/>
              <a:ext cx="665318" cy="787566"/>
            </a:xfrm>
            <a:prstGeom prst="line">
              <a:avLst/>
            </a:prstGeom>
            <a:noFill/>
            <a:ln w="25400" cap="flat">
              <a:solidFill>
                <a:srgbClr val="FF2600"/>
              </a:solidFill>
              <a:prstDash val="solid"/>
              <a:round/>
              <a:tailEnd type="arrow" w="med" len="med"/>
            </a:ln>
            <a:effectLst/>
          </p:spPr>
          <p:txBody>
            <a:bodyPr wrap="square" lIns="45719" tIns="45719" rIns="45719" bIns="45719" numCol="1" anchor="t">
              <a:noAutofit/>
            </a:bodyPr>
            <a:lstStyle/>
            <a:p>
              <a:pPr marL="0" marR="0" defTabSz="475750">
                <a:defRPr sz="2000">
                  <a:solidFill>
                    <a:srgbClr val="000000"/>
                  </a:solidFill>
                  <a:uFillTx/>
                  <a:latin typeface="Arial"/>
                  <a:ea typeface="Arial"/>
                  <a:cs typeface="Arial"/>
                  <a:sym typeface="Arial"/>
                </a:defRPr>
              </a:pPr>
            </a:p>
          </p:txBody>
        </p:sp>
        <p:pic>
          <p:nvPicPr>
            <p:cNvPr id="659" name="left(F,_;_gamma_.pdf" descr="left(F,_;_gamma_.pdf"/>
            <p:cNvPicPr>
              <a:picLocks noChangeAspect="1"/>
            </p:cNvPicPr>
            <p:nvPr/>
          </p:nvPicPr>
          <p:blipFill>
            <a:blip r:embed="rId5">
              <a:extLst/>
            </a:blip>
            <a:stretch>
              <a:fillRect/>
            </a:stretch>
          </p:blipFill>
          <p:spPr>
            <a:xfrm>
              <a:off x="0" y="881364"/>
              <a:ext cx="757882" cy="304801"/>
            </a:xfrm>
            <a:prstGeom prst="rect">
              <a:avLst/>
            </a:prstGeom>
            <a:ln w="12700" cap="flat">
              <a:noFill/>
              <a:miter lim="400000"/>
            </a:ln>
            <a:effectLst/>
          </p:spPr>
        </p:pic>
      </p:grpSp>
      <p:grpSp>
        <p:nvGrpSpPr>
          <p:cNvPr id="663" name="Group"/>
          <p:cNvGrpSpPr/>
          <p:nvPr/>
        </p:nvGrpSpPr>
        <p:grpSpPr>
          <a:xfrm>
            <a:off x="2342888" y="2168752"/>
            <a:ext cx="7295134" cy="332533"/>
            <a:chOff x="0" y="0"/>
            <a:chExt cx="7295132" cy="332531"/>
          </a:xfrm>
        </p:grpSpPr>
        <p:pic>
          <p:nvPicPr>
            <p:cNvPr id="661" name="E_p=250_,_rm_GeV.pdf" descr="E_p=250_,_rm_GeV.pdf"/>
            <p:cNvPicPr>
              <a:picLocks noChangeAspect="1"/>
            </p:cNvPicPr>
            <p:nvPr/>
          </p:nvPicPr>
          <p:blipFill>
            <a:blip r:embed="rId6">
              <a:extLst/>
            </a:blip>
            <a:stretch>
              <a:fillRect/>
            </a:stretch>
          </p:blipFill>
          <p:spPr>
            <a:xfrm>
              <a:off x="5732940" y="0"/>
              <a:ext cx="1552224" cy="254000"/>
            </a:xfrm>
            <a:prstGeom prst="rect">
              <a:avLst/>
            </a:prstGeom>
            <a:ln w="12700" cap="flat">
              <a:noFill/>
              <a:miter lim="400000"/>
            </a:ln>
            <a:effectLst/>
          </p:spPr>
        </p:pic>
        <p:sp>
          <p:nvSpPr>
            <p:cNvPr id="662" name="Line"/>
            <p:cNvSpPr/>
            <p:nvPr/>
          </p:nvSpPr>
          <p:spPr>
            <a:xfrm flipH="1" flipV="1">
              <a:off x="-1" y="332531"/>
              <a:ext cx="7295134" cy="1"/>
            </a:xfrm>
            <a:prstGeom prst="line">
              <a:avLst/>
            </a:prstGeom>
            <a:noFill/>
            <a:ln w="25400" cap="flat">
              <a:solidFill>
                <a:srgbClr val="FF2600"/>
              </a:solidFill>
              <a:prstDash val="solid"/>
              <a:round/>
              <a:tailEnd type="arrow" w="med" len="med"/>
            </a:ln>
            <a:effectLst/>
          </p:spPr>
          <p:txBody>
            <a:bodyPr wrap="square" lIns="45719" tIns="45719" rIns="45719" bIns="45719" numCol="1" anchor="t">
              <a:noAutofit/>
            </a:bodyPr>
            <a:lstStyle/>
            <a:p>
              <a:pPr marL="0" marR="0" defTabSz="475750">
                <a:defRPr sz="2000">
                  <a:solidFill>
                    <a:srgbClr val="000000"/>
                  </a:solidFill>
                  <a:uFillTx/>
                  <a:latin typeface="Arial"/>
                  <a:ea typeface="Arial"/>
                  <a:cs typeface="Arial"/>
                  <a:sym typeface="Arial"/>
                </a:defRPr>
              </a:pPr>
            </a:p>
          </p:txBody>
        </p:sp>
      </p:grpSp>
      <p:grpSp>
        <p:nvGrpSpPr>
          <p:cNvPr id="666" name="Group"/>
          <p:cNvGrpSpPr/>
          <p:nvPr/>
        </p:nvGrpSpPr>
        <p:grpSpPr>
          <a:xfrm>
            <a:off x="645340" y="2183791"/>
            <a:ext cx="1694668" cy="317494"/>
            <a:chOff x="0" y="0"/>
            <a:chExt cx="1694666" cy="317493"/>
          </a:xfrm>
        </p:grpSpPr>
        <p:pic>
          <p:nvPicPr>
            <p:cNvPr id="664" name="E_e=10_,_rm_GeV.pdf" descr="E_e=10_,_rm_GeV.pdf"/>
            <p:cNvPicPr>
              <a:picLocks noChangeAspect="1"/>
            </p:cNvPicPr>
            <p:nvPr/>
          </p:nvPicPr>
          <p:blipFill>
            <a:blip r:embed="rId7">
              <a:extLst/>
            </a:blip>
            <a:stretch>
              <a:fillRect/>
            </a:stretch>
          </p:blipFill>
          <p:spPr>
            <a:xfrm>
              <a:off x="0" y="0"/>
              <a:ext cx="1413511" cy="223923"/>
            </a:xfrm>
            <a:prstGeom prst="rect">
              <a:avLst/>
            </a:prstGeom>
            <a:ln w="12700" cap="flat">
              <a:noFill/>
              <a:miter lim="400000"/>
            </a:ln>
            <a:effectLst/>
          </p:spPr>
        </p:pic>
        <p:sp>
          <p:nvSpPr>
            <p:cNvPr id="665" name="Line"/>
            <p:cNvSpPr/>
            <p:nvPr/>
          </p:nvSpPr>
          <p:spPr>
            <a:xfrm flipV="1">
              <a:off x="1395462" y="317493"/>
              <a:ext cx="299205" cy="1"/>
            </a:xfrm>
            <a:prstGeom prst="line">
              <a:avLst/>
            </a:prstGeom>
            <a:noFill/>
            <a:ln w="25400" cap="flat">
              <a:solidFill>
                <a:srgbClr val="0433FF"/>
              </a:solidFill>
              <a:prstDash val="solid"/>
              <a:round/>
              <a:tailEnd type="arrow" w="med" len="med"/>
            </a:ln>
            <a:effectLst/>
          </p:spPr>
          <p:txBody>
            <a:bodyPr wrap="square" lIns="45719" tIns="45719" rIns="45719" bIns="45719" numCol="1" anchor="t">
              <a:noAutofit/>
            </a:bodyPr>
            <a:lstStyle/>
            <a:p>
              <a:pPr marL="0" marR="0" defTabSz="475750">
                <a:defRPr sz="2000">
                  <a:solidFill>
                    <a:srgbClr val="000000"/>
                  </a:solidFill>
                  <a:uFillTx/>
                  <a:latin typeface="Arial"/>
                  <a:ea typeface="Arial"/>
                  <a:cs typeface="Arial"/>
                  <a:sym typeface="Arial"/>
                </a:defRPr>
              </a:pPr>
            </a:p>
          </p:txBody>
        </p:sp>
      </p:grpSp>
      <p:pic>
        <p:nvPicPr>
          <p:cNvPr id="667" name="image.png" descr="image.png"/>
          <p:cNvPicPr>
            <a:picLocks noChangeAspect="1"/>
          </p:cNvPicPr>
          <p:nvPr/>
        </p:nvPicPr>
        <p:blipFill>
          <a:blip r:embed="rId8">
            <a:extLst/>
          </a:blip>
          <a:stretch>
            <a:fillRect/>
          </a:stretch>
        </p:blipFill>
        <p:spPr>
          <a:xfrm>
            <a:off x="3454756" y="2628554"/>
            <a:ext cx="3021888" cy="415589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66"/>
                                        </p:tgtEl>
                                        <p:attrNameLst>
                                          <p:attrName>style.visibility</p:attrName>
                                        </p:attrNameLst>
                                      </p:cBhvr>
                                      <p:to>
                                        <p:strVal val="visible"/>
                                      </p:to>
                                    </p:set>
                                    <p:animEffect filter="fade" transition="in">
                                      <p:cBhvr>
                                        <p:cTn id="7" dur="1000"/>
                                        <p:tgtEl>
                                          <p:spTgt spid="6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663"/>
                                        </p:tgtEl>
                                        <p:attrNameLst>
                                          <p:attrName>style.visibility</p:attrName>
                                        </p:attrNameLst>
                                      </p:cBhvr>
                                      <p:to>
                                        <p:strVal val="visible"/>
                                      </p:to>
                                    </p:set>
                                    <p:animEffect filter="fade" transition="in">
                                      <p:cBhvr>
                                        <p:cTn id="12" dur="1000"/>
                                        <p:tgtEl>
                                          <p:spTgt spid="66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667"/>
                                        </p:tgtEl>
                                        <p:attrNameLst>
                                          <p:attrName>style.visibility</p:attrName>
                                        </p:attrNameLst>
                                      </p:cBhvr>
                                      <p:to>
                                        <p:strVal val="visible"/>
                                      </p:to>
                                    </p:set>
                                    <p:animEffect filter="fade" transition="in">
                                      <p:cBhvr>
                                        <p:cTn id="17" dur="499"/>
                                        <p:tgtEl>
                                          <p:spTgt spid="66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657"/>
                                        </p:tgtEl>
                                        <p:attrNameLst>
                                          <p:attrName>style.visibility</p:attrName>
                                        </p:attrNameLst>
                                      </p:cBhvr>
                                      <p:to>
                                        <p:strVal val="visible"/>
                                      </p:to>
                                    </p:set>
                                    <p:animEffect filter="fade" transition="in">
                                      <p:cBhvr>
                                        <p:cTn id="22" dur="1000"/>
                                        <p:tgtEl>
                                          <p:spTgt spid="65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660"/>
                                        </p:tgtEl>
                                        <p:attrNameLst>
                                          <p:attrName>style.visibility</p:attrName>
                                        </p:attrNameLst>
                                      </p:cBhvr>
                                      <p:to>
                                        <p:strVal val="visible"/>
                                      </p:to>
                                    </p:set>
                                    <p:animEffect filter="fade" transition="in">
                                      <p:cBhvr>
                                        <p:cTn id="27" dur="10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7" grpId="3"/>
      <p:bldP build="whole" bldLvl="1" animBg="1" rev="0" advAuto="0" spid="660" grpId="5"/>
      <p:bldP build="whole" bldLvl="1" animBg="1" rev="0" advAuto="0" spid="666" grpId="1"/>
      <p:bldP build="whole" bldLvl="1" animBg="1" rev="0" advAuto="0" spid="657" grpId="4"/>
      <p:bldP build="whole" bldLvl="1" animBg="1" rev="0" advAuto="0" spid="663"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67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671" name="Spinning Glue: QCD and Spin"/>
          <p:cNvSpPr txBox="1"/>
          <p:nvPr>
            <p:ph type="title"/>
          </p:nvPr>
        </p:nvSpPr>
        <p:spPr>
          <a:prstGeom prst="rect">
            <a:avLst/>
          </a:prstGeom>
        </p:spPr>
        <p:txBody>
          <a:bodyPr/>
          <a:lstStyle/>
          <a:p>
            <a:pPr/>
            <a:r>
              <a:t>Spinning Glue: QCD and Spin</a:t>
            </a: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67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675" name="ePIC Detector Design Philosophy"/>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Detector Design Philosophy</a:t>
            </a:r>
          </a:p>
        </p:txBody>
      </p:sp>
      <p:sp>
        <p:nvSpPr>
          <p:cNvPr id="676" name="EIC kinematic considerations: Ee=10GeV X Ep=250GeV (√s=100GeV)"/>
          <p:cNvSpPr txBox="1"/>
          <p:nvPr/>
        </p:nvSpPr>
        <p:spPr>
          <a:xfrm>
            <a:off x="152400" y="709612"/>
            <a:ext cx="9580563" cy="5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60000" indent="-360000">
              <a:lnSpc>
                <a:spcPct val="75000"/>
              </a:lnSpc>
              <a:spcBef>
                <a:spcPts val="600"/>
              </a:spcBef>
              <a:buClr>
                <a:srgbClr val="4353FF"/>
              </a:buClr>
              <a:buSzPct val="50000"/>
              <a:buFont typeface="Monotype Sorts"/>
              <a:buBlip>
                <a:blip r:embed="rId3"/>
              </a:buBlip>
              <a:defRPr sz="1800">
                <a:solidFill>
                  <a:srgbClr val="000000"/>
                </a:solidFill>
                <a:uFill>
                  <a:solidFill>
                    <a:srgbClr val="000000"/>
                  </a:solidFill>
                </a:uFill>
                <a:latin typeface="+mn-lt"/>
                <a:ea typeface="+mn-ea"/>
                <a:cs typeface="+mn-cs"/>
                <a:sym typeface="Comic Sans MS"/>
              </a:defRPr>
            </a:pPr>
            <a:r>
              <a:t>EIC kinematic considerations: </a:t>
            </a:r>
            <a:r>
              <a:rPr>
                <a:solidFill>
                  <a:srgbClr val="0433FF"/>
                </a:solidFill>
              </a:rPr>
              <a:t>E</a:t>
            </a:r>
            <a:r>
              <a:rPr baseline="-5999">
                <a:solidFill>
                  <a:srgbClr val="0433FF"/>
                </a:solidFill>
              </a:rPr>
              <a:t>e</a:t>
            </a:r>
            <a:r>
              <a:rPr>
                <a:solidFill>
                  <a:srgbClr val="0433FF"/>
                </a:solidFill>
              </a:rPr>
              <a:t>=10GeV</a:t>
            </a:r>
            <a:r>
              <a:t> X </a:t>
            </a:r>
            <a:r>
              <a:rPr>
                <a:solidFill>
                  <a:srgbClr val="FF2600"/>
                </a:solidFill>
              </a:rPr>
              <a:t>E</a:t>
            </a:r>
            <a:r>
              <a:rPr baseline="-5999">
                <a:solidFill>
                  <a:srgbClr val="FF2600"/>
                </a:solidFill>
              </a:rPr>
              <a:t>p</a:t>
            </a:r>
            <a:r>
              <a:rPr>
                <a:solidFill>
                  <a:srgbClr val="FF2600"/>
                </a:solidFill>
              </a:rPr>
              <a:t>=250GeV </a:t>
            </a:r>
            <a:r>
              <a:t>(√s=100GeV)</a:t>
            </a:r>
          </a:p>
        </p:txBody>
      </p:sp>
      <p:pic>
        <p:nvPicPr>
          <p:cNvPr id="677" name="eA_topology_1.gif" descr="eA_topology_1.gif"/>
          <p:cNvPicPr>
            <a:picLocks noChangeAspect="1"/>
          </p:cNvPicPr>
          <p:nvPr/>
        </p:nvPicPr>
        <p:blipFill>
          <a:blip r:embed="rId4">
            <a:extLst/>
          </a:blip>
          <a:stretch>
            <a:fillRect/>
          </a:stretch>
        </p:blipFill>
        <p:spPr>
          <a:xfrm>
            <a:off x="1545165" y="1011307"/>
            <a:ext cx="5829301" cy="5391592"/>
          </a:xfrm>
          <a:prstGeom prst="rect">
            <a:avLst/>
          </a:prstGeom>
          <a:ln w="12700"/>
        </p:spPr>
      </p:pic>
      <p:pic>
        <p:nvPicPr>
          <p:cNvPr id="678" name="eA_topology_2.gif" descr="eA_topology_2.gif"/>
          <p:cNvPicPr>
            <a:picLocks noChangeAspect="1"/>
          </p:cNvPicPr>
          <p:nvPr/>
        </p:nvPicPr>
        <p:blipFill>
          <a:blip r:embed="rId5">
            <a:extLst/>
          </a:blip>
          <a:stretch>
            <a:fillRect/>
          </a:stretch>
        </p:blipFill>
        <p:spPr>
          <a:xfrm>
            <a:off x="1545165" y="1011307"/>
            <a:ext cx="5829301" cy="5391592"/>
          </a:xfrm>
          <a:prstGeom prst="rect">
            <a:avLst/>
          </a:prstGeom>
          <a:ln w="12700"/>
        </p:spPr>
      </p:pic>
      <p:pic>
        <p:nvPicPr>
          <p:cNvPr id="679" name="eA_topology_3.gif" descr="eA_topology_3.gif"/>
          <p:cNvPicPr>
            <a:picLocks noChangeAspect="1"/>
          </p:cNvPicPr>
          <p:nvPr/>
        </p:nvPicPr>
        <p:blipFill>
          <a:blip r:embed="rId6">
            <a:extLst/>
          </a:blip>
          <a:stretch>
            <a:fillRect/>
          </a:stretch>
        </p:blipFill>
        <p:spPr>
          <a:xfrm>
            <a:off x="1545165" y="1011307"/>
            <a:ext cx="5829301" cy="5391592"/>
          </a:xfrm>
          <a:prstGeom prst="rect">
            <a:avLst/>
          </a:prstGeom>
          <a:ln w="12700"/>
        </p:spPr>
      </p:pic>
      <p:pic>
        <p:nvPicPr>
          <p:cNvPr id="680" name="eA_topology_4.gif" descr="eA_topology_4.gif"/>
          <p:cNvPicPr>
            <a:picLocks noChangeAspect="1"/>
          </p:cNvPicPr>
          <p:nvPr/>
        </p:nvPicPr>
        <p:blipFill>
          <a:blip r:embed="rId7">
            <a:extLst/>
          </a:blip>
          <a:stretch>
            <a:fillRect/>
          </a:stretch>
        </p:blipFill>
        <p:spPr>
          <a:xfrm>
            <a:off x="1545165" y="1011307"/>
            <a:ext cx="5829301" cy="5391592"/>
          </a:xfrm>
          <a:prstGeom prst="rect">
            <a:avLst/>
          </a:prstGeom>
          <a:ln w="12700"/>
        </p:spPr>
      </p:pic>
      <p:pic>
        <p:nvPicPr>
          <p:cNvPr id="681" name="eA_topology_5.gif" descr="eA_topology_5.gif"/>
          <p:cNvPicPr>
            <a:picLocks noChangeAspect="1"/>
          </p:cNvPicPr>
          <p:nvPr/>
        </p:nvPicPr>
        <p:blipFill>
          <a:blip r:embed="rId8">
            <a:extLst/>
          </a:blip>
          <a:stretch>
            <a:fillRect/>
          </a:stretch>
        </p:blipFill>
        <p:spPr>
          <a:xfrm>
            <a:off x="1545165" y="1011307"/>
            <a:ext cx="5829301" cy="5391592"/>
          </a:xfrm>
          <a:prstGeom prst="rect">
            <a:avLst/>
          </a:prstGeom>
          <a:ln w="12700"/>
        </p:spPr>
      </p:pic>
      <p:pic>
        <p:nvPicPr>
          <p:cNvPr id="682" name="eA_topology_6.gif" descr="eA_topology_6.gif"/>
          <p:cNvPicPr>
            <a:picLocks noChangeAspect="1"/>
          </p:cNvPicPr>
          <p:nvPr/>
        </p:nvPicPr>
        <p:blipFill>
          <a:blip r:embed="rId9">
            <a:extLst/>
          </a:blip>
          <a:stretch>
            <a:fillRect/>
          </a:stretch>
        </p:blipFill>
        <p:spPr>
          <a:xfrm>
            <a:off x="1545165" y="1011307"/>
            <a:ext cx="5829301" cy="5391592"/>
          </a:xfrm>
          <a:prstGeom prst="rect">
            <a:avLst/>
          </a:prstGeom>
          <a:ln w="12700"/>
        </p:spPr>
      </p:pic>
      <p:pic>
        <p:nvPicPr>
          <p:cNvPr id="683" name="eA_topology_7.gif" descr="eA_topology_7.gif"/>
          <p:cNvPicPr>
            <a:picLocks noChangeAspect="1"/>
          </p:cNvPicPr>
          <p:nvPr/>
        </p:nvPicPr>
        <p:blipFill>
          <a:blip r:embed="rId10">
            <a:extLst/>
          </a:blip>
          <a:stretch>
            <a:fillRect/>
          </a:stretch>
        </p:blipFill>
        <p:spPr>
          <a:xfrm>
            <a:off x="1545165" y="1011307"/>
            <a:ext cx="5829301" cy="5391592"/>
          </a:xfrm>
          <a:prstGeom prst="rect">
            <a:avLst/>
          </a:prstGeom>
          <a:ln w="12700"/>
        </p:spPr>
      </p:pic>
      <p:pic>
        <p:nvPicPr>
          <p:cNvPr id="684" name="eA_topology_8.gif" descr="eA_topology_8.gif"/>
          <p:cNvPicPr>
            <a:picLocks noChangeAspect="1"/>
          </p:cNvPicPr>
          <p:nvPr/>
        </p:nvPicPr>
        <p:blipFill>
          <a:blip r:embed="rId11">
            <a:extLst/>
          </a:blip>
          <a:stretch>
            <a:fillRect/>
          </a:stretch>
        </p:blipFill>
        <p:spPr>
          <a:xfrm>
            <a:off x="1545165" y="1011307"/>
            <a:ext cx="5829301" cy="5391592"/>
          </a:xfrm>
          <a:prstGeom prst="rect">
            <a:avLst/>
          </a:prstGeom>
          <a:ln w="12700"/>
        </p:spPr>
      </p:pic>
      <p:pic>
        <p:nvPicPr>
          <p:cNvPr id="685" name="eA_topology_9.gif" descr="eA_topology_9.gif"/>
          <p:cNvPicPr>
            <a:picLocks noChangeAspect="1"/>
          </p:cNvPicPr>
          <p:nvPr/>
        </p:nvPicPr>
        <p:blipFill>
          <a:blip r:embed="rId12">
            <a:extLst/>
          </a:blip>
          <a:stretch>
            <a:fillRect/>
          </a:stretch>
        </p:blipFill>
        <p:spPr>
          <a:xfrm>
            <a:off x="1545165" y="1011307"/>
            <a:ext cx="5829301" cy="5391592"/>
          </a:xfrm>
          <a:prstGeom prst="rect">
            <a:avLst/>
          </a:prstGeom>
          <a:ln w="12700"/>
        </p:spPr>
      </p:pic>
      <p:pic>
        <p:nvPicPr>
          <p:cNvPr id="686" name="eA_topology_10.gif" descr="eA_topology_10.gif"/>
          <p:cNvPicPr>
            <a:picLocks noChangeAspect="1"/>
          </p:cNvPicPr>
          <p:nvPr/>
        </p:nvPicPr>
        <p:blipFill>
          <a:blip r:embed="rId13">
            <a:extLst/>
          </a:blip>
          <a:stretch>
            <a:fillRect/>
          </a:stretch>
        </p:blipFill>
        <p:spPr>
          <a:xfrm>
            <a:off x="1545165" y="1011307"/>
            <a:ext cx="5829301" cy="5391592"/>
          </a:xfrm>
          <a:prstGeom prst="rect">
            <a:avLst/>
          </a:prstGeom>
          <a:ln w="12700"/>
        </p:spPr>
      </p:pic>
      <p:pic>
        <p:nvPicPr>
          <p:cNvPr id="687" name="eA_topology_11.gif" descr="eA_topology_11.gif"/>
          <p:cNvPicPr>
            <a:picLocks noChangeAspect="1"/>
          </p:cNvPicPr>
          <p:nvPr/>
        </p:nvPicPr>
        <p:blipFill>
          <a:blip r:embed="rId14">
            <a:extLst/>
          </a:blip>
          <a:stretch>
            <a:fillRect/>
          </a:stretch>
        </p:blipFill>
        <p:spPr>
          <a:xfrm>
            <a:off x="1545165" y="1011307"/>
            <a:ext cx="5829301" cy="5391592"/>
          </a:xfrm>
          <a:prstGeom prst="rect">
            <a:avLst/>
          </a:prstGeom>
          <a:ln w="12700"/>
        </p:spPr>
      </p:pic>
      <p:pic>
        <p:nvPicPr>
          <p:cNvPr id="688" name="eA_topology_12.gif" descr="eA_topology_12.gif"/>
          <p:cNvPicPr>
            <a:picLocks noChangeAspect="1"/>
          </p:cNvPicPr>
          <p:nvPr/>
        </p:nvPicPr>
        <p:blipFill>
          <a:blip r:embed="rId15">
            <a:extLst/>
          </a:blip>
          <a:stretch>
            <a:fillRect/>
          </a:stretch>
        </p:blipFill>
        <p:spPr>
          <a:xfrm>
            <a:off x="1545165" y="1011307"/>
            <a:ext cx="5829301" cy="5391592"/>
          </a:xfrm>
          <a:prstGeom prst="rect">
            <a:avLst/>
          </a:prstGeom>
          <a:ln w="12700"/>
        </p:spPr>
      </p:pic>
      <p:pic>
        <p:nvPicPr>
          <p:cNvPr id="689" name="eA_topology_13.gif" descr="eA_topology_13.gif"/>
          <p:cNvPicPr>
            <a:picLocks noChangeAspect="1"/>
          </p:cNvPicPr>
          <p:nvPr/>
        </p:nvPicPr>
        <p:blipFill>
          <a:blip r:embed="rId16">
            <a:extLst/>
          </a:blip>
          <a:stretch>
            <a:fillRect/>
          </a:stretch>
        </p:blipFill>
        <p:spPr>
          <a:xfrm>
            <a:off x="1545165" y="1011307"/>
            <a:ext cx="5829301" cy="5391592"/>
          </a:xfrm>
          <a:prstGeom prst="rect">
            <a:avLst/>
          </a:prstGeom>
          <a:ln w="12700"/>
        </p:spPr>
      </p:pic>
      <p:pic>
        <p:nvPicPr>
          <p:cNvPr id="690" name="eA_topology_14.gif" descr="eA_topology_14.gif"/>
          <p:cNvPicPr>
            <a:picLocks noChangeAspect="1"/>
          </p:cNvPicPr>
          <p:nvPr/>
        </p:nvPicPr>
        <p:blipFill>
          <a:blip r:embed="rId17">
            <a:extLst/>
          </a:blip>
          <a:stretch>
            <a:fillRect/>
          </a:stretch>
        </p:blipFill>
        <p:spPr>
          <a:xfrm>
            <a:off x="1545165" y="1011307"/>
            <a:ext cx="5829301" cy="5391592"/>
          </a:xfrm>
          <a:prstGeom prst="rect">
            <a:avLst/>
          </a:prstGeom>
          <a:ln w="12700"/>
        </p:spPr>
      </p:pic>
      <p:pic>
        <p:nvPicPr>
          <p:cNvPr id="691" name="eA_topology_15.gif" descr="eA_topology_15.gif"/>
          <p:cNvPicPr>
            <a:picLocks noChangeAspect="1"/>
          </p:cNvPicPr>
          <p:nvPr/>
        </p:nvPicPr>
        <p:blipFill>
          <a:blip r:embed="rId18">
            <a:extLst/>
          </a:blip>
          <a:stretch>
            <a:fillRect/>
          </a:stretch>
        </p:blipFill>
        <p:spPr>
          <a:xfrm>
            <a:off x="1545165" y="1011307"/>
            <a:ext cx="5829301" cy="5391592"/>
          </a:xfrm>
          <a:prstGeom prst="rect">
            <a:avLst/>
          </a:prstGeom>
          <a:ln w="12700"/>
        </p:spPr>
      </p:pic>
      <p:pic>
        <p:nvPicPr>
          <p:cNvPr id="692" name="eA_topology_16.gif" descr="eA_topology_16.gif"/>
          <p:cNvPicPr>
            <a:picLocks noChangeAspect="1"/>
          </p:cNvPicPr>
          <p:nvPr/>
        </p:nvPicPr>
        <p:blipFill>
          <a:blip r:embed="rId19">
            <a:extLst/>
          </a:blip>
          <a:stretch>
            <a:fillRect/>
          </a:stretch>
        </p:blipFill>
        <p:spPr>
          <a:xfrm>
            <a:off x="1545165" y="1011307"/>
            <a:ext cx="5829301" cy="5391592"/>
          </a:xfrm>
          <a:prstGeom prst="rect">
            <a:avLst/>
          </a:prstGeom>
          <a:ln w="12700"/>
        </p:spPr>
      </p:pic>
      <p:pic>
        <p:nvPicPr>
          <p:cNvPr id="693" name="eA_topology_17.gif" descr="eA_topology_17.gif"/>
          <p:cNvPicPr>
            <a:picLocks noChangeAspect="1"/>
          </p:cNvPicPr>
          <p:nvPr/>
        </p:nvPicPr>
        <p:blipFill>
          <a:blip r:embed="rId20">
            <a:extLst/>
          </a:blip>
          <a:stretch>
            <a:fillRect/>
          </a:stretch>
        </p:blipFill>
        <p:spPr>
          <a:xfrm>
            <a:off x="1545165" y="1011307"/>
            <a:ext cx="5829301" cy="5391592"/>
          </a:xfrm>
          <a:prstGeom prst="rect">
            <a:avLst/>
          </a:prstGeom>
          <a:ln w="12700"/>
        </p:spPr>
      </p:pic>
      <p:pic>
        <p:nvPicPr>
          <p:cNvPr id="694" name="eA_topology_18.gif" descr="eA_topology_18.gif"/>
          <p:cNvPicPr>
            <a:picLocks noChangeAspect="1"/>
          </p:cNvPicPr>
          <p:nvPr/>
        </p:nvPicPr>
        <p:blipFill>
          <a:blip r:embed="rId21">
            <a:extLst/>
          </a:blip>
          <a:stretch>
            <a:fillRect/>
          </a:stretch>
        </p:blipFill>
        <p:spPr>
          <a:xfrm>
            <a:off x="1545165" y="1011307"/>
            <a:ext cx="5829301" cy="5391592"/>
          </a:xfrm>
          <a:prstGeom prst="rect">
            <a:avLst/>
          </a:prstGeom>
          <a:ln w="12700"/>
        </p:spPr>
      </p:pic>
      <p:pic>
        <p:nvPicPr>
          <p:cNvPr id="695" name="eA_topology_19.gif" descr="eA_topology_19.gif"/>
          <p:cNvPicPr>
            <a:picLocks noChangeAspect="1"/>
          </p:cNvPicPr>
          <p:nvPr/>
        </p:nvPicPr>
        <p:blipFill>
          <a:blip r:embed="rId22">
            <a:extLst/>
          </a:blip>
          <a:stretch>
            <a:fillRect/>
          </a:stretch>
        </p:blipFill>
        <p:spPr>
          <a:xfrm>
            <a:off x="1545165" y="1011307"/>
            <a:ext cx="5829301" cy="5391592"/>
          </a:xfrm>
          <a:prstGeom prst="rect">
            <a:avLst/>
          </a:prstGeom>
          <a:ln w="12700"/>
        </p:spPr>
      </p:pic>
      <p:pic>
        <p:nvPicPr>
          <p:cNvPr id="696" name="eA_topology_20.gif" descr="eA_topology_20.gif"/>
          <p:cNvPicPr>
            <a:picLocks noChangeAspect="1"/>
          </p:cNvPicPr>
          <p:nvPr/>
        </p:nvPicPr>
        <p:blipFill>
          <a:blip r:embed="rId23">
            <a:extLst/>
          </a:blip>
          <a:stretch>
            <a:fillRect/>
          </a:stretch>
        </p:blipFill>
        <p:spPr>
          <a:xfrm>
            <a:off x="1545165" y="1011307"/>
            <a:ext cx="5829301" cy="5391592"/>
          </a:xfrm>
          <a:prstGeom prst="rect">
            <a:avLst/>
          </a:prstGeom>
          <a:ln w="12700"/>
        </p:spPr>
      </p:pic>
      <p:pic>
        <p:nvPicPr>
          <p:cNvPr id="697" name="eA_topology_21.gif" descr="eA_topology_21.gif"/>
          <p:cNvPicPr>
            <a:picLocks noChangeAspect="1"/>
          </p:cNvPicPr>
          <p:nvPr/>
        </p:nvPicPr>
        <p:blipFill>
          <a:blip r:embed="rId24">
            <a:extLst/>
          </a:blip>
          <a:stretch>
            <a:fillRect/>
          </a:stretch>
        </p:blipFill>
        <p:spPr>
          <a:xfrm>
            <a:off x="1545165" y="1011307"/>
            <a:ext cx="5829301" cy="5391592"/>
          </a:xfrm>
          <a:prstGeom prst="rect">
            <a:avLst/>
          </a:prstGeom>
          <a:ln w="12700"/>
        </p:spPr>
      </p:pic>
      <p:pic>
        <p:nvPicPr>
          <p:cNvPr id="698" name="eA_topology_22.gif" descr="eA_topology_22.gif"/>
          <p:cNvPicPr>
            <a:picLocks noChangeAspect="1"/>
          </p:cNvPicPr>
          <p:nvPr/>
        </p:nvPicPr>
        <p:blipFill>
          <a:blip r:embed="rId25">
            <a:extLst/>
          </a:blip>
          <a:stretch>
            <a:fillRect/>
          </a:stretch>
        </p:blipFill>
        <p:spPr>
          <a:xfrm>
            <a:off x="1545165" y="1011307"/>
            <a:ext cx="5829301" cy="5391592"/>
          </a:xfrm>
          <a:prstGeom prst="rect">
            <a:avLst/>
          </a:prstGeom>
          <a:ln w="12700"/>
        </p:spPr>
      </p:pic>
      <p:pic>
        <p:nvPicPr>
          <p:cNvPr id="699" name="eA_topology_23.gif" descr="eA_topology_23.gif"/>
          <p:cNvPicPr>
            <a:picLocks noChangeAspect="1"/>
          </p:cNvPicPr>
          <p:nvPr/>
        </p:nvPicPr>
        <p:blipFill>
          <a:blip r:embed="rId26">
            <a:extLst/>
          </a:blip>
          <a:stretch>
            <a:fillRect/>
          </a:stretch>
        </p:blipFill>
        <p:spPr>
          <a:xfrm>
            <a:off x="1545165" y="1011307"/>
            <a:ext cx="5829301" cy="5391592"/>
          </a:xfrm>
          <a:prstGeom prst="rect">
            <a:avLst/>
          </a:prstGeom>
          <a:ln w="12700"/>
        </p:spPr>
      </p:pic>
      <p:pic>
        <p:nvPicPr>
          <p:cNvPr id="700" name="eA_topology_24.gif" descr="eA_topology_24.gif"/>
          <p:cNvPicPr>
            <a:picLocks noChangeAspect="1"/>
          </p:cNvPicPr>
          <p:nvPr/>
        </p:nvPicPr>
        <p:blipFill>
          <a:blip r:embed="rId27">
            <a:extLst/>
          </a:blip>
          <a:stretch>
            <a:fillRect/>
          </a:stretch>
        </p:blipFill>
        <p:spPr>
          <a:xfrm>
            <a:off x="1545165" y="1011307"/>
            <a:ext cx="5829301" cy="5391592"/>
          </a:xfrm>
          <a:prstGeom prst="rect">
            <a:avLst/>
          </a:prstGeom>
          <a:ln w="12700"/>
        </p:spPr>
      </p:pic>
      <p:pic>
        <p:nvPicPr>
          <p:cNvPr id="701" name="eA_topology_25.gif" descr="eA_topology_25.gif"/>
          <p:cNvPicPr>
            <a:picLocks noChangeAspect="1"/>
          </p:cNvPicPr>
          <p:nvPr/>
        </p:nvPicPr>
        <p:blipFill>
          <a:blip r:embed="rId28">
            <a:extLst/>
          </a:blip>
          <a:stretch>
            <a:fillRect/>
          </a:stretch>
        </p:blipFill>
        <p:spPr>
          <a:xfrm>
            <a:off x="1545165" y="1011307"/>
            <a:ext cx="5829301" cy="5391592"/>
          </a:xfrm>
          <a:prstGeom prst="rect">
            <a:avLst/>
          </a:prstGeom>
          <a:ln w="12700"/>
        </p:spPr>
      </p:pic>
      <p:pic>
        <p:nvPicPr>
          <p:cNvPr id="702" name="eA_topology_26.gif" descr="eA_topology_26.gif"/>
          <p:cNvPicPr>
            <a:picLocks noChangeAspect="1"/>
          </p:cNvPicPr>
          <p:nvPr/>
        </p:nvPicPr>
        <p:blipFill>
          <a:blip r:embed="rId29">
            <a:extLst/>
          </a:blip>
          <a:stretch>
            <a:fillRect/>
          </a:stretch>
        </p:blipFill>
        <p:spPr>
          <a:xfrm>
            <a:off x="1545165" y="1011307"/>
            <a:ext cx="5829301" cy="5391592"/>
          </a:xfrm>
          <a:prstGeom prst="rect">
            <a:avLst/>
          </a:prstGeom>
          <a:ln w="12700"/>
        </p:spPr>
      </p:pic>
      <p:pic>
        <p:nvPicPr>
          <p:cNvPr id="703" name="eA_topology_27.gif" descr="eA_topology_27.gif"/>
          <p:cNvPicPr>
            <a:picLocks noChangeAspect="1"/>
          </p:cNvPicPr>
          <p:nvPr/>
        </p:nvPicPr>
        <p:blipFill>
          <a:blip r:embed="rId30">
            <a:extLst/>
          </a:blip>
          <a:stretch>
            <a:fillRect/>
          </a:stretch>
        </p:blipFill>
        <p:spPr>
          <a:xfrm>
            <a:off x="1545165" y="1011307"/>
            <a:ext cx="5829301" cy="5391592"/>
          </a:xfrm>
          <a:prstGeom prst="rect">
            <a:avLst/>
          </a:prstGeom>
          <a:ln w="12700"/>
        </p:spPr>
      </p:pic>
      <p:pic>
        <p:nvPicPr>
          <p:cNvPr id="704" name="eA_topology_28.gif" descr="eA_topology_28.gif"/>
          <p:cNvPicPr>
            <a:picLocks noChangeAspect="1"/>
          </p:cNvPicPr>
          <p:nvPr/>
        </p:nvPicPr>
        <p:blipFill>
          <a:blip r:embed="rId31">
            <a:extLst/>
          </a:blip>
          <a:stretch>
            <a:fillRect/>
          </a:stretch>
        </p:blipFill>
        <p:spPr>
          <a:xfrm>
            <a:off x="1545165" y="1011307"/>
            <a:ext cx="5829301" cy="5391592"/>
          </a:xfrm>
          <a:prstGeom prst="rect">
            <a:avLst/>
          </a:prstGeom>
          <a:ln w="12700"/>
        </p:spPr>
      </p:pic>
      <p:pic>
        <p:nvPicPr>
          <p:cNvPr id="705" name="eA_topology_29.gif" descr="eA_topology_29.gif"/>
          <p:cNvPicPr>
            <a:picLocks noChangeAspect="1"/>
          </p:cNvPicPr>
          <p:nvPr/>
        </p:nvPicPr>
        <p:blipFill>
          <a:blip r:embed="rId32">
            <a:extLst/>
          </a:blip>
          <a:stretch>
            <a:fillRect/>
          </a:stretch>
        </p:blipFill>
        <p:spPr>
          <a:xfrm>
            <a:off x="1545165" y="1011307"/>
            <a:ext cx="5829301" cy="5391592"/>
          </a:xfrm>
          <a:prstGeom prst="rect">
            <a:avLst/>
          </a:prstGeom>
          <a:ln w="12700"/>
        </p:spPr>
      </p:pic>
      <p:pic>
        <p:nvPicPr>
          <p:cNvPr id="706" name="eA_topology_30.gif" descr="eA_topology_30.gif"/>
          <p:cNvPicPr>
            <a:picLocks noChangeAspect="1"/>
          </p:cNvPicPr>
          <p:nvPr/>
        </p:nvPicPr>
        <p:blipFill>
          <a:blip r:embed="rId33">
            <a:extLst/>
          </a:blip>
          <a:stretch>
            <a:fillRect/>
          </a:stretch>
        </p:blipFill>
        <p:spPr>
          <a:xfrm>
            <a:off x="1545165" y="1011307"/>
            <a:ext cx="5829301" cy="5391592"/>
          </a:xfrm>
          <a:prstGeom prst="rect">
            <a:avLst/>
          </a:prstGeom>
          <a:ln w="12700"/>
        </p:spPr>
      </p:pic>
      <p:pic>
        <p:nvPicPr>
          <p:cNvPr id="707" name="eA_topology_31.gif" descr="eA_topology_31.gif"/>
          <p:cNvPicPr>
            <a:picLocks noChangeAspect="1"/>
          </p:cNvPicPr>
          <p:nvPr/>
        </p:nvPicPr>
        <p:blipFill>
          <a:blip r:embed="rId34">
            <a:extLst/>
          </a:blip>
          <a:stretch>
            <a:fillRect/>
          </a:stretch>
        </p:blipFill>
        <p:spPr>
          <a:xfrm>
            <a:off x="1545165" y="1011307"/>
            <a:ext cx="5829301" cy="5391592"/>
          </a:xfrm>
          <a:prstGeom prst="rect">
            <a:avLst/>
          </a:prstGeom>
          <a:ln w="12700"/>
        </p:spPr>
      </p:pic>
      <p:pic>
        <p:nvPicPr>
          <p:cNvPr id="708" name="eA_topology_32.gif" descr="eA_topology_32.gif"/>
          <p:cNvPicPr>
            <a:picLocks noChangeAspect="1"/>
          </p:cNvPicPr>
          <p:nvPr/>
        </p:nvPicPr>
        <p:blipFill>
          <a:blip r:embed="rId35">
            <a:extLst/>
          </a:blip>
          <a:stretch>
            <a:fillRect/>
          </a:stretch>
        </p:blipFill>
        <p:spPr>
          <a:xfrm>
            <a:off x="1545165" y="1011307"/>
            <a:ext cx="5829301" cy="5391592"/>
          </a:xfrm>
          <a:prstGeom prst="rect">
            <a:avLst/>
          </a:prstGeom>
          <a:ln w="12700"/>
        </p:spPr>
      </p:pic>
      <p:pic>
        <p:nvPicPr>
          <p:cNvPr id="709" name="eA_topology_33.gif" descr="eA_topology_33.gif"/>
          <p:cNvPicPr>
            <a:picLocks noChangeAspect="1"/>
          </p:cNvPicPr>
          <p:nvPr/>
        </p:nvPicPr>
        <p:blipFill>
          <a:blip r:embed="rId36">
            <a:extLst/>
          </a:blip>
          <a:stretch>
            <a:fillRect/>
          </a:stretch>
        </p:blipFill>
        <p:spPr>
          <a:xfrm>
            <a:off x="1545165" y="1011307"/>
            <a:ext cx="5829301" cy="5391592"/>
          </a:xfrm>
          <a:prstGeom prst="rect">
            <a:avLst/>
          </a:prstGeom>
          <a:ln w="12700"/>
        </p:spPr>
      </p:pic>
      <p:pic>
        <p:nvPicPr>
          <p:cNvPr id="710" name="eA_topology_34.gif" descr="eA_topology_34.gif"/>
          <p:cNvPicPr>
            <a:picLocks noChangeAspect="1"/>
          </p:cNvPicPr>
          <p:nvPr/>
        </p:nvPicPr>
        <p:blipFill>
          <a:blip r:embed="rId37">
            <a:extLst/>
          </a:blip>
          <a:stretch>
            <a:fillRect/>
          </a:stretch>
        </p:blipFill>
        <p:spPr>
          <a:xfrm>
            <a:off x="1545165" y="1011307"/>
            <a:ext cx="5829301" cy="5391592"/>
          </a:xfrm>
          <a:prstGeom prst="rect">
            <a:avLst/>
          </a:prstGeom>
          <a:ln w="12700"/>
        </p:spPr>
      </p:pic>
      <p:pic>
        <p:nvPicPr>
          <p:cNvPr id="711" name="eA_topology_35.gif" descr="eA_topology_35.gif"/>
          <p:cNvPicPr>
            <a:picLocks noChangeAspect="1"/>
          </p:cNvPicPr>
          <p:nvPr/>
        </p:nvPicPr>
        <p:blipFill>
          <a:blip r:embed="rId38">
            <a:extLst/>
          </a:blip>
          <a:stretch>
            <a:fillRect/>
          </a:stretch>
        </p:blipFill>
        <p:spPr>
          <a:xfrm>
            <a:off x="1545165" y="1011307"/>
            <a:ext cx="5829301" cy="5391592"/>
          </a:xfrm>
          <a:prstGeom prst="rect">
            <a:avLst/>
          </a:prstGeom>
          <a:ln w="12700"/>
        </p:spPr>
      </p:pic>
      <p:pic>
        <p:nvPicPr>
          <p:cNvPr id="712" name="image.png" descr="image.png"/>
          <p:cNvPicPr>
            <a:picLocks noChangeAspect="0"/>
          </p:cNvPicPr>
          <p:nvPr/>
        </p:nvPicPr>
        <p:blipFill>
          <a:blip r:embed="rId39">
            <a:extLst/>
          </a:blip>
          <a:stretch>
            <a:fillRect/>
          </a:stretch>
        </p:blipFill>
        <p:spPr>
          <a:xfrm>
            <a:off x="2675500" y="2218887"/>
            <a:ext cx="1345618" cy="1850580"/>
          </a:xfrm>
          <a:prstGeom prst="rect">
            <a:avLst/>
          </a:prstGeom>
          <a:ln w="12700">
            <a:miter lim="400000"/>
          </a:ln>
        </p:spPr>
      </p:pic>
      <p:grpSp>
        <p:nvGrpSpPr>
          <p:cNvPr id="716" name="Group"/>
          <p:cNvGrpSpPr/>
          <p:nvPr/>
        </p:nvGrpSpPr>
        <p:grpSpPr>
          <a:xfrm>
            <a:off x="2723570" y="1558677"/>
            <a:ext cx="919308" cy="733140"/>
            <a:chOff x="0" y="0"/>
            <a:chExt cx="919306" cy="733138"/>
          </a:xfrm>
        </p:grpSpPr>
        <p:sp>
          <p:nvSpPr>
            <p:cNvPr id="713" name="barrel"/>
            <p:cNvSpPr txBox="1"/>
            <p:nvPr/>
          </p:nvSpPr>
          <p:spPr>
            <a:xfrm>
              <a:off x="69972" y="328879"/>
              <a:ext cx="702054" cy="4042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39687" marR="40639" algn="ctr">
                <a:buClr>
                  <a:srgbClr val="000000"/>
                </a:buClr>
                <a:buFont typeface="Times New Roman"/>
                <a:defRPr b="1" sz="1000">
                  <a:solidFill>
                    <a:srgbClr val="000000"/>
                  </a:solidFill>
                  <a:uFill>
                    <a:solidFill>
                      <a:srgbClr val="000000"/>
                    </a:solidFill>
                  </a:uFill>
                </a:defRPr>
              </a:lvl1pPr>
            </a:lstStyle>
            <a:p>
              <a:pPr/>
              <a:r>
                <a:t>barrel</a:t>
              </a:r>
            </a:p>
          </p:txBody>
        </p:sp>
        <p:sp>
          <p:nvSpPr>
            <p:cNvPr id="714" name="forward"/>
            <p:cNvSpPr txBox="1"/>
            <p:nvPr/>
          </p:nvSpPr>
          <p:spPr>
            <a:xfrm>
              <a:off x="0" y="0"/>
              <a:ext cx="567924" cy="257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39687" marR="40639">
                <a:buClr>
                  <a:srgbClr val="000000"/>
                </a:buClr>
                <a:buFont typeface="Times New Roman"/>
                <a:defRPr b="1" sz="1000">
                  <a:solidFill>
                    <a:srgbClr val="000000"/>
                  </a:solidFill>
                  <a:uFill>
                    <a:solidFill>
                      <a:srgbClr val="000000"/>
                    </a:solidFill>
                  </a:uFill>
                </a:defRPr>
              </a:lvl1pPr>
            </a:lstStyle>
            <a:p>
              <a:pPr/>
              <a:r>
                <a:t>forward</a:t>
              </a:r>
            </a:p>
          </p:txBody>
        </p:sp>
        <p:sp>
          <p:nvSpPr>
            <p:cNvPr id="715" name="rear"/>
            <p:cNvSpPr txBox="1"/>
            <p:nvPr/>
          </p:nvSpPr>
          <p:spPr>
            <a:xfrm>
              <a:off x="526982" y="0"/>
              <a:ext cx="392325" cy="257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marL="39687" marR="40639">
                <a:buClr>
                  <a:srgbClr val="000000"/>
                </a:buClr>
                <a:buFont typeface="Times New Roman"/>
                <a:defRPr b="1" sz="1000">
                  <a:solidFill>
                    <a:srgbClr val="000000"/>
                  </a:solidFill>
                  <a:uFill>
                    <a:solidFill>
                      <a:srgbClr val="000000"/>
                    </a:solidFill>
                  </a:uFill>
                </a:defRPr>
              </a:lvl1pPr>
            </a:lstStyle>
            <a:p>
              <a:pPr/>
              <a:r>
                <a:t>rear</a:t>
              </a:r>
            </a:p>
          </p:txBody>
        </p:sp>
      </p:grpSp>
      <p:grpSp>
        <p:nvGrpSpPr>
          <p:cNvPr id="723" name="Group"/>
          <p:cNvGrpSpPr/>
          <p:nvPr/>
        </p:nvGrpSpPr>
        <p:grpSpPr>
          <a:xfrm>
            <a:off x="1831589" y="1341873"/>
            <a:ext cx="5129669" cy="5023811"/>
            <a:chOff x="0" y="0"/>
            <a:chExt cx="5129667" cy="5023809"/>
          </a:xfrm>
        </p:grpSpPr>
        <p:grpSp>
          <p:nvGrpSpPr>
            <p:cNvPr id="719" name="Group"/>
            <p:cNvGrpSpPr/>
            <p:nvPr/>
          </p:nvGrpSpPr>
          <p:grpSpPr>
            <a:xfrm>
              <a:off x="4581974" y="4600976"/>
              <a:ext cx="547694" cy="422834"/>
              <a:chOff x="0" y="0"/>
              <a:chExt cx="547692" cy="422833"/>
            </a:xfrm>
          </p:grpSpPr>
          <p:sp>
            <p:nvSpPr>
              <p:cNvPr id="717" name="Rectangle"/>
              <p:cNvSpPr/>
              <p:nvPr/>
            </p:nvSpPr>
            <p:spPr>
              <a:xfrm>
                <a:off x="0" y="0"/>
                <a:ext cx="547693" cy="422834"/>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pic>
            <p:nvPicPr>
              <p:cNvPr id="718" name="Image" descr="Image"/>
              <p:cNvPicPr>
                <a:picLocks noChangeAspect="1"/>
              </p:cNvPicPr>
              <p:nvPr/>
            </p:nvPicPr>
            <p:blipFill>
              <a:blip r:embed="rId40">
                <a:extLst/>
              </a:blip>
              <a:stretch>
                <a:fillRect/>
              </a:stretch>
            </p:blipFill>
            <p:spPr>
              <a:xfrm>
                <a:off x="196266" y="151468"/>
                <a:ext cx="155161" cy="119897"/>
              </a:xfrm>
              <a:prstGeom prst="rect">
                <a:avLst/>
              </a:prstGeom>
              <a:ln w="12700" cap="flat">
                <a:noFill/>
                <a:round/>
              </a:ln>
              <a:effectLst/>
            </p:spPr>
          </p:pic>
        </p:grpSp>
        <p:grpSp>
          <p:nvGrpSpPr>
            <p:cNvPr id="722" name="Group"/>
            <p:cNvGrpSpPr/>
            <p:nvPr/>
          </p:nvGrpSpPr>
          <p:grpSpPr>
            <a:xfrm rot="16200000">
              <a:off x="-57524" y="57523"/>
              <a:ext cx="504657" cy="389610"/>
              <a:chOff x="0" y="0"/>
              <a:chExt cx="504656" cy="389608"/>
            </a:xfrm>
          </p:grpSpPr>
          <p:sp>
            <p:nvSpPr>
              <p:cNvPr id="720" name="Rectangle"/>
              <p:cNvSpPr/>
              <p:nvPr/>
            </p:nvSpPr>
            <p:spPr>
              <a:xfrm>
                <a:off x="0" y="0"/>
                <a:ext cx="504657" cy="389609"/>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pic>
            <p:nvPicPr>
              <p:cNvPr id="721" name="Image" descr="Image"/>
              <p:cNvPicPr>
                <a:picLocks noChangeAspect="1"/>
              </p:cNvPicPr>
              <p:nvPr/>
            </p:nvPicPr>
            <p:blipFill>
              <a:blip r:embed="rId41">
                <a:extLst/>
              </a:blip>
              <a:stretch>
                <a:fillRect/>
              </a:stretch>
            </p:blipFill>
            <p:spPr>
              <a:xfrm>
                <a:off x="99148" y="59031"/>
                <a:ext cx="306360" cy="271546"/>
              </a:xfrm>
              <a:prstGeom prst="rect">
                <a:avLst/>
              </a:prstGeom>
              <a:ln w="12700" cap="flat">
                <a:noFill/>
                <a:round/>
              </a:ln>
              <a:effectLst/>
            </p:spPr>
          </p:pic>
        </p:grpSp>
      </p:grpSp>
      <p:grpSp>
        <p:nvGrpSpPr>
          <p:cNvPr id="727" name="Group"/>
          <p:cNvGrpSpPr/>
          <p:nvPr/>
        </p:nvGrpSpPr>
        <p:grpSpPr>
          <a:xfrm>
            <a:off x="5199736" y="1491456"/>
            <a:ext cx="3186499" cy="5256689"/>
            <a:chOff x="0" y="0"/>
            <a:chExt cx="3186498" cy="5256688"/>
          </a:xfrm>
        </p:grpSpPr>
        <p:sp>
          <p:nvSpPr>
            <p:cNvPr id="724" name="Line"/>
            <p:cNvSpPr/>
            <p:nvPr/>
          </p:nvSpPr>
          <p:spPr>
            <a:xfrm flipV="1">
              <a:off x="527049" y="0"/>
              <a:ext cx="2" cy="4083523"/>
            </a:xfrm>
            <a:prstGeom prst="line">
              <a:avLst/>
            </a:prstGeom>
            <a:noFill/>
            <a:ln w="25400" cap="flat">
              <a:solidFill>
                <a:srgbClr val="008F00"/>
              </a:solidFill>
              <a:custDash>
                <a:ds d="200000" sp="200000"/>
              </a:custDash>
              <a:miter lim="400000"/>
            </a:ln>
            <a:effectLst/>
          </p:spPr>
          <p:txBody>
            <a:bodyPr wrap="square" lIns="0" tIns="0" rIns="0" bIns="0" numCol="1" anchor="t">
              <a:noAutofit/>
            </a:bodyPr>
            <a:lstStyle/>
            <a:p>
              <a:pPr/>
            </a:p>
          </p:txBody>
        </p:sp>
        <p:pic>
          <p:nvPicPr>
            <p:cNvPr id="725" name="Image" descr="Image"/>
            <p:cNvPicPr>
              <a:picLocks noChangeAspect="1"/>
            </p:cNvPicPr>
            <p:nvPr/>
          </p:nvPicPr>
          <p:blipFill>
            <a:blip r:embed="rId42">
              <a:extLst/>
            </a:blip>
            <a:stretch>
              <a:fillRect/>
            </a:stretch>
          </p:blipFill>
          <p:spPr>
            <a:xfrm>
              <a:off x="0" y="4585666"/>
              <a:ext cx="1054100" cy="177239"/>
            </a:xfrm>
            <a:prstGeom prst="rect">
              <a:avLst/>
            </a:prstGeom>
            <a:ln w="12700" cap="flat">
              <a:noFill/>
              <a:round/>
            </a:ln>
            <a:effectLst/>
          </p:spPr>
        </p:pic>
        <p:sp>
          <p:nvSpPr>
            <p:cNvPr id="726" name="Kinematic peak location!"/>
            <p:cNvSpPr txBox="1"/>
            <p:nvPr/>
          </p:nvSpPr>
          <p:spPr>
            <a:xfrm>
              <a:off x="838379" y="4913788"/>
              <a:ext cx="234812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008F00"/>
                  </a:solidFill>
                  <a:latin typeface="+mn-lt"/>
                  <a:ea typeface="+mn-ea"/>
                  <a:cs typeface="+mn-cs"/>
                  <a:sym typeface="Comic Sans MS"/>
                </a:defRPr>
              </a:lvl1pPr>
            </a:lstStyle>
            <a:p>
              <a:pPr/>
              <a:r>
                <a:t>Kinematic peak location!</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77"/>
                                        </p:tgtEl>
                                        <p:attrNameLst>
                                          <p:attrName>style.visibility</p:attrName>
                                        </p:attrNameLst>
                                      </p:cBhvr>
                                      <p:to>
                                        <p:strVal val="visible"/>
                                      </p:to>
                                    </p:set>
                                    <p:animEffect filter="fade" transition="in">
                                      <p:cBhvr>
                                        <p:cTn id="7" dur="500"/>
                                        <p:tgtEl>
                                          <p:spTgt spid="677"/>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723"/>
                                        </p:tgtEl>
                                        <p:attrNameLst>
                                          <p:attrName>style.visibility</p:attrName>
                                        </p:attrNameLst>
                                      </p:cBhvr>
                                      <p:to>
                                        <p:strVal val="visible"/>
                                      </p:to>
                                    </p:set>
                                    <p:animEffect filter="fade" transition="in">
                                      <p:cBhvr>
                                        <p:cTn id="11" dur="499"/>
                                        <p:tgtEl>
                                          <p:spTgt spid="723"/>
                                        </p:tgtEl>
                                      </p:cBhvr>
                                    </p:animEffect>
                                  </p:childTnLst>
                                </p:cTn>
                              </p:par>
                            </p:childTnLst>
                          </p:cTn>
                        </p:par>
                        <p:par>
                          <p:cTn id="12" fill="hold">
                            <p:stCondLst>
                              <p:cond delay="999"/>
                            </p:stCondLst>
                            <p:childTnLst>
                              <p:par>
                                <p:cTn id="13" presetClass="entr" nodeType="afterEffect" presetID="10" grpId="3" fill="hold">
                                  <p:stCondLst>
                                    <p:cond delay="0"/>
                                  </p:stCondLst>
                                  <p:iterate type="el" backwards="0">
                                    <p:tmAbs val="0"/>
                                  </p:iterate>
                                  <p:childTnLst>
                                    <p:set>
                                      <p:cBhvr>
                                        <p:cTn id="14" fill="hold"/>
                                        <p:tgtEl>
                                          <p:spTgt spid="712"/>
                                        </p:tgtEl>
                                        <p:attrNameLst>
                                          <p:attrName>style.visibility</p:attrName>
                                        </p:attrNameLst>
                                      </p:cBhvr>
                                      <p:to>
                                        <p:strVal val="visible"/>
                                      </p:to>
                                    </p:set>
                                    <p:animEffect filter="fade" transition="in">
                                      <p:cBhvr>
                                        <p:cTn id="15" dur="499"/>
                                        <p:tgtEl>
                                          <p:spTgt spid="712"/>
                                        </p:tgtEl>
                                      </p:cBhvr>
                                    </p:animEffect>
                                  </p:childTnLst>
                                </p:cTn>
                              </p:par>
                            </p:childTnLst>
                          </p:cTn>
                        </p:par>
                        <p:par>
                          <p:cTn id="16" fill="hold">
                            <p:stCondLst>
                              <p:cond delay="1498"/>
                            </p:stCondLst>
                            <p:childTnLst>
                              <p:par>
                                <p:cTn id="17" presetClass="entr" nodeType="afterEffect" presetID="10" grpId="4" fill="hold">
                                  <p:stCondLst>
                                    <p:cond delay="0"/>
                                  </p:stCondLst>
                                  <p:iterate type="el" backwards="0">
                                    <p:tmAbs val="0"/>
                                  </p:iterate>
                                  <p:childTnLst>
                                    <p:set>
                                      <p:cBhvr>
                                        <p:cTn id="18" fill="hold"/>
                                        <p:tgtEl>
                                          <p:spTgt spid="716"/>
                                        </p:tgtEl>
                                        <p:attrNameLst>
                                          <p:attrName>style.visibility</p:attrName>
                                        </p:attrNameLst>
                                      </p:cBhvr>
                                      <p:to>
                                        <p:strVal val="visible"/>
                                      </p:to>
                                    </p:set>
                                    <p:animEffect filter="fade" transition="in">
                                      <p:cBhvr>
                                        <p:cTn id="19" dur="1000"/>
                                        <p:tgtEl>
                                          <p:spTgt spid="716"/>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5" fill="hold">
                                  <p:stCondLst>
                                    <p:cond delay="0"/>
                                  </p:stCondLst>
                                  <p:iterate type="el" backwards="0">
                                    <p:tmAbs val="0"/>
                                  </p:iterate>
                                  <p:childTnLst>
                                    <p:set>
                                      <p:cBhvr>
                                        <p:cTn id="23" fill="hold"/>
                                        <p:tgtEl>
                                          <p:spTgt spid="678"/>
                                        </p:tgtEl>
                                        <p:attrNameLst>
                                          <p:attrName>style.visibility</p:attrName>
                                        </p:attrNameLst>
                                      </p:cBhvr>
                                      <p:to>
                                        <p:strVal val="visible"/>
                                      </p:to>
                                    </p:set>
                                    <p:animEffect filter="fade" transition="in">
                                      <p:cBhvr>
                                        <p:cTn id="24" dur="500"/>
                                        <p:tgtEl>
                                          <p:spTgt spid="678"/>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ID="10" grpId="6" fill="hold">
                                  <p:stCondLst>
                                    <p:cond delay="0"/>
                                  </p:stCondLst>
                                  <p:iterate type="el" backwards="0">
                                    <p:tmAbs val="0"/>
                                  </p:iterate>
                                  <p:childTnLst>
                                    <p:set>
                                      <p:cBhvr>
                                        <p:cTn id="28" fill="hold"/>
                                        <p:tgtEl>
                                          <p:spTgt spid="679"/>
                                        </p:tgtEl>
                                        <p:attrNameLst>
                                          <p:attrName>style.visibility</p:attrName>
                                        </p:attrNameLst>
                                      </p:cBhvr>
                                      <p:to>
                                        <p:strVal val="visible"/>
                                      </p:to>
                                    </p:set>
                                    <p:animEffect filter="fade" transition="in">
                                      <p:cBhvr>
                                        <p:cTn id="29" dur="500"/>
                                        <p:tgtEl>
                                          <p:spTgt spid="679"/>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10" grpId="7" fill="hold">
                                  <p:stCondLst>
                                    <p:cond delay="0"/>
                                  </p:stCondLst>
                                  <p:iterate type="el" backwards="0">
                                    <p:tmAbs val="0"/>
                                  </p:iterate>
                                  <p:childTnLst>
                                    <p:set>
                                      <p:cBhvr>
                                        <p:cTn id="33" fill="hold"/>
                                        <p:tgtEl>
                                          <p:spTgt spid="680"/>
                                        </p:tgtEl>
                                        <p:attrNameLst>
                                          <p:attrName>style.visibility</p:attrName>
                                        </p:attrNameLst>
                                      </p:cBhvr>
                                      <p:to>
                                        <p:strVal val="visible"/>
                                      </p:to>
                                    </p:set>
                                    <p:animEffect filter="fade" transition="in">
                                      <p:cBhvr>
                                        <p:cTn id="34" dur="500"/>
                                        <p:tgtEl>
                                          <p:spTgt spid="680"/>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8" fill="hold">
                                  <p:stCondLst>
                                    <p:cond delay="0"/>
                                  </p:stCondLst>
                                  <p:iterate type="el" backwards="0">
                                    <p:tmAbs val="0"/>
                                  </p:iterate>
                                  <p:childTnLst>
                                    <p:set>
                                      <p:cBhvr>
                                        <p:cTn id="38" fill="hold"/>
                                        <p:tgtEl>
                                          <p:spTgt spid="681"/>
                                        </p:tgtEl>
                                        <p:attrNameLst>
                                          <p:attrName>style.visibility</p:attrName>
                                        </p:attrNameLst>
                                      </p:cBhvr>
                                      <p:to>
                                        <p:strVal val="visible"/>
                                      </p:to>
                                    </p:set>
                                    <p:animEffect filter="fade" transition="in">
                                      <p:cBhvr>
                                        <p:cTn id="39" dur="500"/>
                                        <p:tgtEl>
                                          <p:spTgt spid="681"/>
                                        </p:tgtEl>
                                      </p:cBhvr>
                                    </p:animEffect>
                                  </p:childTnLst>
                                </p:cTn>
                              </p:par>
                            </p:childTnLst>
                          </p:cTn>
                        </p:par>
                      </p:childTnLst>
                    </p:cTn>
                  </p:par>
                  <p:par>
                    <p:cTn id="40" fill="hold">
                      <p:stCondLst>
                        <p:cond delay="indefinite"/>
                      </p:stCondLst>
                      <p:childTnLst>
                        <p:par>
                          <p:cTn id="41" fill="hold">
                            <p:stCondLst>
                              <p:cond delay="0"/>
                            </p:stCondLst>
                            <p:childTnLst>
                              <p:par>
                                <p:cTn id="42" presetClass="entr" nodeType="clickEffect" presetID="10" grpId="9" fill="hold">
                                  <p:stCondLst>
                                    <p:cond delay="0"/>
                                  </p:stCondLst>
                                  <p:iterate type="el" backwards="0">
                                    <p:tmAbs val="0"/>
                                  </p:iterate>
                                  <p:childTnLst>
                                    <p:set>
                                      <p:cBhvr>
                                        <p:cTn id="43" fill="hold"/>
                                        <p:tgtEl>
                                          <p:spTgt spid="682"/>
                                        </p:tgtEl>
                                        <p:attrNameLst>
                                          <p:attrName>style.visibility</p:attrName>
                                        </p:attrNameLst>
                                      </p:cBhvr>
                                      <p:to>
                                        <p:strVal val="visible"/>
                                      </p:to>
                                    </p:set>
                                    <p:animEffect filter="fade" transition="in">
                                      <p:cBhvr>
                                        <p:cTn id="44" dur="500"/>
                                        <p:tgtEl>
                                          <p:spTgt spid="682"/>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ID="10" grpId="10" fill="hold">
                                  <p:stCondLst>
                                    <p:cond delay="0"/>
                                  </p:stCondLst>
                                  <p:iterate type="el" backwards="0">
                                    <p:tmAbs val="0"/>
                                  </p:iterate>
                                  <p:childTnLst>
                                    <p:set>
                                      <p:cBhvr>
                                        <p:cTn id="48" fill="hold"/>
                                        <p:tgtEl>
                                          <p:spTgt spid="683"/>
                                        </p:tgtEl>
                                        <p:attrNameLst>
                                          <p:attrName>style.visibility</p:attrName>
                                        </p:attrNameLst>
                                      </p:cBhvr>
                                      <p:to>
                                        <p:strVal val="visible"/>
                                      </p:to>
                                    </p:set>
                                    <p:animEffect filter="fade" transition="in">
                                      <p:cBhvr>
                                        <p:cTn id="49" dur="500"/>
                                        <p:tgtEl>
                                          <p:spTgt spid="683"/>
                                        </p:tgtEl>
                                      </p:cBhvr>
                                    </p:animEffect>
                                  </p:childTnLst>
                                </p:cTn>
                              </p:par>
                            </p:childTnLst>
                          </p:cTn>
                        </p:par>
                        <p:par>
                          <p:cTn id="50" fill="hold">
                            <p:stCondLst>
                              <p:cond delay="500"/>
                            </p:stCondLst>
                            <p:childTnLst>
                              <p:par>
                                <p:cTn id="51" presetClass="entr" nodeType="afterEffect" presetID="10" grpId="11" fill="hold">
                                  <p:stCondLst>
                                    <p:cond delay="0"/>
                                  </p:stCondLst>
                                  <p:iterate type="el" backwards="0">
                                    <p:tmAbs val="0"/>
                                  </p:iterate>
                                  <p:childTnLst>
                                    <p:set>
                                      <p:cBhvr>
                                        <p:cTn id="52" fill="hold"/>
                                        <p:tgtEl>
                                          <p:spTgt spid="684"/>
                                        </p:tgtEl>
                                        <p:attrNameLst>
                                          <p:attrName>style.visibility</p:attrName>
                                        </p:attrNameLst>
                                      </p:cBhvr>
                                      <p:to>
                                        <p:strVal val="visible"/>
                                      </p:to>
                                    </p:set>
                                    <p:animEffect filter="fade" transition="in">
                                      <p:cBhvr>
                                        <p:cTn id="53" dur="500"/>
                                        <p:tgtEl>
                                          <p:spTgt spid="684"/>
                                        </p:tgtEl>
                                      </p:cBhvr>
                                    </p:animEffect>
                                  </p:childTnLst>
                                </p:cTn>
                              </p:par>
                            </p:childTnLst>
                          </p:cTn>
                        </p:par>
                        <p:par>
                          <p:cTn id="54" fill="hold">
                            <p:stCondLst>
                              <p:cond delay="1000"/>
                            </p:stCondLst>
                            <p:childTnLst>
                              <p:par>
                                <p:cTn id="55" presetClass="entr" nodeType="afterEffect" presetID="10" grpId="12" fill="hold">
                                  <p:stCondLst>
                                    <p:cond delay="0"/>
                                  </p:stCondLst>
                                  <p:iterate type="el" backwards="0">
                                    <p:tmAbs val="0"/>
                                  </p:iterate>
                                  <p:childTnLst>
                                    <p:set>
                                      <p:cBhvr>
                                        <p:cTn id="56" fill="hold"/>
                                        <p:tgtEl>
                                          <p:spTgt spid="685"/>
                                        </p:tgtEl>
                                        <p:attrNameLst>
                                          <p:attrName>style.visibility</p:attrName>
                                        </p:attrNameLst>
                                      </p:cBhvr>
                                      <p:to>
                                        <p:strVal val="visible"/>
                                      </p:to>
                                    </p:set>
                                    <p:animEffect filter="fade" transition="in">
                                      <p:cBhvr>
                                        <p:cTn id="57" dur="500"/>
                                        <p:tgtEl>
                                          <p:spTgt spid="685"/>
                                        </p:tgtEl>
                                      </p:cBhvr>
                                    </p:animEffect>
                                  </p:childTnLst>
                                </p:cTn>
                              </p:par>
                            </p:childTnLst>
                          </p:cTn>
                        </p:par>
                        <p:par>
                          <p:cTn id="58" fill="hold">
                            <p:stCondLst>
                              <p:cond delay="1500"/>
                            </p:stCondLst>
                            <p:childTnLst>
                              <p:par>
                                <p:cTn id="59" presetClass="entr" nodeType="afterEffect" presetID="10" grpId="13" fill="hold">
                                  <p:stCondLst>
                                    <p:cond delay="0"/>
                                  </p:stCondLst>
                                  <p:iterate type="el" backwards="0">
                                    <p:tmAbs val="0"/>
                                  </p:iterate>
                                  <p:childTnLst>
                                    <p:set>
                                      <p:cBhvr>
                                        <p:cTn id="60" fill="hold"/>
                                        <p:tgtEl>
                                          <p:spTgt spid="686"/>
                                        </p:tgtEl>
                                        <p:attrNameLst>
                                          <p:attrName>style.visibility</p:attrName>
                                        </p:attrNameLst>
                                      </p:cBhvr>
                                      <p:to>
                                        <p:strVal val="visible"/>
                                      </p:to>
                                    </p:set>
                                    <p:animEffect filter="fade" transition="in">
                                      <p:cBhvr>
                                        <p:cTn id="61" dur="500"/>
                                        <p:tgtEl>
                                          <p:spTgt spid="686"/>
                                        </p:tgtEl>
                                      </p:cBhvr>
                                    </p:animEffect>
                                  </p:childTnLst>
                                </p:cTn>
                              </p:par>
                            </p:childTnLst>
                          </p:cTn>
                        </p:par>
                        <p:par>
                          <p:cTn id="62" fill="hold">
                            <p:stCondLst>
                              <p:cond delay="2000"/>
                            </p:stCondLst>
                            <p:childTnLst>
                              <p:par>
                                <p:cTn id="63" presetClass="entr" nodeType="afterEffect" presetID="10" grpId="14" fill="hold">
                                  <p:stCondLst>
                                    <p:cond delay="0"/>
                                  </p:stCondLst>
                                  <p:iterate type="el" backwards="0">
                                    <p:tmAbs val="0"/>
                                  </p:iterate>
                                  <p:childTnLst>
                                    <p:set>
                                      <p:cBhvr>
                                        <p:cTn id="64" fill="hold"/>
                                        <p:tgtEl>
                                          <p:spTgt spid="687"/>
                                        </p:tgtEl>
                                        <p:attrNameLst>
                                          <p:attrName>style.visibility</p:attrName>
                                        </p:attrNameLst>
                                      </p:cBhvr>
                                      <p:to>
                                        <p:strVal val="visible"/>
                                      </p:to>
                                    </p:set>
                                    <p:animEffect filter="fade" transition="in">
                                      <p:cBhvr>
                                        <p:cTn id="65" dur="500"/>
                                        <p:tgtEl>
                                          <p:spTgt spid="687"/>
                                        </p:tgtEl>
                                      </p:cBhvr>
                                    </p:animEffect>
                                  </p:childTnLst>
                                </p:cTn>
                              </p:par>
                            </p:childTnLst>
                          </p:cTn>
                        </p:par>
                        <p:par>
                          <p:cTn id="66" fill="hold">
                            <p:stCondLst>
                              <p:cond delay="2500"/>
                            </p:stCondLst>
                            <p:childTnLst>
                              <p:par>
                                <p:cTn id="67" presetClass="entr" nodeType="afterEffect" presetID="10" grpId="15" fill="hold">
                                  <p:stCondLst>
                                    <p:cond delay="0"/>
                                  </p:stCondLst>
                                  <p:iterate type="el" backwards="0">
                                    <p:tmAbs val="0"/>
                                  </p:iterate>
                                  <p:childTnLst>
                                    <p:set>
                                      <p:cBhvr>
                                        <p:cTn id="68" fill="hold"/>
                                        <p:tgtEl>
                                          <p:spTgt spid="688"/>
                                        </p:tgtEl>
                                        <p:attrNameLst>
                                          <p:attrName>style.visibility</p:attrName>
                                        </p:attrNameLst>
                                      </p:cBhvr>
                                      <p:to>
                                        <p:strVal val="visible"/>
                                      </p:to>
                                    </p:set>
                                    <p:animEffect filter="fade" transition="in">
                                      <p:cBhvr>
                                        <p:cTn id="69" dur="500"/>
                                        <p:tgtEl>
                                          <p:spTgt spid="688"/>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ID="10" grpId="16" fill="hold">
                                  <p:stCondLst>
                                    <p:cond delay="0"/>
                                  </p:stCondLst>
                                  <p:iterate type="el" backwards="0">
                                    <p:tmAbs val="0"/>
                                  </p:iterate>
                                  <p:childTnLst>
                                    <p:set>
                                      <p:cBhvr>
                                        <p:cTn id="73" fill="hold"/>
                                        <p:tgtEl>
                                          <p:spTgt spid="689"/>
                                        </p:tgtEl>
                                        <p:attrNameLst>
                                          <p:attrName>style.visibility</p:attrName>
                                        </p:attrNameLst>
                                      </p:cBhvr>
                                      <p:to>
                                        <p:strVal val="visible"/>
                                      </p:to>
                                    </p:set>
                                    <p:animEffect filter="fade" transition="in">
                                      <p:cBhvr>
                                        <p:cTn id="74" dur="500"/>
                                        <p:tgtEl>
                                          <p:spTgt spid="689"/>
                                        </p:tgtEl>
                                      </p:cBhvr>
                                    </p:animEffect>
                                  </p:childTnLst>
                                </p:cTn>
                              </p:par>
                            </p:childTnLst>
                          </p:cTn>
                        </p:par>
                        <p:par>
                          <p:cTn id="75" fill="hold">
                            <p:stCondLst>
                              <p:cond delay="500"/>
                            </p:stCondLst>
                            <p:childTnLst>
                              <p:par>
                                <p:cTn id="76" presetClass="entr" nodeType="afterEffect" presetID="10" grpId="17" fill="hold">
                                  <p:stCondLst>
                                    <p:cond delay="0"/>
                                  </p:stCondLst>
                                  <p:iterate type="el" backwards="0">
                                    <p:tmAbs val="0"/>
                                  </p:iterate>
                                  <p:childTnLst>
                                    <p:set>
                                      <p:cBhvr>
                                        <p:cTn id="77" fill="hold"/>
                                        <p:tgtEl>
                                          <p:spTgt spid="690"/>
                                        </p:tgtEl>
                                        <p:attrNameLst>
                                          <p:attrName>style.visibility</p:attrName>
                                        </p:attrNameLst>
                                      </p:cBhvr>
                                      <p:to>
                                        <p:strVal val="visible"/>
                                      </p:to>
                                    </p:set>
                                    <p:animEffect filter="fade" transition="in">
                                      <p:cBhvr>
                                        <p:cTn id="78" dur="500"/>
                                        <p:tgtEl>
                                          <p:spTgt spid="690"/>
                                        </p:tgtEl>
                                      </p:cBhvr>
                                    </p:animEffect>
                                  </p:childTnLst>
                                </p:cTn>
                              </p:par>
                            </p:childTnLst>
                          </p:cTn>
                        </p:par>
                        <p:par>
                          <p:cTn id="79" fill="hold">
                            <p:stCondLst>
                              <p:cond delay="1000"/>
                            </p:stCondLst>
                            <p:childTnLst>
                              <p:par>
                                <p:cTn id="80" presetClass="entr" nodeType="afterEffect" presetID="10" grpId="18" fill="hold">
                                  <p:stCondLst>
                                    <p:cond delay="0"/>
                                  </p:stCondLst>
                                  <p:iterate type="el" backwards="0">
                                    <p:tmAbs val="0"/>
                                  </p:iterate>
                                  <p:childTnLst>
                                    <p:set>
                                      <p:cBhvr>
                                        <p:cTn id="81" fill="hold"/>
                                        <p:tgtEl>
                                          <p:spTgt spid="691"/>
                                        </p:tgtEl>
                                        <p:attrNameLst>
                                          <p:attrName>style.visibility</p:attrName>
                                        </p:attrNameLst>
                                      </p:cBhvr>
                                      <p:to>
                                        <p:strVal val="visible"/>
                                      </p:to>
                                    </p:set>
                                    <p:animEffect filter="fade" transition="in">
                                      <p:cBhvr>
                                        <p:cTn id="82" dur="500"/>
                                        <p:tgtEl>
                                          <p:spTgt spid="691"/>
                                        </p:tgtEl>
                                      </p:cBhvr>
                                    </p:animEffect>
                                  </p:childTnLst>
                                </p:cTn>
                              </p:par>
                            </p:childTnLst>
                          </p:cTn>
                        </p:par>
                        <p:par>
                          <p:cTn id="83" fill="hold">
                            <p:stCondLst>
                              <p:cond delay="1500"/>
                            </p:stCondLst>
                            <p:childTnLst>
                              <p:par>
                                <p:cTn id="84" presetClass="entr" nodeType="afterEffect" presetID="10" grpId="19" fill="hold">
                                  <p:stCondLst>
                                    <p:cond delay="0"/>
                                  </p:stCondLst>
                                  <p:iterate type="el" backwards="0">
                                    <p:tmAbs val="0"/>
                                  </p:iterate>
                                  <p:childTnLst>
                                    <p:set>
                                      <p:cBhvr>
                                        <p:cTn id="85" fill="hold"/>
                                        <p:tgtEl>
                                          <p:spTgt spid="692"/>
                                        </p:tgtEl>
                                        <p:attrNameLst>
                                          <p:attrName>style.visibility</p:attrName>
                                        </p:attrNameLst>
                                      </p:cBhvr>
                                      <p:to>
                                        <p:strVal val="visible"/>
                                      </p:to>
                                    </p:set>
                                    <p:animEffect filter="fade" transition="in">
                                      <p:cBhvr>
                                        <p:cTn id="86" dur="500"/>
                                        <p:tgtEl>
                                          <p:spTgt spid="692"/>
                                        </p:tgtEl>
                                      </p:cBhvr>
                                    </p:animEffect>
                                  </p:childTnLst>
                                </p:cTn>
                              </p:par>
                            </p:childTnLst>
                          </p:cTn>
                        </p:par>
                        <p:par>
                          <p:cTn id="87" fill="hold">
                            <p:stCondLst>
                              <p:cond delay="2000"/>
                            </p:stCondLst>
                            <p:childTnLst>
                              <p:par>
                                <p:cTn id="88" presetClass="entr" nodeType="afterEffect" presetID="10" grpId="20" fill="hold">
                                  <p:stCondLst>
                                    <p:cond delay="0"/>
                                  </p:stCondLst>
                                  <p:iterate type="el" backwards="0">
                                    <p:tmAbs val="0"/>
                                  </p:iterate>
                                  <p:childTnLst>
                                    <p:set>
                                      <p:cBhvr>
                                        <p:cTn id="89" fill="hold"/>
                                        <p:tgtEl>
                                          <p:spTgt spid="693"/>
                                        </p:tgtEl>
                                        <p:attrNameLst>
                                          <p:attrName>style.visibility</p:attrName>
                                        </p:attrNameLst>
                                      </p:cBhvr>
                                      <p:to>
                                        <p:strVal val="visible"/>
                                      </p:to>
                                    </p:set>
                                    <p:animEffect filter="fade" transition="in">
                                      <p:cBhvr>
                                        <p:cTn id="90" dur="500"/>
                                        <p:tgtEl>
                                          <p:spTgt spid="693"/>
                                        </p:tgtEl>
                                      </p:cBhvr>
                                    </p:animEffect>
                                  </p:childTnLst>
                                </p:cTn>
                              </p:par>
                            </p:childTnLst>
                          </p:cTn>
                        </p:par>
                      </p:childTnLst>
                    </p:cTn>
                  </p:par>
                  <p:par>
                    <p:cTn id="91" fill="hold">
                      <p:stCondLst>
                        <p:cond delay="indefinite"/>
                      </p:stCondLst>
                      <p:childTnLst>
                        <p:par>
                          <p:cTn id="92" fill="hold">
                            <p:stCondLst>
                              <p:cond delay="0"/>
                            </p:stCondLst>
                            <p:childTnLst>
                              <p:par>
                                <p:cTn id="93" presetClass="entr" nodeType="clickEffect" presetID="10" grpId="21" fill="hold">
                                  <p:stCondLst>
                                    <p:cond delay="0"/>
                                  </p:stCondLst>
                                  <p:iterate type="el" backwards="0">
                                    <p:tmAbs val="0"/>
                                  </p:iterate>
                                  <p:childTnLst>
                                    <p:set>
                                      <p:cBhvr>
                                        <p:cTn id="94" fill="hold"/>
                                        <p:tgtEl>
                                          <p:spTgt spid="694"/>
                                        </p:tgtEl>
                                        <p:attrNameLst>
                                          <p:attrName>style.visibility</p:attrName>
                                        </p:attrNameLst>
                                      </p:cBhvr>
                                      <p:to>
                                        <p:strVal val="visible"/>
                                      </p:to>
                                    </p:set>
                                    <p:animEffect filter="fade" transition="in">
                                      <p:cBhvr>
                                        <p:cTn id="95" dur="500"/>
                                        <p:tgtEl>
                                          <p:spTgt spid="694"/>
                                        </p:tgtEl>
                                      </p:cBhvr>
                                    </p:animEffect>
                                  </p:childTnLst>
                                </p:cTn>
                              </p:par>
                            </p:childTnLst>
                          </p:cTn>
                        </p:par>
                        <p:par>
                          <p:cTn id="96" fill="hold">
                            <p:stCondLst>
                              <p:cond delay="500"/>
                            </p:stCondLst>
                            <p:childTnLst>
                              <p:par>
                                <p:cTn id="97" presetClass="entr" nodeType="afterEffect" presetID="10" grpId="22" fill="hold">
                                  <p:stCondLst>
                                    <p:cond delay="0"/>
                                  </p:stCondLst>
                                  <p:iterate type="el" backwards="0">
                                    <p:tmAbs val="0"/>
                                  </p:iterate>
                                  <p:childTnLst>
                                    <p:set>
                                      <p:cBhvr>
                                        <p:cTn id="98" fill="hold"/>
                                        <p:tgtEl>
                                          <p:spTgt spid="695"/>
                                        </p:tgtEl>
                                        <p:attrNameLst>
                                          <p:attrName>style.visibility</p:attrName>
                                        </p:attrNameLst>
                                      </p:cBhvr>
                                      <p:to>
                                        <p:strVal val="visible"/>
                                      </p:to>
                                    </p:set>
                                    <p:animEffect filter="fade" transition="in">
                                      <p:cBhvr>
                                        <p:cTn id="99" dur="500"/>
                                        <p:tgtEl>
                                          <p:spTgt spid="695"/>
                                        </p:tgtEl>
                                      </p:cBhvr>
                                    </p:animEffect>
                                  </p:childTnLst>
                                </p:cTn>
                              </p:par>
                            </p:childTnLst>
                          </p:cTn>
                        </p:par>
                        <p:par>
                          <p:cTn id="100" fill="hold">
                            <p:stCondLst>
                              <p:cond delay="1000"/>
                            </p:stCondLst>
                            <p:childTnLst>
                              <p:par>
                                <p:cTn id="101" presetClass="entr" nodeType="afterEffect" presetID="10" grpId="23" fill="hold">
                                  <p:stCondLst>
                                    <p:cond delay="0"/>
                                  </p:stCondLst>
                                  <p:iterate type="el" backwards="0">
                                    <p:tmAbs val="0"/>
                                  </p:iterate>
                                  <p:childTnLst>
                                    <p:set>
                                      <p:cBhvr>
                                        <p:cTn id="102" fill="hold"/>
                                        <p:tgtEl>
                                          <p:spTgt spid="696"/>
                                        </p:tgtEl>
                                        <p:attrNameLst>
                                          <p:attrName>style.visibility</p:attrName>
                                        </p:attrNameLst>
                                      </p:cBhvr>
                                      <p:to>
                                        <p:strVal val="visible"/>
                                      </p:to>
                                    </p:set>
                                    <p:animEffect filter="fade" transition="in">
                                      <p:cBhvr>
                                        <p:cTn id="103" dur="500"/>
                                        <p:tgtEl>
                                          <p:spTgt spid="696"/>
                                        </p:tgtEl>
                                      </p:cBhvr>
                                    </p:animEffect>
                                  </p:childTnLst>
                                </p:cTn>
                              </p:par>
                            </p:childTnLst>
                          </p:cTn>
                        </p:par>
                        <p:par>
                          <p:cTn id="104" fill="hold">
                            <p:stCondLst>
                              <p:cond delay="1500"/>
                            </p:stCondLst>
                            <p:childTnLst>
                              <p:par>
                                <p:cTn id="105" presetClass="entr" nodeType="afterEffect" presetID="10" grpId="24" fill="hold">
                                  <p:stCondLst>
                                    <p:cond delay="0"/>
                                  </p:stCondLst>
                                  <p:iterate type="el" backwards="0">
                                    <p:tmAbs val="0"/>
                                  </p:iterate>
                                  <p:childTnLst>
                                    <p:set>
                                      <p:cBhvr>
                                        <p:cTn id="106" fill="hold"/>
                                        <p:tgtEl>
                                          <p:spTgt spid="697"/>
                                        </p:tgtEl>
                                        <p:attrNameLst>
                                          <p:attrName>style.visibility</p:attrName>
                                        </p:attrNameLst>
                                      </p:cBhvr>
                                      <p:to>
                                        <p:strVal val="visible"/>
                                      </p:to>
                                    </p:set>
                                    <p:animEffect filter="fade" transition="in">
                                      <p:cBhvr>
                                        <p:cTn id="107" dur="500"/>
                                        <p:tgtEl>
                                          <p:spTgt spid="697"/>
                                        </p:tgtEl>
                                      </p:cBhvr>
                                    </p:animEffect>
                                  </p:childTnLst>
                                </p:cTn>
                              </p:par>
                            </p:childTnLst>
                          </p:cTn>
                        </p:par>
                        <p:par>
                          <p:cTn id="108" fill="hold">
                            <p:stCondLst>
                              <p:cond delay="2000"/>
                            </p:stCondLst>
                            <p:childTnLst>
                              <p:par>
                                <p:cTn id="109" presetClass="entr" nodeType="afterEffect" presetID="10" grpId="25" fill="hold">
                                  <p:stCondLst>
                                    <p:cond delay="0"/>
                                  </p:stCondLst>
                                  <p:iterate type="el" backwards="0">
                                    <p:tmAbs val="0"/>
                                  </p:iterate>
                                  <p:childTnLst>
                                    <p:set>
                                      <p:cBhvr>
                                        <p:cTn id="110" fill="hold"/>
                                        <p:tgtEl>
                                          <p:spTgt spid="698"/>
                                        </p:tgtEl>
                                        <p:attrNameLst>
                                          <p:attrName>style.visibility</p:attrName>
                                        </p:attrNameLst>
                                      </p:cBhvr>
                                      <p:to>
                                        <p:strVal val="visible"/>
                                      </p:to>
                                    </p:set>
                                    <p:animEffect filter="fade" transition="in">
                                      <p:cBhvr>
                                        <p:cTn id="111" dur="500"/>
                                        <p:tgtEl>
                                          <p:spTgt spid="698"/>
                                        </p:tgtEl>
                                      </p:cBhvr>
                                    </p:animEffect>
                                  </p:childTnLst>
                                </p:cTn>
                              </p:par>
                            </p:childTnLst>
                          </p:cTn>
                        </p:par>
                      </p:childTnLst>
                    </p:cTn>
                  </p:par>
                  <p:par>
                    <p:cTn id="112" fill="hold">
                      <p:stCondLst>
                        <p:cond delay="indefinite"/>
                      </p:stCondLst>
                      <p:childTnLst>
                        <p:par>
                          <p:cTn id="113" fill="hold">
                            <p:stCondLst>
                              <p:cond delay="0"/>
                            </p:stCondLst>
                            <p:childTnLst>
                              <p:par>
                                <p:cTn id="114" presetClass="entr" nodeType="clickEffect" presetID="10" grpId="26" fill="hold">
                                  <p:stCondLst>
                                    <p:cond delay="0"/>
                                  </p:stCondLst>
                                  <p:iterate type="el" backwards="0">
                                    <p:tmAbs val="0"/>
                                  </p:iterate>
                                  <p:childTnLst>
                                    <p:set>
                                      <p:cBhvr>
                                        <p:cTn id="115" fill="hold"/>
                                        <p:tgtEl>
                                          <p:spTgt spid="699"/>
                                        </p:tgtEl>
                                        <p:attrNameLst>
                                          <p:attrName>style.visibility</p:attrName>
                                        </p:attrNameLst>
                                      </p:cBhvr>
                                      <p:to>
                                        <p:strVal val="visible"/>
                                      </p:to>
                                    </p:set>
                                    <p:animEffect filter="fade" transition="in">
                                      <p:cBhvr>
                                        <p:cTn id="116" dur="500"/>
                                        <p:tgtEl>
                                          <p:spTgt spid="699"/>
                                        </p:tgtEl>
                                      </p:cBhvr>
                                    </p:animEffect>
                                  </p:childTnLst>
                                </p:cTn>
                              </p:par>
                            </p:childTnLst>
                          </p:cTn>
                        </p:par>
                        <p:par>
                          <p:cTn id="117" fill="hold">
                            <p:stCondLst>
                              <p:cond delay="500"/>
                            </p:stCondLst>
                            <p:childTnLst>
                              <p:par>
                                <p:cTn id="118" presetClass="entr" nodeType="afterEffect" presetID="10" grpId="27" fill="hold">
                                  <p:stCondLst>
                                    <p:cond delay="0"/>
                                  </p:stCondLst>
                                  <p:iterate type="el" backwards="0">
                                    <p:tmAbs val="0"/>
                                  </p:iterate>
                                  <p:childTnLst>
                                    <p:set>
                                      <p:cBhvr>
                                        <p:cTn id="119" fill="hold"/>
                                        <p:tgtEl>
                                          <p:spTgt spid="700"/>
                                        </p:tgtEl>
                                        <p:attrNameLst>
                                          <p:attrName>style.visibility</p:attrName>
                                        </p:attrNameLst>
                                      </p:cBhvr>
                                      <p:to>
                                        <p:strVal val="visible"/>
                                      </p:to>
                                    </p:set>
                                    <p:animEffect filter="fade" transition="in">
                                      <p:cBhvr>
                                        <p:cTn id="120" dur="500"/>
                                        <p:tgtEl>
                                          <p:spTgt spid="700"/>
                                        </p:tgtEl>
                                      </p:cBhvr>
                                    </p:animEffect>
                                  </p:childTnLst>
                                </p:cTn>
                              </p:par>
                            </p:childTnLst>
                          </p:cTn>
                        </p:par>
                        <p:par>
                          <p:cTn id="121" fill="hold">
                            <p:stCondLst>
                              <p:cond delay="1000"/>
                            </p:stCondLst>
                            <p:childTnLst>
                              <p:par>
                                <p:cTn id="122" presetClass="entr" nodeType="afterEffect" presetID="10" grpId="28" fill="hold">
                                  <p:stCondLst>
                                    <p:cond delay="0"/>
                                  </p:stCondLst>
                                  <p:iterate type="el" backwards="0">
                                    <p:tmAbs val="0"/>
                                  </p:iterate>
                                  <p:childTnLst>
                                    <p:set>
                                      <p:cBhvr>
                                        <p:cTn id="123" fill="hold"/>
                                        <p:tgtEl>
                                          <p:spTgt spid="701"/>
                                        </p:tgtEl>
                                        <p:attrNameLst>
                                          <p:attrName>style.visibility</p:attrName>
                                        </p:attrNameLst>
                                      </p:cBhvr>
                                      <p:to>
                                        <p:strVal val="visible"/>
                                      </p:to>
                                    </p:set>
                                    <p:animEffect filter="fade" transition="in">
                                      <p:cBhvr>
                                        <p:cTn id="124" dur="500"/>
                                        <p:tgtEl>
                                          <p:spTgt spid="701"/>
                                        </p:tgtEl>
                                      </p:cBhvr>
                                    </p:animEffect>
                                  </p:childTnLst>
                                </p:cTn>
                              </p:par>
                            </p:childTnLst>
                          </p:cTn>
                        </p:par>
                        <p:par>
                          <p:cTn id="125" fill="hold">
                            <p:stCondLst>
                              <p:cond delay="1500"/>
                            </p:stCondLst>
                            <p:childTnLst>
                              <p:par>
                                <p:cTn id="126" presetClass="entr" nodeType="afterEffect" presetID="10" grpId="29" fill="hold">
                                  <p:stCondLst>
                                    <p:cond delay="0"/>
                                  </p:stCondLst>
                                  <p:iterate type="el" backwards="0">
                                    <p:tmAbs val="0"/>
                                  </p:iterate>
                                  <p:childTnLst>
                                    <p:set>
                                      <p:cBhvr>
                                        <p:cTn id="127" fill="hold"/>
                                        <p:tgtEl>
                                          <p:spTgt spid="702"/>
                                        </p:tgtEl>
                                        <p:attrNameLst>
                                          <p:attrName>style.visibility</p:attrName>
                                        </p:attrNameLst>
                                      </p:cBhvr>
                                      <p:to>
                                        <p:strVal val="visible"/>
                                      </p:to>
                                    </p:set>
                                    <p:animEffect filter="fade" transition="in">
                                      <p:cBhvr>
                                        <p:cTn id="128" dur="500"/>
                                        <p:tgtEl>
                                          <p:spTgt spid="702"/>
                                        </p:tgtEl>
                                      </p:cBhvr>
                                    </p:animEffect>
                                  </p:childTnLst>
                                </p:cTn>
                              </p:par>
                            </p:childTnLst>
                          </p:cTn>
                        </p:par>
                      </p:childTnLst>
                    </p:cTn>
                  </p:par>
                  <p:par>
                    <p:cTn id="129" fill="hold">
                      <p:stCondLst>
                        <p:cond delay="indefinite"/>
                      </p:stCondLst>
                      <p:childTnLst>
                        <p:par>
                          <p:cTn id="130" fill="hold">
                            <p:stCondLst>
                              <p:cond delay="0"/>
                            </p:stCondLst>
                            <p:childTnLst>
                              <p:par>
                                <p:cTn id="131" presetClass="entr" nodeType="clickEffect" presetID="10" grpId="30" fill="hold">
                                  <p:stCondLst>
                                    <p:cond delay="0"/>
                                  </p:stCondLst>
                                  <p:iterate type="el" backwards="0">
                                    <p:tmAbs val="0"/>
                                  </p:iterate>
                                  <p:childTnLst>
                                    <p:set>
                                      <p:cBhvr>
                                        <p:cTn id="132" fill="hold"/>
                                        <p:tgtEl>
                                          <p:spTgt spid="703"/>
                                        </p:tgtEl>
                                        <p:attrNameLst>
                                          <p:attrName>style.visibility</p:attrName>
                                        </p:attrNameLst>
                                      </p:cBhvr>
                                      <p:to>
                                        <p:strVal val="visible"/>
                                      </p:to>
                                    </p:set>
                                    <p:animEffect filter="fade" transition="in">
                                      <p:cBhvr>
                                        <p:cTn id="133" dur="500"/>
                                        <p:tgtEl>
                                          <p:spTgt spid="703"/>
                                        </p:tgtEl>
                                      </p:cBhvr>
                                    </p:animEffect>
                                  </p:childTnLst>
                                </p:cTn>
                              </p:par>
                            </p:childTnLst>
                          </p:cTn>
                        </p:par>
                        <p:par>
                          <p:cTn id="134" fill="hold">
                            <p:stCondLst>
                              <p:cond delay="500"/>
                            </p:stCondLst>
                            <p:childTnLst>
                              <p:par>
                                <p:cTn id="135" presetClass="entr" nodeType="afterEffect" presetID="10" grpId="31" fill="hold">
                                  <p:stCondLst>
                                    <p:cond delay="0"/>
                                  </p:stCondLst>
                                  <p:iterate type="el" backwards="0">
                                    <p:tmAbs val="0"/>
                                  </p:iterate>
                                  <p:childTnLst>
                                    <p:set>
                                      <p:cBhvr>
                                        <p:cTn id="136" fill="hold"/>
                                        <p:tgtEl>
                                          <p:spTgt spid="704"/>
                                        </p:tgtEl>
                                        <p:attrNameLst>
                                          <p:attrName>style.visibility</p:attrName>
                                        </p:attrNameLst>
                                      </p:cBhvr>
                                      <p:to>
                                        <p:strVal val="visible"/>
                                      </p:to>
                                    </p:set>
                                    <p:animEffect filter="fade" transition="in">
                                      <p:cBhvr>
                                        <p:cTn id="137" dur="500"/>
                                        <p:tgtEl>
                                          <p:spTgt spid="704"/>
                                        </p:tgtEl>
                                      </p:cBhvr>
                                    </p:animEffect>
                                  </p:childTnLst>
                                </p:cTn>
                              </p:par>
                            </p:childTnLst>
                          </p:cTn>
                        </p:par>
                        <p:par>
                          <p:cTn id="138" fill="hold">
                            <p:stCondLst>
                              <p:cond delay="1000"/>
                            </p:stCondLst>
                            <p:childTnLst>
                              <p:par>
                                <p:cTn id="139" presetClass="entr" nodeType="afterEffect" presetID="10" grpId="32" fill="hold">
                                  <p:stCondLst>
                                    <p:cond delay="0"/>
                                  </p:stCondLst>
                                  <p:iterate type="el" backwards="0">
                                    <p:tmAbs val="0"/>
                                  </p:iterate>
                                  <p:childTnLst>
                                    <p:set>
                                      <p:cBhvr>
                                        <p:cTn id="140" fill="hold"/>
                                        <p:tgtEl>
                                          <p:spTgt spid="705"/>
                                        </p:tgtEl>
                                        <p:attrNameLst>
                                          <p:attrName>style.visibility</p:attrName>
                                        </p:attrNameLst>
                                      </p:cBhvr>
                                      <p:to>
                                        <p:strVal val="visible"/>
                                      </p:to>
                                    </p:set>
                                    <p:animEffect filter="fade" transition="in">
                                      <p:cBhvr>
                                        <p:cTn id="141" dur="500"/>
                                        <p:tgtEl>
                                          <p:spTgt spid="705"/>
                                        </p:tgtEl>
                                      </p:cBhvr>
                                    </p:animEffect>
                                  </p:childTnLst>
                                </p:cTn>
                              </p:par>
                            </p:childTnLst>
                          </p:cTn>
                        </p:par>
                      </p:childTnLst>
                    </p:cTn>
                  </p:par>
                  <p:par>
                    <p:cTn id="142" fill="hold">
                      <p:stCondLst>
                        <p:cond delay="indefinite"/>
                      </p:stCondLst>
                      <p:childTnLst>
                        <p:par>
                          <p:cTn id="143" fill="hold">
                            <p:stCondLst>
                              <p:cond delay="0"/>
                            </p:stCondLst>
                            <p:childTnLst>
                              <p:par>
                                <p:cTn id="144" presetClass="entr" nodeType="clickEffect" presetID="10" grpId="33" fill="hold">
                                  <p:stCondLst>
                                    <p:cond delay="0"/>
                                  </p:stCondLst>
                                  <p:iterate type="el" backwards="0">
                                    <p:tmAbs val="0"/>
                                  </p:iterate>
                                  <p:childTnLst>
                                    <p:set>
                                      <p:cBhvr>
                                        <p:cTn id="145" fill="hold"/>
                                        <p:tgtEl>
                                          <p:spTgt spid="706"/>
                                        </p:tgtEl>
                                        <p:attrNameLst>
                                          <p:attrName>style.visibility</p:attrName>
                                        </p:attrNameLst>
                                      </p:cBhvr>
                                      <p:to>
                                        <p:strVal val="visible"/>
                                      </p:to>
                                    </p:set>
                                    <p:animEffect filter="fade" transition="in">
                                      <p:cBhvr>
                                        <p:cTn id="146" dur="500"/>
                                        <p:tgtEl>
                                          <p:spTgt spid="706"/>
                                        </p:tgtEl>
                                      </p:cBhvr>
                                    </p:animEffect>
                                  </p:childTnLst>
                                </p:cTn>
                              </p:par>
                            </p:childTnLst>
                          </p:cTn>
                        </p:par>
                        <p:par>
                          <p:cTn id="147" fill="hold">
                            <p:stCondLst>
                              <p:cond delay="500"/>
                            </p:stCondLst>
                            <p:childTnLst>
                              <p:par>
                                <p:cTn id="148" presetClass="entr" nodeType="afterEffect" presetID="10" grpId="34" fill="hold">
                                  <p:stCondLst>
                                    <p:cond delay="0"/>
                                  </p:stCondLst>
                                  <p:iterate type="el" backwards="0">
                                    <p:tmAbs val="0"/>
                                  </p:iterate>
                                  <p:childTnLst>
                                    <p:set>
                                      <p:cBhvr>
                                        <p:cTn id="149" fill="hold"/>
                                        <p:tgtEl>
                                          <p:spTgt spid="707"/>
                                        </p:tgtEl>
                                        <p:attrNameLst>
                                          <p:attrName>style.visibility</p:attrName>
                                        </p:attrNameLst>
                                      </p:cBhvr>
                                      <p:to>
                                        <p:strVal val="visible"/>
                                      </p:to>
                                    </p:set>
                                    <p:animEffect filter="fade" transition="in">
                                      <p:cBhvr>
                                        <p:cTn id="150" dur="500"/>
                                        <p:tgtEl>
                                          <p:spTgt spid="707"/>
                                        </p:tgtEl>
                                      </p:cBhvr>
                                    </p:animEffect>
                                  </p:childTnLst>
                                </p:cTn>
                              </p:par>
                            </p:childTnLst>
                          </p:cTn>
                        </p:par>
                        <p:par>
                          <p:cTn id="151" fill="hold">
                            <p:stCondLst>
                              <p:cond delay="1000"/>
                            </p:stCondLst>
                            <p:childTnLst>
                              <p:par>
                                <p:cTn id="152" presetClass="entr" nodeType="afterEffect" presetID="10" grpId="35" fill="hold">
                                  <p:stCondLst>
                                    <p:cond delay="0"/>
                                  </p:stCondLst>
                                  <p:iterate type="el" backwards="0">
                                    <p:tmAbs val="0"/>
                                  </p:iterate>
                                  <p:childTnLst>
                                    <p:set>
                                      <p:cBhvr>
                                        <p:cTn id="153" fill="hold"/>
                                        <p:tgtEl>
                                          <p:spTgt spid="708"/>
                                        </p:tgtEl>
                                        <p:attrNameLst>
                                          <p:attrName>style.visibility</p:attrName>
                                        </p:attrNameLst>
                                      </p:cBhvr>
                                      <p:to>
                                        <p:strVal val="visible"/>
                                      </p:to>
                                    </p:set>
                                    <p:animEffect filter="fade" transition="in">
                                      <p:cBhvr>
                                        <p:cTn id="154" dur="500"/>
                                        <p:tgtEl>
                                          <p:spTgt spid="708"/>
                                        </p:tgtEl>
                                      </p:cBhvr>
                                    </p:animEffect>
                                  </p:childTnLst>
                                </p:cTn>
                              </p:par>
                            </p:childTnLst>
                          </p:cTn>
                        </p:par>
                      </p:childTnLst>
                    </p:cTn>
                  </p:par>
                  <p:par>
                    <p:cTn id="155" fill="hold">
                      <p:stCondLst>
                        <p:cond delay="indefinite"/>
                      </p:stCondLst>
                      <p:childTnLst>
                        <p:par>
                          <p:cTn id="156" fill="hold">
                            <p:stCondLst>
                              <p:cond delay="0"/>
                            </p:stCondLst>
                            <p:childTnLst>
                              <p:par>
                                <p:cTn id="157" presetClass="entr" nodeType="clickEffect" presetID="10" grpId="36" fill="hold">
                                  <p:stCondLst>
                                    <p:cond delay="0"/>
                                  </p:stCondLst>
                                  <p:iterate type="el" backwards="0">
                                    <p:tmAbs val="0"/>
                                  </p:iterate>
                                  <p:childTnLst>
                                    <p:set>
                                      <p:cBhvr>
                                        <p:cTn id="158" fill="hold"/>
                                        <p:tgtEl>
                                          <p:spTgt spid="709"/>
                                        </p:tgtEl>
                                        <p:attrNameLst>
                                          <p:attrName>style.visibility</p:attrName>
                                        </p:attrNameLst>
                                      </p:cBhvr>
                                      <p:to>
                                        <p:strVal val="visible"/>
                                      </p:to>
                                    </p:set>
                                    <p:animEffect filter="fade" transition="in">
                                      <p:cBhvr>
                                        <p:cTn id="159" dur="500"/>
                                        <p:tgtEl>
                                          <p:spTgt spid="709"/>
                                        </p:tgtEl>
                                      </p:cBhvr>
                                    </p:animEffect>
                                  </p:childTnLst>
                                </p:cTn>
                              </p:par>
                            </p:childTnLst>
                          </p:cTn>
                        </p:par>
                        <p:par>
                          <p:cTn id="160" fill="hold">
                            <p:stCondLst>
                              <p:cond delay="500"/>
                            </p:stCondLst>
                            <p:childTnLst>
                              <p:par>
                                <p:cTn id="161" presetClass="entr" nodeType="afterEffect" presetID="10" grpId="37" fill="hold">
                                  <p:stCondLst>
                                    <p:cond delay="0"/>
                                  </p:stCondLst>
                                  <p:iterate type="el" backwards="0">
                                    <p:tmAbs val="0"/>
                                  </p:iterate>
                                  <p:childTnLst>
                                    <p:set>
                                      <p:cBhvr>
                                        <p:cTn id="162" fill="hold"/>
                                        <p:tgtEl>
                                          <p:spTgt spid="710"/>
                                        </p:tgtEl>
                                        <p:attrNameLst>
                                          <p:attrName>style.visibility</p:attrName>
                                        </p:attrNameLst>
                                      </p:cBhvr>
                                      <p:to>
                                        <p:strVal val="visible"/>
                                      </p:to>
                                    </p:set>
                                    <p:animEffect filter="fade" transition="in">
                                      <p:cBhvr>
                                        <p:cTn id="163" dur="500"/>
                                        <p:tgtEl>
                                          <p:spTgt spid="710"/>
                                        </p:tgtEl>
                                      </p:cBhvr>
                                    </p:animEffect>
                                  </p:childTnLst>
                                </p:cTn>
                              </p:par>
                            </p:childTnLst>
                          </p:cTn>
                        </p:par>
                      </p:childTnLst>
                    </p:cTn>
                  </p:par>
                  <p:par>
                    <p:cTn id="164" fill="hold">
                      <p:stCondLst>
                        <p:cond delay="indefinite"/>
                      </p:stCondLst>
                      <p:childTnLst>
                        <p:par>
                          <p:cTn id="165" fill="hold">
                            <p:stCondLst>
                              <p:cond delay="0"/>
                            </p:stCondLst>
                            <p:childTnLst>
                              <p:par>
                                <p:cTn id="166" presetClass="entr" nodeType="clickEffect" presetID="10" grpId="38" fill="hold">
                                  <p:stCondLst>
                                    <p:cond delay="0"/>
                                  </p:stCondLst>
                                  <p:iterate type="el" backwards="0">
                                    <p:tmAbs val="0"/>
                                  </p:iterate>
                                  <p:childTnLst>
                                    <p:set>
                                      <p:cBhvr>
                                        <p:cTn id="167" fill="hold"/>
                                        <p:tgtEl>
                                          <p:spTgt spid="711"/>
                                        </p:tgtEl>
                                        <p:attrNameLst>
                                          <p:attrName>style.visibility</p:attrName>
                                        </p:attrNameLst>
                                      </p:cBhvr>
                                      <p:to>
                                        <p:strVal val="visible"/>
                                      </p:to>
                                    </p:set>
                                    <p:animEffect filter="fade" transition="in">
                                      <p:cBhvr>
                                        <p:cTn id="168" dur="500"/>
                                        <p:tgtEl>
                                          <p:spTgt spid="711"/>
                                        </p:tgtEl>
                                      </p:cBhvr>
                                    </p:animEffect>
                                  </p:childTnLst>
                                </p:cTn>
                              </p:par>
                            </p:childTnLst>
                          </p:cTn>
                        </p:par>
                      </p:childTnLst>
                    </p:cTn>
                  </p:par>
                  <p:par>
                    <p:cTn id="169" fill="hold">
                      <p:stCondLst>
                        <p:cond delay="indefinite"/>
                      </p:stCondLst>
                      <p:childTnLst>
                        <p:par>
                          <p:cTn id="170" fill="hold">
                            <p:stCondLst>
                              <p:cond delay="0"/>
                            </p:stCondLst>
                            <p:childTnLst>
                              <p:par>
                                <p:cTn id="171" presetClass="entr" nodeType="clickEffect" presetID="10" grpId="39" fill="hold">
                                  <p:stCondLst>
                                    <p:cond delay="0"/>
                                  </p:stCondLst>
                                  <p:iterate type="el" backwards="0">
                                    <p:tmAbs val="0"/>
                                  </p:iterate>
                                  <p:childTnLst>
                                    <p:set>
                                      <p:cBhvr>
                                        <p:cTn id="172" fill="hold"/>
                                        <p:tgtEl>
                                          <p:spTgt spid="727"/>
                                        </p:tgtEl>
                                        <p:attrNameLst>
                                          <p:attrName>style.visibility</p:attrName>
                                        </p:attrNameLst>
                                      </p:cBhvr>
                                      <p:to>
                                        <p:strVal val="visible"/>
                                      </p:to>
                                    </p:set>
                                    <p:animEffect filter="fade" transition="in">
                                      <p:cBhvr>
                                        <p:cTn id="173" dur="1000"/>
                                        <p:tgtEl>
                                          <p:spTgt spid="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4" grpId="31"/>
      <p:bldP build="whole" bldLvl="1" animBg="1" rev="0" advAuto="0" spid="685" grpId="12"/>
      <p:bldP build="whole" bldLvl="1" animBg="1" rev="0" advAuto="0" spid="698" grpId="25"/>
      <p:bldP build="whole" bldLvl="1" animBg="1" rev="0" advAuto="0" spid="677" grpId="1"/>
      <p:bldP build="whole" bldLvl="1" animBg="1" rev="0" advAuto="0" spid="700" grpId="27"/>
      <p:bldP build="whole" bldLvl="1" animBg="1" rev="0" advAuto="0" spid="691" grpId="18"/>
      <p:bldP build="whole" bldLvl="1" animBg="1" rev="0" advAuto="0" spid="687" grpId="14"/>
      <p:bldP build="whole" bldLvl="1" animBg="1" rev="0" advAuto="0" spid="683" grpId="10"/>
      <p:bldP build="whole" bldLvl="1" animBg="1" rev="0" advAuto="0" spid="694" grpId="21"/>
      <p:bldP build="whole" bldLvl="1" animBg="1" rev="0" advAuto="0" spid="706" grpId="33"/>
      <p:bldP build="whole" bldLvl="1" animBg="1" rev="0" advAuto="0" spid="679" grpId="6"/>
      <p:bldP build="whole" bldLvl="1" animBg="1" rev="0" advAuto="0" spid="710" grpId="37"/>
      <p:bldP build="whole" bldLvl="1" animBg="1" rev="0" advAuto="0" spid="693" grpId="20"/>
      <p:bldP build="whole" bldLvl="1" animBg="1" rev="0" advAuto="0" spid="699" grpId="26"/>
      <p:bldP build="whole" bldLvl="1" animBg="1" rev="0" advAuto="0" spid="688" grpId="15"/>
      <p:bldP build="whole" bldLvl="1" animBg="1" rev="0" advAuto="0" spid="680" grpId="7"/>
      <p:bldP build="whole" bldLvl="1" animBg="1" rev="0" advAuto="0" spid="708" grpId="35"/>
      <p:bldP build="whole" bldLvl="1" animBg="1" rev="0" advAuto="0" spid="707" grpId="34"/>
      <p:bldP build="whole" bldLvl="1" animBg="1" rev="0" advAuto="0" spid="690" grpId="17"/>
      <p:bldP build="whole" bldLvl="1" animBg="1" rev="0" advAuto="0" spid="701" grpId="28"/>
      <p:bldP build="whole" bldLvl="1" animBg="1" rev="0" advAuto="0" spid="723" grpId="2"/>
      <p:bldP build="whole" bldLvl="1" animBg="1" rev="0" advAuto="0" spid="678" grpId="5"/>
      <p:bldP build="whole" bldLvl="1" animBg="1" rev="0" advAuto="0" spid="684" grpId="11"/>
      <p:bldP build="whole" bldLvl="1" animBg="1" rev="0" advAuto="0" spid="716" grpId="4"/>
      <p:bldP build="whole" bldLvl="1" animBg="1" rev="0" advAuto="0" spid="712" grpId="3"/>
      <p:bldP build="whole" bldLvl="1" animBg="1" rev="0" advAuto="0" spid="686" grpId="13"/>
      <p:bldP build="whole" bldLvl="1" animBg="1" rev="0" advAuto="0" spid="692" grpId="19"/>
      <p:bldP build="whole" bldLvl="1" animBg="1" rev="0" advAuto="0" spid="697" grpId="24"/>
      <p:bldP build="whole" bldLvl="1" animBg="1" rev="0" advAuto="0" spid="705" grpId="32"/>
      <p:bldP build="whole" bldLvl="1" animBg="1" rev="0" advAuto="0" spid="681" grpId="8"/>
      <p:bldP build="whole" bldLvl="1" animBg="1" rev="0" advAuto="0" spid="695" grpId="22"/>
      <p:bldP build="whole" bldLvl="1" animBg="1" rev="0" advAuto="0" spid="689" grpId="16"/>
      <p:bldP build="whole" bldLvl="1" animBg="1" rev="0" advAuto="0" spid="711" grpId="38"/>
      <p:bldP build="whole" bldLvl="1" animBg="1" rev="0" advAuto="0" spid="682" grpId="9"/>
      <p:bldP build="whole" bldLvl="1" animBg="1" rev="0" advAuto="0" spid="702" grpId="29"/>
      <p:bldP build="whole" bldLvl="1" animBg="1" rev="0" advAuto="0" spid="696" grpId="23"/>
      <p:bldP build="whole" bldLvl="1" animBg="1" rev="0" advAuto="0" spid="709" grpId="36"/>
      <p:bldP build="whole" bldLvl="1" animBg="1" rev="0" advAuto="0" spid="727" grpId="39"/>
      <p:bldP build="whole" bldLvl="1" animBg="1" rev="0" advAuto="0" spid="703" grpId="30"/>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73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731" name="Spinning Glue: QCD and Spin"/>
          <p:cNvSpPr txBox="1"/>
          <p:nvPr>
            <p:ph type="title"/>
          </p:nvPr>
        </p:nvSpPr>
        <p:spPr>
          <a:prstGeom prst="rect">
            <a:avLst/>
          </a:prstGeom>
        </p:spPr>
        <p:txBody>
          <a:bodyPr/>
          <a:lstStyle/>
          <a:p>
            <a:pPr/>
            <a:r>
              <a:t>Spinning Glue: QCD and Spin</a:t>
            </a:r>
          </a:p>
        </p:txBody>
      </p:sp>
      <p:sp>
        <p:nvSpPr>
          <p:cNvPr id="7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3"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73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735" name="ePIC Detector Design Philosophy"/>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Detector Design Philosophy</a:t>
            </a:r>
          </a:p>
        </p:txBody>
      </p:sp>
      <p:sp>
        <p:nvSpPr>
          <p:cNvPr id="736" name="EIC kinematic considerations: Ee=10GeV X Ep=250GeV (√s=100GeV)"/>
          <p:cNvSpPr txBox="1"/>
          <p:nvPr/>
        </p:nvSpPr>
        <p:spPr>
          <a:xfrm>
            <a:off x="152400" y="709612"/>
            <a:ext cx="9580563" cy="5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60000" indent="-360000">
              <a:lnSpc>
                <a:spcPct val="75000"/>
              </a:lnSpc>
              <a:spcBef>
                <a:spcPts val="600"/>
              </a:spcBef>
              <a:buClr>
                <a:srgbClr val="4353FF"/>
              </a:buClr>
              <a:buSzPct val="50000"/>
              <a:buFont typeface="Monotype Sorts"/>
              <a:buBlip>
                <a:blip r:embed="rId3"/>
              </a:buBlip>
              <a:defRPr sz="1800">
                <a:solidFill>
                  <a:srgbClr val="000000"/>
                </a:solidFill>
                <a:uFill>
                  <a:solidFill>
                    <a:srgbClr val="000000"/>
                  </a:solidFill>
                </a:uFill>
                <a:latin typeface="+mn-lt"/>
                <a:ea typeface="+mn-ea"/>
                <a:cs typeface="+mn-cs"/>
                <a:sym typeface="Comic Sans MS"/>
              </a:defRPr>
            </a:pPr>
            <a:r>
              <a:t>EIC kinematic considerations: </a:t>
            </a:r>
            <a:r>
              <a:rPr>
                <a:solidFill>
                  <a:srgbClr val="0433FF"/>
                </a:solidFill>
              </a:rPr>
              <a:t>E</a:t>
            </a:r>
            <a:r>
              <a:rPr baseline="-5999">
                <a:solidFill>
                  <a:srgbClr val="0433FF"/>
                </a:solidFill>
              </a:rPr>
              <a:t>e</a:t>
            </a:r>
            <a:r>
              <a:rPr>
                <a:solidFill>
                  <a:srgbClr val="0433FF"/>
                </a:solidFill>
              </a:rPr>
              <a:t>=10GeV</a:t>
            </a:r>
            <a:r>
              <a:t> X </a:t>
            </a:r>
            <a:r>
              <a:rPr>
                <a:solidFill>
                  <a:srgbClr val="FF2600"/>
                </a:solidFill>
              </a:rPr>
              <a:t>E</a:t>
            </a:r>
            <a:r>
              <a:rPr baseline="-5999">
                <a:solidFill>
                  <a:srgbClr val="FF2600"/>
                </a:solidFill>
              </a:rPr>
              <a:t>p</a:t>
            </a:r>
            <a:r>
              <a:rPr>
                <a:solidFill>
                  <a:srgbClr val="FF2600"/>
                </a:solidFill>
              </a:rPr>
              <a:t>=250GeV </a:t>
            </a:r>
            <a:r>
              <a:t>(√s=100GeV)</a:t>
            </a:r>
          </a:p>
        </p:txBody>
      </p:sp>
      <p:pic>
        <p:nvPicPr>
          <p:cNvPr id="737" name="eRHIC-Kinematics.pdf" descr="eRHIC-Kinematics.pdf"/>
          <p:cNvPicPr>
            <a:picLocks noChangeAspect="1"/>
          </p:cNvPicPr>
          <p:nvPr/>
        </p:nvPicPr>
        <p:blipFill>
          <a:blip r:embed="rId4">
            <a:extLst/>
          </a:blip>
          <a:stretch>
            <a:fillRect/>
          </a:stretch>
        </p:blipFill>
        <p:spPr>
          <a:xfrm>
            <a:off x="2258637" y="1185942"/>
            <a:ext cx="5368089" cy="5279823"/>
          </a:xfrm>
          <a:prstGeom prst="rect">
            <a:avLst/>
          </a:prstGeom>
          <a:ln w="12700">
            <a:miter lim="400000"/>
          </a:ln>
        </p:spPr>
      </p:pic>
      <p:grpSp>
        <p:nvGrpSpPr>
          <p:cNvPr id="740" name="Group"/>
          <p:cNvGrpSpPr/>
          <p:nvPr/>
        </p:nvGrpSpPr>
        <p:grpSpPr>
          <a:xfrm>
            <a:off x="4426812" y="1340970"/>
            <a:ext cx="1" cy="4589325"/>
            <a:chOff x="0" y="0"/>
            <a:chExt cx="0" cy="4589324"/>
          </a:xfrm>
        </p:grpSpPr>
        <p:sp>
          <p:nvSpPr>
            <p:cNvPr id="738" name="Line"/>
            <p:cNvSpPr/>
            <p:nvPr/>
          </p:nvSpPr>
          <p:spPr>
            <a:xfrm flipV="1">
              <a:off x="-1" y="0"/>
              <a:ext cx="2" cy="1955455"/>
            </a:xfrm>
            <a:prstGeom prst="line">
              <a:avLst/>
            </a:prstGeom>
            <a:noFill/>
            <a:ln w="25400" cap="flat">
              <a:solidFill>
                <a:srgbClr val="008F00"/>
              </a:solidFill>
              <a:custDash>
                <a:ds d="200000" sp="200000"/>
              </a:custDash>
              <a:miter lim="400000"/>
            </a:ln>
            <a:effectLst/>
          </p:spPr>
          <p:txBody>
            <a:bodyPr wrap="square" lIns="0" tIns="0" rIns="0" bIns="0" numCol="1" anchor="t">
              <a:noAutofit/>
            </a:bodyPr>
            <a:lstStyle/>
            <a:p>
              <a:pPr/>
            </a:p>
          </p:txBody>
        </p:sp>
        <p:sp>
          <p:nvSpPr>
            <p:cNvPr id="739" name="Line"/>
            <p:cNvSpPr/>
            <p:nvPr/>
          </p:nvSpPr>
          <p:spPr>
            <a:xfrm flipV="1">
              <a:off x="-1" y="2633869"/>
              <a:ext cx="2" cy="1955456"/>
            </a:xfrm>
            <a:prstGeom prst="line">
              <a:avLst/>
            </a:prstGeom>
            <a:noFill/>
            <a:ln w="25400" cap="flat">
              <a:solidFill>
                <a:srgbClr val="008F00"/>
              </a:solidFill>
              <a:custDash>
                <a:ds d="200000" sp="200000"/>
              </a:custDash>
              <a:miter lim="400000"/>
            </a:ln>
            <a:effectLst/>
          </p:spPr>
          <p:txBody>
            <a:bodyPr wrap="square" lIns="0" tIns="0" rIns="0" bIns="0" numCol="1" anchor="t">
              <a:noAutofit/>
            </a:bodyPr>
            <a:lstStyle/>
            <a:p>
              <a:pPr/>
            </a:p>
          </p:txBody>
        </p:sp>
      </p:grpSp>
      <p:grpSp>
        <p:nvGrpSpPr>
          <p:cNvPr id="746" name="Group"/>
          <p:cNvGrpSpPr/>
          <p:nvPr/>
        </p:nvGrpSpPr>
        <p:grpSpPr>
          <a:xfrm>
            <a:off x="219793" y="1342815"/>
            <a:ext cx="1859972" cy="1804337"/>
            <a:chOff x="0" y="0"/>
            <a:chExt cx="1859971" cy="1804335"/>
          </a:xfrm>
        </p:grpSpPr>
        <p:sp>
          <p:nvSpPr>
            <p:cNvPr id="741" name="Fixed"/>
            <p:cNvSpPr txBox="1"/>
            <p:nvPr/>
          </p:nvSpPr>
          <p:spPr>
            <a:xfrm>
              <a:off x="829276" y="978107"/>
              <a:ext cx="676512" cy="28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0433FF"/>
                  </a:solidFill>
                  <a:uFillTx/>
                </a:defRPr>
              </a:pPr>
              <a:r>
                <a:t>Fixed </a:t>
              </a:r>
              <a14:m>
                <m:oMath>
                  <m:sSubSup>
                    <m:e>
                      <m:r>
                        <a:rPr xmlns:a="http://schemas.openxmlformats.org/drawingml/2006/main" sz="1250" i="1">
                          <a:solidFill>
                            <a:srgbClr val="0432FF"/>
                          </a:solidFill>
                          <a:latin typeface="Cambria Math" panose="02040503050406030204" pitchFamily="18" charset="0"/>
                        </a:rPr>
                        <m:t>E</m:t>
                      </m:r>
                    </m:e>
                    <m:sub>
                      <m:r>
                        <a:rPr xmlns:a="http://schemas.openxmlformats.org/drawingml/2006/main" sz="1250" i="1">
                          <a:solidFill>
                            <a:srgbClr val="0432FF"/>
                          </a:solidFill>
                          <a:latin typeface="Cambria Math" panose="02040503050406030204" pitchFamily="18" charset="0"/>
                        </a:rPr>
                        <m:t>e</m:t>
                      </m:r>
                    </m:sub>
                    <m:sup>
                      <m:r>
                        <a:rPr xmlns:a="http://schemas.openxmlformats.org/drawingml/2006/main" sz="1250" i="1">
                          <a:solidFill>
                            <a:srgbClr val="0432FF"/>
                          </a:solidFill>
                          <a:latin typeface="Cambria Math" panose="02040503050406030204" pitchFamily="18" charset="0"/>
                        </a:rPr>
                        <m:t>′</m:t>
                      </m:r>
                    </m:sup>
                  </m:sSubSup>
                </m:oMath>
              </a14:m>
            </a:p>
          </p:txBody>
        </p:sp>
        <p:grpSp>
          <p:nvGrpSpPr>
            <p:cNvPr id="744" name="Group"/>
            <p:cNvGrpSpPr/>
            <p:nvPr/>
          </p:nvGrpSpPr>
          <p:grpSpPr>
            <a:xfrm>
              <a:off x="0" y="0"/>
              <a:ext cx="1623669" cy="610271"/>
              <a:chOff x="0" y="0"/>
              <a:chExt cx="1623668" cy="610270"/>
            </a:xfrm>
          </p:grpSpPr>
          <p:sp>
            <p:nvSpPr>
              <p:cNvPr id="742" name="Rectangle"/>
              <p:cNvSpPr/>
              <p:nvPr/>
            </p:nvSpPr>
            <p:spPr>
              <a:xfrm>
                <a:off x="0" y="0"/>
                <a:ext cx="1623669" cy="610271"/>
              </a:xfrm>
              <a:prstGeom prst="rect">
                <a:avLst/>
              </a:prstGeom>
              <a:solidFill>
                <a:srgbClr val="FFFFFF"/>
              </a:solidFill>
              <a:ln w="12700" cap="flat">
                <a:noFill/>
                <a:miter lim="400000"/>
              </a:ln>
              <a:effectLst>
                <a:outerShdw sx="100000" sy="100000" kx="0" ky="0" algn="b" rotWithShape="0" blurRad="101600" dist="23000" dir="5400000">
                  <a:srgbClr val="000000">
                    <a:alpha val="75000"/>
                  </a:srgbClr>
                </a:outerShdw>
              </a:effectLst>
            </p:spPr>
            <p:txBody>
              <a:bodyPr wrap="square" lIns="45719" tIns="45719" rIns="45719" bIns="45719" numCol="1" anchor="ctr">
                <a:noAutofit/>
              </a:bodyPr>
              <a:lstStyle/>
              <a:p>
                <a:pPr marL="0" marR="0" defTabSz="475750">
                  <a:defRPr sz="2000">
                    <a:solidFill>
                      <a:srgbClr val="000000"/>
                    </a:solidFill>
                    <a:uFillTx/>
                    <a:latin typeface="Arial"/>
                    <a:ea typeface="Arial"/>
                    <a:cs typeface="Arial"/>
                    <a:sym typeface="Arial"/>
                  </a:defRPr>
                </a:pPr>
              </a:p>
            </p:txBody>
          </p:sp>
          <p:pic>
            <p:nvPicPr>
              <p:cNvPr id="743" name="Q^2_x,E'_e_&amp;=_fr.pdf" descr="Q^2_x,E'_e_&amp;=_fr.pdf"/>
              <p:cNvPicPr>
                <a:picLocks noChangeAspect="1"/>
              </p:cNvPicPr>
              <p:nvPr/>
            </p:nvPicPr>
            <p:blipFill>
              <a:blip r:embed="rId5">
                <a:extLst/>
              </a:blip>
              <a:stretch>
                <a:fillRect/>
              </a:stretch>
            </p:blipFill>
            <p:spPr>
              <a:xfrm>
                <a:off x="37784" y="65055"/>
                <a:ext cx="1490824" cy="480162"/>
              </a:xfrm>
              <a:prstGeom prst="rect">
                <a:avLst/>
              </a:prstGeom>
              <a:ln w="12700" cap="flat">
                <a:noFill/>
                <a:miter lim="400000"/>
              </a:ln>
              <a:effectLst/>
            </p:spPr>
          </p:pic>
        </p:grpSp>
        <p:sp>
          <p:nvSpPr>
            <p:cNvPr id="745" name="2GeV steps: 2GeV-100GeV"/>
            <p:cNvSpPr txBox="1"/>
            <p:nvPr/>
          </p:nvSpPr>
          <p:spPr>
            <a:xfrm>
              <a:off x="829276" y="1289252"/>
              <a:ext cx="1030696" cy="515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marL="0" marR="0" defTabSz="475750">
                <a:defRPr sz="1200">
                  <a:solidFill>
                    <a:srgbClr val="0433FF"/>
                  </a:solidFill>
                  <a:uFillTx/>
                </a:defRPr>
              </a:lvl1pPr>
            </a:lstStyle>
            <a:p>
              <a:pPr/>
              <a:r>
                <a:t>2GeV steps: 2GeV-100GeV</a:t>
              </a:r>
            </a:p>
          </p:txBody>
        </p:sp>
      </p:grpSp>
      <p:grpSp>
        <p:nvGrpSpPr>
          <p:cNvPr id="752" name="Group"/>
          <p:cNvGrpSpPr/>
          <p:nvPr/>
        </p:nvGrpSpPr>
        <p:grpSpPr>
          <a:xfrm>
            <a:off x="219793" y="4279091"/>
            <a:ext cx="1920184" cy="1727602"/>
            <a:chOff x="0" y="0"/>
            <a:chExt cx="1920183" cy="1727601"/>
          </a:xfrm>
        </p:grpSpPr>
        <p:sp>
          <p:nvSpPr>
            <p:cNvPr id="747" name="Fixed F"/>
            <p:cNvSpPr txBox="1"/>
            <p:nvPr/>
          </p:nvSpPr>
          <p:spPr>
            <a:xfrm>
              <a:off x="829276" y="0"/>
              <a:ext cx="850901" cy="3863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FF2600"/>
                  </a:solidFill>
                  <a:uFillTx/>
                </a:defRPr>
              </a:pPr>
              <a:r>
                <a:t>Fixed </a:t>
              </a:r>
              <a:r>
                <a:rPr i="1"/>
                <a:t>F</a:t>
              </a:r>
            </a:p>
          </p:txBody>
        </p:sp>
        <p:grpSp>
          <p:nvGrpSpPr>
            <p:cNvPr id="750" name="Group"/>
            <p:cNvGrpSpPr/>
            <p:nvPr/>
          </p:nvGrpSpPr>
          <p:grpSpPr>
            <a:xfrm>
              <a:off x="0" y="1117330"/>
              <a:ext cx="1821183" cy="610272"/>
              <a:chOff x="0" y="0"/>
              <a:chExt cx="1821182" cy="610270"/>
            </a:xfrm>
          </p:grpSpPr>
          <p:sp>
            <p:nvSpPr>
              <p:cNvPr id="748" name="Rectangle"/>
              <p:cNvSpPr/>
              <p:nvPr/>
            </p:nvSpPr>
            <p:spPr>
              <a:xfrm>
                <a:off x="0" y="0"/>
                <a:ext cx="1821183" cy="610271"/>
              </a:xfrm>
              <a:prstGeom prst="rect">
                <a:avLst/>
              </a:prstGeom>
              <a:solidFill>
                <a:srgbClr val="FFFFFF"/>
              </a:solidFill>
              <a:ln w="12700" cap="flat">
                <a:noFill/>
                <a:miter lim="400000"/>
              </a:ln>
              <a:effectLst>
                <a:outerShdw sx="100000" sy="100000" kx="0" ky="0" algn="b" rotWithShape="0" blurRad="101600" dist="23000" dir="5400000">
                  <a:srgbClr val="000000">
                    <a:alpha val="75000"/>
                  </a:srgbClr>
                </a:outerShdw>
              </a:effectLst>
            </p:spPr>
            <p:txBody>
              <a:bodyPr wrap="square" lIns="45719" tIns="45719" rIns="45719" bIns="45719" numCol="1" anchor="ctr">
                <a:noAutofit/>
              </a:bodyPr>
              <a:lstStyle/>
              <a:p>
                <a:pPr marL="0" marR="0" defTabSz="475750">
                  <a:defRPr sz="2000">
                    <a:solidFill>
                      <a:srgbClr val="000000"/>
                    </a:solidFill>
                    <a:uFillTx/>
                    <a:latin typeface="Arial"/>
                    <a:ea typeface="Arial"/>
                    <a:cs typeface="Arial"/>
                    <a:sym typeface="Arial"/>
                  </a:defRPr>
                </a:pPr>
              </a:p>
            </p:txBody>
          </p:sp>
          <p:pic>
            <p:nvPicPr>
              <p:cNvPr id="749" name="Q^2_x,F_=_frac_4.pdf" descr="Q^2_x,F_=_frac_4.pdf"/>
              <p:cNvPicPr>
                <a:picLocks noChangeAspect="1"/>
              </p:cNvPicPr>
              <p:nvPr/>
            </p:nvPicPr>
            <p:blipFill>
              <a:blip r:embed="rId6">
                <a:extLst/>
              </a:blip>
              <a:stretch>
                <a:fillRect/>
              </a:stretch>
            </p:blipFill>
            <p:spPr>
              <a:xfrm>
                <a:off x="184756" y="107558"/>
                <a:ext cx="1451669" cy="395154"/>
              </a:xfrm>
              <a:prstGeom prst="rect">
                <a:avLst/>
              </a:prstGeom>
              <a:ln w="12700" cap="flat">
                <a:noFill/>
                <a:miter lim="400000"/>
              </a:ln>
              <a:effectLst/>
            </p:spPr>
          </p:pic>
        </p:grpSp>
        <p:sp>
          <p:nvSpPr>
            <p:cNvPr id="751" name="2GeV steps: 2GeV-100GeV"/>
            <p:cNvSpPr txBox="1"/>
            <p:nvPr/>
          </p:nvSpPr>
          <p:spPr>
            <a:xfrm>
              <a:off x="829276" y="300951"/>
              <a:ext cx="1090908" cy="701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marL="0" marR="0" defTabSz="475750">
                <a:defRPr sz="1200">
                  <a:solidFill>
                    <a:srgbClr val="FF2600"/>
                  </a:solidFill>
                  <a:uFillTx/>
                </a:defRPr>
              </a:lvl1pPr>
            </a:lstStyle>
            <a:p>
              <a:pPr/>
              <a:r>
                <a:t>2GeV steps: 2GeV-100GeV</a:t>
              </a:r>
            </a:p>
          </p:txBody>
        </p:sp>
      </p:grpSp>
      <p:grpSp>
        <p:nvGrpSpPr>
          <p:cNvPr id="758" name="Group"/>
          <p:cNvGrpSpPr/>
          <p:nvPr/>
        </p:nvGrpSpPr>
        <p:grpSpPr>
          <a:xfrm>
            <a:off x="7771462" y="1342815"/>
            <a:ext cx="1821183" cy="1714708"/>
            <a:chOff x="0" y="0"/>
            <a:chExt cx="1821182" cy="1714707"/>
          </a:xfrm>
        </p:grpSpPr>
        <p:grpSp>
          <p:nvGrpSpPr>
            <p:cNvPr id="755" name="Group"/>
            <p:cNvGrpSpPr/>
            <p:nvPr/>
          </p:nvGrpSpPr>
          <p:grpSpPr>
            <a:xfrm>
              <a:off x="0" y="0"/>
              <a:ext cx="1821183" cy="610271"/>
              <a:chOff x="0" y="0"/>
              <a:chExt cx="1821182" cy="610270"/>
            </a:xfrm>
          </p:grpSpPr>
          <p:sp>
            <p:nvSpPr>
              <p:cNvPr id="753" name="Rectangle"/>
              <p:cNvSpPr/>
              <p:nvPr/>
            </p:nvSpPr>
            <p:spPr>
              <a:xfrm>
                <a:off x="0" y="0"/>
                <a:ext cx="1821183" cy="610271"/>
              </a:xfrm>
              <a:prstGeom prst="rect">
                <a:avLst/>
              </a:prstGeom>
              <a:solidFill>
                <a:srgbClr val="FFFFFF"/>
              </a:solidFill>
              <a:ln w="12700" cap="flat">
                <a:noFill/>
                <a:miter lim="400000"/>
              </a:ln>
              <a:effectLst>
                <a:outerShdw sx="100000" sy="100000" kx="0" ky="0" algn="b" rotWithShape="0" blurRad="101600" dist="23000" dir="5400000">
                  <a:srgbClr val="000000">
                    <a:alpha val="75000"/>
                  </a:srgbClr>
                </a:outerShdw>
              </a:effectLst>
            </p:spPr>
            <p:txBody>
              <a:bodyPr wrap="square" lIns="45719" tIns="45719" rIns="45719" bIns="45719" numCol="1" anchor="ctr">
                <a:noAutofit/>
              </a:bodyPr>
              <a:lstStyle/>
              <a:p>
                <a:pPr marL="0" marR="0" defTabSz="475750">
                  <a:defRPr sz="2000">
                    <a:solidFill>
                      <a:srgbClr val="000000"/>
                    </a:solidFill>
                    <a:uFillTx/>
                    <a:latin typeface="Arial"/>
                    <a:ea typeface="Arial"/>
                    <a:cs typeface="Arial"/>
                    <a:sym typeface="Arial"/>
                  </a:defRPr>
                </a:pPr>
              </a:p>
            </p:txBody>
          </p:sp>
          <p:pic>
            <p:nvPicPr>
              <p:cNvPr id="754" name="Q^2_x,_theta'_e_.pdf" descr="Q^2_x,_theta'_e_.pdf"/>
              <p:cNvPicPr>
                <a:picLocks noChangeAspect="1"/>
              </p:cNvPicPr>
              <p:nvPr/>
            </p:nvPicPr>
            <p:blipFill>
              <a:blip r:embed="rId7">
                <a:extLst/>
              </a:blip>
              <a:stretch>
                <a:fillRect/>
              </a:stretch>
            </p:blipFill>
            <p:spPr>
              <a:xfrm>
                <a:off x="98756" y="125798"/>
                <a:ext cx="1623670" cy="358674"/>
              </a:xfrm>
              <a:prstGeom prst="rect">
                <a:avLst/>
              </a:prstGeom>
              <a:ln w="12700" cap="flat">
                <a:noFill/>
                <a:miter lim="400000"/>
              </a:ln>
              <a:effectLst/>
            </p:spPr>
          </p:pic>
        </p:grpSp>
        <p:sp>
          <p:nvSpPr>
            <p:cNvPr id="756" name="Fixed"/>
            <p:cNvSpPr txBox="1"/>
            <p:nvPr/>
          </p:nvSpPr>
          <p:spPr>
            <a:xfrm>
              <a:off x="63785" y="980006"/>
              <a:ext cx="73732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0433FF"/>
                  </a:solidFill>
                  <a:uFillTx/>
                </a:defRPr>
              </a:pPr>
              <a:r>
                <a:t>Fixed </a:t>
              </a:r>
              <a14:m>
                <m:oMath>
                  <m:sSubSup>
                    <m:e>
                      <m:r>
                        <a:rPr xmlns:a="http://schemas.openxmlformats.org/drawingml/2006/main" sz="1250" i="1">
                          <a:solidFill>
                            <a:srgbClr val="0432FF"/>
                          </a:solidFill>
                          <a:latin typeface="Cambria Math" panose="02040503050406030204" pitchFamily="18" charset="0"/>
                        </a:rPr>
                        <m:t>θ</m:t>
                      </m:r>
                    </m:e>
                    <m:sub>
                      <m:r>
                        <a:rPr xmlns:a="http://schemas.openxmlformats.org/drawingml/2006/main" sz="1250" i="1">
                          <a:solidFill>
                            <a:srgbClr val="0432FF"/>
                          </a:solidFill>
                          <a:latin typeface="Cambria Math" panose="02040503050406030204" pitchFamily="18" charset="0"/>
                        </a:rPr>
                        <m:t>e</m:t>
                      </m:r>
                    </m:sub>
                    <m:sup>
                      <m:r>
                        <a:rPr xmlns:a="http://schemas.openxmlformats.org/drawingml/2006/main" sz="1250" i="1">
                          <a:solidFill>
                            <a:srgbClr val="0432FF"/>
                          </a:solidFill>
                          <a:latin typeface="Cambria Math" panose="02040503050406030204" pitchFamily="18" charset="0"/>
                        </a:rPr>
                        <m:t>′</m:t>
                      </m:r>
                    </m:sup>
                  </m:sSubSup>
                </m:oMath>
              </a14:m>
            </a:p>
          </p:txBody>
        </p:sp>
        <p:sp>
          <p:nvSpPr>
            <p:cNvPr id="757" name="5º steps: 4º-179º"/>
            <p:cNvSpPr txBox="1"/>
            <p:nvPr/>
          </p:nvSpPr>
          <p:spPr>
            <a:xfrm>
              <a:off x="63785" y="1393124"/>
              <a:ext cx="1628944" cy="3215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0433FF"/>
                  </a:solidFill>
                  <a:uFillTx/>
                </a:defRPr>
              </a:pPr>
              <a:r>
                <a:t>5</a:t>
              </a:r>
              <a:r>
                <a:rPr baseline="31999"/>
                <a:t>º</a:t>
              </a:r>
              <a:r>
                <a:t> steps: 4</a:t>
              </a:r>
              <a:r>
                <a:rPr baseline="31999"/>
                <a:t>º</a:t>
              </a:r>
              <a:r>
                <a:t>-179</a:t>
              </a:r>
              <a:r>
                <a:rPr baseline="31999"/>
                <a:t>º</a:t>
              </a:r>
            </a:p>
          </p:txBody>
        </p:sp>
      </p:grpSp>
      <p:grpSp>
        <p:nvGrpSpPr>
          <p:cNvPr id="764" name="Group"/>
          <p:cNvGrpSpPr/>
          <p:nvPr/>
        </p:nvGrpSpPr>
        <p:grpSpPr>
          <a:xfrm>
            <a:off x="7771462" y="4277087"/>
            <a:ext cx="1756516" cy="1729606"/>
            <a:chOff x="0" y="0"/>
            <a:chExt cx="1756514" cy="1729605"/>
          </a:xfrm>
        </p:grpSpPr>
        <p:grpSp>
          <p:nvGrpSpPr>
            <p:cNvPr id="761" name="Group"/>
            <p:cNvGrpSpPr/>
            <p:nvPr/>
          </p:nvGrpSpPr>
          <p:grpSpPr>
            <a:xfrm>
              <a:off x="0" y="1119334"/>
              <a:ext cx="1756515" cy="610272"/>
              <a:chOff x="0" y="0"/>
              <a:chExt cx="1756514" cy="610270"/>
            </a:xfrm>
          </p:grpSpPr>
          <p:sp>
            <p:nvSpPr>
              <p:cNvPr id="759" name="Rectangle"/>
              <p:cNvSpPr/>
              <p:nvPr/>
            </p:nvSpPr>
            <p:spPr>
              <a:xfrm>
                <a:off x="0" y="0"/>
                <a:ext cx="1756515" cy="610271"/>
              </a:xfrm>
              <a:prstGeom prst="rect">
                <a:avLst/>
              </a:prstGeom>
              <a:solidFill>
                <a:srgbClr val="FFFFFF"/>
              </a:solidFill>
              <a:ln w="12700" cap="flat">
                <a:noFill/>
                <a:miter lim="400000"/>
              </a:ln>
              <a:effectLst>
                <a:outerShdw sx="100000" sy="100000" kx="0" ky="0" algn="b" rotWithShape="0" blurRad="101600" dist="23000" dir="5400000">
                  <a:srgbClr val="000000">
                    <a:alpha val="75000"/>
                  </a:srgbClr>
                </a:outerShdw>
              </a:effectLst>
            </p:spPr>
            <p:txBody>
              <a:bodyPr wrap="square" lIns="45719" tIns="45719" rIns="45719" bIns="45719" numCol="1" anchor="ctr">
                <a:noAutofit/>
              </a:bodyPr>
              <a:lstStyle/>
              <a:p>
                <a:pPr marL="0" marR="0" defTabSz="475750">
                  <a:defRPr sz="2000">
                    <a:solidFill>
                      <a:srgbClr val="000000"/>
                    </a:solidFill>
                    <a:uFillTx/>
                    <a:latin typeface="Arial"/>
                    <a:ea typeface="Arial"/>
                    <a:cs typeface="Arial"/>
                    <a:sym typeface="Arial"/>
                  </a:defRPr>
                </a:pPr>
              </a:p>
            </p:txBody>
          </p:sp>
          <p:pic>
            <p:nvPicPr>
              <p:cNvPr id="760" name="Q^2_x,_gamma_&amp;=_.pdf" descr="Q^2_x,_gamma_&amp;=_.pdf"/>
              <p:cNvPicPr>
                <a:picLocks noChangeAspect="1"/>
              </p:cNvPicPr>
              <p:nvPr/>
            </p:nvPicPr>
            <p:blipFill>
              <a:blip r:embed="rId8">
                <a:extLst/>
              </a:blip>
              <a:stretch>
                <a:fillRect/>
              </a:stretch>
            </p:blipFill>
            <p:spPr>
              <a:xfrm>
                <a:off x="64029" y="125798"/>
                <a:ext cx="1628457" cy="358674"/>
              </a:xfrm>
              <a:prstGeom prst="rect">
                <a:avLst/>
              </a:prstGeom>
              <a:ln w="12700" cap="flat">
                <a:noFill/>
                <a:miter lim="400000"/>
              </a:ln>
              <a:effectLst/>
            </p:spPr>
          </p:pic>
        </p:grpSp>
        <p:sp>
          <p:nvSpPr>
            <p:cNvPr id="762" name="Fixed"/>
            <p:cNvSpPr txBox="1"/>
            <p:nvPr/>
          </p:nvSpPr>
          <p:spPr>
            <a:xfrm>
              <a:off x="63785" y="0"/>
              <a:ext cx="850901"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FF2600"/>
                  </a:solidFill>
                  <a:uFillTx/>
                </a:defRPr>
              </a:pPr>
              <a:r>
                <a:t>Fixed </a:t>
              </a:r>
              <a14:m>
                <m:oMath>
                  <m:r>
                    <a:rPr xmlns:a="http://schemas.openxmlformats.org/drawingml/2006/main" sz="1250" i="1">
                      <a:solidFill>
                        <a:srgbClr val="FF2600"/>
                      </a:solidFill>
                      <a:latin typeface="Cambria Math" panose="02040503050406030204" pitchFamily="18" charset="0"/>
                    </a:rPr>
                    <m:t>γ</m:t>
                  </m:r>
                </m:oMath>
              </a14:m>
            </a:p>
          </p:txBody>
        </p:sp>
        <p:sp>
          <p:nvSpPr>
            <p:cNvPr id="763" name="5º steps: 4º-179º"/>
            <p:cNvSpPr txBox="1"/>
            <p:nvPr/>
          </p:nvSpPr>
          <p:spPr>
            <a:xfrm>
              <a:off x="63785" y="306563"/>
              <a:ext cx="850901" cy="701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marL="0" marR="0" defTabSz="475750">
                <a:defRPr sz="1200">
                  <a:solidFill>
                    <a:srgbClr val="FF2600"/>
                  </a:solidFill>
                  <a:uFillTx/>
                </a:defRPr>
              </a:pPr>
              <a:r>
                <a:t>5</a:t>
              </a:r>
              <a:r>
                <a:rPr baseline="31999"/>
                <a:t>º</a:t>
              </a:r>
              <a:r>
                <a:t> steps: 4</a:t>
              </a:r>
              <a:r>
                <a:rPr baseline="31999"/>
                <a:t>º</a:t>
              </a:r>
              <a:r>
                <a:t>-179</a:t>
              </a:r>
              <a:r>
                <a:rPr baseline="31999"/>
                <a:t>º</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37"/>
                                        </p:tgtEl>
                                        <p:attrNameLst>
                                          <p:attrName>style.visibility</p:attrName>
                                        </p:attrNameLst>
                                      </p:cBhvr>
                                      <p:to>
                                        <p:strVal val="visible"/>
                                      </p:to>
                                    </p:set>
                                    <p:animEffect filter="fade" transition="in">
                                      <p:cBhvr>
                                        <p:cTn id="7" dur="1000"/>
                                        <p:tgtEl>
                                          <p:spTgt spid="7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746"/>
                                        </p:tgtEl>
                                        <p:attrNameLst>
                                          <p:attrName>style.visibility</p:attrName>
                                        </p:attrNameLst>
                                      </p:cBhvr>
                                      <p:to>
                                        <p:strVal val="visible"/>
                                      </p:to>
                                    </p:set>
                                    <p:animEffect filter="fade" transition="in">
                                      <p:cBhvr>
                                        <p:cTn id="12" dur="1000"/>
                                        <p:tgtEl>
                                          <p:spTgt spid="74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758"/>
                                        </p:tgtEl>
                                        <p:attrNameLst>
                                          <p:attrName>style.visibility</p:attrName>
                                        </p:attrNameLst>
                                      </p:cBhvr>
                                      <p:to>
                                        <p:strVal val="visible"/>
                                      </p:to>
                                    </p:set>
                                    <p:animEffect filter="fade" transition="in">
                                      <p:cBhvr>
                                        <p:cTn id="17" dur="10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752"/>
                                        </p:tgtEl>
                                        <p:attrNameLst>
                                          <p:attrName>style.visibility</p:attrName>
                                        </p:attrNameLst>
                                      </p:cBhvr>
                                      <p:to>
                                        <p:strVal val="visible"/>
                                      </p:to>
                                    </p:set>
                                    <p:animEffect filter="fade" transition="in">
                                      <p:cBhvr>
                                        <p:cTn id="22" dur="1000"/>
                                        <p:tgtEl>
                                          <p:spTgt spid="75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764"/>
                                        </p:tgtEl>
                                        <p:attrNameLst>
                                          <p:attrName>style.visibility</p:attrName>
                                        </p:attrNameLst>
                                      </p:cBhvr>
                                      <p:to>
                                        <p:strVal val="visible"/>
                                      </p:to>
                                    </p:set>
                                    <p:animEffect filter="fade" transition="in">
                                      <p:cBhvr>
                                        <p:cTn id="27" dur="1000"/>
                                        <p:tgtEl>
                                          <p:spTgt spid="764"/>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740"/>
                                        </p:tgtEl>
                                        <p:attrNameLst>
                                          <p:attrName>style.visibility</p:attrName>
                                        </p:attrNameLst>
                                      </p:cBhvr>
                                      <p:to>
                                        <p:strVal val="visible"/>
                                      </p:to>
                                    </p:set>
                                    <p:animEffect filter="fade" transition="in">
                                      <p:cBhvr>
                                        <p:cTn id="32" dur="10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6" grpId="2"/>
      <p:bldP build="whole" bldLvl="1" animBg="1" rev="0" advAuto="0" spid="758" grpId="3"/>
      <p:bldP build="whole" bldLvl="1" animBg="1" rev="0" advAuto="0" spid="752" grpId="4"/>
      <p:bldP build="whole" bldLvl="1" animBg="1" rev="0" advAuto="0" spid="737" grpId="1"/>
      <p:bldP build="whole" bldLvl="1" animBg="1" rev="0" advAuto="0" spid="764" grpId="5"/>
      <p:bldP build="whole" bldLvl="1" animBg="1" rev="0" advAuto="0" spid="740" grpId="6"/>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767"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768" name="Spinning Glue: QCD and Spin"/>
          <p:cNvSpPr txBox="1"/>
          <p:nvPr>
            <p:ph type="title"/>
          </p:nvPr>
        </p:nvSpPr>
        <p:spPr>
          <a:prstGeom prst="rect">
            <a:avLst/>
          </a:prstGeom>
        </p:spPr>
        <p:txBody>
          <a:bodyPr/>
          <a:lstStyle/>
          <a:p>
            <a:pPr/>
            <a:r>
              <a:t>Spinning Glue: QCD and Spin</a:t>
            </a:r>
          </a:p>
        </p:txBody>
      </p:sp>
      <p:sp>
        <p:nvSpPr>
          <p:cNvPr id="7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0"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771"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772" name="ePIC Detector Design Philosophy"/>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Detector Design Philosophy</a:t>
            </a:r>
          </a:p>
        </p:txBody>
      </p:sp>
      <p:sp>
        <p:nvSpPr>
          <p:cNvPr id="773" name="Overview of processes and final states"/>
          <p:cNvSpPr txBox="1"/>
          <p:nvPr/>
        </p:nvSpPr>
        <p:spPr>
          <a:xfrm>
            <a:off x="152400" y="709612"/>
            <a:ext cx="755650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3"/>
              </a:buBlip>
              <a:defRPr sz="1800">
                <a:solidFill>
                  <a:srgbClr val="000000"/>
                </a:solidFill>
                <a:uFill>
                  <a:solidFill>
                    <a:srgbClr val="000000"/>
                  </a:solidFill>
                </a:uFill>
                <a:latin typeface="+mn-lt"/>
                <a:ea typeface="+mn-ea"/>
                <a:cs typeface="+mn-cs"/>
                <a:sym typeface="Comic Sans MS"/>
              </a:defRPr>
            </a:lvl1pPr>
          </a:lstStyle>
          <a:p>
            <a:pPr/>
            <a:r>
              <a:t>Overview of processes and final states </a:t>
            </a:r>
          </a:p>
        </p:txBody>
      </p:sp>
      <p:sp>
        <p:nvSpPr>
          <p:cNvPr id="774" name="Inclusive: Unpolarized fi(x,Q2) and helicity distribution Δfi(x,Q2) functions through unpolarized and polarized structure function measurements (F2, FL, g1)…"/>
          <p:cNvSpPr txBox="1"/>
          <p:nvPr/>
        </p:nvSpPr>
        <p:spPr>
          <a:xfrm>
            <a:off x="4188600" y="1082628"/>
            <a:ext cx="5621322" cy="189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50000"/>
              </a:lnSpc>
              <a:buSzPct val="50000"/>
              <a:buBlip>
                <a:blip r:embed="rId4"/>
              </a:buBlip>
              <a:defRPr sz="1200">
                <a:solidFill>
                  <a:srgbClr val="000000"/>
                </a:solidFill>
                <a:latin typeface="+mn-lt"/>
                <a:ea typeface="+mn-ea"/>
                <a:cs typeface="+mn-cs"/>
                <a:sym typeface="Comic Sans MS"/>
              </a:defRPr>
            </a:pPr>
            <a:r>
              <a:rPr>
                <a:solidFill>
                  <a:srgbClr val="B31938"/>
                </a:solidFill>
              </a:rPr>
              <a:t>Inclusive</a:t>
            </a:r>
            <a:r>
              <a:t>: Unpolarized f</a:t>
            </a:r>
            <a:r>
              <a:rPr baseline="-5999"/>
              <a:t>i</a:t>
            </a:r>
            <a:r>
              <a:t>(x,Q</a:t>
            </a:r>
            <a:r>
              <a:rPr baseline="31999"/>
              <a:t>2</a:t>
            </a:r>
            <a:r>
              <a:t>) and helicity distribution </a:t>
            </a:r>
            <a:r>
              <a:rPr>
                <a:latin typeface="Helvetica"/>
                <a:ea typeface="Helvetica"/>
                <a:cs typeface="Helvetica"/>
                <a:sym typeface="Helvetica"/>
              </a:rPr>
              <a:t>Δ</a:t>
            </a:r>
            <a:r>
              <a:t>f</a:t>
            </a:r>
            <a:r>
              <a:rPr baseline="-5999"/>
              <a:t>i</a:t>
            </a:r>
            <a:r>
              <a:t>(x,Q</a:t>
            </a:r>
            <a:r>
              <a:rPr baseline="31999"/>
              <a:t>2</a:t>
            </a:r>
            <a:r>
              <a:t>) functions through unpolarized and polarized structure function measurements (F</a:t>
            </a:r>
            <a:r>
              <a:rPr baseline="-5999"/>
              <a:t>2</a:t>
            </a:r>
            <a:r>
              <a:t>, F</a:t>
            </a:r>
            <a:r>
              <a:rPr baseline="-5999"/>
              <a:t>L</a:t>
            </a:r>
            <a:r>
              <a:t>, g</a:t>
            </a:r>
            <a:r>
              <a:rPr baseline="-5999"/>
              <a:t>1</a:t>
            </a:r>
            <a:r>
              <a:t>)</a:t>
            </a:r>
          </a:p>
          <a:p>
            <a:pPr marL="269240" indent="-228600">
              <a:lnSpc>
                <a:spcPct val="150000"/>
              </a:lnSpc>
              <a:spcBef>
                <a:spcPts val="500"/>
              </a:spcBef>
              <a:buSzPct val="50000"/>
              <a:buBlip>
                <a:blip r:embed="rId4"/>
              </a:buBlip>
              <a:defRPr sz="1200">
                <a:solidFill>
                  <a:srgbClr val="000000"/>
                </a:solidFill>
                <a:latin typeface="+mn-lt"/>
                <a:ea typeface="+mn-ea"/>
                <a:cs typeface="+mn-cs"/>
                <a:sym typeface="Comic Sans MS"/>
              </a:defRPr>
            </a:pPr>
            <a:r>
              <a:t>Define kinematics (x, y, Q</a:t>
            </a:r>
            <a:r>
              <a:rPr baseline="31999"/>
              <a:t>2</a:t>
            </a:r>
            <a:r>
              <a:t>) through electron (e-ID and energy+angular measurement critical) / hadron final state or combination of both depending on kinematic x-Q</a:t>
            </a:r>
            <a:r>
              <a:rPr baseline="31999"/>
              <a:t>2</a:t>
            </a:r>
            <a:r>
              <a:t> region</a:t>
            </a:r>
          </a:p>
        </p:txBody>
      </p:sp>
      <p:sp>
        <p:nvSpPr>
          <p:cNvPr id="775" name="SDIS: Flavor tagging through hadron identification studying FF / TMD’s (Transverse momentum, kT, dependence) requiring azimuthal asymmetry measurement - Full azimuthal acceptance…"/>
          <p:cNvSpPr txBox="1"/>
          <p:nvPr/>
        </p:nvSpPr>
        <p:spPr>
          <a:xfrm>
            <a:off x="4188600" y="3348247"/>
            <a:ext cx="562132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50000"/>
              </a:lnSpc>
              <a:buSzPct val="50000"/>
              <a:buBlip>
                <a:blip r:embed="rId4"/>
              </a:buBlip>
              <a:defRPr sz="1200">
                <a:solidFill>
                  <a:srgbClr val="000000"/>
                </a:solidFill>
                <a:latin typeface="+mn-lt"/>
                <a:ea typeface="+mn-ea"/>
                <a:cs typeface="+mn-cs"/>
                <a:sym typeface="Comic Sans MS"/>
              </a:defRPr>
            </a:pPr>
            <a:r>
              <a:rPr>
                <a:solidFill>
                  <a:srgbClr val="B31938"/>
                </a:solidFill>
              </a:rPr>
              <a:t>SDIS</a:t>
            </a:r>
            <a:r>
              <a:t>: Flavor tagging through hadron identification studying FF / TMD’s (Transverse momentum, k</a:t>
            </a:r>
            <a:r>
              <a:rPr baseline="-5999"/>
              <a:t>T</a:t>
            </a:r>
            <a:r>
              <a:t>, dependence) requiring azimuthal asymmetry measurement - Full azimuthal acceptance</a:t>
            </a:r>
          </a:p>
          <a:p>
            <a:pPr marL="269240" indent="-228600">
              <a:lnSpc>
                <a:spcPct val="150000"/>
              </a:lnSpc>
              <a:buSzPct val="50000"/>
              <a:buBlip>
                <a:blip r:embed="rId4"/>
              </a:buBlip>
              <a:defRPr sz="1200">
                <a:solidFill>
                  <a:srgbClr val="000000"/>
                </a:solidFill>
                <a:latin typeface="+mn-lt"/>
                <a:ea typeface="+mn-ea"/>
                <a:cs typeface="+mn-cs"/>
                <a:sym typeface="Comic Sans MS"/>
              </a:defRPr>
            </a:pPr>
            <a:r>
              <a:rPr>
                <a:solidFill>
                  <a:srgbClr val="B31938"/>
                </a:solidFill>
              </a:rPr>
              <a:t>Heavy flavor</a:t>
            </a:r>
            <a:r>
              <a:t> (charm / bottom): Excellent secondary vertex reconstruction</a:t>
            </a:r>
          </a:p>
        </p:txBody>
      </p:sp>
      <p:sp>
        <p:nvSpPr>
          <p:cNvPr id="776" name="Exclusive: Tagging of final state proton using Roman pot system studying GPD’s (Impact parameter, bT, dependence) using DVCS and VM production…"/>
          <p:cNvSpPr txBox="1"/>
          <p:nvPr/>
        </p:nvSpPr>
        <p:spPr>
          <a:xfrm>
            <a:off x="4188600" y="5266168"/>
            <a:ext cx="5743116"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50000"/>
              </a:lnSpc>
              <a:buSzPct val="50000"/>
              <a:buBlip>
                <a:blip r:embed="rId4"/>
              </a:buBlip>
              <a:defRPr sz="1200">
                <a:solidFill>
                  <a:srgbClr val="000000"/>
                </a:solidFill>
                <a:latin typeface="+mn-lt"/>
                <a:ea typeface="+mn-ea"/>
                <a:cs typeface="+mn-cs"/>
                <a:sym typeface="Comic Sans MS"/>
              </a:defRPr>
            </a:pPr>
            <a:r>
              <a:rPr>
                <a:solidFill>
                  <a:srgbClr val="B31938"/>
                </a:solidFill>
              </a:rPr>
              <a:t>Exclusive</a:t>
            </a:r>
            <a:r>
              <a:t>: Tagging of final state proton using Roman pot system studying GPD’s (Impact parameter, b</a:t>
            </a:r>
            <a:r>
              <a:rPr baseline="-5999"/>
              <a:t>T</a:t>
            </a:r>
            <a:r>
              <a:t>, dependence) using DVCS and VM production</a:t>
            </a:r>
          </a:p>
          <a:p>
            <a:pPr marL="269240" indent="-228600">
              <a:lnSpc>
                <a:spcPct val="150000"/>
              </a:lnSpc>
              <a:buSzPct val="50000"/>
              <a:buBlip>
                <a:blip r:embed="rId4"/>
              </a:buBlip>
              <a:defRPr sz="1200">
                <a:solidFill>
                  <a:srgbClr val="000000"/>
                </a:solidFill>
                <a:latin typeface="+mn-lt"/>
                <a:ea typeface="+mn-ea"/>
                <a:cs typeface="+mn-cs"/>
                <a:sym typeface="Comic Sans MS"/>
              </a:defRPr>
            </a:pPr>
            <a:r>
              <a:rPr>
                <a:solidFill>
                  <a:srgbClr val="B31938"/>
                </a:solidFill>
              </a:rPr>
              <a:t>eA</a:t>
            </a:r>
            <a:r>
              <a:t>: Impact parameter determination / Neutron tagging using Zero-Degree Calorimeter (ZDC)</a:t>
            </a:r>
          </a:p>
        </p:txBody>
      </p:sp>
      <p:grpSp>
        <p:nvGrpSpPr>
          <p:cNvPr id="787" name="Group"/>
          <p:cNvGrpSpPr/>
          <p:nvPr/>
        </p:nvGrpSpPr>
        <p:grpSpPr>
          <a:xfrm>
            <a:off x="95027" y="1157539"/>
            <a:ext cx="3499389" cy="1845116"/>
            <a:chOff x="0" y="0"/>
            <a:chExt cx="3499387" cy="1845115"/>
          </a:xfrm>
        </p:grpSpPr>
        <p:sp>
          <p:nvSpPr>
            <p:cNvPr id="777" name="Inclusive DIS"/>
            <p:cNvSpPr txBox="1"/>
            <p:nvPr/>
          </p:nvSpPr>
          <p:spPr>
            <a:xfrm>
              <a:off x="1960311" y="175959"/>
              <a:ext cx="1539077" cy="3429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A4233A"/>
                  </a:solidFill>
                  <a:latin typeface="+mn-lt"/>
                  <a:ea typeface="+mn-ea"/>
                  <a:cs typeface="+mn-cs"/>
                  <a:sym typeface="Comic Sans MS"/>
                </a:defRPr>
              </a:lvl1pPr>
            </a:lstStyle>
            <a:p>
              <a:pPr/>
              <a:r>
                <a:t>Inclusive DIS</a:t>
              </a:r>
            </a:p>
          </p:txBody>
        </p:sp>
        <p:grpSp>
          <p:nvGrpSpPr>
            <p:cNvPr id="786" name="Group"/>
            <p:cNvGrpSpPr/>
            <p:nvPr/>
          </p:nvGrpSpPr>
          <p:grpSpPr>
            <a:xfrm>
              <a:off x="0" y="0"/>
              <a:ext cx="1637181" cy="1845116"/>
              <a:chOff x="0" y="0"/>
              <a:chExt cx="1637180" cy="1845115"/>
            </a:xfrm>
          </p:grpSpPr>
          <p:grpSp>
            <p:nvGrpSpPr>
              <p:cNvPr id="784" name="Group"/>
              <p:cNvGrpSpPr/>
              <p:nvPr/>
            </p:nvGrpSpPr>
            <p:grpSpPr>
              <a:xfrm>
                <a:off x="0" y="119703"/>
                <a:ext cx="1637181" cy="1725413"/>
                <a:chOff x="0" y="0"/>
                <a:chExt cx="1637180" cy="1725411"/>
              </a:xfrm>
            </p:grpSpPr>
            <p:pic>
              <p:nvPicPr>
                <p:cNvPr id="778" name="feyn_ep.pdf" descr="feyn_ep.pdf"/>
                <p:cNvPicPr>
                  <a:picLocks noChangeAspect="1"/>
                </p:cNvPicPr>
                <p:nvPr/>
              </p:nvPicPr>
              <p:blipFill>
                <a:blip r:embed="rId5">
                  <a:extLst/>
                </a:blip>
                <a:srcRect l="21246" t="46144" r="51872" b="31965"/>
                <a:stretch>
                  <a:fillRect/>
                </a:stretch>
              </p:blipFill>
              <p:spPr>
                <a:xfrm>
                  <a:off x="0" y="0"/>
                  <a:ext cx="1637181" cy="1725412"/>
                </a:xfrm>
                <a:prstGeom prst="rect">
                  <a:avLst/>
                </a:prstGeom>
                <a:ln w="12700" cap="flat">
                  <a:noFill/>
                  <a:round/>
                </a:ln>
                <a:effectLst/>
              </p:spPr>
            </p:pic>
            <p:pic>
              <p:nvPicPr>
                <p:cNvPr id="779" name="droppedImage.pdf" descr="droppedImage.pdf"/>
                <p:cNvPicPr>
                  <a:picLocks noChangeAspect="1"/>
                </p:cNvPicPr>
                <p:nvPr/>
              </p:nvPicPr>
              <p:blipFill>
                <a:blip r:embed="rId6">
                  <a:extLst/>
                </a:blip>
                <a:stretch>
                  <a:fillRect/>
                </a:stretch>
              </p:blipFill>
              <p:spPr>
                <a:xfrm>
                  <a:off x="1290280" y="27696"/>
                  <a:ext cx="143468" cy="170036"/>
                </a:xfrm>
                <a:prstGeom prst="rect">
                  <a:avLst/>
                </a:prstGeom>
                <a:ln w="12700" cap="flat">
                  <a:noFill/>
                  <a:round/>
                </a:ln>
                <a:effectLst/>
              </p:spPr>
            </p:pic>
            <p:pic>
              <p:nvPicPr>
                <p:cNvPr id="780" name="droppedImage.pdf" descr="droppedImage.pdf"/>
                <p:cNvPicPr>
                  <a:picLocks noChangeAspect="1"/>
                </p:cNvPicPr>
                <p:nvPr/>
              </p:nvPicPr>
              <p:blipFill>
                <a:blip r:embed="rId7">
                  <a:extLst/>
                </a:blip>
                <a:stretch>
                  <a:fillRect/>
                </a:stretch>
              </p:blipFill>
              <p:spPr>
                <a:xfrm>
                  <a:off x="1357153" y="1242385"/>
                  <a:ext cx="125250" cy="106274"/>
                </a:xfrm>
                <a:prstGeom prst="rect">
                  <a:avLst/>
                </a:prstGeom>
                <a:ln w="12700" cap="flat">
                  <a:noFill/>
                  <a:round/>
                </a:ln>
                <a:effectLst/>
              </p:spPr>
            </p:pic>
            <p:pic>
              <p:nvPicPr>
                <p:cNvPr id="781" name="droppedImage.pdf" descr="droppedImage.pdf"/>
                <p:cNvPicPr>
                  <a:picLocks noChangeAspect="1"/>
                </p:cNvPicPr>
                <p:nvPr/>
              </p:nvPicPr>
              <p:blipFill>
                <a:blip r:embed="rId8">
                  <a:extLst/>
                </a:blip>
                <a:stretch>
                  <a:fillRect/>
                </a:stretch>
              </p:blipFill>
              <p:spPr>
                <a:xfrm>
                  <a:off x="74075" y="500685"/>
                  <a:ext cx="95086" cy="106273"/>
                </a:xfrm>
                <a:prstGeom prst="rect">
                  <a:avLst/>
                </a:prstGeom>
                <a:ln w="12700" cap="flat">
                  <a:noFill/>
                  <a:round/>
                </a:ln>
                <a:effectLst/>
              </p:spPr>
            </p:pic>
            <p:pic>
              <p:nvPicPr>
                <p:cNvPr id="782" name="droppedImage.pdf" descr="droppedImage.pdf"/>
                <p:cNvPicPr>
                  <a:picLocks noChangeAspect="1"/>
                </p:cNvPicPr>
                <p:nvPr/>
              </p:nvPicPr>
              <p:blipFill>
                <a:blip r:embed="rId9">
                  <a:extLst/>
                </a:blip>
                <a:stretch>
                  <a:fillRect/>
                </a:stretch>
              </p:blipFill>
              <p:spPr>
                <a:xfrm>
                  <a:off x="74075" y="1257991"/>
                  <a:ext cx="93193" cy="127528"/>
                </a:xfrm>
                <a:prstGeom prst="rect">
                  <a:avLst/>
                </a:prstGeom>
                <a:ln w="12700" cap="flat">
                  <a:noFill/>
                  <a:round/>
                </a:ln>
                <a:effectLst/>
              </p:spPr>
            </p:pic>
            <p:sp>
              <p:nvSpPr>
                <p:cNvPr id="783" name="Circle"/>
                <p:cNvSpPr/>
                <p:nvPr/>
              </p:nvSpPr>
              <p:spPr>
                <a:xfrm>
                  <a:off x="630853" y="853762"/>
                  <a:ext cx="609601" cy="609601"/>
                </a:xfrm>
                <a:prstGeom prst="ellipse">
                  <a:avLst/>
                </a:prstGeom>
                <a:noFill/>
                <a:ln w="9525" cap="flat">
                  <a:solidFill>
                    <a:srgbClr val="000000"/>
                  </a:solidFill>
                  <a:prstDash val="solid"/>
                  <a:round/>
                </a:ln>
                <a:effectLst/>
              </p:spPr>
              <p:txBody>
                <a:bodyPr wrap="square" lIns="50800" tIns="50800" rIns="50800" bIns="50800" numCol="1" anchor="ctr">
                  <a:noAutofit/>
                </a:bodyPr>
                <a:lstStyle/>
                <a:p>
                  <a:pPr/>
                </a:p>
              </p:txBody>
            </p:sp>
          </p:grpSp>
          <p:pic>
            <p:nvPicPr>
              <p:cNvPr id="785" name="Image" descr="Image"/>
              <p:cNvPicPr>
                <a:picLocks noChangeAspect="1"/>
              </p:cNvPicPr>
              <p:nvPr/>
            </p:nvPicPr>
            <p:blipFill>
              <a:blip r:embed="rId10">
                <a:extLst/>
              </a:blip>
              <a:stretch>
                <a:fillRect/>
              </a:stretch>
            </p:blipFill>
            <p:spPr>
              <a:xfrm>
                <a:off x="860" y="0"/>
                <a:ext cx="1212048" cy="170036"/>
              </a:xfrm>
              <a:prstGeom prst="rect">
                <a:avLst/>
              </a:prstGeom>
              <a:ln w="12700" cap="flat">
                <a:noFill/>
                <a:round/>
              </a:ln>
              <a:effectLst/>
            </p:spPr>
          </p:pic>
        </p:grpSp>
      </p:grpSp>
      <p:grpSp>
        <p:nvGrpSpPr>
          <p:cNvPr id="800" name="Group"/>
          <p:cNvGrpSpPr/>
          <p:nvPr/>
        </p:nvGrpSpPr>
        <p:grpSpPr>
          <a:xfrm>
            <a:off x="95888" y="2487149"/>
            <a:ext cx="4034729" cy="2437605"/>
            <a:chOff x="0" y="0"/>
            <a:chExt cx="4034727" cy="2437603"/>
          </a:xfrm>
        </p:grpSpPr>
        <p:pic>
          <p:nvPicPr>
            <p:cNvPr id="788" name="Untitled.pdf" descr="Untitled.pdf"/>
            <p:cNvPicPr>
              <a:picLocks noChangeAspect="1"/>
            </p:cNvPicPr>
            <p:nvPr/>
          </p:nvPicPr>
          <p:blipFill>
            <a:blip r:embed="rId11">
              <a:extLst/>
            </a:blip>
            <a:stretch>
              <a:fillRect/>
            </a:stretch>
          </p:blipFill>
          <p:spPr>
            <a:xfrm rot="5400000">
              <a:off x="2029579" y="406175"/>
              <a:ext cx="1725217" cy="2232632"/>
            </a:xfrm>
            <a:prstGeom prst="rect">
              <a:avLst/>
            </a:prstGeom>
            <a:ln w="12700" cap="flat">
              <a:noFill/>
              <a:round/>
            </a:ln>
            <a:effectLst/>
          </p:spPr>
        </p:pic>
        <p:sp>
          <p:nvSpPr>
            <p:cNvPr id="789" name="Semi-Inclusive DIS (SDIS)"/>
            <p:cNvSpPr txBox="1"/>
            <p:nvPr/>
          </p:nvSpPr>
          <p:spPr>
            <a:xfrm>
              <a:off x="1959450" y="-1"/>
              <a:ext cx="2075278" cy="5842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A4233A"/>
                  </a:solidFill>
                  <a:latin typeface="+mn-lt"/>
                  <a:ea typeface="+mn-ea"/>
                  <a:cs typeface="+mn-cs"/>
                  <a:sym typeface="Comic Sans MS"/>
                </a:defRPr>
              </a:lvl1pPr>
            </a:lstStyle>
            <a:p>
              <a:pPr/>
              <a:r>
                <a:t>Semi-Inclusive DIS (SDIS)</a:t>
              </a:r>
            </a:p>
          </p:txBody>
        </p:sp>
        <p:grpSp>
          <p:nvGrpSpPr>
            <p:cNvPr id="799" name="Group"/>
            <p:cNvGrpSpPr/>
            <p:nvPr/>
          </p:nvGrpSpPr>
          <p:grpSpPr>
            <a:xfrm>
              <a:off x="0" y="561987"/>
              <a:ext cx="1703250" cy="1875617"/>
              <a:chOff x="0" y="0"/>
              <a:chExt cx="1703249" cy="1875616"/>
            </a:xfrm>
          </p:grpSpPr>
          <p:pic>
            <p:nvPicPr>
              <p:cNvPr id="790" name="droppedImage.pdf" descr="droppedImage.pdf"/>
              <p:cNvPicPr>
                <a:picLocks noChangeAspect="1"/>
              </p:cNvPicPr>
              <p:nvPr/>
            </p:nvPicPr>
            <p:blipFill>
              <a:blip r:embed="rId6">
                <a:extLst/>
              </a:blip>
              <a:stretch>
                <a:fillRect/>
              </a:stretch>
            </p:blipFill>
            <p:spPr>
              <a:xfrm>
                <a:off x="1295545" y="171551"/>
                <a:ext cx="143469" cy="170036"/>
              </a:xfrm>
              <a:prstGeom prst="rect">
                <a:avLst/>
              </a:prstGeom>
              <a:ln w="12700" cap="flat">
                <a:noFill/>
                <a:round/>
              </a:ln>
              <a:effectLst/>
            </p:spPr>
          </p:pic>
          <p:pic>
            <p:nvPicPr>
              <p:cNvPr id="791" name="droppedImage.pdf" descr="droppedImage.pdf"/>
              <p:cNvPicPr>
                <a:picLocks noChangeAspect="1"/>
              </p:cNvPicPr>
              <p:nvPr/>
            </p:nvPicPr>
            <p:blipFill>
              <a:blip r:embed="rId8">
                <a:extLst/>
              </a:blip>
              <a:stretch>
                <a:fillRect/>
              </a:stretch>
            </p:blipFill>
            <p:spPr>
              <a:xfrm>
                <a:off x="79340" y="644540"/>
                <a:ext cx="95087" cy="106273"/>
              </a:xfrm>
              <a:prstGeom prst="rect">
                <a:avLst/>
              </a:prstGeom>
              <a:ln w="12700" cap="flat">
                <a:noFill/>
                <a:round/>
              </a:ln>
              <a:effectLst/>
            </p:spPr>
          </p:pic>
          <p:pic>
            <p:nvPicPr>
              <p:cNvPr id="792" name="droppedImage.pdf" descr="droppedImage.pdf"/>
              <p:cNvPicPr>
                <a:picLocks noChangeAspect="1"/>
              </p:cNvPicPr>
              <p:nvPr/>
            </p:nvPicPr>
            <p:blipFill>
              <a:blip r:embed="rId9">
                <a:extLst/>
              </a:blip>
              <a:stretch>
                <a:fillRect/>
              </a:stretch>
            </p:blipFill>
            <p:spPr>
              <a:xfrm>
                <a:off x="79340" y="1401847"/>
                <a:ext cx="93194" cy="127527"/>
              </a:xfrm>
              <a:prstGeom prst="rect">
                <a:avLst/>
              </a:prstGeom>
              <a:ln w="12700" cap="flat">
                <a:noFill/>
                <a:round/>
              </a:ln>
              <a:effectLst/>
            </p:spPr>
          </p:pic>
          <p:pic>
            <p:nvPicPr>
              <p:cNvPr id="793" name="feyn_ep.pdf" descr="feyn_ep.pdf"/>
              <p:cNvPicPr>
                <a:picLocks noChangeAspect="1"/>
              </p:cNvPicPr>
              <p:nvPr/>
            </p:nvPicPr>
            <p:blipFill>
              <a:blip r:embed="rId5">
                <a:extLst/>
              </a:blip>
              <a:srcRect l="21246" t="46144" r="51872" b="31965"/>
              <a:stretch>
                <a:fillRect/>
              </a:stretch>
            </p:blipFill>
            <p:spPr>
              <a:xfrm>
                <a:off x="5265" y="150205"/>
                <a:ext cx="1637182" cy="1725412"/>
              </a:xfrm>
              <a:prstGeom prst="rect">
                <a:avLst/>
              </a:prstGeom>
              <a:ln w="12700" cap="flat">
                <a:noFill/>
                <a:round/>
              </a:ln>
              <a:effectLst/>
            </p:spPr>
          </p:pic>
          <p:sp>
            <p:nvSpPr>
              <p:cNvPr id="794" name="Rectangle"/>
              <p:cNvSpPr/>
              <p:nvPr/>
            </p:nvSpPr>
            <p:spPr>
              <a:xfrm>
                <a:off x="1240790" y="1427802"/>
                <a:ext cx="462460" cy="432340"/>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pic>
            <p:nvPicPr>
              <p:cNvPr id="795" name="feyn_ep-sdis.pdf" descr="feyn_ep-sdis.pdf"/>
              <p:cNvPicPr>
                <a:picLocks noChangeAspect="1"/>
              </p:cNvPicPr>
              <p:nvPr/>
            </p:nvPicPr>
            <p:blipFill>
              <a:blip r:embed="rId12">
                <a:extLst/>
              </a:blip>
              <a:srcRect l="75780" t="73477" r="0" b="0"/>
              <a:stretch>
                <a:fillRect/>
              </a:stretch>
            </p:blipFill>
            <p:spPr>
              <a:xfrm>
                <a:off x="1231117" y="1418744"/>
                <a:ext cx="380174" cy="450265"/>
              </a:xfrm>
              <a:prstGeom prst="rect">
                <a:avLst/>
              </a:prstGeom>
              <a:ln w="12700" cap="flat">
                <a:noFill/>
                <a:round/>
              </a:ln>
              <a:effectLst/>
            </p:spPr>
          </p:pic>
          <p:sp>
            <p:nvSpPr>
              <p:cNvPr id="796" name="Circle"/>
              <p:cNvSpPr/>
              <p:nvPr/>
            </p:nvSpPr>
            <p:spPr>
              <a:xfrm>
                <a:off x="629768" y="1005537"/>
                <a:ext cx="609601" cy="609601"/>
              </a:xfrm>
              <a:prstGeom prst="ellipse">
                <a:avLst/>
              </a:prstGeom>
              <a:noFill/>
              <a:ln w="9525" cap="flat">
                <a:solidFill>
                  <a:srgbClr val="000000"/>
                </a:solidFill>
                <a:prstDash val="solid"/>
                <a:round/>
              </a:ln>
              <a:effectLst/>
            </p:spPr>
            <p:txBody>
              <a:bodyPr wrap="square" lIns="50800" tIns="50800" rIns="50800" bIns="50800" numCol="1" anchor="ctr">
                <a:noAutofit/>
              </a:bodyPr>
              <a:lstStyle/>
              <a:p>
                <a:pPr/>
              </a:p>
            </p:txBody>
          </p:sp>
          <p:pic>
            <p:nvPicPr>
              <p:cNvPr id="797" name="Image" descr="Image"/>
              <p:cNvPicPr>
                <a:picLocks noChangeAspect="1"/>
              </p:cNvPicPr>
              <p:nvPr/>
            </p:nvPicPr>
            <p:blipFill>
              <a:blip r:embed="rId13">
                <a:extLst/>
              </a:blip>
              <a:stretch>
                <a:fillRect/>
              </a:stretch>
            </p:blipFill>
            <p:spPr>
              <a:xfrm>
                <a:off x="1564662" y="1509663"/>
                <a:ext cx="127001" cy="183445"/>
              </a:xfrm>
              <a:prstGeom prst="rect">
                <a:avLst/>
              </a:prstGeom>
              <a:ln w="12700" cap="flat">
                <a:noFill/>
                <a:round/>
              </a:ln>
              <a:effectLst/>
            </p:spPr>
          </p:pic>
          <p:pic>
            <p:nvPicPr>
              <p:cNvPr id="798" name="Image" descr="Image"/>
              <p:cNvPicPr>
                <a:picLocks noChangeAspect="1"/>
              </p:cNvPicPr>
              <p:nvPr/>
            </p:nvPicPr>
            <p:blipFill>
              <a:blip r:embed="rId14">
                <a:extLst/>
              </a:blip>
              <a:stretch>
                <a:fillRect/>
              </a:stretch>
            </p:blipFill>
            <p:spPr>
              <a:xfrm>
                <a:off x="0" y="0"/>
                <a:ext cx="1498133" cy="170840"/>
              </a:xfrm>
              <a:prstGeom prst="rect">
                <a:avLst/>
              </a:prstGeom>
              <a:ln w="12700" cap="flat">
                <a:noFill/>
                <a:round/>
              </a:ln>
              <a:effectLst/>
            </p:spPr>
          </p:pic>
        </p:grpSp>
      </p:grpSp>
      <p:grpSp>
        <p:nvGrpSpPr>
          <p:cNvPr id="813" name="Group"/>
          <p:cNvGrpSpPr/>
          <p:nvPr/>
        </p:nvGrpSpPr>
        <p:grpSpPr>
          <a:xfrm>
            <a:off x="95888" y="4996836"/>
            <a:ext cx="4034729" cy="1442862"/>
            <a:chOff x="0" y="0"/>
            <a:chExt cx="4034727" cy="1442861"/>
          </a:xfrm>
        </p:grpSpPr>
        <p:sp>
          <p:nvSpPr>
            <p:cNvPr id="801" name="Deeply-Virtual Compton Scattering (DVCS)"/>
            <p:cNvSpPr txBox="1"/>
            <p:nvPr/>
          </p:nvSpPr>
          <p:spPr>
            <a:xfrm>
              <a:off x="1959450" y="377282"/>
              <a:ext cx="2075278" cy="8255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A4233A"/>
                  </a:solidFill>
                  <a:latin typeface="+mn-lt"/>
                  <a:ea typeface="+mn-ea"/>
                  <a:cs typeface="+mn-cs"/>
                  <a:sym typeface="Comic Sans MS"/>
                </a:defRPr>
              </a:lvl1pPr>
            </a:lstStyle>
            <a:p>
              <a:pPr/>
              <a:r>
                <a:t>Deeply-Virtual Compton Scattering (DVCS)</a:t>
              </a:r>
            </a:p>
          </p:txBody>
        </p:sp>
        <p:grpSp>
          <p:nvGrpSpPr>
            <p:cNvPr id="812" name="Group"/>
            <p:cNvGrpSpPr/>
            <p:nvPr/>
          </p:nvGrpSpPr>
          <p:grpSpPr>
            <a:xfrm>
              <a:off x="0" y="-1"/>
              <a:ext cx="2131658" cy="1442863"/>
              <a:chOff x="0" y="0"/>
              <a:chExt cx="2131657" cy="1442861"/>
            </a:xfrm>
          </p:grpSpPr>
          <p:grpSp>
            <p:nvGrpSpPr>
              <p:cNvPr id="804" name="Group"/>
              <p:cNvGrpSpPr/>
              <p:nvPr/>
            </p:nvGrpSpPr>
            <p:grpSpPr>
              <a:xfrm>
                <a:off x="38099" y="219763"/>
                <a:ext cx="1854270" cy="1223099"/>
                <a:chOff x="0" y="0"/>
                <a:chExt cx="1854268" cy="1223097"/>
              </a:xfrm>
            </p:grpSpPr>
            <p:pic>
              <p:nvPicPr>
                <p:cNvPr id="802" name="feyn_ep-dvcs2.pdf" descr="feyn_ep-dvcs2.pdf"/>
                <p:cNvPicPr>
                  <a:picLocks noChangeAspect="1"/>
                </p:cNvPicPr>
                <p:nvPr/>
              </p:nvPicPr>
              <p:blipFill>
                <a:blip r:embed="rId15">
                  <a:extLst/>
                </a:blip>
                <a:stretch>
                  <a:fillRect/>
                </a:stretch>
              </p:blipFill>
              <p:spPr>
                <a:xfrm>
                  <a:off x="12010" y="529594"/>
                  <a:ext cx="1842259" cy="693504"/>
                </a:xfrm>
                <a:prstGeom prst="rect">
                  <a:avLst/>
                </a:prstGeom>
                <a:ln w="12700" cap="flat">
                  <a:noFill/>
                  <a:round/>
                </a:ln>
                <a:effectLst/>
              </p:spPr>
            </p:pic>
            <p:pic>
              <p:nvPicPr>
                <p:cNvPr id="803" name="feyn_ep-dvcs.pdf" descr="feyn_ep-dvcs.pdf"/>
                <p:cNvPicPr>
                  <a:picLocks noChangeAspect="1"/>
                </p:cNvPicPr>
                <p:nvPr/>
              </p:nvPicPr>
              <p:blipFill>
                <a:blip r:embed="rId16">
                  <a:extLst/>
                </a:blip>
                <a:stretch>
                  <a:fillRect/>
                </a:stretch>
              </p:blipFill>
              <p:spPr>
                <a:xfrm>
                  <a:off x="0" y="0"/>
                  <a:ext cx="1370023" cy="708180"/>
                </a:xfrm>
                <a:prstGeom prst="rect">
                  <a:avLst/>
                </a:prstGeom>
                <a:ln w="12700" cap="flat">
                  <a:noFill/>
                  <a:round/>
                </a:ln>
                <a:effectLst/>
              </p:spPr>
            </p:pic>
          </p:grpSp>
          <p:sp>
            <p:nvSpPr>
              <p:cNvPr id="805" name="Circle"/>
              <p:cNvSpPr/>
              <p:nvPr/>
            </p:nvSpPr>
            <p:spPr>
              <a:xfrm>
                <a:off x="653476" y="790337"/>
                <a:ext cx="611169" cy="611169"/>
              </a:xfrm>
              <a:prstGeom prst="ellipse">
                <a:avLst/>
              </a:prstGeom>
              <a:noFill/>
              <a:ln w="9525" cap="flat">
                <a:solidFill>
                  <a:srgbClr val="000000"/>
                </a:solidFill>
                <a:prstDash val="solid"/>
                <a:round/>
              </a:ln>
              <a:effectLst/>
            </p:spPr>
            <p:txBody>
              <a:bodyPr wrap="square" lIns="50800" tIns="50800" rIns="50800" bIns="50800" numCol="1" anchor="ctr">
                <a:noAutofit/>
              </a:bodyPr>
              <a:lstStyle/>
              <a:p>
                <a:pPr/>
              </a:p>
            </p:txBody>
          </p:sp>
          <p:pic>
            <p:nvPicPr>
              <p:cNvPr id="806" name="droppedImage.pdf" descr="droppedImage.pdf"/>
              <p:cNvPicPr>
                <a:picLocks noChangeAspect="1"/>
              </p:cNvPicPr>
              <p:nvPr/>
            </p:nvPicPr>
            <p:blipFill>
              <a:blip r:embed="rId6">
                <a:extLst/>
              </a:blip>
              <a:stretch>
                <a:fillRect/>
              </a:stretch>
            </p:blipFill>
            <p:spPr>
              <a:xfrm>
                <a:off x="790186" y="271630"/>
                <a:ext cx="143468" cy="170036"/>
              </a:xfrm>
              <a:prstGeom prst="rect">
                <a:avLst/>
              </a:prstGeom>
              <a:ln w="12700" cap="flat">
                <a:noFill/>
                <a:round/>
              </a:ln>
              <a:effectLst/>
            </p:spPr>
          </p:pic>
          <p:pic>
            <p:nvPicPr>
              <p:cNvPr id="807" name="droppedImage.pdf" descr="droppedImage.pdf"/>
              <p:cNvPicPr>
                <a:picLocks noChangeAspect="1"/>
              </p:cNvPicPr>
              <p:nvPr/>
            </p:nvPicPr>
            <p:blipFill>
              <a:blip r:embed="rId8">
                <a:extLst/>
              </a:blip>
              <a:stretch>
                <a:fillRect/>
              </a:stretch>
            </p:blipFill>
            <p:spPr>
              <a:xfrm>
                <a:off x="97306" y="593817"/>
                <a:ext cx="95087" cy="106273"/>
              </a:xfrm>
              <a:prstGeom prst="rect">
                <a:avLst/>
              </a:prstGeom>
              <a:ln w="12700" cap="flat">
                <a:noFill/>
                <a:round/>
              </a:ln>
              <a:effectLst/>
            </p:spPr>
          </p:pic>
          <p:pic>
            <p:nvPicPr>
              <p:cNvPr id="808" name="droppedImage.pdf" descr="droppedImage.pdf"/>
              <p:cNvPicPr>
                <a:picLocks noChangeAspect="1"/>
              </p:cNvPicPr>
              <p:nvPr/>
            </p:nvPicPr>
            <p:blipFill>
              <a:blip r:embed="rId9">
                <a:extLst/>
              </a:blip>
              <a:stretch>
                <a:fillRect/>
              </a:stretch>
            </p:blipFill>
            <p:spPr>
              <a:xfrm>
                <a:off x="98253" y="1182104"/>
                <a:ext cx="93193" cy="127528"/>
              </a:xfrm>
              <a:prstGeom prst="rect">
                <a:avLst/>
              </a:prstGeom>
              <a:ln w="12700" cap="flat">
                <a:noFill/>
                <a:round/>
              </a:ln>
              <a:effectLst/>
            </p:spPr>
          </p:pic>
          <p:pic>
            <p:nvPicPr>
              <p:cNvPr id="809" name="droppedImage.pdf" descr="droppedImage.pdf"/>
              <p:cNvPicPr>
                <a:picLocks noChangeAspect="1"/>
              </p:cNvPicPr>
              <p:nvPr/>
            </p:nvPicPr>
            <p:blipFill>
              <a:blip r:embed="rId9">
                <a:extLst/>
              </a:blip>
              <a:stretch>
                <a:fillRect/>
              </a:stretch>
            </p:blipFill>
            <p:spPr>
              <a:xfrm>
                <a:off x="1708240" y="1182104"/>
                <a:ext cx="93193" cy="127528"/>
              </a:xfrm>
              <a:prstGeom prst="rect">
                <a:avLst/>
              </a:prstGeom>
              <a:ln w="12700" cap="flat">
                <a:noFill/>
                <a:round/>
              </a:ln>
              <a:effectLst/>
            </p:spPr>
          </p:pic>
          <p:pic>
            <p:nvPicPr>
              <p:cNvPr id="810" name="Image" descr="Image"/>
              <p:cNvPicPr>
                <a:picLocks noChangeAspect="1"/>
              </p:cNvPicPr>
              <p:nvPr/>
            </p:nvPicPr>
            <p:blipFill>
              <a:blip r:embed="rId17">
                <a:extLst/>
              </a:blip>
              <a:stretch>
                <a:fillRect/>
              </a:stretch>
            </p:blipFill>
            <p:spPr>
              <a:xfrm>
                <a:off x="1477285" y="436904"/>
                <a:ext cx="132081" cy="165101"/>
              </a:xfrm>
              <a:prstGeom prst="rect">
                <a:avLst/>
              </a:prstGeom>
              <a:ln w="12700" cap="flat">
                <a:noFill/>
                <a:round/>
              </a:ln>
              <a:effectLst/>
            </p:spPr>
          </p:pic>
          <p:pic>
            <p:nvPicPr>
              <p:cNvPr id="811" name="Image" descr="Image"/>
              <p:cNvPicPr>
                <a:picLocks noChangeAspect="1"/>
              </p:cNvPicPr>
              <p:nvPr/>
            </p:nvPicPr>
            <p:blipFill>
              <a:blip r:embed="rId18">
                <a:extLst/>
              </a:blip>
              <a:stretch>
                <a:fillRect/>
              </a:stretch>
            </p:blipFill>
            <p:spPr>
              <a:xfrm>
                <a:off x="0" y="0"/>
                <a:ext cx="2131658" cy="182313"/>
              </a:xfrm>
              <a:prstGeom prst="rect">
                <a:avLst/>
              </a:prstGeom>
              <a:ln w="12700" cap="flat">
                <a:noFill/>
                <a:round/>
              </a:ln>
              <a:effectLst/>
            </p:spPr>
          </p:pic>
        </p:gr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74">
                                            <p:bg/>
                                          </p:spTgt>
                                        </p:tgtEl>
                                        <p:attrNameLst>
                                          <p:attrName>style.visibility</p:attrName>
                                        </p:attrNameLst>
                                      </p:cBhvr>
                                      <p:to>
                                        <p:strVal val="visible"/>
                                      </p:to>
                                    </p:set>
                                  </p:childTnLst>
                                </p:cTn>
                              </p:par>
                              <p:par>
                                <p:cTn id="10" presetClass="entr" nodeType="withEffect" presetSubtype="0" presetID="1" grpId="2" fill="hold">
                                  <p:stCondLst>
                                    <p:cond delay="0"/>
                                  </p:stCondLst>
                                  <p:iterate type="el" backwards="0">
                                    <p:tmAbs val="0"/>
                                  </p:iterate>
                                  <p:childTnLst>
                                    <p:set>
                                      <p:cBhvr>
                                        <p:cTn id="11" fill="hold"/>
                                        <p:tgtEl>
                                          <p:spTgt spid="774">
                                            <p:txEl>
                                              <p:pRg st="0" end="0"/>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2" fill="hold">
                                  <p:stCondLst>
                                    <p:cond delay="0"/>
                                  </p:stCondLst>
                                  <p:iterate type="el" backwards="0">
                                    <p:tmAbs val="0"/>
                                  </p:iterate>
                                  <p:childTnLst>
                                    <p:set>
                                      <p:cBhvr>
                                        <p:cTn id="14" fill="hold"/>
                                        <p:tgtEl>
                                          <p:spTgt spid="7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800"/>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4" fill="hold">
                                  <p:stCondLst>
                                    <p:cond delay="0"/>
                                  </p:stCondLst>
                                  <p:iterate type="el" backwards="0">
                                    <p:tmAbs val="0"/>
                                  </p:iterate>
                                  <p:childTnLst>
                                    <p:set>
                                      <p:cBhvr>
                                        <p:cTn id="21" fill="hold"/>
                                        <p:tgtEl>
                                          <p:spTgt spid="775">
                                            <p:bg/>
                                          </p:spTgt>
                                        </p:tgtEl>
                                        <p:attrNameLst>
                                          <p:attrName>style.visibility</p:attrName>
                                        </p:attrNameLst>
                                      </p:cBhvr>
                                      <p:to>
                                        <p:strVal val="visible"/>
                                      </p:to>
                                    </p:set>
                                  </p:childTnLst>
                                </p:cTn>
                              </p:par>
                              <p:par>
                                <p:cTn id="22" presetClass="entr" nodeType="withEffect" presetSubtype="0" presetID="1" grpId="4" fill="hold">
                                  <p:stCondLst>
                                    <p:cond delay="0"/>
                                  </p:stCondLst>
                                  <p:iterate type="el" backwards="0">
                                    <p:tmAbs val="0"/>
                                  </p:iterate>
                                  <p:childTnLst>
                                    <p:set>
                                      <p:cBhvr>
                                        <p:cTn id="23" fill="hold"/>
                                        <p:tgtEl>
                                          <p:spTgt spid="775">
                                            <p:txEl>
                                              <p:pRg st="0" end="0"/>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4" fill="hold">
                                  <p:stCondLst>
                                    <p:cond delay="0"/>
                                  </p:stCondLst>
                                  <p:iterate type="el" backwards="0">
                                    <p:tmAbs val="0"/>
                                  </p:iterate>
                                  <p:childTnLst>
                                    <p:set>
                                      <p:cBhvr>
                                        <p:cTn id="26" fill="hold"/>
                                        <p:tgtEl>
                                          <p:spTgt spid="77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5" fill="hold">
                                  <p:stCondLst>
                                    <p:cond delay="0"/>
                                  </p:stCondLst>
                                  <p:iterate type="el" backwards="0">
                                    <p:tmAbs val="0"/>
                                  </p:iterate>
                                  <p:childTnLst>
                                    <p:set>
                                      <p:cBhvr>
                                        <p:cTn id="30" fill="hold"/>
                                        <p:tgtEl>
                                          <p:spTgt spid="813"/>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6" fill="hold">
                                  <p:stCondLst>
                                    <p:cond delay="0"/>
                                  </p:stCondLst>
                                  <p:iterate type="el" backwards="0">
                                    <p:tmAbs val="0"/>
                                  </p:iterate>
                                  <p:childTnLst>
                                    <p:set>
                                      <p:cBhvr>
                                        <p:cTn id="33" fill="hold"/>
                                        <p:tgtEl>
                                          <p:spTgt spid="776">
                                            <p:bg/>
                                          </p:spTgt>
                                        </p:tgtEl>
                                        <p:attrNameLst>
                                          <p:attrName>style.visibility</p:attrName>
                                        </p:attrNameLst>
                                      </p:cBhvr>
                                      <p:to>
                                        <p:strVal val="visible"/>
                                      </p:to>
                                    </p:set>
                                  </p:childTnLst>
                                </p:cTn>
                              </p:par>
                              <p:par>
                                <p:cTn id="34" presetClass="entr" nodeType="withEffect" presetSubtype="0" presetID="1" grpId="6" fill="hold">
                                  <p:stCondLst>
                                    <p:cond delay="0"/>
                                  </p:stCondLst>
                                  <p:iterate type="el" backwards="0">
                                    <p:tmAbs val="0"/>
                                  </p:iterate>
                                  <p:childTnLst>
                                    <p:set>
                                      <p:cBhvr>
                                        <p:cTn id="35" fill="hold"/>
                                        <p:tgtEl>
                                          <p:spTgt spid="776">
                                            <p:txEl>
                                              <p:pRg st="0" end="0"/>
                                            </p:txEl>
                                          </p:spTgt>
                                        </p:tgtEl>
                                        <p:attrNameLst>
                                          <p:attrName>style.visibility</p:attrName>
                                        </p:attrNameLst>
                                      </p:cBhvr>
                                      <p:to>
                                        <p:strVal val="visible"/>
                                      </p:to>
                                    </p:set>
                                  </p:childTnLst>
                                </p:cTn>
                              </p:par>
                            </p:childTnLst>
                          </p:cTn>
                        </p:par>
                        <p:par>
                          <p:cTn id="36" fill="hold">
                            <p:stCondLst>
                              <p:cond delay="0"/>
                            </p:stCondLst>
                            <p:childTnLst>
                              <p:par>
                                <p:cTn id="37" presetClass="entr" nodeType="afterEffect" presetSubtype="0" presetID="1" grpId="6" fill="hold">
                                  <p:stCondLst>
                                    <p:cond delay="0"/>
                                  </p:stCondLst>
                                  <p:iterate type="el" backwards="0">
                                    <p:tmAbs val="0"/>
                                  </p:iterate>
                                  <p:childTnLst>
                                    <p:set>
                                      <p:cBhvr>
                                        <p:cTn id="38" fill="hold"/>
                                        <p:tgtEl>
                                          <p:spTgt spid="77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5" grpId="4"/>
      <p:bldP build="p" bldLvl="5" animBg="1" rev="0" advAuto="0" spid="774" grpId="2"/>
      <p:bldP build="whole" bldLvl="1" animBg="1" rev="0" advAuto="0" spid="800" grpId="3"/>
      <p:bldP build="whole" bldLvl="1" animBg="1" rev="0" advAuto="0" spid="813" grpId="5"/>
      <p:bldP build="p" bldLvl="5" animBg="1" rev="0" advAuto="0" spid="776" grpId="6"/>
      <p:bldP build="whole" bldLvl="1" animBg="1" rev="0" advAuto="0" spid="78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309" name="Bernd Surrow"/>
          <p:cNvSpPr txBox="1"/>
          <p:nvPr/>
        </p:nvSpPr>
        <p:spPr>
          <a:xfrm>
            <a:off x="8834798" y="6436359"/>
            <a:ext cx="1054101"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310" name="Outline"/>
          <p:cNvSpPr txBox="1"/>
          <p:nvPr>
            <p:ph type="title"/>
          </p:nvPr>
        </p:nvSpPr>
        <p:spPr>
          <a:prstGeom prst="rect">
            <a:avLst/>
          </a:prstGeom>
        </p:spPr>
        <p:txBody>
          <a:bodyPr/>
          <a:lstStyle/>
          <a:p>
            <a:pPr/>
            <a:r>
              <a:t>Outline</a:t>
            </a:r>
          </a:p>
        </p:txBody>
      </p:sp>
      <p:sp>
        <p:nvSpPr>
          <p:cNvPr id="311" name="EIC Project Development…"/>
          <p:cNvSpPr txBox="1"/>
          <p:nvPr/>
        </p:nvSpPr>
        <p:spPr>
          <a:xfrm>
            <a:off x="258992" y="1229042"/>
            <a:ext cx="3341347"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10640" indent="-270000">
              <a:lnSpc>
                <a:spcPct val="330000"/>
              </a:lnSpc>
              <a:buClr>
                <a:srgbClr val="000000"/>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pPr>
            <a:r>
              <a:t>EIC Project Development</a:t>
            </a:r>
          </a:p>
          <a:p>
            <a:pPr marL="310640" indent="-270000">
              <a:lnSpc>
                <a:spcPct val="330000"/>
              </a:lnSpc>
              <a:buClr>
                <a:srgbClr val="000000"/>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pPr>
            <a:r>
              <a:t>ePIC Detector Design Philosophy</a:t>
            </a:r>
          </a:p>
          <a:p>
            <a:pPr marL="310640" indent="-270000">
              <a:lnSpc>
                <a:spcPct val="330000"/>
              </a:lnSpc>
              <a:buClr>
                <a:srgbClr val="000000"/>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pPr>
            <a:r>
              <a:t>ePIC Collaboration</a:t>
            </a:r>
          </a:p>
          <a:p>
            <a:pPr marL="310640" indent="-270000">
              <a:lnSpc>
                <a:spcPct val="330000"/>
              </a:lnSpc>
              <a:buClr>
                <a:srgbClr val="000000"/>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pPr>
            <a:r>
              <a:t>Summary And Next Steps</a:t>
            </a:r>
          </a:p>
        </p:txBody>
      </p:sp>
      <p:sp>
        <p:nvSpPr>
          <p:cNvPr id="312"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31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grpSp>
        <p:nvGrpSpPr>
          <p:cNvPr id="319" name="Group"/>
          <p:cNvGrpSpPr/>
          <p:nvPr/>
        </p:nvGrpSpPr>
        <p:grpSpPr>
          <a:xfrm>
            <a:off x="5519983" y="951101"/>
            <a:ext cx="3999972" cy="5165983"/>
            <a:chOff x="0" y="0"/>
            <a:chExt cx="3999970" cy="5165981"/>
          </a:xfrm>
        </p:grpSpPr>
        <p:pic>
          <p:nvPicPr>
            <p:cNvPr id="315" name="Picture 5" descr="Picture 5"/>
            <p:cNvPicPr>
              <a:picLocks noChangeAspect="1"/>
            </p:cNvPicPr>
            <p:nvPr/>
          </p:nvPicPr>
          <p:blipFill>
            <a:blip r:embed="rId4">
              <a:extLst/>
            </a:blip>
            <a:stretch>
              <a:fillRect/>
            </a:stretch>
          </p:blipFill>
          <p:spPr>
            <a:xfrm>
              <a:off x="0" y="0"/>
              <a:ext cx="3999971" cy="5165982"/>
            </a:xfrm>
            <a:prstGeom prst="rect">
              <a:avLst/>
            </a:prstGeom>
            <a:ln w="12700" cap="flat">
              <a:noFill/>
              <a:miter lim="400000"/>
            </a:ln>
            <a:effectLst>
              <a:outerShdw sx="100000" sy="100000" kx="0" ky="0" algn="b" rotWithShape="0" blurRad="63500" dist="190500" dir="2700000">
                <a:srgbClr val="626262">
                  <a:alpha val="75000"/>
                </a:srgbClr>
              </a:outerShdw>
            </a:effectLst>
          </p:spPr>
        </p:pic>
        <p:pic>
          <p:nvPicPr>
            <p:cNvPr id="316" name="Picture 5" descr="Picture 5"/>
            <p:cNvPicPr>
              <a:picLocks noChangeAspect="1"/>
            </p:cNvPicPr>
            <p:nvPr/>
          </p:nvPicPr>
          <p:blipFill>
            <a:blip r:embed="rId4">
              <a:extLst/>
            </a:blip>
            <a:srcRect l="39211" t="38830" r="52043" b="54126"/>
            <a:stretch>
              <a:fillRect/>
            </a:stretch>
          </p:blipFill>
          <p:spPr>
            <a:xfrm>
              <a:off x="1573787" y="2259867"/>
              <a:ext cx="507439" cy="527815"/>
            </a:xfrm>
            <a:prstGeom prst="rect">
              <a:avLst/>
            </a:prstGeom>
            <a:ln w="12700" cap="flat">
              <a:noFill/>
              <a:miter lim="400000"/>
            </a:ln>
            <a:effectLst/>
          </p:spPr>
        </p:pic>
        <p:pic>
          <p:nvPicPr>
            <p:cNvPr id="317" name="600px-EPIC_Logo_Large.png" descr="600px-EPIC_Logo_Large.png"/>
            <p:cNvPicPr>
              <a:picLocks noChangeAspect="1"/>
            </p:cNvPicPr>
            <p:nvPr/>
          </p:nvPicPr>
          <p:blipFill>
            <a:blip r:embed="rId5">
              <a:extLst/>
            </a:blip>
            <a:srcRect l="4833" t="1331" r="1312" b="1870"/>
            <a:stretch>
              <a:fillRect/>
            </a:stretch>
          </p:blipFill>
          <p:spPr>
            <a:xfrm>
              <a:off x="1523448" y="2296017"/>
              <a:ext cx="507475" cy="363762"/>
            </a:xfrm>
            <a:custGeom>
              <a:avLst/>
              <a:gdLst/>
              <a:ahLst/>
              <a:cxnLst>
                <a:cxn ang="0">
                  <a:pos x="wd2" y="hd2"/>
                </a:cxn>
                <a:cxn ang="5400000">
                  <a:pos x="wd2" y="hd2"/>
                </a:cxn>
                <a:cxn ang="10800000">
                  <a:pos x="wd2" y="hd2"/>
                </a:cxn>
                <a:cxn ang="16200000">
                  <a:pos x="wd2" y="hd2"/>
                </a:cxn>
              </a:cxnLst>
              <a:rect l="0" t="0" r="r" b="b"/>
              <a:pathLst>
                <a:path w="21550" h="21561" fill="norm" stroke="1" extrusionOk="0">
                  <a:moveTo>
                    <a:pt x="14343" y="3"/>
                  </a:moveTo>
                  <a:cubicBezTo>
                    <a:pt x="14323" y="35"/>
                    <a:pt x="14265" y="381"/>
                    <a:pt x="14208" y="779"/>
                  </a:cubicBezTo>
                  <a:cubicBezTo>
                    <a:pt x="14086" y="1629"/>
                    <a:pt x="14074" y="1673"/>
                    <a:pt x="13972" y="1555"/>
                  </a:cubicBezTo>
                  <a:cubicBezTo>
                    <a:pt x="13912" y="1486"/>
                    <a:pt x="13783" y="1526"/>
                    <a:pt x="13416" y="1767"/>
                  </a:cubicBezTo>
                  <a:cubicBezTo>
                    <a:pt x="12832" y="2150"/>
                    <a:pt x="12556" y="2495"/>
                    <a:pt x="12556" y="2826"/>
                  </a:cubicBezTo>
                  <a:cubicBezTo>
                    <a:pt x="12556" y="3216"/>
                    <a:pt x="12739" y="3357"/>
                    <a:pt x="13247" y="3390"/>
                  </a:cubicBezTo>
                  <a:cubicBezTo>
                    <a:pt x="13490" y="3406"/>
                    <a:pt x="13709" y="3449"/>
                    <a:pt x="13736" y="3484"/>
                  </a:cubicBezTo>
                  <a:cubicBezTo>
                    <a:pt x="13763" y="3520"/>
                    <a:pt x="13755" y="3746"/>
                    <a:pt x="13719" y="3978"/>
                  </a:cubicBezTo>
                  <a:cubicBezTo>
                    <a:pt x="13683" y="4210"/>
                    <a:pt x="13670" y="4404"/>
                    <a:pt x="13685" y="4425"/>
                  </a:cubicBezTo>
                  <a:cubicBezTo>
                    <a:pt x="13701" y="4446"/>
                    <a:pt x="13902" y="4398"/>
                    <a:pt x="14140" y="4307"/>
                  </a:cubicBezTo>
                  <a:cubicBezTo>
                    <a:pt x="14379" y="4217"/>
                    <a:pt x="14600" y="4160"/>
                    <a:pt x="14612" y="4190"/>
                  </a:cubicBezTo>
                  <a:cubicBezTo>
                    <a:pt x="14625" y="4220"/>
                    <a:pt x="14713" y="4696"/>
                    <a:pt x="14815" y="5248"/>
                  </a:cubicBezTo>
                  <a:cubicBezTo>
                    <a:pt x="14916" y="5801"/>
                    <a:pt x="15081" y="6729"/>
                    <a:pt x="15185" y="7295"/>
                  </a:cubicBezTo>
                  <a:lnTo>
                    <a:pt x="15371" y="8306"/>
                  </a:lnTo>
                  <a:lnTo>
                    <a:pt x="15253" y="8424"/>
                  </a:lnTo>
                  <a:cubicBezTo>
                    <a:pt x="15185" y="8482"/>
                    <a:pt x="15012" y="8614"/>
                    <a:pt x="14865" y="8730"/>
                  </a:cubicBezTo>
                  <a:cubicBezTo>
                    <a:pt x="14298" y="9177"/>
                    <a:pt x="13737" y="10231"/>
                    <a:pt x="13551" y="11200"/>
                  </a:cubicBezTo>
                  <a:cubicBezTo>
                    <a:pt x="13511" y="11404"/>
                    <a:pt x="13454" y="11837"/>
                    <a:pt x="13433" y="12164"/>
                  </a:cubicBezTo>
                  <a:lnTo>
                    <a:pt x="13399" y="12776"/>
                  </a:lnTo>
                  <a:lnTo>
                    <a:pt x="12944" y="12776"/>
                  </a:lnTo>
                  <a:lnTo>
                    <a:pt x="12472" y="12776"/>
                  </a:lnTo>
                  <a:lnTo>
                    <a:pt x="12455" y="10494"/>
                  </a:lnTo>
                  <a:lnTo>
                    <a:pt x="12438" y="8236"/>
                  </a:lnTo>
                  <a:lnTo>
                    <a:pt x="11747" y="8236"/>
                  </a:lnTo>
                  <a:lnTo>
                    <a:pt x="11073" y="8236"/>
                  </a:lnTo>
                  <a:lnTo>
                    <a:pt x="11056" y="10494"/>
                  </a:lnTo>
                  <a:lnTo>
                    <a:pt x="11039" y="12776"/>
                  </a:lnTo>
                  <a:lnTo>
                    <a:pt x="10483" y="12799"/>
                  </a:lnTo>
                  <a:cubicBezTo>
                    <a:pt x="10184" y="12812"/>
                    <a:pt x="9918" y="12798"/>
                    <a:pt x="9877" y="12776"/>
                  </a:cubicBezTo>
                  <a:cubicBezTo>
                    <a:pt x="9820" y="12746"/>
                    <a:pt x="9843" y="12621"/>
                    <a:pt x="9961" y="12305"/>
                  </a:cubicBezTo>
                  <a:cubicBezTo>
                    <a:pt x="10096" y="11943"/>
                    <a:pt x="10112" y="11769"/>
                    <a:pt x="10129" y="11059"/>
                  </a:cubicBezTo>
                  <a:cubicBezTo>
                    <a:pt x="10159" y="9808"/>
                    <a:pt x="9947" y="9153"/>
                    <a:pt x="9371" y="8683"/>
                  </a:cubicBezTo>
                  <a:cubicBezTo>
                    <a:pt x="8916" y="8311"/>
                    <a:pt x="8507" y="8237"/>
                    <a:pt x="6860" y="8236"/>
                  </a:cubicBezTo>
                  <a:lnTo>
                    <a:pt x="5360" y="8236"/>
                  </a:lnTo>
                  <a:lnTo>
                    <a:pt x="5343" y="10494"/>
                  </a:lnTo>
                  <a:lnTo>
                    <a:pt x="5326" y="12776"/>
                  </a:lnTo>
                  <a:lnTo>
                    <a:pt x="4922" y="12776"/>
                  </a:lnTo>
                  <a:lnTo>
                    <a:pt x="4517" y="12776"/>
                  </a:lnTo>
                  <a:lnTo>
                    <a:pt x="4500" y="12494"/>
                  </a:lnTo>
                  <a:cubicBezTo>
                    <a:pt x="4427" y="11083"/>
                    <a:pt x="4074" y="10200"/>
                    <a:pt x="3405" y="9741"/>
                  </a:cubicBezTo>
                  <a:cubicBezTo>
                    <a:pt x="2549" y="9154"/>
                    <a:pt x="1332" y="9440"/>
                    <a:pt x="641" y="10377"/>
                  </a:cubicBezTo>
                  <a:cubicBezTo>
                    <a:pt x="202" y="10971"/>
                    <a:pt x="-8" y="11809"/>
                    <a:pt x="0" y="12658"/>
                  </a:cubicBezTo>
                  <a:cubicBezTo>
                    <a:pt x="9" y="13508"/>
                    <a:pt x="241" y="14352"/>
                    <a:pt x="691" y="14940"/>
                  </a:cubicBezTo>
                  <a:cubicBezTo>
                    <a:pt x="1410" y="15877"/>
                    <a:pt x="2634" y="16133"/>
                    <a:pt x="3523" y="15505"/>
                  </a:cubicBezTo>
                  <a:cubicBezTo>
                    <a:pt x="3880" y="15252"/>
                    <a:pt x="4248" y="14840"/>
                    <a:pt x="4248" y="14705"/>
                  </a:cubicBezTo>
                  <a:cubicBezTo>
                    <a:pt x="4248" y="14621"/>
                    <a:pt x="3446" y="13693"/>
                    <a:pt x="3371" y="13693"/>
                  </a:cubicBezTo>
                  <a:cubicBezTo>
                    <a:pt x="3356" y="13693"/>
                    <a:pt x="3257" y="13815"/>
                    <a:pt x="3152" y="13952"/>
                  </a:cubicBezTo>
                  <a:cubicBezTo>
                    <a:pt x="2691" y="14554"/>
                    <a:pt x="2119" y="14572"/>
                    <a:pt x="1703" y="14023"/>
                  </a:cubicBezTo>
                  <a:cubicBezTo>
                    <a:pt x="1494" y="13747"/>
                    <a:pt x="1348" y="13389"/>
                    <a:pt x="1416" y="13293"/>
                  </a:cubicBezTo>
                  <a:cubicBezTo>
                    <a:pt x="1445" y="13253"/>
                    <a:pt x="2301" y="13211"/>
                    <a:pt x="3388" y="13223"/>
                  </a:cubicBezTo>
                  <a:lnTo>
                    <a:pt x="5326" y="13246"/>
                  </a:lnTo>
                  <a:lnTo>
                    <a:pt x="5343" y="15199"/>
                  </a:lnTo>
                  <a:lnTo>
                    <a:pt x="5360" y="17151"/>
                  </a:lnTo>
                  <a:lnTo>
                    <a:pt x="6068" y="17151"/>
                  </a:lnTo>
                  <a:lnTo>
                    <a:pt x="6792" y="17151"/>
                  </a:lnTo>
                  <a:lnTo>
                    <a:pt x="6809" y="15411"/>
                  </a:lnTo>
                  <a:lnTo>
                    <a:pt x="6826" y="13646"/>
                  </a:lnTo>
                  <a:lnTo>
                    <a:pt x="7770" y="13599"/>
                  </a:lnTo>
                  <a:cubicBezTo>
                    <a:pt x="8560" y="13561"/>
                    <a:pt x="8781" y="13534"/>
                    <a:pt x="9051" y="13388"/>
                  </a:cubicBezTo>
                  <a:cubicBezTo>
                    <a:pt x="9341" y="13230"/>
                    <a:pt x="9474" y="13203"/>
                    <a:pt x="10214" y="13223"/>
                  </a:cubicBezTo>
                  <a:lnTo>
                    <a:pt x="11039" y="13246"/>
                  </a:lnTo>
                  <a:lnTo>
                    <a:pt x="11056" y="15199"/>
                  </a:lnTo>
                  <a:lnTo>
                    <a:pt x="11073" y="17151"/>
                  </a:lnTo>
                  <a:lnTo>
                    <a:pt x="11747" y="17151"/>
                  </a:lnTo>
                  <a:lnTo>
                    <a:pt x="12438" y="17151"/>
                  </a:lnTo>
                  <a:lnTo>
                    <a:pt x="12455" y="15199"/>
                  </a:lnTo>
                  <a:lnTo>
                    <a:pt x="12472" y="13246"/>
                  </a:lnTo>
                  <a:lnTo>
                    <a:pt x="12910" y="13223"/>
                  </a:lnTo>
                  <a:cubicBezTo>
                    <a:pt x="13145" y="13210"/>
                    <a:pt x="13353" y="13230"/>
                    <a:pt x="13382" y="13270"/>
                  </a:cubicBezTo>
                  <a:cubicBezTo>
                    <a:pt x="13411" y="13310"/>
                    <a:pt x="13473" y="13587"/>
                    <a:pt x="13517" y="13882"/>
                  </a:cubicBezTo>
                  <a:cubicBezTo>
                    <a:pt x="13631" y="14640"/>
                    <a:pt x="13962" y="15505"/>
                    <a:pt x="14360" y="16046"/>
                  </a:cubicBezTo>
                  <a:cubicBezTo>
                    <a:pt x="14922" y="16810"/>
                    <a:pt x="15853" y="17316"/>
                    <a:pt x="16685" y="17316"/>
                  </a:cubicBezTo>
                  <a:cubicBezTo>
                    <a:pt x="16957" y="17316"/>
                    <a:pt x="17007" y="17348"/>
                    <a:pt x="17056" y="17504"/>
                  </a:cubicBezTo>
                  <a:cubicBezTo>
                    <a:pt x="17111" y="17682"/>
                    <a:pt x="17815" y="21406"/>
                    <a:pt x="17815" y="21527"/>
                  </a:cubicBezTo>
                  <a:cubicBezTo>
                    <a:pt x="17815" y="21561"/>
                    <a:pt x="17842" y="21570"/>
                    <a:pt x="17882" y="21550"/>
                  </a:cubicBezTo>
                  <a:cubicBezTo>
                    <a:pt x="17922" y="21530"/>
                    <a:pt x="18141" y="21444"/>
                    <a:pt x="18371" y="21362"/>
                  </a:cubicBezTo>
                  <a:cubicBezTo>
                    <a:pt x="18601" y="21280"/>
                    <a:pt x="18792" y="21198"/>
                    <a:pt x="18792" y="21174"/>
                  </a:cubicBezTo>
                  <a:cubicBezTo>
                    <a:pt x="18792" y="21149"/>
                    <a:pt x="18626" y="20229"/>
                    <a:pt x="18421" y="19127"/>
                  </a:cubicBezTo>
                  <a:cubicBezTo>
                    <a:pt x="18217" y="18025"/>
                    <a:pt x="18053" y="17090"/>
                    <a:pt x="18067" y="17057"/>
                  </a:cubicBezTo>
                  <a:cubicBezTo>
                    <a:pt x="18082" y="17024"/>
                    <a:pt x="18238" y="16907"/>
                    <a:pt x="18404" y="16775"/>
                  </a:cubicBezTo>
                  <a:cubicBezTo>
                    <a:pt x="18735" y="16512"/>
                    <a:pt x="19162" y="15920"/>
                    <a:pt x="19129" y="15787"/>
                  </a:cubicBezTo>
                  <a:cubicBezTo>
                    <a:pt x="19118" y="15741"/>
                    <a:pt x="18872" y="15464"/>
                    <a:pt x="18573" y="15152"/>
                  </a:cubicBezTo>
                  <a:lnTo>
                    <a:pt x="18017" y="14587"/>
                  </a:lnTo>
                  <a:lnTo>
                    <a:pt x="17865" y="14775"/>
                  </a:lnTo>
                  <a:cubicBezTo>
                    <a:pt x="17745" y="14936"/>
                    <a:pt x="17708" y="14974"/>
                    <a:pt x="17663" y="14893"/>
                  </a:cubicBezTo>
                  <a:cubicBezTo>
                    <a:pt x="17631" y="14836"/>
                    <a:pt x="17510" y="14233"/>
                    <a:pt x="17393" y="13576"/>
                  </a:cubicBezTo>
                  <a:lnTo>
                    <a:pt x="17174" y="12400"/>
                  </a:lnTo>
                  <a:lnTo>
                    <a:pt x="17562" y="11459"/>
                  </a:lnTo>
                  <a:cubicBezTo>
                    <a:pt x="17910" y="10624"/>
                    <a:pt x="17995" y="10481"/>
                    <a:pt x="18472" y="9930"/>
                  </a:cubicBezTo>
                  <a:cubicBezTo>
                    <a:pt x="18761" y="9595"/>
                    <a:pt x="19003" y="9300"/>
                    <a:pt x="19011" y="9271"/>
                  </a:cubicBezTo>
                  <a:cubicBezTo>
                    <a:pt x="19020" y="9242"/>
                    <a:pt x="18952" y="9113"/>
                    <a:pt x="18859" y="8989"/>
                  </a:cubicBezTo>
                  <a:lnTo>
                    <a:pt x="18691" y="8777"/>
                  </a:lnTo>
                  <a:lnTo>
                    <a:pt x="18809" y="8495"/>
                  </a:lnTo>
                  <a:cubicBezTo>
                    <a:pt x="18873" y="8344"/>
                    <a:pt x="18944" y="8236"/>
                    <a:pt x="18977" y="8236"/>
                  </a:cubicBezTo>
                  <a:cubicBezTo>
                    <a:pt x="19011" y="8236"/>
                    <a:pt x="19259" y="8530"/>
                    <a:pt x="19517" y="8895"/>
                  </a:cubicBezTo>
                  <a:cubicBezTo>
                    <a:pt x="20298" y="10002"/>
                    <a:pt x="20663" y="11251"/>
                    <a:pt x="20663" y="12776"/>
                  </a:cubicBezTo>
                  <a:cubicBezTo>
                    <a:pt x="20663" y="13754"/>
                    <a:pt x="20549" y="14390"/>
                    <a:pt x="20225" y="15293"/>
                  </a:cubicBezTo>
                  <a:cubicBezTo>
                    <a:pt x="19883" y="16245"/>
                    <a:pt x="19407" y="16939"/>
                    <a:pt x="18573" y="17692"/>
                  </a:cubicBezTo>
                  <a:cubicBezTo>
                    <a:pt x="18560" y="17704"/>
                    <a:pt x="18598" y="17995"/>
                    <a:pt x="18657" y="18327"/>
                  </a:cubicBezTo>
                  <a:cubicBezTo>
                    <a:pt x="18779" y="19008"/>
                    <a:pt x="18751" y="19001"/>
                    <a:pt x="19247" y="18586"/>
                  </a:cubicBezTo>
                  <a:cubicBezTo>
                    <a:pt x="20302" y="17704"/>
                    <a:pt x="21067" y="16233"/>
                    <a:pt x="21421" y="14446"/>
                  </a:cubicBezTo>
                  <a:cubicBezTo>
                    <a:pt x="21547" y="13810"/>
                    <a:pt x="21592" y="12308"/>
                    <a:pt x="21505" y="11670"/>
                  </a:cubicBezTo>
                  <a:cubicBezTo>
                    <a:pt x="21264" y="9893"/>
                    <a:pt x="20648" y="8430"/>
                    <a:pt x="19668" y="7342"/>
                  </a:cubicBezTo>
                  <a:lnTo>
                    <a:pt x="19416" y="7060"/>
                  </a:lnTo>
                  <a:lnTo>
                    <a:pt x="19803" y="6142"/>
                  </a:lnTo>
                  <a:cubicBezTo>
                    <a:pt x="20014" y="5644"/>
                    <a:pt x="20211" y="5270"/>
                    <a:pt x="20241" y="5295"/>
                  </a:cubicBezTo>
                  <a:cubicBezTo>
                    <a:pt x="20271" y="5321"/>
                    <a:pt x="20292" y="5446"/>
                    <a:pt x="20292" y="5578"/>
                  </a:cubicBezTo>
                  <a:cubicBezTo>
                    <a:pt x="20292" y="5848"/>
                    <a:pt x="20430" y="5965"/>
                    <a:pt x="20562" y="5813"/>
                  </a:cubicBezTo>
                  <a:cubicBezTo>
                    <a:pt x="20629" y="5735"/>
                    <a:pt x="20646" y="5502"/>
                    <a:pt x="20646" y="4754"/>
                  </a:cubicBezTo>
                  <a:cubicBezTo>
                    <a:pt x="20646" y="4229"/>
                    <a:pt x="20630" y="3813"/>
                    <a:pt x="20612" y="3813"/>
                  </a:cubicBezTo>
                  <a:cubicBezTo>
                    <a:pt x="20594" y="3813"/>
                    <a:pt x="20302" y="4006"/>
                    <a:pt x="19972" y="4260"/>
                  </a:cubicBezTo>
                  <a:cubicBezTo>
                    <a:pt x="19487" y="4634"/>
                    <a:pt x="19366" y="4773"/>
                    <a:pt x="19365" y="4919"/>
                  </a:cubicBezTo>
                  <a:cubicBezTo>
                    <a:pt x="19364" y="5055"/>
                    <a:pt x="19400" y="5084"/>
                    <a:pt x="19500" y="5084"/>
                  </a:cubicBezTo>
                  <a:cubicBezTo>
                    <a:pt x="19573" y="5084"/>
                    <a:pt x="19664" y="5043"/>
                    <a:pt x="19702" y="4990"/>
                  </a:cubicBezTo>
                  <a:cubicBezTo>
                    <a:pt x="19746" y="4929"/>
                    <a:pt x="19802" y="4918"/>
                    <a:pt x="19837" y="4966"/>
                  </a:cubicBezTo>
                  <a:cubicBezTo>
                    <a:pt x="19871" y="5014"/>
                    <a:pt x="19753" y="5389"/>
                    <a:pt x="19517" y="5954"/>
                  </a:cubicBezTo>
                  <a:lnTo>
                    <a:pt x="19129" y="6848"/>
                  </a:lnTo>
                  <a:lnTo>
                    <a:pt x="18725" y="6589"/>
                  </a:lnTo>
                  <a:cubicBezTo>
                    <a:pt x="18130" y="6207"/>
                    <a:pt x="17698" y="6055"/>
                    <a:pt x="16989" y="6001"/>
                  </a:cubicBezTo>
                  <a:lnTo>
                    <a:pt x="16365" y="5954"/>
                  </a:lnTo>
                  <a:lnTo>
                    <a:pt x="16399" y="6189"/>
                  </a:lnTo>
                  <a:cubicBezTo>
                    <a:pt x="16422" y="6317"/>
                    <a:pt x="16480" y="6578"/>
                    <a:pt x="16517" y="6777"/>
                  </a:cubicBezTo>
                  <a:lnTo>
                    <a:pt x="16584" y="7130"/>
                  </a:lnTo>
                  <a:lnTo>
                    <a:pt x="16955" y="7201"/>
                  </a:lnTo>
                  <a:cubicBezTo>
                    <a:pt x="17689" y="7303"/>
                    <a:pt x="18569" y="7729"/>
                    <a:pt x="18607" y="8001"/>
                  </a:cubicBezTo>
                  <a:cubicBezTo>
                    <a:pt x="18616" y="8070"/>
                    <a:pt x="18581" y="8206"/>
                    <a:pt x="18522" y="8306"/>
                  </a:cubicBezTo>
                  <a:lnTo>
                    <a:pt x="18404" y="8495"/>
                  </a:lnTo>
                  <a:lnTo>
                    <a:pt x="17983" y="8259"/>
                  </a:lnTo>
                  <a:cubicBezTo>
                    <a:pt x="17665" y="8097"/>
                    <a:pt x="17403" y="8039"/>
                    <a:pt x="16955" y="8001"/>
                  </a:cubicBezTo>
                  <a:lnTo>
                    <a:pt x="16348" y="7954"/>
                  </a:lnTo>
                  <a:lnTo>
                    <a:pt x="16281" y="7577"/>
                  </a:lnTo>
                  <a:cubicBezTo>
                    <a:pt x="16245" y="7378"/>
                    <a:pt x="16074" y="6506"/>
                    <a:pt x="15910" y="5625"/>
                  </a:cubicBezTo>
                  <a:cubicBezTo>
                    <a:pt x="15746" y="4743"/>
                    <a:pt x="15631" y="3953"/>
                    <a:pt x="15640" y="3884"/>
                  </a:cubicBezTo>
                  <a:cubicBezTo>
                    <a:pt x="15652" y="3800"/>
                    <a:pt x="15797" y="3710"/>
                    <a:pt x="16095" y="3602"/>
                  </a:cubicBezTo>
                  <a:lnTo>
                    <a:pt x="16551" y="3437"/>
                  </a:lnTo>
                  <a:lnTo>
                    <a:pt x="16315" y="3061"/>
                  </a:lnTo>
                  <a:cubicBezTo>
                    <a:pt x="16186" y="2856"/>
                    <a:pt x="16079" y="2683"/>
                    <a:pt x="16079" y="2661"/>
                  </a:cubicBezTo>
                  <a:cubicBezTo>
                    <a:pt x="16079" y="2639"/>
                    <a:pt x="16196" y="2513"/>
                    <a:pt x="16331" y="2402"/>
                  </a:cubicBezTo>
                  <a:cubicBezTo>
                    <a:pt x="16717" y="2087"/>
                    <a:pt x="16888" y="1817"/>
                    <a:pt x="16888" y="1508"/>
                  </a:cubicBezTo>
                  <a:cubicBezTo>
                    <a:pt x="16888" y="1178"/>
                    <a:pt x="16733" y="1028"/>
                    <a:pt x="16247" y="944"/>
                  </a:cubicBezTo>
                  <a:cubicBezTo>
                    <a:pt x="15918" y="886"/>
                    <a:pt x="15796" y="806"/>
                    <a:pt x="15910" y="708"/>
                  </a:cubicBezTo>
                  <a:cubicBezTo>
                    <a:pt x="15991" y="638"/>
                    <a:pt x="15977" y="426"/>
                    <a:pt x="15893" y="426"/>
                  </a:cubicBezTo>
                  <a:cubicBezTo>
                    <a:pt x="15856" y="426"/>
                    <a:pt x="15687" y="580"/>
                    <a:pt x="15506" y="779"/>
                  </a:cubicBezTo>
                  <a:cubicBezTo>
                    <a:pt x="15324" y="978"/>
                    <a:pt x="15151" y="1155"/>
                    <a:pt x="15135" y="1155"/>
                  </a:cubicBezTo>
                  <a:cubicBezTo>
                    <a:pt x="15119" y="1155"/>
                    <a:pt x="14947" y="875"/>
                    <a:pt x="14747" y="544"/>
                  </a:cubicBezTo>
                  <a:cubicBezTo>
                    <a:pt x="14547" y="213"/>
                    <a:pt x="14363" y="-30"/>
                    <a:pt x="14343" y="3"/>
                  </a:cubicBezTo>
                  <a:close/>
                  <a:moveTo>
                    <a:pt x="14663" y="6566"/>
                  </a:moveTo>
                  <a:cubicBezTo>
                    <a:pt x="14643" y="6530"/>
                    <a:pt x="13938" y="7090"/>
                    <a:pt x="13719" y="7318"/>
                  </a:cubicBezTo>
                  <a:cubicBezTo>
                    <a:pt x="13608" y="7435"/>
                    <a:pt x="13362" y="7736"/>
                    <a:pt x="13180" y="7977"/>
                  </a:cubicBezTo>
                  <a:lnTo>
                    <a:pt x="12860" y="8401"/>
                  </a:lnTo>
                  <a:lnTo>
                    <a:pt x="12860" y="9694"/>
                  </a:lnTo>
                  <a:lnTo>
                    <a:pt x="12860" y="10988"/>
                  </a:lnTo>
                  <a:lnTo>
                    <a:pt x="13079" y="10400"/>
                  </a:lnTo>
                  <a:cubicBezTo>
                    <a:pt x="13455" y="9357"/>
                    <a:pt x="14014" y="8468"/>
                    <a:pt x="14680" y="7930"/>
                  </a:cubicBezTo>
                  <a:cubicBezTo>
                    <a:pt x="14783" y="7847"/>
                    <a:pt x="14865" y="7755"/>
                    <a:pt x="14865" y="7718"/>
                  </a:cubicBezTo>
                  <a:cubicBezTo>
                    <a:pt x="14865" y="7644"/>
                    <a:pt x="14682" y="6600"/>
                    <a:pt x="14663" y="6566"/>
                  </a:cubicBezTo>
                  <a:close/>
                  <a:moveTo>
                    <a:pt x="12860" y="14540"/>
                  </a:moveTo>
                  <a:lnTo>
                    <a:pt x="12860" y="15834"/>
                  </a:lnTo>
                  <a:lnTo>
                    <a:pt x="12860" y="17128"/>
                  </a:lnTo>
                  <a:lnTo>
                    <a:pt x="13247" y="17645"/>
                  </a:lnTo>
                  <a:cubicBezTo>
                    <a:pt x="13940" y="18556"/>
                    <a:pt x="14798" y="19187"/>
                    <a:pt x="15674" y="19433"/>
                  </a:cubicBezTo>
                  <a:cubicBezTo>
                    <a:pt x="15880" y="19491"/>
                    <a:pt x="16287" y="19547"/>
                    <a:pt x="16567" y="19551"/>
                  </a:cubicBezTo>
                  <a:lnTo>
                    <a:pt x="17073" y="19574"/>
                  </a:lnTo>
                  <a:lnTo>
                    <a:pt x="17039" y="19315"/>
                  </a:lnTo>
                  <a:cubicBezTo>
                    <a:pt x="17017" y="19173"/>
                    <a:pt x="16958" y="18905"/>
                    <a:pt x="16921" y="18727"/>
                  </a:cubicBezTo>
                  <a:lnTo>
                    <a:pt x="16854" y="18398"/>
                  </a:lnTo>
                  <a:lnTo>
                    <a:pt x="16399" y="18351"/>
                  </a:lnTo>
                  <a:cubicBezTo>
                    <a:pt x="14938" y="18166"/>
                    <a:pt x="13719" y="16989"/>
                    <a:pt x="13079" y="15175"/>
                  </a:cubicBezTo>
                  <a:lnTo>
                    <a:pt x="12860" y="14540"/>
                  </a:lnTo>
                  <a:close/>
                </a:path>
              </a:pathLst>
            </a:custGeom>
            <a:ln w="12700" cap="flat">
              <a:noFill/>
              <a:round/>
            </a:ln>
            <a:effectLst/>
          </p:spPr>
        </p:pic>
        <p:pic>
          <p:nvPicPr>
            <p:cNvPr id="318" name="Picture 3" descr="Picture 3"/>
            <p:cNvPicPr>
              <a:picLocks noChangeAspect="1"/>
            </p:cNvPicPr>
            <p:nvPr/>
          </p:nvPicPr>
          <p:blipFill>
            <a:blip r:embed="rId6">
              <a:extLst/>
            </a:blip>
            <a:srcRect l="12170" t="6032" r="20945" b="3757"/>
            <a:stretch>
              <a:fillRect/>
            </a:stretch>
          </p:blipFill>
          <p:spPr>
            <a:xfrm>
              <a:off x="1410652" y="2660466"/>
              <a:ext cx="929813" cy="710659"/>
            </a:xfrm>
            <a:custGeom>
              <a:avLst/>
              <a:gdLst/>
              <a:ahLst/>
              <a:cxnLst>
                <a:cxn ang="0">
                  <a:pos x="wd2" y="hd2"/>
                </a:cxn>
                <a:cxn ang="5400000">
                  <a:pos x="wd2" y="hd2"/>
                </a:cxn>
                <a:cxn ang="10800000">
                  <a:pos x="wd2" y="hd2"/>
                </a:cxn>
                <a:cxn ang="16200000">
                  <a:pos x="wd2" y="hd2"/>
                </a:cxn>
              </a:cxnLst>
              <a:rect l="0" t="0" r="r" b="b"/>
              <a:pathLst>
                <a:path w="21591" h="21586" fill="norm" stroke="1" extrusionOk="0">
                  <a:moveTo>
                    <a:pt x="17508" y="7"/>
                  </a:moveTo>
                  <a:cubicBezTo>
                    <a:pt x="17494" y="19"/>
                    <a:pt x="17315" y="44"/>
                    <a:pt x="17112" y="67"/>
                  </a:cubicBezTo>
                  <a:cubicBezTo>
                    <a:pt x="16910" y="90"/>
                    <a:pt x="16537" y="135"/>
                    <a:pt x="16283" y="164"/>
                  </a:cubicBezTo>
                  <a:cubicBezTo>
                    <a:pt x="16029" y="192"/>
                    <a:pt x="15734" y="221"/>
                    <a:pt x="15628" y="236"/>
                  </a:cubicBezTo>
                  <a:cubicBezTo>
                    <a:pt x="15523" y="251"/>
                    <a:pt x="15423" y="268"/>
                    <a:pt x="15407" y="260"/>
                  </a:cubicBezTo>
                  <a:cubicBezTo>
                    <a:pt x="15391" y="252"/>
                    <a:pt x="15311" y="259"/>
                    <a:pt x="15232" y="284"/>
                  </a:cubicBezTo>
                  <a:cubicBezTo>
                    <a:pt x="15154" y="310"/>
                    <a:pt x="14974" y="345"/>
                    <a:pt x="14827" y="357"/>
                  </a:cubicBezTo>
                  <a:cubicBezTo>
                    <a:pt x="14680" y="368"/>
                    <a:pt x="14458" y="389"/>
                    <a:pt x="14338" y="405"/>
                  </a:cubicBezTo>
                  <a:cubicBezTo>
                    <a:pt x="14218" y="421"/>
                    <a:pt x="13975" y="445"/>
                    <a:pt x="13794" y="465"/>
                  </a:cubicBezTo>
                  <a:cubicBezTo>
                    <a:pt x="13614" y="485"/>
                    <a:pt x="13446" y="508"/>
                    <a:pt x="13426" y="513"/>
                  </a:cubicBezTo>
                  <a:cubicBezTo>
                    <a:pt x="13406" y="518"/>
                    <a:pt x="13283" y="538"/>
                    <a:pt x="13149" y="549"/>
                  </a:cubicBezTo>
                  <a:cubicBezTo>
                    <a:pt x="13016" y="561"/>
                    <a:pt x="12758" y="585"/>
                    <a:pt x="12578" y="610"/>
                  </a:cubicBezTo>
                  <a:cubicBezTo>
                    <a:pt x="12397" y="634"/>
                    <a:pt x="12162" y="660"/>
                    <a:pt x="12062" y="670"/>
                  </a:cubicBezTo>
                  <a:cubicBezTo>
                    <a:pt x="11881" y="687"/>
                    <a:pt x="11400" y="738"/>
                    <a:pt x="10679" y="827"/>
                  </a:cubicBezTo>
                  <a:cubicBezTo>
                    <a:pt x="10472" y="852"/>
                    <a:pt x="10229" y="889"/>
                    <a:pt x="10136" y="899"/>
                  </a:cubicBezTo>
                  <a:cubicBezTo>
                    <a:pt x="10042" y="909"/>
                    <a:pt x="9782" y="932"/>
                    <a:pt x="9564" y="959"/>
                  </a:cubicBezTo>
                  <a:cubicBezTo>
                    <a:pt x="9248" y="1000"/>
                    <a:pt x="9149" y="1002"/>
                    <a:pt x="9067" y="971"/>
                  </a:cubicBezTo>
                  <a:cubicBezTo>
                    <a:pt x="8990" y="943"/>
                    <a:pt x="8907" y="946"/>
                    <a:pt x="8726" y="971"/>
                  </a:cubicBezTo>
                  <a:cubicBezTo>
                    <a:pt x="8593" y="990"/>
                    <a:pt x="8390" y="1010"/>
                    <a:pt x="8283" y="1020"/>
                  </a:cubicBezTo>
                  <a:cubicBezTo>
                    <a:pt x="8176" y="1029"/>
                    <a:pt x="7933" y="1066"/>
                    <a:pt x="7740" y="1092"/>
                  </a:cubicBezTo>
                  <a:cubicBezTo>
                    <a:pt x="7546" y="1117"/>
                    <a:pt x="7303" y="1143"/>
                    <a:pt x="7196" y="1152"/>
                  </a:cubicBezTo>
                  <a:cubicBezTo>
                    <a:pt x="7089" y="1162"/>
                    <a:pt x="6837" y="1187"/>
                    <a:pt x="6643" y="1212"/>
                  </a:cubicBezTo>
                  <a:cubicBezTo>
                    <a:pt x="6449" y="1238"/>
                    <a:pt x="6204" y="1263"/>
                    <a:pt x="6090" y="1273"/>
                  </a:cubicBezTo>
                  <a:cubicBezTo>
                    <a:pt x="5976" y="1282"/>
                    <a:pt x="5789" y="1305"/>
                    <a:pt x="5675" y="1321"/>
                  </a:cubicBezTo>
                  <a:cubicBezTo>
                    <a:pt x="5562" y="1337"/>
                    <a:pt x="5360" y="1358"/>
                    <a:pt x="5233" y="1369"/>
                  </a:cubicBezTo>
                  <a:cubicBezTo>
                    <a:pt x="4986" y="1390"/>
                    <a:pt x="4833" y="1440"/>
                    <a:pt x="4809" y="1490"/>
                  </a:cubicBezTo>
                  <a:cubicBezTo>
                    <a:pt x="4785" y="1540"/>
                    <a:pt x="4704" y="1525"/>
                    <a:pt x="4680" y="1466"/>
                  </a:cubicBezTo>
                  <a:cubicBezTo>
                    <a:pt x="4668" y="1435"/>
                    <a:pt x="4653" y="1264"/>
                    <a:pt x="4643" y="1092"/>
                  </a:cubicBezTo>
                  <a:cubicBezTo>
                    <a:pt x="4629" y="844"/>
                    <a:pt x="4610" y="779"/>
                    <a:pt x="4579" y="766"/>
                  </a:cubicBezTo>
                  <a:cubicBezTo>
                    <a:pt x="4489" y="731"/>
                    <a:pt x="4470" y="692"/>
                    <a:pt x="4459" y="573"/>
                  </a:cubicBezTo>
                  <a:cubicBezTo>
                    <a:pt x="4448" y="459"/>
                    <a:pt x="4439" y="444"/>
                    <a:pt x="4367" y="441"/>
                  </a:cubicBezTo>
                  <a:cubicBezTo>
                    <a:pt x="4323" y="439"/>
                    <a:pt x="4220" y="455"/>
                    <a:pt x="4136" y="465"/>
                  </a:cubicBezTo>
                  <a:lnTo>
                    <a:pt x="3980" y="477"/>
                  </a:lnTo>
                  <a:lnTo>
                    <a:pt x="3980" y="610"/>
                  </a:lnTo>
                  <a:cubicBezTo>
                    <a:pt x="3978" y="714"/>
                    <a:pt x="3966" y="746"/>
                    <a:pt x="3915" y="778"/>
                  </a:cubicBezTo>
                  <a:cubicBezTo>
                    <a:pt x="3854" y="817"/>
                    <a:pt x="3855" y="819"/>
                    <a:pt x="3869" y="1044"/>
                  </a:cubicBezTo>
                  <a:cubicBezTo>
                    <a:pt x="3877" y="1171"/>
                    <a:pt x="3887" y="1339"/>
                    <a:pt x="3887" y="1417"/>
                  </a:cubicBezTo>
                  <a:cubicBezTo>
                    <a:pt x="3888" y="1553"/>
                    <a:pt x="3883" y="1565"/>
                    <a:pt x="3804" y="1586"/>
                  </a:cubicBezTo>
                  <a:cubicBezTo>
                    <a:pt x="3759" y="1598"/>
                    <a:pt x="3622" y="1612"/>
                    <a:pt x="3500" y="1622"/>
                  </a:cubicBezTo>
                  <a:cubicBezTo>
                    <a:pt x="3378" y="1633"/>
                    <a:pt x="3123" y="1669"/>
                    <a:pt x="2929" y="1695"/>
                  </a:cubicBezTo>
                  <a:cubicBezTo>
                    <a:pt x="2735" y="1720"/>
                    <a:pt x="2483" y="1746"/>
                    <a:pt x="2376" y="1755"/>
                  </a:cubicBezTo>
                  <a:cubicBezTo>
                    <a:pt x="2269" y="1764"/>
                    <a:pt x="2026" y="1790"/>
                    <a:pt x="1832" y="1815"/>
                  </a:cubicBezTo>
                  <a:cubicBezTo>
                    <a:pt x="1638" y="1840"/>
                    <a:pt x="1399" y="1866"/>
                    <a:pt x="1307" y="1875"/>
                  </a:cubicBezTo>
                  <a:cubicBezTo>
                    <a:pt x="1163" y="1890"/>
                    <a:pt x="1103" y="1928"/>
                    <a:pt x="883" y="2080"/>
                  </a:cubicBezTo>
                  <a:cubicBezTo>
                    <a:pt x="742" y="2178"/>
                    <a:pt x="614" y="2267"/>
                    <a:pt x="597" y="2285"/>
                  </a:cubicBezTo>
                  <a:cubicBezTo>
                    <a:pt x="580" y="2304"/>
                    <a:pt x="483" y="2539"/>
                    <a:pt x="385" y="2804"/>
                  </a:cubicBezTo>
                  <a:cubicBezTo>
                    <a:pt x="211" y="3273"/>
                    <a:pt x="181" y="3418"/>
                    <a:pt x="118" y="3949"/>
                  </a:cubicBezTo>
                  <a:cubicBezTo>
                    <a:pt x="110" y="4019"/>
                    <a:pt x="78" y="4217"/>
                    <a:pt x="54" y="4383"/>
                  </a:cubicBezTo>
                  <a:cubicBezTo>
                    <a:pt x="24" y="4589"/>
                    <a:pt x="13" y="4876"/>
                    <a:pt x="8" y="5287"/>
                  </a:cubicBezTo>
                  <a:cubicBezTo>
                    <a:pt x="-9" y="6555"/>
                    <a:pt x="-4" y="6782"/>
                    <a:pt x="72" y="7879"/>
                  </a:cubicBezTo>
                  <a:cubicBezTo>
                    <a:pt x="123" y="8612"/>
                    <a:pt x="125" y="8605"/>
                    <a:pt x="256" y="9627"/>
                  </a:cubicBezTo>
                  <a:cubicBezTo>
                    <a:pt x="282" y="9828"/>
                    <a:pt x="304" y="10070"/>
                    <a:pt x="312" y="10157"/>
                  </a:cubicBezTo>
                  <a:cubicBezTo>
                    <a:pt x="320" y="10245"/>
                    <a:pt x="366" y="10530"/>
                    <a:pt x="413" y="10796"/>
                  </a:cubicBezTo>
                  <a:cubicBezTo>
                    <a:pt x="460" y="11063"/>
                    <a:pt x="500" y="11311"/>
                    <a:pt x="505" y="11351"/>
                  </a:cubicBezTo>
                  <a:cubicBezTo>
                    <a:pt x="511" y="11391"/>
                    <a:pt x="532" y="11526"/>
                    <a:pt x="551" y="11640"/>
                  </a:cubicBezTo>
                  <a:cubicBezTo>
                    <a:pt x="571" y="11754"/>
                    <a:pt x="618" y="12006"/>
                    <a:pt x="653" y="12207"/>
                  </a:cubicBezTo>
                  <a:cubicBezTo>
                    <a:pt x="688" y="12408"/>
                    <a:pt x="756" y="12726"/>
                    <a:pt x="800" y="12918"/>
                  </a:cubicBezTo>
                  <a:cubicBezTo>
                    <a:pt x="844" y="13111"/>
                    <a:pt x="928" y="13484"/>
                    <a:pt x="984" y="13738"/>
                  </a:cubicBezTo>
                  <a:cubicBezTo>
                    <a:pt x="1145" y="14457"/>
                    <a:pt x="1192" y="14650"/>
                    <a:pt x="1289" y="14992"/>
                  </a:cubicBezTo>
                  <a:cubicBezTo>
                    <a:pt x="1338" y="15167"/>
                    <a:pt x="1413" y="15459"/>
                    <a:pt x="1464" y="15643"/>
                  </a:cubicBezTo>
                  <a:cubicBezTo>
                    <a:pt x="1515" y="15826"/>
                    <a:pt x="1590" y="16093"/>
                    <a:pt x="1630" y="16233"/>
                  </a:cubicBezTo>
                  <a:cubicBezTo>
                    <a:pt x="1692" y="16456"/>
                    <a:pt x="1924" y="17129"/>
                    <a:pt x="2155" y="17776"/>
                  </a:cubicBezTo>
                  <a:cubicBezTo>
                    <a:pt x="2195" y="17890"/>
                    <a:pt x="2250" y="18040"/>
                    <a:pt x="2275" y="18114"/>
                  </a:cubicBezTo>
                  <a:cubicBezTo>
                    <a:pt x="2363" y="18383"/>
                    <a:pt x="2964" y="19702"/>
                    <a:pt x="3104" y="19934"/>
                  </a:cubicBezTo>
                  <a:cubicBezTo>
                    <a:pt x="3183" y="20065"/>
                    <a:pt x="3330" y="20324"/>
                    <a:pt x="3436" y="20501"/>
                  </a:cubicBezTo>
                  <a:cubicBezTo>
                    <a:pt x="3630" y="20826"/>
                    <a:pt x="3706" y="20918"/>
                    <a:pt x="4109" y="21308"/>
                  </a:cubicBezTo>
                  <a:cubicBezTo>
                    <a:pt x="4330" y="21523"/>
                    <a:pt x="4336" y="21530"/>
                    <a:pt x="4523" y="21550"/>
                  </a:cubicBezTo>
                  <a:cubicBezTo>
                    <a:pt x="4627" y="21561"/>
                    <a:pt x="4739" y="21568"/>
                    <a:pt x="4772" y="21574"/>
                  </a:cubicBezTo>
                  <a:cubicBezTo>
                    <a:pt x="4907" y="21595"/>
                    <a:pt x="4989" y="21590"/>
                    <a:pt x="5003" y="21562"/>
                  </a:cubicBezTo>
                  <a:cubicBezTo>
                    <a:pt x="5010" y="21545"/>
                    <a:pt x="5071" y="21512"/>
                    <a:pt x="5141" y="21477"/>
                  </a:cubicBezTo>
                  <a:cubicBezTo>
                    <a:pt x="5211" y="21442"/>
                    <a:pt x="5426" y="21329"/>
                    <a:pt x="5620" y="21224"/>
                  </a:cubicBezTo>
                  <a:cubicBezTo>
                    <a:pt x="6885" y="20543"/>
                    <a:pt x="7537" y="20199"/>
                    <a:pt x="7555" y="20199"/>
                  </a:cubicBezTo>
                  <a:cubicBezTo>
                    <a:pt x="7567" y="20199"/>
                    <a:pt x="7601" y="20162"/>
                    <a:pt x="7638" y="20127"/>
                  </a:cubicBezTo>
                  <a:cubicBezTo>
                    <a:pt x="7694" y="20075"/>
                    <a:pt x="8780" y="19492"/>
                    <a:pt x="11205" y="18198"/>
                  </a:cubicBezTo>
                  <a:cubicBezTo>
                    <a:pt x="11419" y="18084"/>
                    <a:pt x="11681" y="17946"/>
                    <a:pt x="11795" y="17885"/>
                  </a:cubicBezTo>
                  <a:cubicBezTo>
                    <a:pt x="11908" y="17824"/>
                    <a:pt x="12177" y="17681"/>
                    <a:pt x="12384" y="17571"/>
                  </a:cubicBezTo>
                  <a:cubicBezTo>
                    <a:pt x="12592" y="17461"/>
                    <a:pt x="13505" y="16965"/>
                    <a:pt x="14421" y="16474"/>
                  </a:cubicBezTo>
                  <a:cubicBezTo>
                    <a:pt x="16090" y="15581"/>
                    <a:pt x="16472" y="15382"/>
                    <a:pt x="17094" y="15052"/>
                  </a:cubicBezTo>
                  <a:cubicBezTo>
                    <a:pt x="17278" y="14954"/>
                    <a:pt x="17473" y="14839"/>
                    <a:pt x="17527" y="14799"/>
                  </a:cubicBezTo>
                  <a:cubicBezTo>
                    <a:pt x="17607" y="14739"/>
                    <a:pt x="17840" y="14658"/>
                    <a:pt x="17840" y="14690"/>
                  </a:cubicBezTo>
                  <a:cubicBezTo>
                    <a:pt x="17840" y="14695"/>
                    <a:pt x="17893" y="14662"/>
                    <a:pt x="17960" y="14618"/>
                  </a:cubicBezTo>
                  <a:cubicBezTo>
                    <a:pt x="18163" y="14484"/>
                    <a:pt x="19819" y="13605"/>
                    <a:pt x="19868" y="13605"/>
                  </a:cubicBezTo>
                  <a:cubicBezTo>
                    <a:pt x="19893" y="13605"/>
                    <a:pt x="19937" y="13577"/>
                    <a:pt x="19969" y="13545"/>
                  </a:cubicBezTo>
                  <a:cubicBezTo>
                    <a:pt x="20001" y="13513"/>
                    <a:pt x="20206" y="13340"/>
                    <a:pt x="20430" y="13159"/>
                  </a:cubicBezTo>
                  <a:cubicBezTo>
                    <a:pt x="20663" y="12971"/>
                    <a:pt x="20865" y="12784"/>
                    <a:pt x="20900" y="12725"/>
                  </a:cubicBezTo>
                  <a:cubicBezTo>
                    <a:pt x="20933" y="12668"/>
                    <a:pt x="21104" y="12398"/>
                    <a:pt x="21278" y="12122"/>
                  </a:cubicBezTo>
                  <a:cubicBezTo>
                    <a:pt x="21452" y="11846"/>
                    <a:pt x="21591" y="11602"/>
                    <a:pt x="21591" y="11580"/>
                  </a:cubicBezTo>
                  <a:cubicBezTo>
                    <a:pt x="21591" y="11558"/>
                    <a:pt x="21530" y="11475"/>
                    <a:pt x="21453" y="11387"/>
                  </a:cubicBezTo>
                  <a:cubicBezTo>
                    <a:pt x="20887" y="10741"/>
                    <a:pt x="20865" y="10709"/>
                    <a:pt x="20881" y="10640"/>
                  </a:cubicBezTo>
                  <a:cubicBezTo>
                    <a:pt x="20890" y="10602"/>
                    <a:pt x="20964" y="10341"/>
                    <a:pt x="21047" y="10061"/>
                  </a:cubicBezTo>
                  <a:cubicBezTo>
                    <a:pt x="21131" y="9781"/>
                    <a:pt x="21208" y="9495"/>
                    <a:pt x="21222" y="9434"/>
                  </a:cubicBezTo>
                  <a:cubicBezTo>
                    <a:pt x="21248" y="9325"/>
                    <a:pt x="21287" y="8966"/>
                    <a:pt x="21315" y="8590"/>
                  </a:cubicBezTo>
                  <a:cubicBezTo>
                    <a:pt x="21322" y="8485"/>
                    <a:pt x="21342" y="8259"/>
                    <a:pt x="21361" y="8084"/>
                  </a:cubicBezTo>
                  <a:cubicBezTo>
                    <a:pt x="21389" y="7815"/>
                    <a:pt x="21388" y="7715"/>
                    <a:pt x="21361" y="7433"/>
                  </a:cubicBezTo>
                  <a:cubicBezTo>
                    <a:pt x="21342" y="7249"/>
                    <a:pt x="21322" y="7001"/>
                    <a:pt x="21315" y="6878"/>
                  </a:cubicBezTo>
                  <a:cubicBezTo>
                    <a:pt x="21270" y="6177"/>
                    <a:pt x="21263" y="6118"/>
                    <a:pt x="21010" y="5154"/>
                  </a:cubicBezTo>
                  <a:cubicBezTo>
                    <a:pt x="20839" y="4501"/>
                    <a:pt x="20828" y="4479"/>
                    <a:pt x="20531" y="3840"/>
                  </a:cubicBezTo>
                  <a:lnTo>
                    <a:pt x="20227" y="3189"/>
                  </a:lnTo>
                  <a:lnTo>
                    <a:pt x="19803" y="2635"/>
                  </a:lnTo>
                  <a:lnTo>
                    <a:pt x="19370" y="2080"/>
                  </a:lnTo>
                  <a:lnTo>
                    <a:pt x="18928" y="1779"/>
                  </a:lnTo>
                  <a:lnTo>
                    <a:pt x="18485" y="1478"/>
                  </a:lnTo>
                  <a:lnTo>
                    <a:pt x="18494" y="1357"/>
                  </a:lnTo>
                  <a:cubicBezTo>
                    <a:pt x="18503" y="1293"/>
                    <a:pt x="18534" y="1098"/>
                    <a:pt x="18559" y="923"/>
                  </a:cubicBezTo>
                  <a:cubicBezTo>
                    <a:pt x="18643" y="330"/>
                    <a:pt x="18661" y="176"/>
                    <a:pt x="18651" y="164"/>
                  </a:cubicBezTo>
                  <a:cubicBezTo>
                    <a:pt x="18642" y="151"/>
                    <a:pt x="18279" y="90"/>
                    <a:pt x="17785" y="19"/>
                  </a:cubicBezTo>
                  <a:cubicBezTo>
                    <a:pt x="17648" y="-1"/>
                    <a:pt x="17523" y="-5"/>
                    <a:pt x="17508" y="7"/>
                  </a:cubicBezTo>
                  <a:close/>
                </a:path>
              </a:pathLst>
            </a:custGeom>
            <a:ln w="12700" cap="flat">
              <a:noFill/>
              <a:miter lim="400000"/>
            </a:ln>
            <a:effectLst/>
          </p:spPr>
        </p:pic>
      </p:grpSp>
      <p:pic>
        <p:nvPicPr>
          <p:cNvPr id="320" name="Picture 119" descr="Picture 119"/>
          <p:cNvPicPr>
            <a:picLocks noChangeAspect="1"/>
          </p:cNvPicPr>
          <p:nvPr/>
        </p:nvPicPr>
        <p:blipFill>
          <a:blip r:embed="rId7">
            <a:extLst/>
          </a:blip>
          <a:stretch>
            <a:fillRect/>
          </a:stretch>
        </p:blipFill>
        <p:spPr>
          <a:xfrm>
            <a:off x="3260094" y="2821847"/>
            <a:ext cx="1978909" cy="14244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1">
                                            <p:bg/>
                                          </p:spTgt>
                                        </p:tgtEl>
                                        <p:attrNameLst>
                                          <p:attrName>style.visibility</p:attrName>
                                        </p:attrNameLst>
                                      </p:cBhvr>
                                      <p:to>
                                        <p:strVal val="visible"/>
                                      </p:to>
                                    </p:set>
                                    <p:animEffect filter="fade" transition="in">
                                      <p:cBhvr>
                                        <p:cTn id="7" dur="1000"/>
                                        <p:tgtEl>
                                          <p:spTgt spid="311">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1">
                                            <p:txEl>
                                              <p:pRg st="0" end="0"/>
                                            </p:txEl>
                                          </p:spTgt>
                                        </p:tgtEl>
                                        <p:attrNameLst>
                                          <p:attrName>style.visibility</p:attrName>
                                        </p:attrNameLst>
                                      </p:cBhvr>
                                      <p:to>
                                        <p:strVal val="visible"/>
                                      </p:to>
                                    </p:set>
                                    <p:animEffect filter="fade" transition="in">
                                      <p:cBhvr>
                                        <p:cTn id="10" dur="1000"/>
                                        <p:tgtEl>
                                          <p:spTgt spid="3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1">
                                            <p:txEl>
                                              <p:pRg st="1" end="1"/>
                                            </p:txEl>
                                          </p:spTgt>
                                        </p:tgtEl>
                                        <p:attrNameLst>
                                          <p:attrName>style.visibility</p:attrName>
                                        </p:attrNameLst>
                                      </p:cBhvr>
                                      <p:to>
                                        <p:strVal val="visible"/>
                                      </p:to>
                                    </p:set>
                                    <p:animEffect filter="fade" transition="in">
                                      <p:cBhvr>
                                        <p:cTn id="15" dur="1000"/>
                                        <p:tgtEl>
                                          <p:spTgt spid="3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1">
                                            <p:txEl>
                                              <p:pRg st="2" end="2"/>
                                            </p:txEl>
                                          </p:spTgt>
                                        </p:tgtEl>
                                        <p:attrNameLst>
                                          <p:attrName>style.visibility</p:attrName>
                                        </p:attrNameLst>
                                      </p:cBhvr>
                                      <p:to>
                                        <p:strVal val="visible"/>
                                      </p:to>
                                    </p:set>
                                    <p:animEffect filter="fade" transition="in">
                                      <p:cBhvr>
                                        <p:cTn id="20" dur="1000"/>
                                        <p:tgtEl>
                                          <p:spTgt spid="3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11">
                                            <p:txEl>
                                              <p:pRg st="3" end="3"/>
                                            </p:txEl>
                                          </p:spTgt>
                                        </p:tgtEl>
                                        <p:attrNameLst>
                                          <p:attrName>style.visibility</p:attrName>
                                        </p:attrNameLst>
                                      </p:cBhvr>
                                      <p:to>
                                        <p:strVal val="visible"/>
                                      </p:to>
                                    </p:set>
                                    <p:animEffect filter="fade" transition="in">
                                      <p:cBhvr>
                                        <p:cTn id="25" dur="1000"/>
                                        <p:tgtEl>
                                          <p:spTgt spid="31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816"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817" name="Picture 4" descr="Picture 4"/>
          <p:cNvPicPr>
            <a:picLocks noChangeAspect="1"/>
          </p:cNvPicPr>
          <p:nvPr/>
        </p:nvPicPr>
        <p:blipFill>
          <a:blip r:embed="rId2">
            <a:extLst/>
          </a:blip>
          <a:stretch>
            <a:fillRect/>
          </a:stretch>
        </p:blipFill>
        <p:spPr>
          <a:xfrm>
            <a:off x="2493809" y="843073"/>
            <a:ext cx="4816358" cy="3039128"/>
          </a:xfrm>
          <a:prstGeom prst="rect">
            <a:avLst/>
          </a:prstGeom>
          <a:ln w="12700">
            <a:miter lim="400000"/>
          </a:ln>
        </p:spPr>
      </p:pic>
      <p:sp>
        <p:nvSpPr>
          <p:cNvPr id="818" name="1: Scattered electron"/>
          <p:cNvSpPr txBox="1"/>
          <p:nvPr/>
        </p:nvSpPr>
        <p:spPr>
          <a:xfrm>
            <a:off x="5741236" y="956917"/>
            <a:ext cx="1398500"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AA7942"/>
                </a:solidFill>
                <a:latin typeface="Helvetica"/>
                <a:ea typeface="Helvetica"/>
                <a:cs typeface="Helvetica"/>
                <a:sym typeface="Helvetica"/>
              </a:defRPr>
            </a:lvl1pPr>
          </a:lstStyle>
          <a:p>
            <a:pPr/>
            <a:r>
              <a:t>1: Scattered electron</a:t>
            </a:r>
          </a:p>
        </p:txBody>
      </p:sp>
      <p:sp>
        <p:nvSpPr>
          <p:cNvPr id="819" name="2: Fragmented particles (e.g. π, K, p) of struck quark"/>
          <p:cNvSpPr txBox="1"/>
          <p:nvPr/>
        </p:nvSpPr>
        <p:spPr>
          <a:xfrm>
            <a:off x="7204502" y="1032609"/>
            <a:ext cx="1535470"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AA7942"/>
                </a:solidFill>
                <a:latin typeface="Helvetica"/>
                <a:ea typeface="Helvetica"/>
                <a:cs typeface="Helvetica"/>
                <a:sym typeface="Helvetica"/>
              </a:defRPr>
            </a:lvl1pPr>
          </a:lstStyle>
          <a:p>
            <a:pPr/>
            <a:r>
              <a:t>2: Fragmented particles (e.g. π, K, p) of struck quark</a:t>
            </a:r>
          </a:p>
        </p:txBody>
      </p:sp>
      <p:sp>
        <p:nvSpPr>
          <p:cNvPr id="820" name="3: Nuclear and nucleonic fragments / scattered proton"/>
          <p:cNvSpPr txBox="1"/>
          <p:nvPr/>
        </p:nvSpPr>
        <p:spPr>
          <a:xfrm>
            <a:off x="957830" y="1457272"/>
            <a:ext cx="1398500"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1600">
                <a:solidFill>
                  <a:srgbClr val="AA7942"/>
                </a:solidFill>
                <a:latin typeface="Helvetica"/>
                <a:ea typeface="Helvetica"/>
                <a:cs typeface="Helvetica"/>
                <a:sym typeface="Helvetica"/>
              </a:defRPr>
            </a:lvl1pPr>
          </a:lstStyle>
          <a:p>
            <a:pPr/>
            <a:r>
              <a:t>3: Nuclear and nucleonic fragments / scattered proton</a:t>
            </a:r>
          </a:p>
        </p:txBody>
      </p:sp>
      <p:grpSp>
        <p:nvGrpSpPr>
          <p:cNvPr id="823" name="Group"/>
          <p:cNvGrpSpPr/>
          <p:nvPr/>
        </p:nvGrpSpPr>
        <p:grpSpPr>
          <a:xfrm>
            <a:off x="5123778" y="1379093"/>
            <a:ext cx="317501" cy="342901"/>
            <a:chOff x="0" y="0"/>
            <a:chExt cx="317500" cy="342900"/>
          </a:xfrm>
        </p:grpSpPr>
        <p:sp>
          <p:nvSpPr>
            <p:cNvPr id="821" name="Circle"/>
            <p:cNvSpPr/>
            <p:nvPr/>
          </p:nvSpPr>
          <p:spPr>
            <a:xfrm>
              <a:off x="0" y="12700"/>
              <a:ext cx="317500" cy="317501"/>
            </a:xfrm>
            <a:prstGeom prst="ellipse">
              <a:avLst/>
            </a:prstGeom>
            <a:gradFill flip="none" rotWithShape="1">
              <a:gsLst>
                <a:gs pos="0">
                  <a:srgbClr val="FFFB00"/>
                </a:gs>
                <a:gs pos="100000">
                  <a:srgbClr val="AA7942"/>
                </a:gs>
              </a:gsLst>
              <a:path path="circle">
                <a:fillToRect l="37721" t="-19636" r="62278" b="119636"/>
              </a:path>
            </a:gradFill>
            <a:ln w="12700" cap="flat">
              <a:noFill/>
              <a:miter lim="400000"/>
            </a:ln>
            <a:effectLst>
              <a:outerShdw sx="100000" sy="100000" kx="0" ky="0" algn="b" rotWithShape="0" blurRad="38100" dist="23000" dir="5400000">
                <a:srgbClr val="000000">
                  <a:alpha val="35000"/>
                </a:srgbClr>
              </a:outerShdw>
            </a:effectLst>
          </p:spPr>
          <p:txBody>
            <a:bodyPr wrap="square" lIns="50800" tIns="50800" rIns="50800" bIns="50800" numCol="1" anchor="ctr">
              <a:noAutofit/>
            </a:bodyPr>
            <a:lstStyle/>
            <a:p>
              <a:pPr/>
            </a:p>
          </p:txBody>
        </p:sp>
        <p:sp>
          <p:nvSpPr>
            <p:cNvPr id="822" name="1"/>
            <p:cNvSpPr txBox="1"/>
            <p:nvPr/>
          </p:nvSpPr>
          <p:spPr>
            <a:xfrm>
              <a:off x="12074" y="0"/>
              <a:ext cx="26795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b="1" sz="1600">
                  <a:solidFill>
                    <a:srgbClr val="AA7942"/>
                  </a:solidFill>
                  <a:latin typeface="Helvetica"/>
                  <a:ea typeface="Helvetica"/>
                  <a:cs typeface="Helvetica"/>
                  <a:sym typeface="Helvetica"/>
                </a:defRPr>
              </a:lvl1pPr>
            </a:lstStyle>
            <a:p>
              <a:pPr/>
              <a:r>
                <a:t>1</a:t>
              </a:r>
            </a:p>
          </p:txBody>
        </p:sp>
      </p:grpSp>
      <p:grpSp>
        <p:nvGrpSpPr>
          <p:cNvPr id="826" name="Group"/>
          <p:cNvGrpSpPr/>
          <p:nvPr/>
        </p:nvGrpSpPr>
        <p:grpSpPr>
          <a:xfrm>
            <a:off x="7074052" y="2738319"/>
            <a:ext cx="317501" cy="342901"/>
            <a:chOff x="0" y="0"/>
            <a:chExt cx="317500" cy="342900"/>
          </a:xfrm>
        </p:grpSpPr>
        <p:sp>
          <p:nvSpPr>
            <p:cNvPr id="824" name="Circle"/>
            <p:cNvSpPr/>
            <p:nvPr/>
          </p:nvSpPr>
          <p:spPr>
            <a:xfrm>
              <a:off x="0" y="12700"/>
              <a:ext cx="317500" cy="317501"/>
            </a:xfrm>
            <a:prstGeom prst="ellipse">
              <a:avLst/>
            </a:prstGeom>
            <a:gradFill flip="none" rotWithShape="1">
              <a:gsLst>
                <a:gs pos="0">
                  <a:srgbClr val="FFFB00"/>
                </a:gs>
                <a:gs pos="100000">
                  <a:srgbClr val="AA7942"/>
                </a:gs>
              </a:gsLst>
              <a:path path="circle">
                <a:fillToRect l="37721" t="-19636" r="62278" b="119636"/>
              </a:path>
            </a:gradFill>
            <a:ln w="12700" cap="flat">
              <a:noFill/>
              <a:miter lim="400000"/>
            </a:ln>
            <a:effectLst>
              <a:outerShdw sx="100000" sy="100000" kx="0" ky="0" algn="b" rotWithShape="0" blurRad="38100" dist="23000" dir="5400000">
                <a:srgbClr val="000000">
                  <a:alpha val="35000"/>
                </a:srgbClr>
              </a:outerShdw>
            </a:effectLst>
          </p:spPr>
          <p:txBody>
            <a:bodyPr wrap="square" lIns="50800" tIns="50800" rIns="50800" bIns="50800" numCol="1" anchor="ctr">
              <a:noAutofit/>
            </a:bodyPr>
            <a:lstStyle/>
            <a:p>
              <a:pPr/>
            </a:p>
          </p:txBody>
        </p:sp>
        <p:sp>
          <p:nvSpPr>
            <p:cNvPr id="825" name="2"/>
            <p:cNvSpPr txBox="1"/>
            <p:nvPr/>
          </p:nvSpPr>
          <p:spPr>
            <a:xfrm>
              <a:off x="12074" y="0"/>
              <a:ext cx="26795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b="1" sz="1600">
                  <a:solidFill>
                    <a:srgbClr val="AA7942"/>
                  </a:solidFill>
                  <a:latin typeface="Helvetica"/>
                  <a:ea typeface="Helvetica"/>
                  <a:cs typeface="Helvetica"/>
                  <a:sym typeface="Helvetica"/>
                </a:defRPr>
              </a:lvl1pPr>
            </a:lstStyle>
            <a:p>
              <a:pPr/>
              <a:r>
                <a:t>2</a:t>
              </a:r>
            </a:p>
          </p:txBody>
        </p:sp>
      </p:grpSp>
      <p:grpSp>
        <p:nvGrpSpPr>
          <p:cNvPr id="829" name="Group"/>
          <p:cNvGrpSpPr/>
          <p:nvPr/>
        </p:nvGrpSpPr>
        <p:grpSpPr>
          <a:xfrm>
            <a:off x="4612590" y="3002463"/>
            <a:ext cx="317501" cy="342901"/>
            <a:chOff x="0" y="0"/>
            <a:chExt cx="317500" cy="342900"/>
          </a:xfrm>
        </p:grpSpPr>
        <p:sp>
          <p:nvSpPr>
            <p:cNvPr id="827" name="Circle"/>
            <p:cNvSpPr/>
            <p:nvPr/>
          </p:nvSpPr>
          <p:spPr>
            <a:xfrm>
              <a:off x="0" y="12700"/>
              <a:ext cx="317500" cy="317501"/>
            </a:xfrm>
            <a:prstGeom prst="ellipse">
              <a:avLst/>
            </a:prstGeom>
            <a:gradFill flip="none" rotWithShape="1">
              <a:gsLst>
                <a:gs pos="0">
                  <a:srgbClr val="FFFB00"/>
                </a:gs>
                <a:gs pos="100000">
                  <a:srgbClr val="AA7942"/>
                </a:gs>
              </a:gsLst>
              <a:path path="circle">
                <a:fillToRect l="37721" t="-19636" r="62278" b="119636"/>
              </a:path>
            </a:gradFill>
            <a:ln w="12700" cap="flat">
              <a:noFill/>
              <a:miter lim="400000"/>
            </a:ln>
            <a:effectLst>
              <a:outerShdw sx="100000" sy="100000" kx="0" ky="0" algn="b" rotWithShape="0" blurRad="38100" dist="23000" dir="5400000">
                <a:srgbClr val="000000">
                  <a:alpha val="35000"/>
                </a:srgbClr>
              </a:outerShdw>
            </a:effectLst>
          </p:spPr>
          <p:txBody>
            <a:bodyPr wrap="square" lIns="50800" tIns="50800" rIns="50800" bIns="50800" numCol="1" anchor="ctr">
              <a:noAutofit/>
            </a:bodyPr>
            <a:lstStyle/>
            <a:p>
              <a:pPr/>
            </a:p>
          </p:txBody>
        </p:sp>
        <p:sp>
          <p:nvSpPr>
            <p:cNvPr id="828" name="3"/>
            <p:cNvSpPr txBox="1"/>
            <p:nvPr/>
          </p:nvSpPr>
          <p:spPr>
            <a:xfrm>
              <a:off x="12074" y="0"/>
              <a:ext cx="26795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defRPr b="1" sz="1600">
                  <a:solidFill>
                    <a:srgbClr val="AA7942"/>
                  </a:solidFill>
                  <a:latin typeface="Helvetica"/>
                  <a:ea typeface="Helvetica"/>
                  <a:cs typeface="Helvetica"/>
                  <a:sym typeface="Helvetica"/>
                </a:defRPr>
              </a:lvl1pPr>
            </a:lstStyle>
            <a:p>
              <a:pPr/>
              <a:r>
                <a:t>3</a:t>
              </a:r>
            </a:p>
          </p:txBody>
        </p:sp>
      </p:grpSp>
      <p:sp>
        <p:nvSpPr>
          <p:cNvPr id="830" name="Spinning Glue: QCD and Spin"/>
          <p:cNvSpPr txBox="1"/>
          <p:nvPr>
            <p:ph type="title"/>
          </p:nvPr>
        </p:nvSpPr>
        <p:spPr>
          <a:prstGeom prst="rect">
            <a:avLst/>
          </a:prstGeom>
        </p:spPr>
        <p:txBody>
          <a:bodyPr/>
          <a:lstStyle/>
          <a:p>
            <a:pPr/>
            <a:r>
              <a:t>Spinning Glue: QCD and Spin</a:t>
            </a:r>
          </a:p>
        </p:txBody>
      </p:sp>
      <p:sp>
        <p:nvSpPr>
          <p:cNvPr id="83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2"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3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834" name="ePIC Detector Design Philosophy"/>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Detector Design Philosophy</a:t>
            </a:r>
          </a:p>
        </p:txBody>
      </p:sp>
      <p:sp>
        <p:nvSpPr>
          <p:cNvPr id="835" name="Overview of general requirements"/>
          <p:cNvSpPr txBox="1"/>
          <p:nvPr/>
        </p:nvSpPr>
        <p:spPr>
          <a:xfrm>
            <a:off x="152400" y="709612"/>
            <a:ext cx="4187929"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4"/>
              </a:buBlip>
              <a:defRPr sz="1800">
                <a:solidFill>
                  <a:srgbClr val="000000"/>
                </a:solidFill>
                <a:uFill>
                  <a:solidFill>
                    <a:srgbClr val="000000"/>
                  </a:solidFill>
                </a:uFill>
                <a:latin typeface="+mn-lt"/>
                <a:ea typeface="+mn-ea"/>
                <a:cs typeface="+mn-cs"/>
                <a:sym typeface="Comic Sans MS"/>
              </a:defRPr>
            </a:lvl1pPr>
          </a:lstStyle>
          <a:p>
            <a:pPr/>
            <a:r>
              <a:t>Overview of general requirements </a:t>
            </a:r>
          </a:p>
        </p:txBody>
      </p:sp>
      <p:sp>
        <p:nvSpPr>
          <p:cNvPr id="836" name="Acceptance: Close to 4π coverage with a η-coverage (η = -ln(tan(θ/2)) of approximately η &lt; |3.5| combined calorimetry (EM CAL and hadron CAL at least in forward direction) and tracking coverage…"/>
          <p:cNvSpPr txBox="1"/>
          <p:nvPr/>
        </p:nvSpPr>
        <p:spPr>
          <a:xfrm>
            <a:off x="48356" y="3423252"/>
            <a:ext cx="4230365"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Acceptance</a:t>
            </a:r>
            <a:r>
              <a:t>: Close to 4</a:t>
            </a:r>
            <a:r>
              <a:rPr>
                <a:latin typeface="Helvetica"/>
                <a:ea typeface="Helvetica"/>
                <a:cs typeface="Helvetica"/>
                <a:sym typeface="Helvetica"/>
              </a:rPr>
              <a:t>π</a:t>
            </a:r>
            <a:r>
              <a:t> coverage with a </a:t>
            </a:r>
            <a:r>
              <a:rPr>
                <a:latin typeface="Helvetica"/>
                <a:ea typeface="Helvetica"/>
                <a:cs typeface="Helvetica"/>
                <a:sym typeface="Helvetica"/>
              </a:rPr>
              <a:t>η-</a:t>
            </a:r>
            <a:r>
              <a:t>coverage (</a:t>
            </a:r>
            <a:r>
              <a:rPr>
                <a:latin typeface="Helvetica"/>
                <a:ea typeface="Helvetica"/>
                <a:cs typeface="Helvetica"/>
                <a:sym typeface="Helvetica"/>
              </a:rPr>
              <a:t>η = -ln(tan(θ/2)</a:t>
            </a:r>
            <a:r>
              <a:t>) of approximately </a:t>
            </a:r>
            <a:r>
              <a:rPr>
                <a:latin typeface="Helvetica"/>
                <a:ea typeface="Helvetica"/>
                <a:cs typeface="Helvetica"/>
                <a:sym typeface="Helvetica"/>
              </a:rPr>
              <a:t>η &lt; </a:t>
            </a:r>
            <a:r>
              <a:t>|3.5| combined calorimetry (EM CAL and hadron CAL at least in forward direction) and tracking coverage</a:t>
            </a:r>
          </a:p>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Low dead material </a:t>
            </a:r>
            <a:r>
              <a:t>budget in particular in rear direction (~10% X/X</a:t>
            </a:r>
            <a:r>
              <a:rPr baseline="-5999"/>
              <a:t>0</a:t>
            </a:r>
            <a:r>
              <a:t>)</a:t>
            </a:r>
          </a:p>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Good momentum resolution</a:t>
            </a:r>
            <a:r>
              <a:t> </a:t>
            </a:r>
            <a:r>
              <a:rPr>
                <a:latin typeface="Helvetica"/>
                <a:ea typeface="Helvetica"/>
                <a:cs typeface="Helvetica"/>
                <a:sym typeface="Helvetica"/>
              </a:rPr>
              <a:t>Δ</a:t>
            </a:r>
            <a:r>
              <a:t>p/p ~ few %</a:t>
            </a:r>
          </a:p>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Electron ID</a:t>
            </a:r>
            <a:r>
              <a:t> for e/h separation varies with </a:t>
            </a:r>
            <a:r>
              <a:rPr>
                <a:latin typeface="Helvetica"/>
                <a:ea typeface="Helvetica"/>
                <a:cs typeface="Helvetica"/>
                <a:sym typeface="Helvetica"/>
              </a:rPr>
              <a:t>θ / η</a:t>
            </a:r>
            <a:r>
              <a:t> at the level of 1:10</a:t>
            </a:r>
            <a:r>
              <a:rPr baseline="31999"/>
              <a:t>4 </a:t>
            </a:r>
            <a:r>
              <a:t>/ ~2-3%/√E for </a:t>
            </a:r>
            <a:r>
              <a:rPr>
                <a:latin typeface="Helvetica"/>
                <a:ea typeface="Helvetica"/>
                <a:cs typeface="Helvetica"/>
                <a:sym typeface="Helvetica"/>
              </a:rPr>
              <a:t>η&lt;-2 and </a:t>
            </a:r>
            <a:r>
              <a:t>~7%/√E for -2&lt;</a:t>
            </a:r>
            <a:r>
              <a:rPr>
                <a:latin typeface="Helvetica"/>
                <a:ea typeface="Helvetica"/>
                <a:cs typeface="Helvetica"/>
                <a:sym typeface="Helvetica"/>
              </a:rPr>
              <a:t>η&lt;1</a:t>
            </a:r>
          </a:p>
        </p:txBody>
      </p:sp>
      <p:sp>
        <p:nvSpPr>
          <p:cNvPr id="837" name="Particle ID for π/K/p separation over wide momentum range (Forward η up to ~50GeV/c / Barrel η up to ~4GeV/c / Rear η up to ~6 GeV/c)…"/>
          <p:cNvSpPr txBox="1"/>
          <p:nvPr/>
        </p:nvSpPr>
        <p:spPr>
          <a:xfrm>
            <a:off x="4570660" y="3423252"/>
            <a:ext cx="5324285" cy="304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Particle ID</a:t>
            </a:r>
            <a:r>
              <a:t> for </a:t>
            </a:r>
            <a:r>
              <a:rPr>
                <a:latin typeface="Helvetica"/>
                <a:ea typeface="Helvetica"/>
                <a:cs typeface="Helvetica"/>
                <a:sym typeface="Helvetica"/>
              </a:rPr>
              <a:t>π</a:t>
            </a:r>
            <a:r>
              <a:t>/K/p separation over wide momentum range (Forward </a:t>
            </a:r>
            <a:r>
              <a:rPr>
                <a:latin typeface="Helvetica"/>
                <a:ea typeface="Helvetica"/>
                <a:cs typeface="Helvetica"/>
                <a:sym typeface="Helvetica"/>
              </a:rPr>
              <a:t>η up to ~50GeV/c / Barrel η up to ~4GeV/c / Rear η up to ~6 GeV/c</a:t>
            </a:r>
            <a:r>
              <a:t>) </a:t>
            </a:r>
          </a:p>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High spatial vertex resolution</a:t>
            </a:r>
            <a:r>
              <a:t> ~ 10-20</a:t>
            </a:r>
            <a:r>
              <a:rPr>
                <a:latin typeface="Helvetica"/>
                <a:ea typeface="Helvetica"/>
                <a:cs typeface="Helvetica"/>
                <a:sym typeface="Helvetica"/>
              </a:rPr>
              <a:t>μ</a:t>
            </a:r>
            <a:r>
              <a:t>m for vertex reconstruction</a:t>
            </a:r>
          </a:p>
          <a:p>
            <a:pPr marL="269240" indent="-228600">
              <a:lnSpc>
                <a:spcPct val="150000"/>
              </a:lnSpc>
              <a:buSzPct val="50000"/>
              <a:buBlip>
                <a:blip r:embed="rId5"/>
              </a:buBlip>
              <a:defRPr sz="1200">
                <a:solidFill>
                  <a:srgbClr val="000000"/>
                </a:solidFill>
                <a:latin typeface="+mn-lt"/>
                <a:ea typeface="+mn-ea"/>
                <a:cs typeface="+mn-cs"/>
                <a:sym typeface="Comic Sans MS"/>
              </a:defRPr>
            </a:pPr>
            <a:r>
              <a:rPr>
                <a:solidFill>
                  <a:srgbClr val="B31938"/>
                </a:solidFill>
              </a:rPr>
              <a:t>Low-angel taggers</a:t>
            </a:r>
            <a:r>
              <a:t>:</a:t>
            </a:r>
          </a:p>
          <a:p>
            <a:pPr lvl="1" marL="612140" indent="-228600">
              <a:lnSpc>
                <a:spcPct val="150000"/>
              </a:lnSpc>
              <a:buSzPct val="50000"/>
              <a:buBlip>
                <a:blip r:embed="rId5"/>
              </a:buBlip>
              <a:defRPr sz="1200">
                <a:solidFill>
                  <a:srgbClr val="000000"/>
                </a:solidFill>
                <a:latin typeface="+mn-lt"/>
                <a:ea typeface="+mn-ea"/>
                <a:cs typeface="+mn-cs"/>
                <a:sym typeface="Comic Sans MS"/>
              </a:defRPr>
            </a:pPr>
            <a:r>
              <a:t>Forward proton / A fragment spectrometer (Roman pots)</a:t>
            </a:r>
          </a:p>
          <a:p>
            <a:pPr lvl="1" marL="612140" indent="-228600">
              <a:lnSpc>
                <a:spcPct val="150000"/>
              </a:lnSpc>
              <a:buSzPct val="50000"/>
              <a:buBlip>
                <a:blip r:embed="rId5"/>
              </a:buBlip>
              <a:defRPr sz="1200">
                <a:solidFill>
                  <a:srgbClr val="000000"/>
                </a:solidFill>
                <a:latin typeface="+mn-lt"/>
                <a:ea typeface="+mn-ea"/>
                <a:cs typeface="+mn-cs"/>
                <a:sym typeface="Comic Sans MS"/>
              </a:defRPr>
            </a:pPr>
            <a:r>
              <a:t>Low Q</a:t>
            </a:r>
            <a:r>
              <a:rPr baseline="31999"/>
              <a:t>2</a:t>
            </a:r>
            <a:r>
              <a:t> tagger</a:t>
            </a:r>
          </a:p>
          <a:p>
            <a:pPr lvl="1" marL="612140" indent="-228600">
              <a:lnSpc>
                <a:spcPct val="150000"/>
              </a:lnSpc>
              <a:buSzPct val="50000"/>
              <a:buBlip>
                <a:blip r:embed="rId5"/>
              </a:buBlip>
              <a:defRPr sz="1200">
                <a:solidFill>
                  <a:srgbClr val="000000"/>
                </a:solidFill>
                <a:latin typeface="+mn-lt"/>
                <a:ea typeface="+mn-ea"/>
                <a:cs typeface="+mn-cs"/>
                <a:sym typeface="Comic Sans MS"/>
              </a:defRPr>
            </a:pPr>
            <a:r>
              <a:t>Neutrons on hadron direction</a:t>
            </a:r>
          </a:p>
          <a:p>
            <a:pPr marL="269240" indent="-228600">
              <a:lnSpc>
                <a:spcPct val="150000"/>
              </a:lnSpc>
              <a:buSzPct val="50000"/>
              <a:buBlip>
                <a:blip r:embed="rId5"/>
              </a:buBlip>
              <a:defRPr sz="1200">
                <a:solidFill>
                  <a:srgbClr val="B31938"/>
                </a:solidFill>
                <a:latin typeface="+mn-lt"/>
                <a:ea typeface="+mn-ea"/>
                <a:cs typeface="+mn-cs"/>
                <a:sym typeface="Comic Sans MS"/>
              </a:defRPr>
            </a:pPr>
            <a:r>
              <a:t>Luminosity </a:t>
            </a:r>
            <a:r>
              <a:rPr>
                <a:solidFill>
                  <a:srgbClr val="000000"/>
                </a:solidFill>
              </a:rPr>
              <a:t>(Absolute and relative)</a:t>
            </a:r>
            <a:r>
              <a:t> </a:t>
            </a:r>
            <a:r>
              <a:rPr>
                <a:solidFill>
                  <a:srgbClr val="000000"/>
                </a:solidFill>
              </a:rPr>
              <a:t>and</a:t>
            </a:r>
            <a:r>
              <a:t> local polarization direction measurement </a:t>
            </a:r>
          </a:p>
        </p:txBody>
      </p:sp>
      <p:sp>
        <p:nvSpPr>
          <p:cNvPr id="838" name="arXiv:1212.1701"/>
          <p:cNvSpPr txBox="1"/>
          <p:nvPr/>
        </p:nvSpPr>
        <p:spPr>
          <a:xfrm>
            <a:off x="8555576" y="779462"/>
            <a:ext cx="12649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000000"/>
                </a:solidFill>
                <a:latin typeface="Helvetica"/>
                <a:ea typeface="Helvetica"/>
                <a:cs typeface="Helvetica"/>
                <a:sym typeface="Helvetica"/>
              </a:defRPr>
            </a:lvl1pPr>
          </a:lstStyle>
          <a:p>
            <a:pPr/>
            <a:r>
              <a:t>arXiv:1212.1701</a:t>
            </a:r>
          </a:p>
        </p:txBody>
      </p:sp>
      <p:sp>
        <p:nvSpPr>
          <p:cNvPr id="839" name="Talk by Dave Gaskell / W 03:30 PM: Electron and Hadron Beam Polarimetry"/>
          <p:cNvSpPr txBox="1"/>
          <p:nvPr/>
        </p:nvSpPr>
        <p:spPr>
          <a:xfrm>
            <a:off x="7439693" y="2535119"/>
            <a:ext cx="2378852"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solidFill>
                  <a:srgbClr val="0433FF"/>
                </a:solidFill>
                <a:latin typeface="Helvetica"/>
                <a:ea typeface="Helvetica"/>
                <a:cs typeface="Helvetica"/>
                <a:sym typeface="Helvetica"/>
              </a:defRPr>
            </a:lvl1pPr>
          </a:lstStyle>
          <a:p>
            <a:pPr/>
            <a:r>
              <a:t>Talk by Dave Gaskell / W 03:30 PM: Electron and Hadron Beam Polarimetry</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18"/>
                                        </p:tgtEl>
                                        <p:attrNameLst>
                                          <p:attrName>style.visibility</p:attrName>
                                        </p:attrNameLst>
                                      </p:cBhvr>
                                      <p:to>
                                        <p:strVal val="visible"/>
                                      </p:to>
                                    </p:set>
                                    <p:animEffect filter="fade" transition="in">
                                      <p:cBhvr>
                                        <p:cTn id="7" dur="500"/>
                                        <p:tgtEl>
                                          <p:spTgt spid="81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19"/>
                                        </p:tgtEl>
                                        <p:attrNameLst>
                                          <p:attrName>style.visibility</p:attrName>
                                        </p:attrNameLst>
                                      </p:cBhvr>
                                      <p:to>
                                        <p:strVal val="visible"/>
                                      </p:to>
                                    </p:set>
                                    <p:animEffect filter="fade" transition="in">
                                      <p:cBhvr>
                                        <p:cTn id="12" dur="500"/>
                                        <p:tgtEl>
                                          <p:spTgt spid="81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20"/>
                                        </p:tgtEl>
                                        <p:attrNameLst>
                                          <p:attrName>style.visibility</p:attrName>
                                        </p:attrNameLst>
                                      </p:cBhvr>
                                      <p:to>
                                        <p:strVal val="visible"/>
                                      </p:to>
                                    </p:set>
                                    <p:animEffect filter="fade" transition="in">
                                      <p:cBhvr>
                                        <p:cTn id="17" dur="500"/>
                                        <p:tgtEl>
                                          <p:spTgt spid="82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836">
                                            <p:bg/>
                                          </p:spTgt>
                                        </p:tgtEl>
                                        <p:attrNameLst>
                                          <p:attrName>style.visibility</p:attrName>
                                        </p:attrNameLst>
                                      </p:cBhvr>
                                      <p:to>
                                        <p:strVal val="visible"/>
                                      </p:to>
                                    </p:set>
                                    <p:animEffect filter="fade" transition="in">
                                      <p:cBhvr>
                                        <p:cTn id="22" dur="500"/>
                                        <p:tgtEl>
                                          <p:spTgt spid="836">
                                            <p:bg/>
                                          </p:spTgt>
                                        </p:tgtEl>
                                      </p:cBhvr>
                                    </p:animEffect>
                                  </p:childTnLst>
                                </p:cTn>
                              </p:par>
                              <p:par>
                                <p:cTn id="23" presetClass="entr" nodeType="withEffect" presetSubtype="0" presetID="10" grpId="4" fill="hold">
                                  <p:stCondLst>
                                    <p:cond delay="0"/>
                                  </p:stCondLst>
                                  <p:iterate type="el" backwards="0">
                                    <p:tmAbs val="0"/>
                                  </p:iterate>
                                  <p:childTnLst>
                                    <p:set>
                                      <p:cBhvr>
                                        <p:cTn id="24" fill="hold"/>
                                        <p:tgtEl>
                                          <p:spTgt spid="836">
                                            <p:txEl>
                                              <p:pRg st="0" end="0"/>
                                            </p:txEl>
                                          </p:spTgt>
                                        </p:tgtEl>
                                        <p:attrNameLst>
                                          <p:attrName>style.visibility</p:attrName>
                                        </p:attrNameLst>
                                      </p:cBhvr>
                                      <p:to>
                                        <p:strVal val="visible"/>
                                      </p:to>
                                    </p:set>
                                    <p:animEffect filter="fade" transition="in">
                                      <p:cBhvr>
                                        <p:cTn id="25" dur="500"/>
                                        <p:tgtEl>
                                          <p:spTgt spid="83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4" fill="hold">
                                  <p:stCondLst>
                                    <p:cond delay="0"/>
                                  </p:stCondLst>
                                  <p:iterate type="el" backwards="0">
                                    <p:tmAbs val="0"/>
                                  </p:iterate>
                                  <p:childTnLst>
                                    <p:set>
                                      <p:cBhvr>
                                        <p:cTn id="29" fill="hold"/>
                                        <p:tgtEl>
                                          <p:spTgt spid="836">
                                            <p:txEl>
                                              <p:pRg st="1" end="1"/>
                                            </p:txEl>
                                          </p:spTgt>
                                        </p:tgtEl>
                                        <p:attrNameLst>
                                          <p:attrName>style.visibility</p:attrName>
                                        </p:attrNameLst>
                                      </p:cBhvr>
                                      <p:to>
                                        <p:strVal val="visible"/>
                                      </p:to>
                                    </p:set>
                                    <p:animEffect filter="fade" transition="in">
                                      <p:cBhvr>
                                        <p:cTn id="30" dur="500"/>
                                        <p:tgtEl>
                                          <p:spTgt spid="83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4" fill="hold">
                                  <p:stCondLst>
                                    <p:cond delay="0"/>
                                  </p:stCondLst>
                                  <p:iterate type="el" backwards="0">
                                    <p:tmAbs val="0"/>
                                  </p:iterate>
                                  <p:childTnLst>
                                    <p:set>
                                      <p:cBhvr>
                                        <p:cTn id="34" fill="hold"/>
                                        <p:tgtEl>
                                          <p:spTgt spid="836">
                                            <p:txEl>
                                              <p:pRg st="2" end="2"/>
                                            </p:txEl>
                                          </p:spTgt>
                                        </p:tgtEl>
                                        <p:attrNameLst>
                                          <p:attrName>style.visibility</p:attrName>
                                        </p:attrNameLst>
                                      </p:cBhvr>
                                      <p:to>
                                        <p:strVal val="visible"/>
                                      </p:to>
                                    </p:set>
                                    <p:animEffect filter="fade" transition="in">
                                      <p:cBhvr>
                                        <p:cTn id="35" dur="500"/>
                                        <p:tgtEl>
                                          <p:spTgt spid="83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4" fill="hold">
                                  <p:stCondLst>
                                    <p:cond delay="0"/>
                                  </p:stCondLst>
                                  <p:iterate type="el" backwards="0">
                                    <p:tmAbs val="0"/>
                                  </p:iterate>
                                  <p:childTnLst>
                                    <p:set>
                                      <p:cBhvr>
                                        <p:cTn id="39" fill="hold"/>
                                        <p:tgtEl>
                                          <p:spTgt spid="836">
                                            <p:txEl>
                                              <p:pRg st="3" end="3"/>
                                            </p:txEl>
                                          </p:spTgt>
                                        </p:tgtEl>
                                        <p:attrNameLst>
                                          <p:attrName>style.visibility</p:attrName>
                                        </p:attrNameLst>
                                      </p:cBhvr>
                                      <p:to>
                                        <p:strVal val="visible"/>
                                      </p:to>
                                    </p:set>
                                    <p:animEffect filter="fade" transition="in">
                                      <p:cBhvr>
                                        <p:cTn id="40" dur="500"/>
                                        <p:tgtEl>
                                          <p:spTgt spid="83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5" fill="hold">
                                  <p:stCondLst>
                                    <p:cond delay="0"/>
                                  </p:stCondLst>
                                  <p:iterate type="el" backwards="0">
                                    <p:tmAbs val="0"/>
                                  </p:iterate>
                                  <p:childTnLst>
                                    <p:set>
                                      <p:cBhvr>
                                        <p:cTn id="44" fill="hold"/>
                                        <p:tgtEl>
                                          <p:spTgt spid="837">
                                            <p:bg/>
                                          </p:spTgt>
                                        </p:tgtEl>
                                        <p:attrNameLst>
                                          <p:attrName>style.visibility</p:attrName>
                                        </p:attrNameLst>
                                      </p:cBhvr>
                                      <p:to>
                                        <p:strVal val="visible"/>
                                      </p:to>
                                    </p:set>
                                    <p:animEffect filter="fade" transition="in">
                                      <p:cBhvr>
                                        <p:cTn id="45" dur="500"/>
                                        <p:tgtEl>
                                          <p:spTgt spid="837">
                                            <p:bg/>
                                          </p:spTgt>
                                        </p:tgtEl>
                                      </p:cBhvr>
                                    </p:animEffect>
                                  </p:childTnLst>
                                </p:cTn>
                              </p:par>
                              <p:par>
                                <p:cTn id="46" presetClass="entr" nodeType="withEffect" presetSubtype="0" presetID="10" grpId="5" fill="hold">
                                  <p:stCondLst>
                                    <p:cond delay="0"/>
                                  </p:stCondLst>
                                  <p:iterate type="el" backwards="0">
                                    <p:tmAbs val="0"/>
                                  </p:iterate>
                                  <p:childTnLst>
                                    <p:set>
                                      <p:cBhvr>
                                        <p:cTn id="47" fill="hold"/>
                                        <p:tgtEl>
                                          <p:spTgt spid="837">
                                            <p:txEl>
                                              <p:pRg st="0" end="0"/>
                                            </p:txEl>
                                          </p:spTgt>
                                        </p:tgtEl>
                                        <p:attrNameLst>
                                          <p:attrName>style.visibility</p:attrName>
                                        </p:attrNameLst>
                                      </p:cBhvr>
                                      <p:to>
                                        <p:strVal val="visible"/>
                                      </p:to>
                                    </p:set>
                                    <p:animEffect filter="fade" transition="in">
                                      <p:cBhvr>
                                        <p:cTn id="48" dur="500"/>
                                        <p:tgtEl>
                                          <p:spTgt spid="83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5" fill="hold">
                                  <p:stCondLst>
                                    <p:cond delay="0"/>
                                  </p:stCondLst>
                                  <p:iterate type="el" backwards="0">
                                    <p:tmAbs val="0"/>
                                  </p:iterate>
                                  <p:childTnLst>
                                    <p:set>
                                      <p:cBhvr>
                                        <p:cTn id="52" fill="hold"/>
                                        <p:tgtEl>
                                          <p:spTgt spid="837">
                                            <p:txEl>
                                              <p:pRg st="1" end="1"/>
                                            </p:txEl>
                                          </p:spTgt>
                                        </p:tgtEl>
                                        <p:attrNameLst>
                                          <p:attrName>style.visibility</p:attrName>
                                        </p:attrNameLst>
                                      </p:cBhvr>
                                      <p:to>
                                        <p:strVal val="visible"/>
                                      </p:to>
                                    </p:set>
                                    <p:animEffect filter="fade" transition="in">
                                      <p:cBhvr>
                                        <p:cTn id="53" dur="500"/>
                                        <p:tgtEl>
                                          <p:spTgt spid="83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ID="10" grpId="5" fill="hold">
                                  <p:stCondLst>
                                    <p:cond delay="0"/>
                                  </p:stCondLst>
                                  <p:iterate type="el" backwards="0">
                                    <p:tmAbs val="0"/>
                                  </p:iterate>
                                  <p:childTnLst>
                                    <p:set>
                                      <p:cBhvr>
                                        <p:cTn id="57" fill="hold"/>
                                        <p:tgtEl>
                                          <p:spTgt spid="837">
                                            <p:txEl>
                                              <p:pRg st="2" end="2"/>
                                            </p:txEl>
                                          </p:spTgt>
                                        </p:tgtEl>
                                        <p:attrNameLst>
                                          <p:attrName>style.visibility</p:attrName>
                                        </p:attrNameLst>
                                      </p:cBhvr>
                                      <p:to>
                                        <p:strVal val="visible"/>
                                      </p:to>
                                    </p:set>
                                    <p:animEffect filter="fade" transition="in">
                                      <p:cBhvr>
                                        <p:cTn id="58" dur="500"/>
                                        <p:tgtEl>
                                          <p:spTgt spid="837">
                                            <p:txEl>
                                              <p:pRg st="2" end="2"/>
                                            </p:txEl>
                                          </p:spTgt>
                                        </p:tgtEl>
                                      </p:cBhvr>
                                    </p:animEffect>
                                  </p:childTnLst>
                                </p:cTn>
                              </p:par>
                            </p:childTnLst>
                          </p:cTn>
                        </p:par>
                        <p:par>
                          <p:cTn id="59" fill="hold">
                            <p:stCondLst>
                              <p:cond delay="500"/>
                            </p:stCondLst>
                            <p:childTnLst>
                              <p:par>
                                <p:cTn id="60" presetClass="entr" nodeType="afterEffect" presetID="10" grpId="5" fill="hold">
                                  <p:stCondLst>
                                    <p:cond delay="0"/>
                                  </p:stCondLst>
                                  <p:iterate type="el" backwards="0">
                                    <p:tmAbs val="0"/>
                                  </p:iterate>
                                  <p:childTnLst>
                                    <p:set>
                                      <p:cBhvr>
                                        <p:cTn id="61" fill="hold"/>
                                        <p:tgtEl>
                                          <p:spTgt spid="837">
                                            <p:txEl>
                                              <p:pRg st="3" end="3"/>
                                            </p:txEl>
                                          </p:spTgt>
                                        </p:tgtEl>
                                        <p:attrNameLst>
                                          <p:attrName>style.visibility</p:attrName>
                                        </p:attrNameLst>
                                      </p:cBhvr>
                                      <p:to>
                                        <p:strVal val="visible"/>
                                      </p:to>
                                    </p:set>
                                    <p:animEffect filter="fade" transition="in">
                                      <p:cBhvr>
                                        <p:cTn id="62" dur="500"/>
                                        <p:tgtEl>
                                          <p:spTgt spid="837">
                                            <p:txEl>
                                              <p:pRg st="3" end="3"/>
                                            </p:txEl>
                                          </p:spTgt>
                                        </p:tgtEl>
                                      </p:cBhvr>
                                    </p:animEffect>
                                  </p:childTnLst>
                                </p:cTn>
                              </p:par>
                            </p:childTnLst>
                          </p:cTn>
                        </p:par>
                        <p:par>
                          <p:cTn id="63" fill="hold">
                            <p:stCondLst>
                              <p:cond delay="1000"/>
                            </p:stCondLst>
                            <p:childTnLst>
                              <p:par>
                                <p:cTn id="64" presetClass="entr" nodeType="afterEffect" presetID="10" grpId="5" fill="hold">
                                  <p:stCondLst>
                                    <p:cond delay="0"/>
                                  </p:stCondLst>
                                  <p:iterate type="el" backwards="0">
                                    <p:tmAbs val="0"/>
                                  </p:iterate>
                                  <p:childTnLst>
                                    <p:set>
                                      <p:cBhvr>
                                        <p:cTn id="65" fill="hold"/>
                                        <p:tgtEl>
                                          <p:spTgt spid="837">
                                            <p:txEl>
                                              <p:pRg st="4" end="4"/>
                                            </p:txEl>
                                          </p:spTgt>
                                        </p:tgtEl>
                                        <p:attrNameLst>
                                          <p:attrName>style.visibility</p:attrName>
                                        </p:attrNameLst>
                                      </p:cBhvr>
                                      <p:to>
                                        <p:strVal val="visible"/>
                                      </p:to>
                                    </p:set>
                                    <p:animEffect filter="fade" transition="in">
                                      <p:cBhvr>
                                        <p:cTn id="66" dur="500"/>
                                        <p:tgtEl>
                                          <p:spTgt spid="837">
                                            <p:txEl>
                                              <p:pRg st="4" end="4"/>
                                            </p:txEl>
                                          </p:spTgt>
                                        </p:tgtEl>
                                      </p:cBhvr>
                                    </p:animEffect>
                                  </p:childTnLst>
                                </p:cTn>
                              </p:par>
                            </p:childTnLst>
                          </p:cTn>
                        </p:par>
                        <p:par>
                          <p:cTn id="67" fill="hold">
                            <p:stCondLst>
                              <p:cond delay="1500"/>
                            </p:stCondLst>
                            <p:childTnLst>
                              <p:par>
                                <p:cTn id="68" presetClass="entr" nodeType="afterEffect" presetID="10" grpId="5" fill="hold">
                                  <p:stCondLst>
                                    <p:cond delay="0"/>
                                  </p:stCondLst>
                                  <p:iterate type="el" backwards="0">
                                    <p:tmAbs val="0"/>
                                  </p:iterate>
                                  <p:childTnLst>
                                    <p:set>
                                      <p:cBhvr>
                                        <p:cTn id="69" fill="hold"/>
                                        <p:tgtEl>
                                          <p:spTgt spid="837">
                                            <p:txEl>
                                              <p:pRg st="5" end="5"/>
                                            </p:txEl>
                                          </p:spTgt>
                                        </p:tgtEl>
                                        <p:attrNameLst>
                                          <p:attrName>style.visibility</p:attrName>
                                        </p:attrNameLst>
                                      </p:cBhvr>
                                      <p:to>
                                        <p:strVal val="visible"/>
                                      </p:to>
                                    </p:set>
                                    <p:animEffect filter="fade" transition="in">
                                      <p:cBhvr>
                                        <p:cTn id="70" dur="500"/>
                                        <p:tgtEl>
                                          <p:spTgt spid="837">
                                            <p:txEl>
                                              <p:pRg st="5" end="5"/>
                                            </p:txEl>
                                          </p:spTgt>
                                        </p:tgtEl>
                                      </p:cBhvr>
                                    </p:animEffect>
                                  </p:childTnLst>
                                </p:cTn>
                              </p:par>
                            </p:childTnLst>
                          </p:cTn>
                        </p:par>
                      </p:childTnLst>
                    </p:cTn>
                  </p:par>
                  <p:par>
                    <p:cTn id="71" fill="hold">
                      <p:stCondLst>
                        <p:cond delay="indefinite"/>
                      </p:stCondLst>
                      <p:childTnLst>
                        <p:par>
                          <p:cTn id="72" fill="hold">
                            <p:stCondLst>
                              <p:cond delay="0"/>
                            </p:stCondLst>
                            <p:childTnLst>
                              <p:par>
                                <p:cTn id="73" presetClass="entr" nodeType="clickEffect" presetID="10" grpId="5" fill="hold">
                                  <p:stCondLst>
                                    <p:cond delay="0"/>
                                  </p:stCondLst>
                                  <p:iterate type="el" backwards="0">
                                    <p:tmAbs val="0"/>
                                  </p:iterate>
                                  <p:childTnLst>
                                    <p:set>
                                      <p:cBhvr>
                                        <p:cTn id="74" fill="hold"/>
                                        <p:tgtEl>
                                          <p:spTgt spid="837">
                                            <p:txEl>
                                              <p:pRg st="6" end="6"/>
                                            </p:txEl>
                                          </p:spTgt>
                                        </p:tgtEl>
                                        <p:attrNameLst>
                                          <p:attrName>style.visibility</p:attrName>
                                        </p:attrNameLst>
                                      </p:cBhvr>
                                      <p:to>
                                        <p:strVal val="visible"/>
                                      </p:to>
                                    </p:set>
                                    <p:animEffect filter="fade" transition="in">
                                      <p:cBhvr>
                                        <p:cTn id="75" dur="500"/>
                                        <p:tgtEl>
                                          <p:spTgt spid="837">
                                            <p:txEl>
                                              <p:pRg st="6" end="6"/>
                                            </p:txEl>
                                          </p:spTgt>
                                        </p:tgtEl>
                                      </p:cBhvr>
                                    </p:animEffect>
                                  </p:childTnLst>
                                </p:cTn>
                              </p:par>
                            </p:childTnLst>
                          </p:cTn>
                        </p:par>
                      </p:childTnLst>
                    </p:cTn>
                  </p:par>
                  <p:par>
                    <p:cTn id="76" fill="hold">
                      <p:stCondLst>
                        <p:cond delay="indefinite"/>
                      </p:stCondLst>
                      <p:childTnLst>
                        <p:par>
                          <p:cTn id="77" fill="hold">
                            <p:stCondLst>
                              <p:cond delay="0"/>
                            </p:stCondLst>
                            <p:childTnLst>
                              <p:par>
                                <p:cTn id="78" presetClass="entr" nodeType="clickEffect" presetID="10" grpId="6" fill="hold">
                                  <p:stCondLst>
                                    <p:cond delay="0"/>
                                  </p:stCondLst>
                                  <p:iterate type="el" backwards="0">
                                    <p:tmAbs val="0"/>
                                  </p:iterate>
                                  <p:childTnLst>
                                    <p:set>
                                      <p:cBhvr>
                                        <p:cTn id="79" fill="hold"/>
                                        <p:tgtEl>
                                          <p:spTgt spid="839"/>
                                        </p:tgtEl>
                                        <p:attrNameLst>
                                          <p:attrName>style.visibility</p:attrName>
                                        </p:attrNameLst>
                                      </p:cBhvr>
                                      <p:to>
                                        <p:strVal val="visible"/>
                                      </p:to>
                                    </p:set>
                                    <p:animEffect filter="fade" transition="in">
                                      <p:cBhvr>
                                        <p:cTn id="80" dur="10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9" grpId="2"/>
      <p:bldP build="whole" bldLvl="1" animBg="1" rev="0" advAuto="0" spid="818" grpId="1"/>
      <p:bldP build="p" bldLvl="5" animBg="1" rev="0" advAuto="0" spid="836" grpId="4"/>
      <p:bldP build="p" bldLvl="5" animBg="1" rev="0" advAuto="0" spid="837" grpId="5"/>
      <p:bldP build="whole" bldLvl="1" animBg="1" rev="0" advAuto="0" spid="820" grpId="3"/>
      <p:bldP build="whole" bldLvl="1" animBg="1" rev="0" advAuto="0" spid="839" grpId="6"/>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842"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843" name="ePIC Detector Design Philosophy"/>
          <p:cNvSpPr txBox="1"/>
          <p:nvPr>
            <p:ph type="title"/>
          </p:nvPr>
        </p:nvSpPr>
        <p:spPr>
          <a:prstGeom prst="rect">
            <a:avLst/>
          </a:prstGeom>
        </p:spPr>
        <p:txBody>
          <a:bodyPr/>
          <a:lstStyle/>
          <a:p>
            <a:pPr/>
            <a:r>
              <a:t>ePIC Detector Design Philosophy</a:t>
            </a:r>
          </a:p>
        </p:txBody>
      </p:sp>
      <p:sp>
        <p:nvSpPr>
          <p:cNvPr id="844" name="Global ePIC design overview"/>
          <p:cNvSpPr txBox="1"/>
          <p:nvPr>
            <p:ph type="body" sz="quarter" idx="1"/>
          </p:nvPr>
        </p:nvSpPr>
        <p:spPr>
          <a:prstGeom prst="rect">
            <a:avLst/>
          </a:prstGeom>
          <a:solidFill>
            <a:srgbClr val="FFFFFF"/>
          </a:solidFill>
        </p:spPr>
        <p:txBody>
          <a:bodyPr/>
          <a:lstStyle>
            <a:lvl1pPr marL="400640" indent="-360000">
              <a:lnSpc>
                <a:spcPct val="170000"/>
              </a:lnSpc>
              <a:buBlip>
                <a:blip r:embed="rId2"/>
              </a:buBlip>
            </a:lvl1pPr>
          </a:lstStyle>
          <a:p>
            <a:pPr/>
            <a:r>
              <a:t>Global ePIC design overview</a:t>
            </a:r>
          </a:p>
        </p:txBody>
      </p:sp>
      <p:sp>
        <p:nvSpPr>
          <p:cNvPr id="8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6"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4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848" name="dallatorre_EICUG-DETECTOR-1_July2022 copy.pdf" descr="dallatorre_EICUG-DETECTOR-1_July2022 copy.pdf"/>
          <p:cNvPicPr>
            <a:picLocks noChangeAspect="1"/>
          </p:cNvPicPr>
          <p:nvPr/>
        </p:nvPicPr>
        <p:blipFill>
          <a:blip r:embed="rId4">
            <a:extLst/>
          </a:blip>
          <a:stretch>
            <a:fillRect/>
          </a:stretch>
        </p:blipFill>
        <p:spPr>
          <a:xfrm>
            <a:off x="1304223" y="1150129"/>
            <a:ext cx="7294379" cy="5366105"/>
          </a:xfrm>
          <a:prstGeom prst="rect">
            <a:avLst/>
          </a:prstGeom>
          <a:ln w="12700"/>
        </p:spPr>
      </p:pic>
      <p:grpSp>
        <p:nvGrpSpPr>
          <p:cNvPr id="857" name="Group"/>
          <p:cNvGrpSpPr/>
          <p:nvPr/>
        </p:nvGrpSpPr>
        <p:grpSpPr>
          <a:xfrm>
            <a:off x="89332" y="1830214"/>
            <a:ext cx="4870455" cy="3834813"/>
            <a:chOff x="0" y="0"/>
            <a:chExt cx="4870454" cy="3834812"/>
          </a:xfrm>
        </p:grpSpPr>
        <p:grpSp>
          <p:nvGrpSpPr>
            <p:cNvPr id="855" name="Group"/>
            <p:cNvGrpSpPr/>
            <p:nvPr/>
          </p:nvGrpSpPr>
          <p:grpSpPr>
            <a:xfrm>
              <a:off x="17591" y="0"/>
              <a:ext cx="4852864" cy="3236613"/>
              <a:chOff x="0" y="0"/>
              <a:chExt cx="4852862" cy="3236612"/>
            </a:xfrm>
          </p:grpSpPr>
          <p:grpSp>
            <p:nvGrpSpPr>
              <p:cNvPr id="852" name="Group 81"/>
              <p:cNvGrpSpPr/>
              <p:nvPr/>
            </p:nvGrpSpPr>
            <p:grpSpPr>
              <a:xfrm>
                <a:off x="0" y="0"/>
                <a:ext cx="1945152" cy="3236613"/>
                <a:chOff x="0" y="0"/>
                <a:chExt cx="1945151" cy="3236612"/>
              </a:xfrm>
            </p:grpSpPr>
            <p:sp>
              <p:nvSpPr>
                <p:cNvPr id="849" name="TextBox 78"/>
                <p:cNvSpPr txBox="1"/>
                <p:nvPr/>
              </p:nvSpPr>
              <p:spPr>
                <a:xfrm>
                  <a:off x="0" y="0"/>
                  <a:ext cx="1530060" cy="2700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marL="0" marR="0">
                    <a:defRPr sz="1800">
                      <a:solidFill>
                        <a:srgbClr val="FFFFFF"/>
                      </a:solidFill>
                      <a:uFillTx/>
                      <a:latin typeface="Calibri"/>
                      <a:ea typeface="Calibri"/>
                      <a:cs typeface="Calibri"/>
                      <a:sym typeface="Calibri"/>
                    </a:defRPr>
                  </a:lvl1pPr>
                </a:lstStyle>
                <a:p>
                  <a:pPr/>
                  <a:r>
                    <a:t>Far-Backward</a:t>
                  </a:r>
                </a:p>
              </p:txBody>
            </p:sp>
            <p:pic>
              <p:nvPicPr>
                <p:cNvPr id="850" name="Picture 79" descr="Picture 79"/>
                <p:cNvPicPr>
                  <a:picLocks noChangeAspect="1"/>
                </p:cNvPicPr>
                <p:nvPr/>
              </p:nvPicPr>
              <p:blipFill>
                <a:blip r:embed="rId5">
                  <a:extLst/>
                </a:blip>
                <a:srcRect l="0" t="0" r="0" b="0"/>
                <a:stretch>
                  <a:fillRect/>
                </a:stretch>
              </p:blipFill>
              <p:spPr>
                <a:xfrm>
                  <a:off x="63690" y="285999"/>
                  <a:ext cx="1881462" cy="2950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9" y="0"/>
                      </a:moveTo>
                      <a:cubicBezTo>
                        <a:pt x="1611" y="0"/>
                        <a:pt x="0" y="1027"/>
                        <a:pt x="0" y="2295"/>
                      </a:cubicBezTo>
                      <a:lnTo>
                        <a:pt x="0" y="19302"/>
                      </a:lnTo>
                      <a:cubicBezTo>
                        <a:pt x="0" y="20570"/>
                        <a:pt x="1611" y="21600"/>
                        <a:pt x="3599" y="21600"/>
                      </a:cubicBezTo>
                      <a:lnTo>
                        <a:pt x="18001" y="21600"/>
                      </a:lnTo>
                      <a:cubicBezTo>
                        <a:pt x="19989" y="21600"/>
                        <a:pt x="21600" y="20570"/>
                        <a:pt x="21600" y="19302"/>
                      </a:cubicBezTo>
                      <a:lnTo>
                        <a:pt x="21600" y="2295"/>
                      </a:lnTo>
                      <a:cubicBezTo>
                        <a:pt x="21600" y="1027"/>
                        <a:pt x="19989" y="0"/>
                        <a:pt x="18001" y="0"/>
                      </a:cubicBezTo>
                      <a:lnTo>
                        <a:pt x="3599" y="0"/>
                      </a:lnTo>
                      <a:close/>
                    </a:path>
                  </a:pathLst>
                </a:custGeom>
                <a:ln w="12700" cap="flat">
                  <a:noFill/>
                  <a:miter lim="400000"/>
                </a:ln>
                <a:effectLst/>
              </p:spPr>
            </p:pic>
            <p:sp>
              <p:nvSpPr>
                <p:cNvPr id="851" name="Freeform 80"/>
                <p:cNvSpPr/>
                <p:nvPr/>
              </p:nvSpPr>
              <p:spPr>
                <a:xfrm>
                  <a:off x="108946" y="352451"/>
                  <a:ext cx="1546405" cy="2800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4"/>
                      </a:moveTo>
                      <a:lnTo>
                        <a:pt x="4030" y="21600"/>
                      </a:lnTo>
                      <a:lnTo>
                        <a:pt x="21474" y="21567"/>
                      </a:lnTo>
                      <a:lnTo>
                        <a:pt x="21600" y="19335"/>
                      </a:lnTo>
                      <a:lnTo>
                        <a:pt x="17633" y="0"/>
                      </a:lnTo>
                      <a:lnTo>
                        <a:pt x="0" y="164"/>
                      </a:lnTo>
                      <a:close/>
                    </a:path>
                  </a:pathLst>
                </a:custGeom>
                <a:noFill/>
                <a:ln w="12700" cap="rnd">
                  <a:solidFill>
                    <a:srgbClr val="ED7D31"/>
                  </a:solidFill>
                  <a:prstDash val="solid"/>
                  <a:miter lim="800000"/>
                </a:ln>
                <a:effectLst/>
              </p:spPr>
              <p:txBody>
                <a:bodyPr wrap="square" lIns="45719" tIns="45719" rIns="45719" bIns="45719" numCol="1" anchor="ctr">
                  <a:noAutofit/>
                </a:bodyPr>
                <a:lstStyle/>
                <a:p>
                  <a:pPr marL="0" marR="0" algn="ctr">
                    <a:defRPr sz="1800">
                      <a:solidFill>
                        <a:srgbClr val="FFFFFF"/>
                      </a:solidFill>
                      <a:uFillTx/>
                      <a:latin typeface="Calibri"/>
                      <a:ea typeface="Calibri"/>
                      <a:cs typeface="Calibri"/>
                      <a:sym typeface="Calibri"/>
                    </a:defRPr>
                  </a:pPr>
                </a:p>
              </p:txBody>
            </p:sp>
          </p:grpSp>
          <p:sp>
            <p:nvSpPr>
              <p:cNvPr id="853" name="Line"/>
              <p:cNvSpPr/>
              <p:nvPr/>
            </p:nvSpPr>
            <p:spPr>
              <a:xfrm>
                <a:off x="1398691" y="372465"/>
                <a:ext cx="3454172" cy="1238188"/>
              </a:xfrm>
              <a:prstGeom prst="line">
                <a:avLst/>
              </a:prstGeom>
              <a:noFill/>
              <a:ln w="25400" cap="flat">
                <a:solidFill>
                  <a:srgbClr val="FF2600"/>
                </a:solidFill>
                <a:prstDash val="solid"/>
                <a:round/>
              </a:ln>
              <a:effectLst/>
            </p:spPr>
            <p:txBody>
              <a:bodyPr wrap="square" lIns="0" tIns="0" rIns="0" bIns="0" numCol="1" anchor="t">
                <a:noAutofit/>
              </a:bodyPr>
              <a:lstStyle/>
              <a:p>
                <a:pPr/>
              </a:p>
            </p:txBody>
          </p:sp>
          <p:sp>
            <p:nvSpPr>
              <p:cNvPr id="854" name="Line"/>
              <p:cNvSpPr/>
              <p:nvPr/>
            </p:nvSpPr>
            <p:spPr>
              <a:xfrm flipV="1">
                <a:off x="1648099" y="2020577"/>
                <a:ext cx="2535661" cy="1116881"/>
              </a:xfrm>
              <a:prstGeom prst="line">
                <a:avLst/>
              </a:prstGeom>
              <a:noFill/>
              <a:ln w="25400" cap="flat">
                <a:solidFill>
                  <a:srgbClr val="FF2600"/>
                </a:solidFill>
                <a:prstDash val="solid"/>
                <a:round/>
              </a:ln>
              <a:effectLst/>
            </p:spPr>
            <p:txBody>
              <a:bodyPr wrap="square" lIns="0" tIns="0" rIns="0" bIns="0" numCol="1" anchor="t">
                <a:noAutofit/>
              </a:bodyPr>
              <a:lstStyle/>
              <a:p>
                <a:pPr/>
              </a:p>
            </p:txBody>
          </p:sp>
        </p:grpSp>
        <p:sp>
          <p:nvSpPr>
            <p:cNvPr id="856" name="Far Backward Detectors"/>
            <p:cNvSpPr txBox="1"/>
            <p:nvPr/>
          </p:nvSpPr>
          <p:spPr>
            <a:xfrm>
              <a:off x="0" y="3250612"/>
              <a:ext cx="147756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000000"/>
                  </a:solidFill>
                  <a:latin typeface="+mn-lt"/>
                  <a:ea typeface="+mn-ea"/>
                  <a:cs typeface="+mn-cs"/>
                  <a:sym typeface="Comic Sans MS"/>
                </a:defRPr>
              </a:lvl1pPr>
            </a:lstStyle>
            <a:p>
              <a:pPr/>
              <a:r>
                <a:t>Far Backward Detectors</a:t>
              </a:r>
            </a:p>
          </p:txBody>
        </p:sp>
      </p:grpSp>
      <p:grpSp>
        <p:nvGrpSpPr>
          <p:cNvPr id="869" name="Group"/>
          <p:cNvGrpSpPr/>
          <p:nvPr/>
        </p:nvGrpSpPr>
        <p:grpSpPr>
          <a:xfrm>
            <a:off x="2472291" y="3526609"/>
            <a:ext cx="5434438" cy="3244029"/>
            <a:chOff x="0" y="0"/>
            <a:chExt cx="5434436" cy="3244027"/>
          </a:xfrm>
        </p:grpSpPr>
        <p:grpSp>
          <p:nvGrpSpPr>
            <p:cNvPr id="867" name="Group"/>
            <p:cNvGrpSpPr/>
            <p:nvPr/>
          </p:nvGrpSpPr>
          <p:grpSpPr>
            <a:xfrm>
              <a:off x="-1" y="0"/>
              <a:ext cx="4995728" cy="3201577"/>
              <a:chOff x="0" y="0"/>
              <a:chExt cx="4995725" cy="3201576"/>
            </a:xfrm>
          </p:grpSpPr>
          <p:grpSp>
            <p:nvGrpSpPr>
              <p:cNvPr id="864" name="Group 88"/>
              <p:cNvGrpSpPr/>
              <p:nvPr/>
            </p:nvGrpSpPr>
            <p:grpSpPr>
              <a:xfrm>
                <a:off x="0" y="1177270"/>
                <a:ext cx="3933273" cy="2024307"/>
                <a:chOff x="0" y="0"/>
                <a:chExt cx="3933271" cy="2024306"/>
              </a:xfrm>
            </p:grpSpPr>
            <p:grpSp>
              <p:nvGrpSpPr>
                <p:cNvPr id="862" name="Group 89"/>
                <p:cNvGrpSpPr/>
                <p:nvPr/>
              </p:nvGrpSpPr>
              <p:grpSpPr>
                <a:xfrm>
                  <a:off x="0" y="-1"/>
                  <a:ext cx="3933272" cy="2024308"/>
                  <a:chOff x="0" y="0"/>
                  <a:chExt cx="3933271" cy="2024306"/>
                </a:xfrm>
              </p:grpSpPr>
              <p:pic>
                <p:nvPicPr>
                  <p:cNvPr id="858" name="Picture 2" descr="Picture 2"/>
                  <p:cNvPicPr>
                    <a:picLocks noChangeAspect="1"/>
                  </p:cNvPicPr>
                  <p:nvPr/>
                </p:nvPicPr>
                <p:blipFill>
                  <a:blip r:embed="rId6">
                    <a:extLst/>
                  </a:blip>
                  <a:stretch>
                    <a:fillRect/>
                  </a:stretch>
                </p:blipFill>
                <p:spPr>
                  <a:xfrm>
                    <a:off x="1211134" y="482030"/>
                    <a:ext cx="719332" cy="560216"/>
                  </a:xfrm>
                  <a:prstGeom prst="rect">
                    <a:avLst/>
                  </a:prstGeom>
                  <a:ln w="19050" cap="rnd">
                    <a:solidFill>
                      <a:srgbClr val="ED7D31"/>
                    </a:solidFill>
                    <a:prstDash val="solid"/>
                    <a:round/>
                  </a:ln>
                  <a:effectLst/>
                </p:spPr>
              </p:pic>
              <p:sp>
                <p:nvSpPr>
                  <p:cNvPr id="859" name="TextBox 92"/>
                  <p:cNvSpPr txBox="1"/>
                  <p:nvPr/>
                </p:nvSpPr>
                <p:spPr>
                  <a:xfrm>
                    <a:off x="1195571" y="742276"/>
                    <a:ext cx="750457" cy="4388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defRPr sz="1200">
                        <a:solidFill>
                          <a:srgbClr val="FFFFFF"/>
                        </a:solidFill>
                        <a:uFillTx/>
                        <a:latin typeface="Calibri"/>
                        <a:ea typeface="Calibri"/>
                        <a:cs typeface="Calibri"/>
                        <a:sym typeface="Calibri"/>
                      </a:defRPr>
                    </a:lvl1pPr>
                  </a:lstStyle>
                  <a:p>
                    <a:pPr/>
                    <a:r>
                      <a:t>PbW04 EMCAL</a:t>
                    </a:r>
                  </a:p>
                </p:txBody>
              </p:sp>
              <p:sp>
                <p:nvSpPr>
                  <p:cNvPr id="860" name="Straight Arrow Connector 93"/>
                  <p:cNvSpPr/>
                  <p:nvPr/>
                </p:nvSpPr>
                <p:spPr>
                  <a:xfrm flipV="1">
                    <a:off x="1060305" y="569662"/>
                    <a:ext cx="37366" cy="191644"/>
                  </a:xfrm>
                  <a:prstGeom prst="line">
                    <a:avLst/>
                  </a:prstGeom>
                  <a:noFill/>
                  <a:ln w="38100" cap="flat">
                    <a:solidFill>
                      <a:srgbClr val="FFFFFF"/>
                    </a:solidFill>
                    <a:prstDash val="solid"/>
                    <a:miter lim="800000"/>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pic>
                <p:nvPicPr>
                  <p:cNvPr id="861" name="Picture 94" descr="Picture 94"/>
                  <p:cNvPicPr>
                    <a:picLocks noChangeAspect="1"/>
                  </p:cNvPicPr>
                  <p:nvPr/>
                </p:nvPicPr>
                <p:blipFill>
                  <a:blip r:embed="rId7">
                    <a:extLst/>
                  </a:blip>
                  <a:srcRect l="0" t="0" r="0" b="0"/>
                  <a:stretch>
                    <a:fillRect/>
                  </a:stretch>
                </p:blipFill>
                <p:spPr>
                  <a:xfrm>
                    <a:off x="0" y="-1"/>
                    <a:ext cx="3933272" cy="2024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5" y="0"/>
                        </a:moveTo>
                        <a:cubicBezTo>
                          <a:pt x="526" y="0"/>
                          <a:pt x="0" y="1022"/>
                          <a:pt x="0" y="2282"/>
                        </a:cubicBezTo>
                        <a:lnTo>
                          <a:pt x="0" y="19318"/>
                        </a:lnTo>
                        <a:cubicBezTo>
                          <a:pt x="0" y="20578"/>
                          <a:pt x="526" y="21600"/>
                          <a:pt x="1175" y="21600"/>
                        </a:cubicBezTo>
                        <a:lnTo>
                          <a:pt x="20425" y="21600"/>
                        </a:lnTo>
                        <a:cubicBezTo>
                          <a:pt x="21074" y="21600"/>
                          <a:pt x="21600" y="20578"/>
                          <a:pt x="21600" y="19318"/>
                        </a:cubicBezTo>
                        <a:lnTo>
                          <a:pt x="21600" y="2282"/>
                        </a:lnTo>
                        <a:cubicBezTo>
                          <a:pt x="21600" y="1022"/>
                          <a:pt x="21074" y="0"/>
                          <a:pt x="20425" y="0"/>
                        </a:cubicBezTo>
                        <a:lnTo>
                          <a:pt x="1175" y="0"/>
                        </a:lnTo>
                        <a:close/>
                      </a:path>
                    </a:pathLst>
                  </a:custGeom>
                  <a:ln w="12700" cap="rnd">
                    <a:solidFill>
                      <a:srgbClr val="ED7D31"/>
                    </a:solidFill>
                    <a:prstDash val="solid"/>
                    <a:round/>
                  </a:ln>
                  <a:effectLst/>
                </p:spPr>
              </p:pic>
            </p:grpSp>
            <p:sp>
              <p:nvSpPr>
                <p:cNvPr id="863" name="Rounded Rectangle 90"/>
                <p:cNvSpPr/>
                <p:nvPr/>
              </p:nvSpPr>
              <p:spPr>
                <a:xfrm>
                  <a:off x="3274886" y="1430307"/>
                  <a:ext cx="658387" cy="594000"/>
                </a:xfrm>
                <a:prstGeom prst="roundRect">
                  <a:avLst>
                    <a:gd name="adj" fmla="val 37429"/>
                  </a:avLst>
                </a:prstGeom>
                <a:solidFill>
                  <a:srgbClr val="FFFFFF"/>
                </a:solidFill>
                <a:ln w="12700" cap="flat">
                  <a:noFill/>
                  <a:miter lim="400000"/>
                </a:ln>
                <a:effectLst/>
              </p:spPr>
              <p:txBody>
                <a:bodyPr wrap="square" lIns="45719" tIns="45719" rIns="45719" bIns="45719" numCol="1" anchor="ctr">
                  <a:noAutofit/>
                </a:bodyPr>
                <a:lstStyle/>
                <a:p>
                  <a:pPr marL="0" marR="0" algn="ctr">
                    <a:defRPr sz="1800">
                      <a:solidFill>
                        <a:srgbClr val="FFFFFF"/>
                      </a:solidFill>
                      <a:uFillTx/>
                      <a:latin typeface="Calibri"/>
                      <a:ea typeface="Calibri"/>
                      <a:cs typeface="Calibri"/>
                      <a:sym typeface="Calibri"/>
                    </a:defRPr>
                  </a:pPr>
                </a:p>
              </p:txBody>
            </p:sp>
          </p:grpSp>
          <p:sp>
            <p:nvSpPr>
              <p:cNvPr id="865" name="Line"/>
              <p:cNvSpPr/>
              <p:nvPr/>
            </p:nvSpPr>
            <p:spPr>
              <a:xfrm flipV="1">
                <a:off x="3926595" y="1282344"/>
                <a:ext cx="1069131" cy="1069131"/>
              </a:xfrm>
              <a:prstGeom prst="line">
                <a:avLst/>
              </a:prstGeom>
              <a:noFill/>
              <a:ln w="25400" cap="flat">
                <a:solidFill>
                  <a:srgbClr val="FF40FF"/>
                </a:solidFill>
                <a:prstDash val="solid"/>
                <a:round/>
              </a:ln>
              <a:effectLst/>
            </p:spPr>
            <p:txBody>
              <a:bodyPr wrap="square" lIns="0" tIns="0" rIns="0" bIns="0" numCol="1" anchor="t">
                <a:noAutofit/>
              </a:bodyPr>
              <a:lstStyle/>
              <a:p>
                <a:pPr/>
              </a:p>
            </p:txBody>
          </p:sp>
          <p:sp>
            <p:nvSpPr>
              <p:cNvPr id="866" name="Line"/>
              <p:cNvSpPr/>
              <p:nvPr/>
            </p:nvSpPr>
            <p:spPr>
              <a:xfrm flipV="1">
                <a:off x="135667" y="0"/>
                <a:ext cx="3041073" cy="1180703"/>
              </a:xfrm>
              <a:prstGeom prst="line">
                <a:avLst/>
              </a:prstGeom>
              <a:noFill/>
              <a:ln w="25400" cap="flat">
                <a:solidFill>
                  <a:srgbClr val="FF40FF"/>
                </a:solidFill>
                <a:prstDash val="solid"/>
                <a:round/>
              </a:ln>
              <a:effectLst/>
            </p:spPr>
            <p:txBody>
              <a:bodyPr wrap="square" lIns="0" tIns="0" rIns="0" bIns="0" numCol="1" anchor="t">
                <a:noAutofit/>
              </a:bodyPr>
              <a:lstStyle/>
              <a:p>
                <a:pPr/>
              </a:p>
            </p:txBody>
          </p:sp>
        </p:grpSp>
        <p:sp>
          <p:nvSpPr>
            <p:cNvPr id="868" name="Far Forward Detectors"/>
            <p:cNvSpPr txBox="1"/>
            <p:nvPr/>
          </p:nvSpPr>
          <p:spPr>
            <a:xfrm>
              <a:off x="3956873" y="2659827"/>
              <a:ext cx="1477564"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00">
                  <a:solidFill>
                    <a:srgbClr val="000000"/>
                  </a:solidFill>
                  <a:latin typeface="+mn-lt"/>
                  <a:ea typeface="+mn-ea"/>
                  <a:cs typeface="+mn-cs"/>
                  <a:sym typeface="Comic Sans MS"/>
                </a:defRPr>
              </a:lvl1pPr>
            </a:lstStyle>
            <a:p>
              <a:pPr/>
              <a:r>
                <a:t>Far Forward Detectors</a:t>
              </a:r>
            </a:p>
          </p:txBody>
        </p:sp>
      </p:grpSp>
      <p:grpSp>
        <p:nvGrpSpPr>
          <p:cNvPr id="875" name="Group"/>
          <p:cNvGrpSpPr/>
          <p:nvPr/>
        </p:nvGrpSpPr>
        <p:grpSpPr>
          <a:xfrm>
            <a:off x="5014139" y="655481"/>
            <a:ext cx="4874318" cy="2862274"/>
            <a:chOff x="0" y="14"/>
            <a:chExt cx="4874317" cy="2862273"/>
          </a:xfrm>
        </p:grpSpPr>
        <p:grpSp>
          <p:nvGrpSpPr>
            <p:cNvPr id="873" name="Group"/>
            <p:cNvGrpSpPr/>
            <p:nvPr/>
          </p:nvGrpSpPr>
          <p:grpSpPr>
            <a:xfrm>
              <a:off x="-1" y="14"/>
              <a:ext cx="4822395" cy="2862275"/>
              <a:chOff x="0" y="14"/>
              <a:chExt cx="4822393" cy="2862273"/>
            </a:xfrm>
          </p:grpSpPr>
          <p:sp>
            <p:nvSpPr>
              <p:cNvPr id="870" name="Line"/>
              <p:cNvSpPr/>
              <p:nvPr/>
            </p:nvSpPr>
            <p:spPr>
              <a:xfrm flipV="1">
                <a:off x="-1" y="63624"/>
                <a:ext cx="2073726" cy="2377885"/>
              </a:xfrm>
              <a:prstGeom prst="line">
                <a:avLst/>
              </a:prstGeom>
              <a:noFill/>
              <a:ln w="25400" cap="flat">
                <a:solidFill>
                  <a:srgbClr val="00F900">
                    <a:alpha val="42000"/>
                  </a:srgbClr>
                </a:solidFill>
                <a:prstDash val="solid"/>
                <a:round/>
              </a:ln>
              <a:effectLst/>
            </p:spPr>
            <p:txBody>
              <a:bodyPr wrap="square" lIns="0" tIns="0" rIns="0" bIns="0" numCol="1" anchor="t">
                <a:noAutofit/>
              </a:bodyPr>
              <a:lstStyle/>
              <a:p>
                <a:pPr/>
              </a:p>
            </p:txBody>
          </p:sp>
          <p:sp>
            <p:nvSpPr>
              <p:cNvPr id="871" name="Line"/>
              <p:cNvSpPr/>
              <p:nvPr/>
            </p:nvSpPr>
            <p:spPr>
              <a:xfrm flipV="1">
                <a:off x="604391" y="1620857"/>
                <a:ext cx="4074045" cy="1241432"/>
              </a:xfrm>
              <a:prstGeom prst="line">
                <a:avLst/>
              </a:prstGeom>
              <a:noFill/>
              <a:ln w="25400" cap="flat">
                <a:solidFill>
                  <a:srgbClr val="00F900">
                    <a:alpha val="42311"/>
                  </a:srgbClr>
                </a:solidFill>
                <a:prstDash val="solid"/>
                <a:round/>
              </a:ln>
              <a:effectLst/>
            </p:spPr>
            <p:txBody>
              <a:bodyPr wrap="square" lIns="0" tIns="0" rIns="0" bIns="0" numCol="1" anchor="t">
                <a:noAutofit/>
              </a:bodyPr>
              <a:lstStyle/>
              <a:p>
                <a:pPr/>
              </a:p>
            </p:txBody>
          </p:sp>
          <p:pic>
            <p:nvPicPr>
              <p:cNvPr id="872" name="Picture 55" descr="Picture 55"/>
              <p:cNvPicPr>
                <a:picLocks noChangeAspect="1"/>
              </p:cNvPicPr>
              <p:nvPr/>
            </p:nvPicPr>
            <p:blipFill>
              <a:blip r:embed="rId8">
                <a:extLst/>
              </a:blip>
              <a:srcRect l="4466" t="2692" r="5350" b="2521"/>
              <a:stretch>
                <a:fillRect/>
              </a:stretch>
            </p:blipFill>
            <p:spPr>
              <a:xfrm>
                <a:off x="2050495" y="14"/>
                <a:ext cx="2771899" cy="1650916"/>
              </a:xfrm>
              <a:custGeom>
                <a:avLst/>
                <a:gdLst/>
                <a:ahLst/>
                <a:cxnLst>
                  <a:cxn ang="0">
                    <a:pos x="wd2" y="hd2"/>
                  </a:cxn>
                  <a:cxn ang="5400000">
                    <a:pos x="wd2" y="hd2"/>
                  </a:cxn>
                  <a:cxn ang="10800000">
                    <a:pos x="wd2" y="hd2"/>
                  </a:cxn>
                  <a:cxn ang="16200000">
                    <a:pos x="wd2" y="hd2"/>
                  </a:cxn>
                </a:cxnLst>
                <a:rect l="0" t="0" r="r" b="b"/>
                <a:pathLst>
                  <a:path w="21221" h="21566" fill="norm" stroke="1" extrusionOk="0">
                    <a:moveTo>
                      <a:pt x="1726" y="5"/>
                    </a:moveTo>
                    <a:cubicBezTo>
                      <a:pt x="1694" y="14"/>
                      <a:pt x="1681" y="36"/>
                      <a:pt x="1705" y="77"/>
                    </a:cubicBezTo>
                    <a:cubicBezTo>
                      <a:pt x="1727" y="115"/>
                      <a:pt x="1715" y="208"/>
                      <a:pt x="1678" y="285"/>
                    </a:cubicBezTo>
                    <a:cubicBezTo>
                      <a:pt x="1632" y="379"/>
                      <a:pt x="1462" y="425"/>
                      <a:pt x="1152" y="425"/>
                    </a:cubicBezTo>
                    <a:cubicBezTo>
                      <a:pt x="797" y="425"/>
                      <a:pt x="271" y="591"/>
                      <a:pt x="1" y="787"/>
                    </a:cubicBezTo>
                    <a:cubicBezTo>
                      <a:pt x="-6" y="792"/>
                      <a:pt x="57" y="1237"/>
                      <a:pt x="140" y="1778"/>
                    </a:cubicBezTo>
                    <a:cubicBezTo>
                      <a:pt x="224" y="2319"/>
                      <a:pt x="302" y="2833"/>
                      <a:pt x="311" y="2918"/>
                    </a:cubicBezTo>
                    <a:cubicBezTo>
                      <a:pt x="319" y="3004"/>
                      <a:pt x="344" y="3144"/>
                      <a:pt x="365" y="3229"/>
                    </a:cubicBezTo>
                    <a:cubicBezTo>
                      <a:pt x="386" y="3315"/>
                      <a:pt x="414" y="3530"/>
                      <a:pt x="429" y="3701"/>
                    </a:cubicBezTo>
                    <a:cubicBezTo>
                      <a:pt x="444" y="3872"/>
                      <a:pt x="485" y="4135"/>
                      <a:pt x="520" y="4287"/>
                    </a:cubicBezTo>
                    <a:cubicBezTo>
                      <a:pt x="586" y="4572"/>
                      <a:pt x="1027" y="7422"/>
                      <a:pt x="1049" y="7698"/>
                    </a:cubicBezTo>
                    <a:cubicBezTo>
                      <a:pt x="1056" y="7784"/>
                      <a:pt x="1080" y="7928"/>
                      <a:pt x="1104" y="8020"/>
                    </a:cubicBezTo>
                    <a:cubicBezTo>
                      <a:pt x="1127" y="8112"/>
                      <a:pt x="1153" y="8301"/>
                      <a:pt x="1161" y="8439"/>
                    </a:cubicBezTo>
                    <a:cubicBezTo>
                      <a:pt x="1170" y="8578"/>
                      <a:pt x="1192" y="8737"/>
                      <a:pt x="1210" y="8792"/>
                    </a:cubicBezTo>
                    <a:cubicBezTo>
                      <a:pt x="1228" y="8847"/>
                      <a:pt x="1291" y="9245"/>
                      <a:pt x="1350" y="9673"/>
                    </a:cubicBezTo>
                    <a:cubicBezTo>
                      <a:pt x="1409" y="10102"/>
                      <a:pt x="1495" y="10527"/>
                      <a:pt x="1541" y="10617"/>
                    </a:cubicBezTo>
                    <a:cubicBezTo>
                      <a:pt x="1640" y="10812"/>
                      <a:pt x="1649" y="11044"/>
                      <a:pt x="1562" y="11192"/>
                    </a:cubicBezTo>
                    <a:cubicBezTo>
                      <a:pt x="1528" y="11252"/>
                      <a:pt x="1293" y="12674"/>
                      <a:pt x="1043" y="14355"/>
                    </a:cubicBezTo>
                    <a:cubicBezTo>
                      <a:pt x="793" y="16035"/>
                      <a:pt x="556" y="17530"/>
                      <a:pt x="517" y="17673"/>
                    </a:cubicBezTo>
                    <a:cubicBezTo>
                      <a:pt x="478" y="17816"/>
                      <a:pt x="453" y="17972"/>
                      <a:pt x="459" y="18020"/>
                    </a:cubicBezTo>
                    <a:cubicBezTo>
                      <a:pt x="466" y="18068"/>
                      <a:pt x="377" y="18755"/>
                      <a:pt x="259" y="19544"/>
                    </a:cubicBezTo>
                    <a:cubicBezTo>
                      <a:pt x="141" y="20334"/>
                      <a:pt x="43" y="21025"/>
                      <a:pt x="43" y="21079"/>
                    </a:cubicBezTo>
                    <a:cubicBezTo>
                      <a:pt x="43" y="21388"/>
                      <a:pt x="836" y="21422"/>
                      <a:pt x="9954" y="21504"/>
                    </a:cubicBezTo>
                    <a:cubicBezTo>
                      <a:pt x="15021" y="21550"/>
                      <a:pt x="19265" y="21576"/>
                      <a:pt x="19385" y="21561"/>
                    </a:cubicBezTo>
                    <a:cubicBezTo>
                      <a:pt x="19734" y="21517"/>
                      <a:pt x="20047" y="21394"/>
                      <a:pt x="20084" y="21291"/>
                    </a:cubicBezTo>
                    <a:cubicBezTo>
                      <a:pt x="20103" y="21239"/>
                      <a:pt x="20072" y="20859"/>
                      <a:pt x="20017" y="20446"/>
                    </a:cubicBezTo>
                    <a:cubicBezTo>
                      <a:pt x="19869" y="19332"/>
                      <a:pt x="19877" y="19209"/>
                      <a:pt x="20148" y="18642"/>
                    </a:cubicBezTo>
                    <a:cubicBezTo>
                      <a:pt x="21327" y="16176"/>
                      <a:pt x="21594" y="8900"/>
                      <a:pt x="20649" y="4966"/>
                    </a:cubicBezTo>
                    <a:lnTo>
                      <a:pt x="20455" y="4152"/>
                    </a:lnTo>
                    <a:lnTo>
                      <a:pt x="20686" y="3167"/>
                    </a:lnTo>
                    <a:lnTo>
                      <a:pt x="20914" y="2182"/>
                    </a:lnTo>
                    <a:lnTo>
                      <a:pt x="20613" y="1591"/>
                    </a:lnTo>
                    <a:cubicBezTo>
                      <a:pt x="20095" y="568"/>
                      <a:pt x="20147" y="587"/>
                      <a:pt x="17830" y="565"/>
                    </a:cubicBezTo>
                    <a:cubicBezTo>
                      <a:pt x="2443" y="417"/>
                      <a:pt x="2395" y="414"/>
                      <a:pt x="2225" y="207"/>
                    </a:cubicBezTo>
                    <a:cubicBezTo>
                      <a:pt x="2116" y="74"/>
                      <a:pt x="1825" y="-24"/>
                      <a:pt x="1726" y="5"/>
                    </a:cubicBezTo>
                    <a:close/>
                  </a:path>
                </a:pathLst>
              </a:custGeom>
              <a:ln w="12700" cap="flat">
                <a:noFill/>
                <a:miter lim="400000"/>
              </a:ln>
              <a:effectLst/>
            </p:spPr>
          </p:pic>
        </p:grpSp>
        <p:sp>
          <p:nvSpPr>
            <p:cNvPr id="874" name="Central…"/>
            <p:cNvSpPr txBox="1"/>
            <p:nvPr/>
          </p:nvSpPr>
          <p:spPr>
            <a:xfrm>
              <a:off x="3814235" y="1849956"/>
              <a:ext cx="1060083"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1400">
                  <a:solidFill>
                    <a:srgbClr val="000000"/>
                  </a:solidFill>
                  <a:latin typeface="+mn-lt"/>
                  <a:ea typeface="+mn-ea"/>
                  <a:cs typeface="+mn-cs"/>
                  <a:sym typeface="Comic Sans MS"/>
                </a:defRPr>
              </a:pPr>
              <a:r>
                <a:t>Central</a:t>
              </a:r>
            </a:p>
            <a:p>
              <a:pPr>
                <a:defRPr sz="1400">
                  <a:solidFill>
                    <a:srgbClr val="000000"/>
                  </a:solidFill>
                  <a:latin typeface="+mn-lt"/>
                  <a:ea typeface="+mn-ea"/>
                  <a:cs typeface="+mn-cs"/>
                  <a:sym typeface="Comic Sans MS"/>
                </a:defRPr>
              </a:pPr>
              <a:r>
                <a:t>Detectors</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75"/>
                                        </p:tgtEl>
                                        <p:attrNameLst>
                                          <p:attrName>style.visibility</p:attrName>
                                        </p:attrNameLst>
                                      </p:cBhvr>
                                      <p:to>
                                        <p:strVal val="visible"/>
                                      </p:to>
                                    </p:set>
                                    <p:animEffect filter="fade" transition="in">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857"/>
                                        </p:tgtEl>
                                        <p:attrNameLst>
                                          <p:attrName>style.visibility</p:attrName>
                                        </p:attrNameLst>
                                      </p:cBhvr>
                                      <p:to>
                                        <p:strVal val="visible"/>
                                      </p:to>
                                    </p:set>
                                    <p:animEffect filter="fade" transition="in">
                                      <p:cBhvr>
                                        <p:cTn id="12" dur="1000"/>
                                        <p:tgtEl>
                                          <p:spTgt spid="8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869"/>
                                        </p:tgtEl>
                                        <p:attrNameLst>
                                          <p:attrName>style.visibility</p:attrName>
                                        </p:attrNameLst>
                                      </p:cBhvr>
                                      <p:to>
                                        <p:strVal val="visible"/>
                                      </p:to>
                                    </p:set>
                                    <p:animEffect filter="fade" transition="in">
                                      <p:cBhvr>
                                        <p:cTn id="17" dur="10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5" grpId="1"/>
      <p:bldP build="whole" bldLvl="1" animBg="1" rev="0" advAuto="0" spid="869" grpId="3"/>
      <p:bldP build="whole" bldLvl="1" animBg="1" rev="0" advAuto="0" spid="857"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878"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879" name="ePIC Detector Design Philosophy"/>
          <p:cNvSpPr txBox="1"/>
          <p:nvPr>
            <p:ph type="title"/>
          </p:nvPr>
        </p:nvSpPr>
        <p:spPr>
          <a:prstGeom prst="rect">
            <a:avLst/>
          </a:prstGeom>
        </p:spPr>
        <p:txBody>
          <a:bodyPr/>
          <a:lstStyle/>
          <a:p>
            <a:pPr/>
            <a:r>
              <a:t>ePIC Detector Design Philosophy</a:t>
            </a:r>
          </a:p>
        </p:txBody>
      </p:sp>
      <p:sp>
        <p:nvSpPr>
          <p:cNvPr id="880" name="FarForward detector system"/>
          <p:cNvSpPr txBox="1"/>
          <p:nvPr>
            <p:ph type="body" sz="quarter" idx="1"/>
          </p:nvPr>
        </p:nvSpPr>
        <p:spPr>
          <a:xfrm>
            <a:off x="152400" y="709612"/>
            <a:ext cx="4457700" cy="420601"/>
          </a:xfrm>
          <a:prstGeom prst="rect">
            <a:avLst/>
          </a:prstGeom>
        </p:spPr>
        <p:txBody>
          <a:bodyPr/>
          <a:lstStyle>
            <a:lvl1pPr marL="400640" indent="-360000">
              <a:lnSpc>
                <a:spcPct val="170000"/>
              </a:lnSpc>
              <a:buBlip>
                <a:blip r:embed="rId2"/>
              </a:buBlip>
              <a:defRPr sz="1600"/>
            </a:lvl1pPr>
          </a:lstStyle>
          <a:p>
            <a:pPr/>
            <a:r>
              <a:t>FarForward detector system</a:t>
            </a:r>
          </a:p>
        </p:txBody>
      </p:sp>
      <p:sp>
        <p:nvSpPr>
          <p:cNvPr id="88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2"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83"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884" name="figure2.12.pdf" descr="figure2.12.pdf"/>
          <p:cNvPicPr>
            <a:picLocks noChangeAspect="1"/>
          </p:cNvPicPr>
          <p:nvPr/>
        </p:nvPicPr>
        <p:blipFill>
          <a:blip r:embed="rId4">
            <a:extLst/>
          </a:blip>
          <a:stretch>
            <a:fillRect/>
          </a:stretch>
        </p:blipFill>
        <p:spPr>
          <a:xfrm>
            <a:off x="3479501" y="827309"/>
            <a:ext cx="6251215" cy="3281030"/>
          </a:xfrm>
          <a:prstGeom prst="rect">
            <a:avLst/>
          </a:prstGeom>
          <a:ln w="12700"/>
        </p:spPr>
      </p:pic>
      <p:sp>
        <p:nvSpPr>
          <p:cNvPr id="885" name="FarForward detector system to measure very forward neutral and charged particle production: 4 detector systems…"/>
          <p:cNvSpPr txBox="1"/>
          <p:nvPr/>
        </p:nvSpPr>
        <p:spPr>
          <a:xfrm>
            <a:off x="533204" y="1116430"/>
            <a:ext cx="3007794" cy="5323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90000"/>
              </a:lnSpc>
              <a:buSzPct val="50000"/>
              <a:buBlip>
                <a:blip r:embed="rId5"/>
              </a:buBlip>
              <a:defRPr sz="1200">
                <a:solidFill>
                  <a:srgbClr val="000000"/>
                </a:solidFill>
                <a:latin typeface="+mn-lt"/>
                <a:ea typeface="+mn-ea"/>
                <a:cs typeface="+mn-cs"/>
                <a:sym typeface="Comic Sans MS"/>
              </a:defRPr>
            </a:pPr>
            <a:r>
              <a:t>FarForward detector system to measure very forward neutral and charged particle production: 4 detector systems</a:t>
            </a:r>
          </a:p>
          <a:p>
            <a:pPr marL="269240" indent="-228600">
              <a:lnSpc>
                <a:spcPct val="190000"/>
              </a:lnSpc>
              <a:buSzPct val="50000"/>
              <a:buBlip>
                <a:blip r:embed="rId5"/>
              </a:buBlip>
              <a:defRPr sz="1200">
                <a:solidFill>
                  <a:srgbClr val="000000"/>
                </a:solidFill>
                <a:latin typeface="+mn-lt"/>
                <a:ea typeface="+mn-ea"/>
                <a:cs typeface="+mn-cs"/>
                <a:sym typeface="Comic Sans MS"/>
              </a:defRPr>
            </a:pPr>
            <a:r>
              <a:rPr>
                <a:solidFill>
                  <a:srgbClr val="B81810"/>
                </a:solidFill>
              </a:rPr>
              <a:t>B0 system</a:t>
            </a:r>
            <a:r>
              <a:t>: Measures charged particles in the forward direction and tags neutral particles</a:t>
            </a:r>
            <a:endParaRPr>
              <a:solidFill>
                <a:srgbClr val="374151"/>
              </a:solidFill>
            </a:endParaRPr>
          </a:p>
          <a:p>
            <a:pPr marL="269240" indent="-228600">
              <a:lnSpc>
                <a:spcPct val="190000"/>
              </a:lnSpc>
              <a:buSzPct val="50000"/>
              <a:buBlip>
                <a:blip r:embed="rId5"/>
              </a:buBlip>
              <a:defRPr sz="1200">
                <a:solidFill>
                  <a:srgbClr val="000000"/>
                </a:solidFill>
                <a:latin typeface="+mn-lt"/>
                <a:ea typeface="+mn-ea"/>
                <a:cs typeface="+mn-cs"/>
                <a:sym typeface="Comic Sans MS"/>
              </a:defRPr>
            </a:pPr>
            <a:r>
              <a:rPr>
                <a:solidFill>
                  <a:srgbClr val="B81810"/>
                </a:solidFill>
              </a:rPr>
              <a:t>Off-momentum detectors</a:t>
            </a:r>
            <a:r>
              <a:t>: Measure charged particles resulting from decays</a:t>
            </a:r>
            <a:endParaRPr>
              <a:solidFill>
                <a:srgbClr val="374151"/>
              </a:solidFill>
            </a:endParaRPr>
          </a:p>
          <a:p>
            <a:pPr marL="269240" indent="-228600">
              <a:lnSpc>
                <a:spcPct val="190000"/>
              </a:lnSpc>
              <a:buSzPct val="50000"/>
              <a:buBlip>
                <a:blip r:embed="rId5"/>
              </a:buBlip>
              <a:defRPr sz="1200">
                <a:solidFill>
                  <a:srgbClr val="000000"/>
                </a:solidFill>
                <a:latin typeface="+mn-lt"/>
                <a:ea typeface="+mn-ea"/>
                <a:cs typeface="+mn-cs"/>
                <a:sym typeface="Comic Sans MS"/>
              </a:defRPr>
            </a:pPr>
            <a:r>
              <a:rPr>
                <a:solidFill>
                  <a:srgbClr val="B81810"/>
                </a:solidFill>
              </a:rPr>
              <a:t>Roman pot detectors</a:t>
            </a:r>
            <a:r>
              <a:t>: Measure charged particles near the beam</a:t>
            </a:r>
            <a:endParaRPr>
              <a:solidFill>
                <a:srgbClr val="374151"/>
              </a:solidFill>
            </a:endParaRPr>
          </a:p>
          <a:p>
            <a:pPr marL="269240" indent="-228600">
              <a:lnSpc>
                <a:spcPct val="190000"/>
              </a:lnSpc>
              <a:buSzPct val="50000"/>
              <a:buBlip>
                <a:blip r:embed="rId5"/>
              </a:buBlip>
              <a:defRPr sz="1200">
                <a:solidFill>
                  <a:srgbClr val="000000"/>
                </a:solidFill>
                <a:latin typeface="+mn-lt"/>
                <a:ea typeface="+mn-ea"/>
                <a:cs typeface="+mn-cs"/>
                <a:sym typeface="Comic Sans MS"/>
              </a:defRPr>
            </a:pPr>
            <a:r>
              <a:rPr>
                <a:solidFill>
                  <a:srgbClr val="B81810"/>
                </a:solidFill>
              </a:rPr>
              <a:t>Zero-degree calorimeter</a:t>
            </a:r>
            <a:r>
              <a:t>: Measures neutral particles at small angles</a:t>
            </a:r>
          </a:p>
        </p:txBody>
      </p:sp>
      <p:pic>
        <p:nvPicPr>
          <p:cNvPr id="886" name="ATHENA_EICATIP6_Proposal_PRINT_VERSION copy.pdf" descr="ATHENA_EICATIP6_Proposal_PRINT_VERSION copy.pdf"/>
          <p:cNvPicPr>
            <a:picLocks noChangeAspect="1"/>
          </p:cNvPicPr>
          <p:nvPr/>
        </p:nvPicPr>
        <p:blipFill>
          <a:blip r:embed="rId6">
            <a:extLst/>
          </a:blip>
          <a:stretch>
            <a:fillRect/>
          </a:stretch>
        </p:blipFill>
        <p:spPr>
          <a:xfrm>
            <a:off x="3537848" y="4558525"/>
            <a:ext cx="6397551" cy="1955580"/>
          </a:xfrm>
          <a:prstGeom prst="rect">
            <a:avLst/>
          </a:prstGeom>
          <a:ln w="12700"/>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85">
                                            <p:bg/>
                                          </p:spTgt>
                                        </p:tgtEl>
                                        <p:attrNameLst>
                                          <p:attrName>style.visibility</p:attrName>
                                        </p:attrNameLst>
                                      </p:cBhvr>
                                      <p:to>
                                        <p:strVal val="visible"/>
                                      </p:to>
                                    </p:set>
                                    <p:animEffect filter="fade" transition="in">
                                      <p:cBhvr>
                                        <p:cTn id="7" dur="1000"/>
                                        <p:tgtEl>
                                          <p:spTgt spid="88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885">
                                            <p:txEl>
                                              <p:pRg st="0" end="0"/>
                                            </p:txEl>
                                          </p:spTgt>
                                        </p:tgtEl>
                                        <p:attrNameLst>
                                          <p:attrName>style.visibility</p:attrName>
                                        </p:attrNameLst>
                                      </p:cBhvr>
                                      <p:to>
                                        <p:strVal val="visible"/>
                                      </p:to>
                                    </p:set>
                                    <p:animEffect filter="fade" transition="in">
                                      <p:cBhvr>
                                        <p:cTn id="10" dur="1000"/>
                                        <p:tgtEl>
                                          <p:spTgt spid="8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2" fill="hold">
                                  <p:stCondLst>
                                    <p:cond delay="0"/>
                                  </p:stCondLst>
                                  <p:iterate type="el" backwards="0">
                                    <p:tmAbs val="0"/>
                                  </p:iterate>
                                  <p:childTnLst>
                                    <p:set>
                                      <p:cBhvr>
                                        <p:cTn id="14" fill="hold"/>
                                        <p:tgtEl>
                                          <p:spTgt spid="886"/>
                                        </p:tgtEl>
                                        <p:attrNameLst>
                                          <p:attrName>style.visibility</p:attrName>
                                        </p:attrNameLst>
                                      </p:cBhvr>
                                      <p:to>
                                        <p:strVal val="visible"/>
                                      </p:to>
                                    </p:set>
                                    <p:animEffect filter="fade" transition="in">
                                      <p:cBhvr>
                                        <p:cTn id="15" dur="1000"/>
                                        <p:tgtEl>
                                          <p:spTgt spid="886"/>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885">
                                            <p:txEl>
                                              <p:pRg st="1" end="1"/>
                                            </p:txEl>
                                          </p:spTgt>
                                        </p:tgtEl>
                                        <p:attrNameLst>
                                          <p:attrName>style.visibility</p:attrName>
                                        </p:attrNameLst>
                                      </p:cBhvr>
                                      <p:to>
                                        <p:strVal val="visible"/>
                                      </p:to>
                                    </p:set>
                                    <p:animEffect filter="fade" transition="in">
                                      <p:cBhvr>
                                        <p:cTn id="20" dur="1000"/>
                                        <p:tgtEl>
                                          <p:spTgt spid="88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885">
                                            <p:txEl>
                                              <p:pRg st="2" end="2"/>
                                            </p:txEl>
                                          </p:spTgt>
                                        </p:tgtEl>
                                        <p:attrNameLst>
                                          <p:attrName>style.visibility</p:attrName>
                                        </p:attrNameLst>
                                      </p:cBhvr>
                                      <p:to>
                                        <p:strVal val="visible"/>
                                      </p:to>
                                    </p:set>
                                    <p:animEffect filter="fade" transition="in">
                                      <p:cBhvr>
                                        <p:cTn id="25" dur="1000"/>
                                        <p:tgtEl>
                                          <p:spTgt spid="88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885">
                                            <p:txEl>
                                              <p:pRg st="3" end="3"/>
                                            </p:txEl>
                                          </p:spTgt>
                                        </p:tgtEl>
                                        <p:attrNameLst>
                                          <p:attrName>style.visibility</p:attrName>
                                        </p:attrNameLst>
                                      </p:cBhvr>
                                      <p:to>
                                        <p:strVal val="visible"/>
                                      </p:to>
                                    </p:set>
                                    <p:animEffect filter="fade" transition="in">
                                      <p:cBhvr>
                                        <p:cTn id="30" dur="1000"/>
                                        <p:tgtEl>
                                          <p:spTgt spid="88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885">
                                            <p:txEl>
                                              <p:pRg st="4" end="4"/>
                                            </p:txEl>
                                          </p:spTgt>
                                        </p:tgtEl>
                                        <p:attrNameLst>
                                          <p:attrName>style.visibility</p:attrName>
                                        </p:attrNameLst>
                                      </p:cBhvr>
                                      <p:to>
                                        <p:strVal val="visible"/>
                                      </p:to>
                                    </p:set>
                                    <p:animEffect filter="fade" transition="in">
                                      <p:cBhvr>
                                        <p:cTn id="35" dur="1000"/>
                                        <p:tgtEl>
                                          <p:spTgt spid="88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6" grpId="2"/>
      <p:bldP build="p" bldLvl="5" animBg="1" rev="0" advAuto="0" spid="885"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FarBackward system"/>
          <p:cNvSpPr txBox="1"/>
          <p:nvPr>
            <p:ph type="body" sz="quarter" idx="1"/>
          </p:nvPr>
        </p:nvSpPr>
        <p:spPr>
          <a:prstGeom prst="rect">
            <a:avLst/>
          </a:prstGeom>
          <a:solidFill>
            <a:srgbClr val="FFFFFF"/>
          </a:solidFill>
        </p:spPr>
        <p:txBody>
          <a:bodyPr/>
          <a:lstStyle>
            <a:lvl1pPr marL="400640" indent="-360000">
              <a:lnSpc>
                <a:spcPct val="170000"/>
              </a:lnSpc>
              <a:buBlip>
                <a:blip r:embed="rId2"/>
              </a:buBlip>
              <a:defRPr sz="1600"/>
            </a:lvl1pPr>
          </a:lstStyle>
          <a:p>
            <a:pPr/>
            <a:r>
              <a:t>FarBackward system</a:t>
            </a:r>
          </a:p>
        </p:txBody>
      </p:sp>
      <p:sp>
        <p:nvSpPr>
          <p:cNvPr id="88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89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891" name="ePIC Detector Design Philosophy"/>
          <p:cNvSpPr txBox="1"/>
          <p:nvPr>
            <p:ph type="title"/>
          </p:nvPr>
        </p:nvSpPr>
        <p:spPr>
          <a:prstGeom prst="rect">
            <a:avLst/>
          </a:prstGeom>
        </p:spPr>
        <p:txBody>
          <a:bodyPr/>
          <a:lstStyle/>
          <a:p>
            <a:pPr/>
            <a:r>
              <a:t>ePIC Detector Design Philosophy</a:t>
            </a:r>
          </a:p>
        </p:txBody>
      </p:sp>
      <p:sp>
        <p:nvSpPr>
          <p:cNvPr id="8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3"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894" name="High precision luminosity measurement at 1% level for absolute luminosity and 0.01% for relative luminosity measurement using several methods based on the Bremsstrahlung process:…"/>
          <p:cNvSpPr txBox="1"/>
          <p:nvPr/>
        </p:nvSpPr>
        <p:spPr>
          <a:xfrm>
            <a:off x="13937" y="3149583"/>
            <a:ext cx="5387201" cy="318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69240" indent="-228600">
              <a:lnSpc>
                <a:spcPct val="160000"/>
              </a:lnSpc>
              <a:buSzPct val="50000"/>
              <a:buBlip>
                <a:blip r:embed="rId4"/>
              </a:buBlip>
              <a:defRPr sz="1400">
                <a:solidFill>
                  <a:srgbClr val="000000"/>
                </a:solidFill>
                <a:latin typeface="+mn-lt"/>
                <a:ea typeface="+mn-ea"/>
                <a:cs typeface="+mn-cs"/>
                <a:sym typeface="Comic Sans MS"/>
              </a:defRPr>
            </a:pPr>
            <a:r>
              <a:t>High precision luminosity measurement at 1% level for </a:t>
            </a:r>
            <a:r>
              <a:rPr>
                <a:solidFill>
                  <a:srgbClr val="A4233A"/>
                </a:solidFill>
              </a:rPr>
              <a:t>absolute luminosity</a:t>
            </a:r>
            <a:r>
              <a:t> and 0.01% for </a:t>
            </a:r>
            <a:r>
              <a:rPr>
                <a:solidFill>
                  <a:srgbClr val="A4233A"/>
                </a:solidFill>
              </a:rPr>
              <a:t>relative luminosity</a:t>
            </a:r>
            <a:r>
              <a:t> measurement using several methods based on the Bremsstrahlung process: </a:t>
            </a:r>
          </a:p>
          <a:p>
            <a:pPr lvl="1" marL="612140" indent="-228600">
              <a:lnSpc>
                <a:spcPct val="160000"/>
              </a:lnSpc>
              <a:buSzPct val="100000"/>
              <a:buAutoNum type="arabicPeriod" startAt="1"/>
              <a:defRPr sz="1200">
                <a:solidFill>
                  <a:srgbClr val="000000"/>
                </a:solidFill>
                <a:latin typeface="+mn-lt"/>
                <a:ea typeface="+mn-ea"/>
                <a:cs typeface="+mn-cs"/>
                <a:sym typeface="Comic Sans MS"/>
              </a:defRPr>
            </a:pPr>
            <a:r>
              <a:t>Counting photons converted in thin exit window using dipole field and measuring e</a:t>
            </a:r>
            <a:r>
              <a:rPr baseline="31999"/>
              <a:t>+</a:t>
            </a:r>
            <a:r>
              <a:t>e</a:t>
            </a:r>
            <a:r>
              <a:rPr baseline="31999"/>
              <a:t>-</a:t>
            </a:r>
            <a:r>
              <a:t> pairs</a:t>
            </a:r>
          </a:p>
          <a:p>
            <a:pPr lvl="1" marL="612140" indent="-228600">
              <a:lnSpc>
                <a:spcPct val="160000"/>
              </a:lnSpc>
              <a:buSzPct val="100000"/>
              <a:buAutoNum type="arabicPeriod" startAt="1"/>
              <a:defRPr sz="1200">
                <a:solidFill>
                  <a:srgbClr val="000000"/>
                </a:solidFill>
                <a:latin typeface="+mn-lt"/>
                <a:ea typeface="+mn-ea"/>
                <a:cs typeface="+mn-cs"/>
                <a:sym typeface="Comic Sans MS"/>
              </a:defRPr>
            </a:pPr>
            <a:r>
              <a:t>Energy measurement of unconverted photons    </a:t>
            </a:r>
          </a:p>
          <a:p>
            <a:pPr lvl="1" marL="612140" indent="-228600">
              <a:lnSpc>
                <a:spcPct val="160000"/>
              </a:lnSpc>
              <a:buSzPct val="100000"/>
              <a:buAutoNum type="arabicPeriod" startAt="1"/>
              <a:defRPr sz="1200">
                <a:solidFill>
                  <a:srgbClr val="000000"/>
                </a:solidFill>
                <a:latin typeface="+mn-lt"/>
                <a:ea typeface="+mn-ea"/>
                <a:cs typeface="+mn-cs"/>
                <a:sym typeface="Comic Sans MS"/>
              </a:defRPr>
            </a:pPr>
            <a:r>
              <a:t>Counting of  unconverted photons</a:t>
            </a:r>
          </a:p>
          <a:p>
            <a:pPr marL="269240" indent="-228600">
              <a:lnSpc>
                <a:spcPct val="160000"/>
              </a:lnSpc>
              <a:buSzPct val="50000"/>
              <a:buBlip>
                <a:blip r:embed="rId4"/>
              </a:buBlip>
              <a:defRPr sz="1400">
                <a:solidFill>
                  <a:srgbClr val="000000"/>
                </a:solidFill>
                <a:latin typeface="+mn-lt"/>
                <a:ea typeface="+mn-ea"/>
                <a:cs typeface="+mn-cs"/>
                <a:sym typeface="Comic Sans MS"/>
              </a:defRPr>
            </a:pPr>
            <a:r>
              <a:t>Low Q2 taggers - </a:t>
            </a:r>
            <a:r>
              <a:rPr>
                <a:solidFill>
                  <a:srgbClr val="B81810"/>
                </a:solidFill>
              </a:rPr>
              <a:t>PHP tagger</a:t>
            </a:r>
          </a:p>
        </p:txBody>
      </p:sp>
      <p:pic>
        <p:nvPicPr>
          <p:cNvPr id="895" name="Picture 9" descr="Picture 9"/>
          <p:cNvPicPr>
            <a:picLocks noChangeAspect="1"/>
          </p:cNvPicPr>
          <p:nvPr/>
        </p:nvPicPr>
        <p:blipFill>
          <a:blip r:embed="rId5">
            <a:extLst/>
          </a:blip>
          <a:stretch>
            <a:fillRect/>
          </a:stretch>
        </p:blipFill>
        <p:spPr>
          <a:xfrm>
            <a:off x="5578140" y="4129726"/>
            <a:ext cx="2721121" cy="2568405"/>
          </a:xfrm>
          <a:prstGeom prst="rect">
            <a:avLst/>
          </a:prstGeom>
          <a:ln w="12700">
            <a:miter lim="400000"/>
          </a:ln>
        </p:spPr>
      </p:pic>
      <p:pic>
        <p:nvPicPr>
          <p:cNvPr id="896" name="figure2.14.pdf" descr="figure2.14.pdf"/>
          <p:cNvPicPr>
            <a:picLocks noChangeAspect="1"/>
          </p:cNvPicPr>
          <p:nvPr/>
        </p:nvPicPr>
        <p:blipFill>
          <a:blip r:embed="rId6">
            <a:extLst/>
          </a:blip>
          <a:stretch>
            <a:fillRect/>
          </a:stretch>
        </p:blipFill>
        <p:spPr>
          <a:xfrm>
            <a:off x="130575" y="769775"/>
            <a:ext cx="9624213" cy="3225177"/>
          </a:xfrm>
          <a:prstGeom prst="rect">
            <a:avLst/>
          </a:prstGeom>
          <a:ln w="12700"/>
        </p:spPr>
      </p:pic>
      <p:sp>
        <p:nvSpPr>
          <p:cNvPr id="89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898" name="Talk by Krzysztof Piotrzkowski / W 04:00 PM: EIC Luminosity Measurement"/>
          <p:cNvSpPr txBox="1"/>
          <p:nvPr/>
        </p:nvSpPr>
        <p:spPr>
          <a:xfrm>
            <a:off x="3208556" y="5753844"/>
            <a:ext cx="2215789"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solidFill>
                  <a:srgbClr val="0433FF"/>
                </a:solidFill>
                <a:latin typeface="Helvetica"/>
                <a:ea typeface="Helvetica"/>
                <a:cs typeface="Helvetica"/>
                <a:sym typeface="Helvetica"/>
              </a:defRPr>
            </a:lvl1pPr>
          </a:lstStyle>
          <a:p>
            <a:pPr/>
            <a:r>
              <a:t>Talk by Krzysztof Piotrzkowski / W 04:00 PM: EIC Luminosity Measurement</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94">
                                            <p:bg/>
                                          </p:spTgt>
                                        </p:tgtEl>
                                        <p:attrNameLst>
                                          <p:attrName>style.visibility</p:attrName>
                                        </p:attrNameLst>
                                      </p:cBhvr>
                                      <p:to>
                                        <p:strVal val="visible"/>
                                      </p:to>
                                    </p:set>
                                    <p:animEffect filter="fade" transition="in">
                                      <p:cBhvr>
                                        <p:cTn id="7" dur="1000"/>
                                        <p:tgtEl>
                                          <p:spTgt spid="89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894">
                                            <p:txEl>
                                              <p:pRg st="0" end="0"/>
                                            </p:txEl>
                                          </p:spTgt>
                                        </p:tgtEl>
                                        <p:attrNameLst>
                                          <p:attrName>style.visibility</p:attrName>
                                        </p:attrNameLst>
                                      </p:cBhvr>
                                      <p:to>
                                        <p:strVal val="visible"/>
                                      </p:to>
                                    </p:set>
                                    <p:animEffect filter="fade" transition="in">
                                      <p:cBhvr>
                                        <p:cTn id="10" dur="1000"/>
                                        <p:tgtEl>
                                          <p:spTgt spid="894">
                                            <p:txEl>
                                              <p:pRg st="0" end="0"/>
                                            </p:txEl>
                                          </p:spTgt>
                                        </p:tgtEl>
                                      </p:cBhvr>
                                    </p:animEffect>
                                  </p:childTnLst>
                                </p:cTn>
                              </p:par>
                            </p:childTnLst>
                          </p:cTn>
                        </p:par>
                        <p:par>
                          <p:cTn id="11" fill="hold">
                            <p:stCondLst>
                              <p:cond delay="1000"/>
                            </p:stCondLst>
                            <p:childTnLst>
                              <p:par>
                                <p:cTn id="12" presetClass="entr" nodeType="afterEffect" presetID="10" grpId="1" fill="hold">
                                  <p:stCondLst>
                                    <p:cond delay="0"/>
                                  </p:stCondLst>
                                  <p:iterate type="el" backwards="0">
                                    <p:tmAbs val="0"/>
                                  </p:iterate>
                                  <p:childTnLst>
                                    <p:set>
                                      <p:cBhvr>
                                        <p:cTn id="13" fill="hold"/>
                                        <p:tgtEl>
                                          <p:spTgt spid="894">
                                            <p:txEl>
                                              <p:pRg st="1" end="1"/>
                                            </p:txEl>
                                          </p:spTgt>
                                        </p:tgtEl>
                                        <p:attrNameLst>
                                          <p:attrName>style.visibility</p:attrName>
                                        </p:attrNameLst>
                                      </p:cBhvr>
                                      <p:to>
                                        <p:strVal val="visible"/>
                                      </p:to>
                                    </p:set>
                                    <p:animEffect filter="fade" transition="in">
                                      <p:cBhvr>
                                        <p:cTn id="14" dur="1000"/>
                                        <p:tgtEl>
                                          <p:spTgt spid="894">
                                            <p:txEl>
                                              <p:pRg st="1" end="1"/>
                                            </p:txEl>
                                          </p:spTgt>
                                        </p:tgtEl>
                                      </p:cBhvr>
                                    </p:animEffect>
                                  </p:childTnLst>
                                </p:cTn>
                              </p:par>
                            </p:childTnLst>
                          </p:cTn>
                        </p:par>
                        <p:par>
                          <p:cTn id="15" fill="hold">
                            <p:stCondLst>
                              <p:cond delay="2000"/>
                            </p:stCondLst>
                            <p:childTnLst>
                              <p:par>
                                <p:cTn id="16" presetClass="entr" nodeType="afterEffect" presetID="10" grpId="1" fill="hold">
                                  <p:stCondLst>
                                    <p:cond delay="0"/>
                                  </p:stCondLst>
                                  <p:iterate type="el" backwards="0">
                                    <p:tmAbs val="0"/>
                                  </p:iterate>
                                  <p:childTnLst>
                                    <p:set>
                                      <p:cBhvr>
                                        <p:cTn id="17" fill="hold"/>
                                        <p:tgtEl>
                                          <p:spTgt spid="894">
                                            <p:txEl>
                                              <p:pRg st="2" end="2"/>
                                            </p:txEl>
                                          </p:spTgt>
                                        </p:tgtEl>
                                        <p:attrNameLst>
                                          <p:attrName>style.visibility</p:attrName>
                                        </p:attrNameLst>
                                      </p:cBhvr>
                                      <p:to>
                                        <p:strVal val="visible"/>
                                      </p:to>
                                    </p:set>
                                    <p:animEffect filter="fade" transition="in">
                                      <p:cBhvr>
                                        <p:cTn id="18" dur="1000"/>
                                        <p:tgtEl>
                                          <p:spTgt spid="894">
                                            <p:txEl>
                                              <p:pRg st="2" end="2"/>
                                            </p:txEl>
                                          </p:spTgt>
                                        </p:tgtEl>
                                      </p:cBhvr>
                                    </p:animEffect>
                                  </p:childTnLst>
                                </p:cTn>
                              </p:par>
                            </p:childTnLst>
                          </p:cTn>
                        </p:par>
                        <p:par>
                          <p:cTn id="19" fill="hold">
                            <p:stCondLst>
                              <p:cond delay="3000"/>
                            </p:stCondLst>
                            <p:childTnLst>
                              <p:par>
                                <p:cTn id="20" presetClass="entr" nodeType="afterEffect" presetID="10" grpId="1" fill="hold">
                                  <p:stCondLst>
                                    <p:cond delay="0"/>
                                  </p:stCondLst>
                                  <p:iterate type="el" backwards="0">
                                    <p:tmAbs val="0"/>
                                  </p:iterate>
                                  <p:childTnLst>
                                    <p:set>
                                      <p:cBhvr>
                                        <p:cTn id="21" fill="hold"/>
                                        <p:tgtEl>
                                          <p:spTgt spid="894">
                                            <p:txEl>
                                              <p:pRg st="3" end="3"/>
                                            </p:txEl>
                                          </p:spTgt>
                                        </p:tgtEl>
                                        <p:attrNameLst>
                                          <p:attrName>style.visibility</p:attrName>
                                        </p:attrNameLst>
                                      </p:cBhvr>
                                      <p:to>
                                        <p:strVal val="visible"/>
                                      </p:to>
                                    </p:set>
                                    <p:animEffect filter="fade" transition="in">
                                      <p:cBhvr>
                                        <p:cTn id="22" dur="1000"/>
                                        <p:tgtEl>
                                          <p:spTgt spid="8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894">
                                            <p:txEl>
                                              <p:pRg st="4" end="4"/>
                                            </p:txEl>
                                          </p:spTgt>
                                        </p:tgtEl>
                                        <p:attrNameLst>
                                          <p:attrName>style.visibility</p:attrName>
                                        </p:attrNameLst>
                                      </p:cBhvr>
                                      <p:to>
                                        <p:strVal val="visible"/>
                                      </p:to>
                                    </p:set>
                                    <p:animEffect filter="fade" transition="in">
                                      <p:cBhvr>
                                        <p:cTn id="27" dur="1000"/>
                                        <p:tgtEl>
                                          <p:spTgt spid="894">
                                            <p:txEl>
                                              <p:pRg st="4" end="4"/>
                                            </p:txEl>
                                          </p:spTgt>
                                        </p:tgtEl>
                                      </p:cBhvr>
                                    </p:animEffect>
                                  </p:childTnLst>
                                </p:cTn>
                              </p:par>
                            </p:childTnLst>
                          </p:cTn>
                        </p:par>
                        <p:par>
                          <p:cTn id="28" fill="hold">
                            <p:stCondLst>
                              <p:cond delay="1000"/>
                            </p:stCondLst>
                            <p:childTnLst>
                              <p:par>
                                <p:cTn id="29" presetClass="entr" nodeType="afterEffect" presetID="10" grpId="2" fill="hold">
                                  <p:stCondLst>
                                    <p:cond delay="0"/>
                                  </p:stCondLst>
                                  <p:iterate type="el" backwards="0">
                                    <p:tmAbs val="0"/>
                                  </p:iterate>
                                  <p:childTnLst>
                                    <p:set>
                                      <p:cBhvr>
                                        <p:cTn id="30" fill="hold"/>
                                        <p:tgtEl>
                                          <p:spTgt spid="895"/>
                                        </p:tgtEl>
                                        <p:attrNameLst>
                                          <p:attrName>style.visibility</p:attrName>
                                        </p:attrNameLst>
                                      </p:cBhvr>
                                      <p:to>
                                        <p:strVal val="visible"/>
                                      </p:to>
                                    </p:set>
                                    <p:animEffect filter="fade" transition="in">
                                      <p:cBhvr>
                                        <p:cTn id="31" dur="1000"/>
                                        <p:tgtEl>
                                          <p:spTgt spid="8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94" grpId="1"/>
      <p:bldP build="whole" bldLvl="1" animBg="1" rev="0" advAuto="0" spid="895"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901"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902" name="ePIC Detector Design Philosophy"/>
          <p:cNvSpPr txBox="1"/>
          <p:nvPr>
            <p:ph type="title"/>
          </p:nvPr>
        </p:nvSpPr>
        <p:spPr>
          <a:prstGeom prst="rect">
            <a:avLst/>
          </a:prstGeom>
        </p:spPr>
        <p:txBody>
          <a:bodyPr/>
          <a:lstStyle/>
          <a:p>
            <a:pPr/>
            <a:r>
              <a:t>ePIC Detector Design Philosophy</a:t>
            </a:r>
          </a:p>
        </p:txBody>
      </p:sp>
      <p:pic>
        <p:nvPicPr>
          <p:cNvPr id="903" name="Picture 41" descr="Picture 41"/>
          <p:cNvPicPr>
            <a:picLocks noChangeAspect="1"/>
          </p:cNvPicPr>
          <p:nvPr/>
        </p:nvPicPr>
        <p:blipFill>
          <a:blip r:embed="rId2">
            <a:extLst/>
          </a:blip>
          <a:stretch>
            <a:fillRect/>
          </a:stretch>
        </p:blipFill>
        <p:spPr>
          <a:xfrm>
            <a:off x="-158529" y="1854008"/>
            <a:ext cx="6383603" cy="3617376"/>
          </a:xfrm>
          <a:prstGeom prst="rect">
            <a:avLst/>
          </a:prstGeom>
          <a:ln w="12700">
            <a:miter lim="400000"/>
          </a:ln>
        </p:spPr>
      </p:pic>
      <p:sp>
        <p:nvSpPr>
          <p:cNvPr id="904" name="TextBox 8"/>
          <p:cNvSpPr txBox="1"/>
          <p:nvPr/>
        </p:nvSpPr>
        <p:spPr>
          <a:xfrm>
            <a:off x="6604285" y="761164"/>
            <a:ext cx="3040584" cy="5803242"/>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spAutoFit/>
          </a:bodyPr>
          <a:lstStyle/>
          <a:p>
            <a:pPr marL="0" marR="0">
              <a:lnSpc>
                <a:spcPct val="110000"/>
              </a:lnSpc>
              <a:defRPr b="1" sz="1400">
                <a:solidFill>
                  <a:srgbClr val="000000"/>
                </a:solidFill>
                <a:uFillTx/>
                <a:latin typeface="+mn-lt"/>
                <a:ea typeface="+mn-ea"/>
                <a:cs typeface="+mn-cs"/>
                <a:sym typeface="Comic Sans MS"/>
              </a:defRPr>
            </a:pPr>
            <a:r>
              <a:rPr b="0">
                <a:solidFill>
                  <a:srgbClr val="B81810"/>
                </a:solidFill>
              </a:rPr>
              <a:t>Tracking</a:t>
            </a:r>
            <a:r>
              <a:t>:</a:t>
            </a:r>
          </a:p>
          <a:p>
            <a:pPr lvl="1" marL="685800" marR="0" indent="-228600">
              <a:lnSpc>
                <a:spcPct val="110000"/>
              </a:lnSpc>
              <a:spcBef>
                <a:spcPts val="500"/>
              </a:spcBef>
              <a:buSzPct val="50000"/>
              <a:buFont typeface="Arial"/>
              <a:buBlip>
                <a:blip r:embed="rId3"/>
              </a:buBlip>
              <a:defRPr sz="1400">
                <a:solidFill>
                  <a:srgbClr val="000000"/>
                </a:solidFill>
                <a:uFillTx/>
                <a:latin typeface="+mn-lt"/>
                <a:ea typeface="+mn-ea"/>
                <a:cs typeface="+mn-cs"/>
                <a:sym typeface="Comic Sans MS"/>
              </a:defRPr>
            </a:pPr>
            <a:r>
              <a:t>New 1.7T solenoid</a:t>
            </a:r>
          </a:p>
          <a:p>
            <a:pPr lvl="1" marL="685800" marR="0" indent="-228600">
              <a:lnSpc>
                <a:spcPct val="110000"/>
              </a:lnSpc>
              <a:buSzPct val="50000"/>
              <a:buFont typeface="Arial"/>
              <a:buBlip>
                <a:blip r:embed="rId3"/>
              </a:buBlip>
              <a:defRPr sz="1400">
                <a:solidFill>
                  <a:srgbClr val="000000"/>
                </a:solidFill>
                <a:uFillTx/>
                <a:latin typeface="+mn-lt"/>
                <a:ea typeface="+mn-ea"/>
                <a:cs typeface="+mn-cs"/>
                <a:sym typeface="Comic Sans MS"/>
              </a:defRPr>
            </a:pPr>
            <a:r>
              <a:t>Si MAPS Tracker</a:t>
            </a:r>
          </a:p>
          <a:p>
            <a:pPr lvl="1" marL="685800" marR="0" indent="-228600">
              <a:lnSpc>
                <a:spcPct val="110000"/>
              </a:lnSpc>
              <a:buSzPct val="50000"/>
              <a:buFont typeface="Arial"/>
              <a:buBlip>
                <a:blip r:embed="rId3"/>
              </a:buBlip>
              <a:defRPr sz="1400">
                <a:solidFill>
                  <a:srgbClr val="000000"/>
                </a:solidFill>
                <a:uFillTx/>
                <a:latin typeface="+mn-lt"/>
                <a:ea typeface="+mn-ea"/>
                <a:cs typeface="+mn-cs"/>
                <a:sym typeface="Comic Sans MS"/>
              </a:defRPr>
            </a:pPr>
            <a:r>
              <a:t>MPGDs (μRWELL/μMegas)</a:t>
            </a:r>
          </a:p>
          <a:p>
            <a:pPr marL="0" marR="0">
              <a:lnSpc>
                <a:spcPct val="110000"/>
              </a:lnSpc>
              <a:spcBef>
                <a:spcPts val="1000"/>
              </a:spcBef>
              <a:defRPr b="1" sz="1400">
                <a:solidFill>
                  <a:srgbClr val="000000"/>
                </a:solidFill>
                <a:uFillTx/>
                <a:latin typeface="+mn-lt"/>
                <a:ea typeface="+mn-ea"/>
                <a:cs typeface="+mn-cs"/>
                <a:sym typeface="Comic Sans MS"/>
              </a:defRPr>
            </a:pPr>
            <a:r>
              <a:rPr b="0">
                <a:solidFill>
                  <a:srgbClr val="B81810"/>
                </a:solidFill>
              </a:rPr>
              <a:t>PID</a:t>
            </a:r>
            <a:r>
              <a:t>:</a:t>
            </a:r>
          </a:p>
          <a:p>
            <a:pPr lvl="1" marL="685800" marR="0" indent="-228600">
              <a:lnSpc>
                <a:spcPct val="110000"/>
              </a:lnSpc>
              <a:spcBef>
                <a:spcPts val="500"/>
              </a:spcBef>
              <a:buClr>
                <a:srgbClr val="000000"/>
              </a:buClr>
              <a:buSzPct val="50000"/>
              <a:buFont typeface="Arial"/>
              <a:buBlip>
                <a:blip r:embed="rId3"/>
              </a:buBlip>
              <a:defRPr sz="1400">
                <a:solidFill>
                  <a:srgbClr val="000000"/>
                </a:solidFill>
                <a:uFillTx/>
                <a:latin typeface="+mn-lt"/>
                <a:ea typeface="+mn-ea"/>
                <a:cs typeface="+mn-cs"/>
                <a:sym typeface="Comic Sans MS"/>
              </a:defRPr>
            </a:pPr>
            <a:r>
              <a:t>hpDIRC</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pfRICH</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dRICH</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AC-LGAD (~30ps TOF)</a:t>
            </a:r>
          </a:p>
          <a:p>
            <a:pPr marL="0" marR="0">
              <a:lnSpc>
                <a:spcPct val="110000"/>
              </a:lnSpc>
              <a:spcBef>
                <a:spcPts val="1000"/>
              </a:spcBef>
              <a:defRPr b="1" sz="1400">
                <a:solidFill>
                  <a:srgbClr val="000000"/>
                </a:solidFill>
                <a:uFillTx/>
                <a:latin typeface="+mn-lt"/>
                <a:ea typeface="+mn-ea"/>
                <a:cs typeface="+mn-cs"/>
                <a:sym typeface="Comic Sans MS"/>
              </a:defRPr>
            </a:pPr>
            <a:r>
              <a:rPr b="0">
                <a:solidFill>
                  <a:srgbClr val="B81810"/>
                </a:solidFill>
              </a:rPr>
              <a:t>Calorimetry</a:t>
            </a:r>
            <a:r>
              <a:t>:</a:t>
            </a:r>
          </a:p>
          <a:p>
            <a:pPr lvl="1" marL="685800" marR="0" indent="-228600">
              <a:lnSpc>
                <a:spcPct val="110000"/>
              </a:lnSpc>
              <a:spcBef>
                <a:spcPts val="500"/>
              </a:spcBef>
              <a:buClr>
                <a:srgbClr val="000000"/>
              </a:buClr>
              <a:buSzPct val="50000"/>
              <a:buFont typeface="Arial"/>
              <a:buBlip>
                <a:blip r:embed="rId3"/>
              </a:buBlip>
              <a:defRPr sz="1400">
                <a:solidFill>
                  <a:srgbClr val="000000"/>
                </a:solidFill>
                <a:uFillTx/>
                <a:latin typeface="+mn-lt"/>
                <a:ea typeface="+mn-ea"/>
                <a:cs typeface="+mn-cs"/>
                <a:sym typeface="Comic Sans MS"/>
              </a:defRPr>
            </a:pPr>
            <a:r>
              <a:t>Imaging Barrel EMCal</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PbWO4 EMCal in backward </a:t>
            </a:r>
            <a:br/>
            <a:r>
              <a:t>direction</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Finely segmented EMCal +HCal</a:t>
            </a:r>
            <a:br/>
            <a:r>
              <a:t>in forward direction</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Outer HCal (sPHENIX re-use)</a:t>
            </a:r>
          </a:p>
          <a:p>
            <a:pPr lvl="1" marL="685800" marR="0" indent="-228600">
              <a:lnSpc>
                <a:spcPct val="110000"/>
              </a:lnSpc>
              <a:buClr>
                <a:srgbClr val="000000"/>
              </a:buClr>
              <a:buSzPct val="50000"/>
              <a:buFont typeface="Arial"/>
              <a:buBlip>
                <a:blip r:embed="rId3"/>
              </a:buBlip>
              <a:defRPr sz="1400">
                <a:solidFill>
                  <a:srgbClr val="000000"/>
                </a:solidFill>
                <a:uFillTx/>
                <a:latin typeface="+mn-lt"/>
                <a:ea typeface="+mn-ea"/>
                <a:cs typeface="+mn-cs"/>
                <a:sym typeface="Comic Sans MS"/>
              </a:defRPr>
            </a:pPr>
            <a:r>
              <a:t>Backwards HCal (tail-catcher)</a:t>
            </a:r>
          </a:p>
        </p:txBody>
      </p:sp>
      <p:pic>
        <p:nvPicPr>
          <p:cNvPr id="905" name="Picture 24" descr="Picture 24"/>
          <p:cNvPicPr>
            <a:picLocks noChangeAspect="1"/>
          </p:cNvPicPr>
          <p:nvPr/>
        </p:nvPicPr>
        <p:blipFill>
          <a:blip r:embed="rId4">
            <a:extLst/>
          </a:blip>
          <a:stretch>
            <a:fillRect/>
          </a:stretch>
        </p:blipFill>
        <p:spPr>
          <a:xfrm>
            <a:off x="5021629" y="961720"/>
            <a:ext cx="850901" cy="612510"/>
          </a:xfrm>
          <a:prstGeom prst="rect">
            <a:avLst/>
          </a:prstGeom>
          <a:ln w="12700">
            <a:miter lim="400000"/>
          </a:ln>
        </p:spPr>
      </p:pic>
      <p:sp>
        <p:nvSpPr>
          <p:cNvPr id="906" name="Slide Number Placeholder 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7"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908"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grpSp>
        <p:nvGrpSpPr>
          <p:cNvPr id="911" name="Group"/>
          <p:cNvGrpSpPr/>
          <p:nvPr/>
        </p:nvGrpSpPr>
        <p:grpSpPr>
          <a:xfrm>
            <a:off x="281601" y="5704409"/>
            <a:ext cx="2352600" cy="495750"/>
            <a:chOff x="0" y="0"/>
            <a:chExt cx="2352598" cy="495748"/>
          </a:xfrm>
        </p:grpSpPr>
        <p:sp>
          <p:nvSpPr>
            <p:cNvPr id="909" name="Arrow"/>
            <p:cNvSpPr/>
            <p:nvPr/>
          </p:nvSpPr>
          <p:spPr>
            <a:xfrm>
              <a:off x="22808" y="0"/>
              <a:ext cx="2329791" cy="495749"/>
            </a:xfrm>
            <a:prstGeom prst="rightArrow">
              <a:avLst>
                <a:gd name="adj1" fmla="val 54458"/>
                <a:gd name="adj2" fmla="val 29681"/>
              </a:avLst>
            </a:prstGeom>
            <a:solidFill>
              <a:srgbClr val="FFC000"/>
            </a:solidFill>
            <a:ln w="3175" cap="flat">
              <a:solidFill>
                <a:srgbClr val="1C1C1C"/>
              </a:solidFill>
              <a:prstDash val="solid"/>
              <a:round/>
            </a:ln>
            <a:effectLst/>
          </p:spPr>
          <p:txBody>
            <a:bodyPr wrap="square" lIns="37135" tIns="37135" rIns="37135" bIns="37135" numCol="1" anchor="ctr">
              <a:noAutofit/>
            </a:bodyPr>
            <a:lstStyle/>
            <a:p>
              <a:pPr marL="0" marR="0" algn="ctr">
                <a:defRPr sz="1200">
                  <a:solidFill>
                    <a:srgbClr val="000000"/>
                  </a:solidFill>
                  <a:uFillTx/>
                  <a:latin typeface="Roboto"/>
                  <a:ea typeface="Roboto"/>
                  <a:cs typeface="Roboto"/>
                  <a:sym typeface="Roboto"/>
                </a:defRPr>
              </a:pPr>
            </a:p>
          </p:txBody>
        </p:sp>
        <p:sp>
          <p:nvSpPr>
            <p:cNvPr id="910" name="protons"/>
            <p:cNvSpPr txBox="1"/>
            <p:nvPr/>
          </p:nvSpPr>
          <p:spPr>
            <a:xfrm>
              <a:off x="0" y="84715"/>
              <a:ext cx="1494197" cy="326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4259" tIns="74259" rIns="74259" bIns="74259" numCol="1" anchor="ctr">
              <a:spAutoFit/>
            </a:bodyPr>
            <a:lstStyle>
              <a:lvl1pPr marL="0" marR="0">
                <a:defRPr sz="1200">
                  <a:solidFill>
                    <a:srgbClr val="000000"/>
                  </a:solidFill>
                  <a:uFillTx/>
                  <a:latin typeface="Roboto"/>
                  <a:ea typeface="Roboto"/>
                  <a:cs typeface="Roboto"/>
                  <a:sym typeface="Roboto"/>
                </a:defRPr>
              </a:lvl1pPr>
            </a:lstStyle>
            <a:p>
              <a:pPr/>
              <a:r>
                <a:t>protons</a:t>
              </a:r>
            </a:p>
          </p:txBody>
        </p:sp>
      </p:grpSp>
      <p:grpSp>
        <p:nvGrpSpPr>
          <p:cNvPr id="914" name="Group"/>
          <p:cNvGrpSpPr/>
          <p:nvPr/>
        </p:nvGrpSpPr>
        <p:grpSpPr>
          <a:xfrm>
            <a:off x="2627309" y="5704633"/>
            <a:ext cx="1394365" cy="495301"/>
            <a:chOff x="0" y="0"/>
            <a:chExt cx="1394364" cy="495300"/>
          </a:xfrm>
        </p:grpSpPr>
        <p:sp>
          <p:nvSpPr>
            <p:cNvPr id="912" name="Arrow"/>
            <p:cNvSpPr/>
            <p:nvPr/>
          </p:nvSpPr>
          <p:spPr>
            <a:xfrm flipH="1">
              <a:off x="191701" y="0"/>
              <a:ext cx="158112" cy="495300"/>
            </a:xfrm>
            <a:prstGeom prst="rightArrow">
              <a:avLst>
                <a:gd name="adj1" fmla="val 50000"/>
                <a:gd name="adj2" fmla="val 81185"/>
              </a:avLst>
            </a:prstGeom>
            <a:solidFill>
              <a:srgbClr val="6FA8DC"/>
            </a:solidFill>
            <a:ln w="3175" cap="flat">
              <a:solidFill>
                <a:srgbClr val="1C1C1C"/>
              </a:solidFill>
              <a:prstDash val="solid"/>
              <a:round/>
            </a:ln>
            <a:effectLst/>
          </p:spPr>
          <p:txBody>
            <a:bodyPr wrap="square" lIns="37135" tIns="37135" rIns="37135" bIns="37135" numCol="1" anchor="ctr">
              <a:noAutofit/>
            </a:bodyPr>
            <a:lstStyle/>
            <a:p>
              <a:pPr marL="0" marR="0" algn="ctr">
                <a:defRPr sz="1200">
                  <a:solidFill>
                    <a:srgbClr val="000000"/>
                  </a:solidFill>
                  <a:uFillTx/>
                  <a:latin typeface="Roboto"/>
                  <a:ea typeface="Roboto"/>
                  <a:cs typeface="Roboto"/>
                  <a:sym typeface="Roboto"/>
                </a:defRPr>
              </a:pPr>
            </a:p>
          </p:txBody>
        </p:sp>
        <p:sp>
          <p:nvSpPr>
            <p:cNvPr id="913" name="electrons"/>
            <p:cNvSpPr txBox="1"/>
            <p:nvPr/>
          </p:nvSpPr>
          <p:spPr>
            <a:xfrm>
              <a:off x="0" y="84490"/>
              <a:ext cx="1394365" cy="3045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4259" tIns="74259" rIns="74259" bIns="74259" numCol="1" anchor="ctr">
              <a:noAutofit/>
            </a:bodyPr>
            <a:lstStyle>
              <a:lvl1pPr marL="0" marR="0" algn="ctr">
                <a:defRPr sz="1200">
                  <a:solidFill>
                    <a:srgbClr val="000000"/>
                  </a:solidFill>
                  <a:uFillTx/>
                  <a:latin typeface="Roboto"/>
                  <a:ea typeface="Roboto"/>
                  <a:cs typeface="Roboto"/>
                  <a:sym typeface="Roboto"/>
                </a:defRPr>
              </a:lvl1pPr>
            </a:lstStyle>
            <a:p>
              <a:pPr/>
              <a:r>
                <a:t>electrons</a:t>
              </a:r>
            </a:p>
          </p:txBody>
        </p:sp>
      </p:grpSp>
      <p:sp>
        <p:nvSpPr>
          <p:cNvPr id="915" name="TextBox 40"/>
          <p:cNvSpPr txBox="1"/>
          <p:nvPr/>
        </p:nvSpPr>
        <p:spPr>
          <a:xfrm>
            <a:off x="2541037" y="5582707"/>
            <a:ext cx="418652" cy="272313"/>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spAutoFit/>
          </a:bodyPr>
          <a:lstStyle/>
          <a:p>
            <a:pPr marL="0" marR="0">
              <a:defRPr sz="1400">
                <a:solidFill>
                  <a:srgbClr val="797979"/>
                </a:solidFill>
                <a:uFillTx/>
                <a:latin typeface="Symbol"/>
                <a:ea typeface="Symbol"/>
                <a:cs typeface="Symbol"/>
                <a:sym typeface="Symbol"/>
              </a:defRPr>
            </a:pPr>
            <a:r>
              <a:t>h</a:t>
            </a:r>
            <a:r>
              <a:rPr>
                <a:latin typeface="Calibri"/>
                <a:ea typeface="Calibri"/>
                <a:cs typeface="Calibri"/>
                <a:sym typeface="Calibri"/>
              </a:rPr>
              <a:t>=0</a:t>
            </a:r>
          </a:p>
        </p:txBody>
      </p:sp>
      <p:sp>
        <p:nvSpPr>
          <p:cNvPr id="916" name="Straight Arrow Connector 45"/>
          <p:cNvSpPr/>
          <p:nvPr/>
        </p:nvSpPr>
        <p:spPr>
          <a:xfrm>
            <a:off x="2827519" y="1712813"/>
            <a:ext cx="3181529" cy="2612"/>
          </a:xfrm>
          <a:prstGeom prst="line">
            <a:avLst/>
          </a:prstGeom>
          <a:ln w="12700">
            <a:solidFill>
              <a:srgbClr val="4472C4"/>
            </a:solidFill>
            <a:miter/>
            <a:headEnd type="triangle"/>
            <a:tailEnd type="triangle"/>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17" name="TextBox 46"/>
          <p:cNvSpPr txBox="1"/>
          <p:nvPr/>
        </p:nvSpPr>
        <p:spPr>
          <a:xfrm>
            <a:off x="4143146" y="1481315"/>
            <a:ext cx="550275" cy="231137"/>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nchor="ctr">
            <a:spAutoFit/>
          </a:bodyPr>
          <a:lstStyle>
            <a:lvl1pPr marL="0" marR="0" algn="ctr">
              <a:defRPr sz="1200">
                <a:solidFill>
                  <a:srgbClr val="000000"/>
                </a:solidFill>
                <a:uFillTx/>
                <a:latin typeface="Calibri Light"/>
                <a:ea typeface="Calibri Light"/>
                <a:cs typeface="Calibri Light"/>
                <a:sym typeface="Calibri Light"/>
              </a:defRPr>
            </a:lvl1pPr>
          </a:lstStyle>
          <a:p>
            <a:pPr/>
            <a:r>
              <a:t>5.0m</a:t>
            </a:r>
          </a:p>
        </p:txBody>
      </p:sp>
      <p:sp>
        <p:nvSpPr>
          <p:cNvPr id="918" name="Straight Arrow Connector 51"/>
          <p:cNvSpPr/>
          <p:nvPr/>
        </p:nvSpPr>
        <p:spPr>
          <a:xfrm flipH="1" flipV="1">
            <a:off x="404494" y="1712858"/>
            <a:ext cx="2268714" cy="1"/>
          </a:xfrm>
          <a:prstGeom prst="line">
            <a:avLst/>
          </a:prstGeom>
          <a:ln w="12700">
            <a:solidFill>
              <a:srgbClr val="4472C4"/>
            </a:solidFill>
            <a:miter/>
            <a:headEnd type="triangle"/>
            <a:tailEnd type="triangle"/>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19" name="TextBox 56"/>
          <p:cNvSpPr txBox="1"/>
          <p:nvPr/>
        </p:nvSpPr>
        <p:spPr>
          <a:xfrm>
            <a:off x="1341987" y="1481315"/>
            <a:ext cx="492921" cy="231137"/>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nchor="ctr">
            <a:spAutoFit/>
          </a:bodyPr>
          <a:lstStyle>
            <a:lvl1pPr marL="0" marR="0" algn="ctr">
              <a:defRPr sz="1200">
                <a:solidFill>
                  <a:srgbClr val="000000"/>
                </a:solidFill>
                <a:uFillTx/>
                <a:latin typeface="Calibri Light"/>
                <a:ea typeface="Calibri Light"/>
                <a:cs typeface="Calibri Light"/>
                <a:sym typeface="Calibri Light"/>
              </a:defRPr>
            </a:lvl1pPr>
          </a:lstStyle>
          <a:p>
            <a:pPr/>
            <a:r>
              <a:t>3.2m</a:t>
            </a:r>
          </a:p>
        </p:txBody>
      </p:sp>
      <p:sp>
        <p:nvSpPr>
          <p:cNvPr id="920" name="Straight Arrow Connector 57"/>
          <p:cNvSpPr/>
          <p:nvPr/>
        </p:nvSpPr>
        <p:spPr>
          <a:xfrm flipH="1" flipV="1">
            <a:off x="91884" y="1401719"/>
            <a:ext cx="2577043" cy="2570"/>
          </a:xfrm>
          <a:prstGeom prst="line">
            <a:avLst/>
          </a:prstGeom>
          <a:ln w="12700">
            <a:solidFill>
              <a:srgbClr val="4472C4"/>
            </a:solidFill>
            <a:miter/>
            <a:headEnd type="triangle"/>
            <a:tailEnd type="triangle"/>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21" name="TextBox 58"/>
          <p:cNvSpPr txBox="1"/>
          <p:nvPr/>
        </p:nvSpPr>
        <p:spPr>
          <a:xfrm>
            <a:off x="1133944" y="1189445"/>
            <a:ext cx="492923" cy="231137"/>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nchor="ctr">
            <a:spAutoFit/>
          </a:bodyPr>
          <a:lstStyle>
            <a:lvl1pPr marL="0" marR="0" algn="ctr">
              <a:defRPr sz="1200">
                <a:solidFill>
                  <a:srgbClr val="000000"/>
                </a:solidFill>
                <a:uFillTx/>
                <a:latin typeface="Calibri Light"/>
                <a:ea typeface="Calibri Light"/>
                <a:cs typeface="Calibri Light"/>
                <a:sym typeface="Calibri Light"/>
              </a:defRPr>
            </a:lvl1pPr>
          </a:lstStyle>
          <a:p>
            <a:pPr/>
            <a:r>
              <a:t>3.5m</a:t>
            </a:r>
          </a:p>
        </p:txBody>
      </p:sp>
      <p:pic>
        <p:nvPicPr>
          <p:cNvPr id="922" name="Picture 53" descr="Picture 53"/>
          <p:cNvPicPr>
            <a:picLocks noChangeAspect="1"/>
          </p:cNvPicPr>
          <p:nvPr/>
        </p:nvPicPr>
        <p:blipFill>
          <a:blip r:embed="rId6">
            <a:extLst/>
          </a:blip>
          <a:stretch>
            <a:fillRect/>
          </a:stretch>
        </p:blipFill>
        <p:spPr>
          <a:xfrm>
            <a:off x="-155970" y="1854450"/>
            <a:ext cx="6382954" cy="3617008"/>
          </a:xfrm>
          <a:prstGeom prst="rect">
            <a:avLst/>
          </a:prstGeom>
          <a:ln w="12700">
            <a:miter lim="400000"/>
          </a:ln>
        </p:spPr>
      </p:pic>
      <p:pic>
        <p:nvPicPr>
          <p:cNvPr id="923" name="Picture 55" descr="Picture 55"/>
          <p:cNvPicPr>
            <a:picLocks noChangeAspect="1"/>
          </p:cNvPicPr>
          <p:nvPr/>
        </p:nvPicPr>
        <p:blipFill>
          <a:blip r:embed="rId7">
            <a:extLst/>
          </a:blip>
          <a:stretch>
            <a:fillRect/>
          </a:stretch>
        </p:blipFill>
        <p:spPr>
          <a:xfrm>
            <a:off x="-155970" y="1854450"/>
            <a:ext cx="6382954" cy="3617008"/>
          </a:xfrm>
          <a:prstGeom prst="rect">
            <a:avLst/>
          </a:prstGeom>
          <a:ln w="12700">
            <a:miter lim="400000"/>
          </a:ln>
        </p:spPr>
      </p:pic>
      <p:sp>
        <p:nvSpPr>
          <p:cNvPr id="924" name="Straight Connector 39"/>
          <p:cNvSpPr/>
          <p:nvPr/>
        </p:nvSpPr>
        <p:spPr>
          <a:xfrm flipH="1">
            <a:off x="2750363" y="1681837"/>
            <a:ext cx="1" cy="3893631"/>
          </a:xfrm>
          <a:prstGeom prst="line">
            <a:avLst/>
          </a:prstGeom>
          <a:ln w="12700">
            <a:solidFill>
              <a:srgbClr val="797979"/>
            </a:solidFill>
            <a:prstDash val="dash"/>
            <a:miter/>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25" name="Straight Arrow Connector 42"/>
          <p:cNvSpPr/>
          <p:nvPr/>
        </p:nvSpPr>
        <p:spPr>
          <a:xfrm flipH="1">
            <a:off x="6120969" y="1694077"/>
            <a:ext cx="1" cy="3691684"/>
          </a:xfrm>
          <a:prstGeom prst="line">
            <a:avLst/>
          </a:prstGeom>
          <a:ln w="12700">
            <a:solidFill>
              <a:srgbClr val="4472C4"/>
            </a:solidFill>
            <a:miter/>
            <a:headEnd type="triangle"/>
            <a:tailEnd type="triangle"/>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26" name="TextBox 43"/>
          <p:cNvSpPr txBox="1"/>
          <p:nvPr/>
        </p:nvSpPr>
        <p:spPr>
          <a:xfrm>
            <a:off x="5927613" y="3467558"/>
            <a:ext cx="550275" cy="23113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7135" tIns="37135" rIns="37135" bIns="37135" anchor="ctr">
            <a:spAutoFit/>
          </a:bodyPr>
          <a:lstStyle>
            <a:lvl1pPr marL="0" marR="0" algn="ctr">
              <a:defRPr sz="1200">
                <a:solidFill>
                  <a:srgbClr val="000000"/>
                </a:solidFill>
                <a:uFillTx/>
                <a:latin typeface="Calibri Light"/>
                <a:ea typeface="Calibri Light"/>
                <a:cs typeface="Calibri Light"/>
                <a:sym typeface="Calibri Light"/>
              </a:defRPr>
            </a:lvl1pPr>
          </a:lstStyle>
          <a:p>
            <a:pPr/>
            <a:r>
              <a:t>5.34m</a:t>
            </a:r>
          </a:p>
        </p:txBody>
      </p:sp>
      <p:sp>
        <p:nvSpPr>
          <p:cNvPr id="927" name="ePIC Detector Design"/>
          <p:cNvSpPr txBox="1"/>
          <p:nvPr/>
        </p:nvSpPr>
        <p:spPr>
          <a:xfrm>
            <a:off x="152400" y="709612"/>
            <a:ext cx="4187929"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8"/>
              </a:buBlip>
              <a:defRPr sz="1800">
                <a:solidFill>
                  <a:srgbClr val="000000"/>
                </a:solidFill>
                <a:uFill>
                  <a:solidFill>
                    <a:srgbClr val="000000"/>
                  </a:solidFill>
                </a:uFill>
                <a:latin typeface="+mn-lt"/>
                <a:ea typeface="+mn-ea"/>
                <a:cs typeface="+mn-cs"/>
                <a:sym typeface="Comic Sans MS"/>
              </a:defRPr>
            </a:lvl1pPr>
          </a:lstStyle>
          <a:p>
            <a:pPr/>
            <a:r>
              <a:t>ePIC Detector Design</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4">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904">
                                            <p:txEl>
                                              <p:pRg st="6" end="6"/>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904">
                                            <p:txEl>
                                              <p:pRg st="7" end="7"/>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904">
                                            <p:txEl>
                                              <p:pRg st="8" end="8"/>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904">
                                            <p:txEl>
                                              <p:pRg st="9" end="9"/>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2" fill="hold">
                                  <p:stCondLst>
                                    <p:cond delay="0"/>
                                  </p:stCondLst>
                                  <p:iterate type="el" backwards="0">
                                    <p:tmAbs val="0"/>
                                  </p:iterate>
                                  <p:childTnLst>
                                    <p:set>
                                      <p:cBhvr>
                                        <p:cTn id="21" fill="hold"/>
                                        <p:tgtEl>
                                          <p:spTgt spid="922"/>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904">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904">
                                            <p:txEl>
                                              <p:pRg st="11" end="11"/>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904">
                                            <p:txEl>
                                              <p:pRg st="12" end="12"/>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1" fill="hold">
                                  <p:stCondLst>
                                    <p:cond delay="0"/>
                                  </p:stCondLst>
                                  <p:iterate type="el" backwards="0">
                                    <p:tmAbs val="0"/>
                                  </p:iterate>
                                  <p:childTnLst>
                                    <p:set>
                                      <p:cBhvr>
                                        <p:cTn id="34" fill="hold"/>
                                        <p:tgtEl>
                                          <p:spTgt spid="904">
                                            <p:txEl>
                                              <p:pRg st="13" end="13"/>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 fill="hold">
                                  <p:stCondLst>
                                    <p:cond delay="0"/>
                                  </p:stCondLst>
                                  <p:iterate type="el" backwards="0">
                                    <p:tmAbs val="0"/>
                                  </p:iterate>
                                  <p:childTnLst>
                                    <p:set>
                                      <p:cBhvr>
                                        <p:cTn id="37" fill="hold"/>
                                        <p:tgtEl>
                                          <p:spTgt spid="904">
                                            <p:txEl>
                                              <p:pRg st="14" end="14"/>
                                            </p:txEl>
                                          </p:spTgt>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3" fill="hold">
                                  <p:stCondLst>
                                    <p:cond delay="0"/>
                                  </p:stCondLst>
                                  <p:iterate type="el" backwards="0">
                                    <p:tmAbs val="0"/>
                                  </p:iterate>
                                  <p:childTnLst>
                                    <p:set>
                                      <p:cBhvr>
                                        <p:cTn id="40" fill="hold"/>
                                        <p:tgtEl>
                                          <p:spTgt spid="9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2" grpId="2"/>
      <p:bldP build="whole" bldLvl="1" animBg="1" rev="0" advAuto="0" spid="923" grpId="3"/>
      <p:bldP build="p" bldLvl="5" animBg="1" rev="0" advAuto="0" spid="90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93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931" name="Google Shape;470;p46"/>
          <p:cNvSpPr txBox="1"/>
          <p:nvPr>
            <p:ph type="title"/>
          </p:nvPr>
        </p:nvSpPr>
        <p:spPr>
          <a:prstGeom prst="rect">
            <a:avLst/>
          </a:prstGeom>
        </p:spPr>
        <p:txBody>
          <a:bodyPr lIns="37119" tIns="37119" rIns="37119" bIns="37119"/>
          <a:lstStyle/>
          <a:p>
            <a:pPr/>
            <a:r>
              <a:t>ePIC Detector Design Philosophy</a:t>
            </a:r>
          </a:p>
        </p:txBody>
      </p:sp>
      <p:sp>
        <p:nvSpPr>
          <p:cNvPr id="932" name="Google Shape;471;p46"/>
          <p:cNvSpPr txBox="1"/>
          <p:nvPr>
            <p:ph type="sldNum" sz="quarter" idx="2"/>
          </p:nvPr>
        </p:nvSpPr>
        <p:spPr>
          <a:xfrm>
            <a:off x="9683143" y="0"/>
            <a:ext cx="213939" cy="208544"/>
          </a:xfrm>
          <a:prstGeom prst="rect">
            <a:avLst/>
          </a:prstGeom>
          <a:extLst>
            <a:ext uri="{C572A759-6A51-4108-AA02-DFA0A04FC94B}">
              <ma14:wrappingTextBoxFlag xmlns:ma14="http://schemas.microsoft.com/office/mac/drawingml/2011/main" val="1"/>
            </a:ext>
          </a:extLst>
        </p:spPr>
        <p:txBody>
          <a:bodyPr lIns="37119" tIns="37119" rIns="37119" bIns="37119"/>
          <a:lstStyle/>
          <a:p>
            <a:pPr/>
            <a:fld id="{86CB4B4D-7CA3-9044-876B-883B54F8677D}" type="slidenum"/>
          </a:p>
        </p:txBody>
      </p:sp>
      <p:pic>
        <p:nvPicPr>
          <p:cNvPr id="933"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93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935" name="Picture 6" descr="Picture 6"/>
          <p:cNvPicPr>
            <a:picLocks noChangeAspect="1"/>
          </p:cNvPicPr>
          <p:nvPr/>
        </p:nvPicPr>
        <p:blipFill>
          <a:blip r:embed="rId3">
            <a:extLst/>
          </a:blip>
          <a:srcRect l="3898" t="3675" r="4410" b="0"/>
          <a:stretch>
            <a:fillRect/>
          </a:stretch>
        </p:blipFill>
        <p:spPr>
          <a:xfrm>
            <a:off x="896300" y="1203324"/>
            <a:ext cx="3569807" cy="2125090"/>
          </a:xfrm>
          <a:prstGeom prst="rect">
            <a:avLst/>
          </a:prstGeom>
          <a:ln w="12700">
            <a:miter lim="400000"/>
          </a:ln>
        </p:spPr>
      </p:pic>
      <p:sp>
        <p:nvSpPr>
          <p:cNvPr id="936" name="TextBox 30"/>
          <p:cNvSpPr txBox="1"/>
          <p:nvPr/>
        </p:nvSpPr>
        <p:spPr>
          <a:xfrm>
            <a:off x="5807550" y="870599"/>
            <a:ext cx="4062670" cy="5649089"/>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spAutoFit/>
          </a:bodyPr>
          <a:lstStyle/>
          <a:p>
            <a:pPr marL="228600" marR="0" indent="-228600">
              <a:lnSpc>
                <a:spcPct val="110000"/>
              </a:lnSpc>
              <a:buSzPct val="50000"/>
              <a:buFont typeface="Arial"/>
              <a:buBlip>
                <a:blip r:embed="rId4"/>
              </a:buBlip>
              <a:defRPr sz="1400">
                <a:solidFill>
                  <a:srgbClr val="000000"/>
                </a:solidFill>
                <a:uFillTx/>
                <a:latin typeface="+mn-lt"/>
                <a:ea typeface="+mn-ea"/>
                <a:cs typeface="+mn-cs"/>
                <a:sym typeface="Comic Sans MS"/>
              </a:defRPr>
            </a:pPr>
            <a:r>
              <a:rPr>
                <a:solidFill>
                  <a:srgbClr val="B81810"/>
                </a:solidFill>
              </a:rPr>
              <a:t>MAPS Tracker</a:t>
            </a:r>
            <a:r>
              <a:t>: </a:t>
            </a:r>
          </a:p>
          <a:p>
            <a:pPr lvl="1" marL="679450" marR="0" indent="-222250">
              <a:lnSpc>
                <a:spcPct val="110000"/>
              </a:lnSpc>
              <a:spcBef>
                <a:spcPts val="500"/>
              </a:spcBef>
              <a:buSzPct val="50000"/>
              <a:buFont typeface="Arial"/>
              <a:buBlip>
                <a:blip r:embed="rId5"/>
              </a:buBlip>
              <a:defRPr sz="1400">
                <a:solidFill>
                  <a:srgbClr val="000000"/>
                </a:solidFill>
                <a:uFillTx/>
                <a:latin typeface="+mn-lt"/>
                <a:ea typeface="+mn-ea"/>
                <a:cs typeface="+mn-cs"/>
                <a:sym typeface="Comic Sans MS"/>
              </a:defRPr>
            </a:pPr>
            <a:r>
              <a:t>Small pixels (20 μm), low power consumption (&lt;20 mW/cm</a:t>
            </a:r>
            <a:r>
              <a:rPr baseline="29428"/>
              <a:t>2</a:t>
            </a:r>
            <a:r>
              <a:t>) and material budget (0.05% to 0.55% X/X</a:t>
            </a:r>
            <a:r>
              <a:rPr baseline="-30428"/>
              <a:t>0</a:t>
            </a:r>
            <a:r>
              <a:t>) per layer</a:t>
            </a:r>
          </a:p>
          <a:p>
            <a:pPr lvl="1" marL="679450" marR="0" indent="-222250">
              <a:lnSpc>
                <a:spcPct val="110000"/>
              </a:lnSpc>
              <a:buSzPct val="50000"/>
              <a:buFont typeface="Arial"/>
              <a:buBlip>
                <a:blip r:embed="rId5"/>
              </a:buBlip>
              <a:defRPr sz="1400">
                <a:solidFill>
                  <a:srgbClr val="000000"/>
                </a:solidFill>
                <a:uFillTx/>
                <a:latin typeface="+mn-lt"/>
                <a:ea typeface="+mn-ea"/>
                <a:cs typeface="+mn-cs"/>
                <a:sym typeface="Comic Sans MS"/>
              </a:defRPr>
            </a:pPr>
            <a:r>
              <a:t>Based on ALICE ITS3 development</a:t>
            </a:r>
          </a:p>
          <a:p>
            <a:pPr lvl="1" marL="679450" marR="0" indent="-222250">
              <a:lnSpc>
                <a:spcPct val="110000"/>
              </a:lnSpc>
              <a:buSzPct val="50000"/>
              <a:buFont typeface="Arial"/>
              <a:buBlip>
                <a:blip r:embed="rId5"/>
              </a:buBlip>
              <a:defRPr sz="1400">
                <a:solidFill>
                  <a:srgbClr val="000000"/>
                </a:solidFill>
                <a:uFillTx/>
                <a:latin typeface="+mn-lt"/>
                <a:ea typeface="+mn-ea"/>
                <a:cs typeface="+mn-cs"/>
                <a:sym typeface="Comic Sans MS"/>
              </a:defRPr>
            </a:pPr>
            <a:r>
              <a:t>Vertex layers optimized for beam pipe bake-out and ITS-3 sensor size</a:t>
            </a:r>
          </a:p>
          <a:p>
            <a:pPr lvl="1" marL="679450" marR="0" indent="-222250">
              <a:lnSpc>
                <a:spcPct val="110000"/>
              </a:lnSpc>
              <a:buSzPct val="50000"/>
              <a:buFont typeface="Arial"/>
              <a:buBlip>
                <a:blip r:embed="rId5"/>
              </a:buBlip>
              <a:defRPr sz="1400">
                <a:solidFill>
                  <a:srgbClr val="000000"/>
                </a:solidFill>
                <a:uFillTx/>
                <a:latin typeface="+mn-lt"/>
                <a:ea typeface="+mn-ea"/>
                <a:cs typeface="+mn-cs"/>
                <a:sym typeface="Comic Sans MS"/>
              </a:defRPr>
            </a:pPr>
            <a:r>
              <a:t>Forward and backward disks</a:t>
            </a:r>
          </a:p>
          <a:p>
            <a:pPr marL="228600" marR="0" indent="-228600">
              <a:lnSpc>
                <a:spcPct val="110000"/>
              </a:lnSpc>
              <a:spcBef>
                <a:spcPts val="1000"/>
              </a:spcBef>
              <a:buSzPct val="50000"/>
              <a:buFont typeface="Arial"/>
              <a:buBlip>
                <a:blip r:embed="rId4"/>
              </a:buBlip>
              <a:defRPr sz="1400">
                <a:solidFill>
                  <a:srgbClr val="000000"/>
                </a:solidFill>
                <a:uFillTx/>
                <a:latin typeface="+mn-lt"/>
                <a:ea typeface="+mn-ea"/>
                <a:cs typeface="+mn-cs"/>
                <a:sym typeface="Comic Sans MS"/>
              </a:defRPr>
            </a:pPr>
            <a:r>
              <a:rPr>
                <a:solidFill>
                  <a:srgbClr val="B81810"/>
                </a:solidFill>
              </a:rPr>
              <a:t>MPGD Layers</a:t>
            </a:r>
            <a:r>
              <a:t>:</a:t>
            </a:r>
          </a:p>
          <a:p>
            <a:pPr lvl="1" marL="679450" marR="0" indent="-222250">
              <a:lnSpc>
                <a:spcPct val="110000"/>
              </a:lnSpc>
              <a:spcBef>
                <a:spcPts val="500"/>
              </a:spcBef>
              <a:buSzPct val="50000"/>
              <a:buFont typeface="Arial"/>
              <a:buBlip>
                <a:blip r:embed="rId5"/>
              </a:buBlip>
              <a:defRPr sz="1400">
                <a:solidFill>
                  <a:srgbClr val="000000"/>
                </a:solidFill>
                <a:uFillTx/>
                <a:latin typeface="+mn-lt"/>
                <a:ea typeface="+mn-ea"/>
                <a:cs typeface="+mn-cs"/>
                <a:sym typeface="Comic Sans MS"/>
              </a:defRPr>
            </a:pPr>
            <a:r>
              <a:t>Provide timing and pattern recognition</a:t>
            </a:r>
          </a:p>
          <a:p>
            <a:pPr lvl="1" marL="679450" marR="0" indent="-222250">
              <a:lnSpc>
                <a:spcPct val="110000"/>
              </a:lnSpc>
              <a:buSzPct val="50000"/>
              <a:buFont typeface="Arial"/>
              <a:buBlip>
                <a:blip r:embed="rId5"/>
              </a:buBlip>
              <a:defRPr sz="1400">
                <a:solidFill>
                  <a:srgbClr val="000000"/>
                </a:solidFill>
                <a:uFillTx/>
                <a:latin typeface="+mn-lt"/>
                <a:ea typeface="+mn-ea"/>
                <a:cs typeface="+mn-cs"/>
                <a:sym typeface="Comic Sans MS"/>
              </a:defRPr>
            </a:pPr>
            <a:r>
              <a:t>Cylindrical μMEGAs </a:t>
            </a:r>
          </a:p>
          <a:p>
            <a:pPr lvl="1" marL="679450" marR="0" indent="-222250">
              <a:lnSpc>
                <a:spcPct val="110000"/>
              </a:lnSpc>
              <a:buSzPct val="50000"/>
              <a:buFont typeface="Arial"/>
              <a:buBlip>
                <a:blip r:embed="rId5"/>
              </a:buBlip>
              <a:defRPr sz="1400">
                <a:solidFill>
                  <a:srgbClr val="000000"/>
                </a:solidFill>
                <a:uFillTx/>
                <a:latin typeface="+mn-lt"/>
                <a:ea typeface="+mn-ea"/>
                <a:cs typeface="+mn-cs"/>
                <a:sym typeface="Comic Sans MS"/>
              </a:defRPr>
            </a:pPr>
            <a:r>
              <a:t>Planar μRWell’s before hpDIRC - Impact point and direction for ring seeding </a:t>
            </a:r>
          </a:p>
          <a:p>
            <a:pPr marL="228600" marR="0" indent="-228600">
              <a:lnSpc>
                <a:spcPct val="110000"/>
              </a:lnSpc>
              <a:spcBef>
                <a:spcPts val="1000"/>
              </a:spcBef>
              <a:buSzPct val="50000"/>
              <a:buFont typeface="Arial"/>
              <a:buBlip>
                <a:blip r:embed="rId4"/>
              </a:buBlip>
              <a:defRPr sz="1400">
                <a:solidFill>
                  <a:srgbClr val="000000"/>
                </a:solidFill>
                <a:uFillTx/>
                <a:latin typeface="+mn-lt"/>
                <a:ea typeface="+mn-ea"/>
                <a:cs typeface="+mn-cs"/>
                <a:sym typeface="Comic Sans MS"/>
              </a:defRPr>
            </a:pPr>
            <a:r>
              <a:t>  </a:t>
            </a:r>
            <a:r>
              <a:rPr>
                <a:solidFill>
                  <a:srgbClr val="B81810"/>
                </a:solidFill>
              </a:rPr>
              <a:t>AC-LGAD TOF and AstroPix (BECAL)</a:t>
            </a:r>
            <a:r>
              <a:t>:</a:t>
            </a:r>
          </a:p>
          <a:p>
            <a:pPr lvl="1" marL="679450" marR="0" indent="-222250">
              <a:lnSpc>
                <a:spcPct val="110000"/>
              </a:lnSpc>
              <a:spcBef>
                <a:spcPts val="500"/>
              </a:spcBef>
              <a:buSzPct val="50000"/>
              <a:buFont typeface="Arial"/>
              <a:buBlip>
                <a:blip r:embed="rId5"/>
              </a:buBlip>
              <a:defRPr sz="1400">
                <a:solidFill>
                  <a:srgbClr val="000000"/>
                </a:solidFill>
                <a:uFillTx/>
                <a:latin typeface="+mn-lt"/>
                <a:ea typeface="+mn-ea"/>
                <a:cs typeface="+mn-cs"/>
                <a:sym typeface="Comic Sans MS"/>
              </a:defRPr>
            </a:pPr>
            <a:r>
              <a:t>Additional space point for pattern recognition / redundancy </a:t>
            </a:r>
          </a:p>
          <a:p>
            <a:pPr lvl="1" marL="679450" marR="0" indent="-222250">
              <a:lnSpc>
                <a:spcPct val="110000"/>
              </a:lnSpc>
              <a:spcBef>
                <a:spcPts val="500"/>
              </a:spcBef>
              <a:buSzPct val="50000"/>
              <a:buFont typeface="Arial"/>
              <a:buBlip>
                <a:blip r:embed="rId5"/>
              </a:buBlip>
              <a:defRPr sz="1400">
                <a:solidFill>
                  <a:srgbClr val="000000"/>
                </a:solidFill>
                <a:uFillTx/>
                <a:latin typeface="+mn-lt"/>
                <a:ea typeface="+mn-ea"/>
                <a:cs typeface="+mn-cs"/>
                <a:sym typeface="Comic Sans MS"/>
              </a:defRPr>
            </a:pPr>
            <a:r>
              <a:t>Fast hit point / Low p PID</a:t>
            </a:r>
          </a:p>
        </p:txBody>
      </p:sp>
      <p:sp>
        <p:nvSpPr>
          <p:cNvPr id="937" name="ePIC Tracking Detectors: Layout"/>
          <p:cNvSpPr txBox="1"/>
          <p:nvPr/>
        </p:nvSpPr>
        <p:spPr>
          <a:xfrm>
            <a:off x="152400" y="709612"/>
            <a:ext cx="4187929"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6"/>
              </a:buBlip>
              <a:defRPr sz="1800">
                <a:solidFill>
                  <a:srgbClr val="000000"/>
                </a:solidFill>
                <a:uFill>
                  <a:solidFill>
                    <a:srgbClr val="000000"/>
                  </a:solidFill>
                </a:uFill>
                <a:latin typeface="+mn-lt"/>
                <a:ea typeface="+mn-ea"/>
                <a:cs typeface="+mn-cs"/>
                <a:sym typeface="Comic Sans MS"/>
              </a:defRPr>
            </a:lvl1pPr>
          </a:lstStyle>
          <a:p>
            <a:pPr/>
            <a:r>
              <a:t>ePIC Tracking Detectors: Layout</a:t>
            </a:r>
          </a:p>
        </p:txBody>
      </p:sp>
      <p:grpSp>
        <p:nvGrpSpPr>
          <p:cNvPr id="949" name="Group"/>
          <p:cNvGrpSpPr/>
          <p:nvPr/>
        </p:nvGrpSpPr>
        <p:grpSpPr>
          <a:xfrm>
            <a:off x="376820" y="2121060"/>
            <a:ext cx="5353222" cy="4216985"/>
            <a:chOff x="0" y="0"/>
            <a:chExt cx="5353221" cy="4216984"/>
          </a:xfrm>
        </p:grpSpPr>
        <p:pic>
          <p:nvPicPr>
            <p:cNvPr id="938" name="Picture 16" descr="Picture 16"/>
            <p:cNvPicPr>
              <a:picLocks noChangeAspect="1"/>
            </p:cNvPicPr>
            <p:nvPr/>
          </p:nvPicPr>
          <p:blipFill>
            <a:blip r:embed="rId7">
              <a:extLst/>
            </a:blip>
            <a:srcRect l="11252" t="5464" r="30872" b="0"/>
            <a:stretch>
              <a:fillRect/>
            </a:stretch>
          </p:blipFill>
          <p:spPr>
            <a:xfrm>
              <a:off x="4350191" y="0"/>
              <a:ext cx="1003031" cy="1964727"/>
            </a:xfrm>
            <a:prstGeom prst="rect">
              <a:avLst/>
            </a:prstGeom>
            <a:ln w="12700" cap="flat">
              <a:noFill/>
              <a:miter lim="400000"/>
            </a:ln>
            <a:effectLst/>
          </p:spPr>
        </p:pic>
        <p:sp>
          <p:nvSpPr>
            <p:cNvPr id="939" name="Straight Arrow Connector 9"/>
            <p:cNvSpPr/>
            <p:nvPr/>
          </p:nvSpPr>
          <p:spPr>
            <a:xfrm flipH="1">
              <a:off x="13065" y="270263"/>
              <a:ext cx="1746260" cy="1115981"/>
            </a:xfrm>
            <a:prstGeom prst="line">
              <a:avLst/>
            </a:prstGeom>
            <a:noFill/>
            <a:ln w="12700" cap="flat">
              <a:solidFill>
                <a:srgbClr val="D7B644"/>
              </a:solidFill>
              <a:prstDash val="solid"/>
              <a:miter lim="800000"/>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sp>
          <p:nvSpPr>
            <p:cNvPr id="940" name="Straight Arrow Connector 17"/>
            <p:cNvSpPr/>
            <p:nvPr/>
          </p:nvSpPr>
          <p:spPr>
            <a:xfrm>
              <a:off x="2630350" y="271685"/>
              <a:ext cx="1577967" cy="1113137"/>
            </a:xfrm>
            <a:prstGeom prst="line">
              <a:avLst/>
            </a:prstGeom>
            <a:noFill/>
            <a:ln w="12700" cap="flat">
              <a:solidFill>
                <a:srgbClr val="D7B644"/>
              </a:solidFill>
              <a:prstDash val="solid"/>
              <a:miter lim="800000"/>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nvGrpSpPr>
            <p:cNvPr id="947" name="Group"/>
            <p:cNvGrpSpPr/>
            <p:nvPr/>
          </p:nvGrpSpPr>
          <p:grpSpPr>
            <a:xfrm>
              <a:off x="3461796" y="3525567"/>
              <a:ext cx="1753152" cy="691418"/>
              <a:chOff x="0" y="0"/>
              <a:chExt cx="1753151" cy="691417"/>
            </a:xfrm>
          </p:grpSpPr>
          <p:sp>
            <p:nvSpPr>
              <p:cNvPr id="941" name="Rectangle 22"/>
              <p:cNvSpPr/>
              <p:nvPr/>
            </p:nvSpPr>
            <p:spPr>
              <a:xfrm>
                <a:off x="0" y="90856"/>
                <a:ext cx="87379" cy="81918"/>
              </a:xfrm>
              <a:prstGeom prst="rect">
                <a:avLst/>
              </a:prstGeom>
              <a:solidFill>
                <a:srgbClr val="70AD47"/>
              </a:solidFill>
              <a:ln w="3175" cap="flat">
                <a:solidFill>
                  <a:srgbClr val="70AD47"/>
                </a:solidFill>
                <a:prstDash val="solid"/>
                <a:miter lim="800000"/>
              </a:ln>
              <a:effectLst/>
            </p:spPr>
            <p:txBody>
              <a:bodyPr wrap="square" lIns="37135" tIns="37135" rIns="37135" bIns="37135" numCol="1" anchor="ctr">
                <a:noAutofit/>
              </a:bodyPr>
              <a:lstStyle/>
              <a:p>
                <a:pPr marL="0" marR="0" algn="ctr">
                  <a:defRPr sz="1800">
                    <a:solidFill>
                      <a:srgbClr val="FFFFFF"/>
                    </a:solidFill>
                    <a:uFillTx/>
                    <a:latin typeface="Calibri"/>
                    <a:ea typeface="Calibri"/>
                    <a:cs typeface="Calibri"/>
                    <a:sym typeface="Calibri"/>
                  </a:defRPr>
                </a:pPr>
              </a:p>
            </p:txBody>
          </p:sp>
          <p:sp>
            <p:nvSpPr>
              <p:cNvPr id="942" name="TextBox 23"/>
              <p:cNvSpPr txBox="1"/>
              <p:nvPr/>
            </p:nvSpPr>
            <p:spPr>
              <a:xfrm>
                <a:off x="120848" y="0"/>
                <a:ext cx="1525780" cy="2636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7135" tIns="37135" rIns="37135" bIns="37135" numCol="1" anchor="t">
                <a:spAutoFit/>
              </a:bodyPr>
              <a:lstStyle>
                <a:lvl1pPr marL="0" marR="0">
                  <a:defRPr sz="1400">
                    <a:solidFill>
                      <a:srgbClr val="000000"/>
                    </a:solidFill>
                    <a:uFillTx/>
                    <a:latin typeface="Calibri Light"/>
                    <a:ea typeface="Calibri Light"/>
                    <a:cs typeface="Calibri Light"/>
                    <a:sym typeface="Calibri Light"/>
                  </a:defRPr>
                </a:lvl1pPr>
              </a:lstStyle>
              <a:p>
                <a:pPr/>
                <a:r>
                  <a:t>MAPS Barrel + Disks</a:t>
                </a:r>
              </a:p>
            </p:txBody>
          </p:sp>
          <p:sp>
            <p:nvSpPr>
              <p:cNvPr id="943" name="Rectangle 24"/>
              <p:cNvSpPr/>
              <p:nvPr/>
            </p:nvSpPr>
            <p:spPr>
              <a:xfrm>
                <a:off x="0" y="302019"/>
                <a:ext cx="87378" cy="81918"/>
              </a:xfrm>
              <a:prstGeom prst="rect">
                <a:avLst/>
              </a:prstGeom>
              <a:solidFill>
                <a:srgbClr val="2E75B6"/>
              </a:solidFill>
              <a:ln w="3175" cap="flat">
                <a:solidFill>
                  <a:srgbClr val="2E75B6"/>
                </a:solidFill>
                <a:prstDash val="solid"/>
                <a:miter lim="800000"/>
              </a:ln>
              <a:effectLst/>
            </p:spPr>
            <p:txBody>
              <a:bodyPr wrap="square" lIns="37135" tIns="37135" rIns="37135" bIns="37135" numCol="1" anchor="ctr">
                <a:noAutofit/>
              </a:bodyPr>
              <a:lstStyle/>
              <a:p>
                <a:pPr marL="0" marR="0" algn="ctr">
                  <a:defRPr sz="1800">
                    <a:solidFill>
                      <a:srgbClr val="FFFFFF"/>
                    </a:solidFill>
                    <a:uFillTx/>
                    <a:latin typeface="Calibri"/>
                    <a:ea typeface="Calibri"/>
                    <a:cs typeface="Calibri"/>
                    <a:sym typeface="Calibri"/>
                  </a:defRPr>
                </a:pPr>
              </a:p>
            </p:txBody>
          </p:sp>
          <p:sp>
            <p:nvSpPr>
              <p:cNvPr id="944" name="TextBox 25"/>
              <p:cNvSpPr txBox="1"/>
              <p:nvPr/>
            </p:nvSpPr>
            <p:spPr>
              <a:xfrm>
                <a:off x="120848" y="211162"/>
                <a:ext cx="1632304" cy="2636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7135" tIns="37135" rIns="37135" bIns="37135" numCol="1" anchor="t">
                <a:spAutoFit/>
              </a:bodyPr>
              <a:lstStyle>
                <a:lvl1pPr marL="0" marR="0">
                  <a:defRPr sz="1400">
                    <a:solidFill>
                      <a:srgbClr val="000000"/>
                    </a:solidFill>
                    <a:uFillTx/>
                    <a:latin typeface="Calibri Light"/>
                    <a:ea typeface="Calibri Light"/>
                    <a:cs typeface="Calibri Light"/>
                    <a:sym typeface="Calibri Light"/>
                  </a:defRPr>
                </a:lvl1pPr>
              </a:lstStyle>
              <a:p>
                <a:pPr/>
                <a:r>
                  <a:t>MPGD Barrels + Disks</a:t>
                </a:r>
              </a:p>
            </p:txBody>
          </p:sp>
          <p:sp>
            <p:nvSpPr>
              <p:cNvPr id="945" name="Rectangle 26"/>
              <p:cNvSpPr/>
              <p:nvPr/>
            </p:nvSpPr>
            <p:spPr>
              <a:xfrm>
                <a:off x="0" y="518643"/>
                <a:ext cx="87379" cy="81918"/>
              </a:xfrm>
              <a:prstGeom prst="rect">
                <a:avLst/>
              </a:prstGeom>
              <a:solidFill>
                <a:srgbClr val="FF0000"/>
              </a:solidFill>
              <a:ln w="3175" cap="flat">
                <a:solidFill>
                  <a:srgbClr val="FF0000"/>
                </a:solidFill>
                <a:prstDash val="solid"/>
                <a:miter lim="800000"/>
              </a:ln>
              <a:effectLst/>
            </p:spPr>
            <p:txBody>
              <a:bodyPr wrap="square" lIns="37135" tIns="37135" rIns="37135" bIns="37135" numCol="1" anchor="ctr">
                <a:noAutofit/>
              </a:bodyPr>
              <a:lstStyle/>
              <a:p>
                <a:pPr marL="0" marR="0" algn="ctr">
                  <a:defRPr sz="1800">
                    <a:solidFill>
                      <a:srgbClr val="FFFFFF"/>
                    </a:solidFill>
                    <a:uFillTx/>
                    <a:latin typeface="Calibri"/>
                    <a:ea typeface="Calibri"/>
                    <a:cs typeface="Calibri"/>
                    <a:sym typeface="Calibri"/>
                  </a:defRPr>
                </a:pPr>
              </a:p>
            </p:txBody>
          </p:sp>
          <p:sp>
            <p:nvSpPr>
              <p:cNvPr id="946" name="TextBox 27"/>
              <p:cNvSpPr txBox="1"/>
              <p:nvPr/>
            </p:nvSpPr>
            <p:spPr>
              <a:xfrm>
                <a:off x="120848" y="427787"/>
                <a:ext cx="1489578" cy="2636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7135" tIns="37135" rIns="37135" bIns="37135" numCol="1" anchor="t">
                <a:spAutoFit/>
              </a:bodyPr>
              <a:lstStyle>
                <a:lvl1pPr marL="0" marR="0">
                  <a:defRPr sz="1400">
                    <a:solidFill>
                      <a:srgbClr val="000000"/>
                    </a:solidFill>
                    <a:uFillTx/>
                    <a:latin typeface="Calibri Light"/>
                    <a:ea typeface="Calibri Light"/>
                    <a:cs typeface="Calibri Light"/>
                    <a:sym typeface="Calibri Light"/>
                  </a:defRPr>
                </a:lvl1pPr>
              </a:lstStyle>
              <a:p>
                <a:pPr/>
                <a:r>
                  <a:t>AC-LGAD based ToF</a:t>
                </a:r>
              </a:p>
            </p:txBody>
          </p:sp>
        </p:grpSp>
        <p:pic>
          <p:nvPicPr>
            <p:cNvPr id="948" name="Picture 7" descr="Picture 7"/>
            <p:cNvPicPr>
              <a:picLocks noChangeAspect="1"/>
            </p:cNvPicPr>
            <p:nvPr/>
          </p:nvPicPr>
          <p:blipFill>
            <a:blip r:embed="rId8">
              <a:extLst/>
            </a:blip>
            <a:srcRect l="3970" t="5767" r="2603" b="2841"/>
            <a:stretch>
              <a:fillRect/>
            </a:stretch>
          </p:blipFill>
          <p:spPr>
            <a:xfrm>
              <a:off x="0" y="1378186"/>
              <a:ext cx="4228066" cy="2052198"/>
            </a:xfrm>
            <a:prstGeom prst="rect">
              <a:avLst/>
            </a:prstGeom>
            <a:ln w="12700" cap="flat">
              <a:noFill/>
              <a:miter lim="400000"/>
            </a:ln>
            <a:effectLst/>
          </p:spPr>
        </p:pic>
      </p:grpSp>
      <p:pic>
        <p:nvPicPr>
          <p:cNvPr id="950" name="Picture 33" descr="Picture 33"/>
          <p:cNvPicPr>
            <a:picLocks noChangeAspect="1"/>
          </p:cNvPicPr>
          <p:nvPr/>
        </p:nvPicPr>
        <p:blipFill>
          <a:blip r:embed="rId9">
            <a:extLst/>
          </a:blip>
          <a:srcRect l="5139" t="5452" r="3440" b="5011"/>
          <a:stretch>
            <a:fillRect/>
          </a:stretch>
        </p:blipFill>
        <p:spPr>
          <a:xfrm>
            <a:off x="4659612" y="834362"/>
            <a:ext cx="828655" cy="584199"/>
          </a:xfrm>
          <a:custGeom>
            <a:avLst/>
            <a:gdLst/>
            <a:ahLst/>
            <a:cxnLst>
              <a:cxn ang="0">
                <a:pos x="wd2" y="hd2"/>
              </a:cxn>
              <a:cxn ang="5400000">
                <a:pos x="wd2" y="hd2"/>
              </a:cxn>
              <a:cxn ang="10800000">
                <a:pos x="wd2" y="hd2"/>
              </a:cxn>
              <a:cxn ang="16200000">
                <a:pos x="wd2" y="hd2"/>
              </a:cxn>
            </a:cxnLst>
            <a:rect l="0" t="0" r="r" b="b"/>
            <a:pathLst>
              <a:path w="20930" h="21534" fill="norm" stroke="1" extrusionOk="0">
                <a:moveTo>
                  <a:pt x="14083" y="1"/>
                </a:moveTo>
                <a:cubicBezTo>
                  <a:pt x="14011" y="8"/>
                  <a:pt x="13960" y="145"/>
                  <a:pt x="13863" y="410"/>
                </a:cubicBezTo>
                <a:cubicBezTo>
                  <a:pt x="13749" y="718"/>
                  <a:pt x="13345" y="1270"/>
                  <a:pt x="12971" y="1639"/>
                </a:cubicBezTo>
                <a:cubicBezTo>
                  <a:pt x="12086" y="2511"/>
                  <a:pt x="11970" y="3029"/>
                  <a:pt x="12660" y="3029"/>
                </a:cubicBezTo>
                <a:cubicBezTo>
                  <a:pt x="13022" y="3029"/>
                  <a:pt x="13232" y="3211"/>
                  <a:pt x="13301" y="3599"/>
                </a:cubicBezTo>
                <a:cubicBezTo>
                  <a:pt x="13367" y="3967"/>
                  <a:pt x="13546" y="4152"/>
                  <a:pt x="13813" y="4111"/>
                </a:cubicBezTo>
                <a:cubicBezTo>
                  <a:pt x="14127" y="4063"/>
                  <a:pt x="14271" y="4280"/>
                  <a:pt x="14424" y="5033"/>
                </a:cubicBezTo>
                <a:cubicBezTo>
                  <a:pt x="14604" y="5922"/>
                  <a:pt x="14583" y="6069"/>
                  <a:pt x="14153" y="6481"/>
                </a:cubicBezTo>
                <a:cubicBezTo>
                  <a:pt x="12928" y="7657"/>
                  <a:pt x="12560" y="8296"/>
                  <a:pt x="12560" y="9261"/>
                </a:cubicBezTo>
                <a:lnTo>
                  <a:pt x="12560" y="10227"/>
                </a:lnTo>
                <a:lnTo>
                  <a:pt x="13642" y="8588"/>
                </a:lnTo>
                <a:cubicBezTo>
                  <a:pt x="14555" y="7206"/>
                  <a:pt x="14750" y="7025"/>
                  <a:pt x="14865" y="7462"/>
                </a:cubicBezTo>
                <a:cubicBezTo>
                  <a:pt x="14964" y="7839"/>
                  <a:pt x="14780" y="8282"/>
                  <a:pt x="14193" y="9071"/>
                </a:cubicBezTo>
                <a:cubicBezTo>
                  <a:pt x="13452" y="10067"/>
                  <a:pt x="13278" y="10547"/>
                  <a:pt x="13111" y="12158"/>
                </a:cubicBezTo>
                <a:cubicBezTo>
                  <a:pt x="13069" y="12558"/>
                  <a:pt x="12902" y="12743"/>
                  <a:pt x="12560" y="12743"/>
                </a:cubicBezTo>
                <a:cubicBezTo>
                  <a:pt x="12080" y="12743"/>
                  <a:pt x="12065" y="12666"/>
                  <a:pt x="12008" y="10490"/>
                </a:cubicBezTo>
                <a:lnTo>
                  <a:pt x="11948" y="8252"/>
                </a:lnTo>
                <a:lnTo>
                  <a:pt x="11367" y="8252"/>
                </a:lnTo>
                <a:lnTo>
                  <a:pt x="10785" y="8252"/>
                </a:lnTo>
                <a:lnTo>
                  <a:pt x="10725" y="10490"/>
                </a:lnTo>
                <a:cubicBezTo>
                  <a:pt x="10669" y="12655"/>
                  <a:pt x="10653" y="12743"/>
                  <a:pt x="10184" y="12743"/>
                </a:cubicBezTo>
                <a:cubicBezTo>
                  <a:pt x="9719" y="12743"/>
                  <a:pt x="9693" y="12675"/>
                  <a:pt x="9743" y="11119"/>
                </a:cubicBezTo>
                <a:cubicBezTo>
                  <a:pt x="9790" y="9649"/>
                  <a:pt x="9747" y="9421"/>
                  <a:pt x="9262" y="8866"/>
                </a:cubicBezTo>
                <a:cubicBezTo>
                  <a:pt x="8804" y="8343"/>
                  <a:pt x="8457" y="8252"/>
                  <a:pt x="6946" y="8252"/>
                </a:cubicBezTo>
                <a:lnTo>
                  <a:pt x="5172" y="8252"/>
                </a:lnTo>
                <a:lnTo>
                  <a:pt x="5212" y="10490"/>
                </a:lnTo>
                <a:cubicBezTo>
                  <a:pt x="5256" y="12678"/>
                  <a:pt x="5251" y="12743"/>
                  <a:pt x="4791" y="12743"/>
                </a:cubicBezTo>
                <a:cubicBezTo>
                  <a:pt x="4412" y="12743"/>
                  <a:pt x="4283" y="12544"/>
                  <a:pt x="4169" y="11733"/>
                </a:cubicBezTo>
                <a:cubicBezTo>
                  <a:pt x="4091" y="11178"/>
                  <a:pt x="3780" y="10415"/>
                  <a:pt x="3478" y="10036"/>
                </a:cubicBezTo>
                <a:cubicBezTo>
                  <a:pt x="2687" y="9047"/>
                  <a:pt x="1347" y="9284"/>
                  <a:pt x="571" y="10548"/>
                </a:cubicBezTo>
                <a:cubicBezTo>
                  <a:pt x="-389" y="12112"/>
                  <a:pt x="-101" y="14531"/>
                  <a:pt x="1152" y="15464"/>
                </a:cubicBezTo>
                <a:cubicBezTo>
                  <a:pt x="1836" y="15973"/>
                  <a:pt x="3102" y="15849"/>
                  <a:pt x="3628" y="15230"/>
                </a:cubicBezTo>
                <a:lnTo>
                  <a:pt x="4089" y="14688"/>
                </a:lnTo>
                <a:lnTo>
                  <a:pt x="3598" y="14103"/>
                </a:lnTo>
                <a:cubicBezTo>
                  <a:pt x="3173" y="13599"/>
                  <a:pt x="3147" y="13487"/>
                  <a:pt x="3428" y="13328"/>
                </a:cubicBezTo>
                <a:cubicBezTo>
                  <a:pt x="3608" y="13226"/>
                  <a:pt x="4096" y="13175"/>
                  <a:pt x="4510" y="13226"/>
                </a:cubicBezTo>
                <a:lnTo>
                  <a:pt x="5262" y="13328"/>
                </a:lnTo>
                <a:lnTo>
                  <a:pt x="5212" y="15274"/>
                </a:lnTo>
                <a:lnTo>
                  <a:pt x="5162" y="17234"/>
                </a:lnTo>
                <a:lnTo>
                  <a:pt x="5864" y="17234"/>
                </a:lnTo>
                <a:lnTo>
                  <a:pt x="6565" y="17234"/>
                </a:lnTo>
                <a:lnTo>
                  <a:pt x="6625" y="15420"/>
                </a:lnTo>
                <a:lnTo>
                  <a:pt x="6685" y="13606"/>
                </a:lnTo>
                <a:lnTo>
                  <a:pt x="8440" y="13372"/>
                </a:lnTo>
                <a:cubicBezTo>
                  <a:pt x="9404" y="13239"/>
                  <a:pt x="10326" y="13196"/>
                  <a:pt x="10485" y="13284"/>
                </a:cubicBezTo>
                <a:cubicBezTo>
                  <a:pt x="10695" y="13402"/>
                  <a:pt x="10765" y="13963"/>
                  <a:pt x="10765" y="15347"/>
                </a:cubicBezTo>
                <a:lnTo>
                  <a:pt x="10765" y="17234"/>
                </a:lnTo>
                <a:lnTo>
                  <a:pt x="11357" y="17234"/>
                </a:lnTo>
                <a:cubicBezTo>
                  <a:pt x="11944" y="17234"/>
                  <a:pt x="11939" y="17228"/>
                  <a:pt x="11998" y="15274"/>
                </a:cubicBezTo>
                <a:cubicBezTo>
                  <a:pt x="12053" y="13469"/>
                  <a:pt x="12100" y="13328"/>
                  <a:pt x="12509" y="13328"/>
                </a:cubicBezTo>
                <a:cubicBezTo>
                  <a:pt x="12834" y="13328"/>
                  <a:pt x="13071" y="13673"/>
                  <a:pt x="13402" y="14615"/>
                </a:cubicBezTo>
                <a:cubicBezTo>
                  <a:pt x="13960" y="16206"/>
                  <a:pt x="14588" y="16887"/>
                  <a:pt x="15747" y="17175"/>
                </a:cubicBezTo>
                <a:cubicBezTo>
                  <a:pt x="16454" y="17351"/>
                  <a:pt x="16639" y="17514"/>
                  <a:pt x="16639" y="17965"/>
                </a:cubicBezTo>
                <a:cubicBezTo>
                  <a:pt x="16639" y="18456"/>
                  <a:pt x="16531" y="18522"/>
                  <a:pt x="15847" y="18434"/>
                </a:cubicBezTo>
                <a:cubicBezTo>
                  <a:pt x="14792" y="18297"/>
                  <a:pt x="14173" y="17807"/>
                  <a:pt x="13291" y="16385"/>
                </a:cubicBezTo>
                <a:lnTo>
                  <a:pt x="12560" y="15200"/>
                </a:lnTo>
                <a:lnTo>
                  <a:pt x="12560" y="16166"/>
                </a:lnTo>
                <a:cubicBezTo>
                  <a:pt x="12560" y="17873"/>
                  <a:pt x="13910" y="19259"/>
                  <a:pt x="15837" y="19531"/>
                </a:cubicBezTo>
                <a:cubicBezTo>
                  <a:pt x="16975" y="19691"/>
                  <a:pt x="17031" y="19742"/>
                  <a:pt x="17211" y="20657"/>
                </a:cubicBezTo>
                <a:cubicBezTo>
                  <a:pt x="17357" y="21400"/>
                  <a:pt x="17489" y="21593"/>
                  <a:pt x="17812" y="21520"/>
                </a:cubicBezTo>
                <a:cubicBezTo>
                  <a:pt x="18248" y="21423"/>
                  <a:pt x="18259" y="21351"/>
                  <a:pt x="18053" y="20072"/>
                </a:cubicBezTo>
                <a:cubicBezTo>
                  <a:pt x="17946" y="19409"/>
                  <a:pt x="18019" y="19215"/>
                  <a:pt x="18494" y="18858"/>
                </a:cubicBezTo>
                <a:cubicBezTo>
                  <a:pt x="19341" y="18220"/>
                  <a:pt x="20471" y="16261"/>
                  <a:pt x="20709" y="15010"/>
                </a:cubicBezTo>
                <a:cubicBezTo>
                  <a:pt x="21211" y="12379"/>
                  <a:pt x="20848" y="9909"/>
                  <a:pt x="19697" y="8091"/>
                </a:cubicBezTo>
                <a:cubicBezTo>
                  <a:pt x="18922" y="6867"/>
                  <a:pt x="18907" y="6824"/>
                  <a:pt x="19226" y="6116"/>
                </a:cubicBezTo>
                <a:cubicBezTo>
                  <a:pt x="19416" y="5692"/>
                  <a:pt x="19672" y="5453"/>
                  <a:pt x="19837" y="5545"/>
                </a:cubicBezTo>
                <a:cubicBezTo>
                  <a:pt x="20050" y="5664"/>
                  <a:pt x="20128" y="5445"/>
                  <a:pt x="20128" y="4653"/>
                </a:cubicBezTo>
                <a:lnTo>
                  <a:pt x="20128" y="3599"/>
                </a:lnTo>
                <a:lnTo>
                  <a:pt x="19516" y="4053"/>
                </a:lnTo>
                <a:cubicBezTo>
                  <a:pt x="19051" y="4403"/>
                  <a:pt x="18952" y="4615"/>
                  <a:pt x="19115" y="4901"/>
                </a:cubicBezTo>
                <a:cubicBezTo>
                  <a:pt x="19273" y="5179"/>
                  <a:pt x="19223" y="5462"/>
                  <a:pt x="18925" y="6013"/>
                </a:cubicBezTo>
                <a:cubicBezTo>
                  <a:pt x="18537" y="6731"/>
                  <a:pt x="18490" y="6750"/>
                  <a:pt x="17832" y="6350"/>
                </a:cubicBezTo>
                <a:cubicBezTo>
                  <a:pt x="17455" y="6120"/>
                  <a:pt x="16842" y="5940"/>
                  <a:pt x="16469" y="5940"/>
                </a:cubicBezTo>
                <a:cubicBezTo>
                  <a:pt x="15682" y="5940"/>
                  <a:pt x="15406" y="5538"/>
                  <a:pt x="15316" y="4331"/>
                </a:cubicBezTo>
                <a:cubicBezTo>
                  <a:pt x="15262" y="3613"/>
                  <a:pt x="15326" y="3459"/>
                  <a:pt x="15707" y="3380"/>
                </a:cubicBezTo>
                <a:cubicBezTo>
                  <a:pt x="16057" y="3308"/>
                  <a:pt x="16120" y="3196"/>
                  <a:pt x="15958" y="2912"/>
                </a:cubicBezTo>
                <a:cubicBezTo>
                  <a:pt x="15802" y="2639"/>
                  <a:pt x="15818" y="2431"/>
                  <a:pt x="16038" y="2166"/>
                </a:cubicBezTo>
                <a:cubicBezTo>
                  <a:pt x="16462" y="1654"/>
                  <a:pt x="16419" y="1141"/>
                  <a:pt x="15898" y="644"/>
                </a:cubicBezTo>
                <a:cubicBezTo>
                  <a:pt x="15560" y="323"/>
                  <a:pt x="15365" y="304"/>
                  <a:pt x="15106" y="542"/>
                </a:cubicBezTo>
                <a:cubicBezTo>
                  <a:pt x="14839" y="787"/>
                  <a:pt x="14681" y="740"/>
                  <a:pt x="14414" y="352"/>
                </a:cubicBezTo>
                <a:cubicBezTo>
                  <a:pt x="14250" y="113"/>
                  <a:pt x="14156" y="-7"/>
                  <a:pt x="14083" y="1"/>
                </a:cubicBezTo>
                <a:close/>
              </a:path>
            </a:pathLst>
          </a:custGeom>
          <a:ln w="12700">
            <a:miter lim="400000"/>
          </a:ln>
        </p:spPr>
      </p:pic>
      <p:sp>
        <p:nvSpPr>
          <p:cNvPr id="951" name="Talk by Matt Posik / 05:00 PM: ePIC Tracking System Overview and Performance"/>
          <p:cNvSpPr txBox="1"/>
          <p:nvPr/>
        </p:nvSpPr>
        <p:spPr>
          <a:xfrm>
            <a:off x="-4544" y="5893544"/>
            <a:ext cx="3866591"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solidFill>
                  <a:srgbClr val="0433FF"/>
                </a:solidFill>
                <a:latin typeface="Helvetica"/>
                <a:ea typeface="Helvetica"/>
                <a:cs typeface="Helvetica"/>
                <a:sym typeface="Helvetica"/>
              </a:defRPr>
            </a:lvl1pPr>
          </a:lstStyle>
          <a:p>
            <a:pPr/>
            <a:r>
              <a:t>Talk by Matt Posik / 05:00 PM: ePIC Tracking System Overview and Performance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36"/>
                                        </p:tgtEl>
                                        <p:attrNameLst>
                                          <p:attrName>style.visibility</p:attrName>
                                        </p:attrNameLst>
                                      </p:cBhvr>
                                      <p:to>
                                        <p:strVal val="visible"/>
                                      </p:to>
                                    </p:set>
                                    <p:animEffect filter="fade" transition="in">
                                      <p:cBhvr>
                                        <p:cTn id="7" dur="1000"/>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954"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955" name="Picture 15" descr="Picture 15"/>
          <p:cNvPicPr>
            <a:picLocks noChangeAspect="1"/>
          </p:cNvPicPr>
          <p:nvPr/>
        </p:nvPicPr>
        <p:blipFill>
          <a:blip r:embed="rId2">
            <a:extLst/>
          </a:blip>
          <a:stretch>
            <a:fillRect/>
          </a:stretch>
        </p:blipFill>
        <p:spPr>
          <a:xfrm>
            <a:off x="1872654" y="2787599"/>
            <a:ext cx="5540786" cy="3139780"/>
          </a:xfrm>
          <a:prstGeom prst="rect">
            <a:avLst/>
          </a:prstGeom>
          <a:ln w="12700">
            <a:miter lim="400000"/>
          </a:ln>
        </p:spPr>
      </p:pic>
      <p:sp>
        <p:nvSpPr>
          <p:cNvPr id="956" name="Google Shape;552;p50"/>
          <p:cNvSpPr txBox="1"/>
          <p:nvPr>
            <p:ph type="title"/>
          </p:nvPr>
        </p:nvSpPr>
        <p:spPr>
          <a:prstGeom prst="rect">
            <a:avLst/>
          </a:prstGeom>
        </p:spPr>
        <p:txBody>
          <a:bodyPr lIns="37119" tIns="37119" rIns="37119" bIns="37119"/>
          <a:lstStyle/>
          <a:p>
            <a:pPr/>
            <a:r>
              <a:t>ePIC Detector Design Philosophy</a:t>
            </a:r>
          </a:p>
        </p:txBody>
      </p:sp>
      <p:sp>
        <p:nvSpPr>
          <p:cNvPr id="957" name="Google Shape;551;p50"/>
          <p:cNvSpPr txBox="1"/>
          <p:nvPr>
            <p:ph type="sldNum" sz="quarter" idx="2"/>
          </p:nvPr>
        </p:nvSpPr>
        <p:spPr>
          <a:xfrm>
            <a:off x="9683143" y="0"/>
            <a:ext cx="213939" cy="208544"/>
          </a:xfrm>
          <a:prstGeom prst="rect">
            <a:avLst/>
          </a:prstGeom>
          <a:extLst>
            <a:ext uri="{C572A759-6A51-4108-AA02-DFA0A04FC94B}">
              <ma14:wrappingTextBoxFlag xmlns:ma14="http://schemas.microsoft.com/office/mac/drawingml/2011/main" val="1"/>
            </a:ext>
          </a:extLst>
        </p:spPr>
        <p:txBody>
          <a:bodyPr lIns="37119" tIns="37119" rIns="37119" bIns="37119"/>
          <a:lstStyle/>
          <a:p>
            <a:pPr/>
            <a:fld id="{86CB4B4D-7CA3-9044-876B-883B54F8677D}" type="slidenum"/>
          </a:p>
        </p:txBody>
      </p:sp>
      <p:pic>
        <p:nvPicPr>
          <p:cNvPr id="958"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959"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960" name="Google Shape;564;p50"/>
          <p:cNvSpPr/>
          <p:nvPr/>
        </p:nvSpPr>
        <p:spPr>
          <a:xfrm>
            <a:off x="2192770" y="3890165"/>
            <a:ext cx="1974578" cy="1"/>
          </a:xfrm>
          <a:prstGeom prst="line">
            <a:avLst/>
          </a:prstGeom>
          <a:ln w="12700">
            <a:solidFill>
              <a:srgbClr val="1C1C1C"/>
            </a:solidFill>
            <a:tailEnd type="triangle"/>
          </a:ln>
        </p:spPr>
        <p:txBody>
          <a:bodyPr lIns="37135" tIns="37135" rIns="37135" bIns="37135"/>
          <a:lstStyle/>
          <a:p>
            <a:pPr marL="0" marR="0">
              <a:defRPr sz="1800">
                <a:solidFill>
                  <a:srgbClr val="000000"/>
                </a:solidFill>
                <a:uFillTx/>
                <a:latin typeface="Calibri"/>
                <a:ea typeface="Calibri"/>
                <a:cs typeface="Calibri"/>
                <a:sym typeface="Calibri"/>
              </a:defRPr>
            </a:pPr>
          </a:p>
        </p:txBody>
      </p:sp>
      <p:sp>
        <p:nvSpPr>
          <p:cNvPr id="961" name="ePIC PID Detectors: Layout"/>
          <p:cNvSpPr txBox="1"/>
          <p:nvPr/>
        </p:nvSpPr>
        <p:spPr>
          <a:xfrm>
            <a:off x="152400" y="709612"/>
            <a:ext cx="4993252"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4"/>
              </a:buBlip>
              <a:defRPr sz="1800">
                <a:solidFill>
                  <a:srgbClr val="000000"/>
                </a:solidFill>
                <a:uFill>
                  <a:solidFill>
                    <a:srgbClr val="000000"/>
                  </a:solidFill>
                </a:uFill>
                <a:latin typeface="+mn-lt"/>
                <a:ea typeface="+mn-ea"/>
                <a:cs typeface="+mn-cs"/>
                <a:sym typeface="Comic Sans MS"/>
              </a:defRPr>
            </a:lvl1pPr>
          </a:lstStyle>
          <a:p>
            <a:pPr/>
            <a:r>
              <a:t>ePIC PID Detectors: Layout</a:t>
            </a:r>
          </a:p>
        </p:txBody>
      </p:sp>
      <p:grpSp>
        <p:nvGrpSpPr>
          <p:cNvPr id="965" name="Group"/>
          <p:cNvGrpSpPr/>
          <p:nvPr/>
        </p:nvGrpSpPr>
        <p:grpSpPr>
          <a:xfrm>
            <a:off x="8855" y="1998336"/>
            <a:ext cx="3736249" cy="3248059"/>
            <a:chOff x="0" y="0"/>
            <a:chExt cx="3736247" cy="3248058"/>
          </a:xfrm>
        </p:grpSpPr>
        <p:pic>
          <p:nvPicPr>
            <p:cNvPr id="962" name="Google Shape;546;p50" descr="Google Shape;546;p50"/>
            <p:cNvPicPr>
              <a:picLocks noChangeAspect="1"/>
            </p:cNvPicPr>
            <p:nvPr/>
          </p:nvPicPr>
          <p:blipFill>
            <a:blip r:embed="rId5">
              <a:extLst/>
            </a:blip>
            <a:stretch>
              <a:fillRect/>
            </a:stretch>
          </p:blipFill>
          <p:spPr>
            <a:xfrm>
              <a:off x="0" y="1615577"/>
              <a:ext cx="2141289" cy="1632482"/>
            </a:xfrm>
            <a:prstGeom prst="rect">
              <a:avLst/>
            </a:prstGeom>
            <a:ln w="12700" cap="flat">
              <a:noFill/>
              <a:miter lim="400000"/>
            </a:ln>
            <a:effectLst/>
          </p:spPr>
        </p:pic>
        <p:sp>
          <p:nvSpPr>
            <p:cNvPr id="963" name="Google Shape;554;p50"/>
            <p:cNvSpPr txBox="1"/>
            <p:nvPr/>
          </p:nvSpPr>
          <p:spPr>
            <a:xfrm>
              <a:off x="67148" y="0"/>
              <a:ext cx="2006992" cy="1458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19" tIns="37119" rIns="37119" bIns="37119" numCol="1" anchor="t">
              <a:spAutoFit/>
            </a:bodyPr>
            <a:lstStyle/>
            <a:p>
              <a:pPr marL="0" marR="0">
                <a:defRPr sz="1400">
                  <a:solidFill>
                    <a:srgbClr val="B81810"/>
                  </a:solidFill>
                  <a:uFillTx/>
                  <a:latin typeface="+mn-lt"/>
                  <a:ea typeface="+mn-ea"/>
                  <a:cs typeface="+mn-cs"/>
                  <a:sym typeface="Comic Sans MS"/>
                </a:defRPr>
              </a:pPr>
              <a:r>
                <a:t>Proximity Focused (pfRICH)</a:t>
              </a:r>
            </a:p>
            <a:p>
              <a:pPr marL="228600" marR="0" indent="-228600">
                <a:spcBef>
                  <a:spcPts val="1000"/>
                </a:spcBef>
                <a:buClr>
                  <a:srgbClr val="000000"/>
                </a:buClr>
                <a:buSzPts val="500"/>
                <a:buBlip>
                  <a:blip r:embed="rId6"/>
                </a:buBlip>
                <a:defRPr sz="1000">
                  <a:solidFill>
                    <a:srgbClr val="767171"/>
                  </a:solidFill>
                  <a:uFillTx/>
                  <a:latin typeface="+mn-lt"/>
                  <a:ea typeface="+mn-ea"/>
                  <a:cs typeface="+mn-cs"/>
                  <a:sym typeface="Comic Sans MS"/>
                </a:defRPr>
              </a:pPr>
              <a:r>
                <a:t>Long proximity gap (~40 cm)</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Sensor: LAPPDs</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up to 9 GeV/c 3б π/K sep.</a:t>
              </a:r>
            </a:p>
          </p:txBody>
        </p:sp>
        <p:sp>
          <p:nvSpPr>
            <p:cNvPr id="964" name="Google Shape;521;p48"/>
            <p:cNvSpPr/>
            <p:nvPr/>
          </p:nvSpPr>
          <p:spPr>
            <a:xfrm>
              <a:off x="1759631" y="2212207"/>
              <a:ext cx="1976617" cy="259119"/>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grpSp>
        <p:nvGrpSpPr>
          <p:cNvPr id="969" name="Group"/>
          <p:cNvGrpSpPr/>
          <p:nvPr/>
        </p:nvGrpSpPr>
        <p:grpSpPr>
          <a:xfrm>
            <a:off x="2073612" y="923896"/>
            <a:ext cx="4872277" cy="3241460"/>
            <a:chOff x="0" y="0"/>
            <a:chExt cx="4872275" cy="3241458"/>
          </a:xfrm>
        </p:grpSpPr>
        <p:pic>
          <p:nvPicPr>
            <p:cNvPr id="966" name="Google Shape;553;p50" descr="Google Shape;553;p50"/>
            <p:cNvPicPr>
              <a:picLocks noChangeAspect="1"/>
            </p:cNvPicPr>
            <p:nvPr/>
          </p:nvPicPr>
          <p:blipFill>
            <a:blip r:embed="rId7">
              <a:extLst/>
            </a:blip>
            <a:stretch>
              <a:fillRect/>
            </a:stretch>
          </p:blipFill>
          <p:spPr>
            <a:xfrm>
              <a:off x="2097913" y="0"/>
              <a:ext cx="2774363" cy="1625607"/>
            </a:xfrm>
            <a:prstGeom prst="rect">
              <a:avLst/>
            </a:prstGeom>
            <a:ln w="12700" cap="flat">
              <a:noFill/>
              <a:miter lim="400000"/>
            </a:ln>
            <a:effectLst/>
          </p:spPr>
        </p:pic>
        <p:sp>
          <p:nvSpPr>
            <p:cNvPr id="967" name="Google Shape;555;p50"/>
            <p:cNvSpPr txBox="1"/>
            <p:nvPr/>
          </p:nvSpPr>
          <p:spPr>
            <a:xfrm>
              <a:off x="0" y="323572"/>
              <a:ext cx="2390693" cy="1153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19" tIns="37119" rIns="37119" bIns="37119" numCol="1" anchor="t">
              <a:spAutoFit/>
            </a:bodyPr>
            <a:lstStyle/>
            <a:p>
              <a:pPr marL="0" marR="0">
                <a:defRPr sz="1400">
                  <a:solidFill>
                    <a:srgbClr val="B81810"/>
                  </a:solidFill>
                  <a:uFillTx/>
                  <a:latin typeface="+mn-lt"/>
                  <a:ea typeface="+mn-ea"/>
                  <a:cs typeface="+mn-cs"/>
                  <a:sym typeface="Comic Sans MS"/>
                </a:defRPr>
              </a:pPr>
              <a:r>
                <a:t>High-Performance DIRC</a:t>
              </a:r>
            </a:p>
            <a:p>
              <a:pPr marL="228600" marR="0" indent="-228600">
                <a:spcBef>
                  <a:spcPts val="1000"/>
                </a:spcBef>
                <a:buClr>
                  <a:srgbClr val="000000"/>
                </a:buClr>
                <a:buSzPts val="500"/>
                <a:buBlip>
                  <a:blip r:embed="rId6"/>
                </a:buBlip>
                <a:defRPr sz="1000">
                  <a:solidFill>
                    <a:srgbClr val="767171"/>
                  </a:solidFill>
                  <a:uFillTx/>
                  <a:latin typeface="+mn-lt"/>
                  <a:ea typeface="+mn-ea"/>
                  <a:cs typeface="+mn-cs"/>
                  <a:sym typeface="Comic Sans MS"/>
                </a:defRPr>
              </a:pPr>
              <a:r>
                <a:t>Quartz bar radiator (BaBAR bars) </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light detection with MCP-PMTs</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Fully focused</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π/K 3б separation at 6 GeV/c</a:t>
              </a:r>
            </a:p>
          </p:txBody>
        </p:sp>
        <p:sp>
          <p:nvSpPr>
            <p:cNvPr id="968" name="Google Shape;521;p48"/>
            <p:cNvSpPr/>
            <p:nvPr/>
          </p:nvSpPr>
          <p:spPr>
            <a:xfrm flipH="1">
              <a:off x="2186437" y="1591498"/>
              <a:ext cx="837631" cy="1649961"/>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grpSp>
        <p:nvGrpSpPr>
          <p:cNvPr id="974" name="Group"/>
          <p:cNvGrpSpPr/>
          <p:nvPr/>
        </p:nvGrpSpPr>
        <p:grpSpPr>
          <a:xfrm>
            <a:off x="5693220" y="710593"/>
            <a:ext cx="3973599" cy="3292049"/>
            <a:chOff x="0" y="0"/>
            <a:chExt cx="3973598" cy="3292048"/>
          </a:xfrm>
        </p:grpSpPr>
        <p:pic>
          <p:nvPicPr>
            <p:cNvPr id="970" name="Google Shape;550;p50" descr="Google Shape;550;p50"/>
            <p:cNvPicPr>
              <a:picLocks noChangeAspect="1"/>
            </p:cNvPicPr>
            <p:nvPr/>
          </p:nvPicPr>
          <p:blipFill>
            <a:blip r:embed="rId8">
              <a:extLst/>
            </a:blip>
            <a:stretch>
              <a:fillRect/>
            </a:stretch>
          </p:blipFill>
          <p:spPr>
            <a:xfrm>
              <a:off x="1676910" y="158456"/>
              <a:ext cx="1826110" cy="2186135"/>
            </a:xfrm>
            <a:prstGeom prst="rect">
              <a:avLst/>
            </a:prstGeom>
            <a:ln w="12700" cap="flat">
              <a:noFill/>
              <a:miter lim="400000"/>
            </a:ln>
            <a:effectLst/>
          </p:spPr>
        </p:pic>
        <p:sp>
          <p:nvSpPr>
            <p:cNvPr id="971" name="Google Shape;556;p50"/>
            <p:cNvSpPr txBox="1"/>
            <p:nvPr/>
          </p:nvSpPr>
          <p:spPr>
            <a:xfrm>
              <a:off x="1311305" y="-1"/>
              <a:ext cx="2662294" cy="31554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37119" tIns="37119" rIns="37119" bIns="37119" numCol="1" anchor="ctr">
              <a:spAutoFit/>
            </a:bodyPr>
            <a:lstStyle>
              <a:lvl1pPr marL="0" marR="0" algn="ctr">
                <a:defRPr sz="1400">
                  <a:solidFill>
                    <a:srgbClr val="B81810"/>
                  </a:solidFill>
                  <a:uFillTx/>
                  <a:latin typeface="+mn-lt"/>
                  <a:ea typeface="+mn-ea"/>
                  <a:cs typeface="+mn-cs"/>
                  <a:sym typeface="Comic Sans MS"/>
                </a:defRPr>
              </a:lvl1pPr>
            </a:lstStyle>
            <a:p>
              <a:pPr/>
              <a:r>
                <a:t>Dual-Radiator RICH (dRICH)</a:t>
              </a:r>
            </a:p>
          </p:txBody>
        </p:sp>
        <p:sp>
          <p:nvSpPr>
            <p:cNvPr id="972" name="Google Shape;567;p50"/>
            <p:cNvSpPr txBox="1"/>
            <p:nvPr/>
          </p:nvSpPr>
          <p:spPr>
            <a:xfrm>
              <a:off x="1579925" y="2155844"/>
              <a:ext cx="2390694" cy="9727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012" tIns="99012" rIns="99012" bIns="99012" numCol="1" anchor="t">
              <a:spAutoFit/>
            </a:bodyPr>
            <a:lstStyle/>
            <a:p>
              <a:pPr marL="207818" marR="0" indent="-207818">
                <a:buClr>
                  <a:srgbClr val="000000"/>
                </a:buClr>
                <a:buSzPts val="500"/>
                <a:buBlip>
                  <a:blip r:embed="rId6"/>
                </a:buBlip>
                <a:defRPr sz="1000">
                  <a:solidFill>
                    <a:srgbClr val="767171"/>
                  </a:solidFill>
                  <a:uFillTx/>
                  <a:latin typeface="+mn-lt"/>
                  <a:ea typeface="+mn-ea"/>
                  <a:cs typeface="+mn-cs"/>
                  <a:sym typeface="Comic Sans MS"/>
                </a:defRPr>
              </a:pPr>
              <a:r>
                <a:t>C</a:t>
              </a:r>
              <a:r>
                <a:rPr baseline="-25000"/>
                <a:t>2</a:t>
              </a:r>
              <a:r>
                <a:t>F</a:t>
              </a:r>
              <a:r>
                <a:rPr baseline="-25000"/>
                <a:t>6</a:t>
              </a:r>
              <a:r>
                <a:t> Gas</a:t>
              </a:r>
              <a:r>
                <a:rPr sz="2400"/>
                <a:t> </a:t>
              </a:r>
              <a:r>
                <a:t>Volume and Aerogel</a:t>
              </a:r>
            </a:p>
            <a:p>
              <a:pPr marL="207818" marR="0" indent="-207818">
                <a:buClr>
                  <a:srgbClr val="000000"/>
                </a:buClr>
                <a:buSzPts val="500"/>
                <a:buBlip>
                  <a:blip r:embed="rId6"/>
                </a:buBlip>
                <a:defRPr sz="1000">
                  <a:solidFill>
                    <a:srgbClr val="767171"/>
                  </a:solidFill>
                  <a:uFillTx/>
                  <a:latin typeface="+mn-lt"/>
                  <a:ea typeface="+mn-ea"/>
                  <a:cs typeface="+mn-cs"/>
                  <a:sym typeface="Comic Sans MS"/>
                </a:defRPr>
              </a:pPr>
              <a:r>
                <a:t>Sensors tiled on spheres (SiPMs)</a:t>
              </a:r>
            </a:p>
            <a:p>
              <a:pPr marL="207818" marR="0" indent="-207818">
                <a:buClr>
                  <a:srgbClr val="000000"/>
                </a:buClr>
                <a:buSzPts val="500"/>
                <a:buBlip>
                  <a:blip r:embed="rId6"/>
                </a:buBlip>
                <a:defRPr sz="1000">
                  <a:solidFill>
                    <a:srgbClr val="767171"/>
                  </a:solidFill>
                  <a:uFillTx/>
                  <a:latin typeface="+mn-lt"/>
                  <a:ea typeface="+mn-ea"/>
                  <a:cs typeface="+mn-cs"/>
                  <a:sym typeface="Comic Sans MS"/>
                </a:defRPr>
              </a:pPr>
              <a:r>
                <a:t>π/K 3σ sep. at 50 GeV/c</a:t>
              </a:r>
            </a:p>
          </p:txBody>
        </p:sp>
        <p:sp>
          <p:nvSpPr>
            <p:cNvPr id="973" name="Google Shape;521;p48"/>
            <p:cNvSpPr/>
            <p:nvPr/>
          </p:nvSpPr>
          <p:spPr>
            <a:xfrm flipH="1">
              <a:off x="-1" y="1663672"/>
              <a:ext cx="1628378" cy="1628377"/>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grpSp>
        <p:nvGrpSpPr>
          <p:cNvPr id="982" name="Group"/>
          <p:cNvGrpSpPr/>
          <p:nvPr/>
        </p:nvGrpSpPr>
        <p:grpSpPr>
          <a:xfrm>
            <a:off x="5235535" y="3927001"/>
            <a:ext cx="4488579" cy="2846255"/>
            <a:chOff x="0" y="0"/>
            <a:chExt cx="4488578" cy="2846254"/>
          </a:xfrm>
        </p:grpSpPr>
        <p:grpSp>
          <p:nvGrpSpPr>
            <p:cNvPr id="977" name="Google Shape;547;p50"/>
            <p:cNvGrpSpPr/>
            <p:nvPr/>
          </p:nvGrpSpPr>
          <p:grpSpPr>
            <a:xfrm>
              <a:off x="2195215" y="824634"/>
              <a:ext cx="2293363" cy="1249128"/>
              <a:chOff x="0" y="0"/>
              <a:chExt cx="2293362" cy="1249126"/>
            </a:xfrm>
          </p:grpSpPr>
          <p:pic>
            <p:nvPicPr>
              <p:cNvPr id="975" name="Google Shape;548;p50" descr="Google Shape;548;p50"/>
              <p:cNvPicPr>
                <a:picLocks noChangeAspect="1"/>
              </p:cNvPicPr>
              <p:nvPr/>
            </p:nvPicPr>
            <p:blipFill>
              <a:blip r:embed="rId9">
                <a:extLst/>
              </a:blip>
              <a:stretch>
                <a:fillRect/>
              </a:stretch>
            </p:blipFill>
            <p:spPr>
              <a:xfrm>
                <a:off x="80469" y="-1"/>
                <a:ext cx="2212894" cy="1174461"/>
              </a:xfrm>
              <a:prstGeom prst="rect">
                <a:avLst/>
              </a:prstGeom>
              <a:ln w="12700" cap="flat">
                <a:noFill/>
                <a:miter lim="400000"/>
              </a:ln>
              <a:effectLst/>
            </p:spPr>
          </p:pic>
          <p:sp>
            <p:nvSpPr>
              <p:cNvPr id="976" name="Google Shape;549;p50"/>
              <p:cNvSpPr/>
              <p:nvPr/>
            </p:nvSpPr>
            <p:spPr>
              <a:xfrm>
                <a:off x="-1" y="319517"/>
                <a:ext cx="293869" cy="929610"/>
              </a:xfrm>
              <a:prstGeom prst="rect">
                <a:avLst/>
              </a:prstGeom>
              <a:solidFill>
                <a:srgbClr val="FFFFFF"/>
              </a:solidFill>
              <a:ln w="12700" cap="flat">
                <a:noFill/>
                <a:miter lim="400000"/>
              </a:ln>
              <a:effectLst/>
            </p:spPr>
            <p:txBody>
              <a:bodyPr wrap="square" lIns="37135" tIns="37135" rIns="37135" bIns="37135" numCol="1" anchor="ctr">
                <a:noAutofit/>
              </a:bodyPr>
              <a:lstStyle/>
              <a:p>
                <a:pPr marL="0" marR="0" algn="ctr">
                  <a:defRPr sz="1800">
                    <a:solidFill>
                      <a:srgbClr val="FFFFFF"/>
                    </a:solidFill>
                    <a:uFillTx/>
                    <a:latin typeface="Calibri"/>
                    <a:ea typeface="Calibri"/>
                    <a:cs typeface="Calibri"/>
                    <a:sym typeface="Calibri"/>
                  </a:defRPr>
                </a:pPr>
              </a:p>
            </p:txBody>
          </p:sp>
        </p:grpSp>
        <p:pic>
          <p:nvPicPr>
            <p:cNvPr id="978" name="Google Shape;557;p50" descr="Google Shape;557;p50"/>
            <p:cNvPicPr>
              <a:picLocks noChangeAspect="1"/>
            </p:cNvPicPr>
            <p:nvPr/>
          </p:nvPicPr>
          <p:blipFill>
            <a:blip r:embed="rId10">
              <a:extLst/>
            </a:blip>
            <a:stretch>
              <a:fillRect/>
            </a:stretch>
          </p:blipFill>
          <p:spPr>
            <a:xfrm>
              <a:off x="3153711" y="0"/>
              <a:ext cx="1022793" cy="896823"/>
            </a:xfrm>
            <a:prstGeom prst="rect">
              <a:avLst/>
            </a:prstGeom>
            <a:ln w="12700" cap="flat">
              <a:noFill/>
              <a:miter lim="400000"/>
            </a:ln>
            <a:effectLst/>
          </p:spPr>
        </p:pic>
        <p:sp>
          <p:nvSpPr>
            <p:cNvPr id="979" name="Google Shape;558;p50"/>
            <p:cNvSpPr txBox="1"/>
            <p:nvPr/>
          </p:nvSpPr>
          <p:spPr>
            <a:xfrm>
              <a:off x="2037611" y="276564"/>
              <a:ext cx="1268697" cy="556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19" tIns="37119" rIns="37119" bIns="37119" numCol="1" anchor="t">
              <a:spAutoFit/>
            </a:bodyPr>
            <a:lstStyle/>
            <a:p>
              <a:pPr marL="0" marR="0">
                <a:defRPr sz="1400">
                  <a:solidFill>
                    <a:srgbClr val="B81810"/>
                  </a:solidFill>
                  <a:uFillTx/>
                  <a:latin typeface="+mn-lt"/>
                  <a:ea typeface="+mn-ea"/>
                  <a:cs typeface="+mn-cs"/>
                  <a:sym typeface="Comic Sans MS"/>
                </a:defRPr>
              </a:pPr>
              <a:r>
                <a:t>AC-LGAD</a:t>
              </a:r>
              <a:br/>
              <a:r>
                <a:t>TOF </a:t>
              </a:r>
              <a:r>
                <a:rPr>
                  <a:solidFill>
                    <a:srgbClr val="000000"/>
                  </a:solidFill>
                </a:rPr>
                <a:t>(~30ps)</a:t>
              </a:r>
            </a:p>
          </p:txBody>
        </p:sp>
        <p:sp>
          <p:nvSpPr>
            <p:cNvPr id="980" name="Google Shape;566;p50"/>
            <p:cNvSpPr txBox="1"/>
            <p:nvPr/>
          </p:nvSpPr>
          <p:spPr>
            <a:xfrm>
              <a:off x="1852737" y="1937030"/>
              <a:ext cx="2141289" cy="909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012" tIns="99012" rIns="99012" bIns="99012" numCol="1" anchor="t">
              <a:spAutoFit/>
            </a:bodyPr>
            <a:lstStyle/>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Accurate space point for tracking / Low p PID</a:t>
              </a:r>
            </a:p>
            <a:p>
              <a:pPr marL="228600" marR="0" indent="-228600">
                <a:buClr>
                  <a:srgbClr val="000000"/>
                </a:buClr>
                <a:buSzPts val="500"/>
                <a:buBlip>
                  <a:blip r:embed="rId6"/>
                </a:buBlip>
                <a:defRPr sz="1000">
                  <a:solidFill>
                    <a:srgbClr val="767171"/>
                  </a:solidFill>
                  <a:uFillTx/>
                  <a:latin typeface="+mn-lt"/>
                  <a:ea typeface="+mn-ea"/>
                  <a:cs typeface="+mn-cs"/>
                  <a:sym typeface="Comic Sans MS"/>
                </a:defRPr>
              </a:pPr>
              <a:r>
                <a:t>Forward disk and central barrel</a:t>
              </a:r>
            </a:p>
          </p:txBody>
        </p:sp>
        <p:sp>
          <p:nvSpPr>
            <p:cNvPr id="981" name="Google Shape;521;p48"/>
            <p:cNvSpPr/>
            <p:nvPr/>
          </p:nvSpPr>
          <p:spPr>
            <a:xfrm flipH="1" flipV="1">
              <a:off x="-1" y="675410"/>
              <a:ext cx="2295453" cy="380485"/>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pic>
        <p:nvPicPr>
          <p:cNvPr id="983" name="Picture 119" descr="Picture 119"/>
          <p:cNvPicPr>
            <a:picLocks noChangeAspect="1"/>
          </p:cNvPicPr>
          <p:nvPr/>
        </p:nvPicPr>
        <p:blipFill>
          <a:blip r:embed="rId11">
            <a:extLst/>
          </a:blip>
          <a:stretch>
            <a:fillRect/>
          </a:stretch>
        </p:blipFill>
        <p:spPr>
          <a:xfrm>
            <a:off x="6210215" y="2407726"/>
            <a:ext cx="582217" cy="419101"/>
          </a:xfrm>
          <a:prstGeom prst="rect">
            <a:avLst/>
          </a:prstGeom>
          <a:ln w="12700">
            <a:miter lim="400000"/>
          </a:ln>
        </p:spPr>
      </p:pic>
      <p:sp>
        <p:nvSpPr>
          <p:cNvPr id="984" name="Talk by Roberto Preghenella / 05:30 PM: Particle Identification with the ePIC detector at the EIC"/>
          <p:cNvSpPr txBox="1"/>
          <p:nvPr/>
        </p:nvSpPr>
        <p:spPr>
          <a:xfrm>
            <a:off x="-4544" y="5893544"/>
            <a:ext cx="4207556"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solidFill>
                  <a:srgbClr val="0433FF"/>
                </a:solidFill>
                <a:latin typeface="Helvetica"/>
                <a:ea typeface="Helvetica"/>
                <a:cs typeface="Helvetica"/>
                <a:sym typeface="Helvetica"/>
              </a:defRPr>
            </a:lvl1pPr>
          </a:lstStyle>
          <a:p>
            <a:pPr/>
            <a:r>
              <a:t>Talk by Roberto Preghenella / 05:30 PM: Particle Identification with the ePIC detector at the EIC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65"/>
                                        </p:tgtEl>
                                        <p:attrNameLst>
                                          <p:attrName>style.visibility</p:attrName>
                                        </p:attrNameLst>
                                      </p:cBhvr>
                                      <p:to>
                                        <p:strVal val="visible"/>
                                      </p:to>
                                    </p:set>
                                    <p:animEffect filter="fade" transition="in">
                                      <p:cBhvr>
                                        <p:cTn id="7" dur="1000"/>
                                        <p:tgtEl>
                                          <p:spTgt spid="9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969"/>
                                        </p:tgtEl>
                                        <p:attrNameLst>
                                          <p:attrName>style.visibility</p:attrName>
                                        </p:attrNameLst>
                                      </p:cBhvr>
                                      <p:to>
                                        <p:strVal val="visible"/>
                                      </p:to>
                                    </p:set>
                                    <p:animEffect filter="fade" transition="in">
                                      <p:cBhvr>
                                        <p:cTn id="12" dur="1000"/>
                                        <p:tgtEl>
                                          <p:spTgt spid="96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974"/>
                                        </p:tgtEl>
                                        <p:attrNameLst>
                                          <p:attrName>style.visibility</p:attrName>
                                        </p:attrNameLst>
                                      </p:cBhvr>
                                      <p:to>
                                        <p:strVal val="visible"/>
                                      </p:to>
                                    </p:set>
                                    <p:animEffect filter="fade" transition="in">
                                      <p:cBhvr>
                                        <p:cTn id="17" dur="1000"/>
                                        <p:tgtEl>
                                          <p:spTgt spid="97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982"/>
                                        </p:tgtEl>
                                        <p:attrNameLst>
                                          <p:attrName>style.visibility</p:attrName>
                                        </p:attrNameLst>
                                      </p:cBhvr>
                                      <p:to>
                                        <p:strVal val="visible"/>
                                      </p:to>
                                    </p:set>
                                    <p:animEffect filter="fade" transition="in">
                                      <p:cBhvr>
                                        <p:cTn id="22" dur="1000"/>
                                        <p:tgtEl>
                                          <p:spTgt spid="9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9" grpId="2"/>
      <p:bldP build="whole" bldLvl="1" animBg="1" rev="0" advAuto="0" spid="982" grpId="4"/>
      <p:bldP build="whole" bldLvl="1" animBg="1" rev="0" advAuto="0" spid="974" grpId="3"/>
      <p:bldP build="whole" bldLvl="1" animBg="1" rev="0" advAuto="0" spid="965"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987"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988" name="Picture 23" descr="Picture 23"/>
          <p:cNvPicPr>
            <a:picLocks noChangeAspect="1"/>
          </p:cNvPicPr>
          <p:nvPr/>
        </p:nvPicPr>
        <p:blipFill>
          <a:blip r:embed="rId2">
            <a:extLst/>
          </a:blip>
          <a:stretch>
            <a:fillRect/>
          </a:stretch>
        </p:blipFill>
        <p:spPr>
          <a:xfrm>
            <a:off x="2256068" y="1283936"/>
            <a:ext cx="5034868" cy="2853094"/>
          </a:xfrm>
          <a:prstGeom prst="rect">
            <a:avLst/>
          </a:prstGeom>
          <a:ln w="12700">
            <a:miter lim="400000"/>
          </a:ln>
        </p:spPr>
      </p:pic>
      <p:sp>
        <p:nvSpPr>
          <p:cNvPr id="989" name="Title 4"/>
          <p:cNvSpPr txBox="1"/>
          <p:nvPr>
            <p:ph type="title"/>
          </p:nvPr>
        </p:nvSpPr>
        <p:spPr>
          <a:prstGeom prst="rect">
            <a:avLst/>
          </a:prstGeom>
        </p:spPr>
        <p:txBody>
          <a:bodyPr/>
          <a:lstStyle/>
          <a:p>
            <a:pPr/>
            <a:r>
              <a:t>ePIC Detector Design Philosophy</a:t>
            </a:r>
          </a:p>
        </p:txBody>
      </p:sp>
      <p:sp>
        <p:nvSpPr>
          <p:cNvPr id="990" name="Slide Number Placeholder 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1"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992"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grpSp>
        <p:nvGrpSpPr>
          <p:cNvPr id="996" name="Group"/>
          <p:cNvGrpSpPr/>
          <p:nvPr/>
        </p:nvGrpSpPr>
        <p:grpSpPr>
          <a:xfrm>
            <a:off x="-7527" y="2920633"/>
            <a:ext cx="3590092" cy="2667282"/>
            <a:chOff x="0" y="0"/>
            <a:chExt cx="3590090" cy="2667281"/>
          </a:xfrm>
        </p:grpSpPr>
        <p:sp>
          <p:nvSpPr>
            <p:cNvPr id="993" name="TextBox 13"/>
            <p:cNvSpPr txBox="1"/>
            <p:nvPr/>
          </p:nvSpPr>
          <p:spPr>
            <a:xfrm>
              <a:off x="0" y="2110410"/>
              <a:ext cx="3396402" cy="556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35" tIns="37135" rIns="37135" bIns="37135" numCol="1" anchor="t">
              <a:spAutoFit/>
            </a:bodyPr>
            <a:lstStyle/>
            <a:p>
              <a:pPr marL="0" marR="0">
                <a:defRPr sz="1400">
                  <a:solidFill>
                    <a:srgbClr val="B81810"/>
                  </a:solidFill>
                  <a:uFillTx/>
                  <a:latin typeface="+mn-lt"/>
                  <a:ea typeface="+mn-ea"/>
                  <a:cs typeface="+mn-cs"/>
                  <a:sym typeface="Comic Sans MS"/>
                </a:defRPr>
              </a:pPr>
              <a:r>
                <a:t>Backwards EMCal</a:t>
              </a:r>
            </a:p>
            <a:p>
              <a:pPr marL="0" marR="0">
                <a:defRPr sz="1400">
                  <a:solidFill>
                    <a:srgbClr val="767171"/>
                  </a:solidFill>
                  <a:uFillTx/>
                  <a:latin typeface="+mn-lt"/>
                  <a:ea typeface="+mn-ea"/>
                  <a:cs typeface="+mn-cs"/>
                  <a:sym typeface="Comic Sans MS"/>
                </a:defRPr>
              </a:pPr>
              <a:r>
                <a:t>PbW04 crystals, SiPM photosensor</a:t>
              </a:r>
            </a:p>
          </p:txBody>
        </p:sp>
        <p:pic>
          <p:nvPicPr>
            <p:cNvPr id="994" name="Picture 8" descr="Picture 8"/>
            <p:cNvPicPr>
              <a:picLocks noChangeAspect="1"/>
            </p:cNvPicPr>
            <p:nvPr/>
          </p:nvPicPr>
          <p:blipFill>
            <a:blip r:embed="rId4">
              <a:extLst/>
            </a:blip>
            <a:stretch>
              <a:fillRect/>
            </a:stretch>
          </p:blipFill>
          <p:spPr>
            <a:xfrm>
              <a:off x="270710" y="0"/>
              <a:ext cx="1861389" cy="2082480"/>
            </a:xfrm>
            <a:prstGeom prst="rect">
              <a:avLst/>
            </a:prstGeom>
            <a:ln w="12700" cap="flat">
              <a:noFill/>
              <a:miter lim="400000"/>
            </a:ln>
            <a:effectLst/>
          </p:spPr>
        </p:pic>
        <p:sp>
          <p:nvSpPr>
            <p:cNvPr id="995" name="Google Shape;522;p48"/>
            <p:cNvSpPr/>
            <p:nvPr/>
          </p:nvSpPr>
          <p:spPr>
            <a:xfrm flipV="1">
              <a:off x="2309547" y="124905"/>
              <a:ext cx="1280544" cy="1280544"/>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grpSp>
        <p:nvGrpSpPr>
          <p:cNvPr id="1000" name="Group"/>
          <p:cNvGrpSpPr/>
          <p:nvPr/>
        </p:nvGrpSpPr>
        <p:grpSpPr>
          <a:xfrm>
            <a:off x="6817421" y="771676"/>
            <a:ext cx="3162499" cy="3285632"/>
            <a:chOff x="0" y="0"/>
            <a:chExt cx="3162497" cy="3285631"/>
          </a:xfrm>
        </p:grpSpPr>
        <p:pic>
          <p:nvPicPr>
            <p:cNvPr id="997" name="Picture 20" descr="Picture 20"/>
            <p:cNvPicPr>
              <a:picLocks noChangeAspect="1"/>
            </p:cNvPicPr>
            <p:nvPr/>
          </p:nvPicPr>
          <p:blipFill>
            <a:blip r:embed="rId5">
              <a:extLst/>
            </a:blip>
            <a:stretch>
              <a:fillRect/>
            </a:stretch>
          </p:blipFill>
          <p:spPr>
            <a:xfrm>
              <a:off x="975895" y="0"/>
              <a:ext cx="2186603" cy="2264695"/>
            </a:xfrm>
            <a:prstGeom prst="rect">
              <a:avLst/>
            </a:prstGeom>
            <a:ln w="12700" cap="flat">
              <a:noFill/>
              <a:miter lim="400000"/>
            </a:ln>
            <a:effectLst/>
          </p:spPr>
        </p:pic>
        <p:sp>
          <p:nvSpPr>
            <p:cNvPr id="998" name="TextBox 29"/>
            <p:cNvSpPr txBox="1"/>
            <p:nvPr/>
          </p:nvSpPr>
          <p:spPr>
            <a:xfrm>
              <a:off x="538636" y="2246160"/>
              <a:ext cx="2461312" cy="10394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35" tIns="37135" rIns="37135" bIns="37135" numCol="1" anchor="t">
              <a:spAutoFit/>
            </a:bodyPr>
            <a:lstStyle/>
            <a:p>
              <a:pPr marL="0" marR="0" algn="ctr">
                <a:defRPr sz="1400">
                  <a:solidFill>
                    <a:srgbClr val="767171"/>
                  </a:solidFill>
                  <a:uFillTx/>
                  <a:latin typeface="+mn-lt"/>
                  <a:ea typeface="+mn-ea"/>
                  <a:cs typeface="+mn-cs"/>
                  <a:sym typeface="Comic Sans MS"/>
                </a:defRPr>
              </a:pPr>
              <a:r>
                <a:t>High granularity </a:t>
              </a:r>
              <a:br/>
              <a:r>
                <a:t>W/SciFi </a:t>
              </a:r>
              <a:r>
                <a:rPr>
                  <a:solidFill>
                    <a:srgbClr val="B81810"/>
                  </a:solidFill>
                </a:rPr>
                <a:t>EMCal</a:t>
              </a:r>
              <a:r>
                <a:t> </a:t>
              </a:r>
            </a:p>
            <a:p>
              <a:pPr marL="0" marR="0" algn="ctr">
                <a:defRPr sz="1400">
                  <a:solidFill>
                    <a:srgbClr val="767171"/>
                  </a:solidFill>
                  <a:uFillTx/>
                  <a:latin typeface="+mn-lt"/>
                  <a:ea typeface="+mn-ea"/>
                  <a:cs typeface="+mn-cs"/>
                  <a:sym typeface="Comic Sans MS"/>
                </a:defRPr>
              </a:pPr>
              <a:r>
                <a:t>Longitudinally separated </a:t>
              </a:r>
              <a:r>
                <a:rPr>
                  <a:solidFill>
                    <a:srgbClr val="B81810"/>
                  </a:solidFill>
                </a:rPr>
                <a:t>HCAL</a:t>
              </a:r>
              <a:r>
                <a:t> with high-η insert</a:t>
              </a:r>
            </a:p>
          </p:txBody>
        </p:sp>
        <p:sp>
          <p:nvSpPr>
            <p:cNvPr id="999" name="Google Shape;525;p48"/>
            <p:cNvSpPr/>
            <p:nvPr/>
          </p:nvSpPr>
          <p:spPr>
            <a:xfrm flipH="1">
              <a:off x="0" y="1186833"/>
              <a:ext cx="1058142" cy="578158"/>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grpSp>
        <p:nvGrpSpPr>
          <p:cNvPr id="1004" name="Group"/>
          <p:cNvGrpSpPr/>
          <p:nvPr/>
        </p:nvGrpSpPr>
        <p:grpSpPr>
          <a:xfrm>
            <a:off x="243284" y="1126031"/>
            <a:ext cx="2437093" cy="1666331"/>
            <a:chOff x="0" y="0"/>
            <a:chExt cx="2437092" cy="1666330"/>
          </a:xfrm>
        </p:grpSpPr>
        <p:pic>
          <p:nvPicPr>
            <p:cNvPr id="1001" name="Picture 30" descr="Picture 30"/>
            <p:cNvPicPr>
              <a:picLocks noChangeAspect="1"/>
            </p:cNvPicPr>
            <p:nvPr/>
          </p:nvPicPr>
          <p:blipFill>
            <a:blip r:embed="rId6">
              <a:extLst/>
            </a:blip>
            <a:srcRect l="4037" t="34141" r="65510" b="2870"/>
            <a:stretch>
              <a:fillRect/>
            </a:stretch>
          </p:blipFill>
          <p:spPr>
            <a:xfrm>
              <a:off x="0" y="0"/>
              <a:ext cx="758136" cy="1666331"/>
            </a:xfrm>
            <a:prstGeom prst="rect">
              <a:avLst/>
            </a:prstGeom>
            <a:ln w="12700" cap="flat">
              <a:noFill/>
              <a:miter lim="400000"/>
            </a:ln>
            <a:effectLst/>
          </p:spPr>
        </p:pic>
        <p:sp>
          <p:nvSpPr>
            <p:cNvPr id="1002" name="TextBox 31"/>
            <p:cNvSpPr txBox="1"/>
            <p:nvPr/>
          </p:nvSpPr>
          <p:spPr>
            <a:xfrm>
              <a:off x="660483" y="192853"/>
              <a:ext cx="1369246" cy="1280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35" tIns="37135" rIns="37135" bIns="37135" numCol="1" anchor="t">
              <a:spAutoFit/>
            </a:bodyPr>
            <a:lstStyle/>
            <a:p>
              <a:pPr marL="0" marR="0" algn="ctr">
                <a:defRPr sz="1400">
                  <a:solidFill>
                    <a:srgbClr val="B81810"/>
                  </a:solidFill>
                  <a:uFillTx/>
                  <a:latin typeface="+mn-lt"/>
                  <a:ea typeface="+mn-ea"/>
                  <a:cs typeface="+mn-cs"/>
                  <a:sym typeface="Comic Sans MS"/>
                </a:defRPr>
              </a:pPr>
              <a:r>
                <a:t>Backwards HCal</a:t>
              </a:r>
            </a:p>
            <a:p>
              <a:pPr marL="0" marR="0" algn="ctr">
                <a:defRPr sz="1400">
                  <a:solidFill>
                    <a:srgbClr val="767171"/>
                  </a:solidFill>
                  <a:uFillTx/>
                  <a:latin typeface="+mn-lt"/>
                  <a:ea typeface="+mn-ea"/>
                  <a:cs typeface="+mn-cs"/>
                  <a:sym typeface="Comic Sans MS"/>
                </a:defRPr>
              </a:pPr>
              <a:r>
                <a:t>Steel/Sc Sandwich</a:t>
              </a:r>
            </a:p>
            <a:p>
              <a:pPr marL="0" marR="0" algn="ctr">
                <a:defRPr sz="1400">
                  <a:solidFill>
                    <a:srgbClr val="767171"/>
                  </a:solidFill>
                  <a:uFillTx/>
                  <a:latin typeface="+mn-lt"/>
                  <a:ea typeface="+mn-ea"/>
                  <a:cs typeface="+mn-cs"/>
                  <a:sym typeface="Comic Sans MS"/>
                </a:defRPr>
              </a:pPr>
              <a:r>
                <a:t>tail catcher</a:t>
              </a:r>
            </a:p>
          </p:txBody>
        </p:sp>
        <p:sp>
          <p:nvSpPr>
            <p:cNvPr id="1003" name="Google Shape;521;p48"/>
            <p:cNvSpPr/>
            <p:nvPr/>
          </p:nvSpPr>
          <p:spPr>
            <a:xfrm>
              <a:off x="1884326" y="634340"/>
              <a:ext cx="552767" cy="552767"/>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sp>
        <p:nvSpPr>
          <p:cNvPr id="1005" name="ePIC Calorimeter Detectors: Layout"/>
          <p:cNvSpPr txBox="1"/>
          <p:nvPr/>
        </p:nvSpPr>
        <p:spPr>
          <a:xfrm>
            <a:off x="152400" y="709612"/>
            <a:ext cx="4993252"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7"/>
              </a:buBlip>
              <a:defRPr sz="1800">
                <a:solidFill>
                  <a:srgbClr val="000000"/>
                </a:solidFill>
                <a:uFill>
                  <a:solidFill>
                    <a:srgbClr val="000000"/>
                  </a:solidFill>
                </a:uFill>
                <a:latin typeface="+mn-lt"/>
                <a:ea typeface="+mn-ea"/>
                <a:cs typeface="+mn-cs"/>
                <a:sym typeface="Comic Sans MS"/>
              </a:defRPr>
            </a:lvl1pPr>
          </a:lstStyle>
          <a:p>
            <a:pPr/>
            <a:r>
              <a:t>ePIC Calorimeter Detectors: Layout</a:t>
            </a:r>
          </a:p>
        </p:txBody>
      </p:sp>
      <p:grpSp>
        <p:nvGrpSpPr>
          <p:cNvPr id="1011" name="Group"/>
          <p:cNvGrpSpPr/>
          <p:nvPr/>
        </p:nvGrpSpPr>
        <p:grpSpPr>
          <a:xfrm>
            <a:off x="4707297" y="3065854"/>
            <a:ext cx="5110074" cy="3650747"/>
            <a:chOff x="0" y="0"/>
            <a:chExt cx="5110072" cy="3650745"/>
          </a:xfrm>
        </p:grpSpPr>
        <p:pic>
          <p:nvPicPr>
            <p:cNvPr id="1006" name="Picture 25" descr="Picture 25"/>
            <p:cNvPicPr>
              <a:picLocks noChangeAspect="1"/>
            </p:cNvPicPr>
            <p:nvPr/>
          </p:nvPicPr>
          <p:blipFill>
            <a:blip r:embed="rId8">
              <a:extLst/>
            </a:blip>
            <a:srcRect l="0" t="6263" r="0" b="0"/>
            <a:stretch>
              <a:fillRect/>
            </a:stretch>
          </p:blipFill>
          <p:spPr>
            <a:xfrm>
              <a:off x="2648904" y="1502700"/>
              <a:ext cx="2461169" cy="1482457"/>
            </a:xfrm>
            <a:prstGeom prst="rect">
              <a:avLst/>
            </a:prstGeom>
            <a:ln w="12700" cap="flat">
              <a:noFill/>
              <a:miter lim="400000"/>
            </a:ln>
            <a:effectLst/>
          </p:spPr>
        </p:pic>
        <p:grpSp>
          <p:nvGrpSpPr>
            <p:cNvPr id="1010" name="Group"/>
            <p:cNvGrpSpPr/>
            <p:nvPr/>
          </p:nvGrpSpPr>
          <p:grpSpPr>
            <a:xfrm>
              <a:off x="-1" y="-1"/>
              <a:ext cx="2493818" cy="3650747"/>
              <a:chOff x="0" y="0"/>
              <a:chExt cx="2493816" cy="3650745"/>
            </a:xfrm>
          </p:grpSpPr>
          <p:pic>
            <p:nvPicPr>
              <p:cNvPr id="1007" name="Google Shape;517;p48" descr="Google Shape;517;p48"/>
              <p:cNvPicPr>
                <a:picLocks noChangeAspect="1"/>
              </p:cNvPicPr>
              <p:nvPr/>
            </p:nvPicPr>
            <p:blipFill>
              <a:blip r:embed="rId9">
                <a:extLst/>
              </a:blip>
              <a:stretch>
                <a:fillRect/>
              </a:stretch>
            </p:blipFill>
            <p:spPr>
              <a:xfrm>
                <a:off x="589355" y="1157317"/>
                <a:ext cx="1904462" cy="2173095"/>
              </a:xfrm>
              <a:prstGeom prst="rect">
                <a:avLst/>
              </a:prstGeom>
              <a:ln w="12700" cap="flat">
                <a:solidFill>
                  <a:srgbClr val="44546A"/>
                </a:solidFill>
                <a:prstDash val="solid"/>
                <a:round/>
              </a:ln>
              <a:effectLst/>
            </p:spPr>
          </p:pic>
          <p:sp>
            <p:nvSpPr>
              <p:cNvPr id="1008" name="Google Shape;524;p48"/>
              <p:cNvSpPr/>
              <p:nvPr/>
            </p:nvSpPr>
            <p:spPr>
              <a:xfrm flipH="1" flipV="1">
                <a:off x="-1" y="-1"/>
                <a:ext cx="751668" cy="1067660"/>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sp>
            <p:nvSpPr>
              <p:cNvPr id="1009" name="TextBox 63"/>
              <p:cNvSpPr txBox="1"/>
              <p:nvPr/>
            </p:nvSpPr>
            <p:spPr>
              <a:xfrm>
                <a:off x="707570" y="3335174"/>
                <a:ext cx="1668032" cy="3155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35" tIns="37135" rIns="37135" bIns="37135" numCol="1" anchor="ctr">
                <a:spAutoFit/>
              </a:bodyPr>
              <a:lstStyle>
                <a:lvl1pPr marL="0" marR="0" algn="ctr">
                  <a:defRPr sz="1400">
                    <a:solidFill>
                      <a:srgbClr val="767171"/>
                    </a:solidFill>
                    <a:uFillTx/>
                    <a:latin typeface="+mn-lt"/>
                    <a:ea typeface="+mn-ea"/>
                    <a:cs typeface="+mn-cs"/>
                    <a:sym typeface="Comic Sans MS"/>
                  </a:defRPr>
                </a:lvl1pPr>
              </a:lstStyle>
              <a:p>
                <a:pPr/>
                <a:r>
                  <a:t>Barrel BECAL </a:t>
                </a:r>
              </a:p>
            </p:txBody>
          </p:sp>
        </p:grpSp>
      </p:grpSp>
      <p:grpSp>
        <p:nvGrpSpPr>
          <p:cNvPr id="1015" name="Group"/>
          <p:cNvGrpSpPr/>
          <p:nvPr/>
        </p:nvGrpSpPr>
        <p:grpSpPr>
          <a:xfrm>
            <a:off x="3127686" y="3507087"/>
            <a:ext cx="1668032" cy="2947101"/>
            <a:chOff x="0" y="0"/>
            <a:chExt cx="1668031" cy="2947099"/>
          </a:xfrm>
        </p:grpSpPr>
        <p:pic>
          <p:nvPicPr>
            <p:cNvPr id="1012" name="Picture 56" descr="Picture 56"/>
            <p:cNvPicPr>
              <a:picLocks noChangeAspect="1"/>
            </p:cNvPicPr>
            <p:nvPr/>
          </p:nvPicPr>
          <p:blipFill>
            <a:blip r:embed="rId10">
              <a:extLst/>
            </a:blip>
            <a:stretch>
              <a:fillRect/>
            </a:stretch>
          </p:blipFill>
          <p:spPr>
            <a:xfrm>
              <a:off x="0" y="753571"/>
              <a:ext cx="1668032" cy="1652728"/>
            </a:xfrm>
            <a:prstGeom prst="rect">
              <a:avLst/>
            </a:prstGeom>
            <a:ln w="12700" cap="flat">
              <a:noFill/>
              <a:miter lim="400000"/>
            </a:ln>
            <a:effectLst/>
          </p:spPr>
        </p:pic>
        <p:sp>
          <p:nvSpPr>
            <p:cNvPr id="1013" name="TextBox 63"/>
            <p:cNvSpPr txBox="1"/>
            <p:nvPr/>
          </p:nvSpPr>
          <p:spPr>
            <a:xfrm>
              <a:off x="0" y="2390228"/>
              <a:ext cx="1668032" cy="556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7135" tIns="37135" rIns="37135" bIns="37135" numCol="1" anchor="t">
              <a:spAutoFit/>
            </a:bodyPr>
            <a:lstStyle/>
            <a:p>
              <a:pPr marL="0" marR="0" algn="ctr">
                <a:defRPr sz="1400">
                  <a:solidFill>
                    <a:srgbClr val="767171"/>
                  </a:solidFill>
                  <a:uFillTx/>
                  <a:latin typeface="+mn-lt"/>
                  <a:ea typeface="+mn-ea"/>
                  <a:cs typeface="+mn-cs"/>
                  <a:sym typeface="Comic Sans MS"/>
                </a:defRPr>
              </a:pPr>
              <a:r>
                <a:rPr>
                  <a:solidFill>
                    <a:srgbClr val="B81810"/>
                  </a:solidFill>
                </a:rPr>
                <a:t>Barrel HCAL</a:t>
              </a:r>
              <a:r>
                <a:t> </a:t>
              </a:r>
              <a:br/>
              <a:r>
                <a:t>(sPHENIX re-use)</a:t>
              </a:r>
            </a:p>
          </p:txBody>
        </p:sp>
        <p:sp>
          <p:nvSpPr>
            <p:cNvPr id="1014" name="Google Shape;524;p48"/>
            <p:cNvSpPr/>
            <p:nvPr/>
          </p:nvSpPr>
          <p:spPr>
            <a:xfrm flipV="1">
              <a:off x="775438" y="-1"/>
              <a:ext cx="356577" cy="698261"/>
            </a:xfrm>
            <a:prstGeom prst="line">
              <a:avLst/>
            </a:prstGeom>
            <a:noFill/>
            <a:ln w="12700" cap="flat">
              <a:solidFill>
                <a:srgbClr val="A9A9A9"/>
              </a:solidFill>
              <a:prstDash val="solid"/>
              <a:round/>
              <a:tailEnd type="arrow" w="med" len="med"/>
            </a:ln>
            <a:effectLst/>
          </p:spPr>
          <p:txBody>
            <a:bodyPr wrap="square" lIns="37135" tIns="37135" rIns="37135" bIns="37135" numCol="1" anchor="t">
              <a:noAutofit/>
            </a:bodyPr>
            <a:lstStyle/>
            <a:p>
              <a:pPr marL="0" marR="0">
                <a:defRPr sz="1800">
                  <a:solidFill>
                    <a:srgbClr val="000000"/>
                  </a:solidFill>
                  <a:uFillTx/>
                  <a:latin typeface="Calibri"/>
                  <a:ea typeface="Calibri"/>
                  <a:cs typeface="Calibri"/>
                  <a:sym typeface="Calibri"/>
                </a:defRPr>
              </a:pPr>
            </a:p>
          </p:txBody>
        </p:sp>
      </p:grpSp>
      <p:pic>
        <p:nvPicPr>
          <p:cNvPr id="1016" name="Picture 119" descr="Picture 119"/>
          <p:cNvPicPr>
            <a:picLocks noChangeAspect="1"/>
          </p:cNvPicPr>
          <p:nvPr/>
        </p:nvPicPr>
        <p:blipFill>
          <a:blip r:embed="rId11">
            <a:extLst/>
          </a:blip>
          <a:stretch>
            <a:fillRect/>
          </a:stretch>
        </p:blipFill>
        <p:spPr>
          <a:xfrm>
            <a:off x="6525784" y="941121"/>
            <a:ext cx="582217" cy="419101"/>
          </a:xfrm>
          <a:prstGeom prst="rect">
            <a:avLst/>
          </a:prstGeom>
          <a:ln w="12700">
            <a:miter lim="400000"/>
          </a:ln>
        </p:spPr>
      </p:pic>
      <p:sp>
        <p:nvSpPr>
          <p:cNvPr id="1017" name="Talk by David Hornidge / 06:00 PM: Calorimetry with the ePIC Project"/>
          <p:cNvSpPr txBox="1"/>
          <p:nvPr/>
        </p:nvSpPr>
        <p:spPr>
          <a:xfrm>
            <a:off x="-4544" y="5893544"/>
            <a:ext cx="306470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solidFill>
                  <a:srgbClr val="0433FF"/>
                </a:solidFill>
                <a:latin typeface="Helvetica"/>
                <a:ea typeface="Helvetica"/>
                <a:cs typeface="Helvetica"/>
                <a:sym typeface="Helvetica"/>
              </a:defRPr>
            </a:lvl1pPr>
          </a:lstStyle>
          <a:p>
            <a:pPr/>
            <a:r>
              <a:t>Talk by David Hornidge / 06:00 PM: Calorimetry with the ePIC Project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04"/>
                                        </p:tgtEl>
                                        <p:attrNameLst>
                                          <p:attrName>style.visibility</p:attrName>
                                        </p:attrNameLst>
                                      </p:cBhvr>
                                      <p:to>
                                        <p:strVal val="visible"/>
                                      </p:to>
                                    </p:set>
                                    <p:animEffect filter="fade" transition="in">
                                      <p:cBhvr>
                                        <p:cTn id="7" dur="1000"/>
                                        <p:tgtEl>
                                          <p:spTgt spid="10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996"/>
                                        </p:tgtEl>
                                        <p:attrNameLst>
                                          <p:attrName>style.visibility</p:attrName>
                                        </p:attrNameLst>
                                      </p:cBhvr>
                                      <p:to>
                                        <p:strVal val="visible"/>
                                      </p:to>
                                    </p:set>
                                    <p:animEffect filter="fade" transition="in">
                                      <p:cBhvr>
                                        <p:cTn id="12" dur="1000"/>
                                        <p:tgtEl>
                                          <p:spTgt spid="99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011"/>
                                        </p:tgtEl>
                                        <p:attrNameLst>
                                          <p:attrName>style.visibility</p:attrName>
                                        </p:attrNameLst>
                                      </p:cBhvr>
                                      <p:to>
                                        <p:strVal val="visible"/>
                                      </p:to>
                                    </p:set>
                                    <p:animEffect filter="fade" transition="in">
                                      <p:cBhvr>
                                        <p:cTn id="17" dur="1000"/>
                                        <p:tgtEl>
                                          <p:spTgt spid="101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015"/>
                                        </p:tgtEl>
                                        <p:attrNameLst>
                                          <p:attrName>style.visibility</p:attrName>
                                        </p:attrNameLst>
                                      </p:cBhvr>
                                      <p:to>
                                        <p:strVal val="visible"/>
                                      </p:to>
                                    </p:set>
                                    <p:animEffect filter="fade" transition="in">
                                      <p:cBhvr>
                                        <p:cTn id="22" dur="1000"/>
                                        <p:tgtEl>
                                          <p:spTgt spid="101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000"/>
                                        </p:tgtEl>
                                        <p:attrNameLst>
                                          <p:attrName>style.visibility</p:attrName>
                                        </p:attrNameLst>
                                      </p:cBhvr>
                                      <p:to>
                                        <p:strVal val="visible"/>
                                      </p:to>
                                    </p:set>
                                    <p:animEffect filter="fade" transition="in">
                                      <p:cBhvr>
                                        <p:cTn id="27" dur="1000"/>
                                        <p:tgtEl>
                                          <p:spTgt spid="10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6" grpId="2"/>
      <p:bldP build="whole" bldLvl="1" animBg="1" rev="0" advAuto="0" spid="1004" grpId="1"/>
      <p:bldP build="whole" bldLvl="1" animBg="1" rev="0" advAuto="0" spid="1011" grpId="3"/>
      <p:bldP build="whole" bldLvl="1" animBg="1" rev="0" advAuto="0" spid="1015" grpId="4"/>
      <p:bldP build="whole" bldLvl="1" animBg="1" rev="0" advAuto="0" spid="1000" grpId="5"/>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2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021" name="Title 6"/>
          <p:cNvSpPr txBox="1"/>
          <p:nvPr>
            <p:ph type="title"/>
          </p:nvPr>
        </p:nvSpPr>
        <p:spPr>
          <a:prstGeom prst="rect">
            <a:avLst/>
          </a:prstGeom>
        </p:spPr>
        <p:txBody>
          <a:bodyPr/>
          <a:lstStyle/>
          <a:p>
            <a:pPr/>
            <a:r>
              <a:t>ePIC Detector Design Philosophy</a:t>
            </a:r>
          </a:p>
        </p:txBody>
      </p:sp>
      <p:sp>
        <p:nvSpPr>
          <p:cNvPr id="1022" name="TextBox 118"/>
          <p:cNvSpPr txBox="1"/>
          <p:nvPr/>
        </p:nvSpPr>
        <p:spPr>
          <a:xfrm>
            <a:off x="7395740" y="1021726"/>
            <a:ext cx="2412400" cy="5113632"/>
          </a:xfrm>
          <a:prstGeom prst="rect">
            <a:avLst/>
          </a:prstGeom>
          <a:ln w="12700">
            <a:miter lim="400000"/>
          </a:ln>
          <a:extLst>
            <a:ext uri="{C572A759-6A51-4108-AA02-DFA0A04FC94B}">
              <ma14:wrappingTextBoxFlag xmlns:ma14="http://schemas.microsoft.com/office/mac/drawingml/2011/main" val="1"/>
            </a:ext>
          </a:extLst>
        </p:spPr>
        <p:txBody>
          <a:bodyPr lIns="37135" tIns="37135" rIns="37135" bIns="37135">
            <a:spAutoFit/>
          </a:bodyPr>
          <a:lstStyle/>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No External trigger</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All collision data digitized, but zero suppressed at FEB</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Low / zero dead-time</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Event selection can be based on full data from all detectors (in real-time, or later)</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Collision data flow is independent and unidirectional ➜ no global latency requirements</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Avoiding hardware triggers avoids complex custom hardware and firmware</a:t>
            </a:r>
          </a:p>
          <a:p>
            <a:pPr marL="228600" marR="0" indent="-228600">
              <a:lnSpc>
                <a:spcPct val="140000"/>
              </a:lnSpc>
              <a:buSzPct val="50000"/>
              <a:buFont typeface="Arial"/>
              <a:buBlip>
                <a:blip r:embed="rId2"/>
              </a:buBlip>
              <a:defRPr sz="1200">
                <a:solidFill>
                  <a:srgbClr val="000000"/>
                </a:solidFill>
                <a:uFillTx/>
                <a:latin typeface="+mn-lt"/>
                <a:ea typeface="+mn-ea"/>
                <a:cs typeface="+mn-cs"/>
                <a:sym typeface="Comic Sans MS"/>
              </a:defRPr>
            </a:pPr>
            <a:r>
              <a:t>Data volume is reduced as much as possible at each stage</a:t>
            </a:r>
          </a:p>
        </p:txBody>
      </p:sp>
      <p:sp>
        <p:nvSpPr>
          <p:cNvPr id="1023" name="Slide Number Placeholder 12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4"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25"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1026" name="Google Shape;586;p52" descr="Google Shape;586;p52"/>
          <p:cNvPicPr>
            <a:picLocks noChangeAspect="1"/>
          </p:cNvPicPr>
          <p:nvPr/>
        </p:nvPicPr>
        <p:blipFill>
          <a:blip r:embed="rId4">
            <a:extLst/>
          </a:blip>
          <a:stretch>
            <a:fillRect/>
          </a:stretch>
        </p:blipFill>
        <p:spPr>
          <a:xfrm>
            <a:off x="187317" y="1666556"/>
            <a:ext cx="7081194" cy="3850449"/>
          </a:xfrm>
          <a:prstGeom prst="rect">
            <a:avLst/>
          </a:prstGeom>
          <a:ln w="12700">
            <a:miter lim="400000"/>
          </a:ln>
        </p:spPr>
      </p:pic>
      <p:sp>
        <p:nvSpPr>
          <p:cNvPr id="1027" name="ePIC Streaming DAQ system"/>
          <p:cNvSpPr txBox="1"/>
          <p:nvPr/>
        </p:nvSpPr>
        <p:spPr>
          <a:xfrm>
            <a:off x="152400" y="709612"/>
            <a:ext cx="4993252"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5"/>
              </a:buBlip>
              <a:defRPr sz="1800">
                <a:solidFill>
                  <a:srgbClr val="000000"/>
                </a:solidFill>
                <a:uFill>
                  <a:solidFill>
                    <a:srgbClr val="000000"/>
                  </a:solidFill>
                </a:uFill>
                <a:latin typeface="+mn-lt"/>
                <a:ea typeface="+mn-ea"/>
                <a:cs typeface="+mn-cs"/>
                <a:sym typeface="Comic Sans MS"/>
              </a:defRPr>
            </a:lvl1pPr>
          </a:lstStyle>
          <a:p>
            <a:pPr/>
            <a:r>
              <a:t>ePIC Streaming DAQ system</a:t>
            </a:r>
          </a:p>
        </p:txBody>
      </p:sp>
      <p:pic>
        <p:nvPicPr>
          <p:cNvPr id="1028" name="Picture 23" descr="Picture 23"/>
          <p:cNvPicPr>
            <a:picLocks noChangeAspect="0"/>
          </p:cNvPicPr>
          <p:nvPr/>
        </p:nvPicPr>
        <p:blipFill>
          <a:blip r:embed="rId6">
            <a:extLst/>
          </a:blip>
          <a:stretch>
            <a:fillRect/>
          </a:stretch>
        </p:blipFill>
        <p:spPr>
          <a:xfrm>
            <a:off x="196610" y="3176993"/>
            <a:ext cx="902180" cy="803099"/>
          </a:xfrm>
          <a:prstGeom prst="rect">
            <a:avLst/>
          </a:prstGeom>
          <a:ln w="12700">
            <a:miter lim="400000"/>
          </a:ln>
        </p:spPr>
      </p:pic>
      <p:pic>
        <p:nvPicPr>
          <p:cNvPr id="1029" name="Picture 119" descr="Picture 119"/>
          <p:cNvPicPr>
            <a:picLocks noChangeAspect="1"/>
          </p:cNvPicPr>
          <p:nvPr/>
        </p:nvPicPr>
        <p:blipFill>
          <a:blip r:embed="rId7">
            <a:extLst/>
          </a:blip>
          <a:stretch>
            <a:fillRect/>
          </a:stretch>
        </p:blipFill>
        <p:spPr>
          <a:xfrm>
            <a:off x="5825494" y="1876030"/>
            <a:ext cx="582216" cy="4191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32"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033" name="World Map - Institutions"/>
          <p:cNvSpPr txBox="1"/>
          <p:nvPr/>
        </p:nvSpPr>
        <p:spPr>
          <a:xfrm>
            <a:off x="152400" y="709612"/>
            <a:ext cx="355754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lvl1pPr>
          </a:lstStyle>
          <a:p>
            <a:pPr/>
            <a:r>
              <a:t>World Map - Institutions</a:t>
            </a:r>
          </a:p>
        </p:txBody>
      </p:sp>
      <p:sp>
        <p:nvSpPr>
          <p:cNvPr id="1034" name="Spinning Glue: QCD and Spin"/>
          <p:cNvSpPr txBox="1"/>
          <p:nvPr>
            <p:ph type="title"/>
          </p:nvPr>
        </p:nvSpPr>
        <p:spPr>
          <a:prstGeom prst="rect">
            <a:avLst/>
          </a:prstGeom>
        </p:spPr>
        <p:txBody>
          <a:bodyPr/>
          <a:lstStyle/>
          <a:p>
            <a:pPr/>
            <a:r>
              <a:t>Spinning Glue: QCD and Spin</a:t>
            </a:r>
          </a:p>
        </p:txBody>
      </p:sp>
      <p:sp>
        <p:nvSpPr>
          <p:cNvPr id="10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6"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37"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1038" name="ePIC Collaboration"/>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Collaboration</a:t>
            </a:r>
          </a:p>
        </p:txBody>
      </p:sp>
      <p:pic>
        <p:nvPicPr>
          <p:cNvPr id="1039" name="World Map Dashboard.png" descr="World Map Dashboard.png"/>
          <p:cNvPicPr>
            <a:picLocks noChangeAspect="1"/>
          </p:cNvPicPr>
          <p:nvPr/>
        </p:nvPicPr>
        <p:blipFill>
          <a:blip r:embed="rId4">
            <a:extLst/>
          </a:blip>
          <a:stretch>
            <a:fillRect/>
          </a:stretch>
        </p:blipFill>
        <p:spPr>
          <a:xfrm>
            <a:off x="1394837" y="1117106"/>
            <a:ext cx="7095689" cy="5321767"/>
          </a:xfrm>
          <a:prstGeom prst="rect">
            <a:avLst/>
          </a:prstGeom>
          <a:ln w="12700"/>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323"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grpSp>
        <p:nvGrpSpPr>
          <p:cNvPr id="326" name="Group"/>
          <p:cNvGrpSpPr/>
          <p:nvPr/>
        </p:nvGrpSpPr>
        <p:grpSpPr>
          <a:xfrm>
            <a:off x="5424842" y="3564716"/>
            <a:ext cx="3352801" cy="1600201"/>
            <a:chOff x="0" y="0"/>
            <a:chExt cx="3352800" cy="1600200"/>
          </a:xfrm>
        </p:grpSpPr>
        <p:sp>
          <p:nvSpPr>
            <p:cNvPr id="324" name="Oval"/>
            <p:cNvSpPr/>
            <p:nvPr/>
          </p:nvSpPr>
          <p:spPr>
            <a:xfrm>
              <a:off x="0" y="0"/>
              <a:ext cx="3352800" cy="1600200"/>
            </a:xfrm>
            <a:prstGeom prst="ellipse">
              <a:avLst/>
            </a:prstGeom>
            <a:gradFill flip="none" rotWithShape="1">
              <a:gsLst>
                <a:gs pos="1082">
                  <a:srgbClr val="7979FF">
                    <a:alpha val="50000"/>
                  </a:srgbClr>
                </a:gs>
                <a:gs pos="100000">
                  <a:srgbClr val="FFFFFF">
                    <a:alpha val="50000"/>
                  </a:srgbClr>
                </a:gs>
              </a:gsLst>
              <a:path path="shape">
                <a:fillToRect l="50287" t="49994" r="49712" b="50005"/>
              </a:path>
            </a:gradFill>
            <a:ln w="12700" cap="flat">
              <a:noFill/>
              <a:miter lim="400000"/>
            </a:ln>
            <a:effectLst/>
          </p:spPr>
          <p:txBody>
            <a:bodyPr wrap="square" lIns="50800" tIns="50800" rIns="50800" bIns="50800" numCol="1" anchor="ctr">
              <a:noAutofit/>
            </a:bodyPr>
            <a:lstStyle/>
            <a:p>
              <a:pPr/>
            </a:p>
          </p:txBody>
        </p:sp>
        <p:sp>
          <p:nvSpPr>
            <p:cNvPr id="325" name="QCD at Extreme Parton Densities - Saturation"/>
            <p:cNvSpPr txBox="1"/>
            <p:nvPr/>
          </p:nvSpPr>
          <p:spPr>
            <a:xfrm>
              <a:off x="489852" y="524023"/>
              <a:ext cx="2373097" cy="55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solidFill>
                    <a:srgbClr val="000000"/>
                  </a:solidFill>
                  <a:latin typeface="Arial"/>
                  <a:ea typeface="Arial"/>
                  <a:cs typeface="Arial"/>
                  <a:sym typeface="Arial"/>
                </a:defRPr>
              </a:lvl1pPr>
            </a:lstStyle>
            <a:p>
              <a:pPr/>
              <a:r>
                <a:t>QCD at Extreme Parton Densities - Saturation</a:t>
              </a:r>
            </a:p>
          </p:txBody>
        </p:sp>
      </p:grpSp>
      <p:grpSp>
        <p:nvGrpSpPr>
          <p:cNvPr id="329" name="Group"/>
          <p:cNvGrpSpPr/>
          <p:nvPr/>
        </p:nvGrpSpPr>
        <p:grpSpPr>
          <a:xfrm>
            <a:off x="3730092" y="3767916"/>
            <a:ext cx="2311401" cy="1193801"/>
            <a:chOff x="0" y="0"/>
            <a:chExt cx="2311400" cy="1193800"/>
          </a:xfrm>
        </p:grpSpPr>
        <p:sp>
          <p:nvSpPr>
            <p:cNvPr id="327" name="Oval"/>
            <p:cNvSpPr/>
            <p:nvPr/>
          </p:nvSpPr>
          <p:spPr>
            <a:xfrm>
              <a:off x="0" y="0"/>
              <a:ext cx="2311400" cy="1193800"/>
            </a:xfrm>
            <a:prstGeom prst="ellipse">
              <a:avLst/>
            </a:prstGeom>
            <a:gradFill flip="none" rotWithShape="1">
              <a:gsLst>
                <a:gs pos="1082">
                  <a:srgbClr val="FFFB00">
                    <a:alpha val="50000"/>
                  </a:srgbClr>
                </a:gs>
                <a:gs pos="100000">
                  <a:srgbClr val="FFFFFF">
                    <a:alpha val="50000"/>
                  </a:srgbClr>
                </a:gs>
              </a:gsLst>
              <a:path path="shape">
                <a:fillToRect l="50287" t="49994" r="49712" b="50005"/>
              </a:path>
            </a:gradFill>
            <a:ln w="12700" cap="flat">
              <a:noFill/>
              <a:miter lim="400000"/>
            </a:ln>
            <a:effectLst/>
          </p:spPr>
          <p:txBody>
            <a:bodyPr wrap="square" lIns="50800" tIns="50800" rIns="50800" bIns="50800" numCol="1" anchor="ctr">
              <a:noAutofit/>
            </a:bodyPr>
            <a:lstStyle/>
            <a:p>
              <a:pPr/>
            </a:p>
          </p:txBody>
        </p:sp>
        <p:sp>
          <p:nvSpPr>
            <p:cNvPr id="328" name="Parton Distributions in Nuclei"/>
            <p:cNvSpPr txBox="1"/>
            <p:nvPr/>
          </p:nvSpPr>
          <p:spPr>
            <a:xfrm>
              <a:off x="167509" y="320823"/>
              <a:ext cx="1976382" cy="5521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solidFill>
                    <a:srgbClr val="000000"/>
                  </a:solidFill>
                  <a:latin typeface="Arial"/>
                  <a:ea typeface="Arial"/>
                  <a:cs typeface="Arial"/>
                  <a:sym typeface="Arial"/>
                </a:defRPr>
              </a:lvl1pPr>
            </a:lstStyle>
            <a:p>
              <a:pPr/>
              <a:r>
                <a:t>Parton Distributions in Nuclei </a:t>
              </a:r>
            </a:p>
          </p:txBody>
        </p:sp>
      </p:grpSp>
      <p:grpSp>
        <p:nvGrpSpPr>
          <p:cNvPr id="332" name="Group"/>
          <p:cNvGrpSpPr/>
          <p:nvPr/>
        </p:nvGrpSpPr>
        <p:grpSpPr>
          <a:xfrm>
            <a:off x="4149197" y="2821345"/>
            <a:ext cx="4038601" cy="1193801"/>
            <a:chOff x="0" y="0"/>
            <a:chExt cx="4038600" cy="1193800"/>
          </a:xfrm>
        </p:grpSpPr>
        <p:sp>
          <p:nvSpPr>
            <p:cNvPr id="330" name="Oval"/>
            <p:cNvSpPr/>
            <p:nvPr/>
          </p:nvSpPr>
          <p:spPr>
            <a:xfrm>
              <a:off x="0" y="0"/>
              <a:ext cx="4038600" cy="1193800"/>
            </a:xfrm>
            <a:prstGeom prst="ellipse">
              <a:avLst/>
            </a:prstGeom>
            <a:gradFill flip="none" rotWithShape="1">
              <a:gsLst>
                <a:gs pos="241">
                  <a:srgbClr val="DF6B72">
                    <a:alpha val="50000"/>
                  </a:srgbClr>
                </a:gs>
                <a:gs pos="100000">
                  <a:srgbClr val="FFFFFF">
                    <a:alpha val="50000"/>
                  </a:srgbClr>
                </a:gs>
              </a:gsLst>
              <a:path path="shape">
                <a:fillToRect l="50287" t="49994" r="49712" b="50005"/>
              </a:path>
            </a:gradFill>
            <a:ln w="12700" cap="flat">
              <a:noFill/>
              <a:miter lim="400000"/>
            </a:ln>
            <a:effectLst/>
          </p:spPr>
          <p:txBody>
            <a:bodyPr wrap="square" lIns="50800" tIns="50800" rIns="50800" bIns="50800" numCol="1" anchor="ctr">
              <a:noAutofit/>
            </a:bodyPr>
            <a:lstStyle/>
            <a:p>
              <a:pPr/>
            </a:p>
          </p:txBody>
        </p:sp>
        <p:sp>
          <p:nvSpPr>
            <p:cNvPr id="331" name="Spin and Flavor Structure of the Nucleon and Nuclei"/>
            <p:cNvSpPr txBox="1"/>
            <p:nvPr/>
          </p:nvSpPr>
          <p:spPr>
            <a:xfrm>
              <a:off x="613594" y="320823"/>
              <a:ext cx="2811411" cy="5521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solidFill>
                    <a:srgbClr val="000000"/>
                  </a:solidFill>
                  <a:latin typeface="Arial"/>
                  <a:ea typeface="Arial"/>
                  <a:cs typeface="Arial"/>
                  <a:sym typeface="Arial"/>
                </a:defRPr>
              </a:lvl1pPr>
            </a:lstStyle>
            <a:p>
              <a:pPr/>
              <a:r>
                <a:t>Spin and Flavor Structure of the Nucleon and Nuclei</a:t>
              </a:r>
            </a:p>
          </p:txBody>
        </p:sp>
      </p:grpSp>
      <p:grpSp>
        <p:nvGrpSpPr>
          <p:cNvPr id="335" name="Group"/>
          <p:cNvGrpSpPr/>
          <p:nvPr/>
        </p:nvGrpSpPr>
        <p:grpSpPr>
          <a:xfrm>
            <a:off x="4494265" y="2062584"/>
            <a:ext cx="3684309" cy="1168814"/>
            <a:chOff x="0" y="0"/>
            <a:chExt cx="3684308" cy="1168813"/>
          </a:xfrm>
        </p:grpSpPr>
        <p:sp>
          <p:nvSpPr>
            <p:cNvPr id="333" name="Oval"/>
            <p:cNvSpPr/>
            <p:nvPr/>
          </p:nvSpPr>
          <p:spPr>
            <a:xfrm>
              <a:off x="0" y="0"/>
              <a:ext cx="3684309" cy="1168814"/>
            </a:xfrm>
            <a:prstGeom prst="ellipse">
              <a:avLst/>
            </a:prstGeom>
            <a:gradFill flip="none" rotWithShape="1">
              <a:gsLst>
                <a:gs pos="0">
                  <a:srgbClr val="66D1F1">
                    <a:alpha val="50317"/>
                  </a:srgbClr>
                </a:gs>
                <a:gs pos="100000">
                  <a:srgbClr val="FFFFFF">
                    <a:alpha val="50317"/>
                  </a:srgbClr>
                </a:gs>
              </a:gsLst>
              <a:path path="shape">
                <a:fillToRect l="50287" t="49994" r="49712" b="50005"/>
              </a:path>
            </a:gradFill>
            <a:ln w="12700" cap="flat">
              <a:noFill/>
              <a:miter lim="400000"/>
            </a:ln>
            <a:effectLst/>
          </p:spPr>
          <p:txBody>
            <a:bodyPr wrap="square" lIns="50800" tIns="50800" rIns="50800" bIns="50800" numCol="1" anchor="ctr">
              <a:noAutofit/>
            </a:bodyPr>
            <a:lstStyle/>
            <a:p>
              <a:pPr/>
            </a:p>
          </p:txBody>
        </p:sp>
        <p:sp>
          <p:nvSpPr>
            <p:cNvPr id="334" name="Tomography (p/A) Transverse Momentum Distribution and Spatial Imaging"/>
            <p:cNvSpPr txBox="1"/>
            <p:nvPr/>
          </p:nvSpPr>
          <p:spPr>
            <a:xfrm>
              <a:off x="643479" y="79730"/>
              <a:ext cx="2397350" cy="10093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600">
                  <a:solidFill>
                    <a:srgbClr val="000000"/>
                  </a:solidFill>
                  <a:latin typeface="Arial"/>
                  <a:ea typeface="Arial"/>
                  <a:cs typeface="Arial"/>
                  <a:sym typeface="Arial"/>
                </a:defRPr>
              </a:lvl1pPr>
            </a:lstStyle>
            <a:p>
              <a:pPr/>
              <a:r>
                <a:t>Tomography (p/A) Transverse Momentum Distribution and Spatial Imaging</a:t>
              </a:r>
            </a:p>
          </p:txBody>
        </p:sp>
      </p:grpSp>
      <p:sp>
        <p:nvSpPr>
          <p:cNvPr id="336" name="EIC: Study structure and dynamics of matter at high luminosity, high energy with polarized beams and wide range of nuclei…"/>
          <p:cNvSpPr txBox="1"/>
          <p:nvPr/>
        </p:nvSpPr>
        <p:spPr>
          <a:xfrm>
            <a:off x="152400" y="747712"/>
            <a:ext cx="2216645" cy="2879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60000" indent="-360000">
              <a:lnSpc>
                <a:spcPct val="140000"/>
              </a:lnSpc>
              <a:spcBef>
                <a:spcPts val="600"/>
              </a:spcBef>
              <a:buClr>
                <a:srgbClr val="4353FF"/>
              </a:buClr>
              <a:buSzPct val="50000"/>
              <a:buFont typeface="Monotype Sorts"/>
              <a:buBlip>
                <a:blip r:embed="rId2"/>
              </a:buBlip>
              <a:defRPr sz="1400">
                <a:solidFill>
                  <a:srgbClr val="000000"/>
                </a:solidFill>
                <a:uFill>
                  <a:solidFill>
                    <a:srgbClr val="000000"/>
                  </a:solidFill>
                </a:uFill>
                <a:latin typeface="+mn-lt"/>
                <a:ea typeface="+mn-ea"/>
                <a:cs typeface="+mn-cs"/>
                <a:sym typeface="Comic Sans MS"/>
              </a:defRPr>
            </a:pPr>
            <a:r>
              <a:t>EIC: Study structure and dynamics of matter at </a:t>
            </a:r>
            <a:r>
              <a:rPr>
                <a:solidFill>
                  <a:srgbClr val="A4233A"/>
                </a:solidFill>
              </a:rPr>
              <a:t>high luminosity</a:t>
            </a:r>
            <a:r>
              <a:t>, </a:t>
            </a:r>
            <a:r>
              <a:rPr>
                <a:solidFill>
                  <a:srgbClr val="A4233A"/>
                </a:solidFill>
              </a:rPr>
              <a:t>high energy</a:t>
            </a:r>
            <a:r>
              <a:t> with </a:t>
            </a:r>
            <a:r>
              <a:rPr>
                <a:solidFill>
                  <a:srgbClr val="A4233A"/>
                </a:solidFill>
              </a:rPr>
              <a:t>polarized beams</a:t>
            </a:r>
            <a:r>
              <a:t> and wide </a:t>
            </a:r>
            <a:r>
              <a:rPr>
                <a:solidFill>
                  <a:srgbClr val="A4233A"/>
                </a:solidFill>
              </a:rPr>
              <a:t>range of nuclei</a:t>
            </a:r>
          </a:p>
          <a:p>
            <a:pPr marL="360000" indent="-360000">
              <a:lnSpc>
                <a:spcPct val="140000"/>
              </a:lnSpc>
              <a:spcBef>
                <a:spcPts val="600"/>
              </a:spcBef>
              <a:buClr>
                <a:srgbClr val="4353FF"/>
              </a:buClr>
              <a:buSzPct val="50000"/>
              <a:buFont typeface="Monotype Sorts"/>
              <a:buBlip>
                <a:blip r:embed="rId2"/>
              </a:buBlip>
              <a:defRPr sz="1400">
                <a:solidFill>
                  <a:srgbClr val="000000"/>
                </a:solidFill>
                <a:uFill>
                  <a:solidFill>
                    <a:srgbClr val="000000"/>
                  </a:solidFill>
                </a:uFill>
                <a:latin typeface="+mn-lt"/>
                <a:ea typeface="+mn-ea"/>
                <a:cs typeface="+mn-cs"/>
                <a:sym typeface="Comic Sans MS"/>
              </a:defRPr>
            </a:pPr>
            <a:r>
              <a:t>Whitepaper:  </a:t>
            </a:r>
          </a:p>
        </p:txBody>
      </p:sp>
      <p:sp>
        <p:nvSpPr>
          <p:cNvPr id="337" name="Spinning Glue: QCD and Spin"/>
          <p:cNvSpPr txBox="1"/>
          <p:nvPr>
            <p:ph type="title"/>
          </p:nvPr>
        </p:nvSpPr>
        <p:spPr>
          <a:prstGeom prst="rect">
            <a:avLst/>
          </a:prstGeom>
        </p:spPr>
        <p:txBody>
          <a:bodyPr/>
          <a:lstStyle/>
          <a:p>
            <a:pPr/>
            <a:r>
              <a:t>Spinning Glue: QCD and Spin</a:t>
            </a:r>
          </a:p>
        </p:txBody>
      </p:sp>
      <p:sp>
        <p:nvSpPr>
          <p:cNvPr id="338"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9"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340"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341" name="EIC Project Development"/>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EIC Project Development</a:t>
            </a:r>
          </a:p>
        </p:txBody>
      </p:sp>
      <p:grpSp>
        <p:nvGrpSpPr>
          <p:cNvPr id="351" name="Group"/>
          <p:cNvGrpSpPr/>
          <p:nvPr/>
        </p:nvGrpSpPr>
        <p:grpSpPr>
          <a:xfrm>
            <a:off x="2469428" y="1253610"/>
            <a:ext cx="1359613" cy="4456289"/>
            <a:chOff x="0" y="0"/>
            <a:chExt cx="1359611" cy="4456288"/>
          </a:xfrm>
        </p:grpSpPr>
        <p:sp>
          <p:nvSpPr>
            <p:cNvPr id="342" name="Straight Arrow Connector 7"/>
            <p:cNvSpPr/>
            <p:nvPr/>
          </p:nvSpPr>
          <p:spPr>
            <a:xfrm flipV="1">
              <a:off x="1199986" y="0"/>
              <a:ext cx="1" cy="4456289"/>
            </a:xfrm>
            <a:prstGeom prst="line">
              <a:avLst/>
            </a:prstGeom>
            <a:noFill/>
            <a:ln w="57150" cap="flat">
              <a:solidFill>
                <a:srgbClr val="000000"/>
              </a:solidFill>
              <a:prstDash val="solid"/>
              <a:miter lim="800000"/>
              <a:tailEnd type="triangle" w="med" len="med"/>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grpSp>
          <p:nvGrpSpPr>
            <p:cNvPr id="346" name="Group"/>
            <p:cNvGrpSpPr/>
            <p:nvPr/>
          </p:nvGrpSpPr>
          <p:grpSpPr>
            <a:xfrm>
              <a:off x="1174585" y="1013192"/>
              <a:ext cx="185027" cy="2190028"/>
              <a:chOff x="0" y="0"/>
              <a:chExt cx="185026" cy="2190026"/>
            </a:xfrm>
          </p:grpSpPr>
          <p:sp>
            <p:nvSpPr>
              <p:cNvPr id="343" name="Straight Connector 8"/>
              <p:cNvSpPr/>
              <p:nvPr/>
            </p:nvSpPr>
            <p:spPr>
              <a:xfrm>
                <a:off x="0" y="2190026"/>
                <a:ext cx="173737"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44" name="Straight Connector 9"/>
              <p:cNvSpPr/>
              <p:nvPr/>
            </p:nvSpPr>
            <p:spPr>
              <a:xfrm>
                <a:off x="11290" y="0"/>
                <a:ext cx="173737" cy="0"/>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45" name="Straight Connector 10"/>
              <p:cNvSpPr/>
              <p:nvPr/>
            </p:nvSpPr>
            <p:spPr>
              <a:xfrm>
                <a:off x="8468" y="1083726"/>
                <a:ext cx="173737"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grpSp>
        <p:sp>
          <p:nvSpPr>
            <p:cNvPr id="347" name="TextBox 11"/>
            <p:cNvSpPr txBox="1"/>
            <p:nvPr/>
          </p:nvSpPr>
          <p:spPr>
            <a:xfrm>
              <a:off x="471231" y="2990144"/>
              <a:ext cx="669192"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defTabSz="457200">
                <a:defRPr>
                  <a:solidFill>
                    <a:srgbClr val="000000"/>
                  </a:solidFill>
                  <a:uFillTx/>
                  <a:latin typeface="Arial"/>
                  <a:ea typeface="Arial"/>
                  <a:cs typeface="Arial"/>
                  <a:sym typeface="Arial"/>
                </a:defRPr>
              </a:pPr>
              <a:r>
                <a:t>10</a:t>
              </a:r>
              <a:r>
                <a:rPr baseline="30000"/>
                <a:t>32</a:t>
              </a:r>
            </a:p>
          </p:txBody>
        </p:sp>
        <p:sp>
          <p:nvSpPr>
            <p:cNvPr id="348" name="TextBox 12"/>
            <p:cNvSpPr txBox="1"/>
            <p:nvPr/>
          </p:nvSpPr>
          <p:spPr>
            <a:xfrm>
              <a:off x="471231" y="795059"/>
              <a:ext cx="669192"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defTabSz="457200">
                <a:defRPr>
                  <a:solidFill>
                    <a:srgbClr val="000000"/>
                  </a:solidFill>
                  <a:uFillTx/>
                  <a:latin typeface="Arial"/>
                  <a:ea typeface="Arial"/>
                  <a:cs typeface="Arial"/>
                  <a:sym typeface="Arial"/>
                </a:defRPr>
              </a:pPr>
              <a:r>
                <a:t>10</a:t>
              </a:r>
              <a:r>
                <a:rPr baseline="30000"/>
                <a:t>34</a:t>
              </a:r>
            </a:p>
          </p:txBody>
        </p:sp>
        <p:sp>
          <p:nvSpPr>
            <p:cNvPr id="349" name="TextBox 13"/>
            <p:cNvSpPr txBox="1"/>
            <p:nvPr/>
          </p:nvSpPr>
          <p:spPr>
            <a:xfrm>
              <a:off x="471231" y="1878785"/>
              <a:ext cx="669192"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defTabSz="457200">
                <a:defRPr>
                  <a:solidFill>
                    <a:srgbClr val="000000"/>
                  </a:solidFill>
                  <a:uFillTx/>
                  <a:latin typeface="Arial"/>
                  <a:ea typeface="Arial"/>
                  <a:cs typeface="Arial"/>
                  <a:sym typeface="Arial"/>
                </a:defRPr>
              </a:pPr>
              <a:r>
                <a:t>10</a:t>
              </a:r>
              <a:r>
                <a:rPr baseline="30000"/>
                <a:t>33</a:t>
              </a:r>
            </a:p>
          </p:txBody>
        </p:sp>
        <p:sp>
          <p:nvSpPr>
            <p:cNvPr id="350" name="TextBox 27"/>
            <p:cNvSpPr txBox="1"/>
            <p:nvPr/>
          </p:nvSpPr>
          <p:spPr>
            <a:xfrm rot="16200000">
              <a:off x="-1369145" y="1760887"/>
              <a:ext cx="3175358"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a:solidFill>
                    <a:srgbClr val="000000"/>
                  </a:solidFill>
                  <a:uFillTx/>
                  <a:latin typeface="Arial"/>
                  <a:ea typeface="Arial"/>
                  <a:cs typeface="Arial"/>
                  <a:sym typeface="Arial"/>
                </a:defRPr>
              </a:pPr>
              <a:r>
                <a:t>Luminosity (cm</a:t>
              </a:r>
              <a:r>
                <a:rPr baseline="30000"/>
                <a:t>-2</a:t>
              </a:r>
              <a:r>
                <a:t> sec</a:t>
              </a:r>
              <a:r>
                <a:rPr baseline="30000"/>
                <a:t>-1</a:t>
              </a:r>
              <a:r>
                <a:t>)</a:t>
              </a:r>
            </a:p>
          </p:txBody>
        </p:sp>
      </p:grpSp>
      <p:grpSp>
        <p:nvGrpSpPr>
          <p:cNvPr id="361" name="Group"/>
          <p:cNvGrpSpPr/>
          <p:nvPr/>
        </p:nvGrpSpPr>
        <p:grpSpPr>
          <a:xfrm>
            <a:off x="8422283" y="1193287"/>
            <a:ext cx="1321998" cy="4467082"/>
            <a:chOff x="0" y="0"/>
            <a:chExt cx="1321996" cy="4467080"/>
          </a:xfrm>
        </p:grpSpPr>
        <p:sp>
          <p:nvSpPr>
            <p:cNvPr id="352" name="Straight Arrow Connector 30"/>
            <p:cNvSpPr/>
            <p:nvPr/>
          </p:nvSpPr>
          <p:spPr>
            <a:xfrm flipH="1" flipV="1">
              <a:off x="185809" y="50304"/>
              <a:ext cx="5103" cy="4416777"/>
            </a:xfrm>
            <a:prstGeom prst="line">
              <a:avLst/>
            </a:prstGeom>
            <a:noFill/>
            <a:ln w="57150" cap="flat">
              <a:solidFill>
                <a:srgbClr val="000000"/>
              </a:solidFill>
              <a:prstDash val="solid"/>
              <a:miter lim="800000"/>
              <a:tailEnd type="triangle" w="med" len="med"/>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53" name="TextBox 31"/>
            <p:cNvSpPr txBox="1"/>
            <p:nvPr/>
          </p:nvSpPr>
          <p:spPr>
            <a:xfrm rot="16200000">
              <a:off x="-936282" y="1821209"/>
              <a:ext cx="4079489" cy="4370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0" marR="0" algn="ctr" defTabSz="457200">
                <a:defRPr>
                  <a:solidFill>
                    <a:srgbClr val="000000"/>
                  </a:solidFill>
                  <a:uFillTx/>
                  <a:latin typeface="Arial"/>
                  <a:ea typeface="Arial"/>
                  <a:cs typeface="Arial"/>
                  <a:sym typeface="Arial"/>
                </a:defRPr>
              </a:pPr>
              <a:r>
                <a:t>Integrated Luminosity (fb</a:t>
              </a:r>
              <a:r>
                <a:rPr baseline="30000"/>
                <a:t>-1</a:t>
              </a:r>
              <a:r>
                <a:t>/yr)</a:t>
              </a:r>
            </a:p>
          </p:txBody>
        </p:sp>
        <p:sp>
          <p:nvSpPr>
            <p:cNvPr id="354" name="TextBox 32"/>
            <p:cNvSpPr txBox="1"/>
            <p:nvPr/>
          </p:nvSpPr>
          <p:spPr>
            <a:xfrm>
              <a:off x="241711" y="3060203"/>
              <a:ext cx="245404"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defTabSz="457200">
                <a:defRPr sz="2000">
                  <a:solidFill>
                    <a:srgbClr val="000000"/>
                  </a:solidFill>
                  <a:uFillTx/>
                  <a:latin typeface="Arial"/>
                  <a:ea typeface="Arial"/>
                  <a:cs typeface="Arial"/>
                  <a:sym typeface="Arial"/>
                </a:defRPr>
              </a:lvl1pPr>
            </a:lstStyle>
            <a:p>
              <a:pPr/>
              <a:r>
                <a:t>1</a:t>
              </a:r>
            </a:p>
          </p:txBody>
        </p:sp>
        <p:sp>
          <p:nvSpPr>
            <p:cNvPr id="355" name="TextBox 36"/>
            <p:cNvSpPr txBox="1"/>
            <p:nvPr/>
          </p:nvSpPr>
          <p:spPr>
            <a:xfrm>
              <a:off x="241711" y="1943258"/>
              <a:ext cx="386666"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defTabSz="457200">
                <a:defRPr sz="2000">
                  <a:solidFill>
                    <a:srgbClr val="000000"/>
                  </a:solidFill>
                  <a:uFillTx/>
                  <a:latin typeface="Arial"/>
                  <a:ea typeface="Arial"/>
                  <a:cs typeface="Arial"/>
                  <a:sym typeface="Arial"/>
                </a:defRPr>
              </a:lvl1pPr>
            </a:lstStyle>
            <a:p>
              <a:pPr/>
              <a:r>
                <a:t>10</a:t>
              </a:r>
            </a:p>
          </p:txBody>
        </p:sp>
        <p:sp>
          <p:nvSpPr>
            <p:cNvPr id="356" name="TextBox 37"/>
            <p:cNvSpPr txBox="1"/>
            <p:nvPr/>
          </p:nvSpPr>
          <p:spPr>
            <a:xfrm>
              <a:off x="241711" y="864909"/>
              <a:ext cx="527929"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defTabSz="457200">
                <a:defRPr sz="2000">
                  <a:solidFill>
                    <a:srgbClr val="000000"/>
                  </a:solidFill>
                  <a:uFillTx/>
                  <a:latin typeface="Arial"/>
                  <a:ea typeface="Arial"/>
                  <a:cs typeface="Arial"/>
                  <a:sym typeface="Arial"/>
                </a:defRPr>
              </a:lvl1pPr>
            </a:lstStyle>
            <a:p>
              <a:pPr/>
              <a:r>
                <a:t>100</a:t>
              </a:r>
            </a:p>
          </p:txBody>
        </p:sp>
        <p:grpSp>
          <p:nvGrpSpPr>
            <p:cNvPr id="360" name="Group"/>
            <p:cNvGrpSpPr/>
            <p:nvPr/>
          </p:nvGrpSpPr>
          <p:grpSpPr>
            <a:xfrm>
              <a:off x="0" y="1049929"/>
              <a:ext cx="185027" cy="2190027"/>
              <a:chOff x="0" y="0"/>
              <a:chExt cx="185026" cy="2190026"/>
            </a:xfrm>
          </p:grpSpPr>
          <p:sp>
            <p:nvSpPr>
              <p:cNvPr id="357" name="Straight Connector 8"/>
              <p:cNvSpPr/>
              <p:nvPr/>
            </p:nvSpPr>
            <p:spPr>
              <a:xfrm>
                <a:off x="0" y="2190026"/>
                <a:ext cx="173737"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58" name="Straight Connector 9"/>
              <p:cNvSpPr/>
              <p:nvPr/>
            </p:nvSpPr>
            <p:spPr>
              <a:xfrm>
                <a:off x="11290" y="0"/>
                <a:ext cx="173737" cy="0"/>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59" name="Straight Connector 10"/>
              <p:cNvSpPr/>
              <p:nvPr/>
            </p:nvSpPr>
            <p:spPr>
              <a:xfrm>
                <a:off x="8468" y="1083726"/>
                <a:ext cx="173737" cy="1"/>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grpSp>
      </p:grpSp>
      <p:grpSp>
        <p:nvGrpSpPr>
          <p:cNvPr id="365" name="Group"/>
          <p:cNvGrpSpPr/>
          <p:nvPr/>
        </p:nvGrpSpPr>
        <p:grpSpPr>
          <a:xfrm>
            <a:off x="7230" y="3613306"/>
            <a:ext cx="3464364" cy="2674976"/>
            <a:chOff x="0" y="0"/>
            <a:chExt cx="3464362" cy="2674975"/>
          </a:xfrm>
        </p:grpSpPr>
        <p:pic>
          <p:nvPicPr>
            <p:cNvPr id="362" name="Picture 16" descr="Picture 16"/>
            <p:cNvPicPr>
              <a:picLocks noChangeAspect="1"/>
            </p:cNvPicPr>
            <p:nvPr/>
          </p:nvPicPr>
          <p:blipFill>
            <a:blip r:embed="rId4">
              <a:extLst/>
            </a:blip>
            <a:stretch>
              <a:fillRect/>
            </a:stretch>
          </p:blipFill>
          <p:spPr>
            <a:xfrm>
              <a:off x="92149" y="287414"/>
              <a:ext cx="1843561" cy="2387562"/>
            </a:xfrm>
            <a:prstGeom prst="rect">
              <a:avLst/>
            </a:prstGeom>
            <a:ln w="12700" cap="flat">
              <a:noFill/>
              <a:miter lim="400000"/>
            </a:ln>
            <a:effectLst/>
          </p:spPr>
        </p:pic>
        <p:sp>
          <p:nvSpPr>
            <p:cNvPr id="363" name="Understanding the glue that binds as all!"/>
            <p:cNvSpPr txBox="1"/>
            <p:nvPr/>
          </p:nvSpPr>
          <p:spPr>
            <a:xfrm>
              <a:off x="1867075" y="1759149"/>
              <a:ext cx="1597288" cy="825501"/>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b="1" sz="1400">
                  <a:solidFill>
                    <a:srgbClr val="4881A4"/>
                  </a:solidFill>
                  <a:latin typeface="+mn-lt"/>
                  <a:ea typeface="+mn-ea"/>
                  <a:cs typeface="+mn-cs"/>
                  <a:sym typeface="Comic Sans MS"/>
                </a:defRPr>
              </a:lvl1pPr>
            </a:lstStyle>
            <a:p>
              <a:pPr/>
              <a:r>
                <a:t>Understanding the glue that binds as all!</a:t>
              </a:r>
            </a:p>
          </p:txBody>
        </p:sp>
        <p:sp>
          <p:nvSpPr>
            <p:cNvPr id="364" name="arXiv:1212.1701"/>
            <p:cNvSpPr txBox="1"/>
            <p:nvPr/>
          </p:nvSpPr>
          <p:spPr>
            <a:xfrm>
              <a:off x="0" y="0"/>
              <a:ext cx="1449894"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u="sng">
                  <a:solidFill>
                    <a:srgbClr val="000000"/>
                  </a:solidFill>
                  <a:latin typeface="Helvetica"/>
                  <a:ea typeface="Helvetica"/>
                  <a:cs typeface="Helvetica"/>
                  <a:sym typeface="Helvetica"/>
                  <a:hlinkClick r:id="rId5" invalidUrl="" action="" tgtFrame="" tooltip="" history="1" highlightClick="0" endSnd="0"/>
                </a:defRPr>
              </a:lvl1pPr>
            </a:lstStyle>
            <a:p>
              <a:pPr>
                <a:defRPr u="none"/>
              </a:pPr>
              <a:r>
                <a:rPr u="sng">
                  <a:hlinkClick r:id="rId5" invalidUrl="" action="" tgtFrame="" tooltip="" history="1" highlightClick="0" endSnd="0"/>
                </a:rPr>
                <a:t>arXiv:1212.1701</a:t>
              </a:r>
            </a:p>
          </p:txBody>
        </p:sp>
      </p:grpSp>
      <p:grpSp>
        <p:nvGrpSpPr>
          <p:cNvPr id="376" name="Group"/>
          <p:cNvGrpSpPr/>
          <p:nvPr/>
        </p:nvGrpSpPr>
        <p:grpSpPr>
          <a:xfrm>
            <a:off x="3644014" y="5512342"/>
            <a:ext cx="5704397" cy="834993"/>
            <a:chOff x="0" y="0"/>
            <a:chExt cx="5704396" cy="834992"/>
          </a:xfrm>
        </p:grpSpPr>
        <p:sp>
          <p:nvSpPr>
            <p:cNvPr id="366" name="Straight Arrow Connector 6"/>
            <p:cNvSpPr/>
            <p:nvPr/>
          </p:nvSpPr>
          <p:spPr>
            <a:xfrm flipV="1">
              <a:off x="-1" y="158042"/>
              <a:ext cx="5503335" cy="14113"/>
            </a:xfrm>
            <a:prstGeom prst="line">
              <a:avLst/>
            </a:prstGeom>
            <a:noFill/>
            <a:ln w="57150" cap="flat">
              <a:solidFill>
                <a:srgbClr val="000000"/>
              </a:solidFill>
              <a:prstDash val="solid"/>
              <a:miter lim="800000"/>
              <a:tailEnd type="triangle" w="med" len="med"/>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67" name="Straight Connector 14"/>
            <p:cNvSpPr/>
            <p:nvPr/>
          </p:nvSpPr>
          <p:spPr>
            <a:xfrm>
              <a:off x="1241778" y="0"/>
              <a:ext cx="1" cy="1737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68" name="Straight Connector 15"/>
            <p:cNvSpPr/>
            <p:nvPr/>
          </p:nvSpPr>
          <p:spPr>
            <a:xfrm>
              <a:off x="3835381" y="0"/>
              <a:ext cx="1" cy="1737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69" name="Straight Connector 17"/>
            <p:cNvSpPr/>
            <p:nvPr/>
          </p:nvSpPr>
          <p:spPr>
            <a:xfrm>
              <a:off x="2492014" y="0"/>
              <a:ext cx="1" cy="1737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70" name="TextBox 23"/>
            <p:cNvSpPr txBox="1"/>
            <p:nvPr/>
          </p:nvSpPr>
          <p:spPr>
            <a:xfrm>
              <a:off x="1072446" y="224939"/>
              <a:ext cx="358413"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defTabSz="457200">
                <a:defRPr sz="1800">
                  <a:solidFill>
                    <a:srgbClr val="000000"/>
                  </a:solidFill>
                  <a:uFillTx/>
                  <a:latin typeface="Arial"/>
                  <a:ea typeface="Arial"/>
                  <a:cs typeface="Arial"/>
                  <a:sym typeface="Arial"/>
                </a:defRPr>
              </a:lvl1pPr>
            </a:lstStyle>
            <a:p>
              <a:pPr/>
              <a:r>
                <a:t>40</a:t>
              </a:r>
            </a:p>
          </p:txBody>
        </p:sp>
        <p:sp>
          <p:nvSpPr>
            <p:cNvPr id="371" name="TextBox 24"/>
            <p:cNvSpPr txBox="1"/>
            <p:nvPr/>
          </p:nvSpPr>
          <p:spPr>
            <a:xfrm>
              <a:off x="2301121" y="224939"/>
              <a:ext cx="358413"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defTabSz="457200">
                <a:defRPr sz="1800">
                  <a:solidFill>
                    <a:srgbClr val="000000"/>
                  </a:solidFill>
                  <a:uFillTx/>
                  <a:latin typeface="Arial"/>
                  <a:ea typeface="Arial"/>
                  <a:cs typeface="Arial"/>
                  <a:sym typeface="Arial"/>
                </a:defRPr>
              </a:lvl1pPr>
            </a:lstStyle>
            <a:p>
              <a:pPr/>
              <a:r>
                <a:t>80</a:t>
              </a:r>
            </a:p>
          </p:txBody>
        </p:sp>
        <p:sp>
          <p:nvSpPr>
            <p:cNvPr id="372" name="TextBox 25"/>
            <p:cNvSpPr txBox="1"/>
            <p:nvPr/>
          </p:nvSpPr>
          <p:spPr>
            <a:xfrm>
              <a:off x="3564451" y="224939"/>
              <a:ext cx="48555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defTabSz="457200">
                <a:defRPr sz="1800">
                  <a:solidFill>
                    <a:srgbClr val="000000"/>
                  </a:solidFill>
                  <a:uFillTx/>
                  <a:latin typeface="Arial"/>
                  <a:ea typeface="Arial"/>
                  <a:cs typeface="Arial"/>
                  <a:sym typeface="Arial"/>
                </a:defRPr>
              </a:lvl1pPr>
            </a:lstStyle>
            <a:p>
              <a:pPr/>
              <a:r>
                <a:t>120</a:t>
              </a:r>
            </a:p>
          </p:txBody>
        </p:sp>
        <p:grpSp>
          <p:nvGrpSpPr>
            <p:cNvPr id="375" name="Group"/>
            <p:cNvGrpSpPr/>
            <p:nvPr/>
          </p:nvGrpSpPr>
          <p:grpSpPr>
            <a:xfrm>
              <a:off x="4372359" y="397923"/>
              <a:ext cx="1332038" cy="437070"/>
              <a:chOff x="0" y="0"/>
              <a:chExt cx="1332036" cy="437068"/>
            </a:xfrm>
          </p:grpSpPr>
          <p:sp>
            <p:nvSpPr>
              <p:cNvPr id="373" name="TextBox 26"/>
              <p:cNvSpPr txBox="1"/>
              <p:nvPr/>
            </p:nvSpPr>
            <p:spPr>
              <a:xfrm>
                <a:off x="414997" y="0"/>
                <a:ext cx="917040" cy="4370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marL="0" marR="0" defTabSz="457200">
                  <a:defRPr>
                    <a:solidFill>
                      <a:srgbClr val="000000"/>
                    </a:solidFill>
                    <a:uFillTx/>
                    <a:latin typeface="Arial"/>
                    <a:ea typeface="Arial"/>
                    <a:cs typeface="Arial"/>
                    <a:sym typeface="Arial"/>
                  </a:defRPr>
                </a:lvl1pPr>
              </a:lstStyle>
              <a:p>
                <a:pPr/>
                <a:r>
                  <a:t>(GeV)</a:t>
                </a:r>
              </a:p>
            </p:txBody>
          </p:sp>
          <p:sp>
            <p:nvSpPr>
              <p:cNvPr id="374" name="Equation"/>
              <p:cNvSpPr txBox="1"/>
              <p:nvPr/>
            </p:nvSpPr>
            <p:spPr>
              <a:xfrm>
                <a:off x="0" y="30777"/>
                <a:ext cx="393269" cy="375515"/>
              </a:xfrm>
              <a:prstGeom prst="rect">
                <a:avLst/>
              </a:prstGeom>
              <a:noFill/>
              <a:ln w="12700" cap="flat">
                <a:noFill/>
                <a:miter lim="400000"/>
              </a:ln>
              <a:effectLst/>
            </p:spPr>
            <p:txBody>
              <a:bodyPr wrap="none" lIns="0" tIns="0" rIns="0" bIns="0">
                <a:spAutoFit/>
              </a:bodyPr>
              <a:lstStyle/>
              <a:p>
                <a:pPr marL="0" marR="0" latinLnBrk="1">
                  <a:defRPr sz="1800">
                    <a:solidFill>
                      <a:srgbClr val="000000"/>
                    </a:solidFill>
                    <a:uFillTx/>
                  </a:defRPr>
                </a:pPr>
                <a14:m>
                  <m:oMathPara>
                    <m:oMathParaPr>
                      <m:jc m:val="centerGroup"/>
                    </m:oMathParaPr>
                    <m:oMath>
                      <m:rad>
                        <m:radPr>
                          <m:ctrlPr>
                            <a:rPr xmlns:a="http://schemas.openxmlformats.org/drawingml/2006/main" sz="2400" i="1">
                              <a:solidFill>
                                <a:srgbClr val="000000"/>
                              </a:solidFill>
                              <a:latin typeface="Cambria Math" panose="02040503050406030204" pitchFamily="18" charset="0"/>
                            </a:rPr>
                          </m:ctrlPr>
                          <m:degHide m:val="on"/>
                        </m:radPr>
                        <m:deg/>
                        <m:e>
                          <m:r>
                            <a:rPr xmlns:a="http://schemas.openxmlformats.org/drawingml/2006/main" sz="2400" i="1">
                              <a:solidFill>
                                <a:srgbClr val="000000"/>
                              </a:solidFill>
                              <a:latin typeface="Cambria Math" panose="02040503050406030204" pitchFamily="18" charset="0"/>
                            </a:rPr>
                            <m:t>s</m:t>
                          </m:r>
                        </m:e>
                      </m:rad>
                    </m:oMath>
                  </m:oMathPara>
                </a14:m>
                <a:endParaRPr sz="2400"/>
              </a:p>
            </p:txBody>
          </p:sp>
        </p:gr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6">
                                            <p:bg/>
                                          </p:spTgt>
                                        </p:tgtEl>
                                        <p:attrNameLst>
                                          <p:attrName>style.visibility</p:attrName>
                                        </p:attrNameLst>
                                      </p:cBhvr>
                                      <p:to>
                                        <p:strVal val="visible"/>
                                      </p:to>
                                    </p:set>
                                    <p:animEffect filter="fade" transition="in">
                                      <p:cBhvr>
                                        <p:cTn id="7" dur="500"/>
                                        <p:tgtEl>
                                          <p:spTgt spid="33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6">
                                            <p:txEl>
                                              <p:pRg st="0" end="0"/>
                                            </p:txEl>
                                          </p:spTgt>
                                        </p:tgtEl>
                                        <p:attrNameLst>
                                          <p:attrName>style.visibility</p:attrName>
                                        </p:attrNameLst>
                                      </p:cBhvr>
                                      <p:to>
                                        <p:strVal val="visible"/>
                                      </p:to>
                                    </p:set>
                                    <p:animEffect filter="fade" transition="in">
                                      <p:cBhvr>
                                        <p:cTn id="10" dur="500"/>
                                        <p:tgtEl>
                                          <p:spTgt spid="33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6">
                                            <p:txEl>
                                              <p:pRg st="1" end="1"/>
                                            </p:txEl>
                                          </p:spTgt>
                                        </p:tgtEl>
                                        <p:attrNameLst>
                                          <p:attrName>style.visibility</p:attrName>
                                        </p:attrNameLst>
                                      </p:cBhvr>
                                      <p:to>
                                        <p:strVal val="visible"/>
                                      </p:to>
                                    </p:set>
                                    <p:animEffect filter="fade" transition="in">
                                      <p:cBhvr>
                                        <p:cTn id="15" dur="500"/>
                                        <p:tgtEl>
                                          <p:spTgt spid="336">
                                            <p:txEl>
                                              <p:pRg st="1" end="1"/>
                                            </p:txEl>
                                          </p:spTgt>
                                        </p:tgtEl>
                                      </p:cBhvr>
                                    </p:animEffect>
                                  </p:childTnLst>
                                </p:cTn>
                              </p:par>
                            </p:childTnLst>
                          </p:cTn>
                        </p:par>
                        <p:par>
                          <p:cTn id="16" fill="hold">
                            <p:stCondLst>
                              <p:cond delay="500"/>
                            </p:stCondLst>
                            <p:childTnLst>
                              <p:par>
                                <p:cTn id="17" presetClass="entr" nodeType="afterEffect" presetID="10" grpId="2" fill="hold">
                                  <p:stCondLst>
                                    <p:cond delay="0"/>
                                  </p:stCondLst>
                                  <p:iterate type="el" backwards="0">
                                    <p:tmAbs val="0"/>
                                  </p:iterate>
                                  <p:childTnLst>
                                    <p:set>
                                      <p:cBhvr>
                                        <p:cTn id="18" fill="hold"/>
                                        <p:tgtEl>
                                          <p:spTgt spid="365"/>
                                        </p:tgtEl>
                                        <p:attrNameLst>
                                          <p:attrName>style.visibility</p:attrName>
                                        </p:attrNameLst>
                                      </p:cBhvr>
                                      <p:to>
                                        <p:strVal val="visible"/>
                                      </p:to>
                                    </p:set>
                                    <p:animEffect filter="fade" transition="in">
                                      <p:cBhvr>
                                        <p:cTn id="19" dur="500"/>
                                        <p:tgtEl>
                                          <p:spTgt spid="36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3" fill="hold">
                                  <p:stCondLst>
                                    <p:cond delay="0"/>
                                  </p:stCondLst>
                                  <p:iterate type="el" backwards="0">
                                    <p:tmAbs val="0"/>
                                  </p:iterate>
                                  <p:childTnLst>
                                    <p:set>
                                      <p:cBhvr>
                                        <p:cTn id="23" fill="hold"/>
                                        <p:tgtEl>
                                          <p:spTgt spid="3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4" fill="hold">
                                  <p:stCondLst>
                                    <p:cond delay="0"/>
                                  </p:stCondLst>
                                  <p:iterate type="el" backwards="0">
                                    <p:tmAbs val="0"/>
                                  </p:iterate>
                                  <p:childTnLst>
                                    <p:set>
                                      <p:cBhvr>
                                        <p:cTn id="27" fill="hold"/>
                                        <p:tgtEl>
                                          <p:spTgt spid="3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5" fill="hold">
                                  <p:stCondLst>
                                    <p:cond delay="0"/>
                                  </p:stCondLst>
                                  <p:iterate type="el" backwards="0">
                                    <p:tmAbs val="0"/>
                                  </p:iterate>
                                  <p:childTnLst>
                                    <p:set>
                                      <p:cBhvr>
                                        <p:cTn id="31" fill="hold"/>
                                        <p:tgtEl>
                                          <p:spTgt spid="3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6" fill="hold">
                                  <p:stCondLst>
                                    <p:cond delay="0"/>
                                  </p:stCondLst>
                                  <p:iterate type="el" backwards="0">
                                    <p:tmAbs val="0"/>
                                  </p:iterate>
                                  <p:childTnLst>
                                    <p:set>
                                      <p:cBhvr>
                                        <p:cTn id="35" fill="hold"/>
                                        <p:tgtEl>
                                          <p:spTgt spid="3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7" fill="hold">
                                  <p:stCondLst>
                                    <p:cond delay="0"/>
                                  </p:stCondLst>
                                  <p:iterate type="el" backwards="0">
                                    <p:tmAbs val="0"/>
                                  </p:iterate>
                                  <p:childTnLst>
                                    <p:set>
                                      <p:cBhvr>
                                        <p:cTn id="39" fill="hold"/>
                                        <p:tgtEl>
                                          <p:spTgt spid="35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8" fill="hold">
                                  <p:stCondLst>
                                    <p:cond delay="0"/>
                                  </p:stCondLst>
                                  <p:iterate type="el" backwards="0">
                                    <p:tmAbs val="0"/>
                                  </p:iterate>
                                  <p:childTnLst>
                                    <p:set>
                                      <p:cBhvr>
                                        <p:cTn id="43" fill="hold"/>
                                        <p:tgtEl>
                                          <p:spTgt spid="36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Class="entr" nodeType="clickEffect" presetSubtype="0" presetID="1" grpId="9" fill="hold">
                                  <p:stCondLst>
                                    <p:cond delay="0"/>
                                  </p:stCondLst>
                                  <p:iterate type="el" backwards="0">
                                    <p:tmAbs val="0"/>
                                  </p:iterate>
                                  <p:childTnLst>
                                    <p:set>
                                      <p:cBhvr>
                                        <p:cTn id="47" fill="hold"/>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6" grpId="4"/>
      <p:bldP build="whole" bldLvl="1" animBg="1" rev="0" advAuto="0" spid="361" grpId="8"/>
      <p:bldP build="p" bldLvl="5" animBg="1" rev="0" advAuto="0" spid="336" grpId="1"/>
      <p:bldP build="whole" bldLvl="1" animBg="1" rev="0" advAuto="0" spid="329" grpId="3"/>
      <p:bldP build="whole" bldLvl="1" animBg="1" rev="0" advAuto="0" spid="332" grpId="5"/>
      <p:bldP build="whole" bldLvl="1" animBg="1" rev="0" advAuto="0" spid="365" grpId="2"/>
      <p:bldP build="whole" bldLvl="1" animBg="1" rev="0" advAuto="0" spid="376" grpId="9"/>
      <p:bldP build="whole" bldLvl="1" animBg="1" rev="0" advAuto="0" spid="335" grpId="6"/>
      <p:bldP build="whole" bldLvl="1" animBg="1" rev="0" advAuto="0" spid="351" grpId="7"/>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41" name="Number of Institutions Dashboard.png" descr="Number of Institutions Dashboard.png"/>
          <p:cNvPicPr>
            <a:picLocks noChangeAspect="1"/>
          </p:cNvPicPr>
          <p:nvPr/>
        </p:nvPicPr>
        <p:blipFill>
          <a:blip r:embed="rId2">
            <a:extLst/>
          </a:blip>
          <a:stretch>
            <a:fillRect/>
          </a:stretch>
        </p:blipFill>
        <p:spPr>
          <a:xfrm>
            <a:off x="1218950" y="1025783"/>
            <a:ext cx="7447462" cy="5585597"/>
          </a:xfrm>
          <a:prstGeom prst="rect">
            <a:avLst/>
          </a:prstGeom>
          <a:ln w="12700"/>
        </p:spPr>
      </p:pic>
      <p:sp>
        <p:nvSpPr>
          <p:cNvPr id="1042"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43"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044" name="Number of Institutions"/>
          <p:cNvSpPr txBox="1"/>
          <p:nvPr/>
        </p:nvSpPr>
        <p:spPr>
          <a:xfrm>
            <a:off x="152400" y="709612"/>
            <a:ext cx="3557540"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3"/>
              </a:buBlip>
              <a:defRPr sz="1800">
                <a:solidFill>
                  <a:srgbClr val="000000"/>
                </a:solidFill>
                <a:uFill>
                  <a:solidFill>
                    <a:srgbClr val="000000"/>
                  </a:solidFill>
                </a:uFill>
                <a:latin typeface="+mn-lt"/>
                <a:ea typeface="+mn-ea"/>
                <a:cs typeface="+mn-cs"/>
                <a:sym typeface="Comic Sans MS"/>
              </a:defRPr>
            </a:lvl1pPr>
          </a:lstStyle>
          <a:p>
            <a:pPr/>
            <a:r>
              <a:t>Number of Institutions</a:t>
            </a:r>
          </a:p>
        </p:txBody>
      </p:sp>
      <p:sp>
        <p:nvSpPr>
          <p:cNvPr id="1045" name="Spinning Glue: QCD and Spin"/>
          <p:cNvSpPr txBox="1"/>
          <p:nvPr>
            <p:ph type="title"/>
          </p:nvPr>
        </p:nvSpPr>
        <p:spPr>
          <a:prstGeom prst="rect">
            <a:avLst/>
          </a:prstGeom>
        </p:spPr>
        <p:txBody>
          <a:bodyPr/>
          <a:lstStyle/>
          <a:p>
            <a:pPr/>
            <a:r>
              <a:t>Spinning Glue: QCD and Spin</a:t>
            </a:r>
          </a:p>
        </p:txBody>
      </p:sp>
      <p:sp>
        <p:nvSpPr>
          <p:cNvPr id="10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7" name="temple_201_4c.tiff" descr="temple_201_4c.tiff"/>
          <p:cNvPicPr>
            <a:picLocks noChangeAspect="1"/>
          </p:cNvPicPr>
          <p:nvPr/>
        </p:nvPicPr>
        <p:blipFill>
          <a:blip r:embed="rId4">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48"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1049" name="ePIC Collaboration"/>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ePIC Collaboration</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52" name="Summary and Next Steps"/>
          <p:cNvSpPr txBox="1"/>
          <p:nvPr>
            <p:ph type="title"/>
          </p:nvPr>
        </p:nvSpPr>
        <p:spPr>
          <a:prstGeom prst="rect">
            <a:avLst/>
          </a:prstGeom>
        </p:spPr>
        <p:txBody>
          <a:bodyPr/>
          <a:lstStyle/>
          <a:p>
            <a:pPr/>
            <a:r>
              <a:t>Summary and Next Steps</a:t>
            </a:r>
          </a:p>
        </p:txBody>
      </p:sp>
      <p:sp>
        <p:nvSpPr>
          <p:cNvPr id="105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4" name="Bernd Surrow"/>
          <p:cNvSpPr txBox="1"/>
          <p:nvPr/>
        </p:nvSpPr>
        <p:spPr>
          <a:xfrm>
            <a:off x="8518134" y="6433184"/>
            <a:ext cx="1375166" cy="25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pic>
        <p:nvPicPr>
          <p:cNvPr id="1055"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56"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1057" name="Over two decades, the nuclear physics community has developed the scientific and technical case for the Electron-Ion Collider, to push the frontiers of human understanding of the fundamental structure and dynamics of matter ➜ Emergent phenomena in QCD!…"/>
          <p:cNvSpPr txBox="1"/>
          <p:nvPr>
            <p:ph type="body" idx="4294967295"/>
          </p:nvPr>
        </p:nvSpPr>
        <p:spPr>
          <a:xfrm>
            <a:off x="309158" y="950078"/>
            <a:ext cx="9442135" cy="5315421"/>
          </a:xfrm>
          <a:prstGeom prst="rect">
            <a:avLst/>
          </a:prstGeom>
        </p:spPr>
        <p:txBody>
          <a:bodyPr/>
          <a:lstStyle/>
          <a:p>
            <a:pPr marL="360000">
              <a:lnSpc>
                <a:spcPct val="170000"/>
              </a:lnSpc>
              <a:buBlip>
                <a:blip r:embed="rId3"/>
              </a:buBlip>
              <a:defRPr sz="1400"/>
            </a:pPr>
            <a:r>
              <a:t>Over two decades, the nuclear physics community has developed the </a:t>
            </a:r>
            <a:r>
              <a:rPr>
                <a:solidFill>
                  <a:srgbClr val="A4233A"/>
                </a:solidFill>
              </a:rPr>
              <a:t>scientific and technical case for the Electron-Ion Collider</a:t>
            </a:r>
            <a:r>
              <a:t>, to push the </a:t>
            </a:r>
            <a:r>
              <a:rPr>
                <a:solidFill>
                  <a:srgbClr val="A4233A"/>
                </a:solidFill>
              </a:rPr>
              <a:t>frontiers of human understanding of the fundamental structure and dynamics of matter </a:t>
            </a:r>
            <a:r>
              <a:t>➜ </a:t>
            </a:r>
            <a:r>
              <a:rPr>
                <a:solidFill>
                  <a:srgbClr val="A4233A"/>
                </a:solidFill>
              </a:rPr>
              <a:t>Emergent phenomena</a:t>
            </a:r>
            <a:r>
              <a:t> in QCD!</a:t>
            </a:r>
          </a:p>
          <a:p>
            <a:pPr marL="360000">
              <a:lnSpc>
                <a:spcPct val="170000"/>
              </a:lnSpc>
              <a:buFont typeface="Helvetica"/>
              <a:buBlip>
                <a:blip r:embed="rId3"/>
              </a:buBlip>
              <a:defRPr sz="1400"/>
            </a:pPr>
            <a:r>
              <a:t>Enormously profit from a </a:t>
            </a:r>
            <a:r>
              <a:rPr>
                <a:solidFill>
                  <a:srgbClr val="A4233A"/>
                </a:solidFill>
              </a:rPr>
              <a:t>diverse set of experiences among experimentalists and theorists</a:t>
            </a:r>
            <a:r>
              <a:t> at numerous institutions </a:t>
            </a:r>
            <a:r>
              <a:rPr>
                <a:solidFill>
                  <a:srgbClr val="A4233A"/>
                </a:solidFill>
              </a:rPr>
              <a:t>worldwide</a:t>
            </a:r>
            <a:r>
              <a:t> ➜ Critical for a </a:t>
            </a:r>
            <a:r>
              <a:rPr>
                <a:solidFill>
                  <a:srgbClr val="A4233A"/>
                </a:solidFill>
              </a:rPr>
              <a:t>broad EIC scientific program</a:t>
            </a:r>
            <a:endParaRPr>
              <a:solidFill>
                <a:srgbClr val="A4233A"/>
              </a:solidFill>
            </a:endParaRPr>
          </a:p>
          <a:p>
            <a:pPr marL="360000">
              <a:lnSpc>
                <a:spcPct val="170000"/>
              </a:lnSpc>
              <a:buFont typeface="Helvetica"/>
              <a:buBlip>
                <a:blip r:embed="rId3"/>
              </a:buBlip>
              <a:defRPr sz="1400"/>
            </a:pPr>
            <a:r>
              <a:rPr>
                <a:solidFill>
                  <a:srgbClr val="A4233A"/>
                </a:solidFill>
              </a:rPr>
              <a:t>Successful merging of several proposal efforts,</a:t>
            </a:r>
            <a:r>
              <a:t> forming a new collaboration in 2022/2023:                   </a:t>
            </a:r>
            <a:r>
              <a:rPr>
                <a:solidFill>
                  <a:srgbClr val="A4233A"/>
                </a:solidFill>
              </a:rPr>
              <a:t>ePIC </a:t>
            </a:r>
            <a:r>
              <a:t>collaboration </a:t>
            </a:r>
            <a:endParaRPr baseline="31999"/>
          </a:p>
          <a:p>
            <a:pPr marL="360640" indent="-320000">
              <a:lnSpc>
                <a:spcPct val="170000"/>
              </a:lnSpc>
              <a:spcBef>
                <a:spcPts val="1100"/>
              </a:spcBef>
              <a:buBlip>
                <a:blip r:embed="rId3"/>
              </a:buBlip>
              <a:defRPr sz="1400">
                <a:uFill>
                  <a:solidFill>
                    <a:srgbClr val="011279"/>
                  </a:solidFill>
                </a:uFill>
              </a:defRPr>
            </a:pPr>
            <a:r>
              <a:t>A </a:t>
            </a:r>
            <a:r>
              <a:rPr>
                <a:solidFill>
                  <a:srgbClr val="A4233A"/>
                </a:solidFill>
              </a:rPr>
              <a:t>very exciting time is ahead of us</a:t>
            </a:r>
            <a:r>
              <a:t> to explore the structure and dynamics of matter at a new ep/eA collider facility following years of preparation - Join us!</a:t>
            </a:r>
          </a:p>
        </p:txBody>
      </p:sp>
      <p:pic>
        <p:nvPicPr>
          <p:cNvPr id="1058" name="eic-announcement-720px.jpg" descr="eic-announcement-720px.jpg"/>
          <p:cNvPicPr>
            <a:picLocks noChangeAspect="1"/>
          </p:cNvPicPr>
          <p:nvPr/>
        </p:nvPicPr>
        <p:blipFill>
          <a:blip r:embed="rId4">
            <a:extLst/>
          </a:blip>
          <a:stretch>
            <a:fillRect/>
          </a:stretch>
        </p:blipFill>
        <p:spPr>
          <a:xfrm>
            <a:off x="3611328" y="4944230"/>
            <a:ext cx="2680169" cy="1697441"/>
          </a:xfrm>
          <a:prstGeom prst="rect">
            <a:avLst/>
          </a:prstGeom>
          <a:ln w="12700"/>
          <a:effectLst>
            <a:outerShdw sx="100000" sy="100000" kx="0" ky="0" algn="b" rotWithShape="0" blurRad="63500" dist="190500" dir="2700000">
              <a:srgbClr val="424242">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57">
                                            <p:bg/>
                                          </p:spTgt>
                                        </p:tgtEl>
                                        <p:attrNameLst>
                                          <p:attrName>style.visibility</p:attrName>
                                        </p:attrNameLst>
                                      </p:cBhvr>
                                      <p:to>
                                        <p:strVal val="visible"/>
                                      </p:to>
                                    </p:set>
                                    <p:animEffect filter="fade" transition="in">
                                      <p:cBhvr>
                                        <p:cTn id="7" dur="1000"/>
                                        <p:tgtEl>
                                          <p:spTgt spid="105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057">
                                            <p:txEl>
                                              <p:pRg st="0" end="0"/>
                                            </p:txEl>
                                          </p:spTgt>
                                        </p:tgtEl>
                                        <p:attrNameLst>
                                          <p:attrName>style.visibility</p:attrName>
                                        </p:attrNameLst>
                                      </p:cBhvr>
                                      <p:to>
                                        <p:strVal val="visible"/>
                                      </p:to>
                                    </p:set>
                                    <p:animEffect filter="fade" transition="in">
                                      <p:cBhvr>
                                        <p:cTn id="10" dur="1000"/>
                                        <p:tgtEl>
                                          <p:spTgt spid="10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057">
                                            <p:txEl>
                                              <p:pRg st="1" end="1"/>
                                            </p:txEl>
                                          </p:spTgt>
                                        </p:tgtEl>
                                        <p:attrNameLst>
                                          <p:attrName>style.visibility</p:attrName>
                                        </p:attrNameLst>
                                      </p:cBhvr>
                                      <p:to>
                                        <p:strVal val="visible"/>
                                      </p:to>
                                    </p:set>
                                    <p:animEffect filter="fade" transition="in">
                                      <p:cBhvr>
                                        <p:cTn id="15" dur="1000"/>
                                        <p:tgtEl>
                                          <p:spTgt spid="10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057">
                                            <p:txEl>
                                              <p:pRg st="2" end="2"/>
                                            </p:txEl>
                                          </p:spTgt>
                                        </p:tgtEl>
                                        <p:attrNameLst>
                                          <p:attrName>style.visibility</p:attrName>
                                        </p:attrNameLst>
                                      </p:cBhvr>
                                      <p:to>
                                        <p:strVal val="visible"/>
                                      </p:to>
                                    </p:set>
                                    <p:animEffect filter="fade" transition="in">
                                      <p:cBhvr>
                                        <p:cTn id="20" dur="1000"/>
                                        <p:tgtEl>
                                          <p:spTgt spid="105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057">
                                            <p:txEl>
                                              <p:pRg st="3" end="3"/>
                                            </p:txEl>
                                          </p:spTgt>
                                        </p:tgtEl>
                                        <p:attrNameLst>
                                          <p:attrName>style.visibility</p:attrName>
                                        </p:attrNameLst>
                                      </p:cBhvr>
                                      <p:to>
                                        <p:strVal val="visible"/>
                                      </p:to>
                                    </p:set>
                                    <p:animEffect filter="fade" transition="in">
                                      <p:cBhvr>
                                        <p:cTn id="25" dur="1000"/>
                                        <p:tgtEl>
                                          <p:spTgt spid="1057">
                                            <p:txEl>
                                              <p:pRg st="3" end="3"/>
                                            </p:txEl>
                                          </p:spTgt>
                                        </p:tgtEl>
                                      </p:cBhvr>
                                    </p:animEffect>
                                  </p:childTnLst>
                                </p:cTn>
                              </p:par>
                            </p:childTnLst>
                          </p:cTn>
                        </p:par>
                        <p:par>
                          <p:cTn id="26" fill="hold">
                            <p:stCondLst>
                              <p:cond delay="1000"/>
                            </p:stCondLst>
                            <p:childTnLst>
                              <p:par>
                                <p:cTn id="27" presetClass="entr" nodeType="afterEffect" presetID="10" grpId="2" fill="hold">
                                  <p:stCondLst>
                                    <p:cond delay="0"/>
                                  </p:stCondLst>
                                  <p:iterate type="el" backwards="0">
                                    <p:tmAbs val="0"/>
                                  </p:iterate>
                                  <p:childTnLst>
                                    <p:set>
                                      <p:cBhvr>
                                        <p:cTn id="28" fill="hold"/>
                                        <p:tgtEl>
                                          <p:spTgt spid="1058"/>
                                        </p:tgtEl>
                                        <p:attrNameLst>
                                          <p:attrName>style.visibility</p:attrName>
                                        </p:attrNameLst>
                                      </p:cBhvr>
                                      <p:to>
                                        <p:strVal val="visible"/>
                                      </p:to>
                                    </p:set>
                                    <p:animEffect filter="fade" transition="in">
                                      <p:cBhvr>
                                        <p:cTn id="29" dur="1000"/>
                                        <p:tgtEl>
                                          <p:spTgt spid="10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57" grpId="1"/>
      <p:bldP build="whole" bldLvl="1" animBg="1" rev="0" advAuto="0" spid="1058"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0"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1061"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1062" name="Summary and Next Steps"/>
          <p:cNvSpPr txBox="1"/>
          <p:nvPr>
            <p:ph type="title"/>
          </p:nvPr>
        </p:nvSpPr>
        <p:spPr>
          <a:prstGeom prst="rect">
            <a:avLst/>
          </a:prstGeom>
        </p:spPr>
        <p:txBody>
          <a:bodyPr/>
          <a:lstStyle/>
          <a:p>
            <a:pPr/>
            <a:r>
              <a:t>Summary and Next Steps</a:t>
            </a:r>
          </a:p>
        </p:txBody>
      </p:sp>
      <p:sp>
        <p:nvSpPr>
          <p:cNvPr id="1063" name="Schedule: EIC Project Detector at IP 6 / ePIC"/>
          <p:cNvSpPr txBox="1"/>
          <p:nvPr>
            <p:ph type="body" sz="quarter" idx="1"/>
          </p:nvPr>
        </p:nvSpPr>
        <p:spPr>
          <a:xfrm>
            <a:off x="152400" y="709612"/>
            <a:ext cx="6527149" cy="584201"/>
          </a:xfrm>
          <a:prstGeom prst="rect">
            <a:avLst/>
          </a:prstGeom>
        </p:spPr>
        <p:txBody>
          <a:bodyPr/>
          <a:lstStyle>
            <a:lvl1pPr marL="400640" indent="-360000">
              <a:lnSpc>
                <a:spcPct val="170000"/>
              </a:lnSpc>
              <a:buBlip>
                <a:blip r:embed="rId2"/>
              </a:buBlip>
              <a:defRPr sz="1600"/>
            </a:lvl1pPr>
          </a:lstStyle>
          <a:p>
            <a:pPr/>
            <a:r>
              <a:t>Schedule: EIC Project Detector at IP 6 / ePIC </a:t>
            </a:r>
          </a:p>
        </p:txBody>
      </p:sp>
      <p:sp>
        <p:nvSpPr>
          <p:cNvPr id="10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5"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1066"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1067" name="Picture 6" descr="Picture 6"/>
          <p:cNvPicPr>
            <a:picLocks noChangeAspect="1"/>
          </p:cNvPicPr>
          <p:nvPr/>
        </p:nvPicPr>
        <p:blipFill>
          <a:blip r:embed="rId4">
            <a:extLst/>
          </a:blip>
          <a:stretch>
            <a:fillRect/>
          </a:stretch>
        </p:blipFill>
        <p:spPr>
          <a:xfrm>
            <a:off x="751156" y="960789"/>
            <a:ext cx="8429088" cy="563712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379"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380" name="Requirements…"/>
          <p:cNvSpPr txBox="1"/>
          <p:nvPr/>
        </p:nvSpPr>
        <p:spPr>
          <a:xfrm>
            <a:off x="152400" y="709612"/>
            <a:ext cx="9902825" cy="33815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360000" indent="-360000">
              <a:lnSpc>
                <a:spcPct val="75000"/>
              </a:lnSpc>
              <a:spcBef>
                <a:spcPts val="600"/>
              </a:spcBef>
              <a:buClr>
                <a:srgbClr val="4353FF"/>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pPr>
            <a:r>
              <a:t>Requirements</a:t>
            </a:r>
          </a:p>
          <a:p>
            <a:pPr lvl="2" marL="723900" indent="-368300">
              <a:lnSpc>
                <a:spcPct val="120000"/>
              </a:lnSpc>
              <a:spcBef>
                <a:spcPts val="1000"/>
              </a:spcBef>
              <a:buClr>
                <a:srgbClr val="4353FF"/>
              </a:buClr>
              <a:buSzPct val="50000"/>
              <a:buFont typeface="Monotype Sorts"/>
              <a:buBlip>
                <a:blip r:embed="rId3"/>
              </a:buBlip>
              <a:defRPr sz="1600">
                <a:solidFill>
                  <a:srgbClr val="000000"/>
                </a:solidFill>
                <a:uFill>
                  <a:solidFill>
                    <a:srgbClr val="000000"/>
                  </a:solidFill>
                </a:uFill>
                <a:latin typeface="+mn-lt"/>
                <a:ea typeface="+mn-ea"/>
                <a:cs typeface="+mn-cs"/>
                <a:sym typeface="Comic Sans MS"/>
              </a:defRPr>
            </a:pPr>
            <a:r>
              <a:t>Machine:</a:t>
            </a: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High luminosity</a:t>
            </a:r>
            <a:r>
              <a:t>: 10</a:t>
            </a:r>
            <a:r>
              <a:rPr baseline="31999"/>
              <a:t>33</a:t>
            </a:r>
            <a:r>
              <a:t>cm</a:t>
            </a:r>
            <a:r>
              <a:rPr baseline="31999"/>
              <a:t>-2</a:t>
            </a:r>
            <a:r>
              <a:t>s</a:t>
            </a:r>
            <a:r>
              <a:rPr baseline="31999"/>
              <a:t>-1</a:t>
            </a:r>
            <a:r>
              <a:t> - 10</a:t>
            </a:r>
            <a:r>
              <a:rPr baseline="31999"/>
              <a:t>34</a:t>
            </a:r>
            <a:r>
              <a:t>cm</a:t>
            </a:r>
            <a:r>
              <a:rPr baseline="31999"/>
              <a:t>-2</a:t>
            </a:r>
            <a:r>
              <a:t>s</a:t>
            </a:r>
            <a:r>
              <a:rPr baseline="31999"/>
              <a:t>-1 </a:t>
            </a:r>
            <a:endParaRPr>
              <a:solidFill>
                <a:srgbClr val="A4233A"/>
              </a:solidFill>
            </a:endParaRP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Flexible center-of-mass energy                              </a:t>
            </a:r>
            <a:r>
              <a:t>: </a:t>
            </a:r>
            <a:r>
              <a:rPr>
                <a:solidFill>
                  <a:srgbClr val="A4233A"/>
                </a:solidFill>
              </a:rPr>
              <a:t>Wide kinematic range</a:t>
            </a:r>
            <a:endParaRPr>
              <a:solidFill>
                <a:srgbClr val="A4233A"/>
              </a:solidFill>
            </a:endParaRP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Highly polarized </a:t>
            </a:r>
            <a:r>
              <a:t>electron (0.8) and proton / light ion (0.7)</a:t>
            </a:r>
            <a:r>
              <a:rPr>
                <a:solidFill>
                  <a:srgbClr val="A4233A"/>
                </a:solidFill>
              </a:rPr>
              <a:t> beams</a:t>
            </a:r>
            <a:r>
              <a:t>: </a:t>
            </a:r>
            <a:r>
              <a:rPr>
                <a:solidFill>
                  <a:srgbClr val="A4233A"/>
                </a:solidFill>
              </a:rPr>
              <a:t>Spin structure studies</a:t>
            </a:r>
            <a:endParaRPr>
              <a:solidFill>
                <a:srgbClr val="A4233A"/>
              </a:solidFill>
            </a:endParaRP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Wide range of nuclear beams</a:t>
            </a:r>
            <a:r>
              <a:t> (d to Pb/U): </a:t>
            </a:r>
            <a:r>
              <a:rPr>
                <a:solidFill>
                  <a:srgbClr val="A4233A"/>
                </a:solidFill>
              </a:rPr>
              <a:t>High gluon density</a:t>
            </a:r>
          </a:p>
          <a:p>
            <a:pPr lvl="2" marL="715600" indent="-360000">
              <a:lnSpc>
                <a:spcPct val="120000"/>
              </a:lnSpc>
              <a:spcBef>
                <a:spcPts val="600"/>
              </a:spcBef>
              <a:buClr>
                <a:srgbClr val="4353FF"/>
              </a:buClr>
              <a:buSzPct val="50000"/>
              <a:buFont typeface="Monotype Sorts"/>
              <a:buBlip>
                <a:blip r:embed="rId3"/>
              </a:buBlip>
              <a:defRPr sz="1600">
                <a:solidFill>
                  <a:srgbClr val="000000"/>
                </a:solidFill>
                <a:uFill>
                  <a:solidFill>
                    <a:srgbClr val="000000"/>
                  </a:solidFill>
                </a:uFill>
                <a:latin typeface="+mn-lt"/>
                <a:ea typeface="+mn-ea"/>
                <a:cs typeface="+mn-cs"/>
                <a:sym typeface="Comic Sans MS"/>
              </a:defRPr>
            </a:pPr>
            <a:r>
              <a:t>Detector:</a:t>
            </a: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Wide acceptance</a:t>
            </a:r>
            <a:r>
              <a:t> detector system including </a:t>
            </a:r>
            <a:r>
              <a:rPr>
                <a:solidFill>
                  <a:srgbClr val="A4233A"/>
                </a:solidFill>
              </a:rPr>
              <a:t>particle ID</a:t>
            </a:r>
            <a:r>
              <a:t> (e/h separation &amp; π, K, p ID - flavor tagging)  </a:t>
            </a:r>
          </a:p>
          <a:p>
            <a:pPr lvl="2" marL="1096600" indent="-360000">
              <a:lnSpc>
                <a:spcPct val="120000"/>
              </a:lnSpc>
              <a:spcBef>
                <a:spcPts val="600"/>
              </a:spcBef>
              <a:buClr>
                <a:srgbClr val="4353FF"/>
              </a:buClr>
              <a:buSzPct val="50000"/>
              <a:buFont typeface="Monotype Sorts"/>
              <a:buBlip>
                <a:blip r:embed="rId4"/>
              </a:buBlip>
              <a:defRPr sz="1200">
                <a:solidFill>
                  <a:srgbClr val="000000"/>
                </a:solidFill>
                <a:uFill>
                  <a:solidFill>
                    <a:srgbClr val="000000"/>
                  </a:solidFill>
                </a:uFill>
                <a:latin typeface="+mn-lt"/>
                <a:ea typeface="+mn-ea"/>
                <a:cs typeface="+mn-cs"/>
                <a:sym typeface="Comic Sans MS"/>
              </a:defRPr>
            </a:pPr>
            <a:r>
              <a:rPr>
                <a:solidFill>
                  <a:srgbClr val="A4233A"/>
                </a:solidFill>
              </a:rPr>
              <a:t>Instrumentation for tagging of protons</a:t>
            </a:r>
            <a:r>
              <a:t> from elastic reactions and neutrons from nuclear breakup: </a:t>
            </a:r>
            <a:r>
              <a:rPr>
                <a:solidFill>
                  <a:srgbClr val="A4233A"/>
                </a:solidFill>
              </a:rPr>
              <a:t>Target / nuclear fragments</a:t>
            </a:r>
            <a:r>
              <a:t> in addition to</a:t>
            </a:r>
            <a:r>
              <a:rPr>
                <a:solidFill>
                  <a:srgbClr val="A4233A"/>
                </a:solidFill>
              </a:rPr>
              <a:t> low Q</a:t>
            </a:r>
            <a:r>
              <a:rPr baseline="31999">
                <a:solidFill>
                  <a:srgbClr val="A4233A"/>
                </a:solidFill>
              </a:rPr>
              <a:t>2</a:t>
            </a:r>
            <a:r>
              <a:rPr>
                <a:solidFill>
                  <a:srgbClr val="A4233A"/>
                </a:solidFill>
              </a:rPr>
              <a:t> tagger / polarimetry and luminosity (abs. and rel.) measurement</a:t>
            </a:r>
          </a:p>
        </p:txBody>
      </p:sp>
      <p:sp>
        <p:nvSpPr>
          <p:cNvPr id="381" name="Spinning Glue: QCD and Spin"/>
          <p:cNvSpPr txBox="1"/>
          <p:nvPr>
            <p:ph type="title"/>
          </p:nvPr>
        </p:nvSpPr>
        <p:spPr>
          <a:prstGeom prst="rect">
            <a:avLst/>
          </a:prstGeom>
        </p:spPr>
        <p:txBody>
          <a:bodyPr/>
          <a:lstStyle/>
          <a:p>
            <a:pPr/>
            <a:r>
              <a:t>Spinning Glue: QCD and Spin</a:t>
            </a:r>
          </a:p>
        </p:txBody>
      </p:sp>
      <p:sp>
        <p:nvSpPr>
          <p:cNvPr id="382"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3"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384"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385" name="EIC Project Development"/>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EIC Project Development</a:t>
            </a:r>
          </a:p>
        </p:txBody>
      </p:sp>
      <p:sp>
        <p:nvSpPr>
          <p:cNvPr id="386" name="HERMES, COMPASS, JLab6, JLAB12"/>
          <p:cNvSpPr txBox="1"/>
          <p:nvPr/>
        </p:nvSpPr>
        <p:spPr>
          <a:xfrm>
            <a:off x="827596" y="4700872"/>
            <a:ext cx="4148183" cy="342901"/>
          </a:xfrm>
          <a:prstGeom prst="rect">
            <a:avLst/>
          </a:prstGeom>
          <a:gradFill>
            <a:gsLst>
              <a:gs pos="0">
                <a:srgbClr val="FFFB00"/>
              </a:gs>
              <a:gs pos="100000">
                <a:srgbClr val="FFFFFF"/>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400">
                <a:solidFill>
                  <a:srgbClr val="000000"/>
                </a:solidFill>
                <a:latin typeface="+mn-lt"/>
                <a:ea typeface="+mn-ea"/>
                <a:cs typeface="+mn-cs"/>
                <a:sym typeface="Comic Sans MS"/>
              </a:defRPr>
            </a:lvl1pPr>
          </a:lstStyle>
          <a:p>
            <a:pPr/>
            <a:r>
              <a:t>HERMES, COMPASS, JLab6, JLAB12</a:t>
            </a:r>
          </a:p>
        </p:txBody>
      </p:sp>
      <p:sp>
        <p:nvSpPr>
          <p:cNvPr id="387" name="EIC"/>
          <p:cNvSpPr txBox="1"/>
          <p:nvPr/>
        </p:nvSpPr>
        <p:spPr>
          <a:xfrm>
            <a:off x="1736663" y="5544889"/>
            <a:ext cx="4837724" cy="342901"/>
          </a:xfrm>
          <a:prstGeom prst="rect">
            <a:avLst/>
          </a:prstGeom>
          <a:gradFill>
            <a:gsLst>
              <a:gs pos="0">
                <a:srgbClr val="008F00"/>
              </a:gs>
              <a:gs pos="100000">
                <a:srgbClr val="FFFFFF"/>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400">
                <a:solidFill>
                  <a:srgbClr val="000000"/>
                </a:solidFill>
                <a:latin typeface="+mn-lt"/>
                <a:ea typeface="+mn-ea"/>
                <a:cs typeface="+mn-cs"/>
                <a:sym typeface="Comic Sans MS"/>
              </a:defRPr>
            </a:lvl1pPr>
          </a:lstStyle>
          <a:p>
            <a:pPr/>
            <a:r>
              <a:t>EIC</a:t>
            </a:r>
          </a:p>
        </p:txBody>
      </p:sp>
      <p:grpSp>
        <p:nvGrpSpPr>
          <p:cNvPr id="390" name="Group"/>
          <p:cNvGrpSpPr/>
          <p:nvPr/>
        </p:nvGrpSpPr>
        <p:grpSpPr>
          <a:xfrm>
            <a:off x="2477506" y="4356541"/>
            <a:ext cx="6660100" cy="434288"/>
            <a:chOff x="0" y="0"/>
            <a:chExt cx="6660098" cy="434286"/>
          </a:xfrm>
        </p:grpSpPr>
        <p:sp>
          <p:nvSpPr>
            <p:cNvPr id="388" name="Triangle"/>
            <p:cNvSpPr/>
            <p:nvPr/>
          </p:nvSpPr>
          <p:spPr>
            <a:xfrm flipH="1" rot="16200000">
              <a:off x="3026839" y="-3026840"/>
              <a:ext cx="434287" cy="6487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rgbClr val="FFE3A5"/>
                </a:gs>
                <a:gs pos="100000">
                  <a:srgbClr val="0433FF"/>
                </a:gs>
              </a:gsLst>
              <a:path path="shape">
                <a:fillToRect l="58704" t="21378" r="41295" b="78621"/>
              </a:path>
            </a:gradFill>
            <a:ln w="12700" cap="flat">
              <a:noFill/>
              <a:miter lim="400000"/>
            </a:ln>
            <a:effectLst/>
          </p:spPr>
          <p:txBody>
            <a:bodyPr wrap="square" lIns="50800" tIns="50800" rIns="50800" bIns="50800" numCol="1" anchor="ctr">
              <a:noAutofit/>
            </a:bodyPr>
            <a:lstStyle/>
            <a:p>
              <a:pPr/>
            </a:p>
          </p:txBody>
        </p:sp>
        <p:sp>
          <p:nvSpPr>
            <p:cNvPr id="389" name="perturbative"/>
            <p:cNvSpPr txBox="1"/>
            <p:nvPr/>
          </p:nvSpPr>
          <p:spPr>
            <a:xfrm>
              <a:off x="5400227" y="32992"/>
              <a:ext cx="125987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solidFill>
                    <a:srgbClr val="FFFFFF"/>
                  </a:solidFill>
                  <a:latin typeface="+mn-lt"/>
                  <a:ea typeface="+mn-ea"/>
                  <a:cs typeface="+mn-cs"/>
                  <a:sym typeface="Comic Sans MS"/>
                </a:defRPr>
              </a:lvl1pPr>
            </a:lstStyle>
            <a:p>
              <a:pPr/>
              <a:r>
                <a:t>perturbative</a:t>
              </a:r>
            </a:p>
          </p:txBody>
        </p:sp>
      </p:grpSp>
      <p:grpSp>
        <p:nvGrpSpPr>
          <p:cNvPr id="393" name="Group"/>
          <p:cNvGrpSpPr/>
          <p:nvPr/>
        </p:nvGrpSpPr>
        <p:grpSpPr>
          <a:xfrm>
            <a:off x="850381" y="4178854"/>
            <a:ext cx="2869307" cy="434288"/>
            <a:chOff x="0" y="0"/>
            <a:chExt cx="2869305" cy="434286"/>
          </a:xfrm>
        </p:grpSpPr>
        <p:sp>
          <p:nvSpPr>
            <p:cNvPr id="391" name="Triangle"/>
            <p:cNvSpPr/>
            <p:nvPr/>
          </p:nvSpPr>
          <p:spPr>
            <a:xfrm rot="5400000">
              <a:off x="1289884" y="-1145135"/>
              <a:ext cx="434287" cy="2724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gradFill flip="none" rotWithShape="1">
              <a:gsLst>
                <a:gs pos="0">
                  <a:srgbClr val="FFE3A5"/>
                </a:gs>
                <a:gs pos="100000">
                  <a:srgbClr val="FF2600"/>
                </a:gs>
              </a:gsLst>
              <a:path path="shape">
                <a:fillToRect l="46852" t="42675" r="53147" b="57324"/>
              </a:path>
            </a:gradFill>
            <a:ln w="12700" cap="flat">
              <a:noFill/>
              <a:miter lim="400000"/>
            </a:ln>
            <a:effectLst/>
          </p:spPr>
          <p:txBody>
            <a:bodyPr wrap="square" lIns="50800" tIns="50800" rIns="50800" bIns="50800" numCol="1" anchor="ctr">
              <a:noAutofit/>
            </a:bodyPr>
            <a:lstStyle/>
            <a:p>
              <a:pPr/>
            </a:p>
          </p:txBody>
        </p:sp>
        <p:sp>
          <p:nvSpPr>
            <p:cNvPr id="392" name="non-perturbative"/>
            <p:cNvSpPr txBox="1"/>
            <p:nvPr/>
          </p:nvSpPr>
          <p:spPr>
            <a:xfrm>
              <a:off x="0" y="51653"/>
              <a:ext cx="1576895" cy="30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1200">
                  <a:solidFill>
                    <a:srgbClr val="FFFFFF"/>
                  </a:solidFill>
                  <a:latin typeface="+mn-lt"/>
                  <a:ea typeface="+mn-ea"/>
                  <a:cs typeface="+mn-cs"/>
                  <a:sym typeface="Comic Sans MS"/>
                </a:defRPr>
              </a:lvl1pPr>
            </a:lstStyle>
            <a:p>
              <a:pPr/>
              <a:r>
                <a:t>non-perturbative</a:t>
              </a:r>
            </a:p>
          </p:txBody>
        </p:sp>
      </p:grpSp>
      <p:sp>
        <p:nvSpPr>
          <p:cNvPr id="394" name="HERA"/>
          <p:cNvSpPr txBox="1"/>
          <p:nvPr/>
        </p:nvSpPr>
        <p:spPr>
          <a:xfrm>
            <a:off x="1670538" y="5131504"/>
            <a:ext cx="6660159" cy="342901"/>
          </a:xfrm>
          <a:prstGeom prst="rect">
            <a:avLst/>
          </a:prstGeom>
          <a:gradFill>
            <a:gsLst>
              <a:gs pos="621">
                <a:srgbClr val="AA7942"/>
              </a:gs>
              <a:gs pos="100000">
                <a:srgbClr val="FFFFFF"/>
              </a:gs>
            </a:gsLst>
            <a:path path="circle">
              <a:fillToRect l="37721" t="-19636" r="62278" b="119636"/>
            </a:path>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1400">
                <a:solidFill>
                  <a:srgbClr val="000000"/>
                </a:solidFill>
                <a:latin typeface="+mn-lt"/>
                <a:ea typeface="+mn-ea"/>
                <a:cs typeface="+mn-cs"/>
                <a:sym typeface="Comic Sans MS"/>
              </a:defRPr>
            </a:lvl1pPr>
          </a:lstStyle>
          <a:p>
            <a:pPr/>
            <a:r>
              <a:t>HERA</a:t>
            </a:r>
          </a:p>
        </p:txBody>
      </p:sp>
      <p:grpSp>
        <p:nvGrpSpPr>
          <p:cNvPr id="412" name="Group"/>
          <p:cNvGrpSpPr/>
          <p:nvPr/>
        </p:nvGrpSpPr>
        <p:grpSpPr>
          <a:xfrm>
            <a:off x="1271456" y="5478779"/>
            <a:ext cx="8142766" cy="954293"/>
            <a:chOff x="0" y="0"/>
            <a:chExt cx="8142764" cy="954291"/>
          </a:xfrm>
        </p:grpSpPr>
        <p:sp>
          <p:nvSpPr>
            <p:cNvPr id="395" name="Straight Connector 14"/>
            <p:cNvSpPr/>
            <p:nvPr/>
          </p:nvSpPr>
          <p:spPr>
            <a:xfrm>
              <a:off x="2724074"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96" name="Straight Connector 15"/>
            <p:cNvSpPr/>
            <p:nvPr/>
          </p:nvSpPr>
          <p:spPr>
            <a:xfrm>
              <a:off x="5317678"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97" name="Straight Connector 17"/>
            <p:cNvSpPr/>
            <p:nvPr/>
          </p:nvSpPr>
          <p:spPr>
            <a:xfrm>
              <a:off x="3974311"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98" name="Straight Connector 14"/>
            <p:cNvSpPr/>
            <p:nvPr/>
          </p:nvSpPr>
          <p:spPr>
            <a:xfrm>
              <a:off x="1473837"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399" name="Straight Connector 14"/>
            <p:cNvSpPr/>
            <p:nvPr/>
          </p:nvSpPr>
          <p:spPr>
            <a:xfrm>
              <a:off x="223600"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400" name="Straight Connector 15"/>
            <p:cNvSpPr/>
            <p:nvPr/>
          </p:nvSpPr>
          <p:spPr>
            <a:xfrm>
              <a:off x="6661045"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401" name="Straight Connector 15"/>
            <p:cNvSpPr/>
            <p:nvPr/>
          </p:nvSpPr>
          <p:spPr>
            <a:xfrm>
              <a:off x="7725021" y="428311"/>
              <a:ext cx="1" cy="97537"/>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grpSp>
          <p:nvGrpSpPr>
            <p:cNvPr id="411" name="Group"/>
            <p:cNvGrpSpPr/>
            <p:nvPr/>
          </p:nvGrpSpPr>
          <p:grpSpPr>
            <a:xfrm>
              <a:off x="-1" y="0"/>
              <a:ext cx="8142766" cy="954292"/>
              <a:chOff x="0" y="0"/>
              <a:chExt cx="8142764" cy="954291"/>
            </a:xfrm>
          </p:grpSpPr>
          <p:sp>
            <p:nvSpPr>
              <p:cNvPr id="402" name="Straight Arrow Connector 6"/>
              <p:cNvSpPr/>
              <p:nvPr/>
            </p:nvSpPr>
            <p:spPr>
              <a:xfrm>
                <a:off x="83973" y="524266"/>
                <a:ext cx="7995553" cy="1"/>
              </a:xfrm>
              <a:prstGeom prst="line">
                <a:avLst/>
              </a:prstGeom>
              <a:noFill/>
              <a:ln w="57150" cap="flat">
                <a:solidFill>
                  <a:srgbClr val="000000"/>
                </a:solidFill>
                <a:prstDash val="solid"/>
                <a:miter lim="800000"/>
                <a:tailEnd type="triangle" w="med" len="med"/>
              </a:ln>
              <a:effectLst/>
            </p:spPr>
            <p:txBody>
              <a:bodyPr wrap="square" lIns="45719" tIns="45719" rIns="45719" bIns="45719" numCol="1" anchor="t">
                <a:noAutofit/>
              </a:bodyPr>
              <a:lstStyle/>
              <a:p>
                <a:pPr marL="0" marR="0" defTabSz="457200">
                  <a:defRPr sz="1800">
                    <a:solidFill>
                      <a:srgbClr val="000000"/>
                    </a:solidFill>
                    <a:uFillTx/>
                    <a:latin typeface="Garamond"/>
                    <a:ea typeface="Garamond"/>
                    <a:cs typeface="Garamond"/>
                    <a:sym typeface="Garamond"/>
                  </a:defRPr>
                </a:pPr>
              </a:p>
            </p:txBody>
          </p:sp>
          <p:sp>
            <p:nvSpPr>
              <p:cNvPr id="403" name="TextBox 23"/>
              <p:cNvSpPr txBox="1"/>
              <p:nvPr/>
            </p:nvSpPr>
            <p:spPr>
              <a:xfrm>
                <a:off x="-1" y="603630"/>
                <a:ext cx="493922"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sz="1800">
                    <a:solidFill>
                      <a:srgbClr val="000000"/>
                    </a:solidFill>
                    <a:uFillTx/>
                    <a:latin typeface="Arial"/>
                    <a:ea typeface="Arial"/>
                    <a:cs typeface="Arial"/>
                    <a:sym typeface="Arial"/>
                  </a:defRPr>
                </a:pPr>
                <a:r>
                  <a:t>10</a:t>
                </a:r>
                <a:r>
                  <a:rPr baseline="31999"/>
                  <a:t>-1</a:t>
                </a:r>
              </a:p>
            </p:txBody>
          </p:sp>
          <p:sp>
            <p:nvSpPr>
              <p:cNvPr id="404" name="TextBox 26"/>
              <p:cNvSpPr txBox="1"/>
              <p:nvPr/>
            </p:nvSpPr>
            <p:spPr>
              <a:xfrm>
                <a:off x="7081622" y="0"/>
                <a:ext cx="1061143"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0" marR="0" defTabSz="457200">
                  <a:defRPr sz="1800">
                    <a:solidFill>
                      <a:srgbClr val="000000"/>
                    </a:solidFill>
                    <a:uFillTx/>
                    <a:latin typeface="Arial"/>
                    <a:ea typeface="Arial"/>
                    <a:cs typeface="Arial"/>
                    <a:sym typeface="Arial"/>
                  </a:defRPr>
                </a:pPr>
                <a:r>
                  <a:t>Q</a:t>
                </a:r>
                <a:r>
                  <a:rPr baseline="31999"/>
                  <a:t>2</a:t>
                </a:r>
                <a:r>
                  <a:t>(GeV</a:t>
                </a:r>
                <a:r>
                  <a:rPr baseline="31999"/>
                  <a:t>2</a:t>
                </a:r>
                <a:r>
                  <a:t>)</a:t>
                </a:r>
              </a:p>
            </p:txBody>
          </p:sp>
          <p:sp>
            <p:nvSpPr>
              <p:cNvPr id="405" name="TextBox 23"/>
              <p:cNvSpPr txBox="1"/>
              <p:nvPr/>
            </p:nvSpPr>
            <p:spPr>
              <a:xfrm>
                <a:off x="1358199" y="603630"/>
                <a:ext cx="231277"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defTabSz="457200">
                  <a:defRPr sz="1800">
                    <a:solidFill>
                      <a:srgbClr val="000000"/>
                    </a:solidFill>
                    <a:uFillTx/>
                    <a:latin typeface="Arial"/>
                    <a:ea typeface="Arial"/>
                    <a:cs typeface="Arial"/>
                    <a:sym typeface="Arial"/>
                  </a:defRPr>
                </a:lvl1pPr>
              </a:lstStyle>
              <a:p>
                <a:pPr/>
                <a:r>
                  <a:t>1</a:t>
                </a:r>
              </a:p>
            </p:txBody>
          </p:sp>
          <p:sp>
            <p:nvSpPr>
              <p:cNvPr id="406" name="TextBox 23"/>
              <p:cNvSpPr txBox="1"/>
              <p:nvPr/>
            </p:nvSpPr>
            <p:spPr>
              <a:xfrm>
                <a:off x="2521508" y="603630"/>
                <a:ext cx="358414"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defTabSz="457200">
                  <a:defRPr sz="1800">
                    <a:solidFill>
                      <a:srgbClr val="000000"/>
                    </a:solidFill>
                    <a:uFillTx/>
                    <a:latin typeface="Arial"/>
                    <a:ea typeface="Arial"/>
                    <a:cs typeface="Arial"/>
                    <a:sym typeface="Arial"/>
                  </a:defRPr>
                </a:lvl1pPr>
              </a:lstStyle>
              <a:p>
                <a:pPr/>
                <a:r>
                  <a:t>10</a:t>
                </a:r>
              </a:p>
            </p:txBody>
          </p:sp>
          <p:sp>
            <p:nvSpPr>
              <p:cNvPr id="407" name="TextBox 23"/>
              <p:cNvSpPr txBox="1"/>
              <p:nvPr/>
            </p:nvSpPr>
            <p:spPr>
              <a:xfrm>
                <a:off x="3744106" y="603630"/>
                <a:ext cx="443172"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sz="1800">
                    <a:solidFill>
                      <a:srgbClr val="000000"/>
                    </a:solidFill>
                    <a:uFillTx/>
                    <a:latin typeface="Arial"/>
                    <a:ea typeface="Arial"/>
                    <a:cs typeface="Arial"/>
                    <a:sym typeface="Arial"/>
                  </a:defRPr>
                </a:pPr>
                <a:r>
                  <a:t>10</a:t>
                </a:r>
                <a:r>
                  <a:rPr baseline="31999"/>
                  <a:t>2</a:t>
                </a:r>
              </a:p>
            </p:txBody>
          </p:sp>
          <p:sp>
            <p:nvSpPr>
              <p:cNvPr id="408" name="TextBox 23"/>
              <p:cNvSpPr txBox="1"/>
              <p:nvPr/>
            </p:nvSpPr>
            <p:spPr>
              <a:xfrm>
                <a:off x="5108792" y="603630"/>
                <a:ext cx="443171"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sz="1800">
                    <a:solidFill>
                      <a:srgbClr val="000000"/>
                    </a:solidFill>
                    <a:uFillTx/>
                    <a:latin typeface="Arial"/>
                    <a:ea typeface="Arial"/>
                    <a:cs typeface="Arial"/>
                    <a:sym typeface="Arial"/>
                  </a:defRPr>
                </a:pPr>
                <a:r>
                  <a:t>10</a:t>
                </a:r>
                <a:r>
                  <a:rPr baseline="31999"/>
                  <a:t>3</a:t>
                </a:r>
              </a:p>
            </p:txBody>
          </p:sp>
          <p:sp>
            <p:nvSpPr>
              <p:cNvPr id="409" name="TextBox 23"/>
              <p:cNvSpPr txBox="1"/>
              <p:nvPr/>
            </p:nvSpPr>
            <p:spPr>
              <a:xfrm>
                <a:off x="6483995" y="599403"/>
                <a:ext cx="443171"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sz="1800">
                    <a:solidFill>
                      <a:srgbClr val="000000"/>
                    </a:solidFill>
                    <a:uFillTx/>
                    <a:latin typeface="Arial"/>
                    <a:ea typeface="Arial"/>
                    <a:cs typeface="Arial"/>
                    <a:sym typeface="Arial"/>
                  </a:defRPr>
                </a:pPr>
                <a:r>
                  <a:t>10</a:t>
                </a:r>
                <a:r>
                  <a:rPr baseline="31999"/>
                  <a:t>4</a:t>
                </a:r>
              </a:p>
            </p:txBody>
          </p:sp>
          <p:sp>
            <p:nvSpPr>
              <p:cNvPr id="410" name="TextBox 23"/>
              <p:cNvSpPr txBox="1"/>
              <p:nvPr/>
            </p:nvSpPr>
            <p:spPr>
              <a:xfrm>
                <a:off x="7576195" y="603630"/>
                <a:ext cx="443171"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defTabSz="457200">
                  <a:defRPr sz="1800">
                    <a:solidFill>
                      <a:srgbClr val="000000"/>
                    </a:solidFill>
                    <a:uFillTx/>
                    <a:latin typeface="Arial"/>
                    <a:ea typeface="Arial"/>
                    <a:cs typeface="Arial"/>
                    <a:sym typeface="Arial"/>
                  </a:defRPr>
                </a:pPr>
                <a:r>
                  <a:t>10</a:t>
                </a:r>
                <a:r>
                  <a:rPr baseline="31999"/>
                  <a:t>5</a:t>
                </a:r>
              </a:p>
            </p:txBody>
          </p:sp>
        </p:grpSp>
      </p:grpSp>
      <p:sp>
        <p:nvSpPr>
          <p:cNvPr id="413" name="Equation"/>
          <p:cNvSpPr txBox="1"/>
          <p:nvPr/>
        </p:nvSpPr>
        <p:spPr>
          <a:xfrm>
            <a:off x="3598475" y="1820811"/>
            <a:ext cx="1271975" cy="375312"/>
          </a:xfrm>
          <a:prstGeom prst="rect">
            <a:avLst/>
          </a:prstGeom>
          <a:ln w="12700">
            <a:miter lim="400000"/>
          </a:ln>
        </p:spPr>
        <p:txBody>
          <a:bodyPr wrap="none" lIns="0" tIns="0" rIns="0" bIns="0">
            <a:spAutoFit/>
          </a:bodyPr>
          <a:lstStyle/>
          <a:p>
            <a:pPr marL="0" marR="0" latinLnBrk="1">
              <a:defRPr sz="1800">
                <a:solidFill>
                  <a:srgbClr val="000000"/>
                </a:solidFill>
                <a:uFillTx/>
              </a:defRPr>
            </a:pPr>
            <a14:m>
              <m:oMathPara>
                <m:oMathParaPr>
                  <m:jc m:val="centerGroup"/>
                </m:oMathParaPr>
                <m:oMath>
                  <m:rad>
                    <m:radPr>
                      <m:ctrlPr>
                        <a:rPr xmlns:a="http://schemas.openxmlformats.org/drawingml/2006/main" sz="1600" i="1">
                          <a:solidFill>
                            <a:srgbClr val="B31937"/>
                          </a:solidFill>
                          <a:latin typeface="Cambria Math" panose="02040503050406030204" pitchFamily="18" charset="0"/>
                        </a:rPr>
                      </m:ctrlPr>
                      <m:degHide m:val="on"/>
                    </m:radPr>
                    <m:deg/>
                    <m:e>
                      <m:r>
                        <a:rPr xmlns:a="http://schemas.openxmlformats.org/drawingml/2006/main" sz="1600" i="1">
                          <a:solidFill>
                            <a:srgbClr val="B31937"/>
                          </a:solidFill>
                          <a:latin typeface="Cambria Math" panose="02040503050406030204" pitchFamily="18" charset="0"/>
                        </a:rPr>
                        <m:t>s</m:t>
                      </m:r>
                    </m:e>
                  </m:rad>
                  <m:r>
                    <a:rPr xmlns:a="http://schemas.openxmlformats.org/drawingml/2006/main" sz="1600" i="1">
                      <a:solidFill>
                        <a:srgbClr val="B31937"/>
                      </a:solidFill>
                      <a:latin typeface="Cambria Math" panose="02040503050406030204" pitchFamily="18" charset="0"/>
                    </a:rPr>
                    <m:t>=</m:t>
                  </m:r>
                  <m:rad>
                    <m:radPr>
                      <m:ctrlPr>
                        <a:rPr xmlns:a="http://schemas.openxmlformats.org/drawingml/2006/main" sz="1600" i="1">
                          <a:solidFill>
                            <a:srgbClr val="B31937"/>
                          </a:solidFill>
                          <a:latin typeface="Cambria Math" panose="02040503050406030204" pitchFamily="18" charset="0"/>
                        </a:rPr>
                      </m:ctrlPr>
                      <m:degHide m:val="on"/>
                    </m:radPr>
                    <m:deg/>
                    <m:e>
                      <m:r>
                        <a:rPr xmlns:a="http://schemas.openxmlformats.org/drawingml/2006/main" sz="1600" i="1">
                          <a:solidFill>
                            <a:srgbClr val="B31937"/>
                          </a:solidFill>
                          <a:latin typeface="Cambria Math" panose="02040503050406030204" pitchFamily="18" charset="0"/>
                        </a:rPr>
                        <m:t>4</m:t>
                      </m:r>
                      <m:sSub>
                        <m:e>
                          <m:r>
                            <a:rPr xmlns:a="http://schemas.openxmlformats.org/drawingml/2006/main" sz="1600" i="1">
                              <a:solidFill>
                                <a:srgbClr val="B31937"/>
                              </a:solidFill>
                              <a:latin typeface="Cambria Math" panose="02040503050406030204" pitchFamily="18" charset="0"/>
                            </a:rPr>
                            <m:t>E</m:t>
                          </m:r>
                        </m:e>
                        <m:sub>
                          <m:r>
                            <a:rPr xmlns:a="http://schemas.openxmlformats.org/drawingml/2006/main" sz="1600" i="1">
                              <a:solidFill>
                                <a:srgbClr val="B31937"/>
                              </a:solidFill>
                              <a:latin typeface="Cambria Math" panose="02040503050406030204" pitchFamily="18" charset="0"/>
                            </a:rPr>
                            <m:t>e</m:t>
                          </m:r>
                        </m:sub>
                      </m:sSub>
                      <m:sSub>
                        <m:e>
                          <m:r>
                            <a:rPr xmlns:a="http://schemas.openxmlformats.org/drawingml/2006/main" sz="1600" i="1">
                              <a:solidFill>
                                <a:srgbClr val="B31937"/>
                              </a:solidFill>
                              <a:latin typeface="Cambria Math" panose="02040503050406030204" pitchFamily="18" charset="0"/>
                            </a:rPr>
                            <m:t>E</m:t>
                          </m:r>
                        </m:e>
                        <m:sub>
                          <m:r>
                            <a:rPr xmlns:a="http://schemas.openxmlformats.org/drawingml/2006/main" sz="1600" i="1">
                              <a:solidFill>
                                <a:srgbClr val="B31937"/>
                              </a:solidFill>
                              <a:latin typeface="Cambria Math" panose="02040503050406030204" pitchFamily="18" charset="0"/>
                            </a:rPr>
                            <m:t>p</m:t>
                          </m:r>
                        </m:sub>
                      </m:sSub>
                    </m:e>
                  </m:rad>
                </m:oMath>
              </m:oMathPara>
            </a14:m>
            <a:endParaRPr sz="1600">
              <a:solidFill>
                <a:srgbClr val="B31937"/>
              </a:solidFill>
            </a:endParaRPr>
          </a:p>
        </p:txBody>
      </p:sp>
      <p:sp>
        <p:nvSpPr>
          <p:cNvPr id="414" name="Equation"/>
          <p:cNvSpPr txBox="1"/>
          <p:nvPr/>
        </p:nvSpPr>
        <p:spPr>
          <a:xfrm>
            <a:off x="6625576" y="1862979"/>
            <a:ext cx="828079" cy="214775"/>
          </a:xfrm>
          <a:prstGeom prst="rect">
            <a:avLst/>
          </a:prstGeom>
          <a:ln w="12700">
            <a:miter lim="400000"/>
          </a:ln>
        </p:spPr>
        <p:txBody>
          <a:bodyPr wrap="none" lIns="0" tIns="0" rIns="0" bIns="0">
            <a:spAutoFit/>
          </a:bodyPr>
          <a:lstStyle/>
          <a:p>
            <a:pPr marL="0" marR="0" latinLnBrk="1">
              <a:defRPr sz="1800">
                <a:solidFill>
                  <a:srgbClr val="000000"/>
                </a:solidFill>
                <a:uFillTx/>
              </a:defRPr>
            </a:pPr>
            <a14:m>
              <m:oMathPara>
                <m:oMathParaPr>
                  <m:jc m:val="centerGroup"/>
                </m:oMathParaPr>
                <m:oMath>
                  <m:sSup>
                    <m:e>
                      <m:r>
                        <a:rPr xmlns:a="http://schemas.openxmlformats.org/drawingml/2006/main" sz="1600" i="1">
                          <a:solidFill>
                            <a:srgbClr val="B31937"/>
                          </a:solidFill>
                          <a:latin typeface="Cambria Math" panose="02040503050406030204" pitchFamily="18" charset="0"/>
                        </a:rPr>
                        <m:t>Q</m:t>
                      </m:r>
                    </m:e>
                    <m:sup>
                      <m:r>
                        <a:rPr xmlns:a="http://schemas.openxmlformats.org/drawingml/2006/main" sz="1600" i="1">
                          <a:solidFill>
                            <a:srgbClr val="B31937"/>
                          </a:solidFill>
                          <a:latin typeface="Cambria Math" panose="02040503050406030204" pitchFamily="18" charset="0"/>
                        </a:rPr>
                        <m:t>2</m:t>
                      </m:r>
                    </m:sup>
                  </m:sSup>
                  <m:r>
                    <a:rPr xmlns:a="http://schemas.openxmlformats.org/drawingml/2006/main" sz="1600" i="1">
                      <a:solidFill>
                        <a:srgbClr val="B31937"/>
                      </a:solidFill>
                      <a:latin typeface="Cambria Math" panose="02040503050406030204" pitchFamily="18" charset="0"/>
                    </a:rPr>
                    <m:t>=</m:t>
                  </m:r>
                  <m:r>
                    <a:rPr xmlns:a="http://schemas.openxmlformats.org/drawingml/2006/main" sz="1600" i="1">
                      <a:solidFill>
                        <a:srgbClr val="B31937"/>
                      </a:solidFill>
                      <a:latin typeface="Cambria Math" panose="02040503050406030204" pitchFamily="18" charset="0"/>
                    </a:rPr>
                    <m:t>s</m:t>
                  </m:r>
                  <m:r>
                    <a:rPr xmlns:a="http://schemas.openxmlformats.org/drawingml/2006/main" sz="1600" i="1">
                      <a:solidFill>
                        <a:srgbClr val="B31937"/>
                      </a:solidFill>
                      <a:latin typeface="Cambria Math" panose="02040503050406030204" pitchFamily="18" charset="0"/>
                    </a:rPr>
                    <m:t>x</m:t>
                  </m:r>
                  <m:r>
                    <a:rPr xmlns:a="http://schemas.openxmlformats.org/drawingml/2006/main" sz="1600" i="1">
                      <a:solidFill>
                        <a:srgbClr val="B31937"/>
                      </a:solidFill>
                      <a:latin typeface="Cambria Math" panose="02040503050406030204" pitchFamily="18" charset="0"/>
                    </a:rPr>
                    <m:t>y</m:t>
                  </m:r>
                </m:oMath>
              </m:oMathPara>
            </a14:m>
            <a:endParaRPr sz="1600">
              <a:solidFill>
                <a:srgbClr val="B31937"/>
              </a:solidFill>
            </a:endParaR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0">
                                            <p:bg/>
                                          </p:spTgt>
                                        </p:tgtEl>
                                        <p:attrNameLst>
                                          <p:attrName>style.visibility</p:attrName>
                                        </p:attrNameLst>
                                      </p:cBhvr>
                                      <p:to>
                                        <p:strVal val="visible"/>
                                      </p:to>
                                    </p:set>
                                    <p:animEffect filter="fade" transition="in">
                                      <p:cBhvr>
                                        <p:cTn id="7" dur="0"/>
                                        <p:tgtEl>
                                          <p:spTgt spid="38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0">
                                            <p:txEl>
                                              <p:pRg st="0" end="0"/>
                                            </p:txEl>
                                          </p:spTgt>
                                        </p:tgtEl>
                                        <p:attrNameLst>
                                          <p:attrName>style.visibility</p:attrName>
                                        </p:attrNameLst>
                                      </p:cBhvr>
                                      <p:to>
                                        <p:strVal val="visible"/>
                                      </p:to>
                                    </p:set>
                                    <p:animEffect filter="fade" transition="in">
                                      <p:cBhvr>
                                        <p:cTn id="10" dur="0"/>
                                        <p:tgtEl>
                                          <p:spTgt spid="3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0">
                                            <p:txEl>
                                              <p:pRg st="1" end="1"/>
                                            </p:txEl>
                                          </p:spTgt>
                                        </p:tgtEl>
                                        <p:attrNameLst>
                                          <p:attrName>style.visibility</p:attrName>
                                        </p:attrNameLst>
                                      </p:cBhvr>
                                      <p:to>
                                        <p:strVal val="visible"/>
                                      </p:to>
                                    </p:set>
                                    <p:animEffect filter="fade" transition="in">
                                      <p:cBhvr>
                                        <p:cTn id="15" dur="0"/>
                                        <p:tgtEl>
                                          <p:spTgt spid="380">
                                            <p:txEl>
                                              <p:pRg st="1" end="1"/>
                                            </p:txEl>
                                          </p:spTgt>
                                        </p:tgtEl>
                                      </p:cBhvr>
                                    </p:animEffect>
                                  </p:childTnLst>
                                </p:cTn>
                              </p:par>
                            </p:childTnLst>
                          </p:cTn>
                        </p:par>
                        <p:par>
                          <p:cTn id="16" fill="hold">
                            <p:stCondLst>
                              <p:cond delay="0"/>
                            </p:stCondLst>
                            <p:childTnLst>
                              <p:par>
                                <p:cTn id="17" presetClass="entr" nodeType="afterEffect" presetID="10" grpId="1" fill="hold">
                                  <p:stCondLst>
                                    <p:cond delay="0"/>
                                  </p:stCondLst>
                                  <p:iterate type="el" backwards="0">
                                    <p:tmAbs val="0"/>
                                  </p:iterate>
                                  <p:childTnLst>
                                    <p:set>
                                      <p:cBhvr>
                                        <p:cTn id="18" fill="hold"/>
                                        <p:tgtEl>
                                          <p:spTgt spid="380">
                                            <p:txEl>
                                              <p:pRg st="2" end="2"/>
                                            </p:txEl>
                                          </p:spTgt>
                                        </p:tgtEl>
                                        <p:attrNameLst>
                                          <p:attrName>style.visibility</p:attrName>
                                        </p:attrNameLst>
                                      </p:cBhvr>
                                      <p:to>
                                        <p:strVal val="visible"/>
                                      </p:to>
                                    </p:set>
                                    <p:animEffect filter="fade" transition="in">
                                      <p:cBhvr>
                                        <p:cTn id="19" dur="0"/>
                                        <p:tgtEl>
                                          <p:spTgt spid="380">
                                            <p:txEl>
                                              <p:pRg st="2" end="2"/>
                                            </p:txEl>
                                          </p:spTgt>
                                        </p:tgtEl>
                                      </p:cBhvr>
                                    </p:animEffect>
                                  </p:childTnLst>
                                </p:cTn>
                              </p:par>
                            </p:childTnLst>
                          </p:cTn>
                        </p:par>
                        <p:par>
                          <p:cTn id="20" fill="hold">
                            <p:stCondLst>
                              <p:cond delay="0"/>
                            </p:stCondLst>
                            <p:childTnLst>
                              <p:par>
                                <p:cTn id="21" presetClass="entr" nodeType="afterEffect" presetID="10" grpId="1" fill="hold">
                                  <p:stCondLst>
                                    <p:cond delay="0"/>
                                  </p:stCondLst>
                                  <p:iterate type="el" backwards="0">
                                    <p:tmAbs val="0"/>
                                  </p:iterate>
                                  <p:childTnLst>
                                    <p:set>
                                      <p:cBhvr>
                                        <p:cTn id="22" fill="hold"/>
                                        <p:tgtEl>
                                          <p:spTgt spid="380">
                                            <p:txEl>
                                              <p:pRg st="3" end="3"/>
                                            </p:txEl>
                                          </p:spTgt>
                                        </p:tgtEl>
                                        <p:attrNameLst>
                                          <p:attrName>style.visibility</p:attrName>
                                        </p:attrNameLst>
                                      </p:cBhvr>
                                      <p:to>
                                        <p:strVal val="visible"/>
                                      </p:to>
                                    </p:set>
                                    <p:animEffect filter="fade" transition="in">
                                      <p:cBhvr>
                                        <p:cTn id="23" dur="0"/>
                                        <p:tgtEl>
                                          <p:spTgt spid="380">
                                            <p:txEl>
                                              <p:pRg st="3" end="3"/>
                                            </p:txEl>
                                          </p:spTgt>
                                        </p:tgtEl>
                                      </p:cBhvr>
                                    </p:animEffect>
                                  </p:childTnLst>
                                </p:cTn>
                              </p:par>
                            </p:childTnLst>
                          </p:cTn>
                        </p:par>
                        <p:par>
                          <p:cTn id="24" fill="hold">
                            <p:stCondLst>
                              <p:cond delay="0"/>
                            </p:stCondLst>
                            <p:childTnLst>
                              <p:par>
                                <p:cTn id="25" presetClass="entr" nodeType="afterEffect" presetSubtype="0" presetID="1" grpId="2" fill="hold">
                                  <p:stCondLst>
                                    <p:cond delay="0"/>
                                  </p:stCondLst>
                                  <p:iterate type="el" backwards="0">
                                    <p:tmAbs val="0"/>
                                  </p:iterate>
                                  <p:childTnLst>
                                    <p:set>
                                      <p:cBhvr>
                                        <p:cTn id="26" fill="hold"/>
                                        <p:tgtEl>
                                          <p:spTgt spid="413"/>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3" fill="hold">
                                  <p:stCondLst>
                                    <p:cond delay="0"/>
                                  </p:stCondLst>
                                  <p:iterate type="el" backwards="0">
                                    <p:tmAbs val="0"/>
                                  </p:iterate>
                                  <p:childTnLst>
                                    <p:set>
                                      <p:cBhvr>
                                        <p:cTn id="29" fill="hold"/>
                                        <p:tgtEl>
                                          <p:spTgt spid="414"/>
                                        </p:tgtEl>
                                        <p:attrNameLst>
                                          <p:attrName>style.visibility</p:attrName>
                                        </p:attrNameLst>
                                      </p:cBhvr>
                                      <p:to>
                                        <p:strVal val="visible"/>
                                      </p:to>
                                    </p:set>
                                  </p:childTnLst>
                                </p:cTn>
                              </p:par>
                            </p:childTnLst>
                          </p:cTn>
                        </p:par>
                        <p:par>
                          <p:cTn id="30" fill="hold">
                            <p:stCondLst>
                              <p:cond delay="0"/>
                            </p:stCondLst>
                            <p:childTnLst>
                              <p:par>
                                <p:cTn id="31" presetClass="entr" nodeType="afterEffect" presetID="10" grpId="1" fill="hold">
                                  <p:stCondLst>
                                    <p:cond delay="0"/>
                                  </p:stCondLst>
                                  <p:iterate type="el" backwards="0">
                                    <p:tmAbs val="0"/>
                                  </p:iterate>
                                  <p:childTnLst>
                                    <p:set>
                                      <p:cBhvr>
                                        <p:cTn id="32" fill="hold"/>
                                        <p:tgtEl>
                                          <p:spTgt spid="380">
                                            <p:txEl>
                                              <p:pRg st="4" end="4"/>
                                            </p:txEl>
                                          </p:spTgt>
                                        </p:tgtEl>
                                        <p:attrNameLst>
                                          <p:attrName>style.visibility</p:attrName>
                                        </p:attrNameLst>
                                      </p:cBhvr>
                                      <p:to>
                                        <p:strVal val="visible"/>
                                      </p:to>
                                    </p:set>
                                    <p:animEffect filter="fade" transition="in">
                                      <p:cBhvr>
                                        <p:cTn id="33" dur="0"/>
                                        <p:tgtEl>
                                          <p:spTgt spid="380">
                                            <p:txEl>
                                              <p:pRg st="4" end="4"/>
                                            </p:txEl>
                                          </p:spTgt>
                                        </p:tgtEl>
                                      </p:cBhvr>
                                    </p:animEffect>
                                  </p:childTnLst>
                                </p:cTn>
                              </p:par>
                            </p:childTnLst>
                          </p:cTn>
                        </p:par>
                        <p:par>
                          <p:cTn id="34" fill="hold">
                            <p:stCondLst>
                              <p:cond delay="0"/>
                            </p:stCondLst>
                            <p:childTnLst>
                              <p:par>
                                <p:cTn id="35" presetClass="entr" nodeType="afterEffect" presetID="10" grpId="1" fill="hold">
                                  <p:stCondLst>
                                    <p:cond delay="0"/>
                                  </p:stCondLst>
                                  <p:iterate type="el" backwards="0">
                                    <p:tmAbs val="0"/>
                                  </p:iterate>
                                  <p:childTnLst>
                                    <p:set>
                                      <p:cBhvr>
                                        <p:cTn id="36" fill="hold"/>
                                        <p:tgtEl>
                                          <p:spTgt spid="380">
                                            <p:txEl>
                                              <p:pRg st="5" end="5"/>
                                            </p:txEl>
                                          </p:spTgt>
                                        </p:tgtEl>
                                        <p:attrNameLst>
                                          <p:attrName>style.visibility</p:attrName>
                                        </p:attrNameLst>
                                      </p:cBhvr>
                                      <p:to>
                                        <p:strVal val="visible"/>
                                      </p:to>
                                    </p:set>
                                    <p:animEffect filter="fade" transition="in">
                                      <p:cBhvr>
                                        <p:cTn id="37" dur="0"/>
                                        <p:tgtEl>
                                          <p:spTgt spid="38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iterate type="el" backwards="0">
                                    <p:tmAbs val="0"/>
                                  </p:iterate>
                                  <p:childTnLst>
                                    <p:set>
                                      <p:cBhvr>
                                        <p:cTn id="41" fill="hold"/>
                                        <p:tgtEl>
                                          <p:spTgt spid="380">
                                            <p:txEl>
                                              <p:pRg st="6" end="6"/>
                                            </p:txEl>
                                          </p:spTgt>
                                        </p:tgtEl>
                                        <p:attrNameLst>
                                          <p:attrName>style.visibility</p:attrName>
                                        </p:attrNameLst>
                                      </p:cBhvr>
                                      <p:to>
                                        <p:strVal val="visible"/>
                                      </p:to>
                                    </p:set>
                                    <p:animEffect filter="fade" transition="in">
                                      <p:cBhvr>
                                        <p:cTn id="42" dur="0"/>
                                        <p:tgtEl>
                                          <p:spTgt spid="380">
                                            <p:txEl>
                                              <p:pRg st="6" end="6"/>
                                            </p:txEl>
                                          </p:spTgt>
                                        </p:tgtEl>
                                      </p:cBhvr>
                                    </p:animEffect>
                                  </p:childTnLst>
                                </p:cTn>
                              </p:par>
                            </p:childTnLst>
                          </p:cTn>
                        </p:par>
                        <p:par>
                          <p:cTn id="43" fill="hold">
                            <p:stCondLst>
                              <p:cond delay="0"/>
                            </p:stCondLst>
                            <p:childTnLst>
                              <p:par>
                                <p:cTn id="44" presetClass="entr" nodeType="afterEffect" presetID="10" grpId="1" fill="hold">
                                  <p:stCondLst>
                                    <p:cond delay="0"/>
                                  </p:stCondLst>
                                  <p:iterate type="el" backwards="0">
                                    <p:tmAbs val="0"/>
                                  </p:iterate>
                                  <p:childTnLst>
                                    <p:set>
                                      <p:cBhvr>
                                        <p:cTn id="45" fill="hold"/>
                                        <p:tgtEl>
                                          <p:spTgt spid="380">
                                            <p:txEl>
                                              <p:pRg st="7" end="7"/>
                                            </p:txEl>
                                          </p:spTgt>
                                        </p:tgtEl>
                                        <p:attrNameLst>
                                          <p:attrName>style.visibility</p:attrName>
                                        </p:attrNameLst>
                                      </p:cBhvr>
                                      <p:to>
                                        <p:strVal val="visible"/>
                                      </p:to>
                                    </p:set>
                                    <p:animEffect filter="fade" transition="in">
                                      <p:cBhvr>
                                        <p:cTn id="46" dur="0"/>
                                        <p:tgtEl>
                                          <p:spTgt spid="380">
                                            <p:txEl>
                                              <p:pRg st="7" end="7"/>
                                            </p:txEl>
                                          </p:spTgt>
                                        </p:tgtEl>
                                      </p:cBhvr>
                                    </p:animEffect>
                                  </p:childTnLst>
                                </p:cTn>
                              </p:par>
                            </p:childTnLst>
                          </p:cTn>
                        </p:par>
                        <p:par>
                          <p:cTn id="47" fill="hold">
                            <p:stCondLst>
                              <p:cond delay="0"/>
                            </p:stCondLst>
                            <p:childTnLst>
                              <p:par>
                                <p:cTn id="48" presetClass="entr" nodeType="afterEffect" presetID="10" grpId="1" fill="hold">
                                  <p:stCondLst>
                                    <p:cond delay="0"/>
                                  </p:stCondLst>
                                  <p:iterate type="el" backwards="0">
                                    <p:tmAbs val="0"/>
                                  </p:iterate>
                                  <p:childTnLst>
                                    <p:set>
                                      <p:cBhvr>
                                        <p:cTn id="49" fill="hold"/>
                                        <p:tgtEl>
                                          <p:spTgt spid="380">
                                            <p:txEl>
                                              <p:pRg st="8" end="8"/>
                                            </p:txEl>
                                          </p:spTgt>
                                        </p:tgtEl>
                                        <p:attrNameLst>
                                          <p:attrName>style.visibility</p:attrName>
                                        </p:attrNameLst>
                                      </p:cBhvr>
                                      <p:to>
                                        <p:strVal val="visible"/>
                                      </p:to>
                                    </p:set>
                                    <p:animEffect filter="fade" transition="in">
                                      <p:cBhvr>
                                        <p:cTn id="50" dur="0"/>
                                        <p:tgtEl>
                                          <p:spTgt spid="380">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4" fill="hold">
                                  <p:stCondLst>
                                    <p:cond delay="0"/>
                                  </p:stCondLst>
                                  <p:iterate type="el" backwards="0">
                                    <p:tmAbs val="0"/>
                                  </p:iterate>
                                  <p:childTnLst>
                                    <p:set>
                                      <p:cBhvr>
                                        <p:cTn id="54" fill="hold"/>
                                        <p:tgtEl>
                                          <p:spTgt spid="387"/>
                                        </p:tgtEl>
                                        <p:attrNameLst>
                                          <p:attrName>style.visibility</p:attrName>
                                        </p:attrNameLst>
                                      </p:cBhvr>
                                      <p:to>
                                        <p:strVal val="visible"/>
                                      </p:to>
                                    </p:set>
                                    <p:animEffect filter="fade" transition="in">
                                      <p:cBhvr>
                                        <p:cTn id="55" dur="500"/>
                                        <p:tgtEl>
                                          <p:spTgt spid="387"/>
                                        </p:tgtEl>
                                      </p:cBhvr>
                                    </p:animEffect>
                                  </p:childTnLst>
                                </p:cTn>
                              </p:par>
                            </p:childTnLst>
                          </p:cTn>
                        </p:par>
                        <p:par>
                          <p:cTn id="56" fill="hold">
                            <p:stCondLst>
                              <p:cond delay="500"/>
                            </p:stCondLst>
                            <p:childTnLst>
                              <p:par>
                                <p:cTn id="57" presetClass="entr" nodeType="afterEffect" presetID="10" grpId="5" fill="hold">
                                  <p:stCondLst>
                                    <p:cond delay="0"/>
                                  </p:stCondLst>
                                  <p:iterate type="el" backwards="0">
                                    <p:tmAbs val="0"/>
                                  </p:iterate>
                                  <p:childTnLst>
                                    <p:set>
                                      <p:cBhvr>
                                        <p:cTn id="58" fill="hold"/>
                                        <p:tgtEl>
                                          <p:spTgt spid="412"/>
                                        </p:tgtEl>
                                        <p:attrNameLst>
                                          <p:attrName>style.visibility</p:attrName>
                                        </p:attrNameLst>
                                      </p:cBhvr>
                                      <p:to>
                                        <p:strVal val="visible"/>
                                      </p:to>
                                    </p:set>
                                    <p:animEffect filter="fade" transition="in">
                                      <p:cBhvr>
                                        <p:cTn id="59" dur="1000"/>
                                        <p:tgtEl>
                                          <p:spTgt spid="412"/>
                                        </p:tgtEl>
                                      </p:cBhvr>
                                    </p:animEffect>
                                  </p:childTnLst>
                                </p:cTn>
                              </p:par>
                            </p:childTnLst>
                          </p:cTn>
                        </p:par>
                      </p:childTnLst>
                    </p:cTn>
                  </p:par>
                  <p:par>
                    <p:cTn id="60" fill="hold">
                      <p:stCondLst>
                        <p:cond delay="indefinite"/>
                      </p:stCondLst>
                      <p:childTnLst>
                        <p:par>
                          <p:cTn id="61" fill="hold">
                            <p:stCondLst>
                              <p:cond delay="0"/>
                            </p:stCondLst>
                            <p:childTnLst>
                              <p:par>
                                <p:cTn id="62" presetClass="entr" nodeType="clickEffect" presetID="10" grpId="6" fill="hold">
                                  <p:stCondLst>
                                    <p:cond delay="0"/>
                                  </p:stCondLst>
                                  <p:iterate type="el" backwards="0">
                                    <p:tmAbs val="0"/>
                                  </p:iterate>
                                  <p:childTnLst>
                                    <p:set>
                                      <p:cBhvr>
                                        <p:cTn id="63" fill="hold"/>
                                        <p:tgtEl>
                                          <p:spTgt spid="393"/>
                                        </p:tgtEl>
                                        <p:attrNameLst>
                                          <p:attrName>style.visibility</p:attrName>
                                        </p:attrNameLst>
                                      </p:cBhvr>
                                      <p:to>
                                        <p:strVal val="visible"/>
                                      </p:to>
                                    </p:set>
                                    <p:animEffect filter="fade" transition="in">
                                      <p:cBhvr>
                                        <p:cTn id="64" dur="500"/>
                                        <p:tgtEl>
                                          <p:spTgt spid="393"/>
                                        </p:tgtEl>
                                      </p:cBhvr>
                                    </p:animEffect>
                                  </p:childTnLst>
                                </p:cTn>
                              </p:par>
                            </p:childTnLst>
                          </p:cTn>
                        </p:par>
                      </p:childTnLst>
                    </p:cTn>
                  </p:par>
                  <p:par>
                    <p:cTn id="65" fill="hold">
                      <p:stCondLst>
                        <p:cond delay="indefinite"/>
                      </p:stCondLst>
                      <p:childTnLst>
                        <p:par>
                          <p:cTn id="66" fill="hold">
                            <p:stCondLst>
                              <p:cond delay="0"/>
                            </p:stCondLst>
                            <p:childTnLst>
                              <p:par>
                                <p:cTn id="67" presetClass="entr" nodeType="clickEffect" presetID="10" grpId="7" fill="hold">
                                  <p:stCondLst>
                                    <p:cond delay="0"/>
                                  </p:stCondLst>
                                  <p:iterate type="el" backwards="0">
                                    <p:tmAbs val="0"/>
                                  </p:iterate>
                                  <p:childTnLst>
                                    <p:set>
                                      <p:cBhvr>
                                        <p:cTn id="68" fill="hold"/>
                                        <p:tgtEl>
                                          <p:spTgt spid="390"/>
                                        </p:tgtEl>
                                        <p:attrNameLst>
                                          <p:attrName>style.visibility</p:attrName>
                                        </p:attrNameLst>
                                      </p:cBhvr>
                                      <p:to>
                                        <p:strVal val="visible"/>
                                      </p:to>
                                    </p:set>
                                    <p:animEffect filter="fade" transition="in">
                                      <p:cBhvr>
                                        <p:cTn id="69" dur="500"/>
                                        <p:tgtEl>
                                          <p:spTgt spid="390"/>
                                        </p:tgtEl>
                                      </p:cBhvr>
                                    </p:animEffect>
                                  </p:childTnLst>
                                </p:cTn>
                              </p:par>
                            </p:childTnLst>
                          </p:cTn>
                        </p:par>
                      </p:childTnLst>
                    </p:cTn>
                  </p:par>
                  <p:par>
                    <p:cTn id="70" fill="hold">
                      <p:stCondLst>
                        <p:cond delay="indefinite"/>
                      </p:stCondLst>
                      <p:childTnLst>
                        <p:par>
                          <p:cTn id="71" fill="hold">
                            <p:stCondLst>
                              <p:cond delay="0"/>
                            </p:stCondLst>
                            <p:childTnLst>
                              <p:par>
                                <p:cTn id="72" presetClass="entr" nodeType="clickEffect" presetID="10" grpId="8" fill="hold">
                                  <p:stCondLst>
                                    <p:cond delay="0"/>
                                  </p:stCondLst>
                                  <p:iterate type="el" backwards="0">
                                    <p:tmAbs val="0"/>
                                  </p:iterate>
                                  <p:childTnLst>
                                    <p:set>
                                      <p:cBhvr>
                                        <p:cTn id="73" fill="hold"/>
                                        <p:tgtEl>
                                          <p:spTgt spid="386"/>
                                        </p:tgtEl>
                                        <p:attrNameLst>
                                          <p:attrName>style.visibility</p:attrName>
                                        </p:attrNameLst>
                                      </p:cBhvr>
                                      <p:to>
                                        <p:strVal val="visible"/>
                                      </p:to>
                                    </p:set>
                                    <p:animEffect filter="fade" transition="in">
                                      <p:cBhvr>
                                        <p:cTn id="74" dur="500"/>
                                        <p:tgtEl>
                                          <p:spTgt spid="386"/>
                                        </p:tgtEl>
                                      </p:cBhvr>
                                    </p:animEffect>
                                  </p:childTnLst>
                                </p:cTn>
                              </p:par>
                            </p:childTnLst>
                          </p:cTn>
                        </p:par>
                      </p:childTnLst>
                    </p:cTn>
                  </p:par>
                  <p:par>
                    <p:cTn id="75" fill="hold">
                      <p:stCondLst>
                        <p:cond delay="indefinite"/>
                      </p:stCondLst>
                      <p:childTnLst>
                        <p:par>
                          <p:cTn id="76" fill="hold">
                            <p:stCondLst>
                              <p:cond delay="0"/>
                            </p:stCondLst>
                            <p:childTnLst>
                              <p:par>
                                <p:cTn id="77" presetClass="entr" nodeType="clickEffect" presetID="10" grpId="9" fill="hold">
                                  <p:stCondLst>
                                    <p:cond delay="0"/>
                                  </p:stCondLst>
                                  <p:iterate type="el" backwards="0">
                                    <p:tmAbs val="0"/>
                                  </p:iterate>
                                  <p:childTnLst>
                                    <p:set>
                                      <p:cBhvr>
                                        <p:cTn id="78" fill="hold"/>
                                        <p:tgtEl>
                                          <p:spTgt spid="394"/>
                                        </p:tgtEl>
                                        <p:attrNameLst>
                                          <p:attrName>style.visibility</p:attrName>
                                        </p:attrNameLst>
                                      </p:cBhvr>
                                      <p:to>
                                        <p:strVal val="visible"/>
                                      </p:to>
                                    </p:set>
                                    <p:animEffect filter="fade" transition="in">
                                      <p:cBhvr>
                                        <p:cTn id="79"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3" grpId="6"/>
      <p:bldP build="whole" bldLvl="1" animBg="1" rev="0" advAuto="0" spid="386" grpId="8"/>
      <p:bldP build="whole" bldLvl="1" animBg="1" rev="0" advAuto="0" spid="413" grpId="2"/>
      <p:bldP build="whole" bldLvl="1" animBg="1" rev="0" advAuto="0" spid="412" grpId="5"/>
      <p:bldP build="whole" bldLvl="1" animBg="1" rev="0" advAuto="0" spid="414" grpId="3"/>
      <p:bldP build="whole" bldLvl="1" animBg="1" rev="0" advAuto="0" spid="394" grpId="9"/>
      <p:bldP build="whole" bldLvl="1" animBg="1" rev="0" advAuto="0" spid="387" grpId="4"/>
      <p:bldP build="whole" bldLvl="1" animBg="1" rev="0" advAuto="0" spid="390" grpId="7"/>
      <p:bldP build="p" bldLvl="5" animBg="1" rev="0" advAuto="0" spid="38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417"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418" name="Luminosity /       / Kinematic coverage"/>
          <p:cNvSpPr txBox="1"/>
          <p:nvPr/>
        </p:nvSpPr>
        <p:spPr>
          <a:xfrm>
            <a:off x="152400" y="709612"/>
            <a:ext cx="4732700"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lvl1pPr>
          </a:lstStyle>
          <a:p>
            <a:pPr/>
            <a:r>
              <a:t>Luminosity /       / Kinematic coverage </a:t>
            </a:r>
          </a:p>
        </p:txBody>
      </p:sp>
      <p:sp>
        <p:nvSpPr>
          <p:cNvPr id="419" name="Spinning Glue: QCD and Spin"/>
          <p:cNvSpPr txBox="1"/>
          <p:nvPr>
            <p:ph type="title"/>
          </p:nvPr>
        </p:nvSpPr>
        <p:spPr>
          <a:prstGeom prst="rect">
            <a:avLst/>
          </a:prstGeom>
        </p:spPr>
        <p:txBody>
          <a:bodyPr/>
          <a:lstStyle/>
          <a:p>
            <a:pPr/>
            <a:r>
              <a:t>Spinning Glue: QCD and Spin</a:t>
            </a:r>
          </a:p>
        </p:txBody>
      </p:sp>
      <p:sp>
        <p:nvSpPr>
          <p:cNvPr id="420"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1"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422"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423" name="EIC Project Development"/>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EIC Project Development</a:t>
            </a:r>
          </a:p>
        </p:txBody>
      </p:sp>
      <p:sp>
        <p:nvSpPr>
          <p:cNvPr id="424" name="Equation"/>
          <p:cNvSpPr txBox="1"/>
          <p:nvPr/>
        </p:nvSpPr>
        <p:spPr>
          <a:xfrm>
            <a:off x="1922678" y="754664"/>
            <a:ext cx="364332" cy="347884"/>
          </a:xfrm>
          <a:prstGeom prst="rect">
            <a:avLst/>
          </a:prstGeom>
          <a:ln w="12700">
            <a:miter lim="400000"/>
          </a:ln>
        </p:spPr>
        <p:txBody>
          <a:bodyPr wrap="none" lIns="0" tIns="0" rIns="0" bIns="0">
            <a:spAutoFit/>
          </a:bodyPr>
          <a:lstStyle/>
          <a:p>
            <a:pPr marL="0" marR="0" latinLnBrk="1">
              <a:defRPr sz="1800">
                <a:solidFill>
                  <a:srgbClr val="000000"/>
                </a:solidFill>
                <a:uFillTx/>
              </a:defRPr>
            </a:pPr>
            <a14:m>
              <m:oMathPara>
                <m:oMathParaPr>
                  <m:jc m:val="centerGroup"/>
                </m:oMathParaPr>
                <m:oMath>
                  <m:rad>
                    <m:radPr>
                      <m:ctrlPr>
                        <a:rPr xmlns:a="http://schemas.openxmlformats.org/drawingml/2006/main" sz="2200" i="1">
                          <a:solidFill>
                            <a:srgbClr val="000000"/>
                          </a:solidFill>
                          <a:latin typeface="Cambria Math" panose="02040503050406030204" pitchFamily="18" charset="0"/>
                        </a:rPr>
                      </m:ctrlPr>
                      <m:degHide m:val="on"/>
                    </m:radPr>
                    <m:deg/>
                    <m:e>
                      <m:r>
                        <a:rPr xmlns:a="http://schemas.openxmlformats.org/drawingml/2006/main" sz="2200" i="1">
                          <a:solidFill>
                            <a:srgbClr val="000000"/>
                          </a:solidFill>
                          <a:latin typeface="Cambria Math" panose="02040503050406030204" pitchFamily="18" charset="0"/>
                        </a:rPr>
                        <m:t>s</m:t>
                      </m:r>
                    </m:e>
                  </m:rad>
                </m:oMath>
              </m:oMathPara>
            </a14:m>
            <a:endParaRPr sz="2200"/>
          </a:p>
        </p:txBody>
      </p:sp>
      <p:pic>
        <p:nvPicPr>
          <p:cNvPr id="425" name="Picture 9" descr="Picture 9"/>
          <p:cNvPicPr>
            <a:picLocks noChangeAspect="1"/>
          </p:cNvPicPr>
          <p:nvPr/>
        </p:nvPicPr>
        <p:blipFill>
          <a:blip r:embed="rId4">
            <a:extLst/>
          </a:blip>
          <a:stretch>
            <a:fillRect/>
          </a:stretch>
        </p:blipFill>
        <p:spPr>
          <a:xfrm>
            <a:off x="24749" y="1492305"/>
            <a:ext cx="4932051" cy="4640787"/>
          </a:xfrm>
          <a:prstGeom prst="rect">
            <a:avLst/>
          </a:prstGeom>
          <a:ln w="12700">
            <a:miter lim="400000"/>
          </a:ln>
        </p:spPr>
      </p:pic>
      <p:grpSp>
        <p:nvGrpSpPr>
          <p:cNvPr id="428" name="Group"/>
          <p:cNvGrpSpPr/>
          <p:nvPr/>
        </p:nvGrpSpPr>
        <p:grpSpPr>
          <a:xfrm>
            <a:off x="5222359" y="838929"/>
            <a:ext cx="4510188" cy="2765420"/>
            <a:chOff x="0" y="0"/>
            <a:chExt cx="4510186" cy="2765419"/>
          </a:xfrm>
        </p:grpSpPr>
        <p:sp>
          <p:nvSpPr>
            <p:cNvPr id="426" name="eA"/>
            <p:cNvSpPr txBox="1"/>
            <p:nvPr/>
          </p:nvSpPr>
          <p:spPr>
            <a:xfrm>
              <a:off x="3999844" y="947226"/>
              <a:ext cx="510343"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eA</a:t>
              </a:r>
            </a:p>
          </p:txBody>
        </p:sp>
        <p:pic>
          <p:nvPicPr>
            <p:cNvPr id="427" name="x-q2-epeA_combo_ExSum_2.pdf" descr="x-q2-epeA_combo_ExSum_2.pdf"/>
            <p:cNvPicPr>
              <a:picLocks noChangeAspect="1"/>
            </p:cNvPicPr>
            <p:nvPr/>
          </p:nvPicPr>
          <p:blipFill>
            <a:blip r:embed="rId5">
              <a:extLst/>
            </a:blip>
            <a:stretch>
              <a:fillRect/>
            </a:stretch>
          </p:blipFill>
          <p:spPr>
            <a:xfrm>
              <a:off x="0" y="0"/>
              <a:ext cx="3858561" cy="2765420"/>
            </a:xfrm>
            <a:prstGeom prst="rect">
              <a:avLst/>
            </a:prstGeom>
            <a:ln w="12700" cap="flat">
              <a:noFill/>
              <a:round/>
            </a:ln>
            <a:effectLst/>
          </p:spPr>
        </p:pic>
      </p:grpSp>
      <p:grpSp>
        <p:nvGrpSpPr>
          <p:cNvPr id="431" name="Group"/>
          <p:cNvGrpSpPr/>
          <p:nvPr/>
        </p:nvGrpSpPr>
        <p:grpSpPr>
          <a:xfrm>
            <a:off x="5307521" y="3812698"/>
            <a:ext cx="4391167" cy="2679478"/>
            <a:chOff x="0" y="0"/>
            <a:chExt cx="4391165" cy="2679476"/>
          </a:xfrm>
        </p:grpSpPr>
        <p:sp>
          <p:nvSpPr>
            <p:cNvPr id="429" name="ep"/>
            <p:cNvSpPr txBox="1"/>
            <p:nvPr/>
          </p:nvSpPr>
          <p:spPr>
            <a:xfrm>
              <a:off x="3948541" y="849870"/>
              <a:ext cx="442625" cy="431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defRPr>
              </a:lvl1pPr>
            </a:lstStyle>
            <a:p>
              <a:pPr/>
              <a:r>
                <a:t>ep</a:t>
              </a:r>
            </a:p>
          </p:txBody>
        </p:sp>
        <p:pic>
          <p:nvPicPr>
            <p:cNvPr id="430" name="x-q2-epeA_combo_ExSum_1.pdf" descr="x-q2-epeA_combo_ExSum_1.pdf"/>
            <p:cNvPicPr>
              <a:picLocks noChangeAspect="1"/>
            </p:cNvPicPr>
            <p:nvPr/>
          </p:nvPicPr>
          <p:blipFill>
            <a:blip r:embed="rId6">
              <a:extLst/>
            </a:blip>
            <a:stretch>
              <a:fillRect/>
            </a:stretch>
          </p:blipFill>
          <p:spPr>
            <a:xfrm>
              <a:off x="0" y="0"/>
              <a:ext cx="3822192" cy="2679477"/>
            </a:xfrm>
            <a:prstGeom prst="rect">
              <a:avLst/>
            </a:prstGeom>
            <a:ln w="12700" cap="flat">
              <a:noFill/>
              <a:round/>
            </a:ln>
            <a:effectLst/>
          </p:spPr>
        </p:pic>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8"/>
                                        </p:tgtEl>
                                        <p:attrNameLst>
                                          <p:attrName>style.visibility</p:attrName>
                                        </p:attrNameLst>
                                      </p:cBhvr>
                                      <p:to>
                                        <p:strVal val="visible"/>
                                      </p:to>
                                    </p:set>
                                    <p:animEffect filter="fade" transition="in">
                                      <p:cBhvr>
                                        <p:cTn id="7" dur="500"/>
                                        <p:tgtEl>
                                          <p:spTgt spid="4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31"/>
                                        </p:tgtEl>
                                        <p:attrNameLst>
                                          <p:attrName>style.visibility</p:attrName>
                                        </p:attrNameLst>
                                      </p:cBhvr>
                                      <p:to>
                                        <p:strVal val="visible"/>
                                      </p:to>
                                    </p:set>
                                    <p:animEffect filter="fade" transition="in">
                                      <p:cBhvr>
                                        <p:cTn id="12" dur="5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1"/>
      <p:bldP build="whole" bldLvl="1" animBg="1" rev="0" advAuto="0" spid="431"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434"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435" name="EIC Project Development"/>
          <p:cNvSpPr txBox="1"/>
          <p:nvPr>
            <p:ph type="title"/>
          </p:nvPr>
        </p:nvSpPr>
        <p:spPr>
          <a:prstGeom prst="rect">
            <a:avLst/>
          </a:prstGeom>
        </p:spPr>
        <p:txBody>
          <a:bodyPr/>
          <a:lstStyle/>
          <a:p>
            <a:pPr/>
            <a:r>
              <a:t>EIC Project Development</a:t>
            </a:r>
          </a:p>
        </p:txBody>
      </p:sp>
      <p:sp>
        <p:nvSpPr>
          <p:cNvPr id="436" name="Critical steps over the last couple of years…"/>
          <p:cNvSpPr txBox="1"/>
          <p:nvPr>
            <p:ph type="body" idx="1"/>
          </p:nvPr>
        </p:nvSpPr>
        <p:spPr>
          <a:xfrm>
            <a:off x="152400" y="709612"/>
            <a:ext cx="5746562" cy="5975054"/>
          </a:xfrm>
          <a:prstGeom prst="rect">
            <a:avLst/>
          </a:prstGeom>
        </p:spPr>
        <p:txBody>
          <a:bodyPr/>
          <a:lstStyle/>
          <a:p>
            <a:pPr>
              <a:buBlip>
                <a:blip r:embed="rId2"/>
              </a:buBlip>
            </a:pPr>
            <a:r>
              <a:t>Critical steps over the last couple of years </a:t>
            </a:r>
          </a:p>
          <a:p>
            <a:pPr lvl="1" marL="766400" indent="-360000">
              <a:lnSpc>
                <a:spcPct val="120000"/>
              </a:lnSpc>
              <a:buBlip>
                <a:blip r:embed="rId3"/>
              </a:buBlip>
              <a:defRPr sz="1400">
                <a:solidFill>
                  <a:srgbClr val="000000"/>
                </a:solidFill>
              </a:defRPr>
            </a:pPr>
            <a:r>
              <a:rPr>
                <a:solidFill>
                  <a:srgbClr val="0433FF"/>
                </a:solidFill>
              </a:rPr>
              <a:t>INT Workshop series</a:t>
            </a:r>
            <a:r>
              <a:t> / Documentation of Physics Case - </a:t>
            </a:r>
            <a:r>
              <a:rPr>
                <a:solidFill>
                  <a:srgbClr val="0433FF"/>
                </a:solidFill>
              </a:rPr>
              <a:t>Whitepaper</a:t>
            </a:r>
            <a:r>
              <a:t>: “Understanding the glue that binds us all!”</a:t>
            </a:r>
          </a:p>
          <a:p>
            <a:pPr lvl="2" marL="1186128" indent="-411428">
              <a:lnSpc>
                <a:spcPct val="120000"/>
              </a:lnSpc>
              <a:spcBef>
                <a:spcPts val="1100"/>
              </a:spcBef>
              <a:buBlip>
                <a:blip r:embed="rId4"/>
              </a:buBlip>
              <a:defRPr>
                <a:solidFill>
                  <a:srgbClr val="000000"/>
                </a:solidFill>
              </a:defRPr>
            </a:pPr>
            <a:r>
              <a:t>INT Workshop: 2010</a:t>
            </a:r>
          </a:p>
          <a:p>
            <a:pPr lvl="2" marL="1186128" indent="-411428">
              <a:lnSpc>
                <a:spcPct val="120000"/>
              </a:lnSpc>
              <a:spcBef>
                <a:spcPts val="1100"/>
              </a:spcBef>
              <a:buBlip>
                <a:blip r:embed="rId4"/>
              </a:buBlip>
              <a:defRPr>
                <a:solidFill>
                  <a:srgbClr val="000000"/>
                </a:solidFill>
              </a:defRPr>
            </a:pPr>
            <a:r>
              <a:t>WP: 2012, updated in 2014 for LRP</a:t>
            </a:r>
          </a:p>
          <a:p>
            <a:pPr lvl="1" marL="766400" indent="-360000">
              <a:lnSpc>
                <a:spcPct val="120000"/>
              </a:lnSpc>
              <a:buBlip>
                <a:blip r:embed="rId3"/>
              </a:buBlip>
              <a:defRPr sz="1400">
                <a:solidFill>
                  <a:srgbClr val="000000"/>
                </a:solidFill>
              </a:defRPr>
            </a:pPr>
            <a:r>
              <a:rPr>
                <a:solidFill>
                  <a:srgbClr val="0433FF"/>
                </a:solidFill>
              </a:rPr>
              <a:t>2015 Long-range plan (LRP)</a:t>
            </a:r>
            <a:r>
              <a:t>:</a:t>
            </a:r>
          </a:p>
          <a:p>
            <a:pPr lvl="1">
              <a:lnSpc>
                <a:spcPct val="120000"/>
              </a:lnSpc>
              <a:buBlip>
                <a:blip r:embed="rId3"/>
              </a:buBlip>
              <a:defRPr sz="1400">
                <a:solidFill>
                  <a:srgbClr val="000000"/>
                </a:solidFill>
              </a:defRPr>
            </a:pPr>
          </a:p>
          <a:p>
            <a:pPr lvl="1">
              <a:lnSpc>
                <a:spcPct val="120000"/>
              </a:lnSpc>
              <a:buBlip>
                <a:blip r:embed="rId3"/>
              </a:buBlip>
              <a:defRPr sz="1400">
                <a:solidFill>
                  <a:srgbClr val="000000"/>
                </a:solidFill>
              </a:defRPr>
            </a:pPr>
          </a:p>
          <a:p>
            <a:pPr lvl="1">
              <a:lnSpc>
                <a:spcPct val="120000"/>
              </a:lnSpc>
              <a:buBlip>
                <a:blip r:embed="rId3"/>
              </a:buBlip>
              <a:defRPr sz="1400">
                <a:solidFill>
                  <a:srgbClr val="000000"/>
                </a:solidFill>
              </a:defRPr>
            </a:pPr>
          </a:p>
          <a:p>
            <a:pPr lvl="1">
              <a:lnSpc>
                <a:spcPct val="120000"/>
              </a:lnSpc>
              <a:buBlip>
                <a:blip r:embed="rId3"/>
              </a:buBlip>
              <a:defRPr sz="1400">
                <a:solidFill>
                  <a:srgbClr val="000000"/>
                </a:solidFill>
              </a:defRPr>
            </a:pPr>
          </a:p>
          <a:p>
            <a:pPr lvl="1">
              <a:lnSpc>
                <a:spcPct val="120000"/>
              </a:lnSpc>
              <a:buBlip>
                <a:blip r:embed="rId3"/>
              </a:buBlip>
              <a:defRPr sz="1400">
                <a:solidFill>
                  <a:srgbClr val="000000"/>
                </a:solidFill>
              </a:defRPr>
            </a:pPr>
          </a:p>
          <a:p>
            <a:pPr lvl="1">
              <a:lnSpc>
                <a:spcPct val="120000"/>
              </a:lnSpc>
              <a:buBlip>
                <a:blip r:embed="rId3"/>
              </a:buBlip>
              <a:defRPr sz="1400">
                <a:solidFill>
                  <a:srgbClr val="000000"/>
                </a:solidFill>
              </a:defRPr>
            </a:pPr>
          </a:p>
          <a:p>
            <a:pPr lvl="1" marL="766400" indent="-360000">
              <a:lnSpc>
                <a:spcPct val="120000"/>
              </a:lnSpc>
              <a:buBlip>
                <a:blip r:embed="rId3"/>
              </a:buBlip>
              <a:defRPr sz="1400">
                <a:solidFill>
                  <a:srgbClr val="000000"/>
                </a:solidFill>
              </a:defRPr>
            </a:pPr>
            <a:r>
              <a:rPr>
                <a:solidFill>
                  <a:srgbClr val="0433FF"/>
                </a:solidFill>
              </a:rPr>
              <a:t>Request to review EIC Science Case</a:t>
            </a:r>
            <a:r>
              <a:t> by National Academy of Sciences, Engineering, and Medicine (NAS)</a:t>
            </a:r>
          </a:p>
        </p:txBody>
      </p:sp>
      <p:sp>
        <p:nvSpPr>
          <p:cNvPr id="437"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8" name="temple_201_4c.tiff" descr="temple_201_4c.tiff"/>
          <p:cNvPicPr>
            <a:picLocks noChangeAspect="1"/>
          </p:cNvPicPr>
          <p:nvPr/>
        </p:nvPicPr>
        <p:blipFill>
          <a:blip r:embed="rId5">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439"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grpSp>
        <p:nvGrpSpPr>
          <p:cNvPr id="443" name="Group"/>
          <p:cNvGrpSpPr/>
          <p:nvPr/>
        </p:nvGrpSpPr>
        <p:grpSpPr>
          <a:xfrm>
            <a:off x="5873007" y="750366"/>
            <a:ext cx="3582519" cy="2766209"/>
            <a:chOff x="0" y="0"/>
            <a:chExt cx="3582518" cy="2766208"/>
          </a:xfrm>
        </p:grpSpPr>
        <p:pic>
          <p:nvPicPr>
            <p:cNvPr id="440" name="Picture 16" descr="Picture 16"/>
            <p:cNvPicPr>
              <a:picLocks noChangeAspect="1"/>
            </p:cNvPicPr>
            <p:nvPr/>
          </p:nvPicPr>
          <p:blipFill>
            <a:blip r:embed="rId6">
              <a:extLst/>
            </a:blip>
            <a:stretch>
              <a:fillRect/>
            </a:stretch>
          </p:blipFill>
          <p:spPr>
            <a:xfrm>
              <a:off x="95292" y="297217"/>
              <a:ext cx="1906437" cy="2468992"/>
            </a:xfrm>
            <a:prstGeom prst="rect">
              <a:avLst/>
            </a:prstGeom>
            <a:ln w="12700" cap="flat">
              <a:noFill/>
              <a:miter lim="400000"/>
            </a:ln>
            <a:effectLst/>
          </p:spPr>
        </p:pic>
        <p:sp>
          <p:nvSpPr>
            <p:cNvPr id="441" name="Understanding the glue that binds as all!"/>
            <p:cNvSpPr txBox="1"/>
            <p:nvPr/>
          </p:nvSpPr>
          <p:spPr>
            <a:xfrm>
              <a:off x="1930754" y="1819146"/>
              <a:ext cx="1651765" cy="853656"/>
            </a:xfrm>
            <a:prstGeom prst="rect">
              <a:avLst/>
            </a:prstGeom>
            <a:noFill/>
            <a:ln w="12700" cap="flat">
              <a:noFill/>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1" sz="1400">
                  <a:solidFill>
                    <a:srgbClr val="4881A4"/>
                  </a:solidFill>
                  <a:latin typeface="+mn-lt"/>
                  <a:ea typeface="+mn-ea"/>
                  <a:cs typeface="+mn-cs"/>
                  <a:sym typeface="Comic Sans MS"/>
                </a:defRPr>
              </a:lvl1pPr>
            </a:lstStyle>
            <a:p>
              <a:pPr/>
              <a:r>
                <a:t>Understanding the glue that binds as all!</a:t>
              </a:r>
            </a:p>
          </p:txBody>
        </p:sp>
        <p:sp>
          <p:nvSpPr>
            <p:cNvPr id="442" name="arXiv:1212.1701"/>
            <p:cNvSpPr txBox="1"/>
            <p:nvPr/>
          </p:nvSpPr>
          <p:spPr>
            <a:xfrm>
              <a:off x="0" y="0"/>
              <a:ext cx="1499344" cy="3283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400" u="sng">
                  <a:solidFill>
                    <a:srgbClr val="000000"/>
                  </a:solidFill>
                  <a:latin typeface="Helvetica"/>
                  <a:ea typeface="Helvetica"/>
                  <a:cs typeface="Helvetica"/>
                  <a:sym typeface="Helvetica"/>
                  <a:hlinkClick r:id="rId7" invalidUrl="" action="" tgtFrame="" tooltip="" history="1" highlightClick="0" endSnd="0"/>
                </a:defRPr>
              </a:lvl1pPr>
            </a:lstStyle>
            <a:p>
              <a:pPr>
                <a:defRPr u="none"/>
              </a:pPr>
              <a:r>
                <a:rPr u="sng">
                  <a:hlinkClick r:id="rId7" invalidUrl="" action="" tgtFrame="" tooltip="" history="1" highlightClick="0" endSnd="0"/>
                </a:rPr>
                <a:t>arXiv:1212.1701</a:t>
              </a:r>
            </a:p>
          </p:txBody>
        </p:sp>
      </p:grpSp>
      <p:grpSp>
        <p:nvGrpSpPr>
          <p:cNvPr id="446" name="Group"/>
          <p:cNvGrpSpPr/>
          <p:nvPr/>
        </p:nvGrpSpPr>
        <p:grpSpPr>
          <a:xfrm>
            <a:off x="1082860" y="2828837"/>
            <a:ext cx="3401289" cy="2766209"/>
            <a:chOff x="0" y="0"/>
            <a:chExt cx="3401287" cy="2766208"/>
          </a:xfrm>
        </p:grpSpPr>
        <p:pic>
          <p:nvPicPr>
            <p:cNvPr id="444" name="Hallman-Slide1.pdf" descr="Hallman-Slide1.pdf"/>
            <p:cNvPicPr>
              <a:picLocks noChangeAspect="1"/>
            </p:cNvPicPr>
            <p:nvPr/>
          </p:nvPicPr>
          <p:blipFill>
            <a:blip r:embed="rId8">
              <a:extLst/>
            </a:blip>
            <a:stretch>
              <a:fillRect/>
            </a:stretch>
          </p:blipFill>
          <p:spPr>
            <a:xfrm>
              <a:off x="0" y="267086"/>
              <a:ext cx="3332163" cy="2499123"/>
            </a:xfrm>
            <a:prstGeom prst="rect">
              <a:avLst/>
            </a:prstGeom>
            <a:ln w="12700" cap="flat">
              <a:noFill/>
              <a:round/>
            </a:ln>
            <a:effectLst>
              <a:outerShdw sx="100000" sy="100000" kx="0" ky="0" algn="b" rotWithShape="0" blurRad="63500" dist="25400" dir="5400000">
                <a:srgbClr val="000000">
                  <a:alpha val="50000"/>
                </a:srgbClr>
              </a:outerShdw>
            </a:effectLst>
          </p:spPr>
        </p:pic>
        <p:sp>
          <p:nvSpPr>
            <p:cNvPr id="445" name="T. Hallman"/>
            <p:cNvSpPr txBox="1"/>
            <p:nvPr/>
          </p:nvSpPr>
          <p:spPr>
            <a:xfrm>
              <a:off x="2526465" y="0"/>
              <a:ext cx="87482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
                  <a:solidFill>
                    <a:srgbClr val="000000"/>
                  </a:solidFill>
                  <a:latin typeface="Helvetica"/>
                  <a:ea typeface="Helvetica"/>
                  <a:cs typeface="Helvetica"/>
                  <a:sym typeface="Helvetica"/>
                </a:defRPr>
              </a:lvl1pPr>
            </a:lstStyle>
            <a:p>
              <a:pPr/>
              <a:r>
                <a:t>T. Hallman</a:t>
              </a:r>
            </a:p>
          </p:txBody>
        </p:sp>
      </p:grpSp>
      <p:grpSp>
        <p:nvGrpSpPr>
          <p:cNvPr id="449" name="Group"/>
          <p:cNvGrpSpPr/>
          <p:nvPr/>
        </p:nvGrpSpPr>
        <p:grpSpPr>
          <a:xfrm>
            <a:off x="6262618" y="3508674"/>
            <a:ext cx="3392637" cy="2789576"/>
            <a:chOff x="0" y="0"/>
            <a:chExt cx="3392635" cy="2789574"/>
          </a:xfrm>
        </p:grpSpPr>
        <p:pic>
          <p:nvPicPr>
            <p:cNvPr id="447" name="Hallman-Slide2.pdf" descr="Hallman-Slide2.pdf"/>
            <p:cNvPicPr>
              <a:picLocks noChangeAspect="1"/>
            </p:cNvPicPr>
            <p:nvPr/>
          </p:nvPicPr>
          <p:blipFill>
            <a:blip r:embed="rId9">
              <a:extLst/>
            </a:blip>
            <a:srcRect l="0" t="0" r="0" b="0"/>
            <a:stretch>
              <a:fillRect/>
            </a:stretch>
          </p:blipFill>
          <p:spPr>
            <a:xfrm>
              <a:off x="0" y="290533"/>
              <a:ext cx="3332056" cy="2499042"/>
            </a:xfrm>
            <a:prstGeom prst="rect">
              <a:avLst/>
            </a:prstGeom>
            <a:ln w="12700" cap="flat">
              <a:noFill/>
              <a:round/>
            </a:ln>
            <a:effectLst>
              <a:outerShdw sx="100000" sy="100000" kx="0" ky="0" algn="b" rotWithShape="0" blurRad="63500" dist="25400" dir="5400000">
                <a:srgbClr val="000000">
                  <a:alpha val="50000"/>
                </a:srgbClr>
              </a:outerShdw>
            </a:effectLst>
          </p:spPr>
        </p:pic>
        <p:sp>
          <p:nvSpPr>
            <p:cNvPr id="448" name="T. Hallman"/>
            <p:cNvSpPr txBox="1"/>
            <p:nvPr/>
          </p:nvSpPr>
          <p:spPr>
            <a:xfrm>
              <a:off x="2517814" y="0"/>
              <a:ext cx="87482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
                  <a:solidFill>
                    <a:srgbClr val="000000"/>
                  </a:solidFill>
                  <a:latin typeface="Helvetica"/>
                  <a:ea typeface="Helvetica"/>
                  <a:cs typeface="Helvetica"/>
                  <a:sym typeface="Helvetica"/>
                </a:defRPr>
              </a:lvl1pPr>
            </a:lstStyle>
            <a:p>
              <a:pPr/>
              <a:r>
                <a:t>T. Hallman</a:t>
              </a:r>
            </a:p>
          </p:txBody>
        </p:sp>
      </p:grpSp>
      <p:sp>
        <p:nvSpPr>
          <p:cNvPr id="450" name="Rectangle"/>
          <p:cNvSpPr/>
          <p:nvPr/>
        </p:nvSpPr>
        <p:spPr>
          <a:xfrm>
            <a:off x="1248833" y="4207166"/>
            <a:ext cx="1443634" cy="517030"/>
          </a:xfrm>
          <a:prstGeom prst="rect">
            <a:avLst/>
          </a:prstGeom>
          <a:ln w="12700">
            <a:solidFill>
              <a:srgbClr val="FF2600"/>
            </a:solidFill>
          </a:ln>
        </p:spPr>
        <p:txBody>
          <a:bodyPr lIns="50800" tIns="50800" rIns="50800" bIns="50800" anchor="ctr"/>
          <a:lstStyle/>
          <a:p>
            <a:pPr/>
          </a:p>
        </p:txBody>
      </p:sp>
      <p:sp>
        <p:nvSpPr>
          <p:cNvPr id="451" name="Rectangle"/>
          <p:cNvSpPr/>
          <p:nvPr/>
        </p:nvSpPr>
        <p:spPr>
          <a:xfrm>
            <a:off x="6389130" y="4776618"/>
            <a:ext cx="3139613" cy="828098"/>
          </a:xfrm>
          <a:prstGeom prst="rect">
            <a:avLst/>
          </a:prstGeom>
          <a:ln w="12700">
            <a:solidFill>
              <a:srgbClr val="FF2600"/>
            </a:solidFill>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6">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36">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2" fill="hold">
                                  <p:stCondLst>
                                    <p:cond delay="0"/>
                                  </p:stCondLst>
                                  <p:iterate type="el" backwards="0">
                                    <p:tmAbs val="0"/>
                                  </p:iterate>
                                  <p:childTnLst>
                                    <p:set>
                                      <p:cBhvr>
                                        <p:cTn id="14" fill="hold"/>
                                        <p:tgtEl>
                                          <p:spTgt spid="443"/>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36">
                                            <p:txEl>
                                              <p:pRg st="2" end="2"/>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43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3" fill="hold">
                                  <p:stCondLst>
                                    <p:cond delay="0"/>
                                  </p:stCondLst>
                                  <p:iterate type="el" backwards="0">
                                    <p:tmAbs val="0"/>
                                  </p:iterate>
                                  <p:childTnLst>
                                    <p:set>
                                      <p:cBhvr>
                                        <p:cTn id="24" fill="hold"/>
                                        <p:tgtEl>
                                          <p:spTgt spid="450"/>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4" fill="hold">
                                  <p:stCondLst>
                                    <p:cond delay="0"/>
                                  </p:stCondLst>
                                  <p:iterate type="el" backwards="0">
                                    <p:tmAbs val="0"/>
                                  </p:iterate>
                                  <p:childTnLst>
                                    <p:set>
                                      <p:cBhvr>
                                        <p:cTn id="27" fill="hold"/>
                                        <p:tgtEl>
                                          <p:spTgt spid="446"/>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436">
                                            <p:txEl>
                                              <p:pRg st="4" end="4"/>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 fill="hold">
                                  <p:stCondLst>
                                    <p:cond delay="0"/>
                                  </p:stCondLst>
                                  <p:iterate type="el" backwards="0">
                                    <p:tmAbs val="0"/>
                                  </p:iterate>
                                  <p:childTnLst>
                                    <p:set>
                                      <p:cBhvr>
                                        <p:cTn id="33" fill="hold"/>
                                        <p:tgtEl>
                                          <p:spTgt spid="436">
                                            <p:txEl>
                                              <p:pRg st="5" end="5"/>
                                            </p:txEl>
                                          </p:spTgt>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 fill="hold">
                                  <p:stCondLst>
                                    <p:cond delay="0"/>
                                  </p:stCondLst>
                                  <p:iterate type="el" backwards="0">
                                    <p:tmAbs val="0"/>
                                  </p:iterate>
                                  <p:childTnLst>
                                    <p:set>
                                      <p:cBhvr>
                                        <p:cTn id="36" fill="hold"/>
                                        <p:tgtEl>
                                          <p:spTgt spid="436">
                                            <p:txEl>
                                              <p:pRg st="6" end="6"/>
                                            </p:txEl>
                                          </p:spTgt>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 fill="hold">
                                  <p:stCondLst>
                                    <p:cond delay="0"/>
                                  </p:stCondLst>
                                  <p:iterate type="el" backwards="0">
                                    <p:tmAbs val="0"/>
                                  </p:iterate>
                                  <p:childTnLst>
                                    <p:set>
                                      <p:cBhvr>
                                        <p:cTn id="39" fill="hold"/>
                                        <p:tgtEl>
                                          <p:spTgt spid="436">
                                            <p:txEl>
                                              <p:pRg st="7" end="7"/>
                                            </p:txEl>
                                          </p:spTgt>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 fill="hold">
                                  <p:stCondLst>
                                    <p:cond delay="0"/>
                                  </p:stCondLst>
                                  <p:iterate type="el" backwards="0">
                                    <p:tmAbs val="0"/>
                                  </p:iterate>
                                  <p:childTnLst>
                                    <p:set>
                                      <p:cBhvr>
                                        <p:cTn id="42" fill="hold"/>
                                        <p:tgtEl>
                                          <p:spTgt spid="436">
                                            <p:txEl>
                                              <p:pRg st="8" end="8"/>
                                            </p:txEl>
                                          </p:spTgt>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 fill="hold">
                                  <p:stCondLst>
                                    <p:cond delay="0"/>
                                  </p:stCondLst>
                                  <p:iterate type="el" backwards="0">
                                    <p:tmAbs val="0"/>
                                  </p:iterate>
                                  <p:childTnLst>
                                    <p:set>
                                      <p:cBhvr>
                                        <p:cTn id="45" fill="hold"/>
                                        <p:tgtEl>
                                          <p:spTgt spid="436">
                                            <p:txEl>
                                              <p:pRg st="9" end="9"/>
                                            </p:txEl>
                                          </p:spTgt>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 fill="hold">
                                  <p:stCondLst>
                                    <p:cond delay="0"/>
                                  </p:stCondLst>
                                  <p:iterate type="el" backwards="0">
                                    <p:tmAbs val="0"/>
                                  </p:iterate>
                                  <p:childTnLst>
                                    <p:set>
                                      <p:cBhvr>
                                        <p:cTn id="48" fill="hold"/>
                                        <p:tgtEl>
                                          <p:spTgt spid="43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436">
                                            <p:txEl>
                                              <p:pRg st="11" end="11"/>
                                            </p:txEl>
                                          </p:spTgt>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5" fill="hold">
                                  <p:stCondLst>
                                    <p:cond delay="0"/>
                                  </p:stCondLst>
                                  <p:iterate type="el" backwards="0">
                                    <p:tmAbs val="0"/>
                                  </p:iterate>
                                  <p:childTnLst>
                                    <p:set>
                                      <p:cBhvr>
                                        <p:cTn id="55" fill="hold"/>
                                        <p:tgtEl>
                                          <p:spTgt spid="449"/>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6" fill="hold">
                                  <p:stCondLst>
                                    <p:cond delay="0"/>
                                  </p:stCondLst>
                                  <p:iterate type="el" backwards="0">
                                    <p:tmAbs val="0"/>
                                  </p:iterate>
                                  <p:childTnLst>
                                    <p:set>
                                      <p:cBhvr>
                                        <p:cTn id="58" fill="hold"/>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3" grpId="2"/>
      <p:bldP build="whole" bldLvl="1" animBg="1" rev="0" advAuto="0" spid="449" grpId="5"/>
      <p:bldP build="whole" bldLvl="1" animBg="1" rev="0" advAuto="0" spid="450" grpId="3"/>
      <p:bldP build="p" bldLvl="5" animBg="1" rev="0" advAuto="0" spid="436" grpId="1"/>
      <p:bldP build="whole" bldLvl="1" animBg="1" rev="0" advAuto="0" spid="446" grpId="4"/>
      <p:bldP build="whole" bldLvl="1" animBg="1" rev="0" advAuto="0" spid="451" grpId="6"/>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454"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455" name="NAS Webinar and NAS report release: 07/24/2018"/>
          <p:cNvSpPr txBox="1"/>
          <p:nvPr/>
        </p:nvSpPr>
        <p:spPr>
          <a:xfrm>
            <a:off x="152400" y="709612"/>
            <a:ext cx="9220039"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Monotype Sorts"/>
              <a:buBlip>
                <a:blip r:embed="rId2"/>
              </a:buBlip>
              <a:defRPr sz="1800">
                <a:solidFill>
                  <a:srgbClr val="000000"/>
                </a:solidFill>
                <a:uFill>
                  <a:solidFill>
                    <a:srgbClr val="000000"/>
                  </a:solidFill>
                </a:uFill>
                <a:latin typeface="+mn-lt"/>
                <a:ea typeface="+mn-ea"/>
                <a:cs typeface="+mn-cs"/>
                <a:sym typeface="Comic Sans MS"/>
              </a:defRPr>
            </a:lvl1pPr>
          </a:lstStyle>
          <a:p>
            <a:pPr/>
            <a:r>
              <a:t>NAS Webinar and NAS report release: 07/24/2018</a:t>
            </a:r>
          </a:p>
        </p:txBody>
      </p:sp>
      <p:sp>
        <p:nvSpPr>
          <p:cNvPr id="456" name="Spinning Glue: QCD and Spin"/>
          <p:cNvSpPr txBox="1"/>
          <p:nvPr>
            <p:ph type="title"/>
          </p:nvPr>
        </p:nvSpPr>
        <p:spPr>
          <a:prstGeom prst="rect">
            <a:avLst/>
          </a:prstGeom>
        </p:spPr>
        <p:txBody>
          <a:bodyPr/>
          <a:lstStyle/>
          <a:p>
            <a:pPr/>
            <a:r>
              <a:t>Spinning Glue: QCD and Spin</a:t>
            </a:r>
          </a:p>
        </p:txBody>
      </p:sp>
      <p:sp>
        <p:nvSpPr>
          <p:cNvPr id="457"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8"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459"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460" name="EIC Project Development"/>
          <p:cNvSpPr txBox="1"/>
          <p:nvPr/>
        </p:nvSpPr>
        <p:spPr>
          <a:xfrm>
            <a:off x="1183481" y="69850"/>
            <a:ext cx="7518401" cy="546100"/>
          </a:xfrm>
          <a:prstGeom prst="rect">
            <a:avLst/>
          </a:prstGeom>
          <a:gradFill>
            <a:gsLst>
              <a:gs pos="0">
                <a:srgbClr val="FFE3A5"/>
              </a:gs>
              <a:gs pos="100000">
                <a:srgbClr val="F1F4F3"/>
              </a:gs>
            </a:gsLst>
            <a:lin ang="10800000"/>
          </a:gradFill>
          <a:ln w="38100">
            <a:solidFill>
              <a:srgbClr val="E6E6E6"/>
            </a:solidFill>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lstStyle>
            <a:lvl1pPr algn="ctr">
              <a:defRPr>
                <a:solidFill>
                  <a:srgbClr val="000000"/>
                </a:solidFill>
                <a:uFill>
                  <a:solidFill>
                    <a:srgbClr val="000000"/>
                  </a:solidFill>
                </a:uFill>
                <a:latin typeface="+mn-lt"/>
                <a:ea typeface="+mn-ea"/>
                <a:cs typeface="+mn-cs"/>
                <a:sym typeface="Comic Sans MS"/>
              </a:defRPr>
            </a:lvl1pPr>
          </a:lstStyle>
          <a:p>
            <a:pPr/>
            <a:r>
              <a:t>EIC Project Development</a:t>
            </a:r>
          </a:p>
        </p:txBody>
      </p:sp>
      <p:sp>
        <p:nvSpPr>
          <p:cNvPr id="461" name="Webinar on Tuesday, July 24, 2018 - Public presentation and report release…"/>
          <p:cNvSpPr txBox="1"/>
          <p:nvPr/>
        </p:nvSpPr>
        <p:spPr>
          <a:xfrm>
            <a:off x="484802" y="1902106"/>
            <a:ext cx="4784009" cy="447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r>
              <a:rPr>
                <a:solidFill>
                  <a:srgbClr val="A4233A"/>
                </a:solidFill>
              </a:rPr>
              <a:t>Webinar on Tuesday, July 24, 2018 - Public presentation and report release</a:t>
            </a: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r>
              <a:rPr>
                <a:solidFill>
                  <a:srgbClr val="A4233A"/>
                </a:solidFill>
              </a:rPr>
              <a:t>Gordon Baym (Co-chair): Webinar presentation</a:t>
            </a:r>
            <a:endParaRPr>
              <a:solidFill>
                <a:srgbClr val="A4233A"/>
              </a:solidFill>
            </a:endParaRP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endParaRPr>
              <a:solidFill>
                <a:srgbClr val="A4233A"/>
              </a:solidFill>
            </a:endParaRP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endParaRPr>
              <a:solidFill>
                <a:srgbClr val="A4233A"/>
              </a:solidFill>
            </a:endParaRP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endParaRPr>
              <a:solidFill>
                <a:srgbClr val="A4233A"/>
              </a:solidFill>
            </a:endParaRPr>
          </a:p>
          <a:p>
            <a:pPr marL="0">
              <a:lnSpc>
                <a:spcPct val="150000"/>
              </a:lnSpc>
              <a:spcBef>
                <a:spcPts val="500"/>
              </a:spcBef>
              <a:defRPr sz="1400">
                <a:solidFill>
                  <a:srgbClr val="000000"/>
                </a:solidFill>
                <a:uFill>
                  <a:solidFill>
                    <a:srgbClr val="000000"/>
                  </a:solidFill>
                </a:uFill>
                <a:latin typeface="+mn-lt"/>
                <a:ea typeface="+mn-ea"/>
                <a:cs typeface="+mn-cs"/>
                <a:sym typeface="Comic Sans MS"/>
              </a:defRPr>
            </a:pPr>
            <a:endParaRPr>
              <a:solidFill>
                <a:srgbClr val="A4233A"/>
              </a:solidFill>
            </a:endParaRP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endParaRPr>
              <a:solidFill>
                <a:srgbClr val="A4233A"/>
              </a:solidFill>
            </a:endParaRP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r>
              <a:rPr>
                <a:solidFill>
                  <a:srgbClr val="A4233A"/>
                </a:solidFill>
              </a:rPr>
              <a:t>Slides from Webinar: </a:t>
            </a:r>
            <a:r>
              <a:rPr u="sng">
                <a:hlinkClick r:id="rId5" invalidUrl="" action="" tgtFrame="" tooltip="" history="1" highlightClick="0" endSnd="0"/>
              </a:rPr>
              <a:t>https://www.nap.edu/resource/25171/eic-public-briefing-slides.pdf</a:t>
            </a:r>
          </a:p>
          <a:p>
            <a:pPr marL="310639" indent="-269999">
              <a:lnSpc>
                <a:spcPct val="150000"/>
              </a:lnSpc>
              <a:spcBef>
                <a:spcPts val="500"/>
              </a:spcBef>
              <a:buClr>
                <a:srgbClr val="000000"/>
              </a:buClr>
              <a:buSzPct val="50000"/>
              <a:buFont typeface="Wingdings"/>
              <a:buBlip>
                <a:blip r:embed="rId4"/>
              </a:buBlip>
              <a:defRPr sz="1400">
                <a:solidFill>
                  <a:srgbClr val="000000"/>
                </a:solidFill>
                <a:uFill>
                  <a:solidFill>
                    <a:srgbClr val="000000"/>
                  </a:solidFill>
                </a:uFill>
                <a:latin typeface="+mn-lt"/>
                <a:ea typeface="+mn-ea"/>
                <a:cs typeface="+mn-cs"/>
                <a:sym typeface="Comic Sans MS"/>
              </a:defRPr>
            </a:pPr>
            <a:r>
              <a:rPr>
                <a:solidFill>
                  <a:srgbClr val="A4233A"/>
                </a:solidFill>
              </a:rPr>
              <a:t>Glowing” report on a US-based EIC facility!</a:t>
            </a:r>
          </a:p>
        </p:txBody>
      </p:sp>
      <p:sp>
        <p:nvSpPr>
          <p:cNvPr id="462" name="“The committee finds that the science that can be addressed by an EIC is compelling, fundamental and timely.”"/>
          <p:cNvSpPr txBox="1"/>
          <p:nvPr/>
        </p:nvSpPr>
        <p:spPr>
          <a:xfrm>
            <a:off x="1644700" y="3089141"/>
            <a:ext cx="2988144" cy="2070932"/>
          </a:xfrm>
          <a:prstGeom prst="rect">
            <a:avLst/>
          </a:prstGeom>
          <a:ln w="12700">
            <a:miter lim="400000"/>
          </a:ln>
          <a:effectLst>
            <a:outerShdw sx="100000" sy="100000" kx="0" ky="0" algn="b" rotWithShape="0" blurRad="63500" dist="101600" dir="2700000">
              <a:srgbClr val="60606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200">
                <a:solidFill>
                  <a:srgbClr val="000000"/>
                </a:solidFill>
              </a:defRPr>
            </a:lvl1pPr>
          </a:lstStyle>
          <a:p>
            <a:pPr/>
            <a:r>
              <a:t>“The committee finds that the science that can be addressed by an EIC is compelling, fundamental and timely.” </a:t>
            </a:r>
          </a:p>
        </p:txBody>
      </p:sp>
      <p:sp>
        <p:nvSpPr>
          <p:cNvPr id="463" name="https://www.nap.edu/catalog/25171/an-assessment-of-us-based-electron-ion-collider-science"/>
          <p:cNvSpPr txBox="1"/>
          <p:nvPr/>
        </p:nvSpPr>
        <p:spPr>
          <a:xfrm>
            <a:off x="481104" y="1254125"/>
            <a:ext cx="5315335"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u="sng">
                <a:solidFill>
                  <a:srgbClr val="000000"/>
                </a:solidFill>
                <a:latin typeface="Helvetica"/>
                <a:ea typeface="Helvetica"/>
                <a:cs typeface="Helvetica"/>
                <a:sym typeface="Helvetica"/>
                <a:hlinkClick r:id="rId6" invalidUrl="" action="" tgtFrame="" tooltip="" history="1" highlightClick="0" endSnd="0"/>
              </a:defRPr>
            </a:lvl1pPr>
          </a:lstStyle>
          <a:p>
            <a:pPr>
              <a:defRPr u="none"/>
            </a:pPr>
            <a:r>
              <a:rPr u="sng">
                <a:hlinkClick r:id="rId6" invalidUrl="" action="" tgtFrame="" tooltip="" history="1" highlightClick="0" endSnd="0"/>
              </a:rPr>
              <a:t>https://www.nap.edu/catalog/25171/an-assessment-of-us-based-electron-ion-collider-science</a:t>
            </a:r>
          </a:p>
        </p:txBody>
      </p:sp>
      <p:grpSp>
        <p:nvGrpSpPr>
          <p:cNvPr id="467" name="Group">
            <a:hlinkClick r:id="rId6" invalidUrl="" action="" tgtFrame="" tooltip="" history="1" highlightClick="0" endSnd="0"/>
          </p:cNvPr>
          <p:cNvGrpSpPr/>
          <p:nvPr/>
        </p:nvGrpSpPr>
        <p:grpSpPr>
          <a:xfrm>
            <a:off x="4144125" y="1266825"/>
            <a:ext cx="5602893" cy="4870897"/>
            <a:chOff x="0" y="0"/>
            <a:chExt cx="5602891" cy="4870896"/>
          </a:xfrm>
        </p:grpSpPr>
        <p:pic>
          <p:nvPicPr>
            <p:cNvPr id="464" name="25171-0309478561-450.jpg" descr="25171-0309478561-450.jpg"/>
            <p:cNvPicPr>
              <a:picLocks noChangeAspect="1"/>
            </p:cNvPicPr>
            <p:nvPr/>
          </p:nvPicPr>
          <p:blipFill>
            <a:blip r:embed="rId7">
              <a:extLst/>
            </a:blip>
            <a:stretch>
              <a:fillRect/>
            </a:stretch>
          </p:blipFill>
          <p:spPr>
            <a:xfrm>
              <a:off x="2235912" y="0"/>
              <a:ext cx="3366980" cy="4870897"/>
            </a:xfrm>
            <a:prstGeom prst="rect">
              <a:avLst/>
            </a:prstGeom>
            <a:ln w="12700" cap="flat">
              <a:noFill/>
              <a:round/>
            </a:ln>
            <a:effectLst>
              <a:outerShdw sx="100000" sy="100000" kx="0" ky="0" algn="b" rotWithShape="0" blurRad="63500" dist="101600" dir="2700000">
                <a:srgbClr val="606060">
                  <a:alpha val="75000"/>
                </a:srgbClr>
              </a:outerShdw>
            </a:effectLst>
          </p:spPr>
        </p:pic>
        <p:sp>
          <p:nvSpPr>
            <p:cNvPr id="465" name="Download pdf-file of final report!"/>
            <p:cNvSpPr txBox="1"/>
            <p:nvPr/>
          </p:nvSpPr>
          <p:spPr>
            <a:xfrm>
              <a:off x="0" y="332404"/>
              <a:ext cx="2012569" cy="500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z="1400">
                  <a:solidFill>
                    <a:srgbClr val="000000"/>
                  </a:solidFill>
                </a:defRPr>
              </a:pPr>
              <a:r>
                <a:t>Download pdf-file of </a:t>
              </a:r>
              <a:r>
                <a:rPr>
                  <a:solidFill>
                    <a:srgbClr val="FF2600"/>
                  </a:solidFill>
                </a:rPr>
                <a:t>final</a:t>
              </a:r>
              <a:r>
                <a:t> report!</a:t>
              </a:r>
            </a:p>
          </p:txBody>
        </p:sp>
        <p:sp>
          <p:nvSpPr>
            <p:cNvPr id="466" name="Line"/>
            <p:cNvSpPr/>
            <p:nvPr/>
          </p:nvSpPr>
          <p:spPr>
            <a:xfrm>
              <a:off x="1115325" y="885377"/>
              <a:ext cx="948050" cy="1469677"/>
            </a:xfrm>
            <a:prstGeom prst="line">
              <a:avLst/>
            </a:prstGeom>
            <a:noFill/>
            <a:ln w="25400" cap="flat">
              <a:solidFill>
                <a:srgbClr val="000000"/>
              </a:solidFill>
              <a:prstDash val="solid"/>
              <a:round/>
              <a:tailEnd type="arrow" w="med" len="med"/>
            </a:ln>
            <a:effectLst/>
          </p:spPr>
          <p:txBody>
            <a:bodyPr wrap="square" lIns="0" tIns="0" rIns="0" bIns="0" numCol="1" anchor="t">
              <a:noAutofit/>
            </a:bodyPr>
            <a:lstStyle/>
            <a:p>
              <a:pP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1">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461">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461">
                                            <p:txEl>
                                              <p:pRg st="3" end="3"/>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461">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461">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461">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2" fill="hold">
                                  <p:stCondLst>
                                    <p:cond delay="0"/>
                                  </p:stCondLst>
                                  <p:iterate type="el" backwards="0">
                                    <p:tmAbs val="0"/>
                                  </p:iterate>
                                  <p:childTnLst>
                                    <p:set>
                                      <p:cBhvr>
                                        <p:cTn id="30" fill="hold"/>
                                        <p:tgtEl>
                                          <p:spTgt spid="4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46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46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3" fill="hold">
                                  <p:stCondLst>
                                    <p:cond delay="0"/>
                                  </p:stCondLst>
                                  <p:iterate type="el" backwards="0">
                                    <p:tmAbs val="0"/>
                                  </p:iterate>
                                  <p:childTnLst>
                                    <p:set>
                                      <p:cBhvr>
                                        <p:cTn id="42" fill="hold"/>
                                        <p:tgtEl>
                                          <p:spTgt spid="467"/>
                                        </p:tgtEl>
                                        <p:attrNameLst>
                                          <p:attrName>style.visibility</p:attrName>
                                        </p:attrNameLst>
                                      </p:cBhvr>
                                      <p:to>
                                        <p:strVal val="visible"/>
                                      </p:to>
                                    </p:set>
                                    <p:animEffect filter="fade" transition="in">
                                      <p:cBhvr>
                                        <p:cTn id="43" dur="1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1" grpId="1"/>
      <p:bldP build="whole" bldLvl="1" animBg="1" rev="0" advAuto="0" spid="467" grpId="3"/>
      <p:bldP build="whole" bldLvl="1" animBg="1" rev="0" advAuto="0" spid="462"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470"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471" name="EIC Project Development"/>
          <p:cNvSpPr txBox="1"/>
          <p:nvPr>
            <p:ph type="title"/>
          </p:nvPr>
        </p:nvSpPr>
        <p:spPr>
          <a:prstGeom prst="rect">
            <a:avLst/>
          </a:prstGeom>
        </p:spPr>
        <p:txBody>
          <a:bodyPr/>
          <a:lstStyle/>
          <a:p>
            <a:pPr/>
            <a:r>
              <a:t>EIC Project Development</a:t>
            </a:r>
          </a:p>
        </p:txBody>
      </p:sp>
      <p:sp>
        <p:nvSpPr>
          <p:cNvPr id="472" name="Site Selection and award of DOE Critical Decisions 0 (CD-0) and 1 (CD-1)"/>
          <p:cNvSpPr txBox="1"/>
          <p:nvPr>
            <p:ph type="body" sz="half" idx="1"/>
          </p:nvPr>
        </p:nvSpPr>
        <p:spPr>
          <a:xfrm>
            <a:off x="152400" y="709612"/>
            <a:ext cx="8506219" cy="2501901"/>
          </a:xfrm>
          <a:prstGeom prst="rect">
            <a:avLst/>
          </a:prstGeom>
        </p:spPr>
        <p:txBody>
          <a:bodyPr/>
          <a:lstStyle>
            <a:lvl1pPr>
              <a:buBlip>
                <a:blip r:embed="rId2"/>
              </a:buBlip>
            </a:lvl1pPr>
          </a:lstStyle>
          <a:p>
            <a:pPr/>
            <a:r>
              <a:t>Site Selection and award of DOE Critical Decisions 0 (CD-0) and 1 (CD-1)</a:t>
            </a:r>
          </a:p>
        </p:txBody>
      </p:sp>
      <p:sp>
        <p:nvSpPr>
          <p:cNvPr id="473"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4" name="temple_201_4c.tiff" descr="temple_201_4c.tiff"/>
          <p:cNvPicPr>
            <a:picLocks noChangeAspect="1"/>
          </p:cNvPicPr>
          <p:nvPr/>
        </p:nvPicPr>
        <p:blipFill>
          <a:blip r:embed="rId3">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475"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pic>
        <p:nvPicPr>
          <p:cNvPr id="476" name="DOE_Announcement.png" descr="DOE_Announcement.png">
            <a:hlinkClick r:id="rId4" invalidUrl="" action="" tgtFrame="" tooltip="" history="1" highlightClick="0" endSnd="0"/>
          </p:cNvPr>
          <p:cNvPicPr>
            <a:picLocks noChangeAspect="1"/>
          </p:cNvPicPr>
          <p:nvPr/>
        </p:nvPicPr>
        <p:blipFill>
          <a:blip r:embed="rId5">
            <a:extLst/>
          </a:blip>
          <a:stretch>
            <a:fillRect/>
          </a:stretch>
        </p:blipFill>
        <p:spPr>
          <a:xfrm>
            <a:off x="2668204" y="1183681"/>
            <a:ext cx="4548954" cy="1380239"/>
          </a:xfrm>
          <a:prstGeom prst="rect">
            <a:avLst/>
          </a:prstGeom>
          <a:ln w="12700"/>
          <a:effectLst>
            <a:outerShdw sx="100000" sy="100000" kx="0" ky="0" algn="b" rotWithShape="0" blurRad="63500" dist="25400" dir="5400000">
              <a:srgbClr val="000000">
                <a:alpha val="50000"/>
              </a:srgbClr>
            </a:outerShdw>
          </a:effectLst>
        </p:spPr>
      </p:pic>
      <p:sp>
        <p:nvSpPr>
          <p:cNvPr id="477" name="WASHINGTON, D.C. – Today, the U.S. Department of Energy (DOE) announced the selection of Brookhaven National Laboratory in Upton, NY, as the site for a planned major new nuclear physics research facility. The Electron Ion Collider (EIC), to be designed a"/>
          <p:cNvSpPr txBox="1"/>
          <p:nvPr/>
        </p:nvSpPr>
        <p:spPr>
          <a:xfrm>
            <a:off x="211147" y="2629602"/>
            <a:ext cx="9509106" cy="919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0" marR="0" algn="just" defTabSz="457200">
              <a:lnSpc>
                <a:spcPct val="120000"/>
              </a:lnSpc>
              <a:defRPr sz="1200">
                <a:solidFill>
                  <a:srgbClr val="292929"/>
                </a:solidFill>
                <a:uFillTx/>
                <a:latin typeface="Helvetica"/>
                <a:ea typeface="Helvetica"/>
                <a:cs typeface="Helvetica"/>
                <a:sym typeface="Helvetica"/>
              </a:defRPr>
            </a:pPr>
            <a:r>
              <a:rPr b="1"/>
              <a:t>WASHINGTON, D.C.</a:t>
            </a:r>
            <a:r>
              <a:t> – </a:t>
            </a:r>
            <a:r>
              <a:rPr>
                <a:solidFill>
                  <a:srgbClr val="0433FF"/>
                </a:solidFill>
              </a:rPr>
              <a:t>Today, the U.S. Department of Energy (DOE) announced the selection of Brookhaven National Laboratory in Upton, NY, as the site for a planned major new nuclear physics research facility.</a:t>
            </a:r>
            <a:r>
              <a:rPr>
                <a:solidFill>
                  <a:srgbClr val="B31937"/>
                </a:solidFill>
              </a:rPr>
              <a:t> </a:t>
            </a:r>
            <a:r>
              <a:t>The Electron Ion Collider (EIC), to be designed and constructed over ten years at an estimated cost between $1.6 and $2.6 billion, will smash electrons into protons and heavier atomic nuclei in an effort to penetrate the mysteries of the “strong force” that binds the atomic nucleus together.</a:t>
            </a:r>
          </a:p>
        </p:txBody>
      </p:sp>
      <p:sp>
        <p:nvSpPr>
          <p:cNvPr id="478" name="https://www.energy.gov/articles/us-department-energy-selects-brookhaven-national-laboratory-host-major-new-nuclear-physics"/>
          <p:cNvSpPr txBox="1"/>
          <p:nvPr/>
        </p:nvSpPr>
        <p:spPr>
          <a:xfrm>
            <a:off x="176519" y="1445237"/>
            <a:ext cx="2273112" cy="8571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u="sng">
                <a:solidFill>
                  <a:srgbClr val="000000"/>
                </a:solidFill>
                <a:hlinkClick r:id="rId4" invalidUrl="" action="" tgtFrame="" tooltip="" history="1" highlightClick="0" endSnd="0"/>
              </a:defRPr>
            </a:lvl1pPr>
          </a:lstStyle>
          <a:p>
            <a:pPr>
              <a:defRPr u="none"/>
            </a:pPr>
            <a:r>
              <a:rPr u="sng">
                <a:hlinkClick r:id="rId4" invalidUrl="" action="" tgtFrame="" tooltip="" history="1" highlightClick="0" endSnd="0"/>
              </a:rPr>
              <a:t>https://www.energy.gov/articles/us-department-energy-selects-brookhaven-national-laboratory-host-major-new-nuclear-physics</a:t>
            </a:r>
          </a:p>
        </p:txBody>
      </p:sp>
      <p:grpSp>
        <p:nvGrpSpPr>
          <p:cNvPr id="530" name="Group"/>
          <p:cNvGrpSpPr/>
          <p:nvPr/>
        </p:nvGrpSpPr>
        <p:grpSpPr>
          <a:xfrm>
            <a:off x="2599238" y="3614766"/>
            <a:ext cx="7152392" cy="2819627"/>
            <a:chOff x="0" y="0"/>
            <a:chExt cx="7152390" cy="2819626"/>
          </a:xfrm>
        </p:grpSpPr>
        <p:sp>
          <p:nvSpPr>
            <p:cNvPr id="479" name="Line 42"/>
            <p:cNvSpPr/>
            <p:nvPr/>
          </p:nvSpPr>
          <p:spPr>
            <a:xfrm>
              <a:off x="2429260" y="457705"/>
              <a:ext cx="1" cy="387180"/>
            </a:xfrm>
            <a:prstGeom prst="line">
              <a:avLst/>
            </a:prstGeom>
            <a:noFill/>
            <a:ln w="9525" cap="flat">
              <a:solidFill>
                <a:srgbClr val="000000"/>
              </a:solidFill>
              <a:prstDash val="dash"/>
              <a:roun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0" name="Line 42"/>
            <p:cNvSpPr/>
            <p:nvPr/>
          </p:nvSpPr>
          <p:spPr>
            <a:xfrm>
              <a:off x="5998468" y="462230"/>
              <a:ext cx="1" cy="387180"/>
            </a:xfrm>
            <a:prstGeom prst="line">
              <a:avLst/>
            </a:prstGeom>
            <a:noFill/>
            <a:ln w="9525" cap="flat">
              <a:solidFill>
                <a:srgbClr val="000000"/>
              </a:solidFill>
              <a:prstDash val="dash"/>
              <a:roun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1" name="Text Box 9"/>
            <p:cNvSpPr txBox="1"/>
            <p:nvPr/>
          </p:nvSpPr>
          <p:spPr>
            <a:xfrm>
              <a:off x="-1" y="2020315"/>
              <a:ext cx="584112" cy="3167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0" marR="0" algn="ctr">
                <a:defRPr b="1" i="1" sz="800">
                  <a:solidFill>
                    <a:srgbClr val="000000"/>
                  </a:solidFill>
                  <a:uFillTx/>
                  <a:latin typeface="Arial"/>
                  <a:ea typeface="Arial"/>
                  <a:cs typeface="Arial"/>
                  <a:sym typeface="Arial"/>
                </a:defRPr>
              </a:pPr>
              <a:r>
                <a:t>Critical</a:t>
              </a:r>
              <a:endParaRPr>
                <a:latin typeface="Vrinda"/>
                <a:ea typeface="Vrinda"/>
                <a:cs typeface="Vrinda"/>
                <a:sym typeface="Vrinda"/>
              </a:endParaRPr>
            </a:p>
            <a:p>
              <a:pPr marL="0" marR="0" algn="ctr">
                <a:defRPr b="1" i="1" sz="800">
                  <a:solidFill>
                    <a:srgbClr val="000000"/>
                  </a:solidFill>
                  <a:uFillTx/>
                  <a:latin typeface="Arial"/>
                  <a:ea typeface="Arial"/>
                  <a:cs typeface="Arial"/>
                  <a:sym typeface="Arial"/>
                </a:defRPr>
              </a:pPr>
              <a:r>
                <a:t>Decisions</a:t>
              </a:r>
            </a:p>
          </p:txBody>
        </p:sp>
        <p:sp>
          <p:nvSpPr>
            <p:cNvPr id="482" name="Line 20"/>
            <p:cNvSpPr/>
            <p:nvPr/>
          </p:nvSpPr>
          <p:spPr>
            <a:xfrm flipV="1">
              <a:off x="1208790" y="1423903"/>
              <a:ext cx="1" cy="53609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3" name="Line 21"/>
            <p:cNvSpPr/>
            <p:nvPr/>
          </p:nvSpPr>
          <p:spPr>
            <a:xfrm flipV="1">
              <a:off x="2427990" y="1423903"/>
              <a:ext cx="1" cy="53609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4" name="Line 22"/>
            <p:cNvSpPr/>
            <p:nvPr/>
          </p:nvSpPr>
          <p:spPr>
            <a:xfrm flipV="1">
              <a:off x="3474922" y="1423903"/>
              <a:ext cx="1" cy="53609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5" name="Line 23"/>
            <p:cNvSpPr/>
            <p:nvPr/>
          </p:nvSpPr>
          <p:spPr>
            <a:xfrm flipV="1">
              <a:off x="4485391" y="1426823"/>
              <a:ext cx="1" cy="53609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486" name="Line 24"/>
            <p:cNvSpPr/>
            <p:nvPr/>
          </p:nvSpPr>
          <p:spPr>
            <a:xfrm flipV="1">
              <a:off x="6006342" y="1423903"/>
              <a:ext cx="1" cy="536095"/>
            </a:xfrm>
            <a:prstGeom prst="line">
              <a:avLst/>
            </a:prstGeom>
            <a:noFill/>
            <a:ln w="9525" cap="flat">
              <a:solidFill>
                <a:srgbClr val="00000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grpSp>
          <p:nvGrpSpPr>
            <p:cNvPr id="489" name="AutoShape 3"/>
            <p:cNvGrpSpPr/>
            <p:nvPr/>
          </p:nvGrpSpPr>
          <p:grpSpPr>
            <a:xfrm>
              <a:off x="980191" y="885767"/>
              <a:ext cx="1676401" cy="506312"/>
              <a:chOff x="0" y="0"/>
              <a:chExt cx="1676400" cy="506311"/>
            </a:xfrm>
          </p:grpSpPr>
          <p:sp>
            <p:nvSpPr>
              <p:cNvPr id="487" name="Shape"/>
              <p:cNvSpPr/>
              <p:nvPr/>
            </p:nvSpPr>
            <p:spPr>
              <a:xfrm>
                <a:off x="0" y="-1"/>
                <a:ext cx="1676400" cy="50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482" y="0"/>
                    </a:lnTo>
                    <a:lnTo>
                      <a:pt x="21600" y="10800"/>
                    </a:lnTo>
                    <a:lnTo>
                      <a:pt x="13482" y="21600"/>
                    </a:lnTo>
                    <a:lnTo>
                      <a:pt x="0" y="21600"/>
                    </a:lnTo>
                    <a:lnTo>
                      <a:pt x="8118" y="10800"/>
                    </a:lnTo>
                    <a:close/>
                  </a:path>
                </a:pathLst>
              </a:custGeom>
              <a:solidFill>
                <a:srgbClr val="00FFFF">
                  <a:alpha val="49803"/>
                </a:srgbClr>
              </a:solidFill>
              <a:ln w="19050" cap="sq">
                <a:solidFill>
                  <a:srgbClr val="000000"/>
                </a:solidFill>
                <a:prstDash val="solid"/>
                <a:miter lim="800000"/>
              </a:ln>
              <a:effectLst/>
            </p:spPr>
            <p:txBody>
              <a:bodyPr wrap="square" lIns="45719" tIns="45719" rIns="45719" bIns="45719" numCol="1" anchor="ctr">
                <a:noAutofit/>
              </a:bodyPr>
              <a:lstStyle/>
              <a:p>
                <a:pPr marL="0" marR="0" algn="ctr">
                  <a:defRPr sz="1800">
                    <a:solidFill>
                      <a:srgbClr val="000000"/>
                    </a:solidFill>
                    <a:uFillTx/>
                    <a:latin typeface="Vrinda"/>
                    <a:ea typeface="Vrinda"/>
                    <a:cs typeface="Vrinda"/>
                    <a:sym typeface="Vrinda"/>
                  </a:defRPr>
                </a:pPr>
              </a:p>
            </p:txBody>
          </p:sp>
          <p:sp>
            <p:nvSpPr>
              <p:cNvPr id="488" name="Definition"/>
              <p:cNvSpPr txBox="1"/>
              <p:nvPr/>
            </p:nvSpPr>
            <p:spPr>
              <a:xfrm>
                <a:off x="410785" y="151947"/>
                <a:ext cx="854830" cy="202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a:defRPr sz="800">
                    <a:solidFill>
                      <a:srgbClr val="000000"/>
                    </a:solidFill>
                    <a:uFillTx/>
                    <a:latin typeface="Arial"/>
                    <a:ea typeface="Arial"/>
                    <a:cs typeface="Arial"/>
                    <a:sym typeface="Arial"/>
                  </a:defRPr>
                </a:pPr>
                <a:r>
                  <a:t>          </a:t>
                </a:r>
                <a:r>
                  <a:rPr b="1"/>
                  <a:t>Definition</a:t>
                </a:r>
              </a:p>
            </p:txBody>
          </p:sp>
        </p:grpSp>
        <p:grpSp>
          <p:nvGrpSpPr>
            <p:cNvPr id="492" name="AutoShape 13"/>
            <p:cNvGrpSpPr/>
            <p:nvPr/>
          </p:nvGrpSpPr>
          <p:grpSpPr>
            <a:xfrm>
              <a:off x="234012" y="885767"/>
              <a:ext cx="1203379" cy="506312"/>
              <a:chOff x="0" y="0"/>
              <a:chExt cx="1203378" cy="506311"/>
            </a:xfrm>
          </p:grpSpPr>
          <p:sp>
            <p:nvSpPr>
              <p:cNvPr id="490" name="Shape"/>
              <p:cNvSpPr/>
              <p:nvPr/>
            </p:nvSpPr>
            <p:spPr>
              <a:xfrm>
                <a:off x="-1" y="-1"/>
                <a:ext cx="1203380" cy="50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85" y="0"/>
                    </a:lnTo>
                    <a:lnTo>
                      <a:pt x="21600" y="10800"/>
                    </a:lnTo>
                    <a:lnTo>
                      <a:pt x="10785" y="21600"/>
                    </a:lnTo>
                    <a:lnTo>
                      <a:pt x="0" y="21600"/>
                    </a:lnTo>
                    <a:close/>
                  </a:path>
                </a:pathLst>
              </a:custGeom>
              <a:solidFill>
                <a:srgbClr val="00FFFF">
                  <a:alpha val="49803"/>
                </a:srgbClr>
              </a:solidFill>
              <a:ln w="19050" cap="sq">
                <a:solidFill>
                  <a:srgbClr val="000000"/>
                </a:solidFill>
                <a:prstDash val="solid"/>
                <a:miter lim="800000"/>
              </a:ln>
              <a:effectLst/>
            </p:spPr>
            <p:txBody>
              <a:bodyPr wrap="square" lIns="45719" tIns="45719" rIns="45719" bIns="45719" numCol="1" anchor="ctr">
                <a:noAutofit/>
              </a:bodyPr>
              <a:lstStyle/>
              <a:p>
                <a:pPr marL="0" marR="0" algn="ctr">
                  <a:defRPr sz="1800">
                    <a:solidFill>
                      <a:srgbClr val="000000"/>
                    </a:solidFill>
                    <a:uFillTx/>
                    <a:latin typeface="Vrinda"/>
                    <a:ea typeface="Vrinda"/>
                    <a:cs typeface="Vrinda"/>
                    <a:sym typeface="Vrinda"/>
                  </a:defRPr>
                </a:pPr>
              </a:p>
            </p:txBody>
          </p:sp>
          <p:sp>
            <p:nvSpPr>
              <p:cNvPr id="491" name="Initiation"/>
              <p:cNvSpPr txBox="1"/>
              <p:nvPr/>
            </p:nvSpPr>
            <p:spPr>
              <a:xfrm>
                <a:off x="187351" y="151947"/>
                <a:ext cx="527408" cy="202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a:defRPr b="1" sz="800">
                    <a:solidFill>
                      <a:srgbClr val="000000"/>
                    </a:solidFill>
                    <a:uFillTx/>
                    <a:latin typeface="Arial"/>
                    <a:ea typeface="Arial"/>
                    <a:cs typeface="Arial"/>
                    <a:sym typeface="Arial"/>
                  </a:defRPr>
                </a:lvl1pPr>
              </a:lstStyle>
              <a:p>
                <a:pPr/>
                <a:r>
                  <a:t>Initiation</a:t>
                </a:r>
              </a:p>
            </p:txBody>
          </p:sp>
        </p:grpSp>
        <p:grpSp>
          <p:nvGrpSpPr>
            <p:cNvPr id="495" name="AutoShape 18"/>
            <p:cNvGrpSpPr/>
            <p:nvPr/>
          </p:nvGrpSpPr>
          <p:grpSpPr>
            <a:xfrm>
              <a:off x="2199391" y="885767"/>
              <a:ext cx="3810001" cy="506312"/>
              <a:chOff x="0" y="0"/>
              <a:chExt cx="3810000" cy="506311"/>
            </a:xfrm>
          </p:grpSpPr>
          <p:sp>
            <p:nvSpPr>
              <p:cNvPr id="493" name="Shape"/>
              <p:cNvSpPr/>
              <p:nvPr/>
            </p:nvSpPr>
            <p:spPr>
              <a:xfrm>
                <a:off x="0" y="-1"/>
                <a:ext cx="3810000" cy="50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937" y="0"/>
                    </a:lnTo>
                    <a:lnTo>
                      <a:pt x="21600" y="10800"/>
                    </a:lnTo>
                    <a:lnTo>
                      <a:pt x="17937" y="21600"/>
                    </a:lnTo>
                    <a:lnTo>
                      <a:pt x="0" y="21600"/>
                    </a:lnTo>
                    <a:lnTo>
                      <a:pt x="3663" y="10800"/>
                    </a:lnTo>
                    <a:close/>
                  </a:path>
                </a:pathLst>
              </a:custGeom>
              <a:solidFill>
                <a:srgbClr val="FF9966">
                  <a:alpha val="49803"/>
                </a:srgbClr>
              </a:solidFill>
              <a:ln w="19050" cap="sq">
                <a:solidFill>
                  <a:srgbClr val="000000"/>
                </a:solidFill>
                <a:prstDash val="solid"/>
                <a:miter lim="800000"/>
              </a:ln>
              <a:effectLst/>
            </p:spPr>
            <p:txBody>
              <a:bodyPr wrap="square" lIns="45719" tIns="45719" rIns="45719" bIns="45719" numCol="1" anchor="ctr">
                <a:noAutofit/>
              </a:bodyPr>
              <a:lstStyle/>
              <a:p>
                <a:pPr marL="0" marR="0" algn="ctr">
                  <a:defRPr sz="1800">
                    <a:solidFill>
                      <a:srgbClr val="000000"/>
                    </a:solidFill>
                    <a:uFillTx/>
                    <a:latin typeface="Vrinda"/>
                    <a:ea typeface="Vrinda"/>
                    <a:cs typeface="Vrinda"/>
                    <a:sym typeface="Vrinda"/>
                  </a:defRPr>
                </a:pPr>
              </a:p>
            </p:txBody>
          </p:sp>
          <p:sp>
            <p:nvSpPr>
              <p:cNvPr id="494" name="Execution"/>
              <p:cNvSpPr txBox="1"/>
              <p:nvPr/>
            </p:nvSpPr>
            <p:spPr>
              <a:xfrm>
                <a:off x="1610166" y="151947"/>
                <a:ext cx="589668" cy="202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marL="0" marR="0" algn="ctr">
                  <a:defRPr b="1" sz="800">
                    <a:solidFill>
                      <a:srgbClr val="000000"/>
                    </a:solidFill>
                    <a:uFillTx/>
                    <a:latin typeface="Arial"/>
                    <a:ea typeface="Arial"/>
                    <a:cs typeface="Arial"/>
                    <a:sym typeface="Arial"/>
                  </a:defRPr>
                </a:lvl1pPr>
              </a:lstStyle>
              <a:p>
                <a:pPr/>
                <a:r>
                  <a:t>Execution</a:t>
                </a:r>
              </a:p>
            </p:txBody>
          </p:sp>
        </p:grpSp>
        <p:grpSp>
          <p:nvGrpSpPr>
            <p:cNvPr id="498" name="AutoShape 3"/>
            <p:cNvGrpSpPr/>
            <p:nvPr/>
          </p:nvGrpSpPr>
          <p:grpSpPr>
            <a:xfrm>
              <a:off x="5527926" y="885767"/>
              <a:ext cx="1624464" cy="506312"/>
              <a:chOff x="0" y="0"/>
              <a:chExt cx="1624463" cy="506311"/>
            </a:xfrm>
          </p:grpSpPr>
          <p:sp>
            <p:nvSpPr>
              <p:cNvPr id="496" name="Shape"/>
              <p:cNvSpPr/>
              <p:nvPr/>
            </p:nvSpPr>
            <p:spPr>
              <a:xfrm>
                <a:off x="-1" y="-1"/>
                <a:ext cx="1624465" cy="506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222" y="0"/>
                    </a:lnTo>
                    <a:lnTo>
                      <a:pt x="21600" y="10800"/>
                    </a:lnTo>
                    <a:lnTo>
                      <a:pt x="13222" y="21600"/>
                    </a:lnTo>
                    <a:lnTo>
                      <a:pt x="0" y="21600"/>
                    </a:lnTo>
                    <a:lnTo>
                      <a:pt x="8378" y="10800"/>
                    </a:lnTo>
                    <a:close/>
                  </a:path>
                </a:pathLst>
              </a:custGeom>
              <a:solidFill>
                <a:srgbClr val="00FFFF">
                  <a:alpha val="49803"/>
                </a:srgbClr>
              </a:solidFill>
              <a:ln w="19050" cap="sq">
                <a:solidFill>
                  <a:srgbClr val="000000"/>
                </a:solidFill>
                <a:prstDash val="solid"/>
                <a:miter lim="800000"/>
              </a:ln>
              <a:effectLst/>
            </p:spPr>
            <p:txBody>
              <a:bodyPr wrap="square" lIns="45719" tIns="45719" rIns="45719" bIns="45719" numCol="1" anchor="ctr">
                <a:noAutofit/>
              </a:bodyPr>
              <a:lstStyle/>
              <a:p>
                <a:pPr marL="0" marR="0" algn="ctr">
                  <a:defRPr sz="1800">
                    <a:solidFill>
                      <a:srgbClr val="000000"/>
                    </a:solidFill>
                    <a:uFillTx/>
                    <a:latin typeface="Vrinda"/>
                    <a:ea typeface="Vrinda"/>
                    <a:cs typeface="Vrinda"/>
                    <a:sym typeface="Vrinda"/>
                  </a:defRPr>
                </a:pPr>
              </a:p>
            </p:txBody>
          </p:sp>
          <p:sp>
            <p:nvSpPr>
              <p:cNvPr id="497" name="Closeout"/>
              <p:cNvSpPr txBox="1"/>
              <p:nvPr/>
            </p:nvSpPr>
            <p:spPr>
              <a:xfrm>
                <a:off x="387595" y="151947"/>
                <a:ext cx="849273" cy="202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marL="0" marR="0" algn="ctr">
                  <a:defRPr sz="800">
                    <a:solidFill>
                      <a:srgbClr val="000000"/>
                    </a:solidFill>
                    <a:uFillTx/>
                    <a:latin typeface="Arial"/>
                    <a:ea typeface="Arial"/>
                    <a:cs typeface="Arial"/>
                    <a:sym typeface="Arial"/>
                  </a:defRPr>
                </a:pPr>
                <a:r>
                  <a:t>         </a:t>
                </a:r>
                <a:r>
                  <a:rPr b="1"/>
                  <a:t>  Closeout</a:t>
                </a:r>
              </a:p>
            </p:txBody>
          </p:sp>
        </p:grpSp>
        <p:sp>
          <p:nvSpPr>
            <p:cNvPr id="499" name="Line 43"/>
            <p:cNvSpPr/>
            <p:nvPr/>
          </p:nvSpPr>
          <p:spPr>
            <a:xfrm>
              <a:off x="2504191" y="570417"/>
              <a:ext cx="1929385" cy="1"/>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0" name="Line 43"/>
            <p:cNvSpPr/>
            <p:nvPr/>
          </p:nvSpPr>
          <p:spPr>
            <a:xfrm flipV="1">
              <a:off x="522990" y="570413"/>
              <a:ext cx="1883665" cy="2"/>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1" name="Text Box 30"/>
            <p:cNvSpPr txBox="1"/>
            <p:nvPr/>
          </p:nvSpPr>
          <p:spPr>
            <a:xfrm>
              <a:off x="1250024" y="387331"/>
              <a:ext cx="676986" cy="32941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sz="800">
                  <a:solidFill>
                    <a:srgbClr val="C00000"/>
                  </a:solidFill>
                  <a:uFillTx/>
                  <a:latin typeface="Arial"/>
                  <a:ea typeface="Arial"/>
                  <a:cs typeface="Arial"/>
                  <a:sym typeface="Arial"/>
                </a:defRPr>
              </a:pPr>
              <a:r>
                <a:t>Operating</a:t>
              </a:r>
              <a:r>
                <a:rPr sz="900"/>
                <a:t>*</a:t>
              </a:r>
              <a:r>
                <a:t> Funds</a:t>
              </a:r>
            </a:p>
          </p:txBody>
        </p:sp>
        <p:sp>
          <p:nvSpPr>
            <p:cNvPr id="502" name="Line 42"/>
            <p:cNvSpPr/>
            <p:nvPr/>
          </p:nvSpPr>
          <p:spPr>
            <a:xfrm flipH="1">
              <a:off x="520291" y="457700"/>
              <a:ext cx="1" cy="387180"/>
            </a:xfrm>
            <a:prstGeom prst="line">
              <a:avLst/>
            </a:prstGeom>
            <a:noFill/>
            <a:ln w="9525" cap="flat">
              <a:solidFill>
                <a:srgbClr val="000000"/>
              </a:solidFill>
              <a:prstDash val="dash"/>
              <a:roun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3" name="Line 42"/>
            <p:cNvSpPr/>
            <p:nvPr/>
          </p:nvSpPr>
          <p:spPr>
            <a:xfrm>
              <a:off x="7150189" y="457699"/>
              <a:ext cx="2202" cy="645309"/>
            </a:xfrm>
            <a:prstGeom prst="line">
              <a:avLst/>
            </a:prstGeom>
            <a:noFill/>
            <a:ln w="9525" cap="flat">
              <a:solidFill>
                <a:srgbClr val="000000"/>
              </a:solidFill>
              <a:prstDash val="dash"/>
              <a:roun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4" name="Line 43"/>
            <p:cNvSpPr/>
            <p:nvPr/>
          </p:nvSpPr>
          <p:spPr>
            <a:xfrm flipV="1">
              <a:off x="6025196" y="570408"/>
              <a:ext cx="1050995" cy="6"/>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5" name="Text Box 30"/>
            <p:cNvSpPr txBox="1"/>
            <p:nvPr/>
          </p:nvSpPr>
          <p:spPr>
            <a:xfrm>
              <a:off x="6246805" y="394336"/>
              <a:ext cx="676986" cy="31671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sz="800">
                  <a:solidFill>
                    <a:srgbClr val="C00000"/>
                  </a:solidFill>
                  <a:uFillTx/>
                  <a:latin typeface="Arial"/>
                  <a:ea typeface="Arial"/>
                  <a:cs typeface="Arial"/>
                  <a:sym typeface="Arial"/>
                </a:defRPr>
              </a:lvl1pPr>
            </a:lstStyle>
            <a:p>
              <a:pPr/>
              <a:r>
                <a:t>Operating Funds</a:t>
              </a:r>
            </a:p>
          </p:txBody>
        </p:sp>
        <p:sp>
          <p:nvSpPr>
            <p:cNvPr id="506" name="Line 43"/>
            <p:cNvSpPr/>
            <p:nvPr/>
          </p:nvSpPr>
          <p:spPr>
            <a:xfrm>
              <a:off x="4485390" y="570417"/>
              <a:ext cx="1412764" cy="1"/>
            </a:xfrm>
            <a:prstGeom prst="line">
              <a:avLst/>
            </a:prstGeom>
            <a:noFill/>
            <a:ln w="9525"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07" name="Text Box 11"/>
            <p:cNvSpPr txBox="1"/>
            <p:nvPr/>
          </p:nvSpPr>
          <p:spPr>
            <a:xfrm>
              <a:off x="2902050" y="408666"/>
              <a:ext cx="1315190" cy="31671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sz="800">
                  <a:solidFill>
                    <a:srgbClr val="C00000"/>
                  </a:solidFill>
                  <a:uFillTx/>
                  <a:latin typeface="Arial"/>
                  <a:ea typeface="Arial"/>
                  <a:cs typeface="Arial"/>
                  <a:sym typeface="Arial"/>
                </a:defRPr>
              </a:lvl1pPr>
            </a:lstStyle>
            <a:p>
              <a:pPr/>
              <a:r>
                <a:t>Project Engineering and Design (PED) Funds</a:t>
              </a:r>
            </a:p>
          </p:txBody>
        </p:sp>
        <p:sp>
          <p:nvSpPr>
            <p:cNvPr id="508" name="Text Box 11"/>
            <p:cNvSpPr txBox="1"/>
            <p:nvPr/>
          </p:nvSpPr>
          <p:spPr>
            <a:xfrm>
              <a:off x="4856898" y="392291"/>
              <a:ext cx="771493" cy="431018"/>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sz="800">
                  <a:solidFill>
                    <a:srgbClr val="C00000"/>
                  </a:solidFill>
                  <a:uFillTx/>
                  <a:latin typeface="Arial"/>
                  <a:ea typeface="Arial"/>
                  <a:cs typeface="Arial"/>
                  <a:sym typeface="Arial"/>
                </a:defRPr>
              </a:pPr>
              <a:r>
                <a:t>Construction &amp; PED</a:t>
              </a:r>
              <a:endParaRPr>
                <a:latin typeface="Vrinda"/>
                <a:ea typeface="Vrinda"/>
                <a:cs typeface="Vrinda"/>
                <a:sym typeface="Vrinda"/>
              </a:endParaRPr>
            </a:p>
            <a:p>
              <a:pPr marL="0" marR="0" algn="ctr">
                <a:defRPr sz="800">
                  <a:solidFill>
                    <a:srgbClr val="C00000"/>
                  </a:solidFill>
                  <a:uFillTx/>
                  <a:latin typeface="Arial"/>
                  <a:ea typeface="Arial"/>
                  <a:cs typeface="Arial"/>
                  <a:sym typeface="Arial"/>
                </a:defRPr>
              </a:pPr>
              <a:r>
                <a:t>Funds</a:t>
              </a:r>
            </a:p>
          </p:txBody>
        </p:sp>
        <p:sp>
          <p:nvSpPr>
            <p:cNvPr id="509" name="Line 42"/>
            <p:cNvSpPr/>
            <p:nvPr/>
          </p:nvSpPr>
          <p:spPr>
            <a:xfrm>
              <a:off x="4486660" y="438723"/>
              <a:ext cx="1" cy="387180"/>
            </a:xfrm>
            <a:prstGeom prst="line">
              <a:avLst/>
            </a:prstGeom>
            <a:noFill/>
            <a:ln w="9525" cap="flat">
              <a:solidFill>
                <a:srgbClr val="000000"/>
              </a:solidFill>
              <a:prstDash val="dash"/>
              <a:roun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0" name="TextBox 29"/>
            <p:cNvSpPr txBox="1"/>
            <p:nvPr/>
          </p:nvSpPr>
          <p:spPr>
            <a:xfrm>
              <a:off x="1483111" y="1520668"/>
              <a:ext cx="746761" cy="341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i="1" sz="900">
                  <a:solidFill>
                    <a:srgbClr val="666666"/>
                  </a:solidFill>
                  <a:uFillTx/>
                  <a:latin typeface="Arial"/>
                  <a:ea typeface="Arial"/>
                  <a:cs typeface="Arial"/>
                  <a:sym typeface="Arial"/>
                </a:defRPr>
              </a:lvl1pPr>
            </a:lstStyle>
            <a:p>
              <a:pPr/>
              <a:r>
                <a:t>Conceptual Design</a:t>
              </a:r>
            </a:p>
          </p:txBody>
        </p:sp>
        <p:sp>
          <p:nvSpPr>
            <p:cNvPr id="511" name="TextBox 30"/>
            <p:cNvSpPr txBox="1"/>
            <p:nvPr/>
          </p:nvSpPr>
          <p:spPr>
            <a:xfrm>
              <a:off x="2549911" y="1520668"/>
              <a:ext cx="746761" cy="341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i="1" sz="900">
                  <a:solidFill>
                    <a:srgbClr val="666666"/>
                  </a:solidFill>
                  <a:uFillTx/>
                  <a:latin typeface="Arial"/>
                  <a:ea typeface="Arial"/>
                  <a:cs typeface="Arial"/>
                  <a:sym typeface="Arial"/>
                </a:defRPr>
              </a:lvl1pPr>
            </a:lstStyle>
            <a:p>
              <a:pPr/>
              <a:r>
                <a:t>Preliminary Design</a:t>
              </a:r>
            </a:p>
          </p:txBody>
        </p:sp>
        <p:sp>
          <p:nvSpPr>
            <p:cNvPr id="512" name="TextBox 31"/>
            <p:cNvSpPr txBox="1"/>
            <p:nvPr/>
          </p:nvSpPr>
          <p:spPr>
            <a:xfrm>
              <a:off x="3769111" y="1520668"/>
              <a:ext cx="518161" cy="341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i="1" sz="900">
                  <a:solidFill>
                    <a:srgbClr val="666666"/>
                  </a:solidFill>
                  <a:uFillTx/>
                  <a:latin typeface="Arial"/>
                  <a:ea typeface="Arial"/>
                  <a:cs typeface="Arial"/>
                  <a:sym typeface="Arial"/>
                </a:defRPr>
              </a:lvl1pPr>
            </a:lstStyle>
            <a:p>
              <a:pPr/>
              <a:r>
                <a:t>Final Design</a:t>
              </a:r>
            </a:p>
          </p:txBody>
        </p:sp>
        <p:sp>
          <p:nvSpPr>
            <p:cNvPr id="513" name="TextBox 32"/>
            <p:cNvSpPr txBox="1"/>
            <p:nvPr/>
          </p:nvSpPr>
          <p:spPr>
            <a:xfrm>
              <a:off x="4912111" y="1520668"/>
              <a:ext cx="746761" cy="214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i="1" sz="900">
                  <a:solidFill>
                    <a:srgbClr val="666666"/>
                  </a:solidFill>
                  <a:uFillTx/>
                  <a:latin typeface="Arial"/>
                  <a:ea typeface="Arial"/>
                  <a:cs typeface="Arial"/>
                  <a:sym typeface="Arial"/>
                </a:defRPr>
              </a:lvl1pPr>
            </a:lstStyle>
            <a:p>
              <a:pPr/>
              <a:r>
                <a:t>Construction</a:t>
              </a:r>
            </a:p>
          </p:txBody>
        </p:sp>
        <p:sp>
          <p:nvSpPr>
            <p:cNvPr id="514" name="Line 20"/>
            <p:cNvSpPr/>
            <p:nvPr/>
          </p:nvSpPr>
          <p:spPr>
            <a:xfrm flipH="1">
              <a:off x="1208791" y="1674339"/>
              <a:ext cx="304801"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5" name="Line 20"/>
            <p:cNvSpPr/>
            <p:nvPr/>
          </p:nvSpPr>
          <p:spPr>
            <a:xfrm flipH="1">
              <a:off x="2427991" y="1674339"/>
              <a:ext cx="228601"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6" name="Line 20"/>
            <p:cNvSpPr/>
            <p:nvPr/>
          </p:nvSpPr>
          <p:spPr>
            <a:xfrm flipH="1">
              <a:off x="3494790" y="1674339"/>
              <a:ext cx="304801"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7" name="Line 20"/>
            <p:cNvSpPr/>
            <p:nvPr/>
          </p:nvSpPr>
          <p:spPr>
            <a:xfrm flipH="1">
              <a:off x="4485390" y="1674339"/>
              <a:ext cx="304801"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8" name="Line 20"/>
            <p:cNvSpPr/>
            <p:nvPr/>
          </p:nvSpPr>
          <p:spPr>
            <a:xfrm>
              <a:off x="2123191" y="1674339"/>
              <a:ext cx="256033"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19" name="Line 20"/>
            <p:cNvSpPr/>
            <p:nvPr/>
          </p:nvSpPr>
          <p:spPr>
            <a:xfrm>
              <a:off x="3266190" y="1674339"/>
              <a:ext cx="179833"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20" name="Line 20"/>
            <p:cNvSpPr/>
            <p:nvPr/>
          </p:nvSpPr>
          <p:spPr>
            <a:xfrm>
              <a:off x="4153158" y="1674339"/>
              <a:ext cx="256033"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21" name="Line 20"/>
            <p:cNvSpPr/>
            <p:nvPr/>
          </p:nvSpPr>
          <p:spPr>
            <a:xfrm>
              <a:off x="5704590" y="1674339"/>
              <a:ext cx="256033" cy="1"/>
            </a:xfrm>
            <a:prstGeom prst="line">
              <a:avLst/>
            </a:prstGeom>
            <a:noFill/>
            <a:ln w="9525" cap="flat">
              <a:solidFill>
                <a:srgbClr val="8497B0"/>
              </a:solidFill>
              <a:prstDash val="solid"/>
              <a:round/>
              <a:tailEnd type="triangle" w="med" len="med"/>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22" name="Text Box 5"/>
            <p:cNvSpPr txBox="1"/>
            <p:nvPr/>
          </p:nvSpPr>
          <p:spPr>
            <a:xfrm>
              <a:off x="2092711" y="1969925"/>
              <a:ext cx="769534" cy="849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b="1" sz="900">
                  <a:solidFill>
                    <a:srgbClr val="000000"/>
                  </a:solidFill>
                  <a:uFillTx/>
                  <a:latin typeface="Arial"/>
                  <a:ea typeface="Arial"/>
                  <a:cs typeface="Arial"/>
                  <a:sym typeface="Arial"/>
                </a:defRPr>
              </a:pPr>
              <a:r>
                <a:t>CD-1</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Approve Alternative Selection</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and Cost </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Range</a:t>
              </a:r>
            </a:p>
          </p:txBody>
        </p:sp>
        <p:sp>
          <p:nvSpPr>
            <p:cNvPr id="523" name="Text Box 8"/>
            <p:cNvSpPr txBox="1"/>
            <p:nvPr/>
          </p:nvSpPr>
          <p:spPr>
            <a:xfrm>
              <a:off x="5442393" y="1969925"/>
              <a:ext cx="1095708" cy="722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b="1" sz="900">
                  <a:solidFill>
                    <a:srgbClr val="000000"/>
                  </a:solidFill>
                  <a:uFillTx/>
                  <a:latin typeface="Arial"/>
                  <a:ea typeface="Arial"/>
                  <a:cs typeface="Arial"/>
                  <a:sym typeface="Arial"/>
                </a:defRPr>
              </a:pPr>
              <a:r>
                <a:t>CD-4</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Approve</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Start of Operations or Project Completion</a:t>
              </a:r>
            </a:p>
          </p:txBody>
        </p:sp>
        <p:sp>
          <p:nvSpPr>
            <p:cNvPr id="524" name="Text Box 7"/>
            <p:cNvSpPr txBox="1"/>
            <p:nvPr/>
          </p:nvSpPr>
          <p:spPr>
            <a:xfrm>
              <a:off x="4150111" y="1977868"/>
              <a:ext cx="745439" cy="722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b="1" sz="900">
                  <a:solidFill>
                    <a:srgbClr val="000000"/>
                  </a:solidFill>
                  <a:uFillTx/>
                  <a:latin typeface="Arial"/>
                  <a:ea typeface="Arial"/>
                  <a:cs typeface="Arial"/>
                  <a:sym typeface="Arial"/>
                </a:defRPr>
              </a:pPr>
              <a:r>
                <a:t>CD-3</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Approve Start of Construction or Execution</a:t>
              </a:r>
            </a:p>
          </p:txBody>
        </p:sp>
        <p:sp>
          <p:nvSpPr>
            <p:cNvPr id="525" name="Text Box 6"/>
            <p:cNvSpPr txBox="1"/>
            <p:nvPr/>
          </p:nvSpPr>
          <p:spPr>
            <a:xfrm>
              <a:off x="3027251" y="1965837"/>
              <a:ext cx="902277" cy="595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b="1" sz="900">
                  <a:solidFill>
                    <a:srgbClr val="000000"/>
                  </a:solidFill>
                  <a:uFillTx/>
                  <a:latin typeface="Arial"/>
                  <a:ea typeface="Arial"/>
                  <a:cs typeface="Arial"/>
                  <a:sym typeface="Arial"/>
                </a:defRPr>
              </a:pPr>
              <a:r>
                <a:t>CD-2</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Approve Performance Baseline (PB)</a:t>
              </a:r>
            </a:p>
          </p:txBody>
        </p:sp>
        <p:sp>
          <p:nvSpPr>
            <p:cNvPr id="526" name="Text Box 4"/>
            <p:cNvSpPr txBox="1"/>
            <p:nvPr/>
          </p:nvSpPr>
          <p:spPr>
            <a:xfrm>
              <a:off x="949711" y="1969925"/>
              <a:ext cx="649196" cy="595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0" marR="0" algn="ctr">
                <a:defRPr b="1" sz="900">
                  <a:solidFill>
                    <a:srgbClr val="000000"/>
                  </a:solidFill>
                  <a:uFillTx/>
                  <a:latin typeface="Arial"/>
                  <a:ea typeface="Arial"/>
                  <a:cs typeface="Arial"/>
                  <a:sym typeface="Arial"/>
                </a:defRPr>
              </a:pPr>
              <a:r>
                <a:t>CD-0</a:t>
              </a:r>
              <a:endParaRPr>
                <a:latin typeface="Vrinda"/>
                <a:ea typeface="Vrinda"/>
                <a:cs typeface="Vrinda"/>
                <a:sym typeface="Vrinda"/>
              </a:endParaRPr>
            </a:p>
            <a:p>
              <a:pPr marL="0" marR="0" algn="ctr">
                <a:defRPr sz="900">
                  <a:solidFill>
                    <a:srgbClr val="808080"/>
                  </a:solidFill>
                  <a:uFillTx/>
                  <a:latin typeface="Arial"/>
                  <a:ea typeface="Arial"/>
                  <a:cs typeface="Arial"/>
                  <a:sym typeface="Arial"/>
                </a:defRPr>
              </a:pPr>
              <a:r>
                <a:t>Approve Mission Need</a:t>
              </a:r>
            </a:p>
          </p:txBody>
        </p:sp>
        <p:sp>
          <p:nvSpPr>
            <p:cNvPr id="527" name="5-Point Star 160"/>
            <p:cNvSpPr/>
            <p:nvPr/>
          </p:nvSpPr>
          <p:spPr>
            <a:xfrm>
              <a:off x="2421403" y="876694"/>
              <a:ext cx="638250" cy="511910"/>
            </a:xfrm>
            <a:prstGeom prst="star5">
              <a:avLst>
                <a:gd name="adj" fmla="val 19098"/>
                <a:gd name="hf" fmla="val 105146"/>
                <a:gd name="vf" fmla="val 110557"/>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marL="0" marR="0" algn="ctr">
                <a:defRPr sz="1800">
                  <a:solidFill>
                    <a:srgbClr val="FFFFFF"/>
                  </a:solidFill>
                  <a:uFillTx/>
                  <a:latin typeface="Calibri"/>
                  <a:ea typeface="Calibri"/>
                  <a:cs typeface="Calibri"/>
                  <a:sym typeface="Calibri"/>
                </a:defRPr>
              </a:pPr>
            </a:p>
          </p:txBody>
        </p:sp>
        <p:sp>
          <p:nvSpPr>
            <p:cNvPr id="528" name="Straight Connector 47"/>
            <p:cNvSpPr/>
            <p:nvPr/>
          </p:nvSpPr>
          <p:spPr>
            <a:xfrm flipV="1">
              <a:off x="2732791" y="292436"/>
              <a:ext cx="1" cy="533466"/>
            </a:xfrm>
            <a:prstGeom prst="line">
              <a:avLst/>
            </a:prstGeom>
            <a:noFill/>
            <a:ln w="12700" cap="flat">
              <a:solidFill>
                <a:srgbClr val="000000"/>
              </a:solidFill>
              <a:prstDash val="solid"/>
              <a:miter lim="800000"/>
            </a:ln>
            <a:effectLst/>
          </p:spPr>
          <p:txBody>
            <a:bodyPr wrap="square" lIns="45719" tIns="45719" rIns="45719" bIns="45719" numCol="1" anchor="t">
              <a:noAutofit/>
            </a:bodyPr>
            <a:lstStyle/>
            <a:p>
              <a:pPr marL="0" marR="0">
                <a:defRPr sz="1800">
                  <a:solidFill>
                    <a:srgbClr val="000000"/>
                  </a:solidFill>
                  <a:uFillTx/>
                  <a:latin typeface="Calibri"/>
                  <a:ea typeface="Calibri"/>
                  <a:cs typeface="Calibri"/>
                  <a:sym typeface="Calibri"/>
                </a:defRPr>
              </a:pPr>
            </a:p>
          </p:txBody>
        </p:sp>
        <p:sp>
          <p:nvSpPr>
            <p:cNvPr id="529" name="TextBox 48"/>
            <p:cNvSpPr txBox="1"/>
            <p:nvPr/>
          </p:nvSpPr>
          <p:spPr>
            <a:xfrm>
              <a:off x="2351791" y="0"/>
              <a:ext cx="762001" cy="349707"/>
            </a:xfrm>
            <a:prstGeom prst="rect">
              <a:avLst/>
            </a:prstGeom>
            <a:solidFill>
              <a:srgbClr val="FFFFFF"/>
            </a:solid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marL="0" marR="0" algn="ctr">
                <a:defRPr sz="2000">
                  <a:solidFill>
                    <a:srgbClr val="000000"/>
                  </a:solidFill>
                  <a:uFillTx/>
                  <a:latin typeface="Calibri"/>
                  <a:ea typeface="Calibri"/>
                  <a:cs typeface="Calibri"/>
                  <a:sym typeface="Calibri"/>
                </a:defRPr>
              </a:lvl1pPr>
            </a:lstStyle>
            <a:p>
              <a:pPr/>
              <a:r>
                <a:t>EIC</a:t>
              </a:r>
            </a:p>
          </p:txBody>
        </p:sp>
      </p:grpSp>
      <p:sp>
        <p:nvSpPr>
          <p:cNvPr id="531" name="Critical Decision-0 (CD-0), “Approve Mission Need”, approved for the EIC on December 19, 2019."/>
          <p:cNvSpPr txBox="1"/>
          <p:nvPr/>
        </p:nvSpPr>
        <p:spPr>
          <a:xfrm>
            <a:off x="211147" y="3838680"/>
            <a:ext cx="2273112" cy="919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defTabSz="457200">
              <a:lnSpc>
                <a:spcPct val="120000"/>
              </a:lnSpc>
              <a:defRPr sz="1200">
                <a:solidFill>
                  <a:srgbClr val="0433FF"/>
                </a:solidFill>
                <a:uFillTx/>
                <a:latin typeface="Helvetica"/>
                <a:ea typeface="Helvetica"/>
                <a:cs typeface="Helvetica"/>
                <a:sym typeface="Helvetica"/>
              </a:defRPr>
            </a:lvl1pPr>
          </a:lstStyle>
          <a:p>
            <a:pPr>
              <a:defRPr>
                <a:solidFill>
                  <a:srgbClr val="B31937"/>
                </a:solidFill>
              </a:defRPr>
            </a:pPr>
            <a:r>
              <a:rPr>
                <a:solidFill>
                  <a:srgbClr val="0433FF"/>
                </a:solidFill>
              </a:rPr>
              <a:t>Critical Decision-0 (CD-0), “Approve Mission Need”, approved for the EIC on December 19, 2019.</a:t>
            </a:r>
          </a:p>
        </p:txBody>
      </p:sp>
      <p:sp>
        <p:nvSpPr>
          <p:cNvPr id="532" name="Critical Decision-1 (CD-1), “Approve Alternative Selection and Cost Range”, was awarded for the EIC on June 29, 2021."/>
          <p:cNvSpPr txBox="1"/>
          <p:nvPr/>
        </p:nvSpPr>
        <p:spPr>
          <a:xfrm>
            <a:off x="211147" y="5047757"/>
            <a:ext cx="2273112" cy="919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0" marR="0" defTabSz="457200">
              <a:lnSpc>
                <a:spcPct val="120000"/>
              </a:lnSpc>
              <a:defRPr sz="1200">
                <a:solidFill>
                  <a:srgbClr val="0433FF"/>
                </a:solidFill>
                <a:uFillTx/>
                <a:latin typeface="Helvetica"/>
                <a:ea typeface="Helvetica"/>
                <a:cs typeface="Helvetica"/>
                <a:sym typeface="Helvetica"/>
              </a:defRPr>
            </a:lvl1pPr>
          </a:lstStyle>
          <a:p>
            <a:pPr>
              <a:defRPr>
                <a:solidFill>
                  <a:srgbClr val="B31937"/>
                </a:solidFill>
              </a:defRPr>
            </a:pPr>
            <a:r>
              <a:rPr>
                <a:solidFill>
                  <a:srgbClr val="0433FF"/>
                </a:solidFill>
              </a:rPr>
              <a:t>Critical Decision-1 (CD-1), “Approve Alternative Selection and Cost Range”, was awarded for the EIC on June 29, 2021.</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Text"/>
          <p:cNvSpPr txBox="1"/>
          <p:nvPr/>
        </p:nvSpPr>
        <p:spPr>
          <a:xfrm>
            <a:off x="9051925" y="0"/>
            <a:ext cx="850900" cy="2972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pPr/>
            <a:r>
              <a:t> </a:t>
            </a:r>
          </a:p>
        </p:txBody>
      </p:sp>
      <p:sp>
        <p:nvSpPr>
          <p:cNvPr id="535" name="Bernd Surrow"/>
          <p:cNvSpPr txBox="1"/>
          <p:nvPr/>
        </p:nvSpPr>
        <p:spPr>
          <a:xfrm>
            <a:off x="8839200" y="6438900"/>
            <a:ext cx="10541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a:defRPr sz="1000">
                <a:solidFill>
                  <a:srgbClr val="000000"/>
                </a:solidFill>
                <a:uFill>
                  <a:solidFill>
                    <a:srgbClr val="000000"/>
                  </a:solidFill>
                </a:uFill>
                <a:latin typeface="Helvetica"/>
                <a:ea typeface="Helvetica"/>
                <a:cs typeface="Helvetica"/>
                <a:sym typeface="Helvetica"/>
              </a:defRPr>
            </a:lvl1pPr>
          </a:lstStyle>
          <a:p>
            <a:pPr/>
            <a:r>
              <a:t>Bernd Surrow</a:t>
            </a:r>
          </a:p>
        </p:txBody>
      </p:sp>
      <p:sp>
        <p:nvSpPr>
          <p:cNvPr id="536" name="EIC Project Development"/>
          <p:cNvSpPr txBox="1"/>
          <p:nvPr>
            <p:ph type="title"/>
          </p:nvPr>
        </p:nvSpPr>
        <p:spPr>
          <a:prstGeom prst="rect">
            <a:avLst/>
          </a:prstGeom>
        </p:spPr>
        <p:txBody>
          <a:bodyPr/>
          <a:lstStyle/>
          <a:p>
            <a:pPr/>
            <a:r>
              <a:t>EIC Project Development</a:t>
            </a:r>
          </a:p>
        </p:txBody>
      </p:sp>
      <p:sp>
        <p:nvSpPr>
          <p:cNvPr id="537" name="Slide Number"/>
          <p:cNvSpPr txBox="1"/>
          <p:nvPr>
            <p:ph type="sldNum" sz="quarter" idx="2"/>
          </p:nvPr>
        </p:nvSpPr>
        <p:spPr>
          <a:xfrm>
            <a:off x="9701212" y="0"/>
            <a:ext cx="177801" cy="23590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8" name="temple_201_4c.tiff" descr="temple_201_4c.tiff"/>
          <p:cNvPicPr>
            <a:picLocks noChangeAspect="1"/>
          </p:cNvPicPr>
          <p:nvPr/>
        </p:nvPicPr>
        <p:blipFill>
          <a:blip r:embed="rId2">
            <a:extLst/>
          </a:blip>
          <a:srcRect l="0" t="0" r="76430" b="0"/>
          <a:stretch>
            <a:fillRect/>
          </a:stretch>
        </p:blipFill>
        <p:spPr>
          <a:xfrm>
            <a:off x="45733" y="44756"/>
            <a:ext cx="364333" cy="41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21600" y="21559"/>
                </a:lnTo>
                <a:lnTo>
                  <a:pt x="21600" y="0"/>
                </a:lnTo>
                <a:lnTo>
                  <a:pt x="0" y="0"/>
                </a:lnTo>
                <a:close/>
              </a:path>
            </a:pathLst>
          </a:custGeom>
          <a:ln w="12700">
            <a:miter lim="400000"/>
          </a:ln>
        </p:spPr>
      </p:pic>
      <p:sp>
        <p:nvSpPr>
          <p:cNvPr id="539" name="15th European Research Conference EINN 2023…"/>
          <p:cNvSpPr txBox="1"/>
          <p:nvPr/>
        </p:nvSpPr>
        <p:spPr>
          <a:xfrm>
            <a:off x="-5851" y="6433184"/>
            <a:ext cx="4993252" cy="414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000">
                <a:solidFill>
                  <a:srgbClr val="000000"/>
                </a:solidFill>
                <a:uFill>
                  <a:solidFill>
                    <a:srgbClr val="000000"/>
                  </a:solidFill>
                </a:uFill>
                <a:latin typeface="Helvetica"/>
                <a:ea typeface="Helvetica"/>
                <a:cs typeface="Helvetica"/>
                <a:sym typeface="Helvetica"/>
              </a:defRPr>
            </a:pPr>
            <a:r>
              <a:t>15th European Research Conference EINN 2023</a:t>
            </a:r>
          </a:p>
          <a:p>
            <a:pPr>
              <a:defRPr sz="1000">
                <a:solidFill>
                  <a:srgbClr val="000000"/>
                </a:solidFill>
                <a:uFill>
                  <a:solidFill>
                    <a:srgbClr val="000000"/>
                  </a:solidFill>
                </a:uFill>
                <a:latin typeface="Helvetica"/>
                <a:ea typeface="Helvetica"/>
                <a:cs typeface="Helvetica"/>
                <a:sym typeface="Helvetica"/>
              </a:defRPr>
            </a:pPr>
            <a:r>
              <a:t>Paphos, Cyprus, October 31 - November 4, 2023</a:t>
            </a:r>
          </a:p>
        </p:txBody>
      </p:sp>
      <p:sp>
        <p:nvSpPr>
          <p:cNvPr id="540" name="Rectangle"/>
          <p:cNvSpPr txBox="1"/>
          <p:nvPr/>
        </p:nvSpPr>
        <p:spPr>
          <a:xfrm>
            <a:off x="2752263" y="837968"/>
            <a:ext cx="271332" cy="3842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1200" u="sng">
                <a:solidFill>
                  <a:srgbClr val="000000"/>
                </a:solidFill>
                <a:latin typeface="Helvetica"/>
                <a:ea typeface="Helvetica"/>
                <a:cs typeface="Helvetica"/>
                <a:sym typeface="Helvetica"/>
                <a:hlinkClick r:id="rId3" invalidUrl="" action="" tgtFrame="" tooltip="" history="1" highlightClick="0" endSnd="0"/>
              </a:defRPr>
            </a:lvl1pPr>
          </a:lstStyle>
          <a:p>
            <a:pPr>
              <a:defRPr u="none"/>
            </a:pPr>
            <a:r>
              <a:rPr u="sng">
                <a:hlinkClick r:id="rId3" invalidUrl="" action="" tgtFrame="" tooltip="" history="1" highlightClick="0" endSnd="0"/>
              </a:rPr>
              <a:t> </a:t>
            </a:r>
          </a:p>
        </p:txBody>
      </p:sp>
      <p:sp>
        <p:nvSpPr>
          <p:cNvPr id="541" name="EIC accelerator design"/>
          <p:cNvSpPr txBox="1"/>
          <p:nvPr/>
        </p:nvSpPr>
        <p:spPr>
          <a:xfrm>
            <a:off x="163835" y="774700"/>
            <a:ext cx="4916080"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360000" indent="-360000">
              <a:lnSpc>
                <a:spcPct val="75000"/>
              </a:lnSpc>
              <a:spcBef>
                <a:spcPts val="600"/>
              </a:spcBef>
              <a:buClr>
                <a:srgbClr val="4353FF"/>
              </a:buClr>
              <a:buSzPct val="50000"/>
              <a:buFont typeface="Helvetica"/>
              <a:buBlip>
                <a:blip r:embed="rId4"/>
              </a:buBlip>
              <a:defRPr sz="1800">
                <a:solidFill>
                  <a:srgbClr val="000000"/>
                </a:solidFill>
                <a:uFill>
                  <a:solidFill>
                    <a:srgbClr val="000000"/>
                  </a:solidFill>
                </a:uFill>
                <a:latin typeface="+mn-lt"/>
                <a:ea typeface="+mn-ea"/>
                <a:cs typeface="+mn-cs"/>
                <a:sym typeface="Comic Sans MS"/>
              </a:defRPr>
            </a:lvl1pPr>
          </a:lstStyle>
          <a:p>
            <a:pPr/>
            <a:r>
              <a:t>EIC accelerator design</a:t>
            </a:r>
          </a:p>
        </p:txBody>
      </p:sp>
      <p:pic>
        <p:nvPicPr>
          <p:cNvPr id="542" name="Picture 10" descr="Picture 10"/>
          <p:cNvPicPr>
            <a:picLocks noChangeAspect="1"/>
          </p:cNvPicPr>
          <p:nvPr/>
        </p:nvPicPr>
        <p:blipFill>
          <a:blip r:embed="rId5">
            <a:extLst/>
          </a:blip>
          <a:srcRect l="1535" t="3665" r="0" b="0"/>
          <a:stretch>
            <a:fillRect/>
          </a:stretch>
        </p:blipFill>
        <p:spPr>
          <a:xfrm>
            <a:off x="4874466" y="3774553"/>
            <a:ext cx="4916264" cy="2761241"/>
          </a:xfrm>
          <a:prstGeom prst="rect">
            <a:avLst/>
          </a:prstGeom>
          <a:ln w="12700">
            <a:miter lim="400000"/>
          </a:ln>
        </p:spPr>
      </p:pic>
      <p:graphicFrame>
        <p:nvGraphicFramePr>
          <p:cNvPr id="543" name="Table 1"/>
          <p:cNvGraphicFramePr/>
          <p:nvPr/>
        </p:nvGraphicFramePr>
        <p:xfrm>
          <a:off x="4454169" y="942575"/>
          <a:ext cx="5307952" cy="2153883"/>
        </p:xfrm>
        <a:graphic xmlns:a="http://schemas.openxmlformats.org/drawingml/2006/main">
          <a:graphicData uri="http://schemas.openxmlformats.org/drawingml/2006/table">
            <a:tbl>
              <a:tblPr firstCol="0" firstRow="0" lastCol="0" lastRow="0" bandCol="0" bandRow="0" rtl="0">
                <a:tableStyleId>{8F44A2F1-9E1F-4B54-A3A2-5F16C0AD49E2}</a:tableStyleId>
              </a:tblPr>
              <a:tblGrid>
                <a:gridCol w="2476705"/>
                <a:gridCol w="2804152"/>
              </a:tblGrid>
              <a:tr h="425061">
                <a:tc>
                  <a:txBody>
                    <a:bodyPr/>
                    <a:lstStyle/>
                    <a:p>
                      <a:pPr algn="l" defTabSz="914400">
                        <a:spcBef>
                          <a:spcPts val="1000"/>
                        </a:spcBef>
                        <a:buFont typeface="Arial"/>
                        <a:defRPr sz="1400">
                          <a:uFillTx/>
                          <a:latin typeface="Times New Roman"/>
                          <a:ea typeface="Times New Roman"/>
                          <a:cs typeface="Times New Roman"/>
                        </a:defRPr>
                      </a:pPr>
                      <a:r>
                        <a:t>Center of Mass Energies: </a:t>
                      </a:r>
                    </a:p>
                  </a:txBody>
                  <a:tcPr marL="50800" marR="50800" marT="50800" marB="50800" anchor="ctr" anchorCtr="0"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20GeV - 140GeV</a:t>
                      </a:r>
                    </a:p>
                  </a:txBody>
                  <a:tcPr marL="50800" marR="50800" marT="50800" marB="50800" anchor="ctr" anchorCtr="0"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Luminosity:</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400">
                          <a:uFill>
                            <a:solidFill>
                              <a:srgbClr val="000000"/>
                            </a:solidFill>
                          </a:uFill>
                          <a:latin typeface="Times New Roman"/>
                          <a:ea typeface="Times New Roman"/>
                          <a:cs typeface="Times New Roman"/>
                        </a:defRPr>
                      </a:pPr>
                      <a:r>
                        <a:t>10</a:t>
                      </a:r>
                      <a:r>
                        <a:rPr baseline="28285"/>
                        <a:t>33 - </a:t>
                      </a:r>
                      <a:r>
                        <a:t>10</a:t>
                      </a:r>
                      <a:r>
                        <a:rPr baseline="28285"/>
                        <a:t>34 </a:t>
                      </a:r>
                      <a:r>
                        <a:t>cm</a:t>
                      </a:r>
                      <a:r>
                        <a:rPr baseline="28285"/>
                        <a:t>-2</a:t>
                      </a:r>
                      <a:r>
                        <a:t>s</a:t>
                      </a:r>
                      <a:r>
                        <a:rPr baseline="28285"/>
                        <a:t>-1 </a:t>
                      </a:r>
                      <a:r>
                        <a:rPr baseline="-3714"/>
                        <a:t>/ 10-100fb</a:t>
                      </a:r>
                      <a:r>
                        <a:rPr baseline="28285"/>
                        <a:t>-1</a:t>
                      </a:r>
                      <a:r>
                        <a:rPr baseline="-3714"/>
                        <a:t> / year</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Highly Polarized Beams:</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70%</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Large Ion Species Range:</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p to U</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Number of Interaction Regions:</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Up to 2!</a:t>
                      </a:r>
                    </a:p>
                  </a:txBody>
                  <a:tcPr marL="50800" marR="50800" marT="50800" marB="50800" anchor="ctr" anchorCtr="0"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r>
            </a:tbl>
          </a:graphicData>
        </a:graphic>
      </p:graphicFrame>
      <p:grpSp>
        <p:nvGrpSpPr>
          <p:cNvPr id="553" name="Group"/>
          <p:cNvGrpSpPr/>
          <p:nvPr/>
        </p:nvGrpSpPr>
        <p:grpSpPr>
          <a:xfrm>
            <a:off x="129003" y="1153700"/>
            <a:ext cx="4471594" cy="5249470"/>
            <a:chOff x="0" y="0"/>
            <a:chExt cx="4471592" cy="5249468"/>
          </a:xfrm>
        </p:grpSpPr>
        <p:grpSp>
          <p:nvGrpSpPr>
            <p:cNvPr id="549" name="Group"/>
            <p:cNvGrpSpPr/>
            <p:nvPr/>
          </p:nvGrpSpPr>
          <p:grpSpPr>
            <a:xfrm>
              <a:off x="-1" y="0"/>
              <a:ext cx="4471594" cy="5249469"/>
              <a:chOff x="0" y="0"/>
              <a:chExt cx="4471592" cy="5249468"/>
            </a:xfrm>
          </p:grpSpPr>
          <p:grpSp>
            <p:nvGrpSpPr>
              <p:cNvPr id="546" name="Group"/>
              <p:cNvGrpSpPr/>
              <p:nvPr/>
            </p:nvGrpSpPr>
            <p:grpSpPr>
              <a:xfrm>
                <a:off x="-1" y="0"/>
                <a:ext cx="4471594" cy="5249469"/>
                <a:chOff x="0" y="0"/>
                <a:chExt cx="4471592" cy="5249468"/>
              </a:xfrm>
            </p:grpSpPr>
            <p:pic>
              <p:nvPicPr>
                <p:cNvPr id="544" name="Picture 4" descr="Picture 4"/>
                <p:cNvPicPr>
                  <a:picLocks noChangeAspect="1"/>
                </p:cNvPicPr>
                <p:nvPr/>
              </p:nvPicPr>
              <p:blipFill>
                <a:blip r:embed="rId6">
                  <a:extLst/>
                </a:blip>
                <a:stretch>
                  <a:fillRect/>
                </a:stretch>
              </p:blipFill>
              <p:spPr>
                <a:xfrm>
                  <a:off x="0" y="0"/>
                  <a:ext cx="4344389" cy="5249469"/>
                </a:xfrm>
                <a:prstGeom prst="rect">
                  <a:avLst/>
                </a:prstGeom>
                <a:ln w="12700" cap="flat">
                  <a:noFill/>
                  <a:miter lim="400000"/>
                </a:ln>
                <a:effectLst/>
              </p:spPr>
            </p:pic>
            <p:pic>
              <p:nvPicPr>
                <p:cNvPr id="545" name="Picture 6" descr="Picture 6"/>
                <p:cNvPicPr>
                  <a:picLocks noChangeAspect="1"/>
                </p:cNvPicPr>
                <p:nvPr/>
              </p:nvPicPr>
              <p:blipFill>
                <a:blip r:embed="rId7">
                  <a:extLst/>
                </a:blip>
                <a:stretch>
                  <a:fillRect/>
                </a:stretch>
              </p:blipFill>
              <p:spPr>
                <a:xfrm>
                  <a:off x="2428769" y="3454387"/>
                  <a:ext cx="2042824" cy="1347929"/>
                </a:xfrm>
                <a:prstGeom prst="rect">
                  <a:avLst/>
                </a:prstGeom>
                <a:ln w="12700" cap="flat">
                  <a:noFill/>
                  <a:miter lim="400000"/>
                </a:ln>
                <a:effectLst/>
              </p:spPr>
            </p:pic>
          </p:grpSp>
          <p:sp>
            <p:nvSpPr>
              <p:cNvPr id="547" name="Rectangle"/>
              <p:cNvSpPr/>
              <p:nvPr/>
            </p:nvSpPr>
            <p:spPr>
              <a:xfrm>
                <a:off x="1441756" y="2364569"/>
                <a:ext cx="698392" cy="571131"/>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sp>
            <p:nvSpPr>
              <p:cNvPr id="548" name="Rectangle"/>
              <p:cNvSpPr/>
              <p:nvPr/>
            </p:nvSpPr>
            <p:spPr>
              <a:xfrm>
                <a:off x="886422" y="2027834"/>
                <a:ext cx="698392" cy="419101"/>
              </a:xfrm>
              <a:prstGeom prst="rect">
                <a:avLst/>
              </a:prstGeom>
              <a:solidFill>
                <a:srgbClr val="FFFFFF"/>
              </a:solidFill>
              <a:ln w="12700" cap="flat">
                <a:noFill/>
                <a:miter lim="400000"/>
              </a:ln>
              <a:effectLst/>
            </p:spPr>
            <p:txBody>
              <a:bodyPr wrap="square" lIns="50800" tIns="50800" rIns="50800" bIns="50800" numCol="1" anchor="ctr">
                <a:noAutofit/>
              </a:bodyPr>
              <a:lstStyle/>
              <a:p>
                <a:pPr/>
              </a:p>
            </p:txBody>
          </p:sp>
        </p:grpSp>
        <p:pic>
          <p:nvPicPr>
            <p:cNvPr id="550" name="Picture 3" descr="Picture 3"/>
            <p:cNvPicPr>
              <a:picLocks noChangeAspect="1"/>
            </p:cNvPicPr>
            <p:nvPr/>
          </p:nvPicPr>
          <p:blipFill>
            <a:blip r:embed="rId8">
              <a:extLst/>
            </a:blip>
            <a:srcRect l="12153" t="6029" r="20945" b="3749"/>
            <a:stretch>
              <a:fillRect/>
            </a:stretch>
          </p:blipFill>
          <p:spPr>
            <a:xfrm>
              <a:off x="1577557" y="2913487"/>
              <a:ext cx="690756" cy="527866"/>
            </a:xfrm>
            <a:custGeom>
              <a:avLst/>
              <a:gdLst/>
              <a:ahLst/>
              <a:cxnLst>
                <a:cxn ang="0">
                  <a:pos x="wd2" y="hd2"/>
                </a:cxn>
                <a:cxn ang="5400000">
                  <a:pos x="wd2" y="hd2"/>
                </a:cxn>
                <a:cxn ang="10800000">
                  <a:pos x="wd2" y="hd2"/>
                </a:cxn>
                <a:cxn ang="16200000">
                  <a:pos x="wd2" y="hd2"/>
                </a:cxn>
              </a:cxnLst>
              <a:rect l="0" t="0" r="r" b="b"/>
              <a:pathLst>
                <a:path w="21589" h="21584" fill="norm" stroke="1" extrusionOk="0">
                  <a:moveTo>
                    <a:pt x="17508" y="6"/>
                  </a:moveTo>
                  <a:cubicBezTo>
                    <a:pt x="17493" y="18"/>
                    <a:pt x="17313" y="48"/>
                    <a:pt x="17111" y="71"/>
                  </a:cubicBezTo>
                  <a:cubicBezTo>
                    <a:pt x="16909" y="94"/>
                    <a:pt x="16534" y="140"/>
                    <a:pt x="16280" y="168"/>
                  </a:cubicBezTo>
                  <a:cubicBezTo>
                    <a:pt x="16026" y="196"/>
                    <a:pt x="15741" y="234"/>
                    <a:pt x="15635" y="249"/>
                  </a:cubicBezTo>
                  <a:cubicBezTo>
                    <a:pt x="15529" y="265"/>
                    <a:pt x="15428" y="257"/>
                    <a:pt x="15412" y="249"/>
                  </a:cubicBezTo>
                  <a:cubicBezTo>
                    <a:pt x="15395" y="241"/>
                    <a:pt x="15317" y="256"/>
                    <a:pt x="15238" y="282"/>
                  </a:cubicBezTo>
                  <a:cubicBezTo>
                    <a:pt x="15159" y="307"/>
                    <a:pt x="14976" y="336"/>
                    <a:pt x="14829" y="347"/>
                  </a:cubicBezTo>
                  <a:cubicBezTo>
                    <a:pt x="14682" y="358"/>
                    <a:pt x="14465" y="379"/>
                    <a:pt x="14345" y="395"/>
                  </a:cubicBezTo>
                  <a:cubicBezTo>
                    <a:pt x="14225" y="411"/>
                    <a:pt x="13967" y="456"/>
                    <a:pt x="13787" y="477"/>
                  </a:cubicBezTo>
                  <a:cubicBezTo>
                    <a:pt x="13606" y="497"/>
                    <a:pt x="13447" y="504"/>
                    <a:pt x="13427" y="509"/>
                  </a:cubicBezTo>
                  <a:cubicBezTo>
                    <a:pt x="13407" y="514"/>
                    <a:pt x="13288" y="530"/>
                    <a:pt x="13154" y="541"/>
                  </a:cubicBezTo>
                  <a:cubicBezTo>
                    <a:pt x="13020" y="553"/>
                    <a:pt x="12764" y="582"/>
                    <a:pt x="12583" y="606"/>
                  </a:cubicBezTo>
                  <a:cubicBezTo>
                    <a:pt x="12403" y="631"/>
                    <a:pt x="12163" y="662"/>
                    <a:pt x="12062" y="671"/>
                  </a:cubicBezTo>
                  <a:cubicBezTo>
                    <a:pt x="11881" y="689"/>
                    <a:pt x="11406" y="745"/>
                    <a:pt x="10686" y="834"/>
                  </a:cubicBezTo>
                  <a:cubicBezTo>
                    <a:pt x="10478" y="859"/>
                    <a:pt x="10233" y="889"/>
                    <a:pt x="10140" y="898"/>
                  </a:cubicBezTo>
                  <a:cubicBezTo>
                    <a:pt x="10046" y="908"/>
                    <a:pt x="9787" y="936"/>
                    <a:pt x="9569" y="963"/>
                  </a:cubicBezTo>
                  <a:cubicBezTo>
                    <a:pt x="9253" y="1004"/>
                    <a:pt x="9155" y="1010"/>
                    <a:pt x="9073" y="980"/>
                  </a:cubicBezTo>
                  <a:cubicBezTo>
                    <a:pt x="8996" y="951"/>
                    <a:pt x="8907" y="954"/>
                    <a:pt x="8726" y="980"/>
                  </a:cubicBezTo>
                  <a:cubicBezTo>
                    <a:pt x="8593" y="998"/>
                    <a:pt x="8399" y="1019"/>
                    <a:pt x="8292" y="1028"/>
                  </a:cubicBezTo>
                  <a:cubicBezTo>
                    <a:pt x="8185" y="1038"/>
                    <a:pt x="7940" y="1068"/>
                    <a:pt x="7746" y="1093"/>
                  </a:cubicBezTo>
                  <a:cubicBezTo>
                    <a:pt x="7552" y="1119"/>
                    <a:pt x="7307" y="1149"/>
                    <a:pt x="7200" y="1158"/>
                  </a:cubicBezTo>
                  <a:cubicBezTo>
                    <a:pt x="7093" y="1167"/>
                    <a:pt x="6848" y="1181"/>
                    <a:pt x="6654" y="1207"/>
                  </a:cubicBezTo>
                  <a:cubicBezTo>
                    <a:pt x="6460" y="1232"/>
                    <a:pt x="6197" y="1262"/>
                    <a:pt x="6084" y="1272"/>
                  </a:cubicBezTo>
                  <a:cubicBezTo>
                    <a:pt x="5970" y="1281"/>
                    <a:pt x="5788" y="1304"/>
                    <a:pt x="5674" y="1320"/>
                  </a:cubicBezTo>
                  <a:cubicBezTo>
                    <a:pt x="5561" y="1337"/>
                    <a:pt x="5367" y="1358"/>
                    <a:pt x="5240" y="1369"/>
                  </a:cubicBezTo>
                  <a:cubicBezTo>
                    <a:pt x="4993" y="1390"/>
                    <a:pt x="4842" y="1433"/>
                    <a:pt x="4818" y="1483"/>
                  </a:cubicBezTo>
                  <a:cubicBezTo>
                    <a:pt x="4794" y="1533"/>
                    <a:pt x="4706" y="1526"/>
                    <a:pt x="4682" y="1466"/>
                  </a:cubicBezTo>
                  <a:cubicBezTo>
                    <a:pt x="4670" y="1436"/>
                    <a:pt x="4654" y="1265"/>
                    <a:pt x="4645" y="1093"/>
                  </a:cubicBezTo>
                  <a:cubicBezTo>
                    <a:pt x="4631" y="846"/>
                    <a:pt x="4614" y="781"/>
                    <a:pt x="4583" y="769"/>
                  </a:cubicBezTo>
                  <a:cubicBezTo>
                    <a:pt x="4493" y="733"/>
                    <a:pt x="4470" y="692"/>
                    <a:pt x="4459" y="574"/>
                  </a:cubicBezTo>
                  <a:cubicBezTo>
                    <a:pt x="4447" y="460"/>
                    <a:pt x="4444" y="447"/>
                    <a:pt x="4372" y="444"/>
                  </a:cubicBezTo>
                  <a:cubicBezTo>
                    <a:pt x="4329" y="442"/>
                    <a:pt x="4220" y="450"/>
                    <a:pt x="4136" y="460"/>
                  </a:cubicBezTo>
                  <a:lnTo>
                    <a:pt x="3987" y="477"/>
                  </a:lnTo>
                  <a:lnTo>
                    <a:pt x="3987" y="606"/>
                  </a:lnTo>
                  <a:cubicBezTo>
                    <a:pt x="3986" y="711"/>
                    <a:pt x="3977" y="752"/>
                    <a:pt x="3925" y="785"/>
                  </a:cubicBezTo>
                  <a:cubicBezTo>
                    <a:pt x="3864" y="824"/>
                    <a:pt x="3862" y="820"/>
                    <a:pt x="3876" y="1044"/>
                  </a:cubicBezTo>
                  <a:cubicBezTo>
                    <a:pt x="3884" y="1171"/>
                    <a:pt x="3887" y="1340"/>
                    <a:pt x="3888" y="1418"/>
                  </a:cubicBezTo>
                  <a:cubicBezTo>
                    <a:pt x="3889" y="1553"/>
                    <a:pt x="3892" y="1559"/>
                    <a:pt x="3814" y="1580"/>
                  </a:cubicBezTo>
                  <a:cubicBezTo>
                    <a:pt x="3768" y="1592"/>
                    <a:pt x="3625" y="1618"/>
                    <a:pt x="3504" y="1629"/>
                  </a:cubicBezTo>
                  <a:cubicBezTo>
                    <a:pt x="3382" y="1639"/>
                    <a:pt x="3127" y="1668"/>
                    <a:pt x="2933" y="1694"/>
                  </a:cubicBezTo>
                  <a:cubicBezTo>
                    <a:pt x="2739" y="1719"/>
                    <a:pt x="2494" y="1749"/>
                    <a:pt x="2387" y="1759"/>
                  </a:cubicBezTo>
                  <a:cubicBezTo>
                    <a:pt x="2280" y="1768"/>
                    <a:pt x="2035" y="1798"/>
                    <a:pt x="1841" y="1823"/>
                  </a:cubicBezTo>
                  <a:cubicBezTo>
                    <a:pt x="1648" y="1849"/>
                    <a:pt x="1413" y="1879"/>
                    <a:pt x="1320" y="1888"/>
                  </a:cubicBezTo>
                  <a:cubicBezTo>
                    <a:pt x="1177" y="1903"/>
                    <a:pt x="1106" y="1931"/>
                    <a:pt x="886" y="2083"/>
                  </a:cubicBezTo>
                  <a:cubicBezTo>
                    <a:pt x="745" y="2181"/>
                    <a:pt x="618" y="2276"/>
                    <a:pt x="601" y="2294"/>
                  </a:cubicBezTo>
                  <a:cubicBezTo>
                    <a:pt x="584" y="2312"/>
                    <a:pt x="488" y="2533"/>
                    <a:pt x="390" y="2797"/>
                  </a:cubicBezTo>
                  <a:cubicBezTo>
                    <a:pt x="216" y="3266"/>
                    <a:pt x="180" y="3419"/>
                    <a:pt x="117" y="3949"/>
                  </a:cubicBezTo>
                  <a:cubicBezTo>
                    <a:pt x="109" y="4019"/>
                    <a:pt x="92" y="4221"/>
                    <a:pt x="68" y="4387"/>
                  </a:cubicBezTo>
                  <a:cubicBezTo>
                    <a:pt x="38" y="4593"/>
                    <a:pt x="11" y="4869"/>
                    <a:pt x="6" y="5280"/>
                  </a:cubicBezTo>
                  <a:cubicBezTo>
                    <a:pt x="-11" y="6548"/>
                    <a:pt x="4" y="6779"/>
                    <a:pt x="80" y="7876"/>
                  </a:cubicBezTo>
                  <a:cubicBezTo>
                    <a:pt x="130" y="8609"/>
                    <a:pt x="123" y="8607"/>
                    <a:pt x="254" y="9629"/>
                  </a:cubicBezTo>
                  <a:cubicBezTo>
                    <a:pt x="279" y="9830"/>
                    <a:pt x="308" y="10061"/>
                    <a:pt x="316" y="10148"/>
                  </a:cubicBezTo>
                  <a:cubicBezTo>
                    <a:pt x="324" y="10236"/>
                    <a:pt x="368" y="10531"/>
                    <a:pt x="415" y="10797"/>
                  </a:cubicBezTo>
                  <a:cubicBezTo>
                    <a:pt x="461" y="11064"/>
                    <a:pt x="509" y="11310"/>
                    <a:pt x="514" y="11349"/>
                  </a:cubicBezTo>
                  <a:cubicBezTo>
                    <a:pt x="520" y="11389"/>
                    <a:pt x="544" y="11511"/>
                    <a:pt x="564" y="11625"/>
                  </a:cubicBezTo>
                  <a:cubicBezTo>
                    <a:pt x="583" y="11739"/>
                    <a:pt x="628" y="12008"/>
                    <a:pt x="663" y="12209"/>
                  </a:cubicBezTo>
                  <a:cubicBezTo>
                    <a:pt x="698" y="12410"/>
                    <a:pt x="755" y="12731"/>
                    <a:pt x="799" y="12923"/>
                  </a:cubicBezTo>
                  <a:cubicBezTo>
                    <a:pt x="843" y="13116"/>
                    <a:pt x="929" y="13481"/>
                    <a:pt x="985" y="13735"/>
                  </a:cubicBezTo>
                  <a:cubicBezTo>
                    <a:pt x="1146" y="14454"/>
                    <a:pt x="1199" y="14643"/>
                    <a:pt x="1296" y="14984"/>
                  </a:cubicBezTo>
                  <a:cubicBezTo>
                    <a:pt x="1345" y="15159"/>
                    <a:pt x="1418" y="15466"/>
                    <a:pt x="1469" y="15650"/>
                  </a:cubicBezTo>
                  <a:cubicBezTo>
                    <a:pt x="1520" y="15833"/>
                    <a:pt x="1604" y="16094"/>
                    <a:pt x="1643" y="16234"/>
                  </a:cubicBezTo>
                  <a:cubicBezTo>
                    <a:pt x="1705" y="16456"/>
                    <a:pt x="1933" y="17129"/>
                    <a:pt x="2164" y="17775"/>
                  </a:cubicBezTo>
                  <a:cubicBezTo>
                    <a:pt x="2204" y="17889"/>
                    <a:pt x="2251" y="18042"/>
                    <a:pt x="2276" y="18116"/>
                  </a:cubicBezTo>
                  <a:cubicBezTo>
                    <a:pt x="2364" y="18385"/>
                    <a:pt x="2967" y="19701"/>
                    <a:pt x="3107" y="19934"/>
                  </a:cubicBezTo>
                  <a:cubicBezTo>
                    <a:pt x="3185" y="20065"/>
                    <a:pt x="3336" y="20325"/>
                    <a:pt x="3442" y="20502"/>
                  </a:cubicBezTo>
                  <a:cubicBezTo>
                    <a:pt x="3636" y="20827"/>
                    <a:pt x="3709" y="20907"/>
                    <a:pt x="4111" y="21297"/>
                  </a:cubicBezTo>
                  <a:cubicBezTo>
                    <a:pt x="4333" y="21512"/>
                    <a:pt x="4346" y="21520"/>
                    <a:pt x="4533" y="21540"/>
                  </a:cubicBezTo>
                  <a:cubicBezTo>
                    <a:pt x="4637" y="21551"/>
                    <a:pt x="4748" y="21567"/>
                    <a:pt x="4781" y="21573"/>
                  </a:cubicBezTo>
                  <a:cubicBezTo>
                    <a:pt x="4916" y="21594"/>
                    <a:pt x="4991" y="21585"/>
                    <a:pt x="5004" y="21556"/>
                  </a:cubicBezTo>
                  <a:cubicBezTo>
                    <a:pt x="5012" y="21540"/>
                    <a:pt x="5083" y="21510"/>
                    <a:pt x="5153" y="21475"/>
                  </a:cubicBezTo>
                  <a:cubicBezTo>
                    <a:pt x="5223" y="21440"/>
                    <a:pt x="5431" y="21320"/>
                    <a:pt x="5625" y="21216"/>
                  </a:cubicBezTo>
                  <a:cubicBezTo>
                    <a:pt x="6889" y="20534"/>
                    <a:pt x="7541" y="20193"/>
                    <a:pt x="7560" y="20193"/>
                  </a:cubicBezTo>
                  <a:cubicBezTo>
                    <a:pt x="7571" y="20193"/>
                    <a:pt x="7610" y="20163"/>
                    <a:pt x="7647" y="20128"/>
                  </a:cubicBezTo>
                  <a:cubicBezTo>
                    <a:pt x="7703" y="20076"/>
                    <a:pt x="8783" y="19491"/>
                    <a:pt x="11207" y="18197"/>
                  </a:cubicBezTo>
                  <a:cubicBezTo>
                    <a:pt x="11420" y="18083"/>
                    <a:pt x="11688" y="17934"/>
                    <a:pt x="11802" y="17873"/>
                  </a:cubicBezTo>
                  <a:cubicBezTo>
                    <a:pt x="11916" y="17812"/>
                    <a:pt x="12178" y="17674"/>
                    <a:pt x="12385" y="17564"/>
                  </a:cubicBezTo>
                  <a:cubicBezTo>
                    <a:pt x="12592" y="17454"/>
                    <a:pt x="13504" y="16967"/>
                    <a:pt x="14419" y="16477"/>
                  </a:cubicBezTo>
                  <a:cubicBezTo>
                    <a:pt x="16088" y="15584"/>
                    <a:pt x="16465" y="15379"/>
                    <a:pt x="17086" y="15049"/>
                  </a:cubicBezTo>
                  <a:cubicBezTo>
                    <a:pt x="17270" y="14951"/>
                    <a:pt x="17467" y="14846"/>
                    <a:pt x="17520" y="14806"/>
                  </a:cubicBezTo>
                  <a:cubicBezTo>
                    <a:pt x="17600" y="14746"/>
                    <a:pt x="17843" y="14660"/>
                    <a:pt x="17843" y="14692"/>
                  </a:cubicBezTo>
                  <a:cubicBezTo>
                    <a:pt x="17843" y="14697"/>
                    <a:pt x="17888" y="14655"/>
                    <a:pt x="17955" y="14611"/>
                  </a:cubicBezTo>
                  <a:cubicBezTo>
                    <a:pt x="18158" y="14477"/>
                    <a:pt x="19816" y="13605"/>
                    <a:pt x="19865" y="13605"/>
                  </a:cubicBezTo>
                  <a:cubicBezTo>
                    <a:pt x="19890" y="13605"/>
                    <a:pt x="19932" y="13588"/>
                    <a:pt x="19964" y="13556"/>
                  </a:cubicBezTo>
                  <a:cubicBezTo>
                    <a:pt x="19996" y="13525"/>
                    <a:pt x="20211" y="13348"/>
                    <a:pt x="20435" y="13167"/>
                  </a:cubicBezTo>
                  <a:cubicBezTo>
                    <a:pt x="20668" y="12978"/>
                    <a:pt x="20860" y="12788"/>
                    <a:pt x="20894" y="12729"/>
                  </a:cubicBezTo>
                  <a:cubicBezTo>
                    <a:pt x="20927" y="12672"/>
                    <a:pt x="21105" y="12404"/>
                    <a:pt x="21279" y="12128"/>
                  </a:cubicBezTo>
                  <a:cubicBezTo>
                    <a:pt x="21453" y="11852"/>
                    <a:pt x="21589" y="11598"/>
                    <a:pt x="21589" y="11576"/>
                  </a:cubicBezTo>
                  <a:cubicBezTo>
                    <a:pt x="21589" y="11555"/>
                    <a:pt x="21529" y="11469"/>
                    <a:pt x="21453" y="11382"/>
                  </a:cubicBezTo>
                  <a:cubicBezTo>
                    <a:pt x="20887" y="10736"/>
                    <a:pt x="20866" y="10704"/>
                    <a:pt x="20882" y="10635"/>
                  </a:cubicBezTo>
                  <a:cubicBezTo>
                    <a:pt x="20891" y="10598"/>
                    <a:pt x="20960" y="10331"/>
                    <a:pt x="21043" y="10051"/>
                  </a:cubicBezTo>
                  <a:cubicBezTo>
                    <a:pt x="21127" y="9771"/>
                    <a:pt x="21215" y="9496"/>
                    <a:pt x="21229" y="9434"/>
                  </a:cubicBezTo>
                  <a:cubicBezTo>
                    <a:pt x="21255" y="9325"/>
                    <a:pt x="21289" y="8966"/>
                    <a:pt x="21316" y="8590"/>
                  </a:cubicBezTo>
                  <a:cubicBezTo>
                    <a:pt x="21324" y="8485"/>
                    <a:pt x="21347" y="8262"/>
                    <a:pt x="21366" y="8087"/>
                  </a:cubicBezTo>
                  <a:cubicBezTo>
                    <a:pt x="21394" y="7819"/>
                    <a:pt x="21394" y="7720"/>
                    <a:pt x="21366" y="7438"/>
                  </a:cubicBezTo>
                  <a:cubicBezTo>
                    <a:pt x="21348" y="7255"/>
                    <a:pt x="21324" y="6993"/>
                    <a:pt x="21316" y="6870"/>
                  </a:cubicBezTo>
                  <a:cubicBezTo>
                    <a:pt x="21272" y="6169"/>
                    <a:pt x="21258" y="6129"/>
                    <a:pt x="21006" y="5166"/>
                  </a:cubicBezTo>
                  <a:cubicBezTo>
                    <a:pt x="20835" y="4513"/>
                    <a:pt x="20832" y="4474"/>
                    <a:pt x="20535" y="3836"/>
                  </a:cubicBezTo>
                  <a:lnTo>
                    <a:pt x="20225" y="3187"/>
                  </a:lnTo>
                  <a:lnTo>
                    <a:pt x="19803" y="2635"/>
                  </a:lnTo>
                  <a:lnTo>
                    <a:pt x="19369" y="2083"/>
                  </a:lnTo>
                  <a:lnTo>
                    <a:pt x="18922" y="1775"/>
                  </a:lnTo>
                  <a:lnTo>
                    <a:pt x="18476" y="1483"/>
                  </a:lnTo>
                  <a:lnTo>
                    <a:pt x="18500" y="1369"/>
                  </a:lnTo>
                  <a:cubicBezTo>
                    <a:pt x="18508" y="1305"/>
                    <a:pt x="18525" y="1106"/>
                    <a:pt x="18550" y="931"/>
                  </a:cubicBezTo>
                  <a:cubicBezTo>
                    <a:pt x="18634" y="338"/>
                    <a:pt x="18659" y="181"/>
                    <a:pt x="18649" y="168"/>
                  </a:cubicBezTo>
                  <a:cubicBezTo>
                    <a:pt x="18640" y="156"/>
                    <a:pt x="18274" y="93"/>
                    <a:pt x="17781" y="22"/>
                  </a:cubicBezTo>
                  <a:cubicBezTo>
                    <a:pt x="17644" y="2"/>
                    <a:pt x="17523" y="-6"/>
                    <a:pt x="17508" y="6"/>
                  </a:cubicBezTo>
                  <a:close/>
                </a:path>
              </a:pathLst>
            </a:custGeom>
            <a:ln w="12700" cap="flat">
              <a:noFill/>
              <a:miter lim="400000"/>
            </a:ln>
            <a:effectLst/>
          </p:spPr>
        </p:pic>
        <p:pic>
          <p:nvPicPr>
            <p:cNvPr id="551" name="600px-EPIC_Logo_Large.png" descr="600px-EPIC_Logo_Large.png"/>
            <p:cNvPicPr>
              <a:picLocks noChangeAspect="1"/>
            </p:cNvPicPr>
            <p:nvPr/>
          </p:nvPicPr>
          <p:blipFill>
            <a:blip r:embed="rId9">
              <a:extLst/>
            </a:blip>
            <a:srcRect l="4833" t="1331" r="1312" b="1870"/>
            <a:stretch>
              <a:fillRect/>
            </a:stretch>
          </p:blipFill>
          <p:spPr>
            <a:xfrm>
              <a:off x="1591732" y="2509661"/>
              <a:ext cx="507475" cy="363761"/>
            </a:xfrm>
            <a:custGeom>
              <a:avLst/>
              <a:gdLst/>
              <a:ahLst/>
              <a:cxnLst>
                <a:cxn ang="0">
                  <a:pos x="wd2" y="hd2"/>
                </a:cxn>
                <a:cxn ang="5400000">
                  <a:pos x="wd2" y="hd2"/>
                </a:cxn>
                <a:cxn ang="10800000">
                  <a:pos x="wd2" y="hd2"/>
                </a:cxn>
                <a:cxn ang="16200000">
                  <a:pos x="wd2" y="hd2"/>
                </a:cxn>
              </a:cxnLst>
              <a:rect l="0" t="0" r="r" b="b"/>
              <a:pathLst>
                <a:path w="21550" h="21561" fill="norm" stroke="1" extrusionOk="0">
                  <a:moveTo>
                    <a:pt x="14343" y="3"/>
                  </a:moveTo>
                  <a:cubicBezTo>
                    <a:pt x="14323" y="35"/>
                    <a:pt x="14265" y="381"/>
                    <a:pt x="14208" y="779"/>
                  </a:cubicBezTo>
                  <a:cubicBezTo>
                    <a:pt x="14086" y="1629"/>
                    <a:pt x="14074" y="1673"/>
                    <a:pt x="13972" y="1555"/>
                  </a:cubicBezTo>
                  <a:cubicBezTo>
                    <a:pt x="13912" y="1486"/>
                    <a:pt x="13783" y="1526"/>
                    <a:pt x="13416" y="1767"/>
                  </a:cubicBezTo>
                  <a:cubicBezTo>
                    <a:pt x="12832" y="2150"/>
                    <a:pt x="12556" y="2495"/>
                    <a:pt x="12556" y="2826"/>
                  </a:cubicBezTo>
                  <a:cubicBezTo>
                    <a:pt x="12556" y="3216"/>
                    <a:pt x="12739" y="3357"/>
                    <a:pt x="13247" y="3390"/>
                  </a:cubicBezTo>
                  <a:cubicBezTo>
                    <a:pt x="13490" y="3406"/>
                    <a:pt x="13709" y="3449"/>
                    <a:pt x="13736" y="3484"/>
                  </a:cubicBezTo>
                  <a:cubicBezTo>
                    <a:pt x="13763" y="3520"/>
                    <a:pt x="13755" y="3746"/>
                    <a:pt x="13719" y="3978"/>
                  </a:cubicBezTo>
                  <a:cubicBezTo>
                    <a:pt x="13683" y="4210"/>
                    <a:pt x="13670" y="4404"/>
                    <a:pt x="13685" y="4425"/>
                  </a:cubicBezTo>
                  <a:cubicBezTo>
                    <a:pt x="13701" y="4446"/>
                    <a:pt x="13902" y="4398"/>
                    <a:pt x="14140" y="4307"/>
                  </a:cubicBezTo>
                  <a:cubicBezTo>
                    <a:pt x="14379" y="4217"/>
                    <a:pt x="14600" y="4160"/>
                    <a:pt x="14612" y="4190"/>
                  </a:cubicBezTo>
                  <a:cubicBezTo>
                    <a:pt x="14625" y="4220"/>
                    <a:pt x="14713" y="4696"/>
                    <a:pt x="14815" y="5248"/>
                  </a:cubicBezTo>
                  <a:cubicBezTo>
                    <a:pt x="14916" y="5801"/>
                    <a:pt x="15081" y="6729"/>
                    <a:pt x="15185" y="7295"/>
                  </a:cubicBezTo>
                  <a:lnTo>
                    <a:pt x="15371" y="8306"/>
                  </a:lnTo>
                  <a:lnTo>
                    <a:pt x="15253" y="8424"/>
                  </a:lnTo>
                  <a:cubicBezTo>
                    <a:pt x="15185" y="8482"/>
                    <a:pt x="15012" y="8614"/>
                    <a:pt x="14865" y="8730"/>
                  </a:cubicBezTo>
                  <a:cubicBezTo>
                    <a:pt x="14298" y="9177"/>
                    <a:pt x="13737" y="10231"/>
                    <a:pt x="13551" y="11200"/>
                  </a:cubicBezTo>
                  <a:cubicBezTo>
                    <a:pt x="13511" y="11404"/>
                    <a:pt x="13454" y="11837"/>
                    <a:pt x="13433" y="12164"/>
                  </a:cubicBezTo>
                  <a:lnTo>
                    <a:pt x="13399" y="12776"/>
                  </a:lnTo>
                  <a:lnTo>
                    <a:pt x="12944" y="12776"/>
                  </a:lnTo>
                  <a:lnTo>
                    <a:pt x="12472" y="12776"/>
                  </a:lnTo>
                  <a:lnTo>
                    <a:pt x="12455" y="10494"/>
                  </a:lnTo>
                  <a:lnTo>
                    <a:pt x="12438" y="8236"/>
                  </a:lnTo>
                  <a:lnTo>
                    <a:pt x="11747" y="8236"/>
                  </a:lnTo>
                  <a:lnTo>
                    <a:pt x="11073" y="8236"/>
                  </a:lnTo>
                  <a:lnTo>
                    <a:pt x="11056" y="10494"/>
                  </a:lnTo>
                  <a:lnTo>
                    <a:pt x="11039" y="12776"/>
                  </a:lnTo>
                  <a:lnTo>
                    <a:pt x="10483" y="12799"/>
                  </a:lnTo>
                  <a:cubicBezTo>
                    <a:pt x="10184" y="12812"/>
                    <a:pt x="9918" y="12798"/>
                    <a:pt x="9877" y="12776"/>
                  </a:cubicBezTo>
                  <a:cubicBezTo>
                    <a:pt x="9820" y="12746"/>
                    <a:pt x="9843" y="12621"/>
                    <a:pt x="9961" y="12305"/>
                  </a:cubicBezTo>
                  <a:cubicBezTo>
                    <a:pt x="10096" y="11943"/>
                    <a:pt x="10112" y="11769"/>
                    <a:pt x="10129" y="11059"/>
                  </a:cubicBezTo>
                  <a:cubicBezTo>
                    <a:pt x="10159" y="9808"/>
                    <a:pt x="9947" y="9153"/>
                    <a:pt x="9371" y="8683"/>
                  </a:cubicBezTo>
                  <a:cubicBezTo>
                    <a:pt x="8916" y="8311"/>
                    <a:pt x="8507" y="8237"/>
                    <a:pt x="6860" y="8236"/>
                  </a:cubicBezTo>
                  <a:lnTo>
                    <a:pt x="5360" y="8236"/>
                  </a:lnTo>
                  <a:lnTo>
                    <a:pt x="5343" y="10494"/>
                  </a:lnTo>
                  <a:lnTo>
                    <a:pt x="5326" y="12776"/>
                  </a:lnTo>
                  <a:lnTo>
                    <a:pt x="4922" y="12776"/>
                  </a:lnTo>
                  <a:lnTo>
                    <a:pt x="4517" y="12776"/>
                  </a:lnTo>
                  <a:lnTo>
                    <a:pt x="4500" y="12494"/>
                  </a:lnTo>
                  <a:cubicBezTo>
                    <a:pt x="4427" y="11083"/>
                    <a:pt x="4074" y="10200"/>
                    <a:pt x="3405" y="9741"/>
                  </a:cubicBezTo>
                  <a:cubicBezTo>
                    <a:pt x="2549" y="9154"/>
                    <a:pt x="1332" y="9440"/>
                    <a:pt x="641" y="10377"/>
                  </a:cubicBezTo>
                  <a:cubicBezTo>
                    <a:pt x="202" y="10971"/>
                    <a:pt x="-8" y="11809"/>
                    <a:pt x="0" y="12658"/>
                  </a:cubicBezTo>
                  <a:cubicBezTo>
                    <a:pt x="9" y="13508"/>
                    <a:pt x="241" y="14352"/>
                    <a:pt x="691" y="14940"/>
                  </a:cubicBezTo>
                  <a:cubicBezTo>
                    <a:pt x="1410" y="15877"/>
                    <a:pt x="2634" y="16133"/>
                    <a:pt x="3523" y="15505"/>
                  </a:cubicBezTo>
                  <a:cubicBezTo>
                    <a:pt x="3880" y="15252"/>
                    <a:pt x="4248" y="14840"/>
                    <a:pt x="4248" y="14705"/>
                  </a:cubicBezTo>
                  <a:cubicBezTo>
                    <a:pt x="4248" y="14621"/>
                    <a:pt x="3446" y="13693"/>
                    <a:pt x="3371" y="13693"/>
                  </a:cubicBezTo>
                  <a:cubicBezTo>
                    <a:pt x="3356" y="13693"/>
                    <a:pt x="3257" y="13815"/>
                    <a:pt x="3152" y="13952"/>
                  </a:cubicBezTo>
                  <a:cubicBezTo>
                    <a:pt x="2691" y="14554"/>
                    <a:pt x="2119" y="14572"/>
                    <a:pt x="1703" y="14023"/>
                  </a:cubicBezTo>
                  <a:cubicBezTo>
                    <a:pt x="1494" y="13747"/>
                    <a:pt x="1348" y="13389"/>
                    <a:pt x="1416" y="13293"/>
                  </a:cubicBezTo>
                  <a:cubicBezTo>
                    <a:pt x="1445" y="13253"/>
                    <a:pt x="2301" y="13211"/>
                    <a:pt x="3388" y="13223"/>
                  </a:cubicBezTo>
                  <a:lnTo>
                    <a:pt x="5326" y="13246"/>
                  </a:lnTo>
                  <a:lnTo>
                    <a:pt x="5343" y="15199"/>
                  </a:lnTo>
                  <a:lnTo>
                    <a:pt x="5360" y="17151"/>
                  </a:lnTo>
                  <a:lnTo>
                    <a:pt x="6068" y="17151"/>
                  </a:lnTo>
                  <a:lnTo>
                    <a:pt x="6792" y="17151"/>
                  </a:lnTo>
                  <a:lnTo>
                    <a:pt x="6809" y="15411"/>
                  </a:lnTo>
                  <a:lnTo>
                    <a:pt x="6826" y="13646"/>
                  </a:lnTo>
                  <a:lnTo>
                    <a:pt x="7770" y="13599"/>
                  </a:lnTo>
                  <a:cubicBezTo>
                    <a:pt x="8560" y="13561"/>
                    <a:pt x="8781" y="13534"/>
                    <a:pt x="9051" y="13388"/>
                  </a:cubicBezTo>
                  <a:cubicBezTo>
                    <a:pt x="9341" y="13230"/>
                    <a:pt x="9474" y="13203"/>
                    <a:pt x="10214" y="13223"/>
                  </a:cubicBezTo>
                  <a:lnTo>
                    <a:pt x="11039" y="13246"/>
                  </a:lnTo>
                  <a:lnTo>
                    <a:pt x="11056" y="15199"/>
                  </a:lnTo>
                  <a:lnTo>
                    <a:pt x="11073" y="17151"/>
                  </a:lnTo>
                  <a:lnTo>
                    <a:pt x="11747" y="17151"/>
                  </a:lnTo>
                  <a:lnTo>
                    <a:pt x="12438" y="17151"/>
                  </a:lnTo>
                  <a:lnTo>
                    <a:pt x="12455" y="15199"/>
                  </a:lnTo>
                  <a:lnTo>
                    <a:pt x="12472" y="13246"/>
                  </a:lnTo>
                  <a:lnTo>
                    <a:pt x="12910" y="13223"/>
                  </a:lnTo>
                  <a:cubicBezTo>
                    <a:pt x="13145" y="13210"/>
                    <a:pt x="13353" y="13230"/>
                    <a:pt x="13382" y="13270"/>
                  </a:cubicBezTo>
                  <a:cubicBezTo>
                    <a:pt x="13411" y="13310"/>
                    <a:pt x="13473" y="13587"/>
                    <a:pt x="13517" y="13882"/>
                  </a:cubicBezTo>
                  <a:cubicBezTo>
                    <a:pt x="13631" y="14640"/>
                    <a:pt x="13962" y="15505"/>
                    <a:pt x="14360" y="16046"/>
                  </a:cubicBezTo>
                  <a:cubicBezTo>
                    <a:pt x="14922" y="16810"/>
                    <a:pt x="15853" y="17316"/>
                    <a:pt x="16685" y="17316"/>
                  </a:cubicBezTo>
                  <a:cubicBezTo>
                    <a:pt x="16957" y="17316"/>
                    <a:pt x="17007" y="17348"/>
                    <a:pt x="17056" y="17504"/>
                  </a:cubicBezTo>
                  <a:cubicBezTo>
                    <a:pt x="17111" y="17682"/>
                    <a:pt x="17815" y="21406"/>
                    <a:pt x="17815" y="21527"/>
                  </a:cubicBezTo>
                  <a:cubicBezTo>
                    <a:pt x="17815" y="21561"/>
                    <a:pt x="17842" y="21570"/>
                    <a:pt x="17882" y="21550"/>
                  </a:cubicBezTo>
                  <a:cubicBezTo>
                    <a:pt x="17922" y="21530"/>
                    <a:pt x="18141" y="21444"/>
                    <a:pt x="18371" y="21362"/>
                  </a:cubicBezTo>
                  <a:cubicBezTo>
                    <a:pt x="18601" y="21280"/>
                    <a:pt x="18792" y="21198"/>
                    <a:pt x="18792" y="21174"/>
                  </a:cubicBezTo>
                  <a:cubicBezTo>
                    <a:pt x="18792" y="21149"/>
                    <a:pt x="18626" y="20229"/>
                    <a:pt x="18421" y="19127"/>
                  </a:cubicBezTo>
                  <a:cubicBezTo>
                    <a:pt x="18217" y="18025"/>
                    <a:pt x="18053" y="17090"/>
                    <a:pt x="18067" y="17057"/>
                  </a:cubicBezTo>
                  <a:cubicBezTo>
                    <a:pt x="18082" y="17024"/>
                    <a:pt x="18238" y="16907"/>
                    <a:pt x="18404" y="16775"/>
                  </a:cubicBezTo>
                  <a:cubicBezTo>
                    <a:pt x="18735" y="16512"/>
                    <a:pt x="19162" y="15920"/>
                    <a:pt x="19129" y="15787"/>
                  </a:cubicBezTo>
                  <a:cubicBezTo>
                    <a:pt x="19118" y="15741"/>
                    <a:pt x="18872" y="15464"/>
                    <a:pt x="18573" y="15152"/>
                  </a:cubicBezTo>
                  <a:lnTo>
                    <a:pt x="18017" y="14587"/>
                  </a:lnTo>
                  <a:lnTo>
                    <a:pt x="17865" y="14775"/>
                  </a:lnTo>
                  <a:cubicBezTo>
                    <a:pt x="17745" y="14936"/>
                    <a:pt x="17708" y="14974"/>
                    <a:pt x="17663" y="14893"/>
                  </a:cubicBezTo>
                  <a:cubicBezTo>
                    <a:pt x="17631" y="14836"/>
                    <a:pt x="17510" y="14233"/>
                    <a:pt x="17393" y="13576"/>
                  </a:cubicBezTo>
                  <a:lnTo>
                    <a:pt x="17174" y="12400"/>
                  </a:lnTo>
                  <a:lnTo>
                    <a:pt x="17562" y="11459"/>
                  </a:lnTo>
                  <a:cubicBezTo>
                    <a:pt x="17910" y="10624"/>
                    <a:pt x="17995" y="10481"/>
                    <a:pt x="18472" y="9930"/>
                  </a:cubicBezTo>
                  <a:cubicBezTo>
                    <a:pt x="18761" y="9595"/>
                    <a:pt x="19003" y="9300"/>
                    <a:pt x="19011" y="9271"/>
                  </a:cubicBezTo>
                  <a:cubicBezTo>
                    <a:pt x="19020" y="9242"/>
                    <a:pt x="18952" y="9113"/>
                    <a:pt x="18859" y="8989"/>
                  </a:cubicBezTo>
                  <a:lnTo>
                    <a:pt x="18691" y="8777"/>
                  </a:lnTo>
                  <a:lnTo>
                    <a:pt x="18809" y="8495"/>
                  </a:lnTo>
                  <a:cubicBezTo>
                    <a:pt x="18873" y="8344"/>
                    <a:pt x="18944" y="8236"/>
                    <a:pt x="18977" y="8236"/>
                  </a:cubicBezTo>
                  <a:cubicBezTo>
                    <a:pt x="19011" y="8236"/>
                    <a:pt x="19259" y="8530"/>
                    <a:pt x="19517" y="8895"/>
                  </a:cubicBezTo>
                  <a:cubicBezTo>
                    <a:pt x="20298" y="10002"/>
                    <a:pt x="20663" y="11251"/>
                    <a:pt x="20663" y="12776"/>
                  </a:cubicBezTo>
                  <a:cubicBezTo>
                    <a:pt x="20663" y="13754"/>
                    <a:pt x="20549" y="14390"/>
                    <a:pt x="20225" y="15293"/>
                  </a:cubicBezTo>
                  <a:cubicBezTo>
                    <a:pt x="19883" y="16245"/>
                    <a:pt x="19407" y="16939"/>
                    <a:pt x="18573" y="17692"/>
                  </a:cubicBezTo>
                  <a:cubicBezTo>
                    <a:pt x="18560" y="17704"/>
                    <a:pt x="18598" y="17995"/>
                    <a:pt x="18657" y="18327"/>
                  </a:cubicBezTo>
                  <a:cubicBezTo>
                    <a:pt x="18779" y="19008"/>
                    <a:pt x="18751" y="19001"/>
                    <a:pt x="19247" y="18586"/>
                  </a:cubicBezTo>
                  <a:cubicBezTo>
                    <a:pt x="20302" y="17704"/>
                    <a:pt x="21067" y="16233"/>
                    <a:pt x="21421" y="14446"/>
                  </a:cubicBezTo>
                  <a:cubicBezTo>
                    <a:pt x="21547" y="13810"/>
                    <a:pt x="21592" y="12308"/>
                    <a:pt x="21505" y="11670"/>
                  </a:cubicBezTo>
                  <a:cubicBezTo>
                    <a:pt x="21264" y="9893"/>
                    <a:pt x="20648" y="8430"/>
                    <a:pt x="19668" y="7342"/>
                  </a:cubicBezTo>
                  <a:lnTo>
                    <a:pt x="19416" y="7060"/>
                  </a:lnTo>
                  <a:lnTo>
                    <a:pt x="19803" y="6142"/>
                  </a:lnTo>
                  <a:cubicBezTo>
                    <a:pt x="20014" y="5644"/>
                    <a:pt x="20211" y="5270"/>
                    <a:pt x="20241" y="5295"/>
                  </a:cubicBezTo>
                  <a:cubicBezTo>
                    <a:pt x="20271" y="5321"/>
                    <a:pt x="20292" y="5446"/>
                    <a:pt x="20292" y="5578"/>
                  </a:cubicBezTo>
                  <a:cubicBezTo>
                    <a:pt x="20292" y="5848"/>
                    <a:pt x="20430" y="5965"/>
                    <a:pt x="20562" y="5813"/>
                  </a:cubicBezTo>
                  <a:cubicBezTo>
                    <a:pt x="20629" y="5735"/>
                    <a:pt x="20646" y="5502"/>
                    <a:pt x="20646" y="4754"/>
                  </a:cubicBezTo>
                  <a:cubicBezTo>
                    <a:pt x="20646" y="4229"/>
                    <a:pt x="20630" y="3813"/>
                    <a:pt x="20612" y="3813"/>
                  </a:cubicBezTo>
                  <a:cubicBezTo>
                    <a:pt x="20594" y="3813"/>
                    <a:pt x="20302" y="4006"/>
                    <a:pt x="19972" y="4260"/>
                  </a:cubicBezTo>
                  <a:cubicBezTo>
                    <a:pt x="19487" y="4634"/>
                    <a:pt x="19366" y="4773"/>
                    <a:pt x="19365" y="4919"/>
                  </a:cubicBezTo>
                  <a:cubicBezTo>
                    <a:pt x="19364" y="5055"/>
                    <a:pt x="19400" y="5084"/>
                    <a:pt x="19500" y="5084"/>
                  </a:cubicBezTo>
                  <a:cubicBezTo>
                    <a:pt x="19573" y="5084"/>
                    <a:pt x="19664" y="5043"/>
                    <a:pt x="19702" y="4990"/>
                  </a:cubicBezTo>
                  <a:cubicBezTo>
                    <a:pt x="19746" y="4929"/>
                    <a:pt x="19802" y="4918"/>
                    <a:pt x="19837" y="4966"/>
                  </a:cubicBezTo>
                  <a:cubicBezTo>
                    <a:pt x="19871" y="5014"/>
                    <a:pt x="19753" y="5389"/>
                    <a:pt x="19517" y="5954"/>
                  </a:cubicBezTo>
                  <a:lnTo>
                    <a:pt x="19129" y="6848"/>
                  </a:lnTo>
                  <a:lnTo>
                    <a:pt x="18725" y="6589"/>
                  </a:lnTo>
                  <a:cubicBezTo>
                    <a:pt x="18130" y="6207"/>
                    <a:pt x="17698" y="6055"/>
                    <a:pt x="16989" y="6001"/>
                  </a:cubicBezTo>
                  <a:lnTo>
                    <a:pt x="16365" y="5954"/>
                  </a:lnTo>
                  <a:lnTo>
                    <a:pt x="16399" y="6189"/>
                  </a:lnTo>
                  <a:cubicBezTo>
                    <a:pt x="16422" y="6317"/>
                    <a:pt x="16480" y="6578"/>
                    <a:pt x="16517" y="6777"/>
                  </a:cubicBezTo>
                  <a:lnTo>
                    <a:pt x="16584" y="7130"/>
                  </a:lnTo>
                  <a:lnTo>
                    <a:pt x="16955" y="7201"/>
                  </a:lnTo>
                  <a:cubicBezTo>
                    <a:pt x="17689" y="7303"/>
                    <a:pt x="18569" y="7729"/>
                    <a:pt x="18607" y="8001"/>
                  </a:cubicBezTo>
                  <a:cubicBezTo>
                    <a:pt x="18616" y="8070"/>
                    <a:pt x="18581" y="8206"/>
                    <a:pt x="18522" y="8306"/>
                  </a:cubicBezTo>
                  <a:lnTo>
                    <a:pt x="18404" y="8495"/>
                  </a:lnTo>
                  <a:lnTo>
                    <a:pt x="17983" y="8259"/>
                  </a:lnTo>
                  <a:cubicBezTo>
                    <a:pt x="17665" y="8097"/>
                    <a:pt x="17403" y="8039"/>
                    <a:pt x="16955" y="8001"/>
                  </a:cubicBezTo>
                  <a:lnTo>
                    <a:pt x="16348" y="7954"/>
                  </a:lnTo>
                  <a:lnTo>
                    <a:pt x="16281" y="7577"/>
                  </a:lnTo>
                  <a:cubicBezTo>
                    <a:pt x="16245" y="7378"/>
                    <a:pt x="16074" y="6506"/>
                    <a:pt x="15910" y="5625"/>
                  </a:cubicBezTo>
                  <a:cubicBezTo>
                    <a:pt x="15746" y="4743"/>
                    <a:pt x="15631" y="3953"/>
                    <a:pt x="15640" y="3884"/>
                  </a:cubicBezTo>
                  <a:cubicBezTo>
                    <a:pt x="15652" y="3800"/>
                    <a:pt x="15797" y="3710"/>
                    <a:pt x="16095" y="3602"/>
                  </a:cubicBezTo>
                  <a:lnTo>
                    <a:pt x="16551" y="3437"/>
                  </a:lnTo>
                  <a:lnTo>
                    <a:pt x="16315" y="3061"/>
                  </a:lnTo>
                  <a:cubicBezTo>
                    <a:pt x="16186" y="2856"/>
                    <a:pt x="16079" y="2683"/>
                    <a:pt x="16079" y="2661"/>
                  </a:cubicBezTo>
                  <a:cubicBezTo>
                    <a:pt x="16079" y="2639"/>
                    <a:pt x="16196" y="2513"/>
                    <a:pt x="16331" y="2402"/>
                  </a:cubicBezTo>
                  <a:cubicBezTo>
                    <a:pt x="16717" y="2087"/>
                    <a:pt x="16888" y="1817"/>
                    <a:pt x="16888" y="1508"/>
                  </a:cubicBezTo>
                  <a:cubicBezTo>
                    <a:pt x="16888" y="1178"/>
                    <a:pt x="16733" y="1028"/>
                    <a:pt x="16247" y="944"/>
                  </a:cubicBezTo>
                  <a:cubicBezTo>
                    <a:pt x="15918" y="886"/>
                    <a:pt x="15796" y="806"/>
                    <a:pt x="15910" y="708"/>
                  </a:cubicBezTo>
                  <a:cubicBezTo>
                    <a:pt x="15991" y="638"/>
                    <a:pt x="15977" y="426"/>
                    <a:pt x="15893" y="426"/>
                  </a:cubicBezTo>
                  <a:cubicBezTo>
                    <a:pt x="15856" y="426"/>
                    <a:pt x="15687" y="580"/>
                    <a:pt x="15506" y="779"/>
                  </a:cubicBezTo>
                  <a:cubicBezTo>
                    <a:pt x="15324" y="978"/>
                    <a:pt x="15151" y="1155"/>
                    <a:pt x="15135" y="1155"/>
                  </a:cubicBezTo>
                  <a:cubicBezTo>
                    <a:pt x="15119" y="1155"/>
                    <a:pt x="14947" y="875"/>
                    <a:pt x="14747" y="544"/>
                  </a:cubicBezTo>
                  <a:cubicBezTo>
                    <a:pt x="14547" y="213"/>
                    <a:pt x="14363" y="-30"/>
                    <a:pt x="14343" y="3"/>
                  </a:cubicBezTo>
                  <a:close/>
                  <a:moveTo>
                    <a:pt x="14663" y="6566"/>
                  </a:moveTo>
                  <a:cubicBezTo>
                    <a:pt x="14643" y="6530"/>
                    <a:pt x="13938" y="7090"/>
                    <a:pt x="13719" y="7318"/>
                  </a:cubicBezTo>
                  <a:cubicBezTo>
                    <a:pt x="13608" y="7435"/>
                    <a:pt x="13362" y="7736"/>
                    <a:pt x="13180" y="7977"/>
                  </a:cubicBezTo>
                  <a:lnTo>
                    <a:pt x="12860" y="8401"/>
                  </a:lnTo>
                  <a:lnTo>
                    <a:pt x="12860" y="9694"/>
                  </a:lnTo>
                  <a:lnTo>
                    <a:pt x="12860" y="10988"/>
                  </a:lnTo>
                  <a:lnTo>
                    <a:pt x="13079" y="10400"/>
                  </a:lnTo>
                  <a:cubicBezTo>
                    <a:pt x="13455" y="9357"/>
                    <a:pt x="14014" y="8468"/>
                    <a:pt x="14680" y="7930"/>
                  </a:cubicBezTo>
                  <a:cubicBezTo>
                    <a:pt x="14783" y="7847"/>
                    <a:pt x="14865" y="7755"/>
                    <a:pt x="14865" y="7718"/>
                  </a:cubicBezTo>
                  <a:cubicBezTo>
                    <a:pt x="14865" y="7644"/>
                    <a:pt x="14682" y="6600"/>
                    <a:pt x="14663" y="6566"/>
                  </a:cubicBezTo>
                  <a:close/>
                  <a:moveTo>
                    <a:pt x="12860" y="14540"/>
                  </a:moveTo>
                  <a:lnTo>
                    <a:pt x="12860" y="15834"/>
                  </a:lnTo>
                  <a:lnTo>
                    <a:pt x="12860" y="17128"/>
                  </a:lnTo>
                  <a:lnTo>
                    <a:pt x="13247" y="17645"/>
                  </a:lnTo>
                  <a:cubicBezTo>
                    <a:pt x="13940" y="18556"/>
                    <a:pt x="14798" y="19187"/>
                    <a:pt x="15674" y="19433"/>
                  </a:cubicBezTo>
                  <a:cubicBezTo>
                    <a:pt x="15880" y="19491"/>
                    <a:pt x="16287" y="19547"/>
                    <a:pt x="16567" y="19551"/>
                  </a:cubicBezTo>
                  <a:lnTo>
                    <a:pt x="17073" y="19574"/>
                  </a:lnTo>
                  <a:lnTo>
                    <a:pt x="17039" y="19315"/>
                  </a:lnTo>
                  <a:cubicBezTo>
                    <a:pt x="17017" y="19173"/>
                    <a:pt x="16958" y="18905"/>
                    <a:pt x="16921" y="18727"/>
                  </a:cubicBezTo>
                  <a:lnTo>
                    <a:pt x="16854" y="18398"/>
                  </a:lnTo>
                  <a:lnTo>
                    <a:pt x="16399" y="18351"/>
                  </a:lnTo>
                  <a:cubicBezTo>
                    <a:pt x="14938" y="18166"/>
                    <a:pt x="13719" y="16989"/>
                    <a:pt x="13079" y="15175"/>
                  </a:cubicBezTo>
                  <a:lnTo>
                    <a:pt x="12860" y="14540"/>
                  </a:lnTo>
                  <a:close/>
                </a:path>
              </a:pathLst>
            </a:custGeom>
            <a:ln w="12700" cap="flat">
              <a:noFill/>
              <a:round/>
            </a:ln>
            <a:effectLst/>
          </p:spPr>
        </p:pic>
        <p:sp>
          <p:nvSpPr>
            <p:cNvPr id="552" name="2nd detector"/>
            <p:cNvSpPr txBox="1"/>
            <p:nvPr/>
          </p:nvSpPr>
          <p:spPr>
            <a:xfrm>
              <a:off x="804268" y="2072099"/>
              <a:ext cx="69075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000">
                  <a:solidFill>
                    <a:srgbClr val="000000"/>
                  </a:solidFill>
                  <a:latin typeface="Helvetica"/>
                  <a:ea typeface="Helvetica"/>
                  <a:cs typeface="Helvetica"/>
                  <a:sym typeface="Helvetica"/>
                </a:defRPr>
              </a:lvl1pPr>
            </a:lstStyle>
            <a:p>
              <a:pPr/>
              <a:r>
                <a:t>2nd detector</a:t>
              </a:r>
            </a:p>
          </p:txBody>
        </p:sp>
      </p:gr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FF772A"/>
      </a:dk1>
      <a:lt1>
        <a:srgbClr val="D5F0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mic Sans MS"/>
        <a:ea typeface="Comic Sans MS"/>
        <a:cs typeface="Comic Sans MS"/>
      </a:majorFont>
      <a:minorFont>
        <a:latin typeface="Comic Sans MS"/>
        <a:ea typeface="Comic Sans MS"/>
        <a:cs typeface="Comic Sans 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AEFF"/>
        </a:solidFill>
        <a:ln w="12700" cap="flat">
          <a:solidFill>
            <a:srgbClr val="011279"/>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11279"/>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mic Sans MS"/>
        <a:ea typeface="Comic Sans MS"/>
        <a:cs typeface="Comic Sans MS"/>
      </a:majorFont>
      <a:minorFont>
        <a:latin typeface="Comic Sans MS"/>
        <a:ea typeface="Comic Sans MS"/>
        <a:cs typeface="Comic Sans 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AEFF"/>
        </a:solidFill>
        <a:ln w="12700" cap="flat">
          <a:solidFill>
            <a:srgbClr val="011279"/>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11279"/>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40639" marR="40639"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D5F0FF"/>
            </a:solidFill>
            <a:effectLst/>
            <a:uFill>
              <a:solidFill>
                <a:srgbClr val="D5F0FF"/>
              </a:solidFill>
            </a:uFill>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