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9.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1" r:id="rId3"/>
    <p:sldMasterId id="2147483759" r:id="rId4"/>
    <p:sldMasterId id="2147483783" r:id="rId5"/>
    <p:sldMasterId id="2147483795" r:id="rId6"/>
    <p:sldMasterId id="2147483808" r:id="rId7"/>
  </p:sldMasterIdLst>
  <p:notesMasterIdLst>
    <p:notesMasterId r:id="rId38"/>
  </p:notesMasterIdLst>
  <p:sldIdLst>
    <p:sldId id="256" r:id="rId8"/>
    <p:sldId id="258" r:id="rId9"/>
    <p:sldId id="259" r:id="rId10"/>
    <p:sldId id="269" r:id="rId11"/>
    <p:sldId id="270" r:id="rId12"/>
    <p:sldId id="283" r:id="rId13"/>
    <p:sldId id="271" r:id="rId14"/>
    <p:sldId id="260" r:id="rId15"/>
    <p:sldId id="261" r:id="rId16"/>
    <p:sldId id="262" r:id="rId17"/>
    <p:sldId id="284" r:id="rId18"/>
    <p:sldId id="285" r:id="rId19"/>
    <p:sldId id="286" r:id="rId20"/>
    <p:sldId id="265" r:id="rId21"/>
    <p:sldId id="263" r:id="rId22"/>
    <p:sldId id="264" r:id="rId23"/>
    <p:sldId id="266" r:id="rId24"/>
    <p:sldId id="273" r:id="rId25"/>
    <p:sldId id="267" r:id="rId26"/>
    <p:sldId id="272" r:id="rId27"/>
    <p:sldId id="274" r:id="rId28"/>
    <p:sldId id="275" r:id="rId29"/>
    <p:sldId id="276" r:id="rId30"/>
    <p:sldId id="277" r:id="rId31"/>
    <p:sldId id="279" r:id="rId32"/>
    <p:sldId id="278" r:id="rId33"/>
    <p:sldId id="280" r:id="rId34"/>
    <p:sldId id="281" r:id="rId35"/>
    <p:sldId id="282"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20000"/>
    <a:srgbClr val="FFAB7C"/>
    <a:srgbClr val="1A6BFA"/>
    <a:srgbClr val="A6B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3"/>
    <p:restoredTop sz="91463"/>
  </p:normalViewPr>
  <p:slideViewPr>
    <p:cSldViewPr snapToGrid="0" showGuides="1">
      <p:cViewPr varScale="1">
        <p:scale>
          <a:sx n="120" d="100"/>
          <a:sy n="120" d="100"/>
        </p:scale>
        <p:origin x="44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95999-DCB6-424E-9967-40929E4D459E}" type="datetimeFigureOut">
              <a:rPr lang="en-US" smtClean="0"/>
              <a:t>10/30/23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2D94C-5E06-4C40-AD92-EB7FABA81F4B}" type="slidenum">
              <a:rPr lang="en-US" smtClean="0"/>
              <a:t>‹#›</a:t>
            </a:fld>
            <a:endParaRPr lang="en-US"/>
          </a:p>
        </p:txBody>
      </p:sp>
    </p:spTree>
    <p:extLst>
      <p:ext uri="{BB962C8B-B14F-4D97-AF65-F5344CB8AC3E}">
        <p14:creationId xmlns:p14="http://schemas.microsoft.com/office/powerpoint/2010/main" val="32191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Under the assumption of HDM, particles should be very light, easy to accelerate.  Vice versa for CDM we expect more massive particles.</a:t>
            </a:r>
          </a:p>
          <a:p>
            <a:endParaRPr lang="en-US" dirty="0"/>
          </a:p>
          <a:p>
            <a:r>
              <a:rPr lang="en-US" dirty="0"/>
              <a:t>MOND first theory was proposed by M. Milgrom in 1983. It can explain the rotation curves of celestial bodies in galaxies (it was explicitly constructed for that)  but was not relativistic.</a:t>
            </a:r>
          </a:p>
        </p:txBody>
      </p:sp>
      <p:sp>
        <p:nvSpPr>
          <p:cNvPr id="4" name="Slide Number Placeholder 3"/>
          <p:cNvSpPr>
            <a:spLocks noGrp="1"/>
          </p:cNvSpPr>
          <p:nvPr>
            <p:ph type="sldNum" sz="quarter" idx="5"/>
          </p:nvPr>
        </p:nvSpPr>
        <p:spPr/>
        <p:txBody>
          <a:bodyPr/>
          <a:lstStyle/>
          <a:p>
            <a:fld id="{C922D94C-5E06-4C40-AD92-EB7FABA81F4B}" type="slidenum">
              <a:rPr lang="en-US" smtClean="0"/>
              <a:t>6</a:t>
            </a:fld>
            <a:endParaRPr lang="en-US"/>
          </a:p>
        </p:txBody>
      </p:sp>
    </p:spTree>
    <p:extLst>
      <p:ext uri="{BB962C8B-B14F-4D97-AF65-F5344CB8AC3E}">
        <p14:creationId xmlns:p14="http://schemas.microsoft.com/office/powerpoint/2010/main" val="364574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galaxy DF2 contains at most 1/400th the amount of dark matter that the astronomers expected. The observations were taken between December 2020 and March 2021 with Hubble's Advanced Camera for Surveys.</a:t>
            </a:r>
            <a:endParaRPr lang="en-US" dirty="0"/>
          </a:p>
        </p:txBody>
      </p:sp>
      <p:sp>
        <p:nvSpPr>
          <p:cNvPr id="4" name="Slide Number Placeholder 3"/>
          <p:cNvSpPr>
            <a:spLocks noGrp="1"/>
          </p:cNvSpPr>
          <p:nvPr>
            <p:ph type="sldNum" sz="quarter" idx="5"/>
          </p:nvPr>
        </p:nvSpPr>
        <p:spPr/>
        <p:txBody>
          <a:bodyPr/>
          <a:lstStyle/>
          <a:p>
            <a:fld id="{C922D94C-5E06-4C40-AD92-EB7FABA81F4B}" type="slidenum">
              <a:rPr lang="en-US" smtClean="0"/>
              <a:t>7</a:t>
            </a:fld>
            <a:endParaRPr lang="en-US"/>
          </a:p>
        </p:txBody>
      </p:sp>
    </p:spTree>
    <p:extLst>
      <p:ext uri="{BB962C8B-B14F-4D97-AF65-F5344CB8AC3E}">
        <p14:creationId xmlns:p14="http://schemas.microsoft.com/office/powerpoint/2010/main" val="296993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FLAME laser 200TW</a:t>
            </a:r>
          </a:p>
          <a:p>
            <a:r>
              <a:rPr lang="it-IT" dirty="0"/>
              <a:t>5 </a:t>
            </a:r>
            <a:r>
              <a:rPr lang="it-IT" dirty="0" err="1"/>
              <a:t>December</a:t>
            </a:r>
            <a:r>
              <a:rPr lang="it-IT" dirty="0"/>
              <a:t> 2013, the LNF </a:t>
            </a:r>
            <a:r>
              <a:rPr lang="it-IT" dirty="0" err="1"/>
              <a:t>was</a:t>
            </a:r>
            <a:r>
              <a:rPr lang="it-IT" dirty="0"/>
              <a:t> </a:t>
            </a:r>
            <a:r>
              <a:rPr lang="it-IT" dirty="0" err="1"/>
              <a:t>honoured</a:t>
            </a:r>
            <a:r>
              <a:rPr lang="it-IT" dirty="0"/>
              <a:t> </a:t>
            </a:r>
            <a:r>
              <a:rPr lang="it-IT" dirty="0" err="1"/>
              <a:t>as</a:t>
            </a:r>
            <a:r>
              <a:rPr lang="it-IT" dirty="0"/>
              <a:t> a new EPS </a:t>
            </a:r>
            <a:r>
              <a:rPr lang="it-IT" dirty="0" err="1"/>
              <a:t>Historic</a:t>
            </a:r>
            <a:r>
              <a:rPr lang="it-IT" dirty="0"/>
              <a:t> Site   </a:t>
            </a:r>
            <a:r>
              <a:rPr lang="it-IT" dirty="0" err="1"/>
              <a:t>Birthright</a:t>
            </a:r>
            <a:endParaRPr lang="en-US" dirty="0"/>
          </a:p>
          <a:p>
            <a:endParaRPr lang="en-US" dirty="0"/>
          </a:p>
        </p:txBody>
      </p:sp>
      <p:sp>
        <p:nvSpPr>
          <p:cNvPr id="4" name="Slide Number Placeholder 3"/>
          <p:cNvSpPr>
            <a:spLocks noGrp="1"/>
          </p:cNvSpPr>
          <p:nvPr>
            <p:ph type="sldNum" sz="quarter" idx="5"/>
          </p:nvPr>
        </p:nvSpPr>
        <p:spPr/>
        <p:txBody>
          <a:bodyPr/>
          <a:lstStyle/>
          <a:p>
            <a:fld id="{C922D94C-5E06-4C40-AD92-EB7FABA81F4B}" type="slidenum">
              <a:rPr lang="en-US" smtClean="0"/>
              <a:t>16</a:t>
            </a:fld>
            <a:endParaRPr lang="en-US"/>
          </a:p>
        </p:txBody>
      </p:sp>
    </p:spTree>
    <p:extLst>
      <p:ext uri="{BB962C8B-B14F-4D97-AF65-F5344CB8AC3E}">
        <p14:creationId xmlns:p14="http://schemas.microsoft.com/office/powerpoint/2010/main" val="308250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NSI Non-Standard neutrino Interactions</a:t>
            </a:r>
          </a:p>
        </p:txBody>
      </p:sp>
      <p:sp>
        <p:nvSpPr>
          <p:cNvPr id="4" name="Slide Number Placeholder 3"/>
          <p:cNvSpPr>
            <a:spLocks noGrp="1"/>
          </p:cNvSpPr>
          <p:nvPr>
            <p:ph type="sldNum" sz="quarter" idx="5"/>
          </p:nvPr>
        </p:nvSpPr>
        <p:spPr/>
        <p:txBody>
          <a:bodyPr/>
          <a:lstStyle/>
          <a:p>
            <a:fld id="{C922D94C-5E06-4C40-AD92-EB7FABA81F4B}" type="slidenum">
              <a:rPr lang="en-US" smtClean="0"/>
              <a:t>22</a:t>
            </a:fld>
            <a:endParaRPr lang="en-US"/>
          </a:p>
        </p:txBody>
      </p:sp>
    </p:spTree>
    <p:extLst>
      <p:ext uri="{BB962C8B-B14F-4D97-AF65-F5344CB8AC3E}">
        <p14:creationId xmlns:p14="http://schemas.microsoft.com/office/powerpoint/2010/main" val="29197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Arial" panose="020B0604020202020204" pitchFamily="34" charset="0"/>
              </a:rPr>
              <a:t>E ∈ [265; 297] </a:t>
            </a:r>
            <a:r>
              <a:rPr lang="en-GB" dirty="0">
                <a:effectLst/>
                <a:latin typeface="Times New Roman" panose="02020603050405020304" pitchFamily="18" charset="0"/>
              </a:rPr>
              <a:t>MeV, corresponds to a scan in the </a:t>
            </a:r>
            <a:r>
              <a:rPr lang="en-GB" dirty="0" err="1">
                <a:effectLst/>
                <a:latin typeface="Times New Roman" panose="02020603050405020304" pitchFamily="18" charset="0"/>
              </a:rPr>
              <a:t>c.m.</a:t>
            </a:r>
            <a:r>
              <a:rPr lang="en-GB" dirty="0">
                <a:effectLst/>
                <a:latin typeface="Times New Roman" panose="02020603050405020304" pitchFamily="18" charset="0"/>
              </a:rPr>
              <a:t> energy range sqrt(</a:t>
            </a:r>
            <a:r>
              <a:rPr lang="en-GB" dirty="0">
                <a:effectLst/>
                <a:latin typeface="Arial" panose="020B0604020202020204" pitchFamily="34" charset="0"/>
              </a:rPr>
              <a:t>s) ∈[16</a:t>
            </a:r>
            <a:r>
              <a:rPr lang="en-GB" dirty="0">
                <a:effectLst/>
                <a:latin typeface="Times New Roman" panose="02020603050405020304" pitchFamily="18" charset="0"/>
              </a:rPr>
              <a:t>.</a:t>
            </a:r>
            <a:r>
              <a:rPr lang="en-GB" dirty="0">
                <a:effectLst/>
                <a:latin typeface="Arial" panose="020B0604020202020204" pitchFamily="34" charset="0"/>
              </a:rPr>
              <a:t>46; 17</a:t>
            </a:r>
            <a:r>
              <a:rPr lang="en-GB" dirty="0">
                <a:effectLst/>
                <a:latin typeface="Times New Roman" panose="02020603050405020304" pitchFamily="18" charset="0"/>
              </a:rPr>
              <a:t>.</a:t>
            </a:r>
            <a:r>
              <a:rPr lang="en-GB" dirty="0">
                <a:effectLst/>
                <a:latin typeface="Arial" panose="020B0604020202020204" pitchFamily="34" charset="0"/>
              </a:rPr>
              <a:t>42] </a:t>
            </a:r>
            <a:r>
              <a:rPr lang="en-GB" dirty="0">
                <a:effectLst/>
                <a:latin typeface="Times New Roman" panose="02020603050405020304" pitchFamily="18" charset="0"/>
              </a:rPr>
              <a:t>MeV, </a:t>
            </a:r>
            <a:r>
              <a:rPr lang="en-GB" dirty="0">
                <a:effectLst/>
                <a:latin typeface="Arial" panose="020B0604020202020204" pitchFamily="34" charset="0"/>
              </a:rPr>
              <a:t> 2</a:t>
            </a:r>
            <a:r>
              <a:rPr lang="el-GR" dirty="0">
                <a:effectLst/>
                <a:latin typeface="Arial" panose="020B0604020202020204" pitchFamily="34" charset="0"/>
              </a:rPr>
              <a:t>σ </a:t>
            </a:r>
            <a:r>
              <a:rPr lang="en-GB" dirty="0">
                <a:effectLst/>
                <a:latin typeface="Times New Roman" panose="02020603050405020304" pitchFamily="18" charset="0"/>
              </a:rPr>
              <a:t> around the </a:t>
            </a:r>
            <a:r>
              <a:rPr lang="en-GB" dirty="0">
                <a:effectLst/>
                <a:latin typeface="Arial" panose="020B0604020202020204" pitchFamily="34" charset="0"/>
              </a:rPr>
              <a:t>X17 </a:t>
            </a:r>
            <a:r>
              <a:rPr lang="en-GB" dirty="0">
                <a:effectLst/>
                <a:latin typeface="Times New Roman" panose="02020603050405020304" pitchFamily="18" charset="0"/>
              </a:rPr>
              <a:t>mass hint as measured in </a:t>
            </a:r>
            <a:r>
              <a:rPr lang="en-GB" dirty="0">
                <a:effectLst/>
                <a:latin typeface="Arial" panose="020B0604020202020204" pitchFamily="34" charset="0"/>
              </a:rPr>
              <a:t>4</a:t>
            </a:r>
            <a:r>
              <a:rPr lang="en-GB" dirty="0">
                <a:effectLst/>
                <a:latin typeface="Times New Roman" panose="02020603050405020304" pitchFamily="18" charset="0"/>
              </a:rPr>
              <a:t>He (blue line)</a:t>
            </a:r>
          </a:p>
          <a:p>
            <a:r>
              <a:rPr lang="en-GB" dirty="0">
                <a:effectLst/>
                <a:latin typeface="Times New Roman" panose="02020603050405020304" pitchFamily="18" charset="0"/>
              </a:rPr>
              <a:t>(green line) scan in the interval </a:t>
            </a:r>
            <a:r>
              <a:rPr lang="en-GB" dirty="0">
                <a:effectLst/>
                <a:latin typeface="Arial" panose="020B0604020202020204" pitchFamily="34" charset="0"/>
              </a:rPr>
              <a:t>E ∈ [273; 291] </a:t>
            </a:r>
            <a:r>
              <a:rPr lang="en-GB" dirty="0">
                <a:effectLst/>
                <a:latin typeface="Times New Roman" panose="02020603050405020304" pitchFamily="18" charset="0"/>
              </a:rPr>
              <a:t>MeV, corresponding to sqrt(</a:t>
            </a:r>
            <a:r>
              <a:rPr lang="en-GB" dirty="0">
                <a:effectLst/>
                <a:latin typeface="Arial" panose="020B0604020202020204" pitchFamily="34" charset="0"/>
              </a:rPr>
              <a:t>s)∈ [16</a:t>
            </a:r>
            <a:r>
              <a:rPr lang="en-GB" dirty="0">
                <a:effectLst/>
                <a:latin typeface="Times New Roman" panose="02020603050405020304" pitchFamily="18" charset="0"/>
              </a:rPr>
              <a:t>.</a:t>
            </a:r>
            <a:r>
              <a:rPr lang="en-GB" dirty="0">
                <a:effectLst/>
                <a:latin typeface="Arial" panose="020B0604020202020204" pitchFamily="34" charset="0"/>
              </a:rPr>
              <a:t>72; 17</a:t>
            </a:r>
            <a:r>
              <a:rPr lang="en-GB" dirty="0">
                <a:effectLst/>
                <a:latin typeface="Times New Roman" panose="02020603050405020304" pitchFamily="18" charset="0"/>
              </a:rPr>
              <a:t>.</a:t>
            </a:r>
            <a:r>
              <a:rPr lang="en-GB" dirty="0">
                <a:effectLst/>
                <a:latin typeface="Arial" panose="020B0604020202020204" pitchFamily="34" charset="0"/>
              </a:rPr>
              <a:t>25] </a:t>
            </a:r>
            <a:r>
              <a:rPr lang="en-GB" dirty="0">
                <a:effectLst/>
                <a:latin typeface="Times New Roman" panose="02020603050405020304" pitchFamily="18" charset="0"/>
              </a:rPr>
              <a:t>MeV, </a:t>
            </a:r>
            <a:r>
              <a:rPr lang="en-GB" dirty="0">
                <a:effectLst/>
                <a:latin typeface="Arial" panose="020B0604020202020204" pitchFamily="34" charset="0"/>
              </a:rPr>
              <a:t>2</a:t>
            </a:r>
            <a:r>
              <a:rPr lang="el-GR" dirty="0">
                <a:effectLst/>
                <a:latin typeface="Arial" panose="020B0604020202020204" pitchFamily="34" charset="0"/>
              </a:rPr>
              <a:t>σ </a:t>
            </a:r>
            <a:r>
              <a:rPr lang="en-GB" dirty="0">
                <a:effectLst/>
                <a:latin typeface="Times New Roman" panose="02020603050405020304" pitchFamily="18" charset="0"/>
              </a:rPr>
              <a:t>around the </a:t>
            </a:r>
            <a:r>
              <a:rPr lang="en-GB" dirty="0">
                <a:effectLst/>
                <a:latin typeface="Arial" panose="020B0604020202020204" pitchFamily="34" charset="0"/>
              </a:rPr>
              <a:t>X17 </a:t>
            </a:r>
            <a:r>
              <a:rPr lang="en-GB" dirty="0">
                <a:effectLst/>
                <a:latin typeface="Times New Roman" panose="02020603050405020304" pitchFamily="18" charset="0"/>
              </a:rPr>
              <a:t>mass hint obtained using a combination of the </a:t>
            </a:r>
            <a:r>
              <a:rPr lang="en-GB" dirty="0">
                <a:effectLst/>
                <a:latin typeface="Arial" panose="020B0604020202020204" pitchFamily="34" charset="0"/>
              </a:rPr>
              <a:t>4</a:t>
            </a:r>
            <a:r>
              <a:rPr lang="en-GB" dirty="0">
                <a:effectLst/>
                <a:latin typeface="Times New Roman" panose="02020603050405020304" pitchFamily="18" charset="0"/>
              </a:rPr>
              <a:t>He and </a:t>
            </a:r>
            <a:r>
              <a:rPr lang="en-GB" dirty="0">
                <a:effectLst/>
                <a:latin typeface="Arial" panose="020B0604020202020204" pitchFamily="34" charset="0"/>
              </a:rPr>
              <a:t>8</a:t>
            </a:r>
            <a:r>
              <a:rPr lang="en-GB" dirty="0">
                <a:effectLst/>
                <a:latin typeface="Times New Roman" panose="02020603050405020304" pitchFamily="18" charset="0"/>
              </a:rPr>
              <a:t>Be</a:t>
            </a:r>
          </a:p>
          <a:p>
            <a:r>
              <a:rPr lang="en-GB" dirty="0">
                <a:effectLst/>
                <a:latin typeface="Times New Roman" panose="02020603050405020304" pitchFamily="18" charset="0"/>
              </a:rPr>
              <a:t>ΔE =0.7 MeV</a:t>
            </a:r>
          </a:p>
          <a:p>
            <a:endParaRPr lang="en-US" dirty="0"/>
          </a:p>
        </p:txBody>
      </p:sp>
      <p:sp>
        <p:nvSpPr>
          <p:cNvPr id="4" name="Slide Number Placeholder 3"/>
          <p:cNvSpPr>
            <a:spLocks noGrp="1"/>
          </p:cNvSpPr>
          <p:nvPr>
            <p:ph type="sldNum" sz="quarter" idx="5"/>
          </p:nvPr>
        </p:nvSpPr>
        <p:spPr/>
        <p:txBody>
          <a:bodyPr/>
          <a:lstStyle/>
          <a:p>
            <a:fld id="{C922D94C-5E06-4C40-AD92-EB7FABA81F4B}" type="slidenum">
              <a:rPr lang="en-US" smtClean="0"/>
              <a:t>23</a:t>
            </a:fld>
            <a:endParaRPr lang="en-US"/>
          </a:p>
        </p:txBody>
      </p:sp>
    </p:spTree>
    <p:extLst>
      <p:ext uri="{BB962C8B-B14F-4D97-AF65-F5344CB8AC3E}">
        <p14:creationId xmlns:p14="http://schemas.microsoft.com/office/powerpoint/2010/main" val="274293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 channel scattering; s channel annihilation</a:t>
            </a:r>
          </a:p>
        </p:txBody>
      </p:sp>
      <p:sp>
        <p:nvSpPr>
          <p:cNvPr id="4" name="Slide Number Placeholder 3"/>
          <p:cNvSpPr>
            <a:spLocks noGrp="1"/>
          </p:cNvSpPr>
          <p:nvPr>
            <p:ph type="sldNum" sz="quarter" idx="5"/>
          </p:nvPr>
        </p:nvSpPr>
        <p:spPr/>
        <p:txBody>
          <a:bodyPr/>
          <a:lstStyle/>
          <a:p>
            <a:fld id="{C922D94C-5E06-4C40-AD92-EB7FABA81F4B}" type="slidenum">
              <a:rPr lang="en-US" smtClean="0"/>
              <a:t>24</a:t>
            </a:fld>
            <a:endParaRPr lang="en-US"/>
          </a:p>
        </p:txBody>
      </p:sp>
    </p:spTree>
    <p:extLst>
      <p:ext uri="{BB962C8B-B14F-4D97-AF65-F5344CB8AC3E}">
        <p14:creationId xmlns:p14="http://schemas.microsoft.com/office/powerpoint/2010/main" val="133230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en-GB"/>
              <a:t>Click to edit Master title style</a:t>
            </a:r>
            <a:endParaRPr dirty="0"/>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6" name="Slide Number Placeholder 5"/>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12700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a:t>Click to edit Master title style</a:t>
            </a:r>
            <a:endParaRPr/>
          </a:p>
        </p:txBody>
      </p:sp>
      <p:sp>
        <p:nvSpPr>
          <p:cNvPr id="3" name="Picture Placeholder 2"/>
          <p:cNvSpPr>
            <a:spLocks noGrp="1"/>
          </p:cNvSpPr>
          <p:nvPr>
            <p:ph type="pic" idx="1"/>
          </p:nvPr>
        </p:nvSpPr>
        <p:spPr>
          <a:xfrm>
            <a:off x="7317317" y="2048256"/>
            <a:ext cx="4569884"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noProof="0"/>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8773584"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6" name="Footer Placeholder 5"/>
          <p:cNvSpPr>
            <a:spLocks noGrp="1"/>
          </p:cNvSpPr>
          <p:nvPr>
            <p:ph type="ftr" sz="quarter" idx="11"/>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3296714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ormAutofit/>
          </a:bodyPr>
          <a:lstStyle>
            <a:lvl1pPr>
              <a:defRPr sz="2400"/>
            </a:lvl1pPr>
          </a:lstStyle>
          <a:p>
            <a:r>
              <a:rPr lang="en-GB"/>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9" name="Picture Placeholder 8"/>
          <p:cNvSpPr>
            <a:spLocks noGrp="1"/>
          </p:cNvSpPr>
          <p:nvPr>
            <p:ph type="pic" sz="quarter" idx="13"/>
          </p:nvPr>
        </p:nvSpPr>
        <p:spPr>
          <a:xfrm>
            <a:off x="1236133" y="1129553"/>
            <a:ext cx="10651067" cy="2980944"/>
          </a:xfrm>
        </p:spPr>
        <p:txBody>
          <a:bodyPr rtlCol="0">
            <a:normAutofit/>
          </a:bodyPr>
          <a:lstStyle>
            <a:lvl1pPr marL="0" indent="0">
              <a:buNone/>
              <a:defRPr sz="1800"/>
            </a:lvl1pPr>
          </a:lstStyle>
          <a:p>
            <a:pPr lvl="0"/>
            <a:r>
              <a:rPr lang="en-GB" noProof="0"/>
              <a:t>Click icon to add picture</a:t>
            </a:r>
            <a:endParaRPr noProof="0"/>
          </a:p>
        </p:txBody>
      </p:sp>
      <p:sp>
        <p:nvSpPr>
          <p:cNvPr id="5" name="Date Placeholder 3"/>
          <p:cNvSpPr>
            <a:spLocks noGrp="1"/>
          </p:cNvSpPr>
          <p:nvPr>
            <p:ph type="dt" sz="half" idx="14"/>
          </p:nvPr>
        </p:nvSpPr>
        <p:spPr>
          <a:xfrm>
            <a:off x="8885767"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6" name="Footer Placeholder 4"/>
          <p:cNvSpPr>
            <a:spLocks noGrp="1"/>
          </p:cNvSpPr>
          <p:nvPr>
            <p:ph type="ftr" sz="quarter" idx="15"/>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Tree>
    <p:extLst>
      <p:ext uri="{BB962C8B-B14F-4D97-AF65-F5344CB8AC3E}">
        <p14:creationId xmlns:p14="http://schemas.microsoft.com/office/powerpoint/2010/main" val="53046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ormAutofit/>
          </a:bodyPr>
          <a:lstStyle>
            <a:lvl1pPr>
              <a:defRPr sz="2400"/>
            </a:lvl1pPr>
          </a:lstStyle>
          <a:p>
            <a:r>
              <a:rPr lang="en-GB"/>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9" name="Picture Placeholder 8"/>
          <p:cNvSpPr>
            <a:spLocks noGrp="1"/>
          </p:cNvSpPr>
          <p:nvPr>
            <p:ph type="pic" sz="quarter" idx="13"/>
          </p:nvPr>
        </p:nvSpPr>
        <p:spPr>
          <a:xfrm>
            <a:off x="1236133" y="1129553"/>
            <a:ext cx="5315712" cy="2980944"/>
          </a:xfrm>
        </p:spPr>
        <p:txBody>
          <a:bodyPr rtlCol="0">
            <a:normAutofit/>
          </a:bodyPr>
          <a:lstStyle>
            <a:lvl1pPr marL="0" indent="0">
              <a:buNone/>
              <a:defRPr sz="1800"/>
            </a:lvl1pPr>
          </a:lstStyle>
          <a:p>
            <a:pPr lvl="0"/>
            <a:r>
              <a:rPr lang="en-GB" noProof="0"/>
              <a:t>Click icon to add picture</a:t>
            </a:r>
            <a:endParaRPr noProof="0"/>
          </a:p>
        </p:txBody>
      </p:sp>
      <p:sp>
        <p:nvSpPr>
          <p:cNvPr id="7" name="Picture Placeholder 8"/>
          <p:cNvSpPr>
            <a:spLocks noGrp="1"/>
          </p:cNvSpPr>
          <p:nvPr>
            <p:ph type="pic" sz="quarter" idx="14"/>
          </p:nvPr>
        </p:nvSpPr>
        <p:spPr>
          <a:xfrm>
            <a:off x="6571488" y="1129553"/>
            <a:ext cx="5315712" cy="2980944"/>
          </a:xfrm>
        </p:spPr>
        <p:txBody>
          <a:bodyPr rtlCol="0">
            <a:normAutofit/>
          </a:bodyPr>
          <a:lstStyle>
            <a:lvl1pPr marL="0" indent="0">
              <a:buNone/>
              <a:defRPr sz="1800"/>
            </a:lvl1pPr>
          </a:lstStyle>
          <a:p>
            <a:pPr lvl="0"/>
            <a:r>
              <a:rPr lang="en-GB" noProof="0"/>
              <a:t>Click icon to add picture</a:t>
            </a:r>
            <a:endParaRPr noProof="0"/>
          </a:p>
        </p:txBody>
      </p:sp>
      <p:sp>
        <p:nvSpPr>
          <p:cNvPr id="6" name="Date Placeholder 3"/>
          <p:cNvSpPr>
            <a:spLocks noGrp="1"/>
          </p:cNvSpPr>
          <p:nvPr>
            <p:ph type="dt" sz="half" idx="15"/>
          </p:nvPr>
        </p:nvSpPr>
        <p:spPr>
          <a:xfrm>
            <a:off x="8773584"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8" name="Footer Placeholder 4"/>
          <p:cNvSpPr>
            <a:spLocks noGrp="1"/>
          </p:cNvSpPr>
          <p:nvPr>
            <p:ph type="ftr" sz="quarter" idx="16"/>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Tree>
    <p:extLst>
      <p:ext uri="{BB962C8B-B14F-4D97-AF65-F5344CB8AC3E}">
        <p14:creationId xmlns:p14="http://schemas.microsoft.com/office/powerpoint/2010/main" val="1657488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ormAutofit/>
          </a:bodyPr>
          <a:lstStyle>
            <a:lvl1pPr>
              <a:defRPr sz="2400"/>
            </a:lvl1pPr>
          </a:lstStyle>
          <a:p>
            <a:r>
              <a:rPr lang="en-GB"/>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9" name="Picture Placeholder 8"/>
          <p:cNvSpPr>
            <a:spLocks noGrp="1"/>
          </p:cNvSpPr>
          <p:nvPr>
            <p:ph type="pic" sz="quarter" idx="13"/>
          </p:nvPr>
        </p:nvSpPr>
        <p:spPr>
          <a:xfrm>
            <a:off x="1236133" y="1129553"/>
            <a:ext cx="8802624" cy="2980944"/>
          </a:xfrm>
        </p:spPr>
        <p:txBody>
          <a:bodyPr rtlCol="0">
            <a:normAutofit/>
          </a:bodyPr>
          <a:lstStyle>
            <a:lvl1pPr marL="0" indent="0">
              <a:buNone/>
              <a:defRPr sz="1800"/>
            </a:lvl1pPr>
          </a:lstStyle>
          <a:p>
            <a:pPr lvl="0"/>
            <a:r>
              <a:rPr lang="en-GB" noProof="0"/>
              <a:t>Click icon to add picture</a:t>
            </a:r>
            <a:endParaRPr noProof="0"/>
          </a:p>
        </p:txBody>
      </p:sp>
      <p:sp>
        <p:nvSpPr>
          <p:cNvPr id="7" name="Picture Placeholder 8"/>
          <p:cNvSpPr>
            <a:spLocks noGrp="1"/>
          </p:cNvSpPr>
          <p:nvPr>
            <p:ph type="pic" sz="quarter" idx="14"/>
          </p:nvPr>
        </p:nvSpPr>
        <p:spPr>
          <a:xfrm>
            <a:off x="10058400" y="1129553"/>
            <a:ext cx="1828800" cy="1481328"/>
          </a:xfrm>
        </p:spPr>
        <p:txBody>
          <a:bodyPr rtlCol="0">
            <a:normAutofit/>
          </a:bodyPr>
          <a:lstStyle>
            <a:lvl1pPr marL="0" indent="0">
              <a:buNone/>
              <a:defRPr sz="1800"/>
            </a:lvl1pPr>
          </a:lstStyle>
          <a:p>
            <a:pPr lvl="0"/>
            <a:r>
              <a:rPr lang="en-GB" noProof="0"/>
              <a:t>Click icon to add picture</a:t>
            </a:r>
            <a:endParaRPr noProof="0"/>
          </a:p>
        </p:txBody>
      </p:sp>
      <p:sp>
        <p:nvSpPr>
          <p:cNvPr id="8" name="Picture Placeholder 8"/>
          <p:cNvSpPr>
            <a:spLocks noGrp="1"/>
          </p:cNvSpPr>
          <p:nvPr>
            <p:ph type="pic" sz="quarter" idx="15"/>
          </p:nvPr>
        </p:nvSpPr>
        <p:spPr>
          <a:xfrm>
            <a:off x="10058400" y="2629169"/>
            <a:ext cx="1828800" cy="1481328"/>
          </a:xfrm>
        </p:spPr>
        <p:txBody>
          <a:bodyPr rtlCol="0">
            <a:normAutofit/>
          </a:bodyPr>
          <a:lstStyle>
            <a:lvl1pPr marL="0" indent="0">
              <a:buNone/>
              <a:defRPr sz="1800"/>
            </a:lvl1pPr>
          </a:lstStyle>
          <a:p>
            <a:pPr lvl="0"/>
            <a:r>
              <a:rPr lang="en-GB" noProof="0"/>
              <a:t>Click icon to add picture</a:t>
            </a:r>
            <a:endParaRPr noProof="0"/>
          </a:p>
        </p:txBody>
      </p:sp>
      <p:sp>
        <p:nvSpPr>
          <p:cNvPr id="10" name="Date Placeholder 3"/>
          <p:cNvSpPr>
            <a:spLocks noGrp="1"/>
          </p:cNvSpPr>
          <p:nvPr>
            <p:ph type="dt" sz="half" idx="16"/>
          </p:nvPr>
        </p:nvSpPr>
        <p:spPr>
          <a:xfrm>
            <a:off x="8773584"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11" name="Footer Placeholder 4"/>
          <p:cNvSpPr>
            <a:spLocks noGrp="1"/>
          </p:cNvSpPr>
          <p:nvPr>
            <p:ph type="ftr" sz="quarter" idx="17"/>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Tree>
    <p:extLst>
      <p:ext uri="{BB962C8B-B14F-4D97-AF65-F5344CB8AC3E}">
        <p14:creationId xmlns:p14="http://schemas.microsoft.com/office/powerpoint/2010/main" val="403546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a:xfrm>
            <a:off x="8885767"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5" name="Footer Placeholder 4"/>
          <p:cNvSpPr>
            <a:spLocks noGrp="1"/>
          </p:cNvSpPr>
          <p:nvPr>
            <p:ph type="ftr" sz="quarter" idx="11"/>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4205340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0071" y="1129554"/>
            <a:ext cx="1219200" cy="5533278"/>
          </a:xfrm>
        </p:spPr>
        <p:txBody>
          <a:bodyPr vert="eaVert" lIns="274320" tIns="685800" bIns="685800"/>
          <a:lstStyle/>
          <a:p>
            <a:r>
              <a:rPr lang="en-GB"/>
              <a:t>Click to edit Master title style</a:t>
            </a:r>
            <a:endParaRPr/>
          </a:p>
        </p:txBody>
      </p:sp>
      <p:sp>
        <p:nvSpPr>
          <p:cNvPr id="3" name="Vertical Text Placeholder 2"/>
          <p:cNvSpPr>
            <a:spLocks noGrp="1"/>
          </p:cNvSpPr>
          <p:nvPr>
            <p:ph type="body" orient="vert" idx="1"/>
          </p:nvPr>
        </p:nvSpPr>
        <p:spPr>
          <a:xfrm>
            <a:off x="1490133" y="1734671"/>
            <a:ext cx="8568267" cy="4542304"/>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a:xfrm>
            <a:off x="8885767"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5" name="Footer Placeholder 4"/>
          <p:cNvSpPr>
            <a:spLocks noGrp="1"/>
          </p:cNvSpPr>
          <p:nvPr>
            <p:ph type="ftr" sz="quarter" idx="11"/>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4094912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8" name="Rectangle 4"/>
          <p:cNvSpPr>
            <a:spLocks noGrp="1" noChangeArrowheads="1"/>
          </p:cNvSpPr>
          <p:nvPr>
            <p:ph type="dt" sz="half" idx="2"/>
          </p:nvPr>
        </p:nvSpPr>
        <p:spPr bwMode="auto">
          <a:xfrm>
            <a:off x="4655840" y="6597352"/>
            <a:ext cx="413768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smtClean="0"/>
            </a:lvl1pPr>
          </a:lstStyle>
          <a:p>
            <a:pPr>
              <a:defRPr/>
            </a:pPr>
            <a:endParaRPr lang="en-US" dirty="0">
              <a:solidFill>
                <a:srgbClr val="000000"/>
              </a:solidFill>
            </a:endParaRPr>
          </a:p>
        </p:txBody>
      </p:sp>
      <p:sp>
        <p:nvSpPr>
          <p:cNvPr id="9" name="Rectangle 5"/>
          <p:cNvSpPr>
            <a:spLocks noGrp="1" noChangeArrowheads="1"/>
          </p:cNvSpPr>
          <p:nvPr>
            <p:ph type="ftr" sz="quarter" idx="3"/>
          </p:nvPr>
        </p:nvSpPr>
        <p:spPr bwMode="auto">
          <a:xfrm>
            <a:off x="47328" y="6584776"/>
            <a:ext cx="32643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dirty="0" smtClean="0"/>
            </a:lvl1pPr>
          </a:lstStyle>
          <a:p>
            <a:pPr>
              <a:defRPr/>
            </a:pPr>
            <a:endParaRPr lang="en-US">
              <a:solidFill>
                <a:srgbClr val="000000"/>
              </a:solidFill>
            </a:endParaRPr>
          </a:p>
        </p:txBody>
      </p:sp>
      <p:sp>
        <p:nvSpPr>
          <p:cNvPr id="10" name="Rectangle 6"/>
          <p:cNvSpPr>
            <a:spLocks noGrp="1" noChangeArrowheads="1"/>
          </p:cNvSpPr>
          <p:nvPr>
            <p:ph type="sldNum" sz="quarter" idx="4"/>
          </p:nvPr>
        </p:nvSpPr>
        <p:spPr bwMode="auto">
          <a:xfrm>
            <a:off x="11540067" y="659765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28B3DEC0-DCD1-B74D-8B72-DBB36645193B}" type="slidenum">
              <a:rPr lang="en-US">
                <a:solidFill>
                  <a:srgbClr val="000000"/>
                </a:solidFill>
              </a:rPr>
              <a:pPr>
                <a:defRPr/>
              </a:pPr>
              <a:t>‹#›</a:t>
            </a:fld>
            <a:endParaRPr lang="en-US">
              <a:solidFill>
                <a:srgbClr val="000000"/>
              </a:solidFill>
            </a:endParaRPr>
          </a:p>
        </p:txBody>
      </p:sp>
      <p:sp>
        <p:nvSpPr>
          <p:cNvPr id="11" name="Rectangle 15"/>
          <p:cNvSpPr>
            <a:spLocks noChangeArrowheads="1"/>
          </p:cNvSpPr>
          <p:nvPr userDrawn="1"/>
        </p:nvSpPr>
        <p:spPr bwMode="auto">
          <a:xfrm>
            <a:off x="101600" y="6553201"/>
            <a:ext cx="11887200" cy="42863"/>
          </a:xfrm>
          <a:prstGeom prst="rect">
            <a:avLst/>
          </a:prstGeom>
          <a:solidFill>
            <a:srgbClr val="58CC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96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95407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2"/>
          </p:nvPr>
        </p:nvSpPr>
        <p:spPr bwMode="auto">
          <a:xfrm>
            <a:off x="4655840" y="6597352"/>
            <a:ext cx="413768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smtClean="0"/>
            </a:lvl1pPr>
          </a:lstStyle>
          <a:p>
            <a:pPr>
              <a:defRPr/>
            </a:pPr>
            <a:endParaRPr lang="en-US" dirty="0">
              <a:solidFill>
                <a:srgbClr val="000000"/>
              </a:solidFill>
            </a:endParaRPr>
          </a:p>
        </p:txBody>
      </p:sp>
      <p:sp>
        <p:nvSpPr>
          <p:cNvPr id="8" name="Rectangle 5"/>
          <p:cNvSpPr>
            <a:spLocks noGrp="1" noChangeArrowheads="1"/>
          </p:cNvSpPr>
          <p:nvPr>
            <p:ph type="ftr" sz="quarter" idx="3"/>
          </p:nvPr>
        </p:nvSpPr>
        <p:spPr bwMode="auto">
          <a:xfrm>
            <a:off x="47328" y="6584776"/>
            <a:ext cx="32643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dirty="0" smtClean="0"/>
            </a:lvl1pPr>
          </a:lstStyle>
          <a:p>
            <a:pPr>
              <a:defRPr/>
            </a:pPr>
            <a:endParaRPr lang="en-US">
              <a:solidFill>
                <a:srgbClr val="000000"/>
              </a:solidFill>
            </a:endParaRPr>
          </a:p>
        </p:txBody>
      </p:sp>
      <p:sp>
        <p:nvSpPr>
          <p:cNvPr id="9" name="Rectangle 6"/>
          <p:cNvSpPr>
            <a:spLocks noGrp="1" noChangeArrowheads="1"/>
          </p:cNvSpPr>
          <p:nvPr>
            <p:ph type="sldNum" sz="quarter" idx="4"/>
          </p:nvPr>
        </p:nvSpPr>
        <p:spPr bwMode="auto">
          <a:xfrm>
            <a:off x="11540067" y="659765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28B3DEC0-DCD1-B74D-8B72-DBB36645193B}" type="slidenum">
              <a:rPr lang="en-US">
                <a:solidFill>
                  <a:srgbClr val="000000"/>
                </a:solidFill>
              </a:rPr>
              <a:pPr>
                <a:defRPr/>
              </a:pPr>
              <a:t>‹#›</a:t>
            </a:fld>
            <a:endParaRPr lang="en-US">
              <a:solidFill>
                <a:srgbClr val="000000"/>
              </a:solidFill>
            </a:endParaRPr>
          </a:p>
        </p:txBody>
      </p:sp>
      <p:sp>
        <p:nvSpPr>
          <p:cNvPr id="10" name="Rectangle 15"/>
          <p:cNvSpPr>
            <a:spLocks noChangeArrowheads="1"/>
          </p:cNvSpPr>
          <p:nvPr userDrawn="1"/>
        </p:nvSpPr>
        <p:spPr bwMode="auto">
          <a:xfrm>
            <a:off x="101600" y="6553201"/>
            <a:ext cx="11887200" cy="42863"/>
          </a:xfrm>
          <a:prstGeom prst="rect">
            <a:avLst/>
          </a:prstGeom>
          <a:solidFill>
            <a:srgbClr val="58CC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96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667448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Rectangle 4"/>
          <p:cNvSpPr>
            <a:spLocks noGrp="1" noChangeArrowheads="1"/>
          </p:cNvSpPr>
          <p:nvPr>
            <p:ph type="dt" sz="half" idx="2"/>
          </p:nvPr>
        </p:nvSpPr>
        <p:spPr bwMode="auto">
          <a:xfrm>
            <a:off x="4655840" y="6597352"/>
            <a:ext cx="413768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smtClean="0"/>
            </a:lvl1pPr>
          </a:lstStyle>
          <a:p>
            <a:pPr>
              <a:defRPr/>
            </a:pPr>
            <a:endParaRPr lang="en-US" dirty="0">
              <a:solidFill>
                <a:srgbClr val="000000"/>
              </a:solidFill>
            </a:endParaRPr>
          </a:p>
        </p:txBody>
      </p:sp>
      <p:sp>
        <p:nvSpPr>
          <p:cNvPr id="7" name="Rectangle 5"/>
          <p:cNvSpPr>
            <a:spLocks noGrp="1" noChangeArrowheads="1"/>
          </p:cNvSpPr>
          <p:nvPr>
            <p:ph type="ftr" sz="quarter" idx="3"/>
          </p:nvPr>
        </p:nvSpPr>
        <p:spPr bwMode="auto">
          <a:xfrm>
            <a:off x="47328" y="6584776"/>
            <a:ext cx="32643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dirty="0" smtClean="0"/>
            </a:lvl1pPr>
          </a:lstStyle>
          <a:p>
            <a:pPr>
              <a:defRPr/>
            </a:pPr>
            <a:endParaRPr lang="en-US">
              <a:solidFill>
                <a:srgbClr val="000000"/>
              </a:solidFill>
            </a:endParaRPr>
          </a:p>
        </p:txBody>
      </p:sp>
      <p:sp>
        <p:nvSpPr>
          <p:cNvPr id="8" name="Rectangle 6"/>
          <p:cNvSpPr>
            <a:spLocks noGrp="1" noChangeArrowheads="1"/>
          </p:cNvSpPr>
          <p:nvPr>
            <p:ph type="sldNum" sz="quarter" idx="4"/>
          </p:nvPr>
        </p:nvSpPr>
        <p:spPr bwMode="auto">
          <a:xfrm>
            <a:off x="11540067" y="659765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28B3DEC0-DCD1-B74D-8B72-DBB36645193B}" type="slidenum">
              <a:rPr lang="en-US">
                <a:solidFill>
                  <a:srgbClr val="000000"/>
                </a:solidFill>
              </a:rPr>
              <a:pPr>
                <a:defRPr/>
              </a:pPr>
              <a:t>‹#›</a:t>
            </a:fld>
            <a:endParaRPr lang="en-US">
              <a:solidFill>
                <a:srgbClr val="000000"/>
              </a:solidFill>
            </a:endParaRPr>
          </a:p>
        </p:txBody>
      </p:sp>
      <p:sp>
        <p:nvSpPr>
          <p:cNvPr id="9" name="Rectangle 15"/>
          <p:cNvSpPr>
            <a:spLocks noChangeArrowheads="1"/>
          </p:cNvSpPr>
          <p:nvPr userDrawn="1"/>
        </p:nvSpPr>
        <p:spPr bwMode="auto">
          <a:xfrm>
            <a:off x="101600" y="6553201"/>
            <a:ext cx="11887200" cy="42863"/>
          </a:xfrm>
          <a:prstGeom prst="rect">
            <a:avLst/>
          </a:prstGeom>
          <a:solidFill>
            <a:srgbClr val="58CC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96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33674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noChangeArrowheads="1"/>
          </p:cNvSpPr>
          <p:nvPr>
            <p:ph type="dt" sz="half" idx="2"/>
          </p:nvPr>
        </p:nvSpPr>
        <p:spPr bwMode="auto">
          <a:xfrm>
            <a:off x="4655840" y="6597352"/>
            <a:ext cx="413768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smtClean="0"/>
            </a:lvl1pPr>
          </a:lstStyle>
          <a:p>
            <a:pPr>
              <a:defRPr/>
            </a:pPr>
            <a:endParaRPr lang="en-US" dirty="0">
              <a:solidFill>
                <a:srgbClr val="000000"/>
              </a:solidFill>
            </a:endParaRPr>
          </a:p>
        </p:txBody>
      </p:sp>
      <p:sp>
        <p:nvSpPr>
          <p:cNvPr id="6" name="Footer Placeholder 5"/>
          <p:cNvSpPr>
            <a:spLocks noGrp="1" noChangeArrowheads="1"/>
          </p:cNvSpPr>
          <p:nvPr>
            <p:ph type="ftr" sz="quarter" idx="3"/>
          </p:nvPr>
        </p:nvSpPr>
        <p:spPr bwMode="auto">
          <a:xfrm>
            <a:off x="47328" y="6584776"/>
            <a:ext cx="32643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dirty="0" smtClean="0"/>
            </a:lvl1pPr>
          </a:lstStyle>
          <a:p>
            <a:pPr>
              <a:defRPr/>
            </a:pPr>
            <a:endParaRPr lang="en-US">
              <a:solidFill>
                <a:srgbClr val="000000"/>
              </a:solidFill>
            </a:endParaRPr>
          </a:p>
        </p:txBody>
      </p:sp>
      <p:sp>
        <p:nvSpPr>
          <p:cNvPr id="7" name="Slide Number Placeholder 6"/>
          <p:cNvSpPr>
            <a:spLocks noGrp="1" noChangeArrowheads="1"/>
          </p:cNvSpPr>
          <p:nvPr>
            <p:ph type="sldNum" sz="quarter" idx="4"/>
          </p:nvPr>
        </p:nvSpPr>
        <p:spPr bwMode="auto">
          <a:xfrm>
            <a:off x="11540067" y="659765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28B3DEC0-DCD1-B74D-8B72-DBB36645193B}" type="slidenum">
              <a:rPr lang="en-US">
                <a:solidFill>
                  <a:srgbClr val="000000"/>
                </a:solidFill>
              </a:rPr>
              <a:pPr>
                <a:defRPr/>
              </a:pPr>
              <a:t>‹#›</a:t>
            </a:fld>
            <a:endParaRPr lang="en-US">
              <a:solidFill>
                <a:srgbClr val="000000"/>
              </a:solidFill>
            </a:endParaRPr>
          </a:p>
        </p:txBody>
      </p:sp>
      <p:sp>
        <p:nvSpPr>
          <p:cNvPr id="8" name="Rectangle 15"/>
          <p:cNvSpPr>
            <a:spLocks noChangeArrowheads="1"/>
          </p:cNvSpPr>
          <p:nvPr userDrawn="1"/>
        </p:nvSpPr>
        <p:spPr bwMode="auto">
          <a:xfrm>
            <a:off x="101600" y="6553201"/>
            <a:ext cx="11887200" cy="42863"/>
          </a:xfrm>
          <a:prstGeom prst="rect">
            <a:avLst/>
          </a:prstGeom>
          <a:solidFill>
            <a:srgbClr val="58CC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960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730704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idx="1"/>
          </p:nvPr>
        </p:nvSpPr>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6" name="Slide Number Placeholder 5"/>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3405874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6560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2420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0341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2378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1806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8553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06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7156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4944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764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en-GB"/>
              <a:t>Click to edit Master title style</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9" name="Picture Placeholder 8"/>
          <p:cNvSpPr>
            <a:spLocks noGrp="1"/>
          </p:cNvSpPr>
          <p:nvPr>
            <p:ph type="pic" sz="quarter" idx="13"/>
          </p:nvPr>
        </p:nvSpPr>
        <p:spPr>
          <a:xfrm>
            <a:off x="1236133" y="1129553"/>
            <a:ext cx="10651067" cy="3886200"/>
          </a:xfrm>
        </p:spPr>
        <p:txBody>
          <a:bodyPr rtlCol="0">
            <a:normAutofit/>
          </a:bodyPr>
          <a:lstStyle>
            <a:lvl1pPr marL="0" indent="0">
              <a:buNone/>
              <a:defRPr sz="1800"/>
            </a:lvl1pPr>
          </a:lstStyle>
          <a:p>
            <a:pPr lvl="0"/>
            <a:r>
              <a:rPr lang="en-GB" noProof="0"/>
              <a:t>Click icon to add picture</a:t>
            </a:r>
            <a:endParaRPr noProof="0"/>
          </a:p>
        </p:txBody>
      </p:sp>
      <p:sp>
        <p:nvSpPr>
          <p:cNvPr id="5" name="Date Placeholder 3"/>
          <p:cNvSpPr>
            <a:spLocks noGrp="1"/>
          </p:cNvSpPr>
          <p:nvPr>
            <p:ph type="dt" sz="half" idx="14"/>
          </p:nvPr>
        </p:nvSpPr>
        <p:spPr>
          <a:xfrm>
            <a:off x="8885767"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6" name="Footer Placeholder 4"/>
          <p:cNvSpPr>
            <a:spLocks noGrp="1"/>
          </p:cNvSpPr>
          <p:nvPr>
            <p:ph type="ftr" sz="quarter" idx="15"/>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Tree>
    <p:extLst>
      <p:ext uri="{BB962C8B-B14F-4D97-AF65-F5344CB8AC3E}">
        <p14:creationId xmlns:p14="http://schemas.microsoft.com/office/powerpoint/2010/main" val="2297731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EA0DD1-12E8-A543-B9BA-B8EBF896E44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7984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GB"/>
              <a:t>Click to edit Master title style</a:t>
            </a:r>
            <a:endParaRPr lang="en-US"/>
          </a:p>
        </p:txBody>
      </p:sp>
      <p:sp>
        <p:nvSpPr>
          <p:cNvPr id="3" name="ClipArt Placeholder 2"/>
          <p:cNvSpPr>
            <a:spLocks noGrp="1"/>
          </p:cNvSpPr>
          <p:nvPr>
            <p:ph type="clipArt" sz="half" idx="1"/>
          </p:nvPr>
        </p:nvSpPr>
        <p:spPr>
          <a:xfrm>
            <a:off x="608640" y="1604329"/>
            <a:ext cx="5391360" cy="4524955"/>
          </a:xfrm>
        </p:spPr>
        <p:txBody>
          <a:bodyPr/>
          <a:lstStyle/>
          <a:p>
            <a:pPr lvl="0"/>
            <a:r>
              <a:rPr lang="en-GB" noProof="0"/>
              <a:t>Click icon to add online image</a:t>
            </a:r>
            <a:endParaRPr lang="en-US" noProof="0"/>
          </a:p>
        </p:txBody>
      </p:sp>
      <p:sp>
        <p:nvSpPr>
          <p:cNvPr id="4" name="Text Placeholder 3"/>
          <p:cNvSpPr>
            <a:spLocks noGrp="1"/>
          </p:cNvSpPr>
          <p:nvPr>
            <p:ph type="body" sz="half" idx="2"/>
          </p:nvPr>
        </p:nvSpPr>
        <p:spPr>
          <a:xfrm>
            <a:off x="6184321" y="1604329"/>
            <a:ext cx="5393280" cy="45249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idx="10"/>
          </p:nvPr>
        </p:nvSpPr>
        <p:spPr>
          <a:xfrm>
            <a:off x="609600" y="6246814"/>
            <a:ext cx="2836333" cy="471487"/>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solidFill>
                <a:prstClr val="black">
                  <a:tint val="75000"/>
                </a:prstClr>
              </a:solidFill>
              <a:latin typeface="Calibri"/>
            </a:endParaRPr>
          </a:p>
        </p:txBody>
      </p:sp>
      <p:sp>
        <p:nvSpPr>
          <p:cNvPr id="6" name="Footer Placeholder 5"/>
          <p:cNvSpPr>
            <a:spLocks noGrp="1"/>
          </p:cNvSpPr>
          <p:nvPr>
            <p:ph type="ftr" idx="11"/>
          </p:nvPr>
        </p:nvSpPr>
        <p:spPr>
          <a:xfrm>
            <a:off x="4169834" y="6246814"/>
            <a:ext cx="3862917" cy="471487"/>
          </a:xfrm>
        </p:spPr>
        <p:txBody>
          <a:bodyPr/>
          <a:lstStyle>
            <a:lvl1pPr>
              <a:defRPr/>
            </a:lvl1pPr>
          </a:lstStyle>
          <a:p>
            <a:pPr>
              <a:defRPr/>
            </a:pPr>
            <a:endParaRPr lang="it-IT">
              <a:solidFill>
                <a:prstClr val="black">
                  <a:tint val="75000"/>
                </a:prstClr>
              </a:solidFill>
              <a:latin typeface="Calibri"/>
            </a:endParaRPr>
          </a:p>
        </p:txBody>
      </p:sp>
      <p:sp>
        <p:nvSpPr>
          <p:cNvPr id="7" name="Slide Number Placeholder 6"/>
          <p:cNvSpPr>
            <a:spLocks noGrp="1"/>
          </p:cNvSpPr>
          <p:nvPr>
            <p:ph type="sldNum" idx="12"/>
          </p:nvPr>
        </p:nvSpPr>
        <p:spPr>
          <a:xfrm>
            <a:off x="8741833" y="6246814"/>
            <a:ext cx="2838451" cy="471487"/>
          </a:xfrm>
        </p:spPr>
        <p:txBody>
          <a:bodyPr/>
          <a:lstStyle>
            <a:lvl1pPr>
              <a:defRPr/>
            </a:lvl1pPr>
          </a:lstStyle>
          <a:p>
            <a:fld id="{2934A317-1F32-044F-88C0-57612DBBEE16}" type="slidenum">
              <a:rPr lang="it-IT">
                <a:solidFill>
                  <a:prstClr val="black">
                    <a:tint val="75000"/>
                  </a:prstClr>
                </a:solidFill>
                <a:latin typeface="Calibri"/>
              </a:rPr>
              <a:pPr/>
              <a:t>‹#›</a:t>
            </a:fld>
            <a:endParaRPr lang="it-IT">
              <a:solidFill>
                <a:prstClr val="black">
                  <a:tint val="75000"/>
                </a:prstClr>
              </a:solidFill>
              <a:latin typeface="Calibri"/>
            </a:endParaRPr>
          </a:p>
        </p:txBody>
      </p:sp>
    </p:spTree>
    <p:extLst>
      <p:ext uri="{BB962C8B-B14F-4D97-AF65-F5344CB8AC3E}">
        <p14:creationId xmlns:p14="http://schemas.microsoft.com/office/powerpoint/2010/main" val="2407497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775" indent="0" algn="ctr">
              <a:buNone/>
              <a:defRPr>
                <a:solidFill>
                  <a:schemeClr val="tx1">
                    <a:tint val="75000"/>
                  </a:schemeClr>
                </a:solidFill>
              </a:defRPr>
            </a:lvl2pPr>
            <a:lvl3pPr marL="913556" indent="0" algn="ctr">
              <a:buNone/>
              <a:defRPr>
                <a:solidFill>
                  <a:schemeClr val="tx1">
                    <a:tint val="75000"/>
                  </a:schemeClr>
                </a:solidFill>
              </a:defRPr>
            </a:lvl3pPr>
            <a:lvl4pPr marL="1370340" indent="0" algn="ctr">
              <a:buNone/>
              <a:defRPr>
                <a:solidFill>
                  <a:schemeClr val="tx1">
                    <a:tint val="75000"/>
                  </a:schemeClr>
                </a:solidFill>
              </a:defRPr>
            </a:lvl4pPr>
            <a:lvl5pPr marL="1827117" indent="0" algn="ctr">
              <a:buNone/>
              <a:defRPr>
                <a:solidFill>
                  <a:schemeClr val="tx1">
                    <a:tint val="75000"/>
                  </a:schemeClr>
                </a:solidFill>
              </a:defRPr>
            </a:lvl5pPr>
            <a:lvl6pPr marL="2283894" indent="0" algn="ctr">
              <a:buNone/>
              <a:defRPr>
                <a:solidFill>
                  <a:schemeClr val="tx1">
                    <a:tint val="75000"/>
                  </a:schemeClr>
                </a:solidFill>
              </a:defRPr>
            </a:lvl6pPr>
            <a:lvl7pPr marL="2740677" indent="0" algn="ctr">
              <a:buNone/>
              <a:defRPr>
                <a:solidFill>
                  <a:schemeClr val="tx1">
                    <a:tint val="75000"/>
                  </a:schemeClr>
                </a:solidFill>
              </a:defRPr>
            </a:lvl7pPr>
            <a:lvl8pPr marL="3197451" indent="0" algn="ctr">
              <a:buNone/>
              <a:defRPr>
                <a:solidFill>
                  <a:schemeClr val="tx1">
                    <a:tint val="75000"/>
                  </a:schemeClr>
                </a:solidFill>
              </a:defRPr>
            </a:lvl8pPr>
            <a:lvl9pPr marL="3654234"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733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733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32"/>
            <a:ext cx="10363200" cy="1500187"/>
          </a:xfrm>
        </p:spPr>
        <p:txBody>
          <a:bodyPr anchor="b"/>
          <a:lstStyle>
            <a:lvl1pPr marL="0" indent="0">
              <a:buNone/>
              <a:defRPr sz="2000">
                <a:solidFill>
                  <a:schemeClr val="tx1">
                    <a:tint val="75000"/>
                  </a:schemeClr>
                </a:solidFill>
              </a:defRPr>
            </a:lvl1pPr>
            <a:lvl2pPr marL="456775" indent="0">
              <a:buNone/>
              <a:defRPr sz="1800">
                <a:solidFill>
                  <a:schemeClr val="tx1">
                    <a:tint val="75000"/>
                  </a:schemeClr>
                </a:solidFill>
              </a:defRPr>
            </a:lvl2pPr>
            <a:lvl3pPr marL="913556" indent="0">
              <a:buNone/>
              <a:defRPr sz="1600">
                <a:solidFill>
                  <a:schemeClr val="tx1">
                    <a:tint val="75000"/>
                  </a:schemeClr>
                </a:solidFill>
              </a:defRPr>
            </a:lvl3pPr>
            <a:lvl4pPr marL="1370340" indent="0">
              <a:buNone/>
              <a:defRPr sz="1400">
                <a:solidFill>
                  <a:schemeClr val="tx1">
                    <a:tint val="75000"/>
                  </a:schemeClr>
                </a:solidFill>
              </a:defRPr>
            </a:lvl4pPr>
            <a:lvl5pPr marL="1827117" indent="0">
              <a:buNone/>
              <a:defRPr sz="1400">
                <a:solidFill>
                  <a:schemeClr val="tx1">
                    <a:tint val="75000"/>
                  </a:schemeClr>
                </a:solidFill>
              </a:defRPr>
            </a:lvl5pPr>
            <a:lvl6pPr marL="2283894" indent="0">
              <a:buNone/>
              <a:defRPr sz="1400">
                <a:solidFill>
                  <a:schemeClr val="tx1">
                    <a:tint val="75000"/>
                  </a:schemeClr>
                </a:solidFill>
              </a:defRPr>
            </a:lvl6pPr>
            <a:lvl7pPr marL="2740677" indent="0">
              <a:buNone/>
              <a:defRPr sz="1400">
                <a:solidFill>
                  <a:schemeClr val="tx1">
                    <a:tint val="75000"/>
                  </a:schemeClr>
                </a:solidFill>
              </a:defRPr>
            </a:lvl7pPr>
            <a:lvl8pPr marL="3197451" indent="0">
              <a:buNone/>
              <a:defRPr sz="1400">
                <a:solidFill>
                  <a:schemeClr val="tx1">
                    <a:tint val="75000"/>
                  </a:schemeClr>
                </a:solidFill>
              </a:defRPr>
            </a:lvl8pPr>
            <a:lvl9pPr marL="3654234"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744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1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1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1512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172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5991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9130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6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6868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885767"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6" name="Slide Number Placeholder 5"/>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4141145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75" indent="0">
              <a:buNone/>
              <a:defRPr sz="2800"/>
            </a:lvl2pPr>
            <a:lvl3pPr marL="913556" indent="0">
              <a:buNone/>
              <a:defRPr sz="2400"/>
            </a:lvl3pPr>
            <a:lvl4pPr marL="1370340" indent="0">
              <a:buNone/>
              <a:defRPr sz="2000"/>
            </a:lvl4pPr>
            <a:lvl5pPr marL="1827117" indent="0">
              <a:buNone/>
              <a:defRPr sz="2000"/>
            </a:lvl5pPr>
            <a:lvl6pPr marL="2283894" indent="0">
              <a:buNone/>
              <a:defRPr sz="2000"/>
            </a:lvl6pPr>
            <a:lvl7pPr marL="2740677" indent="0">
              <a:buNone/>
              <a:defRPr sz="2000"/>
            </a:lvl7pPr>
            <a:lvl8pPr marL="3197451" indent="0">
              <a:buNone/>
              <a:defRPr sz="2000"/>
            </a:lvl8pPr>
            <a:lvl9pPr marL="3654234"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110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436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96E9B0-50F4-8145-A0B7-BC03CDBCE0F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5339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33D1B6-0455-3743-9055-6D4BA808BA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7974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73314B-609D-8047-928D-004D7D7647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7868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A2BAA-6A04-1C4A-850E-1A870BA6BE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308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A330241-9F33-304C-8C7B-E3F2E50176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7892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091F44A-5762-9B48-9088-016155103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3493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D720266-2806-FD4B-BDA0-B40673E12A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471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7DA5C8C-ECF1-DC47-9B64-77424D7ECB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2622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dirty="0"/>
          </a:p>
        </p:txBody>
      </p:sp>
      <p:sp>
        <p:nvSpPr>
          <p:cNvPr id="3" name="Content Placeholder 2"/>
          <p:cNvSpPr>
            <a:spLocks noGrp="1"/>
          </p:cNvSpPr>
          <p:nvPr>
            <p:ph sz="half" idx="1"/>
          </p:nvPr>
        </p:nvSpPr>
        <p:spPr>
          <a:xfrm>
            <a:off x="1490133"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Content Placeholder 3"/>
          <p:cNvSpPr>
            <a:spLocks noGrp="1"/>
          </p:cNvSpPr>
          <p:nvPr>
            <p:ph sz="half" idx="2"/>
          </p:nvPr>
        </p:nvSpPr>
        <p:spPr>
          <a:xfrm>
            <a:off x="6863379"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7" name="Slide Number Placeholder 6"/>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2117822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5BB336-0BA3-D544-99CD-511ECFECD5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85672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2AC70D7-B533-4D4B-B3D2-FA33A7ECE2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819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7316EE-3EBA-7640-B1A9-B751A2F4B3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8862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7F7C9A-86DA-6A44-ACDB-2E41B08DE1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5705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en-GB"/>
              <a:t>Click to edit Master title style</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C80659-EA4D-5647-8596-A3CEBC81C1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2094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Click to edit Master title style</a:t>
            </a:r>
            <a:endParaRPr lang="it-IT"/>
          </a:p>
        </p:txBody>
      </p:sp>
      <p:sp>
        <p:nvSpPr>
          <p:cNvPr id="3" name="Segnaposto contenuto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A2752B-FA82-B24E-8D88-3C8642FE3B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319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6C7EA6-2C91-E747-83C2-66C0BEDC18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54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Click to edit Master title style</a:t>
            </a:r>
            <a:endParaRPr lang="it-IT"/>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6FC046-DB88-5744-BD36-FB0AF2523B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639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6F8294-0EAF-444B-A016-B42C6B914E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890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36488C4-BDE5-F54A-86B7-2434B73ABB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838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615017" y="2905125"/>
            <a:ext cx="451273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985001" y="2905125"/>
            <a:ext cx="4510617"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15017" y="2905125"/>
            <a:ext cx="451273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85001" y="2905125"/>
            <a:ext cx="4510617"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15017" y="2905125"/>
            <a:ext cx="451273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001" y="2905125"/>
            <a:ext cx="4510617"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15" name="Slide Number Placeholder 8"/>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623997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A2C7EBB-9B3B-F74F-9CC1-047A3FCC56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727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07FB48-C444-7345-A389-176B5BB013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9251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92AED9A-F77E-6947-B548-E0970373C2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1788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Click to edit Master title style</a:t>
            </a:r>
            <a:endParaRPr lang="it-IT"/>
          </a:p>
        </p:txBody>
      </p:sp>
      <p:sp>
        <p:nvSpPr>
          <p:cNvPr id="3" name="Segnaposto testo verticale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41CA9C-3D0E-284C-9ADF-123F40D40B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787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0" y="609600"/>
            <a:ext cx="2590800" cy="5486400"/>
          </a:xfrm>
        </p:spPr>
        <p:txBody>
          <a:bodyPr vert="eaVert"/>
          <a:lstStyle/>
          <a:p>
            <a:r>
              <a:rPr lang="en-GB"/>
              <a:t>Click to edit Master title style</a:t>
            </a:r>
            <a:endParaRPr lang="it-IT"/>
          </a:p>
        </p:txBody>
      </p:sp>
      <p:sp>
        <p:nvSpPr>
          <p:cNvPr id="3" name="Segnaposto testo verticale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935F6B-E857-A940-8C43-408200AD19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893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914400" y="609600"/>
            <a:ext cx="10363200" cy="1143000"/>
          </a:xfrm>
        </p:spPr>
        <p:txBody>
          <a:bodyPr/>
          <a:lstStyle/>
          <a:p>
            <a:r>
              <a:rPr lang="en-GB"/>
              <a:t>Click to edit Master title style</a:t>
            </a:r>
            <a:endParaRPr lang="it-IT"/>
          </a:p>
        </p:txBody>
      </p:sp>
      <p:sp>
        <p:nvSpPr>
          <p:cNvPr id="3" name="Segnaposto contenuto 2"/>
          <p:cNvSpPr>
            <a:spLocks noGrp="1"/>
          </p:cNvSpPr>
          <p:nvPr>
            <p:ph sz="quarter" idx="1"/>
          </p:nvPr>
        </p:nvSpPr>
        <p:spPr>
          <a:xfrm>
            <a:off x="914400" y="1981200"/>
            <a:ext cx="5080000" cy="1981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Segnaposto contenuto 3"/>
          <p:cNvSpPr>
            <a:spLocks noGrp="1"/>
          </p:cNvSpPr>
          <p:nvPr>
            <p:ph sz="quarter" idx="2"/>
          </p:nvPr>
        </p:nvSpPr>
        <p:spPr>
          <a:xfrm>
            <a:off x="6197600" y="1981200"/>
            <a:ext cx="5080000" cy="1981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Segnaposto contenuto 4"/>
          <p:cNvSpPr>
            <a:spLocks noGrp="1"/>
          </p:cNvSpPr>
          <p:nvPr>
            <p:ph sz="quarter" idx="3"/>
          </p:nvPr>
        </p:nvSpPr>
        <p:spPr>
          <a:xfrm>
            <a:off x="914400" y="4114800"/>
            <a:ext cx="5080000" cy="1981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Segnaposto contenuto 5"/>
          <p:cNvSpPr>
            <a:spLocks noGrp="1"/>
          </p:cNvSpPr>
          <p:nvPr>
            <p:ph sz="quarter" idx="4"/>
          </p:nvPr>
        </p:nvSpPr>
        <p:spPr>
          <a:xfrm>
            <a:off x="6197600" y="4114800"/>
            <a:ext cx="5080000" cy="1981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041585-43C5-114F-895E-330C58A5C5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879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C927-4983-C048-9194-BE9578FB708D}"/>
              </a:ext>
            </a:extLst>
          </p:cNvPr>
          <p:cNvSpPr>
            <a:spLocks noGrp="1"/>
          </p:cNvSpPr>
          <p:nvPr>
            <p:ph type="title" hasCustomPrompt="1"/>
          </p:nvPr>
        </p:nvSpPr>
        <p:spPr/>
        <p:txBody>
          <a:bodyPr/>
          <a:lstStyle>
            <a:lvl1pPr>
              <a:defRPr b="1" i="0">
                <a:solidFill>
                  <a:schemeClr val="accent1">
                    <a:lumMod val="75000"/>
                  </a:schemeClr>
                </a:solidFill>
                <a:latin typeface="Calibri" panose="020F0502020204030204" pitchFamily="34" charset="0"/>
                <a:cs typeface="Calibri" panose="020F0502020204030204" pitchFamily="34" charset="0"/>
              </a:defRPr>
            </a:lvl1pPr>
          </a:lstStyle>
          <a:p>
            <a:r>
              <a:rPr lang="en-US" dirty="0"/>
              <a:t>Click to edit title style</a:t>
            </a:r>
            <a:endParaRPr lang="it-IT" dirty="0"/>
          </a:p>
        </p:txBody>
      </p:sp>
      <p:sp>
        <p:nvSpPr>
          <p:cNvPr id="3" name="Date Placeholder 2">
            <a:extLst>
              <a:ext uri="{FF2B5EF4-FFF2-40B4-BE49-F238E27FC236}">
                <a16:creationId xmlns:a16="http://schemas.microsoft.com/office/drawing/2014/main" id="{14C822CE-9B5C-204E-912B-03A56A31E467}"/>
              </a:ext>
            </a:extLst>
          </p:cNvPr>
          <p:cNvSpPr>
            <a:spLocks noGrp="1"/>
          </p:cNvSpPr>
          <p:nvPr>
            <p:ph type="dt" sz="half" idx="10"/>
          </p:nvPr>
        </p:nvSpPr>
        <p:spPr>
          <a:xfrm>
            <a:off x="272142" y="6356350"/>
            <a:ext cx="2743200" cy="365125"/>
          </a:xfrm>
        </p:spPr>
        <p:txBody>
          <a:bodyPr/>
          <a:lstStyle/>
          <a:p>
            <a:pPr>
              <a:defRPr/>
            </a:pPr>
            <a:endParaRPr lang="en-US">
              <a:solidFill>
                <a:srgbClr val="000000"/>
              </a:solidFill>
            </a:endParaRPr>
          </a:p>
        </p:txBody>
      </p:sp>
      <p:sp>
        <p:nvSpPr>
          <p:cNvPr id="4" name="Footer Placeholder 3">
            <a:extLst>
              <a:ext uri="{FF2B5EF4-FFF2-40B4-BE49-F238E27FC236}">
                <a16:creationId xmlns:a16="http://schemas.microsoft.com/office/drawing/2014/main" id="{FDF12C9A-99B2-3342-8BE3-7DD2CF044016}"/>
              </a:ext>
            </a:extLst>
          </p:cNvPr>
          <p:cNvSpPr>
            <a:spLocks noGrp="1"/>
          </p:cNvSpPr>
          <p:nvPr>
            <p:ph type="ftr" sz="quarter" idx="11"/>
          </p:nvPr>
        </p:nvSpPr>
        <p:spPr>
          <a:xfrm>
            <a:off x="7898493" y="6356350"/>
            <a:ext cx="4114800" cy="365125"/>
          </a:xfrm>
        </p:spPr>
        <p:txBody>
          <a:bodyPr/>
          <a:lstStyle/>
          <a:p>
            <a:pPr>
              <a:defRPr/>
            </a:pPr>
            <a:endParaRPr lang="en-US" dirty="0">
              <a:solidFill>
                <a:srgbClr val="000000"/>
              </a:solidFill>
            </a:endParaRPr>
          </a:p>
        </p:txBody>
      </p:sp>
      <p:sp>
        <p:nvSpPr>
          <p:cNvPr id="5" name="Slide Number Placeholder 4">
            <a:extLst>
              <a:ext uri="{FF2B5EF4-FFF2-40B4-BE49-F238E27FC236}">
                <a16:creationId xmlns:a16="http://schemas.microsoft.com/office/drawing/2014/main" id="{646D0D03-F60B-F342-A863-AA185F3BB210}"/>
              </a:ext>
            </a:extLst>
          </p:cNvPr>
          <p:cNvSpPr>
            <a:spLocks noGrp="1"/>
          </p:cNvSpPr>
          <p:nvPr>
            <p:ph type="sldNum" sz="quarter" idx="12"/>
          </p:nvPr>
        </p:nvSpPr>
        <p:spPr>
          <a:xfrm>
            <a:off x="638404" y="1455881"/>
            <a:ext cx="900000" cy="334966"/>
          </a:xfrm>
        </p:spPr>
        <p:txBody>
          <a:bodyPr/>
          <a:lstStyle>
            <a:lvl1pPr>
              <a:defRPr sz="1800">
                <a:solidFill>
                  <a:schemeClr val="bg1"/>
                </a:solidFill>
              </a:defRPr>
            </a:lvl1pPr>
          </a:lstStyle>
          <a:p>
            <a:fld id="{FD720266-2806-FD4B-BDA0-B40673E12AB8}" type="slidenum">
              <a:rPr lang="en-US" smtClean="0"/>
              <a:pPr/>
              <a:t>‹#›</a:t>
            </a:fld>
            <a:endParaRPr lang="en-US" dirty="0"/>
          </a:p>
        </p:txBody>
      </p:sp>
    </p:spTree>
    <p:extLst>
      <p:ext uri="{BB962C8B-B14F-4D97-AF65-F5344CB8AC3E}">
        <p14:creationId xmlns:p14="http://schemas.microsoft.com/office/powerpoint/2010/main" val="11482388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FF9B-F0A8-C444-8B16-51995A4352D6}"/>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BFFFC8D8-690F-5E45-8354-471B071BB45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14401240-B2B6-C84E-9C41-507233715EE1}"/>
              </a:ext>
            </a:extLst>
          </p:cNvPr>
          <p:cNvSpPr>
            <a:spLocks noGrp="1"/>
          </p:cNvSpPr>
          <p:nvPr>
            <p:ph type="dt" sz="half" idx="10"/>
          </p:nvPr>
        </p:nvSpPr>
        <p:spPr/>
        <p:txBody>
          <a:bodyPr/>
          <a:lstStyle/>
          <a:p>
            <a:pPr>
              <a:defRPr/>
            </a:pPr>
            <a:endParaRPr lang="en-US" dirty="0">
              <a:solidFill>
                <a:srgbClr val="000000"/>
              </a:solidFill>
            </a:endParaRPr>
          </a:p>
        </p:txBody>
      </p:sp>
      <p:sp>
        <p:nvSpPr>
          <p:cNvPr id="5" name="Footer Placeholder 4">
            <a:extLst>
              <a:ext uri="{FF2B5EF4-FFF2-40B4-BE49-F238E27FC236}">
                <a16:creationId xmlns:a16="http://schemas.microsoft.com/office/drawing/2014/main" id="{F176C961-8688-D64D-B0F8-911F53A67EFC}"/>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a16="http://schemas.microsoft.com/office/drawing/2014/main" id="{11E829A3-FBA2-3043-9AF6-732C484A0D8D}"/>
              </a:ext>
            </a:extLst>
          </p:cNvPr>
          <p:cNvSpPr>
            <a:spLocks noGrp="1"/>
          </p:cNvSpPr>
          <p:nvPr>
            <p:ph type="sldNum" sz="quarter" idx="12"/>
          </p:nvPr>
        </p:nvSpPr>
        <p:spPr/>
        <p:txBody>
          <a:bodyPr/>
          <a:lstStyle/>
          <a:p>
            <a:fld id="{4E73314B-609D-8047-928D-004D7D76471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826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E46F-1D6E-454D-A30E-6C15B0224632}"/>
              </a:ext>
            </a:extLst>
          </p:cNvPr>
          <p:cNvSpPr>
            <a:spLocks noGrp="1"/>
          </p:cNvSpPr>
          <p:nvPr>
            <p:ph type="title"/>
          </p:nvPr>
        </p:nvSpPr>
        <p:spPr>
          <a:xfrm>
            <a:off x="679450" y="2002631"/>
            <a:ext cx="10847532" cy="2472387"/>
          </a:xfrm>
        </p:spPr>
        <p:txBody>
          <a:bodyPr anchor="b"/>
          <a:lstStyle>
            <a:lvl1pPr>
              <a:defRPr sz="6000" b="1" i="0">
                <a:solidFill>
                  <a:schemeClr val="accent1">
                    <a:lumMod val="75000"/>
                  </a:schemeClr>
                </a:solidFill>
                <a:latin typeface="Calibri" panose="020F0502020204030204" pitchFamily="34" charset="0"/>
                <a:cs typeface="Calibri" panose="020F0502020204030204" pitchFamily="34" charset="0"/>
              </a:defRPr>
            </a:lvl1pPr>
          </a:lstStyle>
          <a:p>
            <a:r>
              <a:rPr lang="en-GB"/>
              <a:t>Click to edit Master title style</a:t>
            </a:r>
            <a:endParaRPr lang="it-IT" dirty="0"/>
          </a:p>
        </p:txBody>
      </p:sp>
      <p:sp>
        <p:nvSpPr>
          <p:cNvPr id="3" name="Text Placeholder 2">
            <a:extLst>
              <a:ext uri="{FF2B5EF4-FFF2-40B4-BE49-F238E27FC236}">
                <a16:creationId xmlns:a16="http://schemas.microsoft.com/office/drawing/2014/main" id="{49D93FB7-5550-7341-8661-6CFA03A368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7CF6AA8-B6EB-F049-B4AF-62BEE1CA89E2}"/>
              </a:ext>
            </a:extLst>
          </p:cNvPr>
          <p:cNvSpPr>
            <a:spLocks noGrp="1"/>
          </p:cNvSpPr>
          <p:nvPr>
            <p:ph type="dt" sz="half" idx="10"/>
          </p:nvPr>
        </p:nvSpPr>
        <p:spPr>
          <a:xfrm>
            <a:off x="145473" y="6367317"/>
            <a:ext cx="2743200" cy="365125"/>
          </a:xfrm>
        </p:spPr>
        <p:txBody>
          <a:bodyPr/>
          <a:lstStyle/>
          <a:p>
            <a:pPr>
              <a:defRPr/>
            </a:pPr>
            <a:endParaRPr lang="en-US">
              <a:solidFill>
                <a:srgbClr val="000000"/>
              </a:solidFill>
            </a:endParaRPr>
          </a:p>
        </p:txBody>
      </p:sp>
      <p:sp>
        <p:nvSpPr>
          <p:cNvPr id="5" name="Footer Placeholder 4">
            <a:extLst>
              <a:ext uri="{FF2B5EF4-FFF2-40B4-BE49-F238E27FC236}">
                <a16:creationId xmlns:a16="http://schemas.microsoft.com/office/drawing/2014/main" id="{A94BB408-2E10-284F-BE8E-3B257F280832}"/>
              </a:ext>
            </a:extLst>
          </p:cNvPr>
          <p:cNvSpPr>
            <a:spLocks noGrp="1"/>
          </p:cNvSpPr>
          <p:nvPr>
            <p:ph type="ftr" sz="quarter" idx="11"/>
          </p:nvPr>
        </p:nvSpPr>
        <p:spPr>
          <a:xfrm>
            <a:off x="7412182" y="6367318"/>
            <a:ext cx="4114800" cy="365125"/>
          </a:xfrm>
        </p:spPr>
        <p:txBody>
          <a:bodyPr/>
          <a:lstStyle/>
          <a:p>
            <a:pPr>
              <a:defRPr/>
            </a:pPr>
            <a:endParaRPr lang="en-US">
              <a:solidFill>
                <a:srgbClr val="000000"/>
              </a:solidFill>
            </a:endParaRPr>
          </a:p>
        </p:txBody>
      </p:sp>
    </p:spTree>
    <p:extLst>
      <p:ext uri="{BB962C8B-B14F-4D97-AF65-F5344CB8AC3E}">
        <p14:creationId xmlns:p14="http://schemas.microsoft.com/office/powerpoint/2010/main" val="4012471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26B5-ABDA-F044-8655-06B59549F6F6}"/>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343030F5-ED58-FB47-A3BB-A76E1EF56E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532983D2-820F-2049-83BC-295463D7067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E68D51C6-6CA1-AC4F-845D-C1FCC3AAB412}"/>
              </a:ext>
            </a:extLst>
          </p:cNvPr>
          <p:cNvSpPr>
            <a:spLocks noGrp="1"/>
          </p:cNvSpPr>
          <p:nvPr>
            <p:ph type="dt" sz="half" idx="10"/>
          </p:nvPr>
        </p:nvSpPr>
        <p:spPr/>
        <p:txBody>
          <a:bodyPr/>
          <a:lstStyle/>
          <a:p>
            <a:pPr>
              <a:defRPr/>
            </a:pPr>
            <a:endParaRPr lang="en-US">
              <a:solidFill>
                <a:srgbClr val="000000"/>
              </a:solidFill>
            </a:endParaRPr>
          </a:p>
        </p:txBody>
      </p:sp>
      <p:sp>
        <p:nvSpPr>
          <p:cNvPr id="6" name="Footer Placeholder 5">
            <a:extLst>
              <a:ext uri="{FF2B5EF4-FFF2-40B4-BE49-F238E27FC236}">
                <a16:creationId xmlns:a16="http://schemas.microsoft.com/office/drawing/2014/main" id="{C88205D9-1AE6-0A4A-B783-A7F00191C473}"/>
              </a:ext>
            </a:extLst>
          </p:cNvPr>
          <p:cNvSpPr>
            <a:spLocks noGrp="1"/>
          </p:cNvSpPr>
          <p:nvPr>
            <p:ph type="ftr" sz="quarter" idx="11"/>
          </p:nvPr>
        </p:nvSpPr>
        <p:spPr/>
        <p:txBody>
          <a:bodyPr/>
          <a:lstStyle/>
          <a:p>
            <a:pPr>
              <a:defRPr/>
            </a:pPr>
            <a:endParaRPr lang="en-US">
              <a:solidFill>
                <a:srgbClr val="000000"/>
              </a:solidFill>
            </a:endParaRPr>
          </a:p>
        </p:txBody>
      </p:sp>
      <p:sp>
        <p:nvSpPr>
          <p:cNvPr id="7" name="Slide Number Placeholder 6">
            <a:extLst>
              <a:ext uri="{FF2B5EF4-FFF2-40B4-BE49-F238E27FC236}">
                <a16:creationId xmlns:a16="http://schemas.microsoft.com/office/drawing/2014/main" id="{458E3A5A-38CB-0240-A09D-E623FDA67B36}"/>
              </a:ext>
            </a:extLst>
          </p:cNvPr>
          <p:cNvSpPr>
            <a:spLocks noGrp="1"/>
          </p:cNvSpPr>
          <p:nvPr>
            <p:ph type="sldNum" sz="quarter" idx="12"/>
          </p:nvPr>
        </p:nvSpPr>
        <p:spPr/>
        <p:txBody>
          <a:bodyPr/>
          <a:lstStyle/>
          <a:p>
            <a:fld id="{7A330241-9F33-304C-8C7B-E3F2E501767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02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Date Placeholder 2"/>
          <p:cNvSpPr>
            <a:spLocks noGrp="1"/>
          </p:cNvSpPr>
          <p:nvPr>
            <p:ph type="dt" sz="half" idx="10"/>
          </p:nvPr>
        </p:nvSpPr>
        <p:spPr>
          <a:xfrm>
            <a:off x="8885767"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4" name="Footer Placeholder 3"/>
          <p:cNvSpPr>
            <a:spLocks noGrp="1"/>
          </p:cNvSpPr>
          <p:nvPr>
            <p:ph type="ftr" sz="quarter" idx="11"/>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5" name="Slide Number Placeholder 4"/>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5862030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B9841D-023D-244E-9FCF-BE692368BFE9}"/>
              </a:ext>
            </a:extLst>
          </p:cNvPr>
          <p:cNvSpPr>
            <a:spLocks noGrp="1"/>
          </p:cNvSpPr>
          <p:nvPr>
            <p:ph type="dt" sz="half" idx="10"/>
          </p:nvPr>
        </p:nvSpPr>
        <p:spPr/>
        <p:txBody>
          <a:bodyPr/>
          <a:lstStyle/>
          <a:p>
            <a:pPr>
              <a:defRPr/>
            </a:pPr>
            <a:endParaRPr lang="en-US">
              <a:solidFill>
                <a:srgbClr val="000000"/>
              </a:solidFill>
            </a:endParaRPr>
          </a:p>
        </p:txBody>
      </p:sp>
      <p:sp>
        <p:nvSpPr>
          <p:cNvPr id="3" name="Footer Placeholder 2">
            <a:extLst>
              <a:ext uri="{FF2B5EF4-FFF2-40B4-BE49-F238E27FC236}">
                <a16:creationId xmlns:a16="http://schemas.microsoft.com/office/drawing/2014/main" id="{F703D70D-D90E-524B-8820-50A5F17F648F}"/>
              </a:ext>
            </a:extLst>
          </p:cNvPr>
          <p:cNvSpPr>
            <a:spLocks noGrp="1"/>
          </p:cNvSpPr>
          <p:nvPr>
            <p:ph type="ftr" sz="quarter" idx="11"/>
          </p:nvPr>
        </p:nvSpPr>
        <p:spPr/>
        <p:txBody>
          <a:bodyPr/>
          <a:lstStyle/>
          <a:p>
            <a:pPr>
              <a:defRPr/>
            </a:pPr>
            <a:endParaRPr lang="en-US">
              <a:solidFill>
                <a:srgbClr val="000000"/>
              </a:solidFill>
            </a:endParaRPr>
          </a:p>
        </p:txBody>
      </p:sp>
      <p:sp>
        <p:nvSpPr>
          <p:cNvPr id="4" name="Slide Number Placeholder 3">
            <a:extLst>
              <a:ext uri="{FF2B5EF4-FFF2-40B4-BE49-F238E27FC236}">
                <a16:creationId xmlns:a16="http://schemas.microsoft.com/office/drawing/2014/main" id="{D999FD4B-5ED5-1F4D-B65A-C09CD032B970}"/>
              </a:ext>
            </a:extLst>
          </p:cNvPr>
          <p:cNvSpPr>
            <a:spLocks noGrp="1"/>
          </p:cNvSpPr>
          <p:nvPr>
            <p:ph type="sldNum" sz="quarter" idx="12"/>
          </p:nvPr>
        </p:nvSpPr>
        <p:spPr/>
        <p:txBody>
          <a:bodyPr/>
          <a:lstStyle/>
          <a:p>
            <a:fld id="{07DA5C8C-ECF1-DC47-9B64-77424D7ECBB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4439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F172-E4E0-8848-8422-5DF75AE3B8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58B03D5A-D72C-3E4E-B0B6-5297691D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D51C327D-F240-EC49-9494-9239228A6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D29342-555E-A043-818F-317CEEA2D26A}"/>
              </a:ext>
            </a:extLst>
          </p:cNvPr>
          <p:cNvSpPr>
            <a:spLocks noGrp="1"/>
          </p:cNvSpPr>
          <p:nvPr>
            <p:ph type="dt" sz="half" idx="10"/>
          </p:nvPr>
        </p:nvSpPr>
        <p:spPr/>
        <p:txBody>
          <a:bodyPr/>
          <a:lstStyle/>
          <a:p>
            <a:pPr>
              <a:defRPr/>
            </a:pPr>
            <a:endParaRPr lang="en-US">
              <a:solidFill>
                <a:srgbClr val="000000"/>
              </a:solidFill>
            </a:endParaRPr>
          </a:p>
        </p:txBody>
      </p:sp>
      <p:sp>
        <p:nvSpPr>
          <p:cNvPr id="6" name="Footer Placeholder 5">
            <a:extLst>
              <a:ext uri="{FF2B5EF4-FFF2-40B4-BE49-F238E27FC236}">
                <a16:creationId xmlns:a16="http://schemas.microsoft.com/office/drawing/2014/main" id="{6BAD338E-66E0-1C4E-BAAB-5DCF2E725C51}"/>
              </a:ext>
            </a:extLst>
          </p:cNvPr>
          <p:cNvSpPr>
            <a:spLocks noGrp="1"/>
          </p:cNvSpPr>
          <p:nvPr>
            <p:ph type="ftr" sz="quarter" idx="11"/>
          </p:nvPr>
        </p:nvSpPr>
        <p:spPr/>
        <p:txBody>
          <a:bodyPr/>
          <a:lstStyle/>
          <a:p>
            <a:pPr>
              <a:defRPr/>
            </a:pPr>
            <a:endParaRPr lang="en-US">
              <a:solidFill>
                <a:srgbClr val="000000"/>
              </a:solidFill>
            </a:endParaRPr>
          </a:p>
        </p:txBody>
      </p:sp>
      <p:sp>
        <p:nvSpPr>
          <p:cNvPr id="7" name="Slide Number Placeholder 6">
            <a:extLst>
              <a:ext uri="{FF2B5EF4-FFF2-40B4-BE49-F238E27FC236}">
                <a16:creationId xmlns:a16="http://schemas.microsoft.com/office/drawing/2014/main" id="{D8F53E87-5F4D-254C-AA0C-87A9ECE1DEA4}"/>
              </a:ext>
            </a:extLst>
          </p:cNvPr>
          <p:cNvSpPr>
            <a:spLocks noGrp="1"/>
          </p:cNvSpPr>
          <p:nvPr>
            <p:ph type="sldNum" sz="quarter" idx="12"/>
          </p:nvPr>
        </p:nvSpPr>
        <p:spPr/>
        <p:txBody>
          <a:bodyPr/>
          <a:lstStyle/>
          <a:p>
            <a:fld id="{A15BB336-0BA3-D544-99CD-511ECFECD58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784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8C33-1177-2C4B-A718-CDF3A644097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C6C9FC45-8B50-4943-AB47-00C5809CC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
        <p:nvSpPr>
          <p:cNvPr id="4" name="Text Placeholder 3">
            <a:extLst>
              <a:ext uri="{FF2B5EF4-FFF2-40B4-BE49-F238E27FC236}">
                <a16:creationId xmlns:a16="http://schemas.microsoft.com/office/drawing/2014/main" id="{2BA730FF-F5C8-1540-B8D8-A42B41727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BFBCC9-334C-0E40-8747-214765CC37C0}"/>
              </a:ext>
            </a:extLst>
          </p:cNvPr>
          <p:cNvSpPr>
            <a:spLocks noGrp="1"/>
          </p:cNvSpPr>
          <p:nvPr>
            <p:ph type="dt" sz="half" idx="10"/>
          </p:nvPr>
        </p:nvSpPr>
        <p:spPr/>
        <p:txBody>
          <a:bodyPr/>
          <a:lstStyle/>
          <a:p>
            <a:pPr>
              <a:defRPr/>
            </a:pPr>
            <a:endParaRPr lang="en-US">
              <a:solidFill>
                <a:srgbClr val="000000"/>
              </a:solidFill>
            </a:endParaRPr>
          </a:p>
        </p:txBody>
      </p:sp>
      <p:sp>
        <p:nvSpPr>
          <p:cNvPr id="6" name="Footer Placeholder 5">
            <a:extLst>
              <a:ext uri="{FF2B5EF4-FFF2-40B4-BE49-F238E27FC236}">
                <a16:creationId xmlns:a16="http://schemas.microsoft.com/office/drawing/2014/main" id="{6EEB308B-C2DB-BE46-85CA-F561F8151834}"/>
              </a:ext>
            </a:extLst>
          </p:cNvPr>
          <p:cNvSpPr>
            <a:spLocks noGrp="1"/>
          </p:cNvSpPr>
          <p:nvPr>
            <p:ph type="ftr" sz="quarter" idx="11"/>
          </p:nvPr>
        </p:nvSpPr>
        <p:spPr/>
        <p:txBody>
          <a:bodyPr/>
          <a:lstStyle/>
          <a:p>
            <a:pPr>
              <a:defRPr/>
            </a:pPr>
            <a:endParaRPr lang="en-US">
              <a:solidFill>
                <a:srgbClr val="000000"/>
              </a:solidFill>
            </a:endParaRPr>
          </a:p>
        </p:txBody>
      </p:sp>
      <p:sp>
        <p:nvSpPr>
          <p:cNvPr id="7" name="Slide Number Placeholder 6">
            <a:extLst>
              <a:ext uri="{FF2B5EF4-FFF2-40B4-BE49-F238E27FC236}">
                <a16:creationId xmlns:a16="http://schemas.microsoft.com/office/drawing/2014/main" id="{7F125C7D-655D-6745-8DD4-4B82D792B00C}"/>
              </a:ext>
            </a:extLst>
          </p:cNvPr>
          <p:cNvSpPr>
            <a:spLocks noGrp="1"/>
          </p:cNvSpPr>
          <p:nvPr>
            <p:ph type="sldNum" sz="quarter" idx="12"/>
          </p:nvPr>
        </p:nvSpPr>
        <p:spPr/>
        <p:txBody>
          <a:bodyPr/>
          <a:lstStyle/>
          <a:p>
            <a:fld id="{42AC70D7-B533-4D4B-B3D2-FA33A7ECE2B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475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EDCF-2D98-7046-9339-A13C1ACCE592}"/>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5F65A4C3-4116-D849-8697-2DA0E1702C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74741CFA-CAA1-224A-88A1-44502D3BB7E1}"/>
              </a:ext>
            </a:extLst>
          </p:cNvPr>
          <p:cNvSpPr>
            <a:spLocks noGrp="1"/>
          </p:cNvSpPr>
          <p:nvPr>
            <p:ph type="dt" sz="half" idx="10"/>
          </p:nvPr>
        </p:nvSpPr>
        <p:spPr/>
        <p:txBody>
          <a:bodyPr/>
          <a:lstStyle/>
          <a:p>
            <a:pPr>
              <a:defRPr/>
            </a:pPr>
            <a:endParaRPr lang="en-US">
              <a:solidFill>
                <a:srgbClr val="000000"/>
              </a:solidFill>
            </a:endParaRPr>
          </a:p>
        </p:txBody>
      </p:sp>
      <p:sp>
        <p:nvSpPr>
          <p:cNvPr id="5" name="Footer Placeholder 4">
            <a:extLst>
              <a:ext uri="{FF2B5EF4-FFF2-40B4-BE49-F238E27FC236}">
                <a16:creationId xmlns:a16="http://schemas.microsoft.com/office/drawing/2014/main" id="{EB8E40D9-4285-8842-BF32-1E9E960B461D}"/>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a16="http://schemas.microsoft.com/office/drawing/2014/main" id="{22EE635A-65FB-8645-AF0A-C97837A0EBAE}"/>
              </a:ext>
            </a:extLst>
          </p:cNvPr>
          <p:cNvSpPr>
            <a:spLocks noGrp="1"/>
          </p:cNvSpPr>
          <p:nvPr>
            <p:ph type="sldNum" sz="quarter" idx="12"/>
          </p:nvPr>
        </p:nvSpPr>
        <p:spPr/>
        <p:txBody>
          <a:bodyPr/>
          <a:lstStyle/>
          <a:p>
            <a:fld id="{617316EE-3EBA-7640-B1A9-B751A2F4B329}"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0805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462782-2E59-4743-B171-7D72E8D1D1E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A65C369E-E03C-1D45-95F0-59ED2246382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2A390338-661B-4547-B1D3-DEAFDB215A35}"/>
              </a:ext>
            </a:extLst>
          </p:cNvPr>
          <p:cNvSpPr>
            <a:spLocks noGrp="1"/>
          </p:cNvSpPr>
          <p:nvPr>
            <p:ph type="dt" sz="half" idx="10"/>
          </p:nvPr>
        </p:nvSpPr>
        <p:spPr/>
        <p:txBody>
          <a:bodyPr/>
          <a:lstStyle/>
          <a:p>
            <a:pPr>
              <a:defRPr/>
            </a:pPr>
            <a:endParaRPr lang="en-US">
              <a:solidFill>
                <a:srgbClr val="000000"/>
              </a:solidFill>
            </a:endParaRPr>
          </a:p>
        </p:txBody>
      </p:sp>
      <p:sp>
        <p:nvSpPr>
          <p:cNvPr id="5" name="Footer Placeholder 4">
            <a:extLst>
              <a:ext uri="{FF2B5EF4-FFF2-40B4-BE49-F238E27FC236}">
                <a16:creationId xmlns:a16="http://schemas.microsoft.com/office/drawing/2014/main" id="{EB95BA0B-CFCD-1543-B014-3015AA7253F3}"/>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a16="http://schemas.microsoft.com/office/drawing/2014/main" id="{CDD7A153-C016-F145-9DAF-46BFA5DC58B9}"/>
              </a:ext>
            </a:extLst>
          </p:cNvPr>
          <p:cNvSpPr>
            <a:spLocks noGrp="1"/>
          </p:cNvSpPr>
          <p:nvPr>
            <p:ph type="sldNum" sz="quarter" idx="12"/>
          </p:nvPr>
        </p:nvSpPr>
        <p:spPr/>
        <p:txBody>
          <a:bodyPr/>
          <a:lstStyle/>
          <a:p>
            <a:fld id="{C87F7C9A-86DA-6A44-ACDB-2E41B08DE1C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69049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5981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4301836"/>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933D1B6-0455-3743-9055-6D4BA808BA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267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85767"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3" name="Footer Placeholder 2"/>
          <p:cNvSpPr>
            <a:spLocks noGrp="1"/>
          </p:cNvSpPr>
          <p:nvPr>
            <p:ph type="ftr" sz="quarter" idx="11"/>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4" name="Slide Number Placeholder 3"/>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200711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GB"/>
              <a:t>Click to edit Master title style</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8773584" y="188913"/>
            <a:ext cx="2844800" cy="365125"/>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6" name="Footer Placeholder 5"/>
          <p:cNvSpPr>
            <a:spLocks noGrp="1"/>
          </p:cNvSpPr>
          <p:nvPr>
            <p:ph type="ftr" sz="quarter" idx="11"/>
          </p:nvPr>
        </p:nvSpPr>
        <p:spPr>
          <a:xfrm>
            <a:off x="467784" y="0"/>
            <a:ext cx="3860800" cy="1162050"/>
          </a:xfrm>
          <a:prstGeom prst="rect">
            <a:avLst/>
          </a:prstGeom>
        </p:spPr>
        <p:txBody>
          <a:bodyPr/>
          <a:lstStyle>
            <a:lvl1pPr fontAlgn="auto">
              <a:spcBef>
                <a:spcPts val="0"/>
              </a:spcBef>
              <a:spcAft>
                <a:spcPts val="0"/>
              </a:spcAft>
              <a:defRPr>
                <a:latin typeface="+mn-lt"/>
                <a:ea typeface="+mn-ea"/>
                <a:cs typeface="+mn-cs"/>
              </a:defRPr>
            </a:lvl1pPr>
          </a:lstStyle>
          <a:p>
            <a:endParaRPr lang="it-IT"/>
          </a:p>
        </p:txBody>
      </p:sp>
      <p:sp>
        <p:nvSpPr>
          <p:cNvPr id="7" name="Slide Number Placeholder 6"/>
          <p:cNvSpPr>
            <a:spLocks noGrp="1"/>
          </p:cNvSpPr>
          <p:nvPr>
            <p:ph type="sldNum" sz="quarter" idx="12"/>
          </p:nvPr>
        </p:nvSpPr>
        <p:spPr/>
        <p:txBody>
          <a:bodyPr/>
          <a:lstStyle>
            <a:lvl1pPr>
              <a:defRPr/>
            </a:lvl1pPr>
          </a:lstStyle>
          <a:p>
            <a:fld id="{6BDC4A89-BC42-B240-9C5B-309FE028B696}" type="slidenum">
              <a:rPr lang="it-IT" smtClean="0"/>
              <a:t>‹#›</a:t>
            </a:fld>
            <a:endParaRPr lang="it-IT"/>
          </a:p>
        </p:txBody>
      </p:sp>
    </p:spTree>
    <p:extLst>
      <p:ext uri="{BB962C8B-B14F-4D97-AF65-F5344CB8AC3E}">
        <p14:creationId xmlns:p14="http://schemas.microsoft.com/office/powerpoint/2010/main" val="335706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3.jp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7.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063552" y="188640"/>
            <a:ext cx="9793088" cy="864096"/>
          </a:xfrm>
          <a:prstGeom prst="rect">
            <a:avLst/>
          </a:prstGeom>
          <a:noFill/>
          <a:ln>
            <a:noFill/>
          </a:ln>
          <a:extLst>
            <a:ext uri="{FAA26D3D-D897-4be2-8F04-BA451C77F1D7}">
              <ma14:placeholderFlag xmlns:ma14="http://schemas.microsoft.com/office/mac/drawingml/2011/main" xmlns="" val="1"/>
            </a:ext>
          </a:extLst>
        </p:spPr>
        <p:txBody>
          <a:bodyPr vert="horz" wrap="square" lIns="1188720" tIns="45720" rIns="274320" bIns="45720" numCol="1" anchor="ctr" anchorCtr="0" compatLnSpc="1">
            <a:prstTxWarp prst="textNoShape">
              <a:avLst/>
            </a:prstTxWarp>
          </a:bodyPr>
          <a:lstStyle/>
          <a:p>
            <a:pPr lvl="0"/>
            <a:r>
              <a:rPr lang="en-GB"/>
              <a:t>Click to edit Master title style</a:t>
            </a:r>
            <a:endParaRPr lang="it-IT" dirty="0"/>
          </a:p>
        </p:txBody>
      </p:sp>
      <p:sp>
        <p:nvSpPr>
          <p:cNvPr id="1027" name="Text Placeholder 2"/>
          <p:cNvSpPr>
            <a:spLocks noGrp="1"/>
          </p:cNvSpPr>
          <p:nvPr>
            <p:ph type="body" idx="1"/>
          </p:nvPr>
        </p:nvSpPr>
        <p:spPr bwMode="auto">
          <a:xfrm>
            <a:off x="1485901" y="2595563"/>
            <a:ext cx="101473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Slide Number Placeholder 5"/>
          <p:cNvSpPr>
            <a:spLocks noGrp="1"/>
          </p:cNvSpPr>
          <p:nvPr>
            <p:ph type="sldNum" sz="quarter" idx="4"/>
          </p:nvPr>
        </p:nvSpPr>
        <p:spPr>
          <a:xfrm>
            <a:off x="11719984" y="6569076"/>
            <a:ext cx="609600" cy="365125"/>
          </a:xfrm>
          <a:prstGeom prst="rect">
            <a:avLst/>
          </a:prstGeom>
        </p:spPr>
        <p:txBody>
          <a:bodyPr vert="horz" lIns="91440" tIns="45720" rIns="91440" bIns="45720" rtlCol="0" anchor="ctr"/>
          <a:lstStyle>
            <a:lvl1pPr algn="ctr" fontAlgn="auto">
              <a:spcBef>
                <a:spcPts val="0"/>
              </a:spcBef>
              <a:spcAft>
                <a:spcPts val="0"/>
              </a:spcAft>
              <a:defRPr sz="800">
                <a:solidFill>
                  <a:schemeClr val="tx1">
                    <a:lumMod val="65000"/>
                    <a:lumOff val="35000"/>
                  </a:schemeClr>
                </a:solidFill>
                <a:latin typeface="+mn-lt"/>
                <a:ea typeface="+mn-ea"/>
                <a:cs typeface="+mn-cs"/>
              </a:defRPr>
            </a:lvl1pPr>
          </a:lstStyle>
          <a:p>
            <a:fld id="{6BDC4A89-BC42-B240-9C5B-309FE028B696}" type="slidenum">
              <a:rPr lang="it-IT" smtClean="0"/>
              <a:t>‹#›</a:t>
            </a:fld>
            <a:endParaRPr lang="it-IT"/>
          </a:p>
        </p:txBody>
      </p:sp>
      <p:sp>
        <p:nvSpPr>
          <p:cNvPr id="7" name="Rectangle 6"/>
          <p:cNvSpPr/>
          <p:nvPr/>
        </p:nvSpPr>
        <p:spPr>
          <a:xfrm>
            <a:off x="1219201" y="4763"/>
            <a:ext cx="10665884" cy="1841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pic>
        <p:nvPicPr>
          <p:cNvPr id="1031" name="Picture 8"/>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52918" y="4764"/>
            <a:ext cx="2027767" cy="110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1038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rtl="0" eaLnBrk="1" fontAlgn="base" hangingPunct="1">
        <a:spcBef>
          <a:spcPct val="0"/>
        </a:spcBef>
        <a:spcAft>
          <a:spcPct val="0"/>
        </a:spcAft>
        <a:defRPr sz="3600" kern="1200">
          <a:solidFill>
            <a:srgbClr val="000000"/>
          </a:solidFill>
          <a:latin typeface="+mj-lt"/>
          <a:ea typeface="ＭＳ Ｐゴシック" charset="0"/>
          <a:cs typeface="ＭＳ Ｐゴシック" charset="0"/>
        </a:defRPr>
      </a:lvl1pPr>
      <a:lvl2pPr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2pPr>
      <a:lvl3pPr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3pPr>
      <a:lvl4pPr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4pPr>
      <a:lvl5pPr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5pPr>
      <a:lvl6pPr marL="457200"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eaLnBrk="1" fontAlgn="base" hangingPunct="1">
        <a:spcBef>
          <a:spcPts val="2000"/>
        </a:spcBef>
        <a:spcAft>
          <a:spcPct val="0"/>
        </a:spcAft>
        <a:buClr>
          <a:schemeClr val="accent1"/>
        </a:buClr>
        <a:buFont typeface="Wingdings 2" charset="0"/>
        <a:buChar char=""/>
        <a:defRPr sz="2000" kern="1200">
          <a:solidFill>
            <a:srgbClr val="595959"/>
          </a:solidFill>
          <a:latin typeface="+mn-lt"/>
          <a:ea typeface="ＭＳ Ｐゴシック" charset="0"/>
          <a:cs typeface="ＭＳ Ｐゴシック" charset="0"/>
        </a:defRPr>
      </a:lvl1pPr>
      <a:lvl2pPr marL="685800" indent="-336550" algn="l" rtl="0" eaLnBrk="1" fontAlgn="base" hangingPunct="1">
        <a:spcBef>
          <a:spcPts val="600"/>
        </a:spcBef>
        <a:spcAft>
          <a:spcPct val="0"/>
        </a:spcAft>
        <a:buClr>
          <a:srgbClr val="51640B"/>
        </a:buClr>
        <a:buFont typeface="Wingdings 2" charset="0"/>
        <a:buChar char=""/>
        <a:defRPr kern="1200">
          <a:solidFill>
            <a:srgbClr val="595959"/>
          </a:solidFill>
          <a:latin typeface="+mn-lt"/>
          <a:ea typeface="ＭＳ Ｐゴシック" charset="0"/>
          <a:cs typeface="+mn-cs"/>
        </a:defRPr>
      </a:lvl2pPr>
      <a:lvl3pPr marL="1035050" indent="-349250" algn="l" rtl="0" eaLnBrk="1" fontAlgn="base" hangingPunct="1">
        <a:spcBef>
          <a:spcPts val="600"/>
        </a:spcBef>
        <a:spcAft>
          <a:spcPct val="0"/>
        </a:spcAft>
        <a:buClr>
          <a:schemeClr val="accent1"/>
        </a:buClr>
        <a:buFont typeface="Wingdings 2" charset="0"/>
        <a:buChar char=""/>
        <a:defRPr kern="1200">
          <a:solidFill>
            <a:srgbClr val="595959"/>
          </a:solidFill>
          <a:latin typeface="+mn-lt"/>
          <a:ea typeface="ＭＳ Ｐゴシック" charset="0"/>
          <a:cs typeface="+mn-cs"/>
        </a:defRPr>
      </a:lvl3pPr>
      <a:lvl4pPr marL="1371600" indent="-336550" algn="l" rtl="0" eaLnBrk="1" fontAlgn="base" hangingPunct="1">
        <a:spcBef>
          <a:spcPts val="600"/>
        </a:spcBef>
        <a:spcAft>
          <a:spcPct val="0"/>
        </a:spcAft>
        <a:buClr>
          <a:srgbClr val="51640B"/>
        </a:buClr>
        <a:buFont typeface="Wingdings 2" charset="0"/>
        <a:buChar char=""/>
        <a:defRPr kern="1200">
          <a:solidFill>
            <a:srgbClr val="595959"/>
          </a:solidFill>
          <a:latin typeface="+mn-lt"/>
          <a:ea typeface="ＭＳ Ｐゴシック" charset="0"/>
          <a:cs typeface="+mn-cs"/>
        </a:defRPr>
      </a:lvl4pPr>
      <a:lvl5pPr marL="1720850" indent="-349250" algn="l" rtl="0" eaLnBrk="1" fontAlgn="base" hangingPunct="1">
        <a:spcBef>
          <a:spcPts val="600"/>
        </a:spcBef>
        <a:spcAft>
          <a:spcPct val="0"/>
        </a:spcAft>
        <a:buClr>
          <a:schemeClr val="accent1"/>
        </a:buClr>
        <a:buFont typeface="Wingdings 2" charset="0"/>
        <a:buChar char=""/>
        <a:defRPr kern="1200">
          <a:solidFill>
            <a:srgbClr val="595959"/>
          </a:solidFill>
          <a:latin typeface="+mn-lt"/>
          <a:ea typeface="ＭＳ Ｐゴシック" charset="0"/>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76200"/>
            <a:ext cx="9855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Rectangle 3"/>
          <p:cNvSpPr>
            <a:spLocks noGrp="1" noChangeArrowheads="1"/>
          </p:cNvSpPr>
          <p:nvPr>
            <p:ph type="body" idx="1"/>
          </p:nvPr>
        </p:nvSpPr>
        <p:spPr bwMode="auto">
          <a:xfrm>
            <a:off x="508000" y="914400"/>
            <a:ext cx="110744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28" name="Rectangle 4"/>
          <p:cNvSpPr>
            <a:spLocks noGrp="1" noChangeArrowheads="1"/>
          </p:cNvSpPr>
          <p:nvPr>
            <p:ph type="dt" sz="half" idx="2"/>
          </p:nvPr>
        </p:nvSpPr>
        <p:spPr bwMode="auto">
          <a:xfrm>
            <a:off x="4655840" y="6597352"/>
            <a:ext cx="413768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smtClean="0"/>
            </a:lvl1pPr>
          </a:lstStyle>
          <a:p>
            <a:pPr fontAlgn="base">
              <a:spcBef>
                <a:spcPct val="0"/>
              </a:spcBef>
              <a:spcAft>
                <a:spcPct val="0"/>
              </a:spcAft>
              <a:defRPr/>
            </a:pPr>
            <a:endParaRPr lang="en-US" dirty="0">
              <a:solidFill>
                <a:srgbClr val="000000"/>
              </a:solidFill>
              <a:latin typeface="Times"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7328" y="6584776"/>
            <a:ext cx="326436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dirty="0" smtClean="0"/>
            </a:lvl1pPr>
          </a:lstStyle>
          <a:p>
            <a:pPr fontAlgn="base">
              <a:spcBef>
                <a:spcPct val="0"/>
              </a:spcBef>
              <a:spcAft>
                <a:spcPct val="0"/>
              </a:spcAft>
              <a:defRPr/>
            </a:pPr>
            <a:endParaRPr lang="en-US">
              <a:solidFill>
                <a:srgbClr val="000000"/>
              </a:solidFill>
              <a:latin typeface="Times"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11540067" y="659765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fontAlgn="base">
              <a:spcBef>
                <a:spcPct val="0"/>
              </a:spcBef>
              <a:spcAft>
                <a:spcPct val="0"/>
              </a:spcAft>
              <a:defRPr/>
            </a:pPr>
            <a:fld id="{28B3DEC0-DCD1-B74D-8B72-DBB36645193B}" type="slidenum">
              <a:rPr lang="en-US">
                <a:solidFill>
                  <a:srgbClr val="000000"/>
                </a:solidFill>
                <a:latin typeface="Times"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charset="0"/>
              <a:ea typeface="ＭＳ Ｐゴシック" charset="0"/>
              <a:cs typeface="ＭＳ Ｐゴシック" charset="0"/>
            </a:endParaRPr>
          </a:p>
        </p:txBody>
      </p:sp>
      <p:sp>
        <p:nvSpPr>
          <p:cNvPr id="1032" name="Rectangle 13"/>
          <p:cNvSpPr>
            <a:spLocks noChangeArrowheads="1"/>
          </p:cNvSpPr>
          <p:nvPr/>
        </p:nvSpPr>
        <p:spPr bwMode="auto">
          <a:xfrm>
            <a:off x="304800" y="609601"/>
            <a:ext cx="10261600" cy="42863"/>
          </a:xfrm>
          <a:prstGeom prst="rect">
            <a:avLst/>
          </a:prstGeom>
          <a:solidFill>
            <a:srgbClr val="58CC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9600">
              <a:solidFill>
                <a:srgbClr val="000000"/>
              </a:solidFill>
              <a:latin typeface="Times" charset="0"/>
              <a:ea typeface="ＭＳ Ｐゴシック" charset="0"/>
              <a:cs typeface="ＭＳ Ｐゴシック" charset="0"/>
            </a:endParaRPr>
          </a:p>
        </p:txBody>
      </p:sp>
      <p:sp>
        <p:nvSpPr>
          <p:cNvPr id="1033" name="Rectangle 15"/>
          <p:cNvSpPr>
            <a:spLocks noChangeArrowheads="1"/>
          </p:cNvSpPr>
          <p:nvPr/>
        </p:nvSpPr>
        <p:spPr bwMode="auto">
          <a:xfrm>
            <a:off x="101600" y="6553201"/>
            <a:ext cx="11887200" cy="42863"/>
          </a:xfrm>
          <a:prstGeom prst="rect">
            <a:avLst/>
          </a:prstGeom>
          <a:solidFill>
            <a:srgbClr val="58CC3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9600">
              <a:solidFill>
                <a:srgbClr val="000000"/>
              </a:solidFill>
              <a:latin typeface="Times" charset="0"/>
              <a:ea typeface="ＭＳ Ｐゴシック" charset="0"/>
              <a:cs typeface="ＭＳ Ｐゴシック" charset="0"/>
            </a:endParaRPr>
          </a:p>
        </p:txBody>
      </p:sp>
      <p:pic>
        <p:nvPicPr>
          <p:cNvPr id="2" name="Picture 1" descr="Simone_logo_SCF_ultimo_reduced.pd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071129" y="2687"/>
            <a:ext cx="1133007" cy="910951"/>
          </a:xfrm>
          <a:prstGeom prst="rect">
            <a:avLst/>
          </a:prstGeom>
        </p:spPr>
      </p:pic>
    </p:spTree>
    <p:extLst>
      <p:ext uri="{BB962C8B-B14F-4D97-AF65-F5344CB8AC3E}">
        <p14:creationId xmlns:p14="http://schemas.microsoft.com/office/powerpoint/2010/main" val="37715632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dt="0"/>
  <p:txStyles>
    <p:titleStyle>
      <a:lvl1pPr algn="ctr" rtl="0" eaLnBrk="1" fontAlgn="base" hangingPunct="1">
        <a:spcBef>
          <a:spcPct val="0"/>
        </a:spcBef>
        <a:spcAft>
          <a:spcPct val="0"/>
        </a:spcAft>
        <a:defRPr sz="32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3200">
          <a:solidFill>
            <a:schemeClr val="tx2"/>
          </a:solidFill>
          <a:latin typeface="Times" pitchFamily="-108" charset="0"/>
          <a:ea typeface="ＭＳ Ｐゴシック" charset="-128"/>
          <a:cs typeface="ＭＳ Ｐゴシック" charset="-128"/>
        </a:defRPr>
      </a:lvl2pPr>
      <a:lvl3pPr algn="ctr" rtl="0" eaLnBrk="1" fontAlgn="base" hangingPunct="1">
        <a:spcBef>
          <a:spcPct val="0"/>
        </a:spcBef>
        <a:spcAft>
          <a:spcPct val="0"/>
        </a:spcAft>
        <a:defRPr sz="3200">
          <a:solidFill>
            <a:schemeClr val="tx2"/>
          </a:solidFill>
          <a:latin typeface="Times" pitchFamily="-108" charset="0"/>
          <a:ea typeface="ＭＳ Ｐゴシック" charset="-128"/>
          <a:cs typeface="ＭＳ Ｐゴシック" charset="-128"/>
        </a:defRPr>
      </a:lvl3pPr>
      <a:lvl4pPr algn="ctr" rtl="0" eaLnBrk="1" fontAlgn="base" hangingPunct="1">
        <a:spcBef>
          <a:spcPct val="0"/>
        </a:spcBef>
        <a:spcAft>
          <a:spcPct val="0"/>
        </a:spcAft>
        <a:defRPr sz="3200">
          <a:solidFill>
            <a:schemeClr val="tx2"/>
          </a:solidFill>
          <a:latin typeface="Times" pitchFamily="-108" charset="0"/>
          <a:ea typeface="ＭＳ Ｐゴシック" charset="-128"/>
          <a:cs typeface="ＭＳ Ｐゴシック" charset="-128"/>
        </a:defRPr>
      </a:lvl4pPr>
      <a:lvl5pPr algn="ctr" rtl="0" eaLnBrk="1" fontAlgn="base" hangingPunct="1">
        <a:spcBef>
          <a:spcPct val="0"/>
        </a:spcBef>
        <a:spcAft>
          <a:spcPct val="0"/>
        </a:spcAft>
        <a:defRPr sz="3200">
          <a:solidFill>
            <a:schemeClr val="tx2"/>
          </a:solidFill>
          <a:latin typeface="Times" pitchFamily="-108" charset="0"/>
          <a:ea typeface="ＭＳ Ｐゴシック" charset="-128"/>
          <a:cs typeface="ＭＳ Ｐゴシック" charset="-128"/>
        </a:defRPr>
      </a:lvl5pPr>
      <a:lvl6pPr marL="457200" algn="ctr" rtl="0" eaLnBrk="1" fontAlgn="base" hangingPunct="1">
        <a:spcBef>
          <a:spcPct val="0"/>
        </a:spcBef>
        <a:spcAft>
          <a:spcPct val="0"/>
        </a:spcAft>
        <a:defRPr sz="3200">
          <a:solidFill>
            <a:schemeClr val="tx2"/>
          </a:solidFill>
          <a:latin typeface="Times" pitchFamily="-108" charset="0"/>
        </a:defRPr>
      </a:lvl6pPr>
      <a:lvl7pPr marL="914400" algn="ctr" rtl="0" eaLnBrk="1" fontAlgn="base" hangingPunct="1">
        <a:spcBef>
          <a:spcPct val="0"/>
        </a:spcBef>
        <a:spcAft>
          <a:spcPct val="0"/>
        </a:spcAft>
        <a:defRPr sz="3200">
          <a:solidFill>
            <a:schemeClr val="tx2"/>
          </a:solidFill>
          <a:latin typeface="Times" pitchFamily="-108" charset="0"/>
        </a:defRPr>
      </a:lvl7pPr>
      <a:lvl8pPr marL="1371600" algn="ctr" rtl="0" eaLnBrk="1" fontAlgn="base" hangingPunct="1">
        <a:spcBef>
          <a:spcPct val="0"/>
        </a:spcBef>
        <a:spcAft>
          <a:spcPct val="0"/>
        </a:spcAft>
        <a:defRPr sz="3200">
          <a:solidFill>
            <a:schemeClr val="tx2"/>
          </a:solidFill>
          <a:latin typeface="Times" pitchFamily="-108" charset="0"/>
        </a:defRPr>
      </a:lvl8pPr>
      <a:lvl9pPr marL="1828800" algn="ctr" rtl="0" eaLnBrk="1" fontAlgn="base" hangingPunct="1">
        <a:spcBef>
          <a:spcPct val="0"/>
        </a:spcBef>
        <a:spcAft>
          <a:spcPct val="0"/>
        </a:spcAft>
        <a:defRPr sz="3200">
          <a:solidFill>
            <a:schemeClr val="tx2"/>
          </a:solidFill>
          <a:latin typeface="Times" pitchFamily="-108"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pitchFamily="-108" charset="-128"/>
        </a:defRPr>
      </a:lvl2pPr>
      <a:lvl3pPr marL="1143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3pPr>
      <a:lvl4pPr marL="1600200" indent="-228600" algn="l" rtl="0" eaLnBrk="1" fontAlgn="base" hangingPunct="1">
        <a:spcBef>
          <a:spcPct val="20000"/>
        </a:spcBef>
        <a:spcAft>
          <a:spcPct val="0"/>
        </a:spcAft>
        <a:buChar char="–"/>
        <a:defRPr>
          <a:solidFill>
            <a:schemeClr val="tx1"/>
          </a:solidFill>
          <a:latin typeface="+mn-lt"/>
          <a:ea typeface="ＭＳ Ｐゴシック" pitchFamily="-108" charset="-128"/>
        </a:defRPr>
      </a:lvl4pPr>
      <a:lvl5pPr marL="2057400" indent="-228600" algn="l" rtl="0" eaLnBrk="1" fontAlgn="base" hangingPunct="1">
        <a:spcBef>
          <a:spcPct val="20000"/>
        </a:spcBef>
        <a:spcAft>
          <a:spcPct val="0"/>
        </a:spcAft>
        <a:buChar char="»"/>
        <a:defRPr>
          <a:solidFill>
            <a:schemeClr val="tx1"/>
          </a:solidFill>
          <a:latin typeface="+mn-lt"/>
          <a:ea typeface="ＭＳ Ｐゴシック" pitchFamily="-108" charset="-128"/>
        </a:defRPr>
      </a:lvl5pPr>
      <a:lvl6pPr marL="2514600" indent="-228600" algn="l" rtl="0" eaLnBrk="1" fontAlgn="base" hangingPunct="1">
        <a:spcBef>
          <a:spcPct val="20000"/>
        </a:spcBef>
        <a:spcAft>
          <a:spcPct val="0"/>
        </a:spcAft>
        <a:buChar char="»"/>
        <a:defRPr>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
              <a:schemeClr val="bg1">
                <a:alpha val="42000"/>
              </a:schemeClr>
            </a:gs>
            <a:gs pos="99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CEA0DD1-12E8-A543-B9BA-B8EBF896E44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0149732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54" tIns="45678" rIns="91354" bIns="45678"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19"/>
            <a:ext cx="10972800" cy="4525963"/>
          </a:xfrm>
          <a:prstGeom prst="rect">
            <a:avLst/>
          </a:prstGeom>
        </p:spPr>
        <p:txBody>
          <a:bodyPr vert="horz" lIns="91354" tIns="45678" rIns="91354" bIns="45678"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69"/>
            <a:ext cx="2844800" cy="365125"/>
          </a:xfrm>
          <a:prstGeom prst="rect">
            <a:avLst/>
          </a:prstGeom>
        </p:spPr>
        <p:txBody>
          <a:bodyPr vert="horz" lIns="91354" tIns="45678" rIns="91354" bIns="45678" rtlCol="0" anchor="ctr"/>
          <a:lstStyle>
            <a:lvl1pPr algn="l">
              <a:defRPr sz="1200">
                <a:solidFill>
                  <a:schemeClr val="tx1">
                    <a:tint val="75000"/>
                  </a:schemeClr>
                </a:solidFill>
              </a:defRPr>
            </a:lvl1pPr>
          </a:lstStyle>
          <a:p>
            <a:pPr defTabSz="456775"/>
            <a:endParaRPr lang="en-US">
              <a:solidFill>
                <a:prstClr val="black">
                  <a:tint val="75000"/>
                </a:prstClr>
              </a:solidFill>
            </a:endParaRPr>
          </a:p>
        </p:txBody>
      </p:sp>
      <p:sp>
        <p:nvSpPr>
          <p:cNvPr id="5" name="Footer Placeholder 4"/>
          <p:cNvSpPr>
            <a:spLocks noGrp="1"/>
          </p:cNvSpPr>
          <p:nvPr>
            <p:ph type="ftr" sz="quarter" idx="3"/>
          </p:nvPr>
        </p:nvSpPr>
        <p:spPr>
          <a:xfrm>
            <a:off x="4165601" y="6356369"/>
            <a:ext cx="3860800" cy="365125"/>
          </a:xfrm>
          <a:prstGeom prst="rect">
            <a:avLst/>
          </a:prstGeom>
        </p:spPr>
        <p:txBody>
          <a:bodyPr vert="horz" lIns="91354" tIns="45678" rIns="91354" bIns="45678" rtlCol="0" anchor="ctr"/>
          <a:lstStyle>
            <a:lvl1pPr algn="ctr">
              <a:defRPr sz="1200">
                <a:solidFill>
                  <a:schemeClr val="tx1">
                    <a:tint val="75000"/>
                  </a:schemeClr>
                </a:solidFill>
              </a:defRPr>
            </a:lvl1pPr>
          </a:lstStyle>
          <a:p>
            <a:pPr defTabSz="45677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354" tIns="45678" rIns="91354" bIns="45678" rtlCol="0" anchor="ctr"/>
          <a:lstStyle>
            <a:lvl1pPr algn="r">
              <a:defRPr sz="1200">
                <a:solidFill>
                  <a:schemeClr val="tx1">
                    <a:tint val="75000"/>
                  </a:schemeClr>
                </a:solidFill>
              </a:defRPr>
            </a:lvl1pPr>
          </a:lstStyle>
          <a:p>
            <a:pPr defTabSz="456775"/>
            <a:fld id="{F796E9B0-50F4-8145-A0B7-BC03CDBCE0F1}" type="slidenum">
              <a:rPr lang="en-US" smtClean="0">
                <a:solidFill>
                  <a:prstClr val="black">
                    <a:tint val="75000"/>
                  </a:prstClr>
                </a:solidFill>
              </a:rPr>
              <a:pPr defTabSz="456775"/>
              <a:t>‹#›</a:t>
            </a:fld>
            <a:endParaRPr lang="en-US">
              <a:solidFill>
                <a:prstClr val="black">
                  <a:tint val="75000"/>
                </a:prstClr>
              </a:solidFill>
            </a:endParaRPr>
          </a:p>
        </p:txBody>
      </p:sp>
    </p:spTree>
    <p:extLst>
      <p:ext uri="{BB962C8B-B14F-4D97-AF65-F5344CB8AC3E}">
        <p14:creationId xmlns:p14="http://schemas.microsoft.com/office/powerpoint/2010/main" val="123659279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ctr" defTabSz="456775" rtl="0" eaLnBrk="1" latinLnBrk="0" hangingPunct="1">
        <a:spcBef>
          <a:spcPct val="0"/>
        </a:spcBef>
        <a:buNone/>
        <a:defRPr sz="4400" kern="1200">
          <a:solidFill>
            <a:schemeClr val="tx1"/>
          </a:solidFill>
          <a:latin typeface="+mj-lt"/>
          <a:ea typeface="+mj-ea"/>
          <a:cs typeface="+mj-cs"/>
        </a:defRPr>
      </a:lvl1pPr>
    </p:titleStyle>
    <p:bodyStyle>
      <a:lvl1pPr marL="342588" indent="-342588" algn="l" defTabSz="456775" rtl="0" eaLnBrk="1" latinLnBrk="0" hangingPunct="1">
        <a:spcBef>
          <a:spcPct val="20000"/>
        </a:spcBef>
        <a:buFont typeface="Arial"/>
        <a:buChar char="•"/>
        <a:defRPr sz="3200" kern="1200">
          <a:solidFill>
            <a:schemeClr val="tx1"/>
          </a:solidFill>
          <a:latin typeface="+mn-lt"/>
          <a:ea typeface="+mn-ea"/>
          <a:cs typeface="+mn-cs"/>
        </a:defRPr>
      </a:lvl1pPr>
      <a:lvl2pPr marL="742266" indent="-285490" algn="l" defTabSz="456775" rtl="0" eaLnBrk="1" latinLnBrk="0" hangingPunct="1">
        <a:spcBef>
          <a:spcPct val="20000"/>
        </a:spcBef>
        <a:buFont typeface="Arial"/>
        <a:buChar char="–"/>
        <a:defRPr sz="2800" kern="1200">
          <a:solidFill>
            <a:schemeClr val="tx1"/>
          </a:solidFill>
          <a:latin typeface="+mn-lt"/>
          <a:ea typeface="+mn-ea"/>
          <a:cs typeface="+mn-cs"/>
        </a:defRPr>
      </a:lvl2pPr>
      <a:lvl3pPr marL="1141945" indent="-228387" algn="l" defTabSz="456775" rtl="0" eaLnBrk="1" latinLnBrk="0" hangingPunct="1">
        <a:spcBef>
          <a:spcPct val="20000"/>
        </a:spcBef>
        <a:buFont typeface="Arial"/>
        <a:buChar char="•"/>
        <a:defRPr sz="2400" kern="1200">
          <a:solidFill>
            <a:schemeClr val="tx1"/>
          </a:solidFill>
          <a:latin typeface="+mn-lt"/>
          <a:ea typeface="+mn-ea"/>
          <a:cs typeface="+mn-cs"/>
        </a:defRPr>
      </a:lvl3pPr>
      <a:lvl4pPr marL="1598725" indent="-228387" algn="l" defTabSz="456775" rtl="0" eaLnBrk="1" latinLnBrk="0" hangingPunct="1">
        <a:spcBef>
          <a:spcPct val="20000"/>
        </a:spcBef>
        <a:buFont typeface="Arial"/>
        <a:buChar char="–"/>
        <a:defRPr sz="2000" kern="1200">
          <a:solidFill>
            <a:schemeClr val="tx1"/>
          </a:solidFill>
          <a:latin typeface="+mn-lt"/>
          <a:ea typeface="+mn-ea"/>
          <a:cs typeface="+mn-cs"/>
        </a:defRPr>
      </a:lvl4pPr>
      <a:lvl5pPr marL="2055510" indent="-228387" algn="l" defTabSz="456775" rtl="0" eaLnBrk="1" latinLnBrk="0" hangingPunct="1">
        <a:spcBef>
          <a:spcPct val="20000"/>
        </a:spcBef>
        <a:buFont typeface="Arial"/>
        <a:buChar char="»"/>
        <a:defRPr sz="2000" kern="1200">
          <a:solidFill>
            <a:schemeClr val="tx1"/>
          </a:solidFill>
          <a:latin typeface="+mn-lt"/>
          <a:ea typeface="+mn-ea"/>
          <a:cs typeface="+mn-cs"/>
        </a:defRPr>
      </a:lvl5pPr>
      <a:lvl6pPr marL="2512287" indent="-228387" algn="l" defTabSz="456775" rtl="0" eaLnBrk="1" latinLnBrk="0" hangingPunct="1">
        <a:spcBef>
          <a:spcPct val="20000"/>
        </a:spcBef>
        <a:buFont typeface="Arial"/>
        <a:buChar char="•"/>
        <a:defRPr sz="2000" kern="1200">
          <a:solidFill>
            <a:schemeClr val="tx1"/>
          </a:solidFill>
          <a:latin typeface="+mn-lt"/>
          <a:ea typeface="+mn-ea"/>
          <a:cs typeface="+mn-cs"/>
        </a:defRPr>
      </a:lvl6pPr>
      <a:lvl7pPr marL="2969064" indent="-228387" algn="l" defTabSz="456775" rtl="0" eaLnBrk="1" latinLnBrk="0" hangingPunct="1">
        <a:spcBef>
          <a:spcPct val="20000"/>
        </a:spcBef>
        <a:buFont typeface="Arial"/>
        <a:buChar char="•"/>
        <a:defRPr sz="2000" kern="1200">
          <a:solidFill>
            <a:schemeClr val="tx1"/>
          </a:solidFill>
          <a:latin typeface="+mn-lt"/>
          <a:ea typeface="+mn-ea"/>
          <a:cs typeface="+mn-cs"/>
        </a:defRPr>
      </a:lvl7pPr>
      <a:lvl8pPr marL="3425846" indent="-228387" algn="l" defTabSz="456775" rtl="0" eaLnBrk="1" latinLnBrk="0" hangingPunct="1">
        <a:spcBef>
          <a:spcPct val="20000"/>
        </a:spcBef>
        <a:buFont typeface="Arial"/>
        <a:buChar char="•"/>
        <a:defRPr sz="2000" kern="1200">
          <a:solidFill>
            <a:schemeClr val="tx1"/>
          </a:solidFill>
          <a:latin typeface="+mn-lt"/>
          <a:ea typeface="+mn-ea"/>
          <a:cs typeface="+mn-cs"/>
        </a:defRPr>
      </a:lvl8pPr>
      <a:lvl9pPr marL="3882619" indent="-228387" algn="l" defTabSz="4567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75" rtl="0" eaLnBrk="1" latinLnBrk="0" hangingPunct="1">
        <a:defRPr sz="1800" kern="1200">
          <a:solidFill>
            <a:schemeClr val="tx1"/>
          </a:solidFill>
          <a:latin typeface="+mn-lt"/>
          <a:ea typeface="+mn-ea"/>
          <a:cs typeface="+mn-cs"/>
        </a:defRPr>
      </a:lvl1pPr>
      <a:lvl2pPr marL="456775" algn="l" defTabSz="456775" rtl="0" eaLnBrk="1" latinLnBrk="0" hangingPunct="1">
        <a:defRPr sz="1800" kern="1200">
          <a:solidFill>
            <a:schemeClr val="tx1"/>
          </a:solidFill>
          <a:latin typeface="+mn-lt"/>
          <a:ea typeface="+mn-ea"/>
          <a:cs typeface="+mn-cs"/>
        </a:defRPr>
      </a:lvl2pPr>
      <a:lvl3pPr marL="913556" algn="l" defTabSz="456775" rtl="0" eaLnBrk="1" latinLnBrk="0" hangingPunct="1">
        <a:defRPr sz="1800" kern="1200">
          <a:solidFill>
            <a:schemeClr val="tx1"/>
          </a:solidFill>
          <a:latin typeface="+mn-lt"/>
          <a:ea typeface="+mn-ea"/>
          <a:cs typeface="+mn-cs"/>
        </a:defRPr>
      </a:lvl3pPr>
      <a:lvl4pPr marL="1370340" algn="l" defTabSz="456775" rtl="0" eaLnBrk="1" latinLnBrk="0" hangingPunct="1">
        <a:defRPr sz="1800" kern="1200">
          <a:solidFill>
            <a:schemeClr val="tx1"/>
          </a:solidFill>
          <a:latin typeface="+mn-lt"/>
          <a:ea typeface="+mn-ea"/>
          <a:cs typeface="+mn-cs"/>
        </a:defRPr>
      </a:lvl4pPr>
      <a:lvl5pPr marL="1827117" algn="l" defTabSz="456775" rtl="0" eaLnBrk="1" latinLnBrk="0" hangingPunct="1">
        <a:defRPr sz="1800" kern="1200">
          <a:solidFill>
            <a:schemeClr val="tx1"/>
          </a:solidFill>
          <a:latin typeface="+mn-lt"/>
          <a:ea typeface="+mn-ea"/>
          <a:cs typeface="+mn-cs"/>
        </a:defRPr>
      </a:lvl5pPr>
      <a:lvl6pPr marL="2283894" algn="l" defTabSz="456775" rtl="0" eaLnBrk="1" latinLnBrk="0" hangingPunct="1">
        <a:defRPr sz="1800" kern="1200">
          <a:solidFill>
            <a:schemeClr val="tx1"/>
          </a:solidFill>
          <a:latin typeface="+mn-lt"/>
          <a:ea typeface="+mn-ea"/>
          <a:cs typeface="+mn-cs"/>
        </a:defRPr>
      </a:lvl6pPr>
      <a:lvl7pPr marL="2740677" algn="l" defTabSz="456775" rtl="0" eaLnBrk="1" latinLnBrk="0" hangingPunct="1">
        <a:defRPr sz="1800" kern="1200">
          <a:solidFill>
            <a:schemeClr val="tx1"/>
          </a:solidFill>
          <a:latin typeface="+mn-lt"/>
          <a:ea typeface="+mn-ea"/>
          <a:cs typeface="+mn-cs"/>
        </a:defRPr>
      </a:lvl7pPr>
      <a:lvl8pPr marL="3197451" algn="l" defTabSz="456775" rtl="0" eaLnBrk="1" latinLnBrk="0" hangingPunct="1">
        <a:defRPr sz="1800" kern="1200">
          <a:solidFill>
            <a:schemeClr val="tx1"/>
          </a:solidFill>
          <a:latin typeface="+mn-lt"/>
          <a:ea typeface="+mn-ea"/>
          <a:cs typeface="+mn-cs"/>
        </a:defRPr>
      </a:lvl8pPr>
      <a:lvl9pPr marL="3654234" algn="l" defTabSz="45677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4301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pPr>
            <a:fld id="{34E0B339-C9A2-0348-95B3-817625FF3F9E}" type="slidenum">
              <a:rPr lang="en-US" smtClean="0">
                <a:solidFill>
                  <a:srgbClr val="000000"/>
                </a:solidFill>
                <a:ea typeface="ＭＳ Ｐゴシック" charset="0"/>
                <a:cs typeface="ＭＳ Ｐゴシック" charset="0"/>
              </a:rPr>
              <a:pPr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2965888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E853138-6493-5E41-9873-0DA4A80C8DED}" type="slidenum">
              <a:rPr lang="en-US" smtClean="0">
                <a:solidFill>
                  <a:srgbClr val="000000"/>
                </a:solidFill>
                <a:latin typeface="Times New Roman" charset="0"/>
                <a:ea typeface="ＭＳ Ｐゴシック" charset="0"/>
                <a:cs typeface="ＭＳ Ｐゴシック" charset="0"/>
              </a:rPr>
              <a:pPr fontAlgn="base">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717942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hf hdr="0" ftr="0" dt="0"/>
  <p:txStyles>
    <p:titleStyle>
      <a:lvl1pPr algn="ctr" rtl="0" eaLnBrk="1" fontAlgn="base" hangingPunct="1">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1" fontAlgn="base" hangingPunct="1">
        <a:spcBef>
          <a:spcPct val="0"/>
        </a:spcBef>
        <a:spcAft>
          <a:spcPct val="0"/>
        </a:spcAft>
        <a:defRPr sz="4400">
          <a:solidFill>
            <a:schemeClr val="tx2"/>
          </a:solidFill>
          <a:latin typeface="Times New Roman" pitchFamily="18" charset="0"/>
          <a:ea typeface="ＭＳ Ｐゴシック" pitchFamily="1" charset="-128"/>
          <a:cs typeface="ＭＳ Ｐゴシック" pitchFamily="1" charset="-128"/>
        </a:defRPr>
      </a:lvl2pPr>
      <a:lvl3pPr algn="ctr" rtl="0" eaLnBrk="1" fontAlgn="base" hangingPunct="1">
        <a:spcBef>
          <a:spcPct val="0"/>
        </a:spcBef>
        <a:spcAft>
          <a:spcPct val="0"/>
        </a:spcAft>
        <a:defRPr sz="4400">
          <a:solidFill>
            <a:schemeClr val="tx2"/>
          </a:solidFill>
          <a:latin typeface="Times New Roman" pitchFamily="18" charset="0"/>
          <a:ea typeface="ＭＳ Ｐゴシック" pitchFamily="1" charset="-128"/>
          <a:cs typeface="ＭＳ Ｐゴシック" pitchFamily="1" charset="-128"/>
        </a:defRPr>
      </a:lvl3pPr>
      <a:lvl4pPr algn="ctr" rtl="0" eaLnBrk="1" fontAlgn="base" hangingPunct="1">
        <a:spcBef>
          <a:spcPct val="0"/>
        </a:spcBef>
        <a:spcAft>
          <a:spcPct val="0"/>
        </a:spcAft>
        <a:defRPr sz="4400">
          <a:solidFill>
            <a:schemeClr val="tx2"/>
          </a:solidFill>
          <a:latin typeface="Times New Roman" pitchFamily="18" charset="0"/>
          <a:ea typeface="ＭＳ Ｐゴシック" pitchFamily="1" charset="-128"/>
          <a:cs typeface="ＭＳ Ｐゴシック" pitchFamily="1" charset="-128"/>
        </a:defRPr>
      </a:lvl4pPr>
      <a:lvl5pPr algn="ctr" rtl="0" eaLnBrk="1" fontAlgn="base" hangingPunct="1">
        <a:spcBef>
          <a:spcPct val="0"/>
        </a:spcBef>
        <a:spcAft>
          <a:spcPct val="0"/>
        </a:spcAft>
        <a:defRPr sz="4400">
          <a:solidFill>
            <a:schemeClr val="tx2"/>
          </a:solidFill>
          <a:latin typeface="Times New Roman" pitchFamily="18" charset="0"/>
          <a:ea typeface="ＭＳ Ｐゴシック" pitchFamily="1" charset="-128"/>
          <a:cs typeface="ＭＳ Ｐゴシック" pitchFamily="1" charset="-128"/>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6690FD-17C2-FE42-BB09-FB287A2D3A5B}"/>
              </a:ext>
            </a:extLst>
          </p:cNvPr>
          <p:cNvSpPr>
            <a:spLocks noGrp="1"/>
          </p:cNvSpPr>
          <p:nvPr>
            <p:ph type="title"/>
          </p:nvPr>
        </p:nvSpPr>
        <p:spPr>
          <a:xfrm>
            <a:off x="838200" y="255716"/>
            <a:ext cx="10515600" cy="1035732"/>
          </a:xfrm>
          <a:prstGeom prst="rect">
            <a:avLst/>
          </a:prstGeom>
        </p:spPr>
        <p:txBody>
          <a:bodyPr vert="horz" lIns="91440" tIns="45720" rIns="91440" bIns="45720" rtlCol="0" anchor="ctr">
            <a:normAutofit/>
          </a:bodyPr>
          <a:lstStyle/>
          <a:p>
            <a:r>
              <a:rPr lang="en-GB" dirty="0"/>
              <a:t>Click to edit Master title style</a:t>
            </a:r>
            <a:endParaRPr lang="it-IT" dirty="0"/>
          </a:p>
        </p:txBody>
      </p:sp>
      <p:sp>
        <p:nvSpPr>
          <p:cNvPr id="3" name="Text Placeholder 2">
            <a:extLst>
              <a:ext uri="{FF2B5EF4-FFF2-40B4-BE49-F238E27FC236}">
                <a16:creationId xmlns:a16="http://schemas.microsoft.com/office/drawing/2014/main" id="{E03DDC7F-279A-D047-8D1A-4D124D5CFB4C}"/>
              </a:ext>
            </a:extLst>
          </p:cNvPr>
          <p:cNvSpPr>
            <a:spLocks noGrp="1"/>
          </p:cNvSpPr>
          <p:nvPr>
            <p:ph type="body" idx="1"/>
          </p:nvPr>
        </p:nvSpPr>
        <p:spPr>
          <a:xfrm>
            <a:off x="838200" y="2147455"/>
            <a:ext cx="10515600" cy="402950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873D8F60-B2C0-4646-8FF8-3F759228CA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Footer Placeholder 4">
            <a:extLst>
              <a:ext uri="{FF2B5EF4-FFF2-40B4-BE49-F238E27FC236}">
                <a16:creationId xmlns:a16="http://schemas.microsoft.com/office/drawing/2014/main" id="{5244A4D4-D0E6-EC44-9CAB-2C0979434391}"/>
              </a:ext>
            </a:extLst>
          </p:cNvPr>
          <p:cNvSpPr>
            <a:spLocks noGrp="1"/>
          </p:cNvSpPr>
          <p:nvPr>
            <p:ph type="ftr" sz="quarter" idx="3"/>
          </p:nvPr>
        </p:nvSpPr>
        <p:spPr>
          <a:xfrm>
            <a:off x="789849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EC09EA4E-2379-DE41-9C6D-273EA0553BDD}"/>
              </a:ext>
            </a:extLst>
          </p:cNvPr>
          <p:cNvSpPr>
            <a:spLocks noGrp="1"/>
          </p:cNvSpPr>
          <p:nvPr>
            <p:ph type="sldNum" sz="quarter" idx="4"/>
          </p:nvPr>
        </p:nvSpPr>
        <p:spPr>
          <a:xfrm>
            <a:off x="638405" y="1442740"/>
            <a:ext cx="900000" cy="355826"/>
          </a:xfrm>
          <a:prstGeom prst="rect">
            <a:avLst/>
          </a:prstGeom>
        </p:spPr>
        <p:txBody>
          <a:bodyPr vert="horz" lIns="91440" tIns="45720" rIns="91440" bIns="45720" rtlCol="0" anchor="ctr"/>
          <a:lstStyle>
            <a:lvl1pPr algn="r">
              <a:defRPr sz="1800">
                <a:solidFill>
                  <a:schemeClr val="bg1"/>
                </a:solidFill>
              </a:defRPr>
            </a:lvl1pPr>
          </a:lstStyle>
          <a:p>
            <a:fld id="{6BDC4A89-BC42-B240-9C5B-309FE028B696}" type="slidenum">
              <a:rPr lang="it-IT" smtClean="0"/>
              <a:pPr/>
              <a:t>‹#›</a:t>
            </a:fld>
            <a:endParaRPr lang="it-IT"/>
          </a:p>
        </p:txBody>
      </p:sp>
      <p:grpSp>
        <p:nvGrpSpPr>
          <p:cNvPr id="7" name="Group 6">
            <a:extLst>
              <a:ext uri="{FF2B5EF4-FFF2-40B4-BE49-F238E27FC236}">
                <a16:creationId xmlns:a16="http://schemas.microsoft.com/office/drawing/2014/main" id="{5D995046-0CA8-0B42-B4CF-251724C6F5BD}"/>
              </a:ext>
            </a:extLst>
          </p:cNvPr>
          <p:cNvGrpSpPr/>
          <p:nvPr/>
        </p:nvGrpSpPr>
        <p:grpSpPr>
          <a:xfrm>
            <a:off x="638404" y="1443630"/>
            <a:ext cx="10915192" cy="355826"/>
            <a:chOff x="638404" y="1745118"/>
            <a:chExt cx="10915192" cy="355826"/>
          </a:xfrm>
        </p:grpSpPr>
        <p:sp>
          <p:nvSpPr>
            <p:cNvPr id="8" name="Rectangle 7">
              <a:extLst>
                <a:ext uri="{FF2B5EF4-FFF2-40B4-BE49-F238E27FC236}">
                  <a16:creationId xmlns:a16="http://schemas.microsoft.com/office/drawing/2014/main" id="{DA74EDDD-381A-9F4D-A65A-EC66482C45E2}"/>
                </a:ext>
              </a:extLst>
            </p:cNvPr>
            <p:cNvSpPr/>
            <p:nvPr/>
          </p:nvSpPr>
          <p:spPr>
            <a:xfrm>
              <a:off x="1654628" y="1745118"/>
              <a:ext cx="9898968" cy="355826"/>
            </a:xfrm>
            <a:prstGeom prst="rect">
              <a:avLst/>
            </a:prstGeom>
            <a:solidFill>
              <a:srgbClr val="588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72653D4D-9BF2-924B-81E3-13B20B046A30}"/>
                </a:ext>
              </a:extLst>
            </p:cNvPr>
            <p:cNvSpPr/>
            <p:nvPr/>
          </p:nvSpPr>
          <p:spPr>
            <a:xfrm>
              <a:off x="638404" y="1745118"/>
              <a:ext cx="900000" cy="355826"/>
            </a:xfrm>
            <a:prstGeom prst="rect">
              <a:avLst/>
            </a:prstGeom>
            <a:solidFill>
              <a:srgbClr val="17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latin typeface="+mn-lt"/>
                <a:cs typeface="Abadi" panose="020F0502020204030204" pitchFamily="34" charset="0"/>
              </a:endParaRPr>
            </a:p>
          </p:txBody>
        </p:sp>
      </p:grpSp>
      <p:pic>
        <p:nvPicPr>
          <p:cNvPr id="12" name="Picture 11" descr="A close-up of a logo&#10;&#10;Description automatically generated">
            <a:extLst>
              <a:ext uri="{FF2B5EF4-FFF2-40B4-BE49-F238E27FC236}">
                <a16:creationId xmlns:a16="http://schemas.microsoft.com/office/drawing/2014/main" id="{D3E1565A-00D9-5277-4298-8882820D302B}"/>
              </a:ext>
            </a:extLst>
          </p:cNvPr>
          <p:cNvPicPr>
            <a:picLocks noChangeAspect="1"/>
          </p:cNvPicPr>
          <p:nvPr userDrawn="1"/>
        </p:nvPicPr>
        <p:blipFill>
          <a:blip r:embed="rId12"/>
          <a:stretch>
            <a:fillRect/>
          </a:stretch>
        </p:blipFill>
        <p:spPr>
          <a:xfrm>
            <a:off x="10122145" y="23116"/>
            <a:ext cx="2079156" cy="940371"/>
          </a:xfrm>
          <a:prstGeom prst="rect">
            <a:avLst/>
          </a:prstGeom>
        </p:spPr>
      </p:pic>
    </p:spTree>
    <p:extLst>
      <p:ext uri="{BB962C8B-B14F-4D97-AF65-F5344CB8AC3E}">
        <p14:creationId xmlns:p14="http://schemas.microsoft.com/office/powerpoint/2010/main" val="10847686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40.png"/><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tiff"/><Relationship Id="rId3" Type="http://schemas.openxmlformats.org/officeDocument/2006/relationships/image" Target="../media/image28.png"/><Relationship Id="rId7" Type="http://schemas.microsoft.com/office/2007/relationships/hdphoto" Target="../media/hdphoto2.wdp"/><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66.xml"/><Relationship Id="rId6" Type="http://schemas.openxmlformats.org/officeDocument/2006/relationships/image" Target="../media/image30.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3.wdp"/><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wmf"/><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4.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52.pn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440.png"/><Relationship Id="rId2" Type="http://schemas.openxmlformats.org/officeDocument/2006/relationships/image" Target="../media/image53.png"/><Relationship Id="rId1" Type="http://schemas.openxmlformats.org/officeDocument/2006/relationships/slideLayout" Target="../slideLayouts/slideLayout66.xml"/><Relationship Id="rId6" Type="http://schemas.openxmlformats.org/officeDocument/2006/relationships/image" Target="../media/image55.tiff"/><Relationship Id="rId5" Type="http://schemas.openxmlformats.org/officeDocument/2006/relationships/image" Target="../media/image441.png"/><Relationship Id="rId4" Type="http://schemas.openxmlformats.org/officeDocument/2006/relationships/hyperlink" Target="10.1007/JHEP09(2022)23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60.png"/><Relationship Id="rId2" Type="http://schemas.openxmlformats.org/officeDocument/2006/relationships/image" Target="../media/image57.png"/><Relationship Id="rId1" Type="http://schemas.openxmlformats.org/officeDocument/2006/relationships/slideLayout" Target="../slideLayouts/slideLayout66.xml"/><Relationship Id="rId10" Type="http://schemas.openxmlformats.org/officeDocument/2006/relationships/image" Target="../media/image62.png"/><Relationship Id="rId4" Type="http://schemas.openxmlformats.org/officeDocument/2006/relationships/image" Target="../media/image59.jp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00.png"/><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6.xml"/><Relationship Id="rId6" Type="http://schemas.openxmlformats.org/officeDocument/2006/relationships/image" Target="../media/image630.png"/><Relationship Id="rId5" Type="http://schemas.openxmlformats.org/officeDocument/2006/relationships/image" Target="../media/image65.png"/><Relationship Id="rId4" Type="http://schemas.openxmlformats.org/officeDocument/2006/relationships/image" Target="../media/image64.emf"/></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hyperlink" Target="https://journals.aps.org/prd/abstract/10.1103/PhysRevD.106.115036" TargetMode="External"/><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66.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770.png"/><Relationship Id="rId4" Type="http://schemas.openxmlformats.org/officeDocument/2006/relationships/image" Target="../media/image73.png"/><Relationship Id="rId9" Type="http://schemas.openxmlformats.org/officeDocument/2006/relationships/image" Target="../media/image760.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wmf"/></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6.xml"/><Relationship Id="rId5" Type="http://schemas.openxmlformats.org/officeDocument/2006/relationships/image" Target="../media/image52.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821E9-6CE6-ECDD-FFF9-8379D8C6800A}"/>
              </a:ext>
            </a:extLst>
          </p:cNvPr>
          <p:cNvSpPr>
            <a:spLocks noGrp="1"/>
          </p:cNvSpPr>
          <p:nvPr>
            <p:ph type="title"/>
          </p:nvPr>
        </p:nvSpPr>
        <p:spPr/>
        <p:txBody>
          <a:bodyPr anchor="ctr"/>
          <a:lstStyle/>
          <a:p>
            <a:pPr algn="ctr"/>
            <a:r>
              <a:rPr lang="en-GB" dirty="0"/>
              <a:t>Dark matter search via positron's interactions </a:t>
            </a:r>
            <a:endParaRPr lang="it-IT" dirty="0"/>
          </a:p>
        </p:txBody>
      </p:sp>
      <p:sp>
        <p:nvSpPr>
          <p:cNvPr id="3" name="Subtitle 2">
            <a:extLst>
              <a:ext uri="{FF2B5EF4-FFF2-40B4-BE49-F238E27FC236}">
                <a16:creationId xmlns:a16="http://schemas.microsoft.com/office/drawing/2014/main" id="{8918BEFF-9629-1D95-CA81-90D33E729AD2}"/>
              </a:ext>
            </a:extLst>
          </p:cNvPr>
          <p:cNvSpPr>
            <a:spLocks noGrp="1"/>
          </p:cNvSpPr>
          <p:nvPr>
            <p:ph type="body" idx="1"/>
          </p:nvPr>
        </p:nvSpPr>
        <p:spPr>
          <a:xfrm>
            <a:off x="831850" y="4126326"/>
            <a:ext cx="10515600" cy="1500187"/>
          </a:xfrm>
        </p:spPr>
        <p:txBody>
          <a:bodyPr/>
          <a:lstStyle/>
          <a:p>
            <a:pPr algn="ctr"/>
            <a:r>
              <a:rPr lang="it-IT" dirty="0"/>
              <a:t>The                          Experiment</a:t>
            </a:r>
          </a:p>
        </p:txBody>
      </p:sp>
      <p:pic>
        <p:nvPicPr>
          <p:cNvPr id="4" name="Picture 3">
            <a:extLst>
              <a:ext uri="{FF2B5EF4-FFF2-40B4-BE49-F238E27FC236}">
                <a16:creationId xmlns:a16="http://schemas.microsoft.com/office/drawing/2014/main" id="{8EE9473E-AFDC-D3AA-0D06-9738434AD04E}"/>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810298" y="4083134"/>
            <a:ext cx="1615440" cy="447040"/>
          </a:xfrm>
          <a:prstGeom prst="rect">
            <a:avLst/>
          </a:prstGeom>
        </p:spPr>
      </p:pic>
      <p:pic>
        <p:nvPicPr>
          <p:cNvPr id="6" name="Picture 5" descr="A body of water with a blue sky and clouds&#10;&#10;Description automatically generated">
            <a:extLst>
              <a:ext uri="{FF2B5EF4-FFF2-40B4-BE49-F238E27FC236}">
                <a16:creationId xmlns:a16="http://schemas.microsoft.com/office/drawing/2014/main" id="{8B864F94-C879-05AD-54E5-6C1CDF0215F6}"/>
              </a:ext>
            </a:extLst>
          </p:cNvPr>
          <p:cNvPicPr>
            <a:picLocks noChangeAspect="1"/>
          </p:cNvPicPr>
          <p:nvPr/>
        </p:nvPicPr>
        <p:blipFill>
          <a:blip r:embed="rId3"/>
          <a:stretch>
            <a:fillRect/>
          </a:stretch>
        </p:blipFill>
        <p:spPr>
          <a:xfrm>
            <a:off x="0" y="5178056"/>
            <a:ext cx="12191999" cy="1679944"/>
          </a:xfrm>
          <a:prstGeom prst="rect">
            <a:avLst/>
          </a:prstGeom>
        </p:spPr>
      </p:pic>
      <p:sp>
        <p:nvSpPr>
          <p:cNvPr id="7" name="TextBox 6">
            <a:extLst>
              <a:ext uri="{FF2B5EF4-FFF2-40B4-BE49-F238E27FC236}">
                <a16:creationId xmlns:a16="http://schemas.microsoft.com/office/drawing/2014/main" id="{B83AB02E-A69F-E20B-782A-59F4DF1A304F}"/>
              </a:ext>
            </a:extLst>
          </p:cNvPr>
          <p:cNvSpPr txBox="1"/>
          <p:nvPr/>
        </p:nvSpPr>
        <p:spPr>
          <a:xfrm>
            <a:off x="5316277" y="4763385"/>
            <a:ext cx="1503745" cy="369332"/>
          </a:xfrm>
          <a:prstGeom prst="rect">
            <a:avLst/>
          </a:prstGeom>
          <a:noFill/>
        </p:spPr>
        <p:txBody>
          <a:bodyPr wrap="none" rtlCol="0">
            <a:spAutoFit/>
          </a:bodyPr>
          <a:lstStyle/>
          <a:p>
            <a:r>
              <a:rPr lang="en-US" dirty="0"/>
              <a:t>Paola </a:t>
            </a:r>
            <a:r>
              <a:rPr lang="en-US" dirty="0" err="1"/>
              <a:t>Gianotti</a:t>
            </a:r>
            <a:endParaRPr lang="en-US" dirty="0"/>
          </a:p>
        </p:txBody>
      </p:sp>
    </p:spTree>
    <p:extLst>
      <p:ext uri="{BB962C8B-B14F-4D97-AF65-F5344CB8AC3E}">
        <p14:creationId xmlns:p14="http://schemas.microsoft.com/office/powerpoint/2010/main" val="320373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4887-3DFB-62E7-EE74-012732D174FA}"/>
              </a:ext>
            </a:extLst>
          </p:cNvPr>
          <p:cNvSpPr>
            <a:spLocks noGrp="1"/>
          </p:cNvSpPr>
          <p:nvPr>
            <p:ph type="title"/>
          </p:nvPr>
        </p:nvSpPr>
        <p:spPr/>
        <p:txBody>
          <a:bodyPr/>
          <a:lstStyle/>
          <a:p>
            <a:r>
              <a:rPr lang="en-US" dirty="0"/>
              <a:t>Dark Photons production with </a:t>
            </a:r>
            <a:r>
              <a:rPr lang="en-US" i="1" dirty="0"/>
              <a:t>e</a:t>
            </a:r>
            <a:r>
              <a:rPr lang="en-US" i="1" baseline="30000" dirty="0"/>
              <a:t>+  </a:t>
            </a:r>
            <a:r>
              <a:rPr lang="en-US" dirty="0"/>
              <a:t>beams</a:t>
            </a:r>
            <a:endParaRPr lang="en-US" i="1" baseline="30000" dirty="0"/>
          </a:p>
        </p:txBody>
      </p:sp>
      <p:grpSp>
        <p:nvGrpSpPr>
          <p:cNvPr id="5" name="Group 4">
            <a:extLst>
              <a:ext uri="{FF2B5EF4-FFF2-40B4-BE49-F238E27FC236}">
                <a16:creationId xmlns:a16="http://schemas.microsoft.com/office/drawing/2014/main" id="{D5C3CF08-1BC9-2612-D9AF-B226FB4F537E}"/>
              </a:ext>
            </a:extLst>
          </p:cNvPr>
          <p:cNvGrpSpPr/>
          <p:nvPr/>
        </p:nvGrpSpPr>
        <p:grpSpPr>
          <a:xfrm>
            <a:off x="6096001" y="2151530"/>
            <a:ext cx="5257800" cy="4072776"/>
            <a:chOff x="7242530" y="1142625"/>
            <a:chExt cx="4008399" cy="3424758"/>
          </a:xfrm>
        </p:grpSpPr>
        <p:pic>
          <p:nvPicPr>
            <p:cNvPr id="6" name="Picture 5">
              <a:extLst>
                <a:ext uri="{FF2B5EF4-FFF2-40B4-BE49-F238E27FC236}">
                  <a16:creationId xmlns:a16="http://schemas.microsoft.com/office/drawing/2014/main" id="{5FF350F6-436F-C965-5743-6299D207E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2530" y="1219200"/>
              <a:ext cx="2047520" cy="1746250"/>
            </a:xfrm>
            <a:prstGeom prst="rect">
              <a:avLst/>
            </a:prstGeom>
          </p:spPr>
        </p:pic>
        <p:pic>
          <p:nvPicPr>
            <p:cNvPr id="7" name="Picture 6">
              <a:extLst>
                <a:ext uri="{FF2B5EF4-FFF2-40B4-BE49-F238E27FC236}">
                  <a16:creationId xmlns:a16="http://schemas.microsoft.com/office/drawing/2014/main" id="{77414A87-6E89-B369-5F6E-1BB464891AE8}"/>
                </a:ext>
              </a:extLst>
            </p:cNvPr>
            <p:cNvPicPr>
              <a:picLocks noChangeAspect="1"/>
            </p:cNvPicPr>
            <p:nvPr/>
          </p:nvPicPr>
          <p:blipFill>
            <a:blip r:embed="rId3"/>
            <a:stretch>
              <a:fillRect/>
            </a:stretch>
          </p:blipFill>
          <p:spPr>
            <a:xfrm>
              <a:off x="8737599" y="2652255"/>
              <a:ext cx="2026588" cy="1620000"/>
            </a:xfrm>
            <a:prstGeom prst="rect">
              <a:avLst/>
            </a:prstGeom>
          </p:spPr>
        </p:pic>
        <p:pic>
          <p:nvPicPr>
            <p:cNvPr id="8" name="Picture 7">
              <a:extLst>
                <a:ext uri="{FF2B5EF4-FFF2-40B4-BE49-F238E27FC236}">
                  <a16:creationId xmlns:a16="http://schemas.microsoft.com/office/drawing/2014/main" id="{52B3DFA3-0317-0D16-75C4-4F782C8DA7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7313" y="1142625"/>
              <a:ext cx="1723616" cy="1746000"/>
            </a:xfrm>
            <a:prstGeom prst="rect">
              <a:avLst/>
            </a:prstGeom>
          </p:spPr>
        </p:pic>
        <p:sp>
          <p:nvSpPr>
            <p:cNvPr id="9" name="Rectangle 8">
              <a:extLst>
                <a:ext uri="{FF2B5EF4-FFF2-40B4-BE49-F238E27FC236}">
                  <a16:creationId xmlns:a16="http://schemas.microsoft.com/office/drawing/2014/main" id="{D3B6F255-8F0E-9B40-718C-6DEB55242D31}"/>
                </a:ext>
              </a:extLst>
            </p:cNvPr>
            <p:cNvSpPr/>
            <p:nvPr/>
          </p:nvSpPr>
          <p:spPr>
            <a:xfrm>
              <a:off x="9432337" y="2670480"/>
              <a:ext cx="1741652" cy="426278"/>
            </a:xfrm>
            <a:prstGeom prst="rect">
              <a:avLst/>
            </a:prstGeom>
            <a:noFill/>
          </p:spPr>
          <p:txBody>
            <a:bodyPr wrap="square">
              <a:spAutoFit/>
            </a:bodyPr>
            <a:lstStyle/>
            <a:p>
              <a:pPr algn="ctr">
                <a:buClr>
                  <a:srgbClr val="FE3BEB"/>
                </a:buClr>
              </a:pPr>
              <a:r>
                <a:rPr lang="en-US" sz="1000" dirty="0">
                  <a:solidFill>
                    <a:schemeClr val="tx1">
                      <a:lumMod val="65000"/>
                      <a:lumOff val="35000"/>
                    </a:schemeClr>
                  </a:solidFill>
                </a:rPr>
                <a:t>Annihilation</a:t>
              </a:r>
            </a:p>
          </p:txBody>
        </p:sp>
        <p:sp>
          <p:nvSpPr>
            <p:cNvPr id="10" name="Rectangle 9">
              <a:extLst>
                <a:ext uri="{FF2B5EF4-FFF2-40B4-BE49-F238E27FC236}">
                  <a16:creationId xmlns:a16="http://schemas.microsoft.com/office/drawing/2014/main" id="{208533FB-CC71-C986-BF3C-3A822A0DD2DC}"/>
                </a:ext>
              </a:extLst>
            </p:cNvPr>
            <p:cNvSpPr/>
            <p:nvPr/>
          </p:nvSpPr>
          <p:spPr>
            <a:xfrm>
              <a:off x="7242530" y="2932091"/>
              <a:ext cx="1999306" cy="426278"/>
            </a:xfrm>
            <a:prstGeom prst="rect">
              <a:avLst/>
            </a:prstGeom>
            <a:solidFill>
              <a:srgbClr val="FFFFFF"/>
            </a:solidFill>
          </p:spPr>
          <p:txBody>
            <a:bodyPr wrap="square">
              <a:spAutoFit/>
            </a:bodyPr>
            <a:lstStyle/>
            <a:p>
              <a:pPr algn="ctr">
                <a:buClr>
                  <a:srgbClr val="FE3BEB"/>
                </a:buClr>
              </a:pPr>
              <a:r>
                <a:rPr lang="en-US" sz="1000" dirty="0">
                  <a:solidFill>
                    <a:schemeClr val="tx1">
                      <a:lumMod val="65000"/>
                      <a:lumOff val="35000"/>
                    </a:schemeClr>
                  </a:solidFill>
                </a:rPr>
                <a:t>Bremsstrahlung</a:t>
              </a:r>
            </a:p>
          </p:txBody>
        </p:sp>
        <p:sp>
          <p:nvSpPr>
            <p:cNvPr id="11" name="Rectangle 10">
              <a:extLst>
                <a:ext uri="{FF2B5EF4-FFF2-40B4-BE49-F238E27FC236}">
                  <a16:creationId xmlns:a16="http://schemas.microsoft.com/office/drawing/2014/main" id="{0B4C175B-F22F-42B3-E876-A1D52BA4CBB9}"/>
                </a:ext>
              </a:extLst>
            </p:cNvPr>
            <p:cNvSpPr/>
            <p:nvPr/>
          </p:nvSpPr>
          <p:spPr>
            <a:xfrm>
              <a:off x="9033786" y="4141105"/>
              <a:ext cx="1789828" cy="426278"/>
            </a:xfrm>
            <a:prstGeom prst="rect">
              <a:avLst/>
            </a:prstGeom>
            <a:noFill/>
          </p:spPr>
          <p:txBody>
            <a:bodyPr wrap="square">
              <a:spAutoFit/>
            </a:bodyPr>
            <a:lstStyle/>
            <a:p>
              <a:pPr algn="ctr">
                <a:buClr>
                  <a:srgbClr val="FE3BEB"/>
                </a:buClr>
              </a:pPr>
              <a:r>
                <a:rPr lang="en-US" sz="1000" dirty="0">
                  <a:solidFill>
                    <a:schemeClr val="tx1">
                      <a:lumMod val="65000"/>
                      <a:lumOff val="35000"/>
                    </a:schemeClr>
                  </a:solidFill>
                </a:rPr>
                <a:t>Production</a:t>
              </a: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158E947-3175-39EF-D458-4ADAC29203FA}"/>
                  </a:ext>
                </a:extLst>
              </p:cNvPr>
              <p:cNvSpPr txBox="1"/>
              <p:nvPr/>
            </p:nvSpPr>
            <p:spPr>
              <a:xfrm>
                <a:off x="595901" y="1993109"/>
                <a:ext cx="4777718" cy="1616789"/>
              </a:xfrm>
              <a:prstGeom prst="rect">
                <a:avLst/>
              </a:prstGeom>
              <a:noFill/>
            </p:spPr>
            <p:txBody>
              <a:bodyPr wrap="none" rtlCol="0">
                <a:spAutoFit/>
              </a:bodyPr>
              <a:lstStyle/>
              <a:p>
                <a:pPr marL="57150">
                  <a:lnSpc>
                    <a:spcPct val="110000"/>
                  </a:lnSpc>
                  <a:buClr>
                    <a:schemeClr val="accent5"/>
                  </a:buClr>
                </a:pPr>
                <a:r>
                  <a:rPr lang="en-US" i="1" dirty="0">
                    <a:solidFill>
                      <a:srgbClr val="FF0000"/>
                    </a:solidFill>
                  </a:rPr>
                  <a:t>A’</a:t>
                </a:r>
                <a:r>
                  <a:rPr lang="en-US" dirty="0">
                    <a:solidFill>
                      <a:srgbClr val="FF0000"/>
                    </a:solidFill>
                  </a:rPr>
                  <a:t> can be produced using </a:t>
                </a:r>
                <a:r>
                  <a:rPr lang="en-US" i="1" dirty="0">
                    <a:solidFill>
                      <a:srgbClr val="FF0000"/>
                    </a:solidFill>
                  </a:rPr>
                  <a:t>e</a:t>
                </a:r>
                <a:r>
                  <a:rPr lang="en-US" i="1" baseline="30000" dirty="0">
                    <a:solidFill>
                      <a:srgbClr val="FF0000"/>
                    </a:solidFill>
                  </a:rPr>
                  <a:t>+</a:t>
                </a:r>
                <a:r>
                  <a:rPr lang="en-US" baseline="30000" dirty="0">
                    <a:solidFill>
                      <a:srgbClr val="FF0000"/>
                    </a:solidFill>
                  </a:rPr>
                  <a:t> </a:t>
                </a:r>
                <a:r>
                  <a:rPr lang="en-US" dirty="0">
                    <a:solidFill>
                      <a:srgbClr val="FF0000"/>
                    </a:solidFill>
                  </a:rPr>
                  <a:t>via:</a:t>
                </a:r>
              </a:p>
              <a:p>
                <a:pPr marL="57150">
                  <a:lnSpc>
                    <a:spcPct val="110000"/>
                  </a:lnSpc>
                  <a:buClr>
                    <a:schemeClr val="accent5"/>
                  </a:buClr>
                </a:pPr>
                <a:endParaRPr lang="en-US" dirty="0">
                  <a:solidFill>
                    <a:srgbClr val="FF0000"/>
                  </a:solidFill>
                </a:endParaRPr>
              </a:p>
              <a:p>
                <a:pPr>
                  <a:lnSpc>
                    <a:spcPct val="110000"/>
                  </a:lnSpc>
                  <a:buClr>
                    <a:schemeClr val="accent1"/>
                  </a:buClr>
                  <a:buFont typeface="Wingdings" charset="2"/>
                  <a:buChar char="§"/>
                </a:pPr>
                <a:r>
                  <a:rPr lang="en-US" sz="1900" dirty="0">
                    <a:solidFill>
                      <a:schemeClr val="accent5"/>
                    </a:solidFill>
                  </a:rPr>
                  <a:t> </a:t>
                </a:r>
                <a:r>
                  <a:rPr lang="en-US" dirty="0">
                    <a:solidFill>
                      <a:schemeClr val="accent1"/>
                    </a:solidFill>
                  </a:rPr>
                  <a:t>Bremsstrahlung:</a:t>
                </a:r>
                <a14:m>
                  <m:oMath xmlns:m="http://schemas.openxmlformats.org/officeDocument/2006/math">
                    <m:sSup>
                      <m:sSupPr>
                        <m:ctrlPr>
                          <a:rPr lang="en-US"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 </m:t>
                        </m:r>
                        <m:r>
                          <a:rPr lang="en-US" b="0" i="1" smtClean="0">
                            <a:solidFill>
                              <a:schemeClr val="accent1"/>
                            </a:solidFill>
                            <a:latin typeface="Cambria Math" panose="02040503050406030204" pitchFamily="18" charset="0"/>
                          </a:rPr>
                          <m:t>𝑒</m:t>
                        </m:r>
                      </m:e>
                      <m:sup>
                        <m:r>
                          <a:rPr lang="en-US" b="0" i="1" smtClean="0">
                            <a:solidFill>
                              <a:schemeClr val="accent1"/>
                            </a:solidFill>
                            <a:latin typeface="Cambria Math" panose="02040503050406030204" pitchFamily="18" charset="0"/>
                          </a:rPr>
                          <m:t>+</m:t>
                        </m:r>
                      </m:sup>
                    </m:sSup>
                    <m:r>
                      <a:rPr lang="en-US" b="0" i="1" smtClean="0">
                        <a:solidFill>
                          <a:schemeClr val="accent1"/>
                        </a:solidFill>
                        <a:latin typeface="Cambria Math" panose="02040503050406030204" pitchFamily="18" charset="0"/>
                      </a:rPr>
                      <m:t>𝑁</m:t>
                    </m:r>
                    <m:r>
                      <a:rPr lang="en-US" b="0" i="1" smtClean="0">
                        <a:solidFill>
                          <a:schemeClr val="accent1"/>
                        </a:solidFill>
                        <a:latin typeface="Cambria Math" panose="02040503050406030204" pitchFamily="18" charset="0"/>
                        <a:ea typeface="Cambria Math" panose="02040503050406030204" pitchFamily="18" charset="0"/>
                      </a:rPr>
                      <m:t>→</m:t>
                    </m:r>
                    <m:sSup>
                      <m:sSupPr>
                        <m:ctrlPr>
                          <a:rPr lang="en-US" b="0" i="1" smtClean="0">
                            <a:solidFill>
                              <a:schemeClr val="accent1"/>
                            </a:solidFill>
                            <a:latin typeface="Cambria Math" panose="02040503050406030204" pitchFamily="18" charset="0"/>
                            <a:ea typeface="Cambria Math" panose="02040503050406030204" pitchFamily="18" charset="0"/>
                          </a:rPr>
                        </m:ctrlPr>
                      </m:sSupPr>
                      <m:e>
                        <m:r>
                          <a:rPr lang="en-US" b="0" i="1" smtClean="0">
                            <a:solidFill>
                              <a:schemeClr val="accent1"/>
                            </a:solidFill>
                            <a:latin typeface="Cambria Math" panose="02040503050406030204" pitchFamily="18" charset="0"/>
                            <a:ea typeface="Cambria Math" panose="02040503050406030204" pitchFamily="18" charset="0"/>
                          </a:rPr>
                          <m:t>𝑒</m:t>
                        </m:r>
                      </m:e>
                      <m:sup>
                        <m:r>
                          <a:rPr lang="en-US" b="0" i="1" smtClean="0">
                            <a:solidFill>
                              <a:schemeClr val="accent1"/>
                            </a:solidFill>
                            <a:latin typeface="Cambria Math" panose="02040503050406030204" pitchFamily="18" charset="0"/>
                            <a:ea typeface="Cambria Math" panose="02040503050406030204" pitchFamily="18" charset="0"/>
                          </a:rPr>
                          <m:t>+</m:t>
                        </m:r>
                      </m:sup>
                    </m:sSup>
                    <m:r>
                      <a:rPr lang="en-US" b="0" i="1" smtClean="0">
                        <a:solidFill>
                          <a:schemeClr val="accent1"/>
                        </a:solidFill>
                        <a:latin typeface="Cambria Math" panose="02040503050406030204" pitchFamily="18" charset="0"/>
                        <a:ea typeface="Cambria Math" panose="02040503050406030204" pitchFamily="18" charset="0"/>
                      </a:rPr>
                      <m:t>𝑁𝐴</m:t>
                    </m:r>
                    <m:r>
                      <a:rPr lang="en-US" b="0" i="1" smtClean="0">
                        <a:solidFill>
                          <a:schemeClr val="accent1"/>
                        </a:solidFill>
                        <a:latin typeface="Cambria Math" panose="02040503050406030204" pitchFamily="18" charset="0"/>
                        <a:ea typeface="Cambria Math" panose="02040503050406030204" pitchFamily="18" charset="0"/>
                      </a:rPr>
                      <m:t>′</m:t>
                    </m:r>
                  </m:oMath>
                </a14:m>
                <a:r>
                  <a:rPr lang="en-US" dirty="0">
                    <a:solidFill>
                      <a:schemeClr val="accent1"/>
                    </a:solidFill>
                  </a:rPr>
                  <a:t> </a:t>
                </a:r>
              </a:p>
              <a:p>
                <a:pPr indent="-101600">
                  <a:lnSpc>
                    <a:spcPct val="110000"/>
                  </a:lnSpc>
                  <a:buClr>
                    <a:schemeClr val="accent1"/>
                  </a:buClr>
                  <a:buFont typeface="Wingdings" charset="2"/>
                  <a:buChar char="§"/>
                </a:pPr>
                <a:r>
                  <a:rPr lang="en-US" dirty="0">
                    <a:solidFill>
                      <a:schemeClr val="accent1"/>
                    </a:solidFill>
                  </a:rPr>
                  <a:t> Annihilation associate production: </a:t>
                </a:r>
                <a14:m>
                  <m:oMath xmlns:m="http://schemas.openxmlformats.org/officeDocument/2006/math">
                    <m:sSup>
                      <m:sSupPr>
                        <m:ctrlPr>
                          <a:rPr lang="en-US"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𝑒</m:t>
                        </m:r>
                      </m:e>
                      <m:sup>
                        <m:r>
                          <a:rPr lang="en-US" b="0" i="1" smtClean="0">
                            <a:solidFill>
                              <a:schemeClr val="accent1"/>
                            </a:solidFill>
                            <a:latin typeface="Cambria Math" panose="02040503050406030204" pitchFamily="18" charset="0"/>
                          </a:rPr>
                          <m:t>+</m:t>
                        </m:r>
                      </m:sup>
                    </m:sSup>
                    <m:sSup>
                      <m:sSupPr>
                        <m:ctrlPr>
                          <a:rPr lang="en-US"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ea typeface="Cambria Math" panose="02040503050406030204" pitchFamily="18" charset="0"/>
                          </a:rPr>
                          <m:t>−</m:t>
                        </m:r>
                      </m:sup>
                    </m:sSup>
                    <m:r>
                      <a:rPr lang="en-US" i="1" smtClean="0">
                        <a:solidFill>
                          <a:schemeClr val="accent1"/>
                        </a:solidFill>
                        <a:latin typeface="Cambria Math" panose="02040503050406030204" pitchFamily="18" charset="0"/>
                        <a:ea typeface="Cambria Math" panose="02040503050406030204" pitchFamily="18" charset="0"/>
                      </a:rPr>
                      <m:t>→</m:t>
                    </m:r>
                    <m:r>
                      <a:rPr lang="en-US" i="1" smtClean="0">
                        <a:solidFill>
                          <a:schemeClr val="accent1"/>
                        </a:solidFill>
                        <a:latin typeface="Cambria Math" panose="02040503050406030204" pitchFamily="18" charset="0"/>
                        <a:ea typeface="Cambria Math" panose="02040503050406030204" pitchFamily="18" charset="0"/>
                      </a:rPr>
                      <m:t>𝛾</m:t>
                    </m:r>
                    <m:sSup>
                      <m:sSupPr>
                        <m:ctrlPr>
                          <a:rPr lang="en-US" b="0" i="1" smtClean="0">
                            <a:solidFill>
                              <a:schemeClr val="accent1"/>
                            </a:solidFill>
                            <a:latin typeface="Cambria Math" panose="02040503050406030204" pitchFamily="18" charset="0"/>
                            <a:ea typeface="Cambria Math" panose="02040503050406030204" pitchFamily="18" charset="0"/>
                          </a:rPr>
                        </m:ctrlPr>
                      </m:sSupPr>
                      <m:e>
                        <m:r>
                          <a:rPr lang="en-US" b="0" i="1" smtClean="0">
                            <a:solidFill>
                              <a:schemeClr val="accent1"/>
                            </a:solidFill>
                            <a:latin typeface="Cambria Math" panose="02040503050406030204" pitchFamily="18" charset="0"/>
                            <a:ea typeface="Cambria Math" panose="02040503050406030204" pitchFamily="18" charset="0"/>
                          </a:rPr>
                          <m:t>𝐴</m:t>
                        </m:r>
                      </m:e>
                      <m:sup>
                        <m:r>
                          <a:rPr lang="en-US" b="0" i="1" smtClean="0">
                            <a:solidFill>
                              <a:schemeClr val="accent1"/>
                            </a:solidFill>
                            <a:latin typeface="Cambria Math" panose="02040503050406030204" pitchFamily="18" charset="0"/>
                            <a:ea typeface="Cambria Math" panose="02040503050406030204" pitchFamily="18" charset="0"/>
                          </a:rPr>
                          <m:t>′</m:t>
                        </m:r>
                      </m:sup>
                    </m:sSup>
                  </m:oMath>
                </a14:m>
                <a:endParaRPr lang="en-US" b="0" dirty="0">
                  <a:solidFill>
                    <a:schemeClr val="accent1"/>
                  </a:solidFill>
                  <a:ea typeface="Cambria Math" panose="02040503050406030204" pitchFamily="18" charset="0"/>
                </a:endParaRPr>
              </a:p>
              <a:p>
                <a:pPr indent="-101600">
                  <a:lnSpc>
                    <a:spcPct val="110000"/>
                  </a:lnSpc>
                  <a:buClr>
                    <a:schemeClr val="accent1"/>
                  </a:buClr>
                  <a:buFont typeface="Wingdings" charset="2"/>
                  <a:buChar char="§"/>
                </a:pPr>
                <a:r>
                  <a:rPr lang="en-US" dirty="0">
                    <a:solidFill>
                      <a:schemeClr val="accent1"/>
                    </a:solidFill>
                  </a:rPr>
                  <a:t> Annihilation direct production: </a:t>
                </a:r>
                <a14:m>
                  <m:oMath xmlns:m="http://schemas.openxmlformats.org/officeDocument/2006/math">
                    <m:sSup>
                      <m:sSupPr>
                        <m:ctrlPr>
                          <a:rPr lang="en-US"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𝑒</m:t>
                        </m:r>
                      </m:e>
                      <m:sup>
                        <m:r>
                          <a:rPr lang="en-US" b="0" i="1" smtClean="0">
                            <a:solidFill>
                              <a:schemeClr val="accent1"/>
                            </a:solidFill>
                            <a:latin typeface="Cambria Math" panose="02040503050406030204" pitchFamily="18" charset="0"/>
                          </a:rPr>
                          <m:t>+</m:t>
                        </m:r>
                      </m:sup>
                    </m:sSup>
                    <m:sSup>
                      <m:sSupPr>
                        <m:ctrlPr>
                          <a:rPr lang="en-US"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𝑒</m:t>
                        </m:r>
                      </m:e>
                      <m:sup>
                        <m:r>
                          <a:rPr lang="en-US" i="1" smtClean="0">
                            <a:solidFill>
                              <a:schemeClr val="accent1"/>
                            </a:solidFill>
                            <a:latin typeface="Cambria Math" panose="02040503050406030204" pitchFamily="18" charset="0"/>
                            <a:ea typeface="Cambria Math" panose="02040503050406030204" pitchFamily="18" charset="0"/>
                          </a:rPr>
                          <m:t>−</m:t>
                        </m:r>
                      </m:sup>
                    </m:sSup>
                    <m:r>
                      <a:rPr lang="en-US" i="1" smtClean="0">
                        <a:solidFill>
                          <a:schemeClr val="accent1"/>
                        </a:solidFill>
                        <a:latin typeface="Cambria Math" panose="02040503050406030204" pitchFamily="18" charset="0"/>
                        <a:ea typeface="Cambria Math" panose="02040503050406030204" pitchFamily="18" charset="0"/>
                      </a:rPr>
                      <m:t>→</m:t>
                    </m:r>
                    <m:r>
                      <a:rPr lang="en-US" b="0" i="1" smtClean="0">
                        <a:solidFill>
                          <a:schemeClr val="accent1"/>
                        </a:solidFill>
                        <a:latin typeface="Cambria Math" panose="02040503050406030204" pitchFamily="18" charset="0"/>
                        <a:ea typeface="Cambria Math" panose="02040503050406030204" pitchFamily="18" charset="0"/>
                      </a:rPr>
                      <m:t>𝐴</m:t>
                    </m:r>
                    <m:r>
                      <a:rPr lang="en-US" b="0" i="1" smtClean="0">
                        <a:solidFill>
                          <a:schemeClr val="accent1"/>
                        </a:solidFill>
                        <a:latin typeface="Cambria Math" panose="02040503050406030204" pitchFamily="18" charset="0"/>
                        <a:ea typeface="Cambria Math" panose="02040503050406030204" pitchFamily="18" charset="0"/>
                      </a:rPr>
                      <m:t>′</m:t>
                    </m:r>
                  </m:oMath>
                </a14:m>
                <a:endParaRPr lang="en-US" dirty="0">
                  <a:solidFill>
                    <a:schemeClr val="accent1"/>
                  </a:solidFill>
                </a:endParaRPr>
              </a:p>
            </p:txBody>
          </p:sp>
        </mc:Choice>
        <mc:Fallback xmlns="">
          <p:sp>
            <p:nvSpPr>
              <p:cNvPr id="12" name="TextBox 11">
                <a:extLst>
                  <a:ext uri="{FF2B5EF4-FFF2-40B4-BE49-F238E27FC236}">
                    <a16:creationId xmlns:a16="http://schemas.microsoft.com/office/drawing/2014/main" id="{E158E947-3175-39EF-D458-4ADAC29203FA}"/>
                  </a:ext>
                </a:extLst>
              </p:cNvPr>
              <p:cNvSpPr txBox="1">
                <a:spLocks noRot="1" noChangeAspect="1" noMove="1" noResize="1" noEditPoints="1" noAdjustHandles="1" noChangeArrowheads="1" noChangeShapeType="1" noTextEdit="1"/>
              </p:cNvSpPr>
              <p:nvPr/>
            </p:nvSpPr>
            <p:spPr>
              <a:xfrm>
                <a:off x="595901" y="1993109"/>
                <a:ext cx="4777718" cy="1616789"/>
              </a:xfrm>
              <a:prstGeom prst="rect">
                <a:avLst/>
              </a:prstGeom>
              <a:blipFill>
                <a:blip r:embed="rId5"/>
                <a:stretch>
                  <a:fillRect l="-1064"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B7F2F7-BB7C-4E6B-E0F9-E2B09031EBFC}"/>
                  </a:ext>
                </a:extLst>
              </p:cNvPr>
              <p:cNvSpPr txBox="1"/>
              <p:nvPr/>
            </p:nvSpPr>
            <p:spPr>
              <a:xfrm>
                <a:off x="527735" y="3913307"/>
                <a:ext cx="6726970" cy="2723823"/>
              </a:xfrm>
              <a:prstGeom prst="rect">
                <a:avLst/>
              </a:prstGeom>
              <a:noFill/>
            </p:spPr>
            <p:txBody>
              <a:bodyPr wrap="none" rtlCol="0">
                <a:spAutoFit/>
              </a:bodyPr>
              <a:lstStyle/>
              <a:p>
                <a:pPr marL="0" lvl="1" defTabSz="914400">
                  <a:lnSpc>
                    <a:spcPct val="110000"/>
                  </a:lnSpc>
                  <a:spcBef>
                    <a:spcPts val="0"/>
                  </a:spcBef>
                </a:pPr>
                <a:r>
                  <a:rPr lang="en-US" sz="1800" dirty="0">
                    <a:solidFill>
                      <a:srgbClr val="FF0000"/>
                    </a:solidFill>
                  </a:rPr>
                  <a:t>For the </a:t>
                </a:r>
                <a:r>
                  <a:rPr lang="en-US" sz="1800" i="1" dirty="0">
                    <a:solidFill>
                      <a:srgbClr val="FF0000"/>
                    </a:solidFill>
                  </a:rPr>
                  <a:t>A’</a:t>
                </a:r>
                <a:r>
                  <a:rPr lang="en-US" sz="1800" dirty="0">
                    <a:solidFill>
                      <a:srgbClr val="FF0000"/>
                    </a:solidFill>
                  </a:rPr>
                  <a:t> decay two options are possible:</a:t>
                </a:r>
              </a:p>
              <a:p>
                <a:pPr lvl="0">
                  <a:spcBef>
                    <a:spcPts val="0"/>
                  </a:spcBef>
                  <a:buClrTx/>
                </a:pPr>
                <a:endParaRPr lang="en-US" dirty="0">
                  <a:solidFill>
                    <a:prstClr val="black"/>
                  </a:solidFill>
                </a:endParaRPr>
              </a:p>
              <a:p>
                <a:pPr marL="355600" lvl="0" indent="-355600" defTabSz="457200">
                  <a:spcBef>
                    <a:spcPct val="20000"/>
                  </a:spcBef>
                  <a:buClr>
                    <a:schemeClr val="accent1"/>
                  </a:buClr>
                  <a:buFont typeface="Wingdings" charset="2"/>
                  <a:buChar char="§"/>
                </a:pPr>
                <a:r>
                  <a:rPr lang="en-US" dirty="0">
                    <a:solidFill>
                      <a:schemeClr val="accent1"/>
                    </a:solidFill>
                  </a:rPr>
                  <a:t>No dark matter particles lighter than the </a:t>
                </a:r>
                <a:r>
                  <a:rPr lang="en-US" i="1" dirty="0">
                    <a:solidFill>
                      <a:schemeClr val="accent1"/>
                    </a:solidFill>
                  </a:rPr>
                  <a:t>A’</a:t>
                </a:r>
                <a:r>
                  <a:rPr lang="en-US" dirty="0">
                    <a:solidFill>
                      <a:schemeClr val="accent1"/>
                    </a:solidFill>
                  </a:rPr>
                  <a:t>:</a:t>
                </a:r>
              </a:p>
              <a:p>
                <a:pPr lvl="1" indent="-285750" defTabSz="457200">
                  <a:buClr>
                    <a:schemeClr val="tx1">
                      <a:lumMod val="65000"/>
                      <a:lumOff val="35000"/>
                    </a:schemeClr>
                  </a:buClr>
                  <a:buFont typeface="System Font Regular"/>
                  <a:buChar char="−"/>
                </a:pPr>
                <a14:m>
                  <m:oMath xmlns:m="http://schemas.openxmlformats.org/officeDocument/2006/math">
                    <m:sSup>
                      <m:sSupPr>
                        <m:ctrlPr>
                          <a:rPr lang="en-US" sz="1800" b="0" i="1" smtClean="0">
                            <a:solidFill>
                              <a:schemeClr val="tx1">
                                <a:lumMod val="65000"/>
                                <a:lumOff val="35000"/>
                              </a:schemeClr>
                            </a:solidFill>
                            <a:latin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rPr>
                          <m:t>𝐴</m:t>
                        </m:r>
                      </m:e>
                      <m:sup>
                        <m:r>
                          <a:rPr lang="en-US" sz="1800" b="0" i="1" smtClean="0">
                            <a:solidFill>
                              <a:schemeClr val="tx1">
                                <a:lumMod val="65000"/>
                                <a:lumOff val="35000"/>
                              </a:schemeClr>
                            </a:solidFill>
                            <a:latin typeface="Cambria Math" panose="02040503050406030204" pitchFamily="18" charset="0"/>
                          </a:rPr>
                          <m:t>′</m:t>
                        </m:r>
                      </m:sup>
                    </m:s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Sup>
                      <m:sSupPr>
                        <m:ctrlP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𝑒</m:t>
                        </m:r>
                      </m:e>
                      <m: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up>
                    </m:sSup>
                    <m:sSup>
                      <m:sSupPr>
                        <m:ctrlP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𝑒</m:t>
                        </m:r>
                      </m:e>
                      <m: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up>
                    </m:s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Sup>
                      <m:sSupPr>
                        <m:ctrlP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𝜇</m:t>
                        </m:r>
                      </m:e>
                      <m: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up>
                    </m:sSup>
                    <m:sSup>
                      <m:sSupPr>
                        <m:ctrlP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𝜇</m:t>
                        </m:r>
                      </m:e>
                      <m: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up>
                    </m:sSup>
                  </m:oMath>
                </a14:m>
                <a:r>
                  <a:rPr lang="en-US" sz="1800" dirty="0">
                    <a:solidFill>
                      <a:schemeClr val="tx1">
                        <a:lumMod val="65000"/>
                        <a:lumOff val="35000"/>
                      </a:schemeClr>
                    </a:solidFill>
                    <a:latin typeface="Symbol" charset="2"/>
                    <a:cs typeface="Symbol" charset="2"/>
                  </a:rPr>
                  <a:t>, </a:t>
                </a:r>
                <a:r>
                  <a:rPr lang="en-US" sz="1800" dirty="0">
                    <a:solidFill>
                      <a:schemeClr val="tx1">
                        <a:lumMod val="65000"/>
                        <a:lumOff val="35000"/>
                      </a:schemeClr>
                    </a:solidFill>
                    <a:cs typeface="Symbol" charset="2"/>
                  </a:rPr>
                  <a:t>hadrons, </a:t>
                </a:r>
                <a:r>
                  <a:rPr lang="en-US" sz="1800" b="1" dirty="0">
                    <a:solidFill>
                      <a:schemeClr val="tx1">
                        <a:lumMod val="65000"/>
                        <a:lumOff val="35000"/>
                      </a:schemeClr>
                    </a:solidFill>
                  </a:rPr>
                  <a:t>“visible” </a:t>
                </a:r>
                <a:r>
                  <a:rPr lang="en-US" sz="1800" dirty="0">
                    <a:solidFill>
                      <a:schemeClr val="tx1">
                        <a:lumMod val="65000"/>
                        <a:lumOff val="35000"/>
                      </a:schemeClr>
                    </a:solidFill>
                  </a:rPr>
                  <a:t>decays</a:t>
                </a:r>
              </a:p>
              <a:p>
                <a:pPr lvl="1" indent="-285750" defTabSz="457200">
                  <a:buClr>
                    <a:schemeClr val="tx1">
                      <a:lumMod val="65000"/>
                      <a:lumOff val="35000"/>
                    </a:schemeClr>
                  </a:buClr>
                  <a:buFont typeface="System Font Regular"/>
                  <a:buChar char="−"/>
                </a:pPr>
                <a:r>
                  <a:rPr lang="en-US" sz="1800" dirty="0">
                    <a:solidFill>
                      <a:schemeClr val="tx1">
                        <a:lumMod val="65000"/>
                        <a:lumOff val="35000"/>
                      </a:schemeClr>
                    </a:solidFill>
                  </a:rPr>
                  <a:t>For </a:t>
                </a:r>
                <a14:m>
                  <m:oMath xmlns:m="http://schemas.openxmlformats.org/officeDocument/2006/math">
                    <m:sSub>
                      <m:sSubPr>
                        <m:ctrlPr>
                          <a:rPr lang="en-US" sz="1800" i="1" smtClean="0">
                            <a:solidFill>
                              <a:schemeClr val="tx1">
                                <a:lumMod val="65000"/>
                                <a:lumOff val="35000"/>
                              </a:schemeClr>
                            </a:solidFill>
                            <a:latin typeface="Cambria Math" panose="02040503050406030204" pitchFamily="18" charset="0"/>
                          </a:rPr>
                        </m:ctrlPr>
                      </m:sSubPr>
                      <m:e>
                        <m:r>
                          <a:rPr lang="en-US" sz="1800" b="0" i="1" smtClean="0">
                            <a:solidFill>
                              <a:schemeClr val="tx1">
                                <a:lumMod val="65000"/>
                                <a:lumOff val="35000"/>
                              </a:schemeClr>
                            </a:solidFill>
                            <a:latin typeface="Cambria Math" panose="02040503050406030204" pitchFamily="18" charset="0"/>
                          </a:rPr>
                          <m:t>𝑀</m:t>
                        </m:r>
                      </m:e>
                      <m:sub>
                        <m:r>
                          <a:rPr lang="en-US" sz="1800" b="0" i="1" smtClean="0">
                            <a:solidFill>
                              <a:schemeClr val="tx1">
                                <a:lumMod val="65000"/>
                                <a:lumOff val="35000"/>
                              </a:schemeClr>
                            </a:solidFill>
                            <a:latin typeface="Cambria Math" panose="02040503050406030204" pitchFamily="18" charset="0"/>
                          </a:rPr>
                          <m:t>𝐴</m:t>
                        </m:r>
                        <m:r>
                          <a:rPr lang="en-US" sz="1800" b="0" i="1" smtClean="0">
                            <a:solidFill>
                              <a:schemeClr val="tx1">
                                <a:lumMod val="65000"/>
                                <a:lumOff val="35000"/>
                              </a:schemeClr>
                            </a:solidFill>
                            <a:latin typeface="Cambria Math" panose="02040503050406030204" pitchFamily="18" charset="0"/>
                          </a:rPr>
                          <m:t>′</m:t>
                        </m:r>
                      </m:sub>
                    </m:sSub>
                    <m:r>
                      <a:rPr lang="en-US" sz="1800" i="1" smtClean="0">
                        <a:solidFill>
                          <a:schemeClr val="tx1">
                            <a:lumMod val="65000"/>
                            <a:lumOff val="35000"/>
                          </a:schemeClr>
                        </a:solidFill>
                        <a:latin typeface="Cambria Math" panose="02040503050406030204" pitchFamily="18" charset="0"/>
                        <a:ea typeface="Cambria Math" panose="02040503050406030204" pitchFamily="18" charset="0"/>
                      </a:rPr>
                      <m:t>&lt;</m:t>
                    </m:r>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210</m:t>
                    </m:r>
                    <m:r>
                      <a:rPr lang="en-US" sz="1800" b="0" i="0" smtClean="0">
                        <a:solidFill>
                          <a:schemeClr val="tx1">
                            <a:lumMod val="65000"/>
                            <a:lumOff val="35000"/>
                          </a:schemeClr>
                        </a:solidFill>
                        <a:latin typeface="Cambria Math" panose="02040503050406030204" pitchFamily="18" charset="0"/>
                        <a:ea typeface="Cambria Math" panose="02040503050406030204" pitchFamily="18" charset="0"/>
                      </a:rPr>
                      <m:t> </m:t>
                    </m:r>
                  </m:oMath>
                </a14:m>
                <a:r>
                  <a:rPr lang="en-US" sz="1800" dirty="0">
                    <a:solidFill>
                      <a:schemeClr val="tx1">
                        <a:lumMod val="65000"/>
                        <a:lumOff val="35000"/>
                      </a:schemeClr>
                    </a:solidFill>
                  </a:rPr>
                  <a:t>MeV </a:t>
                </a:r>
                <a:r>
                  <a:rPr lang="en-US" sz="1800" i="1" dirty="0">
                    <a:solidFill>
                      <a:schemeClr val="tx1">
                        <a:lumMod val="65000"/>
                        <a:lumOff val="35000"/>
                      </a:schemeClr>
                    </a:solidFill>
                  </a:rPr>
                  <a:t>A’ </a:t>
                </a:r>
                <a:r>
                  <a:rPr lang="en-US" sz="1800" dirty="0">
                    <a:solidFill>
                      <a:schemeClr val="tx1">
                        <a:lumMod val="65000"/>
                        <a:lumOff val="35000"/>
                      </a:schemeClr>
                    </a:solidFill>
                  </a:rPr>
                  <a:t>only decays to </a:t>
                </a:r>
                <a14:m>
                  <m:oMath xmlns:m="http://schemas.openxmlformats.org/officeDocument/2006/math">
                    <m:sSup>
                      <m:sSupPr>
                        <m:ctrlPr>
                          <a:rPr lang="en-US" sz="1800" i="1" dirty="0" smtClean="0">
                            <a:solidFill>
                              <a:schemeClr val="tx1">
                                <a:lumMod val="65000"/>
                                <a:lumOff val="35000"/>
                              </a:schemeClr>
                            </a:solidFill>
                            <a:latin typeface="Cambria Math" panose="02040503050406030204" pitchFamily="18" charset="0"/>
                          </a:rPr>
                        </m:ctrlPr>
                      </m:sSupPr>
                      <m:e>
                        <m:r>
                          <a:rPr lang="en-US" sz="1800" b="0" i="1" dirty="0" smtClean="0">
                            <a:solidFill>
                              <a:schemeClr val="tx1">
                                <a:lumMod val="65000"/>
                                <a:lumOff val="35000"/>
                              </a:schemeClr>
                            </a:solidFill>
                            <a:latin typeface="Cambria Math" panose="02040503050406030204" pitchFamily="18" charset="0"/>
                          </a:rPr>
                          <m:t>𝑒</m:t>
                        </m:r>
                      </m:e>
                      <m:sup>
                        <m:r>
                          <a:rPr lang="en-US" sz="1800" b="0" i="1" dirty="0" smtClean="0">
                            <a:solidFill>
                              <a:schemeClr val="tx1">
                                <a:lumMod val="65000"/>
                                <a:lumOff val="35000"/>
                              </a:schemeClr>
                            </a:solidFill>
                            <a:latin typeface="Cambria Math" panose="02040503050406030204" pitchFamily="18" charset="0"/>
                          </a:rPr>
                          <m:t>+</m:t>
                        </m:r>
                      </m:sup>
                    </m:sSup>
                    <m:sSup>
                      <m:sSupPr>
                        <m:ctrlPr>
                          <a:rPr lang="en-US" sz="1800" i="1" dirty="0" smtClean="0">
                            <a:solidFill>
                              <a:schemeClr val="tx1">
                                <a:lumMod val="65000"/>
                                <a:lumOff val="35000"/>
                              </a:schemeClr>
                            </a:solidFill>
                            <a:latin typeface="Cambria Math" panose="02040503050406030204" pitchFamily="18" charset="0"/>
                          </a:rPr>
                        </m:ctrlPr>
                      </m:sSupPr>
                      <m:e>
                        <m:r>
                          <a:rPr lang="en-US" sz="1800" b="0" i="1" dirty="0" smtClean="0">
                            <a:solidFill>
                              <a:schemeClr val="tx1">
                                <a:lumMod val="65000"/>
                                <a:lumOff val="35000"/>
                              </a:schemeClr>
                            </a:solidFill>
                            <a:latin typeface="Cambria Math" panose="02040503050406030204" pitchFamily="18" charset="0"/>
                          </a:rPr>
                          <m:t>𝑒</m:t>
                        </m:r>
                      </m:e>
                      <m:sup>
                        <m:r>
                          <a:rPr lang="en-US" sz="1800" i="1" dirty="0" smtClean="0">
                            <a:solidFill>
                              <a:schemeClr val="tx1">
                                <a:lumMod val="65000"/>
                                <a:lumOff val="35000"/>
                              </a:schemeClr>
                            </a:solidFill>
                            <a:latin typeface="Cambria Math" panose="02040503050406030204" pitchFamily="18" charset="0"/>
                            <a:ea typeface="Cambria Math" panose="02040503050406030204" pitchFamily="18" charset="0"/>
                          </a:rPr>
                          <m:t>−</m:t>
                        </m:r>
                      </m:sup>
                    </m:sSup>
                    <m:r>
                      <a:rPr lang="en-US" sz="1800" i="1" dirty="0">
                        <a:solidFill>
                          <a:schemeClr val="tx1">
                            <a:lumMod val="65000"/>
                            <a:lumOff val="35000"/>
                          </a:schemeClr>
                        </a:solidFill>
                        <a:latin typeface="Cambria Math" panose="02040503050406030204" pitchFamily="18" charset="0"/>
                      </a:rPr>
                      <m:t>  </m:t>
                    </m:r>
                  </m:oMath>
                </a14:m>
                <a:r>
                  <a:rPr lang="en-US" sz="1800" dirty="0">
                    <a:solidFill>
                      <a:schemeClr val="tx1">
                        <a:lumMod val="65000"/>
                        <a:lumOff val="35000"/>
                      </a:schemeClr>
                    </a:solidFill>
                  </a:rPr>
                  <a:t>with </a:t>
                </a:r>
                <a14:m>
                  <m:oMath xmlns:m="http://schemas.openxmlformats.org/officeDocument/2006/math">
                    <m:r>
                      <a:rPr lang="en-US" sz="1800" b="0" i="1" smtClean="0">
                        <a:solidFill>
                          <a:schemeClr val="tx1">
                            <a:lumMod val="65000"/>
                            <a:lumOff val="35000"/>
                          </a:schemeClr>
                        </a:solidFill>
                        <a:latin typeface="Cambria Math" panose="02040503050406030204" pitchFamily="18" charset="0"/>
                      </a:rPr>
                      <m:t>𝐵𝑅</m:t>
                    </m:r>
                    <m:d>
                      <m:dPr>
                        <m:ctrlPr>
                          <a:rPr lang="en-US" sz="1800" b="0" i="1" smtClean="0">
                            <a:solidFill>
                              <a:schemeClr val="tx1">
                                <a:lumMod val="65000"/>
                                <a:lumOff val="35000"/>
                              </a:schemeClr>
                            </a:solidFill>
                            <a:latin typeface="Cambria Math" panose="02040503050406030204" pitchFamily="18" charset="0"/>
                          </a:rPr>
                        </m:ctrlPr>
                      </m:dPr>
                      <m:e>
                        <m:sSup>
                          <m:sSupPr>
                            <m:ctrlPr>
                              <a:rPr lang="en-US" sz="1800" b="0" i="1" smtClean="0">
                                <a:solidFill>
                                  <a:schemeClr val="tx1">
                                    <a:lumMod val="65000"/>
                                    <a:lumOff val="35000"/>
                                  </a:schemeClr>
                                </a:solidFill>
                                <a:latin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rPr>
                              <m:t>𝑒</m:t>
                            </m:r>
                          </m:e>
                          <m:sup>
                            <m:r>
                              <a:rPr lang="en-US" sz="1800" b="0" i="1" smtClean="0">
                                <a:solidFill>
                                  <a:schemeClr val="tx1">
                                    <a:lumMod val="65000"/>
                                    <a:lumOff val="35000"/>
                                  </a:schemeClr>
                                </a:solidFill>
                                <a:latin typeface="Cambria Math" panose="02040503050406030204" pitchFamily="18" charset="0"/>
                              </a:rPr>
                              <m:t>+</m:t>
                            </m:r>
                          </m:sup>
                        </m:sSup>
                        <m:sSup>
                          <m:sSupPr>
                            <m:ctrlPr>
                              <a:rPr lang="en-US" sz="1800" b="0" i="1" smtClean="0">
                                <a:solidFill>
                                  <a:schemeClr val="tx1">
                                    <a:lumMod val="65000"/>
                                    <a:lumOff val="35000"/>
                                  </a:schemeClr>
                                </a:solidFill>
                                <a:latin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rPr>
                              <m:t>𝑒</m:t>
                            </m:r>
                          </m:e>
                          <m: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up>
                        </m:sSup>
                      </m:e>
                    </m:d>
                    <m:r>
                      <a:rPr lang="en-US" sz="1800" b="0" i="1" smtClean="0">
                        <a:solidFill>
                          <a:schemeClr val="tx1">
                            <a:lumMod val="65000"/>
                            <a:lumOff val="35000"/>
                          </a:schemeClr>
                        </a:solidFill>
                        <a:latin typeface="Cambria Math" panose="02040503050406030204" pitchFamily="18" charset="0"/>
                      </a:rPr>
                      <m:t>=1</m:t>
                    </m:r>
                  </m:oMath>
                </a14:m>
                <a:endParaRPr lang="en-US" sz="1800" dirty="0">
                  <a:solidFill>
                    <a:schemeClr val="tx1">
                      <a:lumMod val="65000"/>
                      <a:lumOff val="35000"/>
                    </a:schemeClr>
                  </a:solidFill>
                </a:endParaRPr>
              </a:p>
              <a:p>
                <a:pPr marL="355600" indent="-355600">
                  <a:spcBef>
                    <a:spcPct val="20000"/>
                  </a:spcBef>
                  <a:buClr>
                    <a:schemeClr val="accent1"/>
                  </a:buClr>
                  <a:buFont typeface="Wingdings" charset="2"/>
                  <a:buChar char="§"/>
                </a:pPr>
                <a:r>
                  <a:rPr lang="en-US" dirty="0">
                    <a:solidFill>
                      <a:schemeClr val="accent1"/>
                    </a:solidFill>
                  </a:rPr>
                  <a:t>Dark matter particles </a:t>
                </a:r>
                <a:r>
                  <a:rPr lang="en-US" dirty="0">
                    <a:solidFill>
                      <a:schemeClr val="accent1"/>
                    </a:solidFill>
                    <a:latin typeface="Symbol" charset="2"/>
                    <a:cs typeface="Symbol" charset="2"/>
                  </a:rPr>
                  <a:t>c</a:t>
                </a:r>
                <a:r>
                  <a:rPr lang="en-US" dirty="0">
                    <a:solidFill>
                      <a:schemeClr val="accent1"/>
                    </a:solidFill>
                  </a:rPr>
                  <a:t> with 2M</a:t>
                </a:r>
                <a:r>
                  <a:rPr lang="en-US" baseline="-25000" dirty="0">
                    <a:solidFill>
                      <a:schemeClr val="accent1"/>
                    </a:solidFill>
                    <a:latin typeface="Symbol" charset="2"/>
                    <a:cs typeface="Symbol" charset="2"/>
                  </a:rPr>
                  <a:t>c</a:t>
                </a:r>
                <a:r>
                  <a:rPr lang="en-US" dirty="0">
                    <a:solidFill>
                      <a:schemeClr val="accent1"/>
                    </a:solidFill>
                  </a:rPr>
                  <a:t>&lt; M</a:t>
                </a:r>
                <a:r>
                  <a:rPr lang="en-US" baseline="-25000" dirty="0">
                    <a:solidFill>
                      <a:schemeClr val="accent1"/>
                    </a:solidFill>
                  </a:rPr>
                  <a:t>A’</a:t>
                </a:r>
                <a:endParaRPr lang="en-US" dirty="0">
                  <a:solidFill>
                    <a:schemeClr val="accent1"/>
                  </a:solidFill>
                </a:endParaRPr>
              </a:p>
              <a:p>
                <a:pPr marL="711200" lvl="1" indent="-355600">
                  <a:buClr>
                    <a:schemeClr val="tx1">
                      <a:lumMod val="65000"/>
                      <a:lumOff val="35000"/>
                    </a:schemeClr>
                  </a:buClr>
                  <a:buFont typeface="System Font Regular"/>
                  <a:buChar char="−"/>
                </a:pPr>
                <a:r>
                  <a:rPr lang="en-US" sz="1800" i="1" dirty="0">
                    <a:solidFill>
                      <a:schemeClr val="tx1">
                        <a:lumMod val="65000"/>
                        <a:lumOff val="35000"/>
                      </a:schemeClr>
                    </a:solidFill>
                  </a:rPr>
                  <a:t>A’ </a:t>
                </a:r>
                <a:r>
                  <a:rPr lang="en-US" sz="1800" dirty="0">
                    <a:solidFill>
                      <a:schemeClr val="tx1">
                        <a:lumMod val="65000"/>
                        <a:lumOff val="35000"/>
                      </a:schemeClr>
                    </a:solidFill>
                  </a:rPr>
                  <a:t>will dominantly decay into pure DM </a:t>
                </a:r>
              </a:p>
              <a:p>
                <a:pPr marL="711200" lvl="1" indent="-355600">
                  <a:buClr>
                    <a:schemeClr val="tx1">
                      <a:lumMod val="65000"/>
                      <a:lumOff val="35000"/>
                    </a:schemeClr>
                  </a:buClr>
                  <a:buFont typeface="System Font Regular"/>
                  <a:buChar char="−"/>
                </a:pPr>
                <a14:m>
                  <m:oMath xmlns:m="http://schemas.openxmlformats.org/officeDocument/2006/math">
                    <m:r>
                      <a:rPr lang="en-US" sz="1800" b="0" i="1" smtClean="0">
                        <a:solidFill>
                          <a:schemeClr val="tx1">
                            <a:lumMod val="65000"/>
                            <a:lumOff val="35000"/>
                          </a:schemeClr>
                        </a:solidFill>
                        <a:latin typeface="Cambria Math" panose="02040503050406030204" pitchFamily="18" charset="0"/>
                      </a:rPr>
                      <m:t>𝐵𝑅</m:t>
                    </m:r>
                    <m:d>
                      <m:dPr>
                        <m:ctrlPr>
                          <a:rPr lang="en-US" sz="1800" b="0" i="1" smtClean="0">
                            <a:solidFill>
                              <a:schemeClr val="tx1">
                                <a:lumMod val="65000"/>
                                <a:lumOff val="35000"/>
                              </a:schemeClr>
                            </a:solidFill>
                            <a:latin typeface="Cambria Math" panose="02040503050406030204" pitchFamily="18" charset="0"/>
                          </a:rPr>
                        </m:ctrlPr>
                      </m:dPr>
                      <m:e>
                        <m:sSup>
                          <m:sSupPr>
                            <m:ctrlPr>
                              <a:rPr lang="en-US" sz="1800" b="0" i="1" smtClean="0">
                                <a:solidFill>
                                  <a:schemeClr val="tx1">
                                    <a:lumMod val="65000"/>
                                    <a:lumOff val="35000"/>
                                  </a:schemeClr>
                                </a:solidFill>
                                <a:latin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rPr>
                              <m:t>𝑙</m:t>
                            </m:r>
                          </m:e>
                          <m:sup>
                            <m:r>
                              <a:rPr lang="en-US" sz="1800" b="0" i="1" smtClean="0">
                                <a:solidFill>
                                  <a:schemeClr val="tx1">
                                    <a:lumMod val="65000"/>
                                    <a:lumOff val="35000"/>
                                  </a:schemeClr>
                                </a:solidFill>
                                <a:latin typeface="Cambria Math" panose="02040503050406030204" pitchFamily="18" charset="0"/>
                              </a:rPr>
                              <m:t>+</m:t>
                            </m:r>
                          </m:sup>
                        </m:sSup>
                        <m:sSup>
                          <m:sSupPr>
                            <m:ctrlPr>
                              <a:rPr lang="en-US" sz="1800" b="0" i="1" smtClean="0">
                                <a:solidFill>
                                  <a:schemeClr val="tx1">
                                    <a:lumMod val="65000"/>
                                    <a:lumOff val="35000"/>
                                  </a:schemeClr>
                                </a:solidFill>
                                <a:latin typeface="Cambria Math" panose="02040503050406030204" pitchFamily="18" charset="0"/>
                              </a:rPr>
                            </m:ctrlPr>
                          </m:sSupPr>
                          <m:e>
                            <m:r>
                              <a:rPr lang="en-US" sz="1800" b="0" i="1" smtClean="0">
                                <a:solidFill>
                                  <a:schemeClr val="tx1">
                                    <a:lumMod val="65000"/>
                                    <a:lumOff val="35000"/>
                                  </a:schemeClr>
                                </a:solidFill>
                                <a:latin typeface="Cambria Math" panose="02040503050406030204" pitchFamily="18" charset="0"/>
                              </a:rPr>
                              <m:t>𝑙</m:t>
                            </m:r>
                          </m:e>
                          <m:sup>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m:t>
                            </m:r>
                          </m:sup>
                        </m:sSup>
                      </m:e>
                    </m:d>
                  </m:oMath>
                </a14:m>
                <a:r>
                  <a:rPr lang="en-US" sz="1800" dirty="0">
                    <a:solidFill>
                      <a:schemeClr val="tx1">
                        <a:lumMod val="65000"/>
                        <a:lumOff val="35000"/>
                      </a:schemeClr>
                    </a:solidFill>
                  </a:rPr>
                  <a:t> suppressed by factor  </a:t>
                </a:r>
                <a:r>
                  <a:rPr lang="en-US" sz="1800" dirty="0">
                    <a:solidFill>
                      <a:schemeClr val="tx1">
                        <a:lumMod val="65000"/>
                        <a:lumOff val="35000"/>
                      </a:schemeClr>
                    </a:solidFill>
                    <a:latin typeface="Symbol" charset="2"/>
                    <a:cs typeface="Symbol" charset="2"/>
                  </a:rPr>
                  <a:t>e</a:t>
                </a:r>
                <a:r>
                  <a:rPr lang="en-US" sz="1800" baseline="30000" dirty="0">
                    <a:solidFill>
                      <a:schemeClr val="tx1">
                        <a:lumMod val="65000"/>
                        <a:lumOff val="35000"/>
                      </a:schemeClr>
                    </a:solidFill>
                  </a:rPr>
                  <a:t>2</a:t>
                </a:r>
              </a:p>
              <a:p>
                <a:pPr marL="711200" lvl="1" indent="-355600">
                  <a:buClr>
                    <a:schemeClr val="tx1">
                      <a:lumMod val="65000"/>
                      <a:lumOff val="35000"/>
                    </a:schemeClr>
                  </a:buClr>
                  <a:buFont typeface="System Font Regular"/>
                  <a:buChar char="−"/>
                </a:pPr>
                <a14:m>
                  <m:oMath xmlns:m="http://schemas.openxmlformats.org/officeDocument/2006/math">
                    <m:r>
                      <a:rPr lang="en-US" sz="1800" b="0" i="1" smtClean="0">
                        <a:solidFill>
                          <a:schemeClr val="tx1">
                            <a:lumMod val="65000"/>
                            <a:lumOff val="35000"/>
                          </a:schemeClr>
                        </a:solidFill>
                        <a:latin typeface="Cambria Math" panose="02040503050406030204" pitchFamily="18" charset="0"/>
                      </a:rPr>
                      <m:t>𝐴</m:t>
                    </m:r>
                    <m:r>
                      <a:rPr lang="en-US" sz="1800" b="0" i="1" smtClean="0">
                        <a:solidFill>
                          <a:schemeClr val="tx1">
                            <a:lumMod val="65000"/>
                            <a:lumOff val="35000"/>
                          </a:schemeClr>
                        </a:solidFill>
                        <a:latin typeface="Cambria Math" panose="02040503050406030204" pitchFamily="18" charset="0"/>
                      </a:rPr>
                      <m:t>′→</m:t>
                    </m:r>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𝛾𝛾</m:t>
                    </m:r>
                    <m:r>
                      <a:rPr lang="en-US" sz="1800" b="0" i="1" smtClean="0">
                        <a:solidFill>
                          <a:schemeClr val="tx1">
                            <a:lumMod val="65000"/>
                            <a:lumOff val="35000"/>
                          </a:schemeClr>
                        </a:solidFill>
                        <a:latin typeface="Cambria Math" panose="02040503050406030204" pitchFamily="18" charset="0"/>
                        <a:ea typeface="Cambria Math" panose="02040503050406030204" pitchFamily="18" charset="0"/>
                      </a:rPr>
                      <m:t>~1</m:t>
                    </m:r>
                  </m:oMath>
                </a14:m>
                <a:r>
                  <a:rPr lang="en-US" sz="1800" dirty="0">
                    <a:solidFill>
                      <a:schemeClr val="tx1">
                        <a:lumMod val="65000"/>
                        <a:lumOff val="35000"/>
                      </a:schemeClr>
                    </a:solidFill>
                  </a:rPr>
                  <a:t>. These are the so called </a:t>
                </a:r>
                <a:r>
                  <a:rPr lang="en-US" sz="1800" b="1" dirty="0">
                    <a:solidFill>
                      <a:schemeClr val="tx1">
                        <a:lumMod val="65000"/>
                        <a:lumOff val="35000"/>
                      </a:schemeClr>
                    </a:solidFill>
                  </a:rPr>
                  <a:t>“invisible”</a:t>
                </a:r>
                <a:r>
                  <a:rPr lang="en-US" sz="1800" dirty="0">
                    <a:solidFill>
                      <a:schemeClr val="tx1">
                        <a:lumMod val="65000"/>
                        <a:lumOff val="35000"/>
                      </a:schemeClr>
                    </a:solidFill>
                  </a:rPr>
                  <a:t> decays</a:t>
                </a:r>
                <a:endParaRPr lang="en-US" dirty="0">
                  <a:solidFill>
                    <a:schemeClr val="tx1">
                      <a:lumMod val="65000"/>
                      <a:lumOff val="35000"/>
                    </a:schemeClr>
                  </a:solidFill>
                </a:endParaRPr>
              </a:p>
            </p:txBody>
          </p:sp>
        </mc:Choice>
        <mc:Fallback xmlns="">
          <p:sp>
            <p:nvSpPr>
              <p:cNvPr id="13" name="TextBox 12">
                <a:extLst>
                  <a:ext uri="{FF2B5EF4-FFF2-40B4-BE49-F238E27FC236}">
                    <a16:creationId xmlns:a16="http://schemas.microsoft.com/office/drawing/2014/main" id="{4FB7F2F7-BB7C-4E6B-E0F9-E2B09031EBFC}"/>
                  </a:ext>
                </a:extLst>
              </p:cNvPr>
              <p:cNvSpPr txBox="1">
                <a:spLocks noRot="1" noChangeAspect="1" noMove="1" noResize="1" noEditPoints="1" noAdjustHandles="1" noChangeArrowheads="1" noChangeShapeType="1" noTextEdit="1"/>
              </p:cNvSpPr>
              <p:nvPr/>
            </p:nvSpPr>
            <p:spPr>
              <a:xfrm>
                <a:off x="527735" y="3913307"/>
                <a:ext cx="6726970" cy="2723823"/>
              </a:xfrm>
              <a:prstGeom prst="rect">
                <a:avLst/>
              </a:prstGeom>
              <a:blipFill>
                <a:blip r:embed="rId6"/>
                <a:stretch>
                  <a:fillRect l="-753" t="-465" b="-2791"/>
                </a:stretch>
              </a:blipFill>
            </p:spPr>
            <p:txBody>
              <a:bodyPr/>
              <a:lstStyle/>
              <a:p>
                <a:r>
                  <a:rPr lang="en-US">
                    <a:noFill/>
                  </a:rPr>
                  <a:t> </a:t>
                </a:r>
              </a:p>
            </p:txBody>
          </p:sp>
        </mc:Fallback>
      </mc:AlternateContent>
      <p:sp>
        <p:nvSpPr>
          <p:cNvPr id="14" name="Slide Number Placeholder 13">
            <a:extLst>
              <a:ext uri="{FF2B5EF4-FFF2-40B4-BE49-F238E27FC236}">
                <a16:creationId xmlns:a16="http://schemas.microsoft.com/office/drawing/2014/main" id="{21667139-1175-6B5D-F41F-5B0D972013E7}"/>
              </a:ext>
            </a:extLst>
          </p:cNvPr>
          <p:cNvSpPr>
            <a:spLocks noGrp="1"/>
          </p:cNvSpPr>
          <p:nvPr>
            <p:ph type="sldNum" sz="quarter" idx="12"/>
          </p:nvPr>
        </p:nvSpPr>
        <p:spPr/>
        <p:txBody>
          <a:bodyPr/>
          <a:lstStyle/>
          <a:p>
            <a:fld id="{FD720266-2806-FD4B-BDA0-B40673E12AB8}" type="slidenum">
              <a:rPr lang="en-US" smtClean="0"/>
              <a:pPr/>
              <a:t>10</a:t>
            </a:fld>
            <a:endParaRPr lang="en-US"/>
          </a:p>
        </p:txBody>
      </p:sp>
    </p:spTree>
    <p:extLst>
      <p:ext uri="{BB962C8B-B14F-4D97-AF65-F5344CB8AC3E}">
        <p14:creationId xmlns:p14="http://schemas.microsoft.com/office/powerpoint/2010/main" val="125267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212BFC-1DC8-656F-8EE6-5AA6C186DDDA}"/>
              </a:ext>
            </a:extLst>
          </p:cNvPr>
          <p:cNvSpPr>
            <a:spLocks noGrp="1"/>
          </p:cNvSpPr>
          <p:nvPr>
            <p:ph type="title"/>
          </p:nvPr>
        </p:nvSpPr>
        <p:spPr/>
        <p:txBody>
          <a:bodyPr/>
          <a:lstStyle/>
          <a:p>
            <a:r>
              <a:rPr lang="en-US" dirty="0"/>
              <a:t>A’ production at PADME</a:t>
            </a:r>
          </a:p>
        </p:txBody>
      </p:sp>
      <p:sp>
        <p:nvSpPr>
          <p:cNvPr id="4" name="Slide Number Placeholder 3">
            <a:extLst>
              <a:ext uri="{FF2B5EF4-FFF2-40B4-BE49-F238E27FC236}">
                <a16:creationId xmlns:a16="http://schemas.microsoft.com/office/drawing/2014/main" id="{B679609E-F497-105F-29E8-A7F5AAE88C4C}"/>
              </a:ext>
            </a:extLst>
          </p:cNvPr>
          <p:cNvSpPr>
            <a:spLocks noGrp="1"/>
          </p:cNvSpPr>
          <p:nvPr>
            <p:ph type="sldNum" sz="quarter" idx="12"/>
          </p:nvPr>
        </p:nvSpPr>
        <p:spPr/>
        <p:txBody>
          <a:bodyPr/>
          <a:lstStyle/>
          <a:p>
            <a:fld id="{4E73314B-609D-8047-928D-004D7D764717}" type="slidenum">
              <a:rPr lang="en-US" smtClean="0"/>
              <a:pPr/>
              <a:t>11</a:t>
            </a:fld>
            <a:endParaRPr lang="en-US" dirty="0"/>
          </a:p>
        </p:txBody>
      </p:sp>
      <mc:AlternateContent xmlns:mc="http://schemas.openxmlformats.org/markup-compatibility/2006">
        <mc:Choice xmlns:a14="http://schemas.microsoft.com/office/drawing/2010/main" Requires="a14">
          <p:sp>
            <p:nvSpPr>
              <p:cNvPr id="6" name="Text Placeholder 10">
                <a:extLst>
                  <a:ext uri="{FF2B5EF4-FFF2-40B4-BE49-F238E27FC236}">
                    <a16:creationId xmlns:a16="http://schemas.microsoft.com/office/drawing/2014/main" id="{8DB765B2-BBBD-907B-16F7-2419744182FE}"/>
                  </a:ext>
                </a:extLst>
              </p:cNvPr>
              <p:cNvSpPr txBox="1">
                <a:spLocks/>
              </p:cNvSpPr>
              <p:nvPr/>
            </p:nvSpPr>
            <p:spPr>
              <a:xfrm>
                <a:off x="654301" y="1990550"/>
                <a:ext cx="6506070" cy="44817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PADME aims to produce </a:t>
                </a:r>
                <a:r>
                  <a:rPr lang="en-US" sz="2400" i="1" dirty="0"/>
                  <a:t>A’ </a:t>
                </a:r>
                <a:r>
                  <a:rPr lang="en-US" sz="2400" dirty="0"/>
                  <a:t>via the reaction: </a:t>
                </a:r>
              </a:p>
              <a:p>
                <a:endParaRPr lang="en-US" sz="2400" dirty="0"/>
              </a:p>
              <a:p>
                <a:r>
                  <a:rPr lang="en-US" sz="2400" dirty="0"/>
                  <a:t>This technique allows to identify the </a:t>
                </a:r>
                <a:r>
                  <a:rPr lang="en-US" sz="2400" i="1" dirty="0"/>
                  <a:t>A’</a:t>
                </a:r>
                <a:r>
                  <a:rPr lang="en-US" sz="2400" dirty="0"/>
                  <a:t> even if it is stable or if predominantly decay into dark sector particles.</a:t>
                </a:r>
              </a:p>
              <a:p>
                <a:pPr>
                  <a:spcAft>
                    <a:spcPts val="600"/>
                  </a:spcAft>
                </a:pPr>
                <a:r>
                  <a:rPr lang="en-US" sz="2400" dirty="0">
                    <a:solidFill>
                      <a:srgbClr val="FF0000"/>
                    </a:solidFill>
                  </a:rPr>
                  <a:t>Know </a:t>
                </a:r>
                <a:r>
                  <a:rPr lang="en-US" sz="2400" i="1" dirty="0">
                    <a:solidFill>
                      <a:srgbClr val="FF0000"/>
                    </a:solidFill>
                  </a:rPr>
                  <a:t>e</a:t>
                </a:r>
                <a:r>
                  <a:rPr lang="en-US" sz="2400" baseline="30000" dirty="0">
                    <a:solidFill>
                      <a:srgbClr val="FF0000"/>
                    </a:solidFill>
                  </a:rPr>
                  <a:t>+</a:t>
                </a:r>
                <a:r>
                  <a:rPr lang="en-US" sz="2400" dirty="0">
                    <a:solidFill>
                      <a:srgbClr val="FF0000"/>
                    </a:solidFill>
                  </a:rPr>
                  <a:t> beam </a:t>
                </a:r>
                <a:r>
                  <a:rPr lang="en-US" sz="2400" b="1" dirty="0"/>
                  <a:t>momentum and position</a:t>
                </a:r>
              </a:p>
              <a:p>
                <a:pPr>
                  <a:spcAft>
                    <a:spcPts val="600"/>
                  </a:spcAft>
                  <a:buFont typeface="Wingdings 2" charset="2"/>
                  <a:buChar char=""/>
                </a:pPr>
                <a:r>
                  <a:rPr lang="en-US" sz="1400" dirty="0">
                    <a:solidFill>
                      <a:schemeClr val="tx2">
                        <a:lumMod val="75000"/>
                      </a:schemeClr>
                    </a:solidFill>
                  </a:rPr>
                  <a:t> Tunable intensity (in order to optimize annihilation vs. pile-up)</a:t>
                </a:r>
                <a:endParaRPr lang="en-US" sz="1400" b="1" dirty="0">
                  <a:solidFill>
                    <a:schemeClr val="tx2">
                      <a:lumMod val="75000"/>
                    </a:schemeClr>
                  </a:solidFill>
                </a:endParaRPr>
              </a:p>
              <a:p>
                <a:pPr>
                  <a:spcAft>
                    <a:spcPts val="600"/>
                  </a:spcAft>
                </a:pPr>
                <a:r>
                  <a:rPr lang="en-US" sz="2400" dirty="0">
                    <a:solidFill>
                      <a:srgbClr val="FF0000"/>
                    </a:solidFill>
                  </a:rPr>
                  <a:t>Measure the recoil photon </a:t>
                </a:r>
                <a:r>
                  <a:rPr lang="en-US" sz="2400" b="1" dirty="0"/>
                  <a:t>position</a:t>
                </a:r>
                <a:r>
                  <a:rPr lang="en-US" sz="2400" dirty="0"/>
                  <a:t> </a:t>
                </a:r>
                <a:r>
                  <a:rPr lang="en-US" sz="2400" dirty="0">
                    <a:solidFill>
                      <a:schemeClr val="tx2"/>
                    </a:solidFill>
                  </a:rPr>
                  <a:t>and</a:t>
                </a:r>
                <a:r>
                  <a:rPr lang="en-US" sz="2400" dirty="0"/>
                  <a:t> </a:t>
                </a:r>
                <a:r>
                  <a:rPr lang="en-US" sz="2400" b="1" dirty="0"/>
                  <a:t>energy</a:t>
                </a:r>
              </a:p>
              <a:p>
                <a:pPr>
                  <a:spcAft>
                    <a:spcPts val="600"/>
                  </a:spcAft>
                </a:pPr>
                <a:r>
                  <a:rPr lang="en-US" sz="2400" dirty="0">
                    <a:solidFill>
                      <a:srgbClr val="FF0000"/>
                    </a:solidFill>
                  </a:rPr>
                  <a:t>Calculate</a:t>
                </a:r>
                <a:r>
                  <a:rPr lang="en-US" sz="2400" b="1" dirty="0"/>
                  <a:t> </a:t>
                </a:r>
                <a14:m>
                  <m:oMath xmlns:m="http://schemas.openxmlformats.org/officeDocument/2006/math">
                    <m:sSub>
                      <m:sSubPr>
                        <m:ctrlPr>
                          <a:rPr lang="en-US" sz="2400" i="1" smtClean="0">
                            <a:solidFill>
                              <a:srgbClr val="FF0000"/>
                            </a:solidFill>
                            <a:latin typeface="Cambria Math" panose="02040503050406030204" pitchFamily="18" charset="0"/>
                          </a:rPr>
                        </m:ctrlPr>
                      </m:sSubPr>
                      <m:e>
                        <m:sSup>
                          <m:sSupPr>
                            <m:ctrlPr>
                              <a:rPr lang="en-US" sz="2400" i="1" smtClean="0">
                                <a:solidFill>
                                  <a:srgbClr val="FF0000"/>
                                </a:solidFill>
                                <a:latin typeface="Cambria Math" panose="02040503050406030204" pitchFamily="18" charset="0"/>
                              </a:rPr>
                            </m:ctrlPr>
                          </m:sSupPr>
                          <m:e>
                            <m:r>
                              <a:rPr lang="en-US" sz="2400" i="1" smtClean="0">
                                <a:solidFill>
                                  <a:srgbClr val="FF0000"/>
                                </a:solidFill>
                                <a:latin typeface="Cambria Math" panose="02040503050406030204" pitchFamily="18" charset="0"/>
                              </a:rPr>
                              <m:t>𝑀</m:t>
                            </m:r>
                          </m:e>
                          <m:sup>
                            <m:r>
                              <a:rPr lang="en-US" sz="2400" i="1" smtClean="0">
                                <a:solidFill>
                                  <a:srgbClr val="FF0000"/>
                                </a:solidFill>
                                <a:latin typeface="Cambria Math" panose="02040503050406030204" pitchFamily="18" charset="0"/>
                              </a:rPr>
                              <m:t>2</m:t>
                            </m:r>
                          </m:sup>
                        </m:sSup>
                      </m:e>
                      <m:sub>
                        <m:r>
                          <a:rPr lang="en-US" sz="2400" i="1" smtClean="0">
                            <a:solidFill>
                              <a:srgbClr val="FF0000"/>
                            </a:solidFill>
                            <a:latin typeface="Cambria Math" panose="02040503050406030204" pitchFamily="18" charset="0"/>
                          </a:rPr>
                          <m:t>𝑚𝑖𝑠𝑠</m:t>
                        </m:r>
                      </m:sub>
                    </m:sSub>
                    <m:r>
                      <a:rPr lang="en-US" sz="2400" i="1" smtClean="0">
                        <a:solidFill>
                          <a:srgbClr val="FF0000"/>
                        </a:solidFill>
                        <a:latin typeface="Cambria Math" panose="02040503050406030204" pitchFamily="18" charset="0"/>
                      </a:rPr>
                      <m:t>=(</m:t>
                    </m:r>
                    <m:sSub>
                      <m:sSubPr>
                        <m:ctrlPr>
                          <a:rPr lang="en-US" sz="2400" i="1" smtClean="0">
                            <a:solidFill>
                              <a:srgbClr val="FF0000"/>
                            </a:solidFill>
                            <a:latin typeface="Cambria Math" panose="02040503050406030204" pitchFamily="18" charset="0"/>
                          </a:rPr>
                        </m:ctrlPr>
                      </m:sSubPr>
                      <m:e>
                        <m:acc>
                          <m:accPr>
                            <m:chr m:val="̅"/>
                            <m:ctrlPr>
                              <a:rPr lang="en-US" sz="2400" i="1" smtClean="0">
                                <a:solidFill>
                                  <a:srgbClr val="FF0000"/>
                                </a:solidFill>
                                <a:latin typeface="Cambria Math" panose="02040503050406030204" pitchFamily="18" charset="0"/>
                              </a:rPr>
                            </m:ctrlPr>
                          </m:accPr>
                          <m:e>
                            <m:r>
                              <a:rPr lang="en-US" sz="2400" i="1" smtClean="0">
                                <a:solidFill>
                                  <a:srgbClr val="FF0000"/>
                                </a:solidFill>
                                <a:latin typeface="Cambria Math" panose="02040503050406030204" pitchFamily="18" charset="0"/>
                              </a:rPr>
                              <m:t>𝑃</m:t>
                            </m:r>
                          </m:e>
                        </m:acc>
                      </m:e>
                      <m:sub>
                        <m:sSup>
                          <m:sSupPr>
                            <m:ctrlPr>
                              <a:rPr lang="en-US" sz="2400" i="1" smtClean="0">
                                <a:solidFill>
                                  <a:srgbClr val="FF0000"/>
                                </a:solidFill>
                                <a:latin typeface="Cambria Math" panose="02040503050406030204" pitchFamily="18" charset="0"/>
                              </a:rPr>
                            </m:ctrlPr>
                          </m:sSupPr>
                          <m:e>
                            <m:r>
                              <a:rPr lang="en-US" sz="2400" i="1" smtClean="0">
                                <a:solidFill>
                                  <a:srgbClr val="FF0000"/>
                                </a:solidFill>
                                <a:latin typeface="Cambria Math" panose="02040503050406030204" pitchFamily="18" charset="0"/>
                              </a:rPr>
                              <m:t>𝑒</m:t>
                            </m:r>
                          </m:e>
                          <m:sup>
                            <m:r>
                              <a:rPr lang="en-US" sz="2400" i="1" smtClean="0">
                                <a:solidFill>
                                  <a:srgbClr val="FF0000"/>
                                </a:solidFill>
                                <a:latin typeface="Cambria Math" panose="02040503050406030204" pitchFamily="18" charset="0"/>
                              </a:rPr>
                              <m:t>+</m:t>
                            </m:r>
                          </m:sup>
                        </m:sSup>
                      </m:sub>
                    </m:sSub>
                    <m:r>
                      <a:rPr lang="en-US" sz="2400" i="1" smtClean="0">
                        <a:solidFill>
                          <a:srgbClr val="FF0000"/>
                        </a:solidFill>
                        <a:latin typeface="Cambria Math" panose="02040503050406030204" pitchFamily="18" charset="0"/>
                      </a:rPr>
                      <m:t>+</m:t>
                    </m:r>
                  </m:oMath>
                </a14:m>
                <a:r>
                  <a:rPr lang="en-US" sz="2400" dirty="0">
                    <a:solidFill>
                      <a:srgbClr val="FF0000"/>
                    </a:solidFill>
                  </a:rPr>
                  <a:t> </a:t>
                </a:r>
                <a14:m>
                  <m:oMath xmlns:m="http://schemas.openxmlformats.org/officeDocument/2006/math">
                    <m:sSub>
                      <m:sSubPr>
                        <m:ctrlPr>
                          <a:rPr lang="en-US" sz="2400" i="1">
                            <a:solidFill>
                              <a:srgbClr val="FF0000"/>
                            </a:solidFill>
                            <a:latin typeface="Cambria Math" panose="02040503050406030204" pitchFamily="18" charset="0"/>
                          </a:rPr>
                        </m:ctrlPr>
                      </m:sSub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𝑃</m:t>
                            </m:r>
                          </m:e>
                        </m:acc>
                      </m:e>
                      <m:sub>
                        <m:sSup>
                          <m:sSupPr>
                            <m:ctrlPr>
                              <a:rPr lang="en-US" sz="2400" i="1" smtClean="0">
                                <a:solidFill>
                                  <a:srgbClr val="FF0000"/>
                                </a:solidFill>
                                <a:latin typeface="Cambria Math" panose="02040503050406030204" pitchFamily="18" charset="0"/>
                              </a:rPr>
                            </m:ctrlPr>
                          </m:sSupPr>
                          <m:e>
                            <m:r>
                              <a:rPr lang="en-US" sz="2400" i="1">
                                <a:solidFill>
                                  <a:srgbClr val="FF0000"/>
                                </a:solidFill>
                                <a:latin typeface="Cambria Math" panose="02040503050406030204" pitchFamily="18" charset="0"/>
                              </a:rPr>
                              <m:t>𝑒</m:t>
                            </m:r>
                          </m:e>
                          <m:sup>
                            <m:r>
                              <a:rPr lang="en-US" sz="2400" i="1" smtClean="0">
                                <a:solidFill>
                                  <a:srgbClr val="FF0000"/>
                                </a:solidFill>
                                <a:latin typeface="Cambria Math" panose="02040503050406030204" pitchFamily="18" charset="0"/>
                                <a:ea typeface="Cambria Math" panose="02040503050406030204" pitchFamily="18" charset="0"/>
                              </a:rPr>
                              <m:t>− </m:t>
                            </m:r>
                          </m:sup>
                        </m:sSup>
                      </m:sub>
                    </m:sSub>
                    <m:r>
                      <a:rPr lang="en-US" sz="2400" i="1" smtClean="0">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𝑃</m:t>
                            </m:r>
                          </m:e>
                        </m:acc>
                      </m:e>
                      <m:sub>
                        <m:r>
                          <a:rPr lang="en-US" sz="2400" i="1" smtClean="0">
                            <a:solidFill>
                              <a:srgbClr val="FF0000"/>
                            </a:solidFill>
                            <a:latin typeface="Cambria Math" panose="02040503050406030204" pitchFamily="18" charset="0"/>
                            <a:ea typeface="Cambria Math" panose="02040503050406030204" pitchFamily="18" charset="0"/>
                          </a:rPr>
                          <m:t>𝛾</m:t>
                        </m:r>
                      </m:sub>
                    </m:sSub>
                    <m:sSup>
                      <m:sSupPr>
                        <m:ctrlPr>
                          <a:rPr lang="en-US" sz="2400" i="1" smtClean="0">
                            <a:solidFill>
                              <a:srgbClr val="FF0000"/>
                            </a:solidFill>
                            <a:latin typeface="Cambria Math" panose="02040503050406030204" pitchFamily="18" charset="0"/>
                          </a:rPr>
                        </m:ctrlPr>
                      </m:sSupPr>
                      <m:e>
                        <m:r>
                          <a:rPr lang="en-US" sz="2400" i="1" smtClean="0">
                            <a:solidFill>
                              <a:srgbClr val="FF0000"/>
                            </a:solidFill>
                            <a:latin typeface="Cambria Math" panose="02040503050406030204" pitchFamily="18" charset="0"/>
                          </a:rPr>
                          <m:t>)</m:t>
                        </m:r>
                      </m:e>
                      <m:sup>
                        <m:r>
                          <a:rPr lang="en-US" sz="2400" i="1" smtClean="0">
                            <a:solidFill>
                              <a:srgbClr val="FF0000"/>
                            </a:solidFill>
                            <a:latin typeface="Cambria Math" panose="02040503050406030204" pitchFamily="18" charset="0"/>
                          </a:rPr>
                          <m:t>2</m:t>
                        </m:r>
                      </m:sup>
                    </m:sSup>
                  </m:oMath>
                </a14:m>
                <a:endParaRPr lang="en-US" sz="2400" dirty="0"/>
              </a:p>
              <a:p>
                <a:pPr>
                  <a:spcAft>
                    <a:spcPts val="600"/>
                  </a:spcAft>
                </a:pPr>
                <a:r>
                  <a:rPr lang="en-US" sz="1600" dirty="0">
                    <a:solidFill>
                      <a:schemeClr val="tx2">
                        <a:lumMod val="75000"/>
                      </a:schemeClr>
                    </a:solidFill>
                  </a:rPr>
                  <a:t>Only minimal assumption: </a:t>
                </a:r>
                <a:r>
                  <a:rPr lang="en-US" sz="1600" i="1" dirty="0"/>
                  <a:t>A’ </a:t>
                </a:r>
                <a:r>
                  <a:rPr lang="en-US" sz="1600" dirty="0"/>
                  <a:t>couples to leptons</a:t>
                </a:r>
              </a:p>
            </p:txBody>
          </p:sp>
        </mc:Choice>
        <mc:Fallback>
          <p:sp>
            <p:nvSpPr>
              <p:cNvPr id="6" name="Text Placeholder 10">
                <a:extLst>
                  <a:ext uri="{FF2B5EF4-FFF2-40B4-BE49-F238E27FC236}">
                    <a16:creationId xmlns:a16="http://schemas.microsoft.com/office/drawing/2014/main" id="{8DB765B2-BBBD-907B-16F7-2419744182FE}"/>
                  </a:ext>
                </a:extLst>
              </p:cNvPr>
              <p:cNvSpPr txBox="1">
                <a:spLocks noRot="1" noChangeAspect="1" noMove="1" noResize="1" noEditPoints="1" noAdjustHandles="1" noChangeArrowheads="1" noChangeShapeType="1" noTextEdit="1"/>
              </p:cNvSpPr>
              <p:nvPr/>
            </p:nvSpPr>
            <p:spPr>
              <a:xfrm>
                <a:off x="654301" y="1990550"/>
                <a:ext cx="6506070" cy="4481775"/>
              </a:xfrm>
              <a:prstGeom prst="rect">
                <a:avLst/>
              </a:prstGeom>
              <a:blipFill>
                <a:blip r:embed="rId2"/>
                <a:stretch>
                  <a:fillRect l="-1170" t="-1695"/>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ED4F2BC1-0DB6-17E9-F496-2A30B5F3D0B8}"/>
              </a:ext>
            </a:extLst>
          </p:cNvPr>
          <p:cNvGrpSpPr/>
          <p:nvPr/>
        </p:nvGrpSpPr>
        <p:grpSpPr>
          <a:xfrm>
            <a:off x="7028548" y="1853304"/>
            <a:ext cx="4914900" cy="1835388"/>
            <a:chOff x="7028548" y="1322141"/>
            <a:chExt cx="4914900" cy="1835388"/>
          </a:xfrm>
        </p:grpSpPr>
        <p:sp>
          <p:nvSpPr>
            <p:cNvPr id="8" name="Rectangle 7">
              <a:extLst>
                <a:ext uri="{FF2B5EF4-FFF2-40B4-BE49-F238E27FC236}">
                  <a16:creationId xmlns:a16="http://schemas.microsoft.com/office/drawing/2014/main" id="{B34E906C-BE75-FDA9-0589-6008020F3311}"/>
                </a:ext>
              </a:extLst>
            </p:cNvPr>
            <p:cNvSpPr/>
            <p:nvPr/>
          </p:nvSpPr>
          <p:spPr>
            <a:xfrm>
              <a:off x="7028548" y="1322141"/>
              <a:ext cx="4914900" cy="1835388"/>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latin typeface="Symbol" pitchFamily="2" charset="2"/>
                </a:rPr>
                <a:t>γ</a:t>
              </a:r>
              <a:endParaRPr lang="en-US" dirty="0">
                <a:solidFill>
                  <a:schemeClr val="tx1"/>
                </a:solidFill>
                <a:latin typeface="Symbol" pitchFamily="2" charset="2"/>
              </a:endParaRPr>
            </a:p>
          </p:txBody>
        </p:sp>
        <p:grpSp>
          <p:nvGrpSpPr>
            <p:cNvPr id="9" name="Group 8">
              <a:extLst>
                <a:ext uri="{FF2B5EF4-FFF2-40B4-BE49-F238E27FC236}">
                  <a16:creationId xmlns:a16="http://schemas.microsoft.com/office/drawing/2014/main" id="{FCB859D2-08BA-5B17-D000-FDFD0DE43DF4}"/>
                </a:ext>
              </a:extLst>
            </p:cNvPr>
            <p:cNvGrpSpPr/>
            <p:nvPr/>
          </p:nvGrpSpPr>
          <p:grpSpPr>
            <a:xfrm>
              <a:off x="7386108" y="1349623"/>
              <a:ext cx="3353316" cy="1562690"/>
              <a:chOff x="396359" y="994599"/>
              <a:chExt cx="3353316" cy="1562690"/>
            </a:xfrm>
            <a:solidFill>
              <a:schemeClr val="accent3">
                <a:lumMod val="20000"/>
                <a:lumOff val="80000"/>
              </a:schemeClr>
            </a:solidFill>
          </p:grpSpPr>
          <p:cxnSp>
            <p:nvCxnSpPr>
              <p:cNvPr id="10" name="Straight Arrow Connector 9">
                <a:extLst>
                  <a:ext uri="{FF2B5EF4-FFF2-40B4-BE49-F238E27FC236}">
                    <a16:creationId xmlns:a16="http://schemas.microsoft.com/office/drawing/2014/main" id="{8CEE3F0D-C0BE-9F1A-9185-E19D5DC2115D}"/>
                  </a:ext>
                </a:extLst>
              </p:cNvPr>
              <p:cNvCxnSpPr/>
              <p:nvPr/>
            </p:nvCxnSpPr>
            <p:spPr>
              <a:xfrm flipV="1">
                <a:off x="586914" y="1780047"/>
                <a:ext cx="692301" cy="0"/>
              </a:xfrm>
              <a:prstGeom prst="straightConnector1">
                <a:avLst/>
              </a:prstGeom>
              <a:grpFill/>
              <a:ln w="25400" cap="flat" cmpd="sng" algn="ctr">
                <a:solidFill>
                  <a:srgbClr val="95B3D7"/>
                </a:solidFill>
                <a:prstDash val="solid"/>
                <a:tailEnd type="arrow"/>
              </a:ln>
              <a:effectLst>
                <a:outerShdw blurRad="40000" dist="20000" dir="5400000" rotWithShape="0">
                  <a:srgbClr val="000000">
                    <a:alpha val="38000"/>
                  </a:srgbClr>
                </a:outerShdw>
              </a:effectLst>
            </p:spPr>
          </p:cxnSp>
          <p:cxnSp>
            <p:nvCxnSpPr>
              <p:cNvPr id="11" name="Straight Arrow Connector 10">
                <a:extLst>
                  <a:ext uri="{FF2B5EF4-FFF2-40B4-BE49-F238E27FC236}">
                    <a16:creationId xmlns:a16="http://schemas.microsoft.com/office/drawing/2014/main" id="{108AD898-C99A-8AE3-A0B1-99DE9455407F}"/>
                  </a:ext>
                </a:extLst>
              </p:cNvPr>
              <p:cNvCxnSpPr/>
              <p:nvPr/>
            </p:nvCxnSpPr>
            <p:spPr>
              <a:xfrm flipV="1">
                <a:off x="1291915" y="1452904"/>
                <a:ext cx="2277661" cy="336767"/>
              </a:xfrm>
              <a:prstGeom prst="straightConnector1">
                <a:avLst/>
              </a:prstGeom>
              <a:grpFill/>
              <a:ln w="25400" cap="flat" cmpd="sng" algn="ctr">
                <a:solidFill>
                  <a:srgbClr val="FFFF00"/>
                </a:solidFill>
                <a:prstDash val="dash"/>
                <a:tailEnd type="arrow"/>
              </a:ln>
              <a:effectLst>
                <a:outerShdw blurRad="40000" dist="20000" dir="5400000" rotWithShape="0">
                  <a:srgbClr val="000000">
                    <a:alpha val="38000"/>
                  </a:srgbClr>
                </a:outerShdw>
              </a:effectLst>
            </p:spPr>
          </p:cxnSp>
          <p:cxnSp>
            <p:nvCxnSpPr>
              <p:cNvPr id="12" name="Straight Arrow Connector 11">
                <a:extLst>
                  <a:ext uri="{FF2B5EF4-FFF2-40B4-BE49-F238E27FC236}">
                    <a16:creationId xmlns:a16="http://schemas.microsoft.com/office/drawing/2014/main" id="{3BD53A8D-C6A4-F57B-A73D-96D34BD8D8D2}"/>
                  </a:ext>
                </a:extLst>
              </p:cNvPr>
              <p:cNvCxnSpPr/>
              <p:nvPr/>
            </p:nvCxnSpPr>
            <p:spPr>
              <a:xfrm>
                <a:off x="1282294" y="1789671"/>
                <a:ext cx="1481706" cy="586935"/>
              </a:xfrm>
              <a:prstGeom prst="straightConnector1">
                <a:avLst/>
              </a:prstGeom>
              <a:grpFill/>
              <a:ln w="25400" cap="flat" cmpd="sng" algn="ctr">
                <a:solidFill>
                  <a:srgbClr val="FFFFFF"/>
                </a:solidFill>
                <a:prstDash val="dash"/>
                <a:tailEnd type="arrow"/>
              </a:ln>
              <a:effectLst>
                <a:outerShdw blurRad="40000" dist="20000" dir="5400000" rotWithShape="0">
                  <a:srgbClr val="000000">
                    <a:alpha val="38000"/>
                  </a:srgbClr>
                </a:outerShdw>
              </a:effectLst>
            </p:spPr>
          </p:cxnSp>
          <p:cxnSp>
            <p:nvCxnSpPr>
              <p:cNvPr id="13" name="Straight Connector 12">
                <a:extLst>
                  <a:ext uri="{FF2B5EF4-FFF2-40B4-BE49-F238E27FC236}">
                    <a16:creationId xmlns:a16="http://schemas.microsoft.com/office/drawing/2014/main" id="{5E898049-DB20-76DB-1392-87E47C630119}"/>
                  </a:ext>
                </a:extLst>
              </p:cNvPr>
              <p:cNvCxnSpPr/>
              <p:nvPr/>
            </p:nvCxnSpPr>
            <p:spPr>
              <a:xfrm>
                <a:off x="1282294" y="1635526"/>
                <a:ext cx="0" cy="279035"/>
              </a:xfrm>
              <a:prstGeom prst="line">
                <a:avLst/>
              </a:prstGeom>
              <a:grpFill/>
              <a:ln w="25400" cap="flat" cmpd="sng" algn="ctr">
                <a:solidFill>
                  <a:srgbClr val="7030A0"/>
                </a:solidFill>
                <a:prstDash val="solid"/>
              </a:ln>
              <a:effectLst>
                <a:outerShdw blurRad="40000" dist="20000" dir="5400000" rotWithShape="0">
                  <a:srgbClr val="000000">
                    <a:alpha val="38000"/>
                  </a:srgbClr>
                </a:outerShdw>
              </a:effectLst>
            </p:spPr>
          </p:cxnSp>
          <p:sp>
            <p:nvSpPr>
              <p:cNvPr id="14" name="Rectangle 13">
                <a:extLst>
                  <a:ext uri="{FF2B5EF4-FFF2-40B4-BE49-F238E27FC236}">
                    <a16:creationId xmlns:a16="http://schemas.microsoft.com/office/drawing/2014/main" id="{122B9166-8503-2116-788E-9C349202B8AD}"/>
                  </a:ext>
                </a:extLst>
              </p:cNvPr>
              <p:cNvSpPr/>
              <p:nvPr/>
            </p:nvSpPr>
            <p:spPr>
              <a:xfrm>
                <a:off x="593053" y="2218735"/>
                <a:ext cx="1475084" cy="338554"/>
              </a:xfrm>
              <a:prstGeom prst="rect">
                <a:avLst/>
              </a:prstGeom>
              <a:grp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1" u="none" strike="noStrike" kern="0" cap="none" spc="0" normalizeH="0" baseline="0" noProof="0" dirty="0" err="1">
                    <a:ln>
                      <a:noFill/>
                    </a:ln>
                    <a:effectLst/>
                    <a:uLnTx/>
                    <a:uFillTx/>
                  </a:rPr>
                  <a:t>e</a:t>
                </a:r>
                <a:r>
                  <a:rPr kumimoji="0" lang="it-IT" sz="1600" b="0" i="0" u="none" strike="noStrike" kern="0" cap="none" spc="0" normalizeH="0" baseline="30000" noProof="0" dirty="0" err="1">
                    <a:ln>
                      <a:noFill/>
                    </a:ln>
                    <a:effectLst/>
                    <a:uLnTx/>
                    <a:uFillTx/>
                    <a:latin typeface="Symbol" charset="2"/>
                    <a:cs typeface="Symbol" charset="2"/>
                  </a:rPr>
                  <a:t>+</a:t>
                </a:r>
                <a:r>
                  <a:rPr kumimoji="0" lang="it-IT" sz="1600" b="0" i="1" u="none" strike="noStrike" kern="0" cap="none" spc="0" normalizeH="0" baseline="0" noProof="0" dirty="0" err="1">
                    <a:ln>
                      <a:noFill/>
                    </a:ln>
                    <a:effectLst/>
                    <a:uLnTx/>
                    <a:uFillTx/>
                  </a:rPr>
                  <a:t>e</a:t>
                </a:r>
                <a:r>
                  <a:rPr kumimoji="0" lang="it-IT" sz="1600" b="0" i="0" u="none" strike="noStrike" kern="0" cap="none" spc="0" normalizeH="0" baseline="30000" noProof="0" dirty="0">
                    <a:ln>
                      <a:noFill/>
                    </a:ln>
                    <a:effectLst/>
                    <a:uLnTx/>
                    <a:uFillTx/>
                    <a:latin typeface="Symbol" charset="2"/>
                    <a:cs typeface="Symbol" charset="2"/>
                  </a:rPr>
                  <a:t>-</a:t>
                </a:r>
                <a:r>
                  <a:rPr kumimoji="0" lang="it-IT" sz="1600" b="0" i="0" u="none" strike="noStrike" kern="0" cap="none" spc="0" normalizeH="0" baseline="0" noProof="0" dirty="0">
                    <a:ln>
                      <a:noFill/>
                    </a:ln>
                    <a:effectLst/>
                    <a:uLnTx/>
                    <a:uFillTx/>
                  </a:rPr>
                  <a:t> </a:t>
                </a:r>
                <a:r>
                  <a:rPr kumimoji="0" lang="it-IT" sz="1600" b="0" i="0" u="none" strike="noStrike" kern="0" cap="none" spc="0" normalizeH="0" baseline="0" noProof="0" dirty="0">
                    <a:ln>
                      <a:noFill/>
                    </a:ln>
                    <a:effectLst/>
                    <a:uLnTx/>
                    <a:uFillTx/>
                    <a:sym typeface="Symbol"/>
                  </a:rPr>
                  <a:t> </a:t>
                </a:r>
                <a:r>
                  <a:rPr kumimoji="0" lang="it-IT" sz="1600" b="0" i="0" u="none" strike="noStrike" kern="0" cap="none" spc="0" normalizeH="0" baseline="0" noProof="0" dirty="0">
                    <a:ln>
                      <a:noFill/>
                    </a:ln>
                    <a:effectLst/>
                    <a:uLnTx/>
                    <a:uFillTx/>
                    <a:latin typeface="Symbol" charset="2"/>
                    <a:cs typeface="Symbol" charset="2"/>
                    <a:sym typeface="Symbol"/>
                  </a:rPr>
                  <a:t>g</a:t>
                </a:r>
                <a:r>
                  <a:rPr kumimoji="0" lang="it-IT" sz="1600" b="0" i="0" u="none" strike="noStrike" kern="0" cap="none" spc="0" normalizeH="0" baseline="0" noProof="0" dirty="0">
                    <a:ln>
                      <a:noFill/>
                    </a:ln>
                    <a:effectLst/>
                    <a:uLnTx/>
                    <a:uFillTx/>
                    <a:sym typeface="Symbol"/>
                  </a:rPr>
                  <a:t> (</a:t>
                </a:r>
                <a:r>
                  <a:rPr kumimoji="0" lang="it-IT" sz="1600" b="0" i="1" u="none" strike="noStrike" kern="0" cap="none" spc="0" normalizeH="0" baseline="0" noProof="0" dirty="0" err="1">
                    <a:ln>
                      <a:noFill/>
                    </a:ln>
                    <a:effectLst/>
                    <a:uLnTx/>
                    <a:uFillTx/>
                    <a:sym typeface="Symbol"/>
                  </a:rPr>
                  <a:t>E</a:t>
                </a:r>
                <a:r>
                  <a:rPr kumimoji="0" lang="it-IT" sz="1600" b="0" i="1" u="none" strike="noStrike" kern="0" cap="none" spc="0" normalizeH="0" baseline="-25000" noProof="0" dirty="0" err="1">
                    <a:ln>
                      <a:noFill/>
                    </a:ln>
                    <a:effectLst/>
                    <a:uLnTx/>
                    <a:uFillTx/>
                    <a:sym typeface="Symbol"/>
                  </a:rPr>
                  <a:t>miss</a:t>
                </a:r>
                <a:r>
                  <a:rPr kumimoji="0" lang="it-IT" sz="1600" b="0" i="0" u="none" strike="noStrike" kern="0" cap="none" spc="0" normalizeH="0" baseline="0" noProof="0" dirty="0">
                    <a:ln>
                      <a:noFill/>
                    </a:ln>
                    <a:effectLst/>
                    <a:uLnTx/>
                    <a:uFillTx/>
                    <a:sym typeface="Symbol"/>
                  </a:rPr>
                  <a:t>) </a:t>
                </a:r>
                <a:endParaRPr kumimoji="0" lang="en-US" sz="1600" b="0" i="0" u="none" strike="noStrike" kern="0" cap="none" spc="0" normalizeH="0" baseline="0" noProof="0" dirty="0">
                  <a:ln>
                    <a:noFill/>
                  </a:ln>
                  <a:effectLst/>
                  <a:uLnTx/>
                  <a:uFillTx/>
                </a:endParaRPr>
              </a:p>
            </p:txBody>
          </p:sp>
          <p:sp>
            <p:nvSpPr>
              <p:cNvPr id="15" name="Rectangle 14">
                <a:extLst>
                  <a:ext uri="{FF2B5EF4-FFF2-40B4-BE49-F238E27FC236}">
                    <a16:creationId xmlns:a16="http://schemas.microsoft.com/office/drawing/2014/main" id="{15357DDB-7BB4-55DD-7FA1-1DD371622A1B}"/>
                  </a:ext>
                </a:extLst>
              </p:cNvPr>
              <p:cNvSpPr/>
              <p:nvPr/>
            </p:nvSpPr>
            <p:spPr>
              <a:xfrm>
                <a:off x="3569576" y="1241222"/>
                <a:ext cx="180099" cy="1135384"/>
              </a:xfrm>
              <a:prstGeom prst="rect">
                <a:avLst/>
              </a:prstGeom>
              <a:solidFill>
                <a:schemeClr val="accent6">
                  <a:lumMod val="20000"/>
                  <a:lumOff val="80000"/>
                </a:schemeClr>
              </a:solidFill>
              <a:ln w="9525" cap="flat" cmpd="sng" algn="ctr">
                <a:solidFill>
                  <a:srgbClr val="F79646">
                    <a:lumMod val="20000"/>
                    <a:lumOff val="8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DB755CC-B15A-7425-65D4-0C91464EF6AE}"/>
                  </a:ext>
                </a:extLst>
              </p:cNvPr>
              <p:cNvSpPr/>
              <p:nvPr/>
            </p:nvSpPr>
            <p:spPr>
              <a:xfrm>
                <a:off x="3576495" y="1420062"/>
                <a:ext cx="166830" cy="167438"/>
              </a:xfrm>
              <a:prstGeom prst="rect">
                <a:avLst/>
              </a:prstGeom>
              <a:solidFill>
                <a:srgbClr val="FFC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14221F9-B547-C81B-3377-2368A667FD38}"/>
                  </a:ext>
                </a:extLst>
              </p:cNvPr>
              <p:cNvSpPr/>
              <p:nvPr/>
            </p:nvSpPr>
            <p:spPr>
              <a:xfrm>
                <a:off x="396359" y="994599"/>
                <a:ext cx="2223160" cy="369332"/>
              </a:xfrm>
              <a:prstGeom prst="rect">
                <a:avLst/>
              </a:prstGeom>
              <a:grp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one photon </a:t>
                </a:r>
                <a:r>
                  <a:rPr kumimoji="0" lang="en-US" sz="1800" b="0" i="0" u="none" strike="noStrike" kern="0" cap="none" spc="0" normalizeH="0" baseline="0" noProof="0" dirty="0">
                    <a:ln>
                      <a:noFill/>
                    </a:ln>
                    <a:effectLst/>
                    <a:uLnTx/>
                    <a:uFillTx/>
                    <a:cs typeface="Calibri"/>
                  </a:rPr>
                  <a:t>+ nothing</a:t>
                </a:r>
              </a:p>
            </p:txBody>
          </p:sp>
        </p:grpSp>
      </p:grpSp>
      <p:pic>
        <p:nvPicPr>
          <p:cNvPr id="18" name="Picture 17">
            <a:extLst>
              <a:ext uri="{FF2B5EF4-FFF2-40B4-BE49-F238E27FC236}">
                <a16:creationId xmlns:a16="http://schemas.microsoft.com/office/drawing/2014/main" id="{28ED08BB-65FB-472E-5609-FB75FC31E4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3450" y="3911685"/>
            <a:ext cx="3698892" cy="2813768"/>
          </a:xfrm>
          <a:prstGeom prst="rect">
            <a:avLst/>
          </a:prstGeom>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0C1AF99-F74E-205C-0D7A-D51501C9F0F2}"/>
                  </a:ext>
                </a:extLst>
              </p:cNvPr>
              <p:cNvSpPr txBox="1"/>
              <p:nvPr/>
            </p:nvSpPr>
            <p:spPr>
              <a:xfrm>
                <a:off x="2536265" y="2386853"/>
                <a:ext cx="1827306" cy="3981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rgbClr val="FF0000"/>
                              </a:solidFill>
                            </a:rPr>
                          </m:ctrlPr>
                        </m:sSupPr>
                        <m:e>
                          <m:r>
                            <a:rPr lang="en-US" sz="2400" b="0" i="1" smtClean="0">
                              <a:solidFill>
                                <a:srgbClr val="FF0000"/>
                              </a:solidFill>
                            </a:rPr>
                            <m:t>𝑒</m:t>
                          </m:r>
                        </m:e>
                        <m:sup>
                          <m:r>
                            <a:rPr lang="en-US" sz="2400" b="0" i="1" smtClean="0">
                              <a:solidFill>
                                <a:srgbClr val="FF0000"/>
                              </a:solidFill>
                            </a:rPr>
                            <m:t>+</m:t>
                          </m:r>
                        </m:sup>
                      </m:sSup>
                      <m:sSup>
                        <m:sSupPr>
                          <m:ctrlPr>
                            <a:rPr lang="en-US" sz="2400" i="1" smtClean="0">
                              <a:solidFill>
                                <a:srgbClr val="FF0000"/>
                              </a:solidFill>
                            </a:rPr>
                          </m:ctrlPr>
                        </m:sSupPr>
                        <m:e>
                          <m:r>
                            <a:rPr lang="en-US" sz="2400" b="0" i="1" smtClean="0">
                              <a:solidFill>
                                <a:srgbClr val="FF0000"/>
                              </a:solidFill>
                            </a:rPr>
                            <m:t>𝑒</m:t>
                          </m:r>
                        </m:e>
                        <m:sup>
                          <m:r>
                            <a:rPr lang="en-US" sz="2400" i="1" smtClean="0">
                              <a:solidFill>
                                <a:srgbClr val="FF0000"/>
                              </a:solidFill>
                              <a:ea typeface="Cambria Math" charset="0"/>
                              <a:cs typeface="Cambria Math" charset="0"/>
                            </a:rPr>
                            <m:t>−</m:t>
                          </m:r>
                        </m:sup>
                      </m:sSup>
                      <m:r>
                        <a:rPr lang="is-IS" sz="2400" i="1" smtClean="0">
                          <a:solidFill>
                            <a:srgbClr val="FF0000"/>
                          </a:solidFill>
                          <a:ea typeface="Cambria Math" charset="0"/>
                          <a:cs typeface="Cambria Math" charset="0"/>
                        </a:rPr>
                        <m:t>→</m:t>
                      </m:r>
                      <m:sSup>
                        <m:sSupPr>
                          <m:ctrlPr>
                            <a:rPr lang="en-US" sz="2400" b="0" i="1" smtClean="0">
                              <a:solidFill>
                                <a:srgbClr val="FF0000"/>
                              </a:solidFill>
                              <a:ea typeface="Cambria Math" charset="0"/>
                              <a:cs typeface="Cambria Math" charset="0"/>
                            </a:rPr>
                          </m:ctrlPr>
                        </m:sSupPr>
                        <m:e>
                          <m:r>
                            <a:rPr lang="en-US" sz="2400" b="0" i="1" smtClean="0">
                              <a:solidFill>
                                <a:srgbClr val="FF0000"/>
                              </a:solidFill>
                              <a:ea typeface="Cambria Math" charset="0"/>
                              <a:cs typeface="Cambria Math" charset="0"/>
                            </a:rPr>
                            <m:t>𝐴</m:t>
                          </m:r>
                        </m:e>
                        <m:sup>
                          <m:r>
                            <a:rPr lang="en-US" sz="2400" b="0" i="1" smtClean="0">
                              <a:solidFill>
                                <a:srgbClr val="FF0000"/>
                              </a:solidFill>
                              <a:ea typeface="Cambria Math" charset="0"/>
                              <a:cs typeface="Cambria Math" charset="0"/>
                            </a:rPr>
                            <m:t>′</m:t>
                          </m:r>
                        </m:sup>
                      </m:sSup>
                      <m:r>
                        <a:rPr lang="en-US" sz="2400" b="0" i="1" smtClean="0">
                          <a:solidFill>
                            <a:srgbClr val="FF0000"/>
                          </a:solidFill>
                          <a:ea typeface="Cambria Math" charset="0"/>
                          <a:cs typeface="Cambria Math" charset="0"/>
                        </a:rPr>
                        <m:t>𝛾</m:t>
                      </m:r>
                    </m:oMath>
                  </m:oMathPara>
                </a14:m>
                <a:endParaRPr lang="en-US" sz="2400" dirty="0">
                  <a:solidFill>
                    <a:srgbClr val="FF0000"/>
                  </a:solidFill>
                </a:endParaRPr>
              </a:p>
            </p:txBody>
          </p:sp>
        </mc:Choice>
        <mc:Fallback>
          <p:sp>
            <p:nvSpPr>
              <p:cNvPr id="19" name="TextBox 18">
                <a:extLst>
                  <a:ext uri="{FF2B5EF4-FFF2-40B4-BE49-F238E27FC236}">
                    <a16:creationId xmlns:a16="http://schemas.microsoft.com/office/drawing/2014/main" id="{10C1AF99-F74E-205C-0D7A-D51501C9F0F2}"/>
                  </a:ext>
                </a:extLst>
              </p:cNvPr>
              <p:cNvSpPr txBox="1">
                <a:spLocks noRot="1" noChangeAspect="1" noMove="1" noResize="1" noEditPoints="1" noAdjustHandles="1" noChangeArrowheads="1" noChangeShapeType="1" noTextEdit="1"/>
              </p:cNvSpPr>
              <p:nvPr/>
            </p:nvSpPr>
            <p:spPr>
              <a:xfrm>
                <a:off x="2536265" y="2386853"/>
                <a:ext cx="1827306" cy="398186"/>
              </a:xfrm>
              <a:prstGeom prst="rect">
                <a:avLst/>
              </a:prstGeom>
              <a:blipFill>
                <a:blip r:embed="rId4"/>
                <a:stretch>
                  <a:fillRect t="-6250" b="-21875"/>
                </a:stretch>
              </a:blipFill>
            </p:spPr>
            <p:txBody>
              <a:bodyPr/>
              <a:lstStyle/>
              <a:p>
                <a:r>
                  <a:rPr lang="en-US">
                    <a:noFill/>
                  </a:rPr>
                  <a:t> </a:t>
                </a:r>
              </a:p>
            </p:txBody>
          </p:sp>
        </mc:Fallback>
      </mc:AlternateContent>
    </p:spTree>
    <p:extLst>
      <p:ext uri="{BB962C8B-B14F-4D97-AF65-F5344CB8AC3E}">
        <p14:creationId xmlns:p14="http://schemas.microsoft.com/office/powerpoint/2010/main" val="2577438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6D5E5-AE4C-02DE-B05E-3EB94DE67237}"/>
              </a:ext>
            </a:extLst>
          </p:cNvPr>
          <p:cNvSpPr>
            <a:spLocks noGrp="1"/>
          </p:cNvSpPr>
          <p:nvPr>
            <p:ph type="title"/>
          </p:nvPr>
        </p:nvSpPr>
        <p:spPr/>
        <p:txBody>
          <a:bodyPr/>
          <a:lstStyle/>
          <a:p>
            <a:r>
              <a:rPr lang="en-US" dirty="0"/>
              <a:t>Expected results</a:t>
            </a:r>
          </a:p>
        </p:txBody>
      </p:sp>
      <p:sp>
        <p:nvSpPr>
          <p:cNvPr id="3" name="Slide Number Placeholder 2">
            <a:extLst>
              <a:ext uri="{FF2B5EF4-FFF2-40B4-BE49-F238E27FC236}">
                <a16:creationId xmlns:a16="http://schemas.microsoft.com/office/drawing/2014/main" id="{8B63ABCD-E361-6B75-327B-21F51EA35FE6}"/>
              </a:ext>
            </a:extLst>
          </p:cNvPr>
          <p:cNvSpPr>
            <a:spLocks noGrp="1"/>
          </p:cNvSpPr>
          <p:nvPr>
            <p:ph type="sldNum" sz="quarter" idx="12"/>
          </p:nvPr>
        </p:nvSpPr>
        <p:spPr/>
        <p:txBody>
          <a:bodyPr/>
          <a:lstStyle/>
          <a:p>
            <a:fld id="{FD720266-2806-FD4B-BDA0-B40673E12AB8}" type="slidenum">
              <a:rPr lang="en-US" smtClean="0"/>
              <a:pPr/>
              <a:t>12</a:t>
            </a:fld>
            <a:endParaRPr lang="en-US" dirty="0"/>
          </a:p>
        </p:txBody>
      </p:sp>
      <p:sp>
        <p:nvSpPr>
          <p:cNvPr id="4" name="Text Placeholder 7">
            <a:extLst>
              <a:ext uri="{FF2B5EF4-FFF2-40B4-BE49-F238E27FC236}">
                <a16:creationId xmlns:a16="http://schemas.microsoft.com/office/drawing/2014/main" id="{2109EA38-9487-556C-DB48-D53FA0A4B484}"/>
              </a:ext>
            </a:extLst>
          </p:cNvPr>
          <p:cNvSpPr txBox="1">
            <a:spLocks/>
          </p:cNvSpPr>
          <p:nvPr/>
        </p:nvSpPr>
        <p:spPr>
          <a:xfrm>
            <a:off x="292100" y="1833564"/>
            <a:ext cx="7214350" cy="4887930"/>
          </a:xfrm>
          <a:prstGeom prst="rect">
            <a:avLst/>
          </a:prstGeom>
          <a:solidFill>
            <a:schemeClr val="bg1"/>
          </a:solidFill>
          <a:ln w="25400" cap="flat" cmpd="sng" algn="ctr">
            <a:noFill/>
            <a:prstDash val="solid"/>
          </a:ln>
          <a:effectLst/>
        </p:spPr>
        <p:txBody>
          <a:bodyPr vert="horz" lIns="292608" tIns="274320" rIns="274320" bIns="274320" rtlCol="0">
            <a:no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l" defTabSz="456775" rtl="0" eaLnBrk="1" latinLnBrk="0" hangingPunct="1">
              <a:spcBef>
                <a:spcPct val="20000"/>
              </a:spcBef>
              <a:buFont typeface="Arial"/>
              <a:buNone/>
              <a:defRPr sz="1200" kern="1200">
                <a:solidFill>
                  <a:schemeClr val="lt1"/>
                </a:solidFill>
                <a:latin typeface="+mn-lt"/>
                <a:ea typeface="+mn-ea"/>
                <a:cs typeface="+mn-cs"/>
              </a:defRPr>
            </a:lvl2pPr>
            <a:lvl3pPr marL="914400" indent="0" algn="l" defTabSz="456775" rtl="0" eaLnBrk="1" latinLnBrk="0" hangingPunct="1">
              <a:spcBef>
                <a:spcPct val="20000"/>
              </a:spcBef>
              <a:buFont typeface="Arial"/>
              <a:buNone/>
              <a:defRPr sz="1000" kern="1200">
                <a:solidFill>
                  <a:schemeClr val="lt1"/>
                </a:solidFill>
                <a:latin typeface="+mn-lt"/>
                <a:ea typeface="+mn-ea"/>
                <a:cs typeface="+mn-cs"/>
              </a:defRPr>
            </a:lvl3pPr>
            <a:lvl4pPr marL="1371600" indent="0" algn="l" defTabSz="456775" rtl="0" eaLnBrk="1" latinLnBrk="0" hangingPunct="1">
              <a:spcBef>
                <a:spcPct val="20000"/>
              </a:spcBef>
              <a:buFont typeface="Arial"/>
              <a:buNone/>
              <a:defRPr sz="900" kern="1200">
                <a:solidFill>
                  <a:schemeClr val="lt1"/>
                </a:solidFill>
                <a:latin typeface="+mn-lt"/>
                <a:ea typeface="+mn-ea"/>
                <a:cs typeface="+mn-cs"/>
              </a:defRPr>
            </a:lvl4pPr>
            <a:lvl5pPr marL="1828800" indent="0" algn="l" defTabSz="456775" rtl="0" eaLnBrk="1" latinLnBrk="0" hangingPunct="1">
              <a:spcBef>
                <a:spcPct val="20000"/>
              </a:spcBef>
              <a:buFont typeface="Arial"/>
              <a:buNone/>
              <a:defRPr sz="900" kern="1200">
                <a:solidFill>
                  <a:schemeClr val="lt1"/>
                </a:solidFill>
                <a:latin typeface="+mn-lt"/>
                <a:ea typeface="+mn-ea"/>
                <a:cs typeface="+mn-cs"/>
              </a:defRPr>
            </a:lvl5pPr>
            <a:lvl6pPr marL="2286000" indent="0" algn="l" defTabSz="456775" rtl="0" eaLnBrk="1" latinLnBrk="0" hangingPunct="1">
              <a:spcBef>
                <a:spcPct val="20000"/>
              </a:spcBef>
              <a:buFont typeface="Arial"/>
              <a:buNone/>
              <a:defRPr sz="900" kern="1200">
                <a:solidFill>
                  <a:schemeClr val="lt1"/>
                </a:solidFill>
                <a:latin typeface="+mn-lt"/>
                <a:ea typeface="+mn-ea"/>
                <a:cs typeface="+mn-cs"/>
              </a:defRPr>
            </a:lvl6pPr>
            <a:lvl7pPr marL="2743200" indent="0" algn="l" defTabSz="456775" rtl="0" eaLnBrk="1" latinLnBrk="0" hangingPunct="1">
              <a:spcBef>
                <a:spcPct val="20000"/>
              </a:spcBef>
              <a:buFont typeface="Arial"/>
              <a:buNone/>
              <a:defRPr sz="900" kern="1200">
                <a:solidFill>
                  <a:schemeClr val="lt1"/>
                </a:solidFill>
                <a:latin typeface="+mn-lt"/>
                <a:ea typeface="+mn-ea"/>
                <a:cs typeface="+mn-cs"/>
              </a:defRPr>
            </a:lvl7pPr>
            <a:lvl8pPr marL="3200400" indent="0" algn="l" defTabSz="456775" rtl="0" eaLnBrk="1" latinLnBrk="0" hangingPunct="1">
              <a:spcBef>
                <a:spcPct val="20000"/>
              </a:spcBef>
              <a:buFont typeface="Arial"/>
              <a:buNone/>
              <a:defRPr sz="900" kern="1200">
                <a:solidFill>
                  <a:schemeClr val="lt1"/>
                </a:solidFill>
                <a:latin typeface="+mn-lt"/>
                <a:ea typeface="+mn-ea"/>
                <a:cs typeface="+mn-cs"/>
              </a:defRPr>
            </a:lvl8pPr>
            <a:lvl9pPr marL="3657600" indent="0" algn="l" defTabSz="456775" rtl="0" eaLnBrk="1" latinLnBrk="0" hangingPunct="1">
              <a:spcBef>
                <a:spcPct val="20000"/>
              </a:spcBef>
              <a:buFont typeface="Arial"/>
              <a:buNone/>
              <a:defRPr sz="900" kern="1200">
                <a:solidFill>
                  <a:schemeClr val="lt1"/>
                </a:solidFill>
                <a:latin typeface="+mn-lt"/>
                <a:ea typeface="+mn-ea"/>
                <a:cs typeface="+mn-cs"/>
              </a:defRPr>
            </a:lvl9pPr>
          </a:lstStyle>
          <a:p>
            <a:pPr>
              <a:spcBef>
                <a:spcPts val="0"/>
              </a:spcBef>
            </a:pPr>
            <a:r>
              <a:rPr lang="en-US" dirty="0">
                <a:solidFill>
                  <a:srgbClr val="0070C0"/>
                </a:solidFill>
              </a:rPr>
              <a:t>The possibilities of the PADME experiment are tightly linked with the characteristics of the positron beam.</a:t>
            </a:r>
          </a:p>
          <a:p>
            <a:pPr>
              <a:spcBef>
                <a:spcPts val="0"/>
              </a:spcBef>
            </a:pPr>
            <a:r>
              <a:rPr lang="en-US" dirty="0"/>
              <a:t>The picture is showing the PADME expected sensitivity as a function of the beam characteristics. PADME started taking data in Oct. 2018  with a bunch length of ~ 250 ns.</a:t>
            </a:r>
          </a:p>
          <a:p>
            <a:pPr>
              <a:spcBef>
                <a:spcPts val="0"/>
              </a:spcBef>
            </a:pPr>
            <a:endParaRPr lang="en-US" dirty="0">
              <a:solidFill>
                <a:srgbClr val="0070C0"/>
              </a:solidFill>
            </a:endParaRPr>
          </a:p>
          <a:p>
            <a:pPr>
              <a:spcBef>
                <a:spcPts val="0"/>
              </a:spcBef>
            </a:pPr>
            <a:r>
              <a:rPr lang="it-IT" dirty="0"/>
              <a:t>2.5x10</a:t>
            </a:r>
            <a:r>
              <a:rPr lang="it-IT" baseline="30000" dirty="0"/>
              <a:t>10</a:t>
            </a:r>
            <a:r>
              <a:rPr lang="it-IT" dirty="0"/>
              <a:t> </a:t>
            </a:r>
            <a:r>
              <a:rPr lang="it-IT" dirty="0" err="1"/>
              <a:t>fully</a:t>
            </a:r>
            <a:r>
              <a:rPr lang="it-IT" dirty="0"/>
              <a:t> GEANT4 </a:t>
            </a:r>
            <a:r>
              <a:rPr lang="it-IT" dirty="0" err="1"/>
              <a:t>simulated</a:t>
            </a:r>
            <a:r>
              <a:rPr lang="it-IT" dirty="0"/>
              <a:t> 550 </a:t>
            </a:r>
            <a:r>
              <a:rPr lang="it-IT" dirty="0" err="1"/>
              <a:t>MeV</a:t>
            </a:r>
            <a:r>
              <a:rPr lang="it-IT" dirty="0"/>
              <a:t> e</a:t>
            </a:r>
            <a:r>
              <a:rPr lang="it-IT" baseline="30000" dirty="0"/>
              <a:t>+</a:t>
            </a:r>
            <a:r>
              <a:rPr lang="it-IT" dirty="0"/>
              <a:t> on target </a:t>
            </a:r>
            <a:r>
              <a:rPr lang="it-IT" dirty="0" err="1"/>
              <a:t>events</a:t>
            </a:r>
            <a:r>
              <a:rPr lang="it-IT" dirty="0"/>
              <a:t>.</a:t>
            </a:r>
          </a:p>
          <a:p>
            <a:pPr>
              <a:spcBef>
                <a:spcPts val="0"/>
              </a:spcBef>
            </a:pPr>
            <a:r>
              <a:rPr lang="it-IT" dirty="0" err="1"/>
              <a:t>Number</a:t>
            </a:r>
            <a:r>
              <a:rPr lang="it-IT" dirty="0"/>
              <a:t> of BG </a:t>
            </a:r>
            <a:r>
              <a:rPr lang="it-IT" dirty="0" err="1"/>
              <a:t>events</a:t>
            </a:r>
            <a:r>
              <a:rPr lang="it-IT" dirty="0"/>
              <a:t> </a:t>
            </a:r>
            <a:r>
              <a:rPr lang="it-IT" dirty="0" err="1"/>
              <a:t>is</a:t>
            </a:r>
            <a:r>
              <a:rPr lang="it-IT" dirty="0"/>
              <a:t> </a:t>
            </a:r>
            <a:r>
              <a:rPr lang="it-IT" dirty="0" err="1"/>
              <a:t>extrapolated</a:t>
            </a:r>
            <a:r>
              <a:rPr lang="it-IT" dirty="0"/>
              <a:t> to 1x10</a:t>
            </a:r>
            <a:r>
              <a:rPr lang="it-IT" baseline="30000" dirty="0"/>
              <a:t>13</a:t>
            </a:r>
            <a:r>
              <a:rPr lang="it-IT" dirty="0"/>
              <a:t> </a:t>
            </a:r>
            <a:r>
              <a:rPr lang="it-IT" dirty="0" err="1"/>
              <a:t>positrons</a:t>
            </a:r>
            <a:r>
              <a:rPr lang="it-IT" dirty="0"/>
              <a:t> on target.</a:t>
            </a:r>
          </a:p>
          <a:p>
            <a:pPr>
              <a:spcBef>
                <a:spcPts val="0"/>
              </a:spcBef>
            </a:pPr>
            <a:endParaRPr lang="it-IT" dirty="0"/>
          </a:p>
          <a:p>
            <a:pPr>
              <a:spcBef>
                <a:spcPts val="0"/>
              </a:spcBef>
            </a:pPr>
            <a:r>
              <a:rPr lang="it-IT" dirty="0"/>
              <a:t>2 </a:t>
            </a:r>
            <a:r>
              <a:rPr lang="it-IT" dirty="0" err="1"/>
              <a:t>years</a:t>
            </a:r>
            <a:r>
              <a:rPr lang="it-IT" dirty="0"/>
              <a:t> of data </a:t>
            </a:r>
            <a:r>
              <a:rPr lang="it-IT" dirty="0" err="1"/>
              <a:t>taking</a:t>
            </a:r>
            <a:r>
              <a:rPr lang="it-IT" dirty="0"/>
              <a:t> </a:t>
            </a:r>
            <a:r>
              <a:rPr lang="it-IT" dirty="0" err="1"/>
              <a:t>at</a:t>
            </a:r>
            <a:r>
              <a:rPr lang="it-IT" dirty="0"/>
              <a:t> 60% </a:t>
            </a:r>
            <a:r>
              <a:rPr lang="it-IT" dirty="0" err="1"/>
              <a:t>efficiency</a:t>
            </a:r>
            <a:r>
              <a:rPr lang="it-IT" dirty="0"/>
              <a:t> with </a:t>
            </a:r>
            <a:r>
              <a:rPr lang="it-IT" dirty="0" err="1"/>
              <a:t>bunch</a:t>
            </a:r>
            <a:r>
              <a:rPr lang="it-IT" dirty="0"/>
              <a:t> </a:t>
            </a:r>
            <a:r>
              <a:rPr lang="it-IT" dirty="0" err="1"/>
              <a:t>length</a:t>
            </a:r>
            <a:r>
              <a:rPr lang="it-IT" dirty="0"/>
              <a:t> of 200 ns</a:t>
            </a:r>
          </a:p>
          <a:p>
            <a:pPr>
              <a:spcBef>
                <a:spcPts val="0"/>
              </a:spcBef>
            </a:pPr>
            <a:r>
              <a:rPr lang="it-IT" dirty="0"/>
              <a:t>4x10</a:t>
            </a:r>
            <a:r>
              <a:rPr lang="it-IT" baseline="30000" dirty="0"/>
              <a:t>13</a:t>
            </a:r>
            <a:r>
              <a:rPr lang="it-IT" dirty="0"/>
              <a:t> POT = 20000 e</a:t>
            </a:r>
            <a:r>
              <a:rPr lang="it-IT" baseline="30000" dirty="0"/>
              <a:t>+</a:t>
            </a:r>
            <a:r>
              <a:rPr lang="it-IT" dirty="0"/>
              <a:t>/</a:t>
            </a:r>
            <a:r>
              <a:rPr lang="it-IT" dirty="0" err="1"/>
              <a:t>bunch</a:t>
            </a:r>
            <a:r>
              <a:rPr lang="it-IT" dirty="0"/>
              <a:t>  x2 x3.1x10</a:t>
            </a:r>
            <a:r>
              <a:rPr lang="it-IT" baseline="30000" dirty="0"/>
              <a:t>7</a:t>
            </a:r>
            <a:r>
              <a:rPr lang="it-IT" dirty="0"/>
              <a:t>s x 0.6x49 Hz</a:t>
            </a:r>
          </a:p>
          <a:p>
            <a:pPr>
              <a:spcBef>
                <a:spcPts val="0"/>
              </a:spcBef>
            </a:pPr>
            <a:endParaRPr lang="it-IT" dirty="0"/>
          </a:p>
          <a:p>
            <a:pPr>
              <a:spcBef>
                <a:spcPts val="0"/>
              </a:spcBef>
            </a:pPr>
            <a:r>
              <a:rPr lang="de-DE" dirty="0">
                <a:solidFill>
                  <a:srgbClr val="FFC000"/>
                </a:solidFill>
              </a:rPr>
              <a:t>	</a:t>
            </a:r>
            <a:endParaRPr lang="en-US" dirty="0">
              <a:solidFill>
                <a:srgbClr val="FFC000"/>
              </a:solidFill>
            </a:endParaRPr>
          </a:p>
          <a:p>
            <a:pPr>
              <a:spcBef>
                <a:spcPts val="0"/>
              </a:spcBef>
            </a:pPr>
            <a:endParaRPr lang="en-US" dirty="0">
              <a:solidFill>
                <a:srgbClr val="0070C0"/>
              </a:solidFill>
            </a:endParaRPr>
          </a:p>
          <a:p>
            <a:pPr>
              <a:spcBef>
                <a:spcPts val="0"/>
              </a:spcBef>
            </a:pPr>
            <a:endParaRPr lang="en-US" dirty="0"/>
          </a:p>
          <a:p>
            <a:pPr>
              <a:spcBef>
                <a:spcPts val="0"/>
              </a:spcBef>
            </a:pPr>
            <a:endParaRPr lang="en-US" dirty="0"/>
          </a:p>
          <a:p>
            <a:pPr>
              <a:spcBef>
                <a:spcPts val="0"/>
              </a:spcBef>
            </a:pPr>
            <a:endParaRPr lang="en-US" dirty="0"/>
          </a:p>
        </p:txBody>
      </p:sp>
      <p:pic>
        <p:nvPicPr>
          <p:cNvPr id="5" name="Picture 4">
            <a:extLst>
              <a:ext uri="{FF2B5EF4-FFF2-40B4-BE49-F238E27FC236}">
                <a16:creationId xmlns:a16="http://schemas.microsoft.com/office/drawing/2014/main" id="{3899E06B-2462-CBCA-F122-66AF61C718B6}"/>
              </a:ext>
            </a:extLst>
          </p:cNvPr>
          <p:cNvPicPr>
            <a:picLocks noChangeAspect="1"/>
          </p:cNvPicPr>
          <p:nvPr/>
        </p:nvPicPr>
        <p:blipFill>
          <a:blip r:embed="rId2"/>
          <a:stretch>
            <a:fillRect/>
          </a:stretch>
        </p:blipFill>
        <p:spPr>
          <a:xfrm>
            <a:off x="7506450" y="2076117"/>
            <a:ext cx="3733050" cy="4291263"/>
          </a:xfrm>
          <a:prstGeom prst="rect">
            <a:avLst/>
          </a:prstGeom>
        </p:spPr>
      </p:pic>
      <p:pic>
        <p:nvPicPr>
          <p:cNvPr id="6" name="Picture 5">
            <a:extLst>
              <a:ext uri="{FF2B5EF4-FFF2-40B4-BE49-F238E27FC236}">
                <a16:creationId xmlns:a16="http://schemas.microsoft.com/office/drawing/2014/main" id="{0B6EE213-5BE5-4B04-631B-47E03D37FA97}"/>
              </a:ext>
            </a:extLst>
          </p:cNvPr>
          <p:cNvPicPr>
            <a:picLocks noChangeAspect="1"/>
          </p:cNvPicPr>
          <p:nvPr/>
        </p:nvPicPr>
        <p:blipFill>
          <a:blip r:embed="rId3"/>
          <a:stretch>
            <a:fillRect/>
          </a:stretch>
        </p:blipFill>
        <p:spPr>
          <a:xfrm>
            <a:off x="838200" y="5473892"/>
            <a:ext cx="5257800" cy="1168400"/>
          </a:xfrm>
          <a:prstGeom prst="rect">
            <a:avLst/>
          </a:prstGeom>
        </p:spPr>
      </p:pic>
    </p:spTree>
    <p:extLst>
      <p:ext uri="{BB962C8B-B14F-4D97-AF65-F5344CB8AC3E}">
        <p14:creationId xmlns:p14="http://schemas.microsoft.com/office/powerpoint/2010/main" val="4035214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7FE6-E06A-657E-C953-AB38195E2B27}"/>
              </a:ext>
            </a:extLst>
          </p:cNvPr>
          <p:cNvSpPr>
            <a:spLocks noGrp="1"/>
          </p:cNvSpPr>
          <p:nvPr>
            <p:ph type="title"/>
          </p:nvPr>
        </p:nvSpPr>
        <p:spPr/>
        <p:txBody>
          <a:bodyPr/>
          <a:lstStyle/>
          <a:p>
            <a:r>
              <a:rPr lang="en-US" dirty="0"/>
              <a:t>Signal and Background</a:t>
            </a:r>
          </a:p>
        </p:txBody>
      </p:sp>
      <p:sp>
        <p:nvSpPr>
          <p:cNvPr id="3" name="Slide Number Placeholder 2">
            <a:extLst>
              <a:ext uri="{FF2B5EF4-FFF2-40B4-BE49-F238E27FC236}">
                <a16:creationId xmlns:a16="http://schemas.microsoft.com/office/drawing/2014/main" id="{525BE4D3-DF3F-4C5E-D7BD-60602DCB38A8}"/>
              </a:ext>
            </a:extLst>
          </p:cNvPr>
          <p:cNvSpPr>
            <a:spLocks noGrp="1"/>
          </p:cNvSpPr>
          <p:nvPr>
            <p:ph type="sldNum" sz="quarter" idx="12"/>
          </p:nvPr>
        </p:nvSpPr>
        <p:spPr/>
        <p:txBody>
          <a:bodyPr/>
          <a:lstStyle/>
          <a:p>
            <a:fld id="{FD720266-2806-FD4B-BDA0-B40673E12AB8}" type="slidenum">
              <a:rPr lang="en-US" smtClean="0"/>
              <a:pPr/>
              <a:t>13</a:t>
            </a:fld>
            <a:endParaRPr lang="en-US" dirty="0"/>
          </a:p>
        </p:txBody>
      </p:sp>
      <p:pic>
        <p:nvPicPr>
          <p:cNvPr id="4" name="Picture 3">
            <a:extLst>
              <a:ext uri="{FF2B5EF4-FFF2-40B4-BE49-F238E27FC236}">
                <a16:creationId xmlns:a16="http://schemas.microsoft.com/office/drawing/2014/main" id="{BA16693C-F192-B4A5-F756-05FFE1A48880}"/>
              </a:ext>
            </a:extLst>
          </p:cNvPr>
          <p:cNvPicPr>
            <a:picLocks noChangeAspect="1"/>
          </p:cNvPicPr>
          <p:nvPr/>
        </p:nvPicPr>
        <p:blipFill>
          <a:blip r:embed="rId2"/>
          <a:stretch>
            <a:fillRect/>
          </a:stretch>
        </p:blipFill>
        <p:spPr>
          <a:xfrm>
            <a:off x="5602897" y="3058199"/>
            <a:ext cx="6538206" cy="3261301"/>
          </a:xfrm>
          <a:prstGeom prst="rect">
            <a:avLst/>
          </a:prstGeom>
        </p:spPr>
      </p:pic>
      <p:sp>
        <p:nvSpPr>
          <p:cNvPr id="5" name="TextBox 4">
            <a:extLst>
              <a:ext uri="{FF2B5EF4-FFF2-40B4-BE49-F238E27FC236}">
                <a16:creationId xmlns:a16="http://schemas.microsoft.com/office/drawing/2014/main" id="{F82F5204-6009-535B-F37B-5AC4FD81FA69}"/>
              </a:ext>
            </a:extLst>
          </p:cNvPr>
          <p:cNvSpPr txBox="1"/>
          <p:nvPr/>
        </p:nvSpPr>
        <p:spPr>
          <a:xfrm>
            <a:off x="190500" y="2298710"/>
            <a:ext cx="11391900" cy="646331"/>
          </a:xfrm>
          <a:prstGeom prst="rect">
            <a:avLst/>
          </a:prstGeom>
          <a:noFill/>
        </p:spPr>
        <p:txBody>
          <a:bodyPr wrap="square" rtlCol="0">
            <a:spAutoFit/>
          </a:bodyPr>
          <a:lstStyle/>
          <a:p>
            <a:r>
              <a:rPr lang="en-US" dirty="0"/>
              <a:t>Since the </a:t>
            </a:r>
            <a:r>
              <a:rPr lang="en-US" b="1" dirty="0">
                <a:solidFill>
                  <a:srgbClr val="FF0000"/>
                </a:solidFill>
              </a:rPr>
              <a:t>active</a:t>
            </a:r>
            <a:r>
              <a:rPr lang="en-US" dirty="0"/>
              <a:t> </a:t>
            </a:r>
            <a:r>
              <a:rPr lang="en-US" b="1" dirty="0">
                <a:solidFill>
                  <a:srgbClr val="FF0000"/>
                </a:solidFill>
              </a:rPr>
              <a:t>target</a:t>
            </a:r>
            <a:r>
              <a:rPr lang="en-US" dirty="0">
                <a:solidFill>
                  <a:srgbClr val="FF0000"/>
                </a:solidFill>
              </a:rPr>
              <a:t> </a:t>
            </a:r>
            <a:r>
              <a:rPr lang="en-US" dirty="0"/>
              <a:t>is extremely thin (~100 </a:t>
            </a:r>
            <a:r>
              <a:rPr lang="en-US" dirty="0" err="1"/>
              <a:t>μm</a:t>
            </a:r>
            <a:r>
              <a:rPr lang="en-US" dirty="0"/>
              <a:t>), the majority of the positrons do not interact. </a:t>
            </a:r>
          </a:p>
          <a:p>
            <a:r>
              <a:rPr lang="en-US" dirty="0"/>
              <a:t>A </a:t>
            </a:r>
            <a:r>
              <a:rPr lang="en-US" b="1" dirty="0">
                <a:solidFill>
                  <a:srgbClr val="FF0000"/>
                </a:solidFill>
              </a:rPr>
              <a:t>magnetic field </a:t>
            </a:r>
            <a:r>
              <a:rPr lang="en-US" dirty="0"/>
              <a:t>is mandatory to precisely measure their momentum before deflecting them on a </a:t>
            </a:r>
            <a:r>
              <a:rPr lang="en-US" b="1" dirty="0">
                <a:solidFill>
                  <a:srgbClr val="FF0000"/>
                </a:solidFill>
              </a:rPr>
              <a:t>beam dump</a:t>
            </a:r>
            <a:r>
              <a:rPr lang="en-US" dirty="0"/>
              <a:t>. </a:t>
            </a:r>
          </a:p>
        </p:txBody>
      </p:sp>
      <p:sp>
        <p:nvSpPr>
          <p:cNvPr id="6" name="TextBox 5">
            <a:extLst>
              <a:ext uri="{FF2B5EF4-FFF2-40B4-BE49-F238E27FC236}">
                <a16:creationId xmlns:a16="http://schemas.microsoft.com/office/drawing/2014/main" id="{744ABF13-38A5-7931-4C8C-6484F03B0FC0}"/>
              </a:ext>
            </a:extLst>
          </p:cNvPr>
          <p:cNvSpPr txBox="1"/>
          <p:nvPr/>
        </p:nvSpPr>
        <p:spPr>
          <a:xfrm>
            <a:off x="190500" y="3186209"/>
            <a:ext cx="5905500" cy="923330"/>
          </a:xfrm>
          <a:prstGeom prst="rect">
            <a:avLst/>
          </a:prstGeom>
          <a:noFill/>
        </p:spPr>
        <p:txBody>
          <a:bodyPr wrap="square" rtlCol="0">
            <a:spAutoFit/>
          </a:bodyPr>
          <a:lstStyle/>
          <a:p>
            <a:r>
              <a:rPr lang="en-US" dirty="0"/>
              <a:t>The main source of background for the </a:t>
            </a:r>
            <a:r>
              <a:rPr lang="en-US" i="1" dirty="0"/>
              <a:t>A’</a:t>
            </a:r>
            <a:r>
              <a:rPr lang="en-US" dirty="0"/>
              <a:t> search are Bremsstrahlung events. This is why the </a:t>
            </a:r>
            <a:r>
              <a:rPr lang="en-US" b="1" dirty="0">
                <a:solidFill>
                  <a:srgbClr val="FF0000"/>
                </a:solidFill>
              </a:rPr>
              <a:t>BGO</a:t>
            </a:r>
            <a:r>
              <a:rPr lang="en-US" dirty="0"/>
              <a:t> </a:t>
            </a:r>
            <a:r>
              <a:rPr lang="en-US" b="1" dirty="0">
                <a:solidFill>
                  <a:srgbClr val="FF0000"/>
                </a:solidFill>
              </a:rPr>
              <a:t>calorimeter</a:t>
            </a:r>
            <a:r>
              <a:rPr lang="en-US" b="1" dirty="0"/>
              <a:t> </a:t>
            </a:r>
            <a:r>
              <a:rPr lang="en-US" dirty="0"/>
              <a:t>has been designed with a central hole.</a:t>
            </a:r>
          </a:p>
        </p:txBody>
      </p:sp>
      <p:sp>
        <p:nvSpPr>
          <p:cNvPr id="7" name="TextBox 6">
            <a:extLst>
              <a:ext uri="{FF2B5EF4-FFF2-40B4-BE49-F238E27FC236}">
                <a16:creationId xmlns:a16="http://schemas.microsoft.com/office/drawing/2014/main" id="{0F649735-67E8-B7C9-57E8-668DF5D46DED}"/>
              </a:ext>
            </a:extLst>
          </p:cNvPr>
          <p:cNvSpPr txBox="1"/>
          <p:nvPr/>
        </p:nvSpPr>
        <p:spPr>
          <a:xfrm>
            <a:off x="190500" y="1790847"/>
            <a:ext cx="11609294" cy="369332"/>
          </a:xfrm>
          <a:prstGeom prst="rect">
            <a:avLst/>
          </a:prstGeom>
          <a:noFill/>
        </p:spPr>
        <p:txBody>
          <a:bodyPr wrap="square" rtlCol="0">
            <a:spAutoFit/>
          </a:bodyPr>
          <a:lstStyle/>
          <a:p>
            <a:r>
              <a:rPr lang="en-US" dirty="0"/>
              <a:t>PADME signal events consist of single photons measured with high precision and efficiency by a forward </a:t>
            </a:r>
            <a:r>
              <a:rPr lang="en-US" b="1" dirty="0">
                <a:solidFill>
                  <a:srgbClr val="FF0000"/>
                </a:solidFill>
              </a:rPr>
              <a:t>BGO</a:t>
            </a:r>
            <a:r>
              <a:rPr lang="en-US" dirty="0">
                <a:solidFill>
                  <a:srgbClr val="FF0000"/>
                </a:solidFill>
              </a:rPr>
              <a:t> </a:t>
            </a:r>
            <a:r>
              <a:rPr lang="en-US" b="1" dirty="0">
                <a:solidFill>
                  <a:srgbClr val="FF0000"/>
                </a:solidFill>
              </a:rPr>
              <a:t>calorimeter</a:t>
            </a:r>
            <a:r>
              <a:rPr lang="en-US" dirty="0"/>
              <a:t>.</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598F116-461A-7D1E-C219-272E92442194}"/>
                  </a:ext>
                </a:extLst>
              </p:cNvPr>
              <p:cNvSpPr txBox="1"/>
              <p:nvPr/>
            </p:nvSpPr>
            <p:spPr>
              <a:xfrm>
                <a:off x="190500" y="4289311"/>
                <a:ext cx="5270500" cy="1200329"/>
              </a:xfrm>
              <a:prstGeom prst="rect">
                <a:avLst/>
              </a:prstGeom>
              <a:noFill/>
            </p:spPr>
            <p:txBody>
              <a:bodyPr wrap="square" rtlCol="0">
                <a:spAutoFit/>
              </a:bodyPr>
              <a:lstStyle/>
              <a:p>
                <a:r>
                  <a:rPr lang="en-US" dirty="0"/>
                  <a:t>A </a:t>
                </a:r>
                <a:r>
                  <a:rPr lang="en-US" b="1" dirty="0">
                    <a:solidFill>
                      <a:srgbClr val="FF0000"/>
                    </a:solidFill>
                  </a:rPr>
                  <a:t>fast calorimeter </a:t>
                </a:r>
                <a:r>
                  <a:rPr lang="en-US" dirty="0" err="1"/>
                  <a:t>vetos</a:t>
                </a:r>
                <a:r>
                  <a:rPr lang="en-US" dirty="0"/>
                  <a:t> photons at small angle (</a:t>
                </a:r>
                <a:r>
                  <a:rPr lang="en-US" dirty="0" err="1"/>
                  <a:t>θ</a:t>
                </a:r>
                <a:r>
                  <a:rPr lang="en-US" dirty="0"/>
                  <a:t>&lt;1</a:t>
                </a:r>
                <a:r>
                  <a:rPr lang="en-US" baseline="30000" dirty="0"/>
                  <a:t>o</a:t>
                </a:r>
                <a:r>
                  <a:rPr lang="en-US" dirty="0"/>
                  <a:t>) to cut backgrounds:</a:t>
                </a:r>
              </a:p>
              <a:p>
                <a:endParaRPr lang="en-US" dirty="0"/>
              </a:p>
              <a:p>
                <a:pPr algn="ctr"/>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charset="0"/>
                          </a:rPr>
                          <m:t>𝑒</m:t>
                        </m:r>
                      </m:e>
                      <m:sup>
                        <m:r>
                          <a:rPr lang="en-US" b="0" i="1" smtClean="0">
                            <a:latin typeface="Cambria Math" charset="0"/>
                          </a:rPr>
                          <m:t>+</m:t>
                        </m:r>
                      </m:sup>
                    </m:sSup>
                    <m:sSup>
                      <m:sSupPr>
                        <m:ctrlPr>
                          <a:rPr lang="en-US" i="1" smtClean="0">
                            <a:latin typeface="Cambria Math" panose="02040503050406030204" pitchFamily="18" charset="0"/>
                          </a:rPr>
                        </m:ctrlPr>
                      </m:sSupPr>
                      <m:e>
                        <m:r>
                          <a:rPr lang="en-US" b="0" i="1" smtClean="0">
                            <a:latin typeface="Cambria Math" charset="0"/>
                          </a:rPr>
                          <m:t>𝑒</m:t>
                        </m:r>
                      </m:e>
                      <m:sup>
                        <m:r>
                          <a:rPr lang="en-US" i="1" smtClean="0">
                            <a:latin typeface="Cambria Math" charset="0"/>
                            <a:ea typeface="Cambria Math" charset="0"/>
                            <a:cs typeface="Cambria Math" charset="0"/>
                          </a:rPr>
                          <m:t>−</m:t>
                        </m:r>
                      </m:sup>
                    </m:sSup>
                    <m:r>
                      <a:rPr lang="is-IS" i="1" smtClean="0">
                        <a:latin typeface="Cambria Math" charset="0"/>
                        <a:ea typeface="Cambria Math" charset="0"/>
                        <a:cs typeface="Cambria Math" charset="0"/>
                      </a:rPr>
                      <m:t>→</m:t>
                    </m:r>
                    <m:r>
                      <a:rPr lang="is-IS" i="1" smtClean="0">
                        <a:latin typeface="Cambria Math" charset="0"/>
                        <a:ea typeface="Cambria Math" charset="0"/>
                        <a:cs typeface="Cambria Math" charset="0"/>
                      </a:rPr>
                      <m:t>𝛾𝛾</m:t>
                    </m:r>
                  </m:oMath>
                </a14:m>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charset="0"/>
                          </a:rPr>
                          <m:t>𝑒</m:t>
                        </m:r>
                      </m:e>
                      <m:sup>
                        <m:r>
                          <a:rPr lang="en-US" b="0" i="1" smtClean="0">
                            <a:latin typeface="Cambria Math" charset="0"/>
                          </a:rPr>
                          <m:t>+</m:t>
                        </m:r>
                      </m:sup>
                    </m:sSup>
                    <m:sSup>
                      <m:sSupPr>
                        <m:ctrlPr>
                          <a:rPr lang="en-US" i="1" smtClean="0">
                            <a:latin typeface="Cambria Math" panose="02040503050406030204" pitchFamily="18" charset="0"/>
                          </a:rPr>
                        </m:ctrlPr>
                      </m:sSupPr>
                      <m:e>
                        <m:r>
                          <a:rPr lang="en-US" b="0" i="1" smtClean="0">
                            <a:latin typeface="Cambria Math" charset="0"/>
                          </a:rPr>
                          <m:t>𝑒</m:t>
                        </m:r>
                      </m:e>
                      <m:sup>
                        <m:r>
                          <a:rPr lang="en-US" i="1" smtClean="0">
                            <a:latin typeface="Cambria Math" charset="0"/>
                            <a:ea typeface="Cambria Math" charset="0"/>
                            <a:cs typeface="Cambria Math" charset="0"/>
                          </a:rPr>
                          <m:t>−</m:t>
                        </m:r>
                      </m:sup>
                    </m:sSup>
                    <m:r>
                      <a:rPr lang="is-IS" i="1" smtClean="0">
                        <a:latin typeface="Cambria Math" charset="0"/>
                        <a:ea typeface="Cambria Math" charset="0"/>
                        <a:cs typeface="Cambria Math" charset="0"/>
                      </a:rPr>
                      <m:t>→</m:t>
                    </m:r>
                    <m:r>
                      <a:rPr lang="is-IS" i="1" smtClean="0">
                        <a:latin typeface="Cambria Math" charset="0"/>
                        <a:ea typeface="Cambria Math" charset="0"/>
                        <a:cs typeface="Cambria Math" charset="0"/>
                      </a:rPr>
                      <m:t>𝛾𝛾𝛾</m:t>
                    </m:r>
                  </m:oMath>
                </a14:m>
                <a:endParaRPr lang="en-US" dirty="0"/>
              </a:p>
            </p:txBody>
          </p:sp>
        </mc:Choice>
        <mc:Fallback>
          <p:sp>
            <p:nvSpPr>
              <p:cNvPr id="8" name="TextBox 7">
                <a:extLst>
                  <a:ext uri="{FF2B5EF4-FFF2-40B4-BE49-F238E27FC236}">
                    <a16:creationId xmlns:a16="http://schemas.microsoft.com/office/drawing/2014/main" id="{6598F116-461A-7D1E-C219-272E92442194}"/>
                  </a:ext>
                </a:extLst>
              </p:cNvPr>
              <p:cNvSpPr txBox="1">
                <a:spLocks noRot="1" noChangeAspect="1" noMove="1" noResize="1" noEditPoints="1" noAdjustHandles="1" noChangeArrowheads="1" noChangeShapeType="1" noTextEdit="1"/>
              </p:cNvSpPr>
              <p:nvPr/>
            </p:nvSpPr>
            <p:spPr>
              <a:xfrm>
                <a:off x="190500" y="4289311"/>
                <a:ext cx="5270500" cy="1200329"/>
              </a:xfrm>
              <a:prstGeom prst="rect">
                <a:avLst/>
              </a:prstGeom>
              <a:blipFill>
                <a:blip r:embed="rId3"/>
                <a:stretch>
                  <a:fillRect l="-719" t="-2083" r="-240" b="-729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02DAB21-6324-8B21-F1C1-C562296D9BC6}"/>
              </a:ext>
            </a:extLst>
          </p:cNvPr>
          <p:cNvSpPr txBox="1"/>
          <p:nvPr/>
        </p:nvSpPr>
        <p:spPr>
          <a:xfrm>
            <a:off x="190500" y="5495619"/>
            <a:ext cx="5969000" cy="923330"/>
          </a:xfrm>
          <a:prstGeom prst="rect">
            <a:avLst/>
          </a:prstGeom>
          <a:noFill/>
        </p:spPr>
        <p:txBody>
          <a:bodyPr wrap="square" rtlCol="0">
            <a:spAutoFit/>
          </a:bodyPr>
          <a:lstStyle/>
          <a:p>
            <a:r>
              <a:rPr lang="en-US" dirty="0"/>
              <a:t>In order to furtherly reduce background, the inner sides of the </a:t>
            </a:r>
            <a:r>
              <a:rPr lang="en-US" b="1" dirty="0">
                <a:solidFill>
                  <a:srgbClr val="FF0000"/>
                </a:solidFill>
              </a:rPr>
              <a:t>magnetic field </a:t>
            </a:r>
            <a:r>
              <a:rPr lang="en-US" dirty="0"/>
              <a:t>are instrumented with </a:t>
            </a:r>
            <a:r>
              <a:rPr lang="en-US" b="1" dirty="0">
                <a:solidFill>
                  <a:srgbClr val="FF0000"/>
                </a:solidFill>
              </a:rPr>
              <a:t>veto</a:t>
            </a:r>
            <a:r>
              <a:rPr lang="en-US" dirty="0"/>
              <a:t> detectors for positrons/electrons. </a:t>
            </a:r>
          </a:p>
        </p:txBody>
      </p:sp>
      <p:sp>
        <p:nvSpPr>
          <p:cNvPr id="10" name="TextBox 9">
            <a:extLst>
              <a:ext uri="{FF2B5EF4-FFF2-40B4-BE49-F238E27FC236}">
                <a16:creationId xmlns:a16="http://schemas.microsoft.com/office/drawing/2014/main" id="{735A2226-738D-BA46-51EE-D447824FE7EC}"/>
              </a:ext>
            </a:extLst>
          </p:cNvPr>
          <p:cNvSpPr txBox="1"/>
          <p:nvPr/>
        </p:nvSpPr>
        <p:spPr>
          <a:xfrm>
            <a:off x="190500" y="6440398"/>
            <a:ext cx="11150600" cy="369332"/>
          </a:xfrm>
          <a:prstGeom prst="rect">
            <a:avLst/>
          </a:prstGeom>
          <a:noFill/>
        </p:spPr>
        <p:txBody>
          <a:bodyPr wrap="square" rtlCol="0">
            <a:spAutoFit/>
          </a:bodyPr>
          <a:lstStyle/>
          <a:p>
            <a:r>
              <a:rPr lang="en-US" dirty="0"/>
              <a:t>For higher energy positron another </a:t>
            </a:r>
            <a:r>
              <a:rPr lang="en-US" b="1" dirty="0">
                <a:solidFill>
                  <a:srgbClr val="FF0000"/>
                </a:solidFill>
              </a:rPr>
              <a:t>veto</a:t>
            </a:r>
            <a:r>
              <a:rPr lang="en-US" dirty="0"/>
              <a:t> is placed at the end of the vacuum chamber. </a:t>
            </a:r>
          </a:p>
        </p:txBody>
      </p:sp>
    </p:spTree>
    <p:extLst>
      <p:ext uri="{BB962C8B-B14F-4D97-AF65-F5344CB8AC3E}">
        <p14:creationId xmlns:p14="http://schemas.microsoft.com/office/powerpoint/2010/main" val="2300210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096047-45A8-D0CA-B623-B6C490E201EF}"/>
              </a:ext>
            </a:extLst>
          </p:cNvPr>
          <p:cNvSpPr>
            <a:spLocks noGrp="1"/>
          </p:cNvSpPr>
          <p:nvPr>
            <p:ph type="title"/>
          </p:nvPr>
        </p:nvSpPr>
        <p:spPr/>
        <p:txBody>
          <a:bodyPr/>
          <a:lstStyle/>
          <a:p>
            <a:r>
              <a:rPr lang="en-US" dirty="0"/>
              <a:t>The PADME detector</a:t>
            </a:r>
          </a:p>
        </p:txBody>
      </p:sp>
      <p:sp>
        <p:nvSpPr>
          <p:cNvPr id="5" name="Slide Number Placeholder 2">
            <a:extLst>
              <a:ext uri="{FF2B5EF4-FFF2-40B4-BE49-F238E27FC236}">
                <a16:creationId xmlns:a16="http://schemas.microsoft.com/office/drawing/2014/main" id="{DF051495-4036-6239-E341-1A3B5502D0BE}"/>
              </a:ext>
            </a:extLst>
          </p:cNvPr>
          <p:cNvSpPr>
            <a:spLocks noGrp="1"/>
          </p:cNvSpPr>
          <p:nvPr>
            <p:ph type="sldNum" sz="quarter" idx="12"/>
          </p:nvPr>
        </p:nvSpPr>
        <p:spPr>
          <a:xfrm>
            <a:off x="8737600" y="6356369"/>
            <a:ext cx="2844800" cy="365125"/>
          </a:xfrm>
        </p:spPr>
        <p:txBody>
          <a:bodyPr/>
          <a:lstStyle/>
          <a:p>
            <a:fld id="{F796E9B0-50F4-8145-A0B7-BC03CDBCE0F1}"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pic>
        <p:nvPicPr>
          <p:cNvPr id="6" name="Immagine 2">
            <a:extLst>
              <a:ext uri="{FF2B5EF4-FFF2-40B4-BE49-F238E27FC236}">
                <a16:creationId xmlns:a16="http://schemas.microsoft.com/office/drawing/2014/main" id="{BBFC602C-6E54-0589-8D11-FAEB72A7F4D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6198"/>
          <a:stretch/>
        </p:blipFill>
        <p:spPr>
          <a:xfrm>
            <a:off x="196382" y="5070868"/>
            <a:ext cx="1361350" cy="1271389"/>
          </a:xfrm>
          <a:prstGeom prst="rect">
            <a:avLst/>
          </a:prstGeom>
        </p:spPr>
      </p:pic>
      <p:pic>
        <p:nvPicPr>
          <p:cNvPr id="7" name="Immagine 36">
            <a:extLst>
              <a:ext uri="{FF2B5EF4-FFF2-40B4-BE49-F238E27FC236}">
                <a16:creationId xmlns:a16="http://schemas.microsoft.com/office/drawing/2014/main" id="{1F8EFEB3-F970-F628-6FE9-D638D98EAA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052" t="-1" b="-556"/>
          <a:stretch/>
        </p:blipFill>
        <p:spPr>
          <a:xfrm>
            <a:off x="1842927" y="3624329"/>
            <a:ext cx="2280220" cy="1706533"/>
          </a:xfrm>
          <a:prstGeom prst="rect">
            <a:avLst/>
          </a:prstGeom>
        </p:spPr>
      </p:pic>
      <p:pic>
        <p:nvPicPr>
          <p:cNvPr id="8" name="Immagine 6">
            <a:extLst>
              <a:ext uri="{FF2B5EF4-FFF2-40B4-BE49-F238E27FC236}">
                <a16:creationId xmlns:a16="http://schemas.microsoft.com/office/drawing/2014/main" id="{A02BC8D7-B217-E647-BBFA-E066EA88727F}"/>
              </a:ext>
            </a:extLst>
          </p:cNvPr>
          <p:cNvPicPr>
            <a:picLocks noChangeAspect="1"/>
          </p:cNvPicPr>
          <p:nvPr/>
        </p:nvPicPr>
        <p:blipFill>
          <a:blip r:embed="rId4">
            <a:clrChange>
              <a:clrFrom>
                <a:srgbClr val="404040"/>
              </a:clrFrom>
              <a:clrTo>
                <a:srgbClr val="404040">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flipH="1">
            <a:off x="4817591" y="3312477"/>
            <a:ext cx="3948018" cy="2382595"/>
          </a:xfrm>
          <a:prstGeom prst="rect">
            <a:avLst/>
          </a:prstGeom>
        </p:spPr>
      </p:pic>
      <p:pic>
        <p:nvPicPr>
          <p:cNvPr id="9" name="Immagine 8">
            <a:extLst>
              <a:ext uri="{FF2B5EF4-FFF2-40B4-BE49-F238E27FC236}">
                <a16:creationId xmlns:a16="http://schemas.microsoft.com/office/drawing/2014/main" id="{930AE28F-5295-B23C-2710-168F2F1FBDD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5300"/>
                    </a14:imgEffect>
                  </a14:imgLayer>
                </a14:imgProps>
              </a:ext>
            </a:extLst>
          </a:blip>
          <a:stretch>
            <a:fillRect/>
          </a:stretch>
        </p:blipFill>
        <p:spPr>
          <a:xfrm>
            <a:off x="3844308" y="1160006"/>
            <a:ext cx="1895885" cy="2162595"/>
          </a:xfrm>
          <a:prstGeom prst="rect">
            <a:avLst/>
          </a:prstGeom>
        </p:spPr>
      </p:pic>
      <p:pic>
        <p:nvPicPr>
          <p:cNvPr id="10" name="Immagine 9">
            <a:extLst>
              <a:ext uri="{FF2B5EF4-FFF2-40B4-BE49-F238E27FC236}">
                <a16:creationId xmlns:a16="http://schemas.microsoft.com/office/drawing/2014/main" id="{DE080174-8E12-B93B-C69F-4C5A4DA9991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a:xfrm>
            <a:off x="8894782" y="3647372"/>
            <a:ext cx="1566168" cy="1011440"/>
          </a:xfrm>
          <a:prstGeom prst="rect">
            <a:avLst/>
          </a:prstGeom>
        </p:spPr>
      </p:pic>
      <p:cxnSp>
        <p:nvCxnSpPr>
          <p:cNvPr id="11" name="Connettore 2 10">
            <a:extLst>
              <a:ext uri="{FF2B5EF4-FFF2-40B4-BE49-F238E27FC236}">
                <a16:creationId xmlns:a16="http://schemas.microsoft.com/office/drawing/2014/main" id="{B5896049-BD15-B89B-DE52-6B4A8A3CAD69}"/>
              </a:ext>
            </a:extLst>
          </p:cNvPr>
          <p:cNvCxnSpPr>
            <a:cxnSpLocks/>
          </p:cNvCxnSpPr>
          <p:nvPr/>
        </p:nvCxnSpPr>
        <p:spPr>
          <a:xfrm>
            <a:off x="8522270" y="4117619"/>
            <a:ext cx="2500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Immagine 12">
            <a:extLst>
              <a:ext uri="{FF2B5EF4-FFF2-40B4-BE49-F238E27FC236}">
                <a16:creationId xmlns:a16="http://schemas.microsoft.com/office/drawing/2014/main" id="{8033C1A7-7A60-149E-F39F-8A19FF89156C}"/>
              </a:ext>
            </a:extLst>
          </p:cNvPr>
          <p:cNvPicPr>
            <a:picLocks noChangeAspect="1"/>
          </p:cNvPicPr>
          <p:nvPr/>
        </p:nvPicPr>
        <p:blipFill>
          <a:blip r:embed="rId10" cstate="hqprint">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flipH="1">
            <a:off x="5927769" y="1180883"/>
            <a:ext cx="1685832" cy="1468304"/>
          </a:xfrm>
          <a:prstGeom prst="rect">
            <a:avLst/>
          </a:prstGeom>
        </p:spPr>
      </p:pic>
      <p:cxnSp>
        <p:nvCxnSpPr>
          <p:cNvPr id="13" name="Connettore 2 13">
            <a:extLst>
              <a:ext uri="{FF2B5EF4-FFF2-40B4-BE49-F238E27FC236}">
                <a16:creationId xmlns:a16="http://schemas.microsoft.com/office/drawing/2014/main" id="{1B485ADD-A9B2-0E4E-8349-D9529EC39F1E}"/>
              </a:ext>
            </a:extLst>
          </p:cNvPr>
          <p:cNvCxnSpPr>
            <a:cxnSpLocks/>
          </p:cNvCxnSpPr>
          <p:nvPr/>
        </p:nvCxnSpPr>
        <p:spPr>
          <a:xfrm flipH="1" flipV="1">
            <a:off x="6519417" y="1989948"/>
            <a:ext cx="1348474" cy="18905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5">
            <a:extLst>
              <a:ext uri="{FF2B5EF4-FFF2-40B4-BE49-F238E27FC236}">
                <a16:creationId xmlns:a16="http://schemas.microsoft.com/office/drawing/2014/main" id="{381F9446-E42A-37D7-95E7-3B872B631D5E}"/>
              </a:ext>
            </a:extLst>
          </p:cNvPr>
          <p:cNvCxnSpPr>
            <a:cxnSpLocks/>
          </p:cNvCxnSpPr>
          <p:nvPr/>
        </p:nvCxnSpPr>
        <p:spPr>
          <a:xfrm flipH="1">
            <a:off x="4218404" y="4448267"/>
            <a:ext cx="1787987" cy="606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Immagine 16">
            <a:extLst>
              <a:ext uri="{FF2B5EF4-FFF2-40B4-BE49-F238E27FC236}">
                <a16:creationId xmlns:a16="http://schemas.microsoft.com/office/drawing/2014/main" id="{5A6A5589-32E3-0C17-57FC-C0608D87658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6200000">
            <a:off x="804441" y="1612197"/>
            <a:ext cx="1375585" cy="1548314"/>
          </a:xfrm>
          <a:prstGeom prst="rect">
            <a:avLst/>
          </a:prstGeom>
        </p:spPr>
      </p:pic>
      <p:cxnSp>
        <p:nvCxnSpPr>
          <p:cNvPr id="16" name="Connettore 2 17">
            <a:extLst>
              <a:ext uri="{FF2B5EF4-FFF2-40B4-BE49-F238E27FC236}">
                <a16:creationId xmlns:a16="http://schemas.microsoft.com/office/drawing/2014/main" id="{44F81562-BED6-A7BD-1F8A-09781E3C2458}"/>
              </a:ext>
            </a:extLst>
          </p:cNvPr>
          <p:cNvCxnSpPr>
            <a:cxnSpLocks/>
          </p:cNvCxnSpPr>
          <p:nvPr/>
        </p:nvCxnSpPr>
        <p:spPr>
          <a:xfrm flipH="1" flipV="1">
            <a:off x="2900218" y="2409733"/>
            <a:ext cx="2221247" cy="17807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8">
            <a:extLst>
              <a:ext uri="{FF2B5EF4-FFF2-40B4-BE49-F238E27FC236}">
                <a16:creationId xmlns:a16="http://schemas.microsoft.com/office/drawing/2014/main" id="{53EC7331-B0C2-A612-551D-493E47BFDED3}"/>
              </a:ext>
            </a:extLst>
          </p:cNvPr>
          <p:cNvSpPr txBox="1"/>
          <p:nvPr/>
        </p:nvSpPr>
        <p:spPr>
          <a:xfrm>
            <a:off x="1991931" y="1883436"/>
            <a:ext cx="2044498" cy="553998"/>
          </a:xfrm>
          <a:prstGeom prst="rect">
            <a:avLst/>
          </a:prstGeom>
          <a:noFill/>
        </p:spPr>
        <p:txBody>
          <a:bodyPr wrap="square" rtlCol="0">
            <a:spAutoFit/>
          </a:bodyPr>
          <a:lstStyle/>
          <a:p>
            <a:pPr algn="ctr"/>
            <a:r>
              <a:rPr lang="en-GB" dirty="0">
                <a:latin typeface="Arial Narrow" panose="020B0604020202020204" pitchFamily="34" charset="0"/>
                <a:cs typeface="Arial Narrow" panose="020B0604020202020204" pitchFamily="34" charset="0"/>
              </a:rPr>
              <a:t>Active target</a:t>
            </a:r>
          </a:p>
          <a:p>
            <a:pPr algn="ctr"/>
            <a:r>
              <a:rPr lang="en-GB" sz="1100" dirty="0">
                <a:latin typeface="Arial Narrow" panose="020B0604020202020204" pitchFamily="34" charset="0"/>
                <a:cs typeface="Arial Narrow" panose="020B0604020202020204" pitchFamily="34" charset="0"/>
              </a:rPr>
              <a:t>(Lecce &amp; University Salento)</a:t>
            </a:r>
          </a:p>
        </p:txBody>
      </p:sp>
      <p:sp>
        <p:nvSpPr>
          <p:cNvPr id="18" name="CasellaDiTesto 19">
            <a:extLst>
              <a:ext uri="{FF2B5EF4-FFF2-40B4-BE49-F238E27FC236}">
                <a16:creationId xmlns:a16="http://schemas.microsoft.com/office/drawing/2014/main" id="{8BEA483C-822C-1DF1-382C-6E1FF63F3A5F}"/>
              </a:ext>
            </a:extLst>
          </p:cNvPr>
          <p:cNvSpPr txBox="1"/>
          <p:nvPr/>
        </p:nvSpPr>
        <p:spPr>
          <a:xfrm>
            <a:off x="2033045" y="3083552"/>
            <a:ext cx="1693091" cy="553998"/>
          </a:xfrm>
          <a:prstGeom prst="rect">
            <a:avLst/>
          </a:prstGeom>
          <a:noFill/>
        </p:spPr>
        <p:txBody>
          <a:bodyPr wrap="none" rtlCol="0">
            <a:spAutoFit/>
          </a:bodyPr>
          <a:lstStyle/>
          <a:p>
            <a:pPr algn="ctr"/>
            <a:r>
              <a:rPr lang="en-GB" dirty="0">
                <a:latin typeface="Arial Narrow" panose="020B0604020202020204" pitchFamily="34" charset="0"/>
                <a:cs typeface="Arial Narrow" panose="020B0604020202020204" pitchFamily="34" charset="0"/>
              </a:rPr>
              <a:t>Veto scintillators</a:t>
            </a:r>
          </a:p>
          <a:p>
            <a:pPr algn="ctr"/>
            <a:r>
              <a:rPr lang="en-GB" sz="1200" dirty="0">
                <a:latin typeface="Arial Narrow" panose="020B0604020202020204" pitchFamily="34" charset="0"/>
                <a:cs typeface="Arial Narrow" panose="020B0604020202020204" pitchFamily="34" charset="0"/>
              </a:rPr>
              <a:t>(University of Sofia, Roma)</a:t>
            </a:r>
          </a:p>
        </p:txBody>
      </p:sp>
      <p:sp>
        <p:nvSpPr>
          <p:cNvPr id="19" name="CasellaDiTesto 20">
            <a:extLst>
              <a:ext uri="{FF2B5EF4-FFF2-40B4-BE49-F238E27FC236}">
                <a16:creationId xmlns:a16="http://schemas.microsoft.com/office/drawing/2014/main" id="{ECEAEAA4-88B8-143C-91CF-C73063980CFD}"/>
              </a:ext>
            </a:extLst>
          </p:cNvPr>
          <p:cNvSpPr txBox="1"/>
          <p:nvPr/>
        </p:nvSpPr>
        <p:spPr>
          <a:xfrm>
            <a:off x="5740193" y="2788663"/>
            <a:ext cx="1455270" cy="553998"/>
          </a:xfrm>
          <a:prstGeom prst="rect">
            <a:avLst/>
          </a:prstGeom>
          <a:noFill/>
        </p:spPr>
        <p:txBody>
          <a:bodyPr wrap="none" rtlCol="0">
            <a:spAutoFit/>
          </a:bodyPr>
          <a:lstStyle/>
          <a:p>
            <a:pPr algn="ctr"/>
            <a:r>
              <a:rPr lang="en-GB" dirty="0">
                <a:latin typeface="Arial Narrow" panose="020B0604020202020204" pitchFamily="34" charset="0"/>
                <a:cs typeface="Arial Narrow" panose="020B0604020202020204" pitchFamily="34" charset="0"/>
              </a:rPr>
              <a:t>Dipole magnet</a:t>
            </a:r>
          </a:p>
          <a:p>
            <a:pPr algn="ctr"/>
            <a:r>
              <a:rPr lang="en-GB" sz="1200" dirty="0">
                <a:latin typeface="Arial Narrow" panose="020B0604020202020204" pitchFamily="34" charset="0"/>
                <a:cs typeface="Arial Narrow" panose="020B0604020202020204" pitchFamily="34" charset="0"/>
              </a:rPr>
              <a:t>(CERN TE/NSC-MNC)</a:t>
            </a:r>
          </a:p>
        </p:txBody>
      </p:sp>
      <p:sp>
        <p:nvSpPr>
          <p:cNvPr id="20" name="CasellaDiTesto 21">
            <a:extLst>
              <a:ext uri="{FF2B5EF4-FFF2-40B4-BE49-F238E27FC236}">
                <a16:creationId xmlns:a16="http://schemas.microsoft.com/office/drawing/2014/main" id="{7945585C-6257-7C3C-96E2-C03E524FD132}"/>
              </a:ext>
            </a:extLst>
          </p:cNvPr>
          <p:cNvSpPr txBox="1"/>
          <p:nvPr/>
        </p:nvSpPr>
        <p:spPr>
          <a:xfrm>
            <a:off x="7703335" y="1186801"/>
            <a:ext cx="1724648" cy="369332"/>
          </a:xfrm>
          <a:prstGeom prst="rect">
            <a:avLst/>
          </a:prstGeom>
          <a:noFill/>
          <a:ln>
            <a:noFill/>
          </a:ln>
        </p:spPr>
        <p:txBody>
          <a:bodyPr wrap="square" rtlCol="0">
            <a:spAutoFit/>
          </a:bodyPr>
          <a:lstStyle/>
          <a:p>
            <a:r>
              <a:rPr lang="en-GB" dirty="0">
                <a:latin typeface="Arial Narrow" panose="020B0604020202020204" pitchFamily="34" charset="0"/>
                <a:cs typeface="Arial Narrow" panose="020B0604020202020204" pitchFamily="34" charset="0"/>
              </a:rPr>
              <a:t>C-</a:t>
            </a:r>
            <a:r>
              <a:rPr lang="en-GB" dirty="0" err="1">
                <a:latin typeface="Arial Narrow" panose="020B0604020202020204" pitchFamily="34" charset="0"/>
                <a:cs typeface="Arial Narrow" panose="020B0604020202020204" pitchFamily="34" charset="0"/>
              </a:rPr>
              <a:t>fiber</a:t>
            </a:r>
            <a:r>
              <a:rPr lang="en-GB" dirty="0">
                <a:latin typeface="Arial Narrow" panose="020B0604020202020204" pitchFamily="34" charset="0"/>
                <a:cs typeface="Arial Narrow" panose="020B0604020202020204" pitchFamily="34" charset="0"/>
              </a:rPr>
              <a:t> window</a:t>
            </a:r>
          </a:p>
        </p:txBody>
      </p:sp>
      <p:sp>
        <p:nvSpPr>
          <p:cNvPr id="21" name="CasellaDiTesto 24">
            <a:extLst>
              <a:ext uri="{FF2B5EF4-FFF2-40B4-BE49-F238E27FC236}">
                <a16:creationId xmlns:a16="http://schemas.microsoft.com/office/drawing/2014/main" id="{F44DDB6D-2378-625E-186E-05FD46210E58}"/>
              </a:ext>
            </a:extLst>
          </p:cNvPr>
          <p:cNvSpPr txBox="1"/>
          <p:nvPr/>
        </p:nvSpPr>
        <p:spPr>
          <a:xfrm>
            <a:off x="5380235" y="6282720"/>
            <a:ext cx="1496564" cy="553998"/>
          </a:xfrm>
          <a:prstGeom prst="rect">
            <a:avLst/>
          </a:prstGeom>
          <a:noFill/>
        </p:spPr>
        <p:txBody>
          <a:bodyPr wrap="none" rtlCol="0">
            <a:spAutoFit/>
          </a:bodyPr>
          <a:lstStyle/>
          <a:p>
            <a:pPr algn="ctr"/>
            <a:r>
              <a:rPr lang="en-GB" dirty="0">
                <a:latin typeface="Arial Narrow" panose="020B0604020202020204" pitchFamily="34" charset="0"/>
                <a:cs typeface="Arial Narrow" panose="020B0604020202020204" pitchFamily="34" charset="0"/>
              </a:rPr>
              <a:t>TimePIX3 array</a:t>
            </a:r>
          </a:p>
          <a:p>
            <a:pPr algn="ctr"/>
            <a:r>
              <a:rPr lang="en-GB" sz="1200" dirty="0">
                <a:latin typeface="Arial Narrow" panose="020B0604020202020204" pitchFamily="34" charset="0"/>
                <a:cs typeface="Arial Narrow" panose="020B0604020202020204" pitchFamily="34" charset="0"/>
              </a:rPr>
              <a:t>(ADVACAM, LNF)</a:t>
            </a:r>
          </a:p>
        </p:txBody>
      </p:sp>
      <p:pic>
        <p:nvPicPr>
          <p:cNvPr id="22" name="Picture 2">
            <a:extLst>
              <a:ext uri="{FF2B5EF4-FFF2-40B4-BE49-F238E27FC236}">
                <a16:creationId xmlns:a16="http://schemas.microsoft.com/office/drawing/2014/main" id="{5DEF2153-55C2-04F8-73B0-DB5A55B20220}"/>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9682273" y="1140468"/>
            <a:ext cx="2180946" cy="2571847"/>
          </a:xfrm>
          <a:prstGeom prst="rect">
            <a:avLst/>
          </a:prstGeom>
        </p:spPr>
      </p:pic>
      <p:sp>
        <p:nvSpPr>
          <p:cNvPr id="23" name="CasellaDiTesto 27">
            <a:extLst>
              <a:ext uri="{FF2B5EF4-FFF2-40B4-BE49-F238E27FC236}">
                <a16:creationId xmlns:a16="http://schemas.microsoft.com/office/drawing/2014/main" id="{C536E535-9D9A-FF17-4444-6CC9CD1B0C47}"/>
              </a:ext>
            </a:extLst>
          </p:cNvPr>
          <p:cNvSpPr txBox="1"/>
          <p:nvPr/>
        </p:nvSpPr>
        <p:spPr>
          <a:xfrm>
            <a:off x="10379868" y="3853515"/>
            <a:ext cx="1866780" cy="553998"/>
          </a:xfrm>
          <a:prstGeom prst="rect">
            <a:avLst/>
          </a:prstGeom>
          <a:noFill/>
        </p:spPr>
        <p:txBody>
          <a:bodyPr wrap="square" rtlCol="0">
            <a:spAutoFit/>
          </a:bodyPr>
          <a:lstStyle/>
          <a:p>
            <a:pPr algn="ctr"/>
            <a:r>
              <a:rPr lang="en-GB" dirty="0">
                <a:latin typeface="Arial Narrow" panose="020B0604020202020204" pitchFamily="34" charset="0"/>
                <a:cs typeface="Arial Narrow" panose="020B0604020202020204" pitchFamily="34" charset="0"/>
              </a:rPr>
              <a:t>PbF</a:t>
            </a:r>
            <a:r>
              <a:rPr lang="en-GB" baseline="-25000" dirty="0">
                <a:latin typeface="Arial Narrow" panose="020B0604020202020204" pitchFamily="34" charset="0"/>
                <a:cs typeface="Arial Narrow" panose="020B0604020202020204" pitchFamily="34" charset="0"/>
              </a:rPr>
              <a:t>2</a:t>
            </a:r>
            <a:r>
              <a:rPr lang="en-GB" dirty="0">
                <a:latin typeface="Arial Narrow" panose="020B0604020202020204" pitchFamily="34" charset="0"/>
                <a:cs typeface="Arial Narrow" panose="020B0604020202020204" pitchFamily="34" charset="0"/>
              </a:rPr>
              <a:t> calorimeter</a:t>
            </a:r>
          </a:p>
          <a:p>
            <a:pPr algn="ctr"/>
            <a:r>
              <a:rPr lang="en-GB" sz="1200" dirty="0">
                <a:latin typeface="Arial Narrow" panose="020B0604020202020204" pitchFamily="34" charset="0"/>
                <a:cs typeface="Arial Narrow" panose="020B0604020202020204" pitchFamily="34" charset="0"/>
              </a:rPr>
              <a:t>(MTA </a:t>
            </a:r>
            <a:r>
              <a:rPr lang="en-GB" sz="1200" dirty="0" err="1">
                <a:latin typeface="Arial Narrow" panose="020B0604020202020204" pitchFamily="34" charset="0"/>
                <a:cs typeface="Arial Narrow" panose="020B0604020202020204" pitchFamily="34" charset="0"/>
              </a:rPr>
              <a:t>Atomki</a:t>
            </a:r>
            <a:r>
              <a:rPr lang="en-GB" sz="1200" dirty="0">
                <a:latin typeface="Arial Narrow" panose="020B0604020202020204" pitchFamily="34" charset="0"/>
                <a:cs typeface="Arial Narrow" panose="020B0604020202020204" pitchFamily="34" charset="0"/>
              </a:rPr>
              <a:t>, Cornell U., LNF)</a:t>
            </a:r>
          </a:p>
        </p:txBody>
      </p:sp>
      <p:cxnSp>
        <p:nvCxnSpPr>
          <p:cNvPr id="24" name="Connettore 2 77">
            <a:extLst>
              <a:ext uri="{FF2B5EF4-FFF2-40B4-BE49-F238E27FC236}">
                <a16:creationId xmlns:a16="http://schemas.microsoft.com/office/drawing/2014/main" id="{C831BB14-F380-C1D2-0886-1797169690AA}"/>
              </a:ext>
            </a:extLst>
          </p:cNvPr>
          <p:cNvCxnSpPr>
            <a:cxnSpLocks/>
            <a:endCxn id="22" idx="2"/>
          </p:cNvCxnSpPr>
          <p:nvPr/>
        </p:nvCxnSpPr>
        <p:spPr>
          <a:xfrm flipV="1">
            <a:off x="10014417" y="3712315"/>
            <a:ext cx="758329" cy="141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82">
            <a:extLst>
              <a:ext uri="{FF2B5EF4-FFF2-40B4-BE49-F238E27FC236}">
                <a16:creationId xmlns:a16="http://schemas.microsoft.com/office/drawing/2014/main" id="{AF8A8F3C-66E5-0518-EE73-B1CB1EE80745}"/>
              </a:ext>
            </a:extLst>
          </p:cNvPr>
          <p:cNvCxnSpPr>
            <a:cxnSpLocks/>
            <a:endCxn id="6" idx="3"/>
          </p:cNvCxnSpPr>
          <p:nvPr/>
        </p:nvCxnSpPr>
        <p:spPr>
          <a:xfrm flipH="1">
            <a:off x="1557732" y="4577972"/>
            <a:ext cx="6409931" cy="11285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93">
            <a:extLst>
              <a:ext uri="{FF2B5EF4-FFF2-40B4-BE49-F238E27FC236}">
                <a16:creationId xmlns:a16="http://schemas.microsoft.com/office/drawing/2014/main" id="{5C2FC10A-57E6-F810-6D2C-66EEC56BEC03}"/>
              </a:ext>
            </a:extLst>
          </p:cNvPr>
          <p:cNvCxnSpPr>
            <a:cxnSpLocks/>
          </p:cNvCxnSpPr>
          <p:nvPr/>
        </p:nvCxnSpPr>
        <p:spPr>
          <a:xfrm flipH="1" flipV="1">
            <a:off x="5454338" y="3098724"/>
            <a:ext cx="409236" cy="5116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2">
            <a:extLst>
              <a:ext uri="{FF2B5EF4-FFF2-40B4-BE49-F238E27FC236}">
                <a16:creationId xmlns:a16="http://schemas.microsoft.com/office/drawing/2014/main" id="{9A9D8C59-F432-F479-8F3C-9E8EDFAA2F00}"/>
              </a:ext>
            </a:extLst>
          </p:cNvPr>
          <p:cNvSpPr txBox="1"/>
          <p:nvPr/>
        </p:nvSpPr>
        <p:spPr>
          <a:xfrm>
            <a:off x="7808865" y="2105465"/>
            <a:ext cx="1833890" cy="553998"/>
          </a:xfrm>
          <a:prstGeom prst="rect">
            <a:avLst/>
          </a:prstGeom>
          <a:noFill/>
        </p:spPr>
        <p:txBody>
          <a:bodyPr wrap="square" rtlCol="0">
            <a:spAutoFit/>
          </a:bodyPr>
          <a:lstStyle/>
          <a:p>
            <a:pPr algn="ctr"/>
            <a:r>
              <a:rPr lang="en-GB" dirty="0">
                <a:latin typeface="Arial Narrow" panose="020B0604020202020204" pitchFamily="34" charset="0"/>
                <a:cs typeface="Arial Narrow" panose="020B0604020202020204" pitchFamily="34" charset="0"/>
              </a:rPr>
              <a:t>BGO calorimeter</a:t>
            </a:r>
          </a:p>
          <a:p>
            <a:pPr algn="ctr"/>
            <a:r>
              <a:rPr lang="en-GB" sz="1200" dirty="0">
                <a:latin typeface="Arial Narrow" panose="020B0604020202020204" pitchFamily="34" charset="0"/>
                <a:cs typeface="Arial Narrow" panose="020B0604020202020204" pitchFamily="34" charset="0"/>
              </a:rPr>
              <a:t>(Roma, Cornell U., LNF, LE)</a:t>
            </a:r>
          </a:p>
        </p:txBody>
      </p:sp>
      <p:pic>
        <p:nvPicPr>
          <p:cNvPr id="28" name="Picture 27">
            <a:extLst>
              <a:ext uri="{FF2B5EF4-FFF2-40B4-BE49-F238E27FC236}">
                <a16:creationId xmlns:a16="http://schemas.microsoft.com/office/drawing/2014/main" id="{361BB55E-8CF4-9402-5FED-B0DE5E956D9D}"/>
              </a:ext>
            </a:extLst>
          </p:cNvPr>
          <p:cNvPicPr>
            <a:picLocks noChangeAspect="1"/>
          </p:cNvPicPr>
          <p:nvPr/>
        </p:nvPicPr>
        <p:blipFill>
          <a:blip r:embed="rId14"/>
          <a:stretch>
            <a:fillRect/>
          </a:stretch>
        </p:blipFill>
        <p:spPr>
          <a:xfrm>
            <a:off x="2584703" y="5534403"/>
            <a:ext cx="2730500" cy="1308100"/>
          </a:xfrm>
          <a:prstGeom prst="rect">
            <a:avLst/>
          </a:prstGeom>
        </p:spPr>
      </p:pic>
      <p:cxnSp>
        <p:nvCxnSpPr>
          <p:cNvPr id="29" name="Connettore 2 10">
            <a:extLst>
              <a:ext uri="{FF2B5EF4-FFF2-40B4-BE49-F238E27FC236}">
                <a16:creationId xmlns:a16="http://schemas.microsoft.com/office/drawing/2014/main" id="{5B05E86C-4A0C-CF1D-D208-C38A61DC0675}"/>
              </a:ext>
            </a:extLst>
          </p:cNvPr>
          <p:cNvCxnSpPr>
            <a:cxnSpLocks/>
          </p:cNvCxnSpPr>
          <p:nvPr/>
        </p:nvCxnSpPr>
        <p:spPr>
          <a:xfrm flipV="1">
            <a:off x="8293997" y="2649187"/>
            <a:ext cx="1348758" cy="1109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10">
            <a:extLst>
              <a:ext uri="{FF2B5EF4-FFF2-40B4-BE49-F238E27FC236}">
                <a16:creationId xmlns:a16="http://schemas.microsoft.com/office/drawing/2014/main" id="{ED1CB537-71E1-DA07-2A6A-1444FAC9C15A}"/>
              </a:ext>
            </a:extLst>
          </p:cNvPr>
          <p:cNvCxnSpPr>
            <a:cxnSpLocks/>
          </p:cNvCxnSpPr>
          <p:nvPr/>
        </p:nvCxnSpPr>
        <p:spPr>
          <a:xfrm flipH="1">
            <a:off x="4888895" y="4448267"/>
            <a:ext cx="3078768" cy="9918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D571848-F0D3-776B-ED20-DCF42E7ED2CD}"/>
              </a:ext>
            </a:extLst>
          </p:cNvPr>
          <p:cNvCxnSpPr>
            <a:cxnSpLocks/>
          </p:cNvCxnSpPr>
          <p:nvPr/>
        </p:nvCxnSpPr>
        <p:spPr>
          <a:xfrm>
            <a:off x="5608777" y="5879738"/>
            <a:ext cx="9576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866E135E-D5CB-3AB3-12D2-393A2C5527D4}"/>
              </a:ext>
            </a:extLst>
          </p:cNvPr>
          <p:cNvSpPr txBox="1"/>
          <p:nvPr/>
        </p:nvSpPr>
        <p:spPr>
          <a:xfrm>
            <a:off x="5844562" y="5695072"/>
            <a:ext cx="486030" cy="369332"/>
          </a:xfrm>
          <a:prstGeom prst="rect">
            <a:avLst/>
          </a:prstGeom>
          <a:solidFill>
            <a:schemeClr val="bg1"/>
          </a:solidFill>
        </p:spPr>
        <p:txBody>
          <a:bodyPr wrap="none" rtlCol="0">
            <a:spAutoFit/>
          </a:bodyPr>
          <a:lstStyle/>
          <a:p>
            <a:pPr algn="ctr"/>
            <a:r>
              <a:rPr lang="en-US" dirty="0"/>
              <a:t>1m</a:t>
            </a:r>
          </a:p>
        </p:txBody>
      </p:sp>
      <p:pic>
        <p:nvPicPr>
          <p:cNvPr id="33" name="Picture 32">
            <a:extLst>
              <a:ext uri="{FF2B5EF4-FFF2-40B4-BE49-F238E27FC236}">
                <a16:creationId xmlns:a16="http://schemas.microsoft.com/office/drawing/2014/main" id="{2455FBD7-D60B-FB88-D53A-95284568126A}"/>
              </a:ext>
            </a:extLst>
          </p:cNvPr>
          <p:cNvPicPr>
            <a:picLocks noChangeAspect="1"/>
          </p:cNvPicPr>
          <p:nvPr/>
        </p:nvPicPr>
        <p:blipFill rotWithShape="1">
          <a:blip r:embed="rId15"/>
          <a:srcRect t="19666" b="5686"/>
          <a:stretch/>
        </p:blipFill>
        <p:spPr>
          <a:xfrm>
            <a:off x="10200551" y="4563389"/>
            <a:ext cx="1705828" cy="2263755"/>
          </a:xfrm>
          <a:prstGeom prst="rect">
            <a:avLst/>
          </a:prstGeom>
        </p:spPr>
      </p:pic>
      <p:sp>
        <p:nvSpPr>
          <p:cNvPr id="34" name="CasellaDiTesto 22">
            <a:extLst>
              <a:ext uri="{FF2B5EF4-FFF2-40B4-BE49-F238E27FC236}">
                <a16:creationId xmlns:a16="http://schemas.microsoft.com/office/drawing/2014/main" id="{DBA6D050-1A0B-647A-E9C5-CD85C0313387}"/>
              </a:ext>
            </a:extLst>
          </p:cNvPr>
          <p:cNvSpPr txBox="1"/>
          <p:nvPr/>
        </p:nvSpPr>
        <p:spPr>
          <a:xfrm>
            <a:off x="8261237" y="5551072"/>
            <a:ext cx="1833890" cy="830997"/>
          </a:xfrm>
          <a:prstGeom prst="rect">
            <a:avLst/>
          </a:prstGeom>
          <a:noFill/>
        </p:spPr>
        <p:txBody>
          <a:bodyPr wrap="square" rtlCol="0">
            <a:spAutoFit/>
          </a:bodyPr>
          <a:lstStyle/>
          <a:p>
            <a:pPr algn="ctr"/>
            <a:r>
              <a:rPr lang="en-GB" dirty="0">
                <a:latin typeface="Arial Narrow" panose="020B0604020202020204" pitchFamily="34" charset="0"/>
                <a:cs typeface="Arial Narrow" panose="020B0604020202020204" pitchFamily="34" charset="0"/>
              </a:rPr>
              <a:t>Plastic scintillator </a:t>
            </a:r>
            <a:r>
              <a:rPr lang="en-GB" dirty="0" err="1">
                <a:latin typeface="Arial Narrow" panose="020B0604020202020204" pitchFamily="34" charset="0"/>
                <a:cs typeface="Arial Narrow" panose="020B0604020202020204" pitchFamily="34" charset="0"/>
              </a:rPr>
              <a:t>eTagger</a:t>
            </a:r>
            <a:endParaRPr lang="en-GB" dirty="0">
              <a:latin typeface="Arial Narrow" panose="020B0604020202020204" pitchFamily="34" charset="0"/>
              <a:cs typeface="Arial Narrow" panose="020B0604020202020204" pitchFamily="34" charset="0"/>
            </a:endParaRPr>
          </a:p>
          <a:p>
            <a:pPr algn="ctr"/>
            <a:r>
              <a:rPr lang="en-GB" sz="1200" dirty="0">
                <a:latin typeface="Arial Narrow" panose="020B0604020202020204" pitchFamily="34" charset="0"/>
                <a:cs typeface="Arial Narrow" panose="020B0604020202020204" pitchFamily="34" charset="0"/>
              </a:rPr>
              <a:t>(Roma, LNF)</a:t>
            </a:r>
          </a:p>
        </p:txBody>
      </p:sp>
      <p:cxnSp>
        <p:nvCxnSpPr>
          <p:cNvPr id="35" name="Connettore 2 10">
            <a:extLst>
              <a:ext uri="{FF2B5EF4-FFF2-40B4-BE49-F238E27FC236}">
                <a16:creationId xmlns:a16="http://schemas.microsoft.com/office/drawing/2014/main" id="{13CFD7DB-CD39-41A4-5B34-4862517B4678}"/>
              </a:ext>
            </a:extLst>
          </p:cNvPr>
          <p:cNvCxnSpPr>
            <a:cxnSpLocks/>
          </p:cNvCxnSpPr>
          <p:nvPr/>
        </p:nvCxnSpPr>
        <p:spPr>
          <a:xfrm>
            <a:off x="8011223" y="4264352"/>
            <a:ext cx="2230342" cy="11455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18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012B6-D2A0-515F-F688-03A1154186D2}"/>
              </a:ext>
            </a:extLst>
          </p:cNvPr>
          <p:cNvSpPr>
            <a:spLocks noGrp="1"/>
          </p:cNvSpPr>
          <p:nvPr>
            <p:ph type="title"/>
          </p:nvPr>
        </p:nvSpPr>
        <p:spPr/>
        <p:txBody>
          <a:bodyPr/>
          <a:lstStyle/>
          <a:p>
            <a:r>
              <a:rPr lang="en-US" dirty="0"/>
              <a:t>Frascati Laboratory of INFN</a:t>
            </a:r>
          </a:p>
        </p:txBody>
      </p:sp>
      <p:sp>
        <p:nvSpPr>
          <p:cNvPr id="3" name="Slide Number Placeholder 3">
            <a:extLst>
              <a:ext uri="{FF2B5EF4-FFF2-40B4-BE49-F238E27FC236}">
                <a16:creationId xmlns:a16="http://schemas.microsoft.com/office/drawing/2014/main" id="{1D8F0616-E7FE-874F-E86F-6520B8FCE7C5}"/>
              </a:ext>
            </a:extLst>
          </p:cNvPr>
          <p:cNvSpPr>
            <a:spLocks noGrp="1"/>
          </p:cNvSpPr>
          <p:nvPr>
            <p:ph type="sldNum" sz="quarter" idx="12"/>
          </p:nvPr>
        </p:nvSpPr>
        <p:spPr>
          <a:xfrm>
            <a:off x="8737600" y="6356369"/>
            <a:ext cx="2844800" cy="365125"/>
          </a:xfrm>
        </p:spPr>
        <p:txBody>
          <a:bodyPr/>
          <a:lstStyle/>
          <a:p>
            <a:fld id="{6E91AB29-1098-3448-B4EA-982956ECF845}" type="slidenum">
              <a:rPr lang="en-US" smtClean="0"/>
              <a:t>15</a:t>
            </a:fld>
            <a:endParaRPr lang="en-US"/>
          </a:p>
        </p:txBody>
      </p:sp>
      <p:pic>
        <p:nvPicPr>
          <p:cNvPr id="4" name="Picture 2" descr="LNF00604">
            <a:extLst>
              <a:ext uri="{FF2B5EF4-FFF2-40B4-BE49-F238E27FC236}">
                <a16:creationId xmlns:a16="http://schemas.microsoft.com/office/drawing/2014/main" id="{8B57C3AF-2F01-48F4-A66D-BABDB3C4BCD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17800" y="1524000"/>
            <a:ext cx="91440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a:extLst>
              <a:ext uri="{FF2B5EF4-FFF2-40B4-BE49-F238E27FC236}">
                <a16:creationId xmlns:a16="http://schemas.microsoft.com/office/drawing/2014/main" id="{9D16445C-5625-F55A-314D-E5A1184FBA95}"/>
              </a:ext>
            </a:extLst>
          </p:cNvPr>
          <p:cNvSpPr txBox="1">
            <a:spLocks noChangeArrowheads="1"/>
          </p:cNvSpPr>
          <p:nvPr/>
        </p:nvSpPr>
        <p:spPr bwMode="auto">
          <a:xfrm>
            <a:off x="6497712" y="5025752"/>
            <a:ext cx="971550" cy="366713"/>
          </a:xfrm>
          <a:prstGeom prst="rect">
            <a:avLst/>
          </a:prstGeom>
          <a:solidFill>
            <a:srgbClr val="FF99FF"/>
          </a:solidFill>
          <a:ln>
            <a:solidFill>
              <a:srgbClr val="FF99FF"/>
            </a:solidFill>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solidFill>
                  <a:srgbClr val="FFFF00"/>
                </a:solidFill>
                <a:latin typeface="Arial" charset="0"/>
              </a:rPr>
              <a:t>FLAME</a:t>
            </a:r>
          </a:p>
        </p:txBody>
      </p:sp>
      <p:sp>
        <p:nvSpPr>
          <p:cNvPr id="6" name="Text Box 12">
            <a:extLst>
              <a:ext uri="{FF2B5EF4-FFF2-40B4-BE49-F238E27FC236}">
                <a16:creationId xmlns:a16="http://schemas.microsoft.com/office/drawing/2014/main" id="{53EC55AA-44F6-4D42-AB4C-10F370C0B34F}"/>
              </a:ext>
            </a:extLst>
          </p:cNvPr>
          <p:cNvSpPr txBox="1">
            <a:spLocks noChangeArrowheads="1"/>
          </p:cNvSpPr>
          <p:nvPr/>
        </p:nvSpPr>
        <p:spPr bwMode="auto">
          <a:xfrm>
            <a:off x="9666064" y="5313784"/>
            <a:ext cx="984250" cy="366713"/>
          </a:xfrm>
          <a:prstGeom prst="rect">
            <a:avLst/>
          </a:prstGeom>
          <a:solidFill>
            <a:srgbClr val="FF99FF"/>
          </a:solidFill>
          <a:ln>
            <a:solidFill>
              <a:srgbClr val="FF99FF"/>
            </a:solidFill>
          </a:ln>
          <a:effec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solidFill>
                  <a:srgbClr val="FFFF00"/>
                </a:solidFill>
                <a:latin typeface="Arial" charset="0"/>
              </a:rPr>
              <a:t>SPARC</a:t>
            </a:r>
          </a:p>
        </p:txBody>
      </p:sp>
      <p:cxnSp>
        <p:nvCxnSpPr>
          <p:cNvPr id="7" name="Straight Arrow Connector 6">
            <a:extLst>
              <a:ext uri="{FF2B5EF4-FFF2-40B4-BE49-F238E27FC236}">
                <a16:creationId xmlns:a16="http://schemas.microsoft.com/office/drawing/2014/main" id="{A7039768-B617-B0DA-94AD-541831033A53}"/>
              </a:ext>
            </a:extLst>
          </p:cNvPr>
          <p:cNvCxnSpPr/>
          <p:nvPr/>
        </p:nvCxnSpPr>
        <p:spPr>
          <a:xfrm>
            <a:off x="7289800" y="5457800"/>
            <a:ext cx="720080" cy="144016"/>
          </a:xfrm>
          <a:prstGeom prst="straightConnector1">
            <a:avLst/>
          </a:prstGeom>
          <a:ln>
            <a:solidFill>
              <a:srgbClr val="FFBAEB"/>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52FAAD34-7ABA-2D05-AF43-31E1634BD36C}"/>
              </a:ext>
            </a:extLst>
          </p:cNvPr>
          <p:cNvCxnSpPr/>
          <p:nvPr/>
        </p:nvCxnSpPr>
        <p:spPr>
          <a:xfrm flipH="1">
            <a:off x="8945984" y="5601816"/>
            <a:ext cx="648072" cy="216024"/>
          </a:xfrm>
          <a:prstGeom prst="straightConnector1">
            <a:avLst/>
          </a:prstGeom>
          <a:ln>
            <a:solidFill>
              <a:srgbClr val="FFBAEB"/>
            </a:solidFill>
            <a:tailEnd type="arrow"/>
          </a:ln>
        </p:spPr>
        <p:style>
          <a:lnRef idx="2">
            <a:schemeClr val="accent1"/>
          </a:lnRef>
          <a:fillRef idx="0">
            <a:schemeClr val="accent1"/>
          </a:fillRef>
          <a:effectRef idx="1">
            <a:schemeClr val="accent1"/>
          </a:effectRef>
          <a:fontRef idx="minor">
            <a:schemeClr val="tx1"/>
          </a:fontRef>
        </p:style>
      </p:cxnSp>
      <p:sp>
        <p:nvSpPr>
          <p:cNvPr id="9" name="Text Box 7">
            <a:extLst>
              <a:ext uri="{FF2B5EF4-FFF2-40B4-BE49-F238E27FC236}">
                <a16:creationId xmlns:a16="http://schemas.microsoft.com/office/drawing/2014/main" id="{E8170FAD-1AAE-1AD0-2508-814605B25040}"/>
              </a:ext>
            </a:extLst>
          </p:cNvPr>
          <p:cNvSpPr txBox="1">
            <a:spLocks noChangeArrowheads="1"/>
          </p:cNvSpPr>
          <p:nvPr/>
        </p:nvSpPr>
        <p:spPr bwMode="auto">
          <a:xfrm>
            <a:off x="7073776" y="3369568"/>
            <a:ext cx="1038678" cy="36933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DAΦNE</a:t>
            </a:r>
          </a:p>
        </p:txBody>
      </p:sp>
      <p:sp>
        <p:nvSpPr>
          <p:cNvPr id="10" name="Text Box 8">
            <a:extLst>
              <a:ext uri="{FF2B5EF4-FFF2-40B4-BE49-F238E27FC236}">
                <a16:creationId xmlns:a16="http://schemas.microsoft.com/office/drawing/2014/main" id="{4E065523-AB16-8A88-AE69-57D9142B8241}"/>
              </a:ext>
            </a:extLst>
          </p:cNvPr>
          <p:cNvSpPr txBox="1">
            <a:spLocks noChangeArrowheads="1"/>
          </p:cNvSpPr>
          <p:nvPr/>
        </p:nvSpPr>
        <p:spPr bwMode="auto">
          <a:xfrm>
            <a:off x="10674176" y="2361456"/>
            <a:ext cx="882650" cy="36671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LINAC</a:t>
            </a:r>
          </a:p>
        </p:txBody>
      </p:sp>
      <p:sp>
        <p:nvSpPr>
          <p:cNvPr id="11" name="Text Box 13">
            <a:extLst>
              <a:ext uri="{FF2B5EF4-FFF2-40B4-BE49-F238E27FC236}">
                <a16:creationId xmlns:a16="http://schemas.microsoft.com/office/drawing/2014/main" id="{1A90A782-276A-6211-FFC3-7941B4226E84}"/>
              </a:ext>
            </a:extLst>
          </p:cNvPr>
          <p:cNvSpPr txBox="1">
            <a:spLocks noChangeArrowheads="1"/>
          </p:cNvSpPr>
          <p:nvPr/>
        </p:nvSpPr>
        <p:spPr bwMode="auto">
          <a:xfrm>
            <a:off x="9594056" y="4665712"/>
            <a:ext cx="628650" cy="366712"/>
          </a:xfrm>
          <a:prstGeom prst="rect">
            <a:avLst/>
          </a:prstGeom>
          <a:solidFill>
            <a:srgbClr val="3333CC"/>
          </a:solidFill>
          <a:ln w="9525">
            <a:noFill/>
            <a:miter lim="800000"/>
            <a:headEnd/>
            <a:tailEnd/>
          </a:ln>
        </p:spPr>
        <p:txBody>
          <a:bodyPr wrap="none">
            <a:prstTxWarp prst="textNoShape">
              <a:avLst/>
            </a:prstTxWarp>
            <a:spAutoFit/>
          </a:bodyPr>
          <a:lstStyle/>
          <a:p>
            <a:r>
              <a:rPr lang="it-IT" b="1">
                <a:solidFill>
                  <a:srgbClr val="FFFF00"/>
                </a:solidFill>
              </a:rPr>
              <a:t>BTF</a:t>
            </a:r>
          </a:p>
        </p:txBody>
      </p:sp>
      <p:sp>
        <p:nvSpPr>
          <p:cNvPr id="12" name="Text Box 15">
            <a:extLst>
              <a:ext uri="{FF2B5EF4-FFF2-40B4-BE49-F238E27FC236}">
                <a16:creationId xmlns:a16="http://schemas.microsoft.com/office/drawing/2014/main" id="{25908EC9-27CD-7230-FC28-C75EFEC81D47}"/>
              </a:ext>
            </a:extLst>
          </p:cNvPr>
          <p:cNvSpPr txBox="1">
            <a:spLocks noChangeArrowheads="1"/>
          </p:cNvSpPr>
          <p:nvPr/>
        </p:nvSpPr>
        <p:spPr bwMode="auto">
          <a:xfrm>
            <a:off x="8297912" y="2145432"/>
            <a:ext cx="1474081" cy="369332"/>
          </a:xfrm>
          <a:prstGeom prst="rect">
            <a:avLst/>
          </a:prstGeom>
          <a:solidFill>
            <a:srgbClr val="3333CC"/>
          </a:solidFill>
          <a:ln w="9525">
            <a:noFill/>
            <a:miter lim="800000"/>
            <a:headEnd/>
            <a:tailEnd/>
          </a:ln>
        </p:spPr>
        <p:txBody>
          <a:bodyPr wrap="none">
            <a:prstTxWarp prst="textNoShape">
              <a:avLst/>
            </a:prstTxWarp>
            <a:spAutoFit/>
          </a:bodyPr>
          <a:lstStyle/>
          <a:p>
            <a:r>
              <a:rPr lang="it-IT" sz="1600" b="1">
                <a:solidFill>
                  <a:srgbClr val="FFFF00"/>
                </a:solidFill>
              </a:rPr>
              <a:t>DA</a:t>
            </a:r>
            <a:r>
              <a:rPr lang="it-IT" b="1">
                <a:solidFill>
                  <a:srgbClr val="FFFF00"/>
                </a:solidFill>
              </a:rPr>
              <a:t>Φ</a:t>
            </a:r>
            <a:r>
              <a:rPr lang="it-IT" sz="1600" b="1">
                <a:solidFill>
                  <a:srgbClr val="FFFF00"/>
                </a:solidFill>
              </a:rPr>
              <a:t>NE-light</a:t>
            </a:r>
          </a:p>
        </p:txBody>
      </p:sp>
      <p:cxnSp>
        <p:nvCxnSpPr>
          <p:cNvPr id="13" name="Straight Arrow Connector 12">
            <a:extLst>
              <a:ext uri="{FF2B5EF4-FFF2-40B4-BE49-F238E27FC236}">
                <a16:creationId xmlns:a16="http://schemas.microsoft.com/office/drawing/2014/main" id="{04C47A63-B46B-C3F4-0C79-FC0D935B1338}"/>
              </a:ext>
            </a:extLst>
          </p:cNvPr>
          <p:cNvCxnSpPr/>
          <p:nvPr/>
        </p:nvCxnSpPr>
        <p:spPr>
          <a:xfrm flipH="1">
            <a:off x="8945984" y="2577480"/>
            <a:ext cx="144016" cy="5040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A80590B-5E88-D107-7C54-B7076587B207}"/>
              </a:ext>
            </a:extLst>
          </p:cNvPr>
          <p:cNvCxnSpPr/>
          <p:nvPr/>
        </p:nvCxnSpPr>
        <p:spPr>
          <a:xfrm flipH="1">
            <a:off x="10962208" y="2721496"/>
            <a:ext cx="144016" cy="86409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8800DE3-1826-7D8B-3BAF-55750C4D30A0}"/>
              </a:ext>
            </a:extLst>
          </p:cNvPr>
          <p:cNvCxnSpPr/>
          <p:nvPr/>
        </p:nvCxnSpPr>
        <p:spPr>
          <a:xfrm flipV="1">
            <a:off x="9990100" y="4089648"/>
            <a:ext cx="180020" cy="50405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1F1A2E1-FB86-6026-0546-9043C2F056E5}"/>
              </a:ext>
            </a:extLst>
          </p:cNvPr>
          <p:cNvCxnSpPr/>
          <p:nvPr/>
        </p:nvCxnSpPr>
        <p:spPr>
          <a:xfrm flipV="1">
            <a:off x="8009880" y="3441576"/>
            <a:ext cx="1152128" cy="21602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9F0B3D06-7CF7-526A-735E-EFC20227A1B0}"/>
              </a:ext>
            </a:extLst>
          </p:cNvPr>
          <p:cNvSpPr txBox="1">
            <a:spLocks/>
          </p:cNvSpPr>
          <p:nvPr/>
        </p:nvSpPr>
        <p:spPr>
          <a:xfrm>
            <a:off x="357220" y="1594007"/>
            <a:ext cx="4754880" cy="4224528"/>
          </a:xfrm>
          <a:prstGeom prst="rect">
            <a:avLst/>
          </a:prstGeom>
          <a:solidFill>
            <a:schemeClr val="bg1">
              <a:lumMod val="9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LNF is the largest and the oldest of the 4 laboratories that INFN owns in Italy.</a:t>
            </a:r>
          </a:p>
          <a:p>
            <a:endParaRPr lang="en-US" sz="2400" dirty="0"/>
          </a:p>
          <a:p>
            <a:endParaRPr lang="en-US" sz="2400" dirty="0"/>
          </a:p>
          <a:p>
            <a:endParaRPr lang="en-US" sz="2400" dirty="0"/>
          </a:p>
          <a:p>
            <a:endParaRPr lang="en-US" sz="2400" dirty="0"/>
          </a:p>
          <a:p>
            <a:endParaRPr lang="en-US" sz="2400" dirty="0"/>
          </a:p>
          <a:p>
            <a:endParaRPr lang="en-US" sz="2000" dirty="0"/>
          </a:p>
          <a:p>
            <a:r>
              <a:rPr lang="en-US" sz="2000" dirty="0"/>
              <a:t>Since its foundation is devoted to particle physics with accelerators and novel particle detector development.</a:t>
            </a:r>
          </a:p>
          <a:p>
            <a:endParaRPr lang="en-US" sz="2400" dirty="0"/>
          </a:p>
          <a:p>
            <a:endParaRPr lang="en-US" sz="2400" dirty="0"/>
          </a:p>
        </p:txBody>
      </p:sp>
      <p:grpSp>
        <p:nvGrpSpPr>
          <p:cNvPr id="18" name="Group 17">
            <a:extLst>
              <a:ext uri="{FF2B5EF4-FFF2-40B4-BE49-F238E27FC236}">
                <a16:creationId xmlns:a16="http://schemas.microsoft.com/office/drawing/2014/main" id="{AA53B7E1-3667-D9FF-86A8-32590347E873}"/>
              </a:ext>
            </a:extLst>
          </p:cNvPr>
          <p:cNvGrpSpPr/>
          <p:nvPr/>
        </p:nvGrpSpPr>
        <p:grpSpPr>
          <a:xfrm>
            <a:off x="1087056" y="2463428"/>
            <a:ext cx="2097409" cy="2391927"/>
            <a:chOff x="2711443" y="3657600"/>
            <a:chExt cx="2097409" cy="2391927"/>
          </a:xfrm>
        </p:grpSpPr>
        <p:pic>
          <p:nvPicPr>
            <p:cNvPr id="19" name="Picture 18">
              <a:extLst>
                <a:ext uri="{FF2B5EF4-FFF2-40B4-BE49-F238E27FC236}">
                  <a16:creationId xmlns:a16="http://schemas.microsoft.com/office/drawing/2014/main" id="{855775D7-3309-D55A-6A62-4B00C50E3145}"/>
                </a:ext>
              </a:extLst>
            </p:cNvPr>
            <p:cNvPicPr>
              <a:picLocks noChangeAspect="1"/>
            </p:cNvPicPr>
            <p:nvPr/>
          </p:nvPicPr>
          <p:blipFill>
            <a:blip r:embed="rId3"/>
            <a:stretch>
              <a:fillRect/>
            </a:stretch>
          </p:blipFill>
          <p:spPr>
            <a:xfrm>
              <a:off x="2711443" y="3657600"/>
              <a:ext cx="2097409" cy="2391927"/>
            </a:xfrm>
            <a:prstGeom prst="rect">
              <a:avLst/>
            </a:prstGeom>
          </p:spPr>
        </p:pic>
        <p:sp>
          <p:nvSpPr>
            <p:cNvPr id="20" name="Oval 19">
              <a:extLst>
                <a:ext uri="{FF2B5EF4-FFF2-40B4-BE49-F238E27FC236}">
                  <a16:creationId xmlns:a16="http://schemas.microsoft.com/office/drawing/2014/main" id="{2DB8AA7A-8E5C-DAC3-4290-161786E049FC}"/>
                </a:ext>
              </a:extLst>
            </p:cNvPr>
            <p:cNvSpPr/>
            <p:nvPr/>
          </p:nvSpPr>
          <p:spPr>
            <a:xfrm>
              <a:off x="3688147" y="4813068"/>
              <a:ext cx="72000" cy="72000"/>
            </a:xfrm>
            <a:prstGeom prst="ellipse">
              <a:avLst/>
            </a:prstGeom>
            <a:solidFill>
              <a:srgbClr val="0000FF"/>
            </a:solidFill>
            <a:ln w="12700" cap="flat" cmpd="sng" algn="ctr">
              <a:solidFill>
                <a:srgbClr val="0000FF"/>
              </a:solidFill>
              <a:prstDash val="solid"/>
            </a:ln>
            <a:effectLst/>
            <a:scene3d>
              <a:camera prst="obliqueTopRight"/>
              <a:lightRig rig="threePt" dir="tl"/>
            </a:scene3d>
            <a:sp3d>
              <a:bevelT w="254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E3573B7E-C6C1-4F26-8BEB-2ACB4DC37988}"/>
                </a:ext>
              </a:extLst>
            </p:cNvPr>
            <p:cNvSpPr txBox="1"/>
            <p:nvPr/>
          </p:nvSpPr>
          <p:spPr>
            <a:xfrm>
              <a:off x="3134088" y="4743760"/>
              <a:ext cx="540533" cy="369332"/>
            </a:xfrm>
            <a:prstGeom prst="rect">
              <a:avLst/>
            </a:prstGeom>
            <a:noFill/>
          </p:spPr>
          <p:txBody>
            <a:bodyPr wrap="none" rtlCol="0">
              <a:spAutoFit/>
            </a:bodyPr>
            <a:lstStyle/>
            <a:p>
              <a:r>
                <a:rPr lang="en-US" b="1" dirty="0">
                  <a:solidFill>
                    <a:srgbClr val="0000FF"/>
                  </a:solidFill>
                </a:rPr>
                <a:t>LNF</a:t>
              </a:r>
            </a:p>
          </p:txBody>
        </p:sp>
      </p:grpSp>
      <p:sp>
        <p:nvSpPr>
          <p:cNvPr id="22" name="Oval 21">
            <a:extLst>
              <a:ext uri="{FF2B5EF4-FFF2-40B4-BE49-F238E27FC236}">
                <a16:creationId xmlns:a16="http://schemas.microsoft.com/office/drawing/2014/main" id="{405E603A-2654-EF0A-63B7-65E06AE447BE}"/>
              </a:ext>
            </a:extLst>
          </p:cNvPr>
          <p:cNvSpPr/>
          <p:nvPr/>
        </p:nvSpPr>
        <p:spPr>
          <a:xfrm>
            <a:off x="1933484" y="27468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AF3BC0A-8D7E-860A-6953-DB2C10DF260F}"/>
              </a:ext>
            </a:extLst>
          </p:cNvPr>
          <p:cNvSpPr/>
          <p:nvPr/>
        </p:nvSpPr>
        <p:spPr>
          <a:xfrm>
            <a:off x="2428784" y="45502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E3407F-FAB2-7970-D031-C119CC0F08BE}"/>
              </a:ext>
            </a:extLst>
          </p:cNvPr>
          <p:cNvSpPr/>
          <p:nvPr/>
        </p:nvSpPr>
        <p:spPr>
          <a:xfrm>
            <a:off x="2212884" y="3585096"/>
            <a:ext cx="72000" cy="720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08F5F8E-31F8-0EFE-9F18-A8A2791F3249}"/>
              </a:ext>
            </a:extLst>
          </p:cNvPr>
          <p:cNvSpPr txBox="1"/>
          <p:nvPr/>
        </p:nvSpPr>
        <p:spPr>
          <a:xfrm>
            <a:off x="2487601" y="4451288"/>
            <a:ext cx="457176" cy="307777"/>
          </a:xfrm>
          <a:prstGeom prst="rect">
            <a:avLst/>
          </a:prstGeom>
          <a:noFill/>
        </p:spPr>
        <p:txBody>
          <a:bodyPr wrap="none" rtlCol="0">
            <a:spAutoFit/>
          </a:bodyPr>
          <a:lstStyle/>
          <a:p>
            <a:r>
              <a:rPr lang="en-US" sz="1400" dirty="0">
                <a:solidFill>
                  <a:srgbClr val="FF0000"/>
                </a:solidFill>
              </a:rPr>
              <a:t>LNS</a:t>
            </a:r>
          </a:p>
        </p:txBody>
      </p:sp>
      <p:sp>
        <p:nvSpPr>
          <p:cNvPr id="26" name="TextBox 25">
            <a:extLst>
              <a:ext uri="{FF2B5EF4-FFF2-40B4-BE49-F238E27FC236}">
                <a16:creationId xmlns:a16="http://schemas.microsoft.com/office/drawing/2014/main" id="{53B10B91-5707-71E1-3C4F-789980C365E3}"/>
              </a:ext>
            </a:extLst>
          </p:cNvPr>
          <p:cNvSpPr txBox="1"/>
          <p:nvPr/>
        </p:nvSpPr>
        <p:spPr>
          <a:xfrm>
            <a:off x="2244291" y="3397064"/>
            <a:ext cx="570990" cy="307777"/>
          </a:xfrm>
          <a:prstGeom prst="rect">
            <a:avLst/>
          </a:prstGeom>
          <a:noFill/>
        </p:spPr>
        <p:txBody>
          <a:bodyPr wrap="none" rtlCol="0">
            <a:spAutoFit/>
          </a:bodyPr>
          <a:lstStyle/>
          <a:p>
            <a:r>
              <a:rPr lang="en-US" sz="1400" dirty="0">
                <a:solidFill>
                  <a:srgbClr val="FF0000"/>
                </a:solidFill>
              </a:rPr>
              <a:t>LNGS</a:t>
            </a:r>
          </a:p>
        </p:txBody>
      </p:sp>
      <p:sp>
        <p:nvSpPr>
          <p:cNvPr id="27" name="TextBox 26">
            <a:extLst>
              <a:ext uri="{FF2B5EF4-FFF2-40B4-BE49-F238E27FC236}">
                <a16:creationId xmlns:a16="http://schemas.microsoft.com/office/drawing/2014/main" id="{31CDFD8C-A504-F49D-AC4C-B374DA1087BC}"/>
              </a:ext>
            </a:extLst>
          </p:cNvPr>
          <p:cNvSpPr txBox="1"/>
          <p:nvPr/>
        </p:nvSpPr>
        <p:spPr>
          <a:xfrm>
            <a:off x="1927809" y="2558969"/>
            <a:ext cx="450764" cy="307777"/>
          </a:xfrm>
          <a:prstGeom prst="rect">
            <a:avLst/>
          </a:prstGeom>
          <a:noFill/>
        </p:spPr>
        <p:txBody>
          <a:bodyPr wrap="none" rtlCol="0">
            <a:spAutoFit/>
          </a:bodyPr>
          <a:lstStyle/>
          <a:p>
            <a:r>
              <a:rPr lang="en-US" sz="1400" dirty="0">
                <a:solidFill>
                  <a:srgbClr val="FF0000"/>
                </a:solidFill>
              </a:rPr>
              <a:t>LNL</a:t>
            </a:r>
          </a:p>
        </p:txBody>
      </p:sp>
    </p:spTree>
    <p:extLst>
      <p:ext uri="{BB962C8B-B14F-4D97-AF65-F5344CB8AC3E}">
        <p14:creationId xmlns:p14="http://schemas.microsoft.com/office/powerpoint/2010/main" val="4062829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7">
            <a:extLst>
              <a:ext uri="{FF2B5EF4-FFF2-40B4-BE49-F238E27FC236}">
                <a16:creationId xmlns:a16="http://schemas.microsoft.com/office/drawing/2014/main" id="{73B6152E-CE2C-B716-DAA8-568AD498CB85}"/>
              </a:ext>
            </a:extLst>
          </p:cNvPr>
          <p:cNvSpPr>
            <a:spLocks noGrp="1"/>
          </p:cNvSpPr>
          <p:nvPr>
            <p:ph type="sldNum" sz="quarter" idx="12"/>
          </p:nvPr>
        </p:nvSpPr>
        <p:spPr/>
        <p:txBody>
          <a:bodyPr/>
          <a:lstStyle/>
          <a:p>
            <a:fld id="{FD720266-2806-FD4B-BDA0-B40673E12AB8}" type="slidenum">
              <a:rPr lang="en-US" smtClean="0">
                <a:solidFill>
                  <a:srgbClr val="000000"/>
                </a:solidFill>
              </a:rPr>
              <a:pPr/>
              <a:t>16</a:t>
            </a:fld>
            <a:endParaRPr lang="en-US" dirty="0">
              <a:solidFill>
                <a:srgbClr val="000000"/>
              </a:solidFill>
            </a:endParaRPr>
          </a:p>
        </p:txBody>
      </p:sp>
      <p:sp>
        <p:nvSpPr>
          <p:cNvPr id="2" name="Title 1">
            <a:extLst>
              <a:ext uri="{FF2B5EF4-FFF2-40B4-BE49-F238E27FC236}">
                <a16:creationId xmlns:a16="http://schemas.microsoft.com/office/drawing/2014/main" id="{E9C4EB0A-9CC5-0A92-9F83-B014C975A926}"/>
              </a:ext>
            </a:extLst>
          </p:cNvPr>
          <p:cNvSpPr>
            <a:spLocks noGrp="1"/>
          </p:cNvSpPr>
          <p:nvPr>
            <p:ph type="title"/>
          </p:nvPr>
        </p:nvSpPr>
        <p:spPr>
          <a:xfrm>
            <a:off x="838200" y="152691"/>
            <a:ext cx="10515600" cy="1035732"/>
          </a:xfrm>
        </p:spPr>
        <p:txBody>
          <a:bodyPr/>
          <a:lstStyle/>
          <a:p>
            <a:r>
              <a:rPr lang="en-US" dirty="0"/>
              <a:t>LNF Accelerator’s History</a:t>
            </a:r>
          </a:p>
        </p:txBody>
      </p:sp>
      <p:pic>
        <p:nvPicPr>
          <p:cNvPr id="3" name="Picture 2">
            <a:extLst>
              <a:ext uri="{FF2B5EF4-FFF2-40B4-BE49-F238E27FC236}">
                <a16:creationId xmlns:a16="http://schemas.microsoft.com/office/drawing/2014/main" id="{FC1E1AD1-9813-9C79-9C90-855BF7B7BA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0452" y="2522612"/>
            <a:ext cx="1320147" cy="990110"/>
          </a:xfrm>
          <a:prstGeom prst="rect">
            <a:avLst/>
          </a:prstGeom>
        </p:spPr>
      </p:pic>
      <p:pic>
        <p:nvPicPr>
          <p:cNvPr id="4" name="Picture 6">
            <a:extLst>
              <a:ext uri="{FF2B5EF4-FFF2-40B4-BE49-F238E27FC236}">
                <a16:creationId xmlns:a16="http://schemas.microsoft.com/office/drawing/2014/main" id="{BC11C15C-B69C-8967-6A48-E6EB97A73F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4388" y="1154336"/>
            <a:ext cx="1803152" cy="1266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5" name="Group 7">
            <a:extLst>
              <a:ext uri="{FF2B5EF4-FFF2-40B4-BE49-F238E27FC236}">
                <a16:creationId xmlns:a16="http://schemas.microsoft.com/office/drawing/2014/main" id="{E0C5C743-9DC8-1DE6-DF39-EC7FF31E6999}"/>
              </a:ext>
            </a:extLst>
          </p:cNvPr>
          <p:cNvGrpSpPr>
            <a:grpSpLocks/>
          </p:cNvGrpSpPr>
          <p:nvPr/>
        </p:nvGrpSpPr>
        <p:grpSpPr bwMode="auto">
          <a:xfrm>
            <a:off x="3914924" y="1802408"/>
            <a:ext cx="2952328" cy="792088"/>
            <a:chOff x="158" y="3580"/>
            <a:chExt cx="2500" cy="740"/>
          </a:xfrm>
        </p:grpSpPr>
        <p:pic>
          <p:nvPicPr>
            <p:cNvPr id="6" name="Picture 8">
              <a:extLst>
                <a:ext uri="{FF2B5EF4-FFF2-40B4-BE49-F238E27FC236}">
                  <a16:creationId xmlns:a16="http://schemas.microsoft.com/office/drawing/2014/main" id="{8BC30B44-9FDC-A732-8850-B979C37E9B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 y="3580"/>
              <a:ext cx="2500" cy="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9">
              <a:extLst>
                <a:ext uri="{FF2B5EF4-FFF2-40B4-BE49-F238E27FC236}">
                  <a16:creationId xmlns:a16="http://schemas.microsoft.com/office/drawing/2014/main" id="{2F76BD92-E62C-468C-B69E-6C1BA8677B9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45" y="3588"/>
              <a:ext cx="708" cy="1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9" name="Rectangle 8">
            <a:extLst>
              <a:ext uri="{FF2B5EF4-FFF2-40B4-BE49-F238E27FC236}">
                <a16:creationId xmlns:a16="http://schemas.microsoft.com/office/drawing/2014/main" id="{B90A0BFE-34F4-549D-1635-77DB2E6FA1C6}"/>
              </a:ext>
            </a:extLst>
          </p:cNvPr>
          <p:cNvSpPr/>
          <p:nvPr/>
        </p:nvSpPr>
        <p:spPr>
          <a:xfrm>
            <a:off x="430436" y="1586384"/>
            <a:ext cx="1781944" cy="461665"/>
          </a:xfrm>
          <a:prstGeom prst="rect">
            <a:avLst/>
          </a:prstGeom>
          <a:solidFill>
            <a:schemeClr val="bg1"/>
          </a:solidFill>
        </p:spPr>
        <p:txBody>
          <a:bodyPr wrap="square">
            <a:spAutoFit/>
          </a:bodyPr>
          <a:lstStyle/>
          <a:p>
            <a:pPr algn="ctr"/>
            <a:r>
              <a:rPr lang="en-US" sz="1200" dirty="0"/>
              <a:t>Electron Synchrotron</a:t>
            </a:r>
            <a:br>
              <a:rPr lang="en-US" sz="1200" dirty="0"/>
            </a:br>
            <a:r>
              <a:rPr lang="en-US" altLang="ja-JP" sz="1200" dirty="0"/>
              <a:t>(1959-1975) E=1 GeV</a:t>
            </a:r>
            <a:endParaRPr lang="en-US" sz="1200" dirty="0"/>
          </a:p>
        </p:txBody>
      </p:sp>
      <p:sp>
        <p:nvSpPr>
          <p:cNvPr id="10" name="Rectangle 9">
            <a:extLst>
              <a:ext uri="{FF2B5EF4-FFF2-40B4-BE49-F238E27FC236}">
                <a16:creationId xmlns:a16="http://schemas.microsoft.com/office/drawing/2014/main" id="{E274BF06-9980-F2B7-3147-03AF2A337DFC}"/>
              </a:ext>
            </a:extLst>
          </p:cNvPr>
          <p:cNvSpPr/>
          <p:nvPr/>
        </p:nvSpPr>
        <p:spPr>
          <a:xfrm>
            <a:off x="718468" y="2810520"/>
            <a:ext cx="1277888" cy="461665"/>
          </a:xfrm>
          <a:prstGeom prst="rect">
            <a:avLst/>
          </a:prstGeom>
        </p:spPr>
        <p:txBody>
          <a:bodyPr wrap="square">
            <a:spAutoFit/>
          </a:bodyPr>
          <a:lstStyle/>
          <a:p>
            <a:pPr algn="ctr"/>
            <a:r>
              <a:rPr lang="en-US" sz="1200" dirty="0" err="1"/>
              <a:t>AdA</a:t>
            </a:r>
            <a:r>
              <a:rPr lang="en-US" sz="1200" dirty="0"/>
              <a:t> 1960-1965</a:t>
            </a:r>
          </a:p>
          <a:p>
            <a:pPr algn="ctr"/>
            <a:r>
              <a:rPr lang="en-US" sz="1200" dirty="0" err="1"/>
              <a:t>E.c.m.</a:t>
            </a:r>
            <a:r>
              <a:rPr lang="en-US" sz="1200" dirty="0"/>
              <a:t> 500 MeV</a:t>
            </a:r>
          </a:p>
        </p:txBody>
      </p:sp>
      <p:pic>
        <p:nvPicPr>
          <p:cNvPr id="11" name="Picture 10">
            <a:extLst>
              <a:ext uri="{FF2B5EF4-FFF2-40B4-BE49-F238E27FC236}">
                <a16:creationId xmlns:a16="http://schemas.microsoft.com/office/drawing/2014/main" id="{5F85A3BD-387A-4E47-25F8-7BCAC27DD2B1}"/>
              </a:ext>
            </a:extLst>
          </p:cNvPr>
          <p:cNvPicPr>
            <a:picLocks noChangeAspect="1" noChangeArrowheads="1"/>
          </p:cNvPicPr>
          <p:nvPr/>
        </p:nvPicPr>
        <p:blipFill>
          <a:blip r:embed="rId7" cstate="print">
            <a:lum bright="6000"/>
            <a:extLst>
              <a:ext uri="{28A0092B-C50C-407E-A947-70E740481C1C}">
                <a14:useLocalDpi xmlns:a14="http://schemas.microsoft.com/office/drawing/2010/main"/>
              </a:ext>
            </a:extLst>
          </a:blip>
          <a:srcRect/>
          <a:stretch>
            <a:fillRect/>
          </a:stretch>
        </p:blipFill>
        <p:spPr bwMode="auto">
          <a:xfrm>
            <a:off x="2284388" y="2522488"/>
            <a:ext cx="778191" cy="1224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11">
            <a:extLst>
              <a:ext uri="{FF2B5EF4-FFF2-40B4-BE49-F238E27FC236}">
                <a16:creationId xmlns:a16="http://schemas.microsoft.com/office/drawing/2014/main" id="{F3ECB19F-7B92-837E-A9D1-2D13FEFD942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l="18617" t="36429" r="16188"/>
          <a:stretch>
            <a:fillRect/>
          </a:stretch>
        </p:blipFill>
        <p:spPr bwMode="auto">
          <a:xfrm>
            <a:off x="4071230" y="2738512"/>
            <a:ext cx="2169282" cy="1317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 name="Rectangle 12">
            <a:extLst>
              <a:ext uri="{FF2B5EF4-FFF2-40B4-BE49-F238E27FC236}">
                <a16:creationId xmlns:a16="http://schemas.microsoft.com/office/drawing/2014/main" id="{802F0BB2-7498-F17B-E885-0354B87FB449}"/>
              </a:ext>
            </a:extLst>
          </p:cNvPr>
          <p:cNvSpPr/>
          <p:nvPr/>
        </p:nvSpPr>
        <p:spPr>
          <a:xfrm>
            <a:off x="622527" y="4110980"/>
            <a:ext cx="1484702" cy="461665"/>
          </a:xfrm>
          <a:prstGeom prst="rect">
            <a:avLst/>
          </a:prstGeom>
        </p:spPr>
        <p:txBody>
          <a:bodyPr wrap="none">
            <a:spAutoFit/>
          </a:bodyPr>
          <a:lstStyle/>
          <a:p>
            <a:pPr algn="ctr"/>
            <a:r>
              <a:rPr lang="en-US" sz="1200" dirty="0"/>
              <a:t>ADONE (1968- 1993)</a:t>
            </a:r>
          </a:p>
          <a:p>
            <a:pPr algn="ctr"/>
            <a:r>
              <a:rPr lang="en-US" sz="1200" dirty="0"/>
              <a:t> </a:t>
            </a:r>
            <a:r>
              <a:rPr lang="en-US" sz="1200" dirty="0" err="1"/>
              <a:t>E.c.m.</a:t>
            </a:r>
            <a:r>
              <a:rPr lang="en-US" sz="1200" dirty="0"/>
              <a:t> 3 GeV 100 m</a:t>
            </a:r>
          </a:p>
        </p:txBody>
      </p:sp>
      <p:pic>
        <p:nvPicPr>
          <p:cNvPr id="14" name="Picture 5">
            <a:extLst>
              <a:ext uri="{FF2B5EF4-FFF2-40B4-BE49-F238E27FC236}">
                <a16:creationId xmlns:a16="http://schemas.microsoft.com/office/drawing/2014/main" id="{89EE33F9-FE01-985C-3E77-4302707A348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84388" y="3818632"/>
            <a:ext cx="1721912"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2" descr="DAFNE_2">
            <a:extLst>
              <a:ext uri="{FF2B5EF4-FFF2-40B4-BE49-F238E27FC236}">
                <a16:creationId xmlns:a16="http://schemas.microsoft.com/office/drawing/2014/main" id="{DCBC7950-0223-7DCA-A62D-B3FE6C40441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84388" y="4826744"/>
            <a:ext cx="1391166" cy="1008112"/>
          </a:xfrm>
          <a:prstGeom prst="rect">
            <a:avLst/>
          </a:prstGeom>
          <a:noFill/>
          <a:ln w="57150">
            <a:noFill/>
            <a:miter lim="800000"/>
            <a:headEnd/>
            <a:tailEnd/>
          </a:ln>
        </p:spPr>
      </p:pic>
      <p:sp>
        <p:nvSpPr>
          <p:cNvPr id="16" name="Rectangle 15">
            <a:extLst>
              <a:ext uri="{FF2B5EF4-FFF2-40B4-BE49-F238E27FC236}">
                <a16:creationId xmlns:a16="http://schemas.microsoft.com/office/drawing/2014/main" id="{2F7FE2CC-45EA-2856-3F87-B3802483BBAD}"/>
              </a:ext>
            </a:extLst>
          </p:cNvPr>
          <p:cNvSpPr/>
          <p:nvPr/>
        </p:nvSpPr>
        <p:spPr>
          <a:xfrm>
            <a:off x="522291" y="5161384"/>
            <a:ext cx="1673856" cy="461665"/>
          </a:xfrm>
          <a:prstGeom prst="rect">
            <a:avLst/>
          </a:prstGeom>
        </p:spPr>
        <p:txBody>
          <a:bodyPr wrap="none">
            <a:spAutoFit/>
          </a:bodyPr>
          <a:lstStyle/>
          <a:p>
            <a:pPr algn="ctr"/>
            <a:r>
              <a:rPr lang="en-US" sz="1200" dirty="0"/>
              <a:t>DAΦNE (1999)</a:t>
            </a:r>
          </a:p>
          <a:p>
            <a:pPr algn="ctr"/>
            <a:r>
              <a:rPr lang="en-US" sz="1200" dirty="0" err="1"/>
              <a:t>E.c.m.</a:t>
            </a:r>
            <a:r>
              <a:rPr lang="en-US" sz="1200" dirty="0"/>
              <a:t> 1020 MeV 100 m</a:t>
            </a:r>
          </a:p>
        </p:txBody>
      </p:sp>
      <p:pic>
        <p:nvPicPr>
          <p:cNvPr id="17" name="Picture 16">
            <a:extLst>
              <a:ext uri="{FF2B5EF4-FFF2-40B4-BE49-F238E27FC236}">
                <a16:creationId xmlns:a16="http://schemas.microsoft.com/office/drawing/2014/main" id="{6CDE74DD-ED30-094D-8818-7614F06DD8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00611" y="4250680"/>
            <a:ext cx="1440161" cy="2160240"/>
          </a:xfrm>
          <a:prstGeom prst="rect">
            <a:avLst/>
          </a:prstGeom>
        </p:spPr>
      </p:pic>
      <p:pic>
        <p:nvPicPr>
          <p:cNvPr id="18" name="Picture 17" descr="Screen Shot 2013-05-22 at 7.11.32 PM.png">
            <a:extLst>
              <a:ext uri="{FF2B5EF4-FFF2-40B4-BE49-F238E27FC236}">
                <a16:creationId xmlns:a16="http://schemas.microsoft.com/office/drawing/2014/main" id="{66A04B38-AC38-3704-CCAF-465D08F8716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740772" y="5026606"/>
            <a:ext cx="2354262" cy="864096"/>
          </a:xfrm>
          <a:prstGeom prst="rect">
            <a:avLst/>
          </a:prstGeom>
        </p:spPr>
      </p:pic>
      <p:sp>
        <p:nvSpPr>
          <p:cNvPr id="19" name="TextBox 18">
            <a:extLst>
              <a:ext uri="{FF2B5EF4-FFF2-40B4-BE49-F238E27FC236}">
                <a16:creationId xmlns:a16="http://schemas.microsoft.com/office/drawing/2014/main" id="{C1B07768-941E-43AC-6682-64353FFFDA56}"/>
              </a:ext>
            </a:extLst>
          </p:cNvPr>
          <p:cNvSpPr txBox="1"/>
          <p:nvPr/>
        </p:nvSpPr>
        <p:spPr>
          <a:xfrm>
            <a:off x="8737600" y="2285290"/>
            <a:ext cx="2455457" cy="369332"/>
          </a:xfrm>
          <a:prstGeom prst="rect">
            <a:avLst/>
          </a:prstGeom>
          <a:noFill/>
        </p:spPr>
        <p:txBody>
          <a:bodyPr wrap="none" rtlCol="0">
            <a:spAutoFit/>
          </a:bodyPr>
          <a:lstStyle/>
          <a:p>
            <a:r>
              <a:rPr lang="en-US" dirty="0"/>
              <a:t>colliders in the world</a:t>
            </a:r>
          </a:p>
        </p:txBody>
      </p:sp>
      <p:sp>
        <p:nvSpPr>
          <p:cNvPr id="20" name="Rectangle 19">
            <a:extLst>
              <a:ext uri="{FF2B5EF4-FFF2-40B4-BE49-F238E27FC236}">
                <a16:creationId xmlns:a16="http://schemas.microsoft.com/office/drawing/2014/main" id="{C4CE3CDE-6AC8-C646-E079-2EA02BCEA60F}"/>
              </a:ext>
            </a:extLst>
          </p:cNvPr>
          <p:cNvSpPr/>
          <p:nvPr/>
        </p:nvSpPr>
        <p:spPr>
          <a:xfrm>
            <a:off x="721578" y="6194896"/>
            <a:ext cx="1334147" cy="461665"/>
          </a:xfrm>
          <a:prstGeom prst="rect">
            <a:avLst/>
          </a:prstGeom>
        </p:spPr>
        <p:txBody>
          <a:bodyPr wrap="none">
            <a:spAutoFit/>
          </a:bodyPr>
          <a:lstStyle/>
          <a:p>
            <a:pPr algn="ctr"/>
            <a:r>
              <a:rPr lang="en-US" sz="1200" dirty="0"/>
              <a:t>SPARC_LAB (2004)</a:t>
            </a:r>
          </a:p>
          <a:p>
            <a:pPr algn="ctr"/>
            <a:r>
              <a:rPr lang="en-US" sz="1200" dirty="0"/>
              <a:t>E=150 MeV LINAC</a:t>
            </a:r>
          </a:p>
        </p:txBody>
      </p:sp>
      <p:pic>
        <p:nvPicPr>
          <p:cNvPr id="21" name="Picture 20">
            <a:extLst>
              <a:ext uri="{FF2B5EF4-FFF2-40B4-BE49-F238E27FC236}">
                <a16:creationId xmlns:a16="http://schemas.microsoft.com/office/drawing/2014/main" id="{36BBD34D-5019-F109-9E61-4C6B8AEDEDD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84388" y="5906864"/>
            <a:ext cx="1305353" cy="803176"/>
          </a:xfrm>
          <a:prstGeom prst="rect">
            <a:avLst/>
          </a:prstGeom>
        </p:spPr>
      </p:pic>
      <p:sp>
        <p:nvSpPr>
          <p:cNvPr id="22" name="TextBox 21">
            <a:extLst>
              <a:ext uri="{FF2B5EF4-FFF2-40B4-BE49-F238E27FC236}">
                <a16:creationId xmlns:a16="http://schemas.microsoft.com/office/drawing/2014/main" id="{254ABDA8-C31C-7472-4790-A7EA5740374B}"/>
              </a:ext>
            </a:extLst>
          </p:cNvPr>
          <p:cNvSpPr txBox="1"/>
          <p:nvPr/>
        </p:nvSpPr>
        <p:spPr>
          <a:xfrm>
            <a:off x="4444628" y="6410920"/>
            <a:ext cx="1206392" cy="307777"/>
          </a:xfrm>
          <a:prstGeom prst="rect">
            <a:avLst/>
          </a:prstGeom>
          <a:noFill/>
        </p:spPr>
        <p:txBody>
          <a:bodyPr wrap="none" rtlCol="0">
            <a:spAutoFit/>
          </a:bodyPr>
          <a:lstStyle/>
          <a:p>
            <a:r>
              <a:rPr lang="en-US" sz="1400" dirty="0"/>
              <a:t>N. </a:t>
            </a:r>
            <a:r>
              <a:rPr lang="en-US" sz="1400" dirty="0" err="1"/>
              <a:t>Cabibbo</a:t>
            </a:r>
            <a:endParaRPr lang="en-US" sz="1400" dirty="0"/>
          </a:p>
        </p:txBody>
      </p:sp>
      <p:sp>
        <p:nvSpPr>
          <p:cNvPr id="23" name="TextBox 22">
            <a:extLst>
              <a:ext uri="{FF2B5EF4-FFF2-40B4-BE49-F238E27FC236}">
                <a16:creationId xmlns:a16="http://schemas.microsoft.com/office/drawing/2014/main" id="{A3BE18FE-D727-1502-BD2E-F5203E4FB3D3}"/>
              </a:ext>
            </a:extLst>
          </p:cNvPr>
          <p:cNvSpPr txBox="1"/>
          <p:nvPr/>
        </p:nvSpPr>
        <p:spPr>
          <a:xfrm>
            <a:off x="6384609" y="4889003"/>
            <a:ext cx="986167" cy="307777"/>
          </a:xfrm>
          <a:prstGeom prst="rect">
            <a:avLst/>
          </a:prstGeom>
          <a:noFill/>
        </p:spPr>
        <p:txBody>
          <a:bodyPr wrap="none" rtlCol="0">
            <a:spAutoFit/>
          </a:bodyPr>
          <a:lstStyle/>
          <a:p>
            <a:r>
              <a:rPr lang="en-US" sz="1400" dirty="0"/>
              <a:t>the “Bible”</a:t>
            </a:r>
          </a:p>
        </p:txBody>
      </p:sp>
      <p:graphicFrame>
        <p:nvGraphicFramePr>
          <p:cNvPr id="24" name="Table 23">
            <a:extLst>
              <a:ext uri="{FF2B5EF4-FFF2-40B4-BE49-F238E27FC236}">
                <a16:creationId xmlns:a16="http://schemas.microsoft.com/office/drawing/2014/main" id="{CD93C515-B600-D7B0-1BC5-83927BA5DFA0}"/>
              </a:ext>
            </a:extLst>
          </p:cNvPr>
          <p:cNvGraphicFramePr>
            <a:graphicFrameLocks noGrp="1"/>
          </p:cNvGraphicFramePr>
          <p:nvPr>
            <p:extLst>
              <p:ext uri="{D42A27DB-BD31-4B8C-83A1-F6EECF244321}">
                <p14:modId xmlns:p14="http://schemas.microsoft.com/office/powerpoint/2010/main" val="4057175732"/>
              </p:ext>
            </p:extLst>
          </p:nvPr>
        </p:nvGraphicFramePr>
        <p:xfrm>
          <a:off x="8616045" y="2645256"/>
          <a:ext cx="2527464" cy="4032450"/>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693167476"/>
                    </a:ext>
                  </a:extLst>
                </a:gridCol>
                <a:gridCol w="648072">
                  <a:extLst>
                    <a:ext uri="{9D8B030D-6E8A-4147-A177-3AD203B41FA5}">
                      <a16:colId xmlns:a16="http://schemas.microsoft.com/office/drawing/2014/main" val="3940897151"/>
                    </a:ext>
                  </a:extLst>
                </a:gridCol>
                <a:gridCol w="721042">
                  <a:extLst>
                    <a:ext uri="{9D8B030D-6E8A-4147-A177-3AD203B41FA5}">
                      <a16:colId xmlns:a16="http://schemas.microsoft.com/office/drawing/2014/main" val="4039039606"/>
                    </a:ext>
                  </a:extLst>
                </a:gridCol>
                <a:gridCol w="654294">
                  <a:extLst>
                    <a:ext uri="{9D8B030D-6E8A-4147-A177-3AD203B41FA5}">
                      <a16:colId xmlns:a16="http://schemas.microsoft.com/office/drawing/2014/main" val="245839112"/>
                    </a:ext>
                  </a:extLst>
                </a:gridCol>
              </a:tblGrid>
              <a:tr h="149350">
                <a:tc>
                  <a:txBody>
                    <a:bodyPr/>
                    <a:lstStyle/>
                    <a:p>
                      <a:pPr algn="ctr"/>
                      <a:r>
                        <a:rPr lang="it-IT" sz="800" b="0">
                          <a:solidFill>
                            <a:srgbClr val="002060"/>
                          </a:solidFill>
                        </a:rPr>
                        <a:t>1961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b="0" err="1">
                          <a:solidFill>
                            <a:srgbClr val="002060"/>
                          </a:solidFill>
                        </a:rPr>
                        <a:t>AdA</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b="0">
                          <a:solidFill>
                            <a:srgbClr val="002060"/>
                          </a:solidFill>
                        </a:rPr>
                        <a:t>Frascati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b="0" err="1">
                          <a:solidFill>
                            <a:srgbClr val="002060"/>
                          </a:solidFill>
                        </a:rPr>
                        <a:t>Italy</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28673055"/>
                  </a:ext>
                </a:extLst>
              </a:tr>
              <a:tr h="149350">
                <a:tc>
                  <a:txBody>
                    <a:bodyPr/>
                    <a:lstStyle/>
                    <a:p>
                      <a:pPr algn="ctr"/>
                      <a:r>
                        <a:rPr lang="it-IT" sz="800" b="0">
                          <a:solidFill>
                            <a:srgbClr val="002060"/>
                          </a:solidFill>
                        </a:rPr>
                        <a:t>1964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VEPP2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Novosibirsk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URSS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4026039"/>
                  </a:ext>
                </a:extLst>
              </a:tr>
              <a:tr h="149350">
                <a:tc>
                  <a:txBody>
                    <a:bodyPr/>
                    <a:lstStyle/>
                    <a:p>
                      <a:pPr algn="ctr"/>
                      <a:r>
                        <a:rPr lang="it-IT" sz="800" b="0">
                          <a:solidFill>
                            <a:srgbClr val="002060"/>
                          </a:solidFill>
                        </a:rPr>
                        <a:t>1965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ACO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Orsay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France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3216828"/>
                  </a:ext>
                </a:extLst>
              </a:tr>
              <a:tr h="149350">
                <a:tc>
                  <a:txBody>
                    <a:bodyPr/>
                    <a:lstStyle/>
                    <a:p>
                      <a:pPr algn="ctr"/>
                      <a:r>
                        <a:rPr lang="it-IT" sz="800" b="0">
                          <a:solidFill>
                            <a:srgbClr val="002060"/>
                          </a:solidFill>
                        </a:rPr>
                        <a:t>1969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b="0">
                          <a:solidFill>
                            <a:srgbClr val="002060"/>
                          </a:solidFill>
                        </a:rPr>
                        <a:t>ADONE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b="0">
                          <a:solidFill>
                            <a:srgbClr val="002060"/>
                          </a:solidFill>
                        </a:rPr>
                        <a:t>Frascati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b="0" err="1">
                          <a:solidFill>
                            <a:srgbClr val="002060"/>
                          </a:solidFill>
                        </a:rPr>
                        <a:t>Italy</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79475358"/>
                  </a:ext>
                </a:extLst>
              </a:tr>
              <a:tr h="149350">
                <a:tc>
                  <a:txBody>
                    <a:bodyPr/>
                    <a:lstStyle/>
                    <a:p>
                      <a:pPr algn="ctr"/>
                      <a:r>
                        <a:rPr lang="it-IT" sz="800" b="0">
                          <a:solidFill>
                            <a:srgbClr val="002060"/>
                          </a:solidFill>
                        </a:rPr>
                        <a:t>1971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CEA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Cambridge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7995535"/>
                  </a:ext>
                </a:extLst>
              </a:tr>
              <a:tr h="149350">
                <a:tc>
                  <a:txBody>
                    <a:bodyPr/>
                    <a:lstStyle/>
                    <a:p>
                      <a:pPr algn="ctr"/>
                      <a:r>
                        <a:rPr lang="it-IT" sz="800" b="0">
                          <a:solidFill>
                            <a:srgbClr val="002060"/>
                          </a:solidFill>
                        </a:rPr>
                        <a:t>1972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SPEAR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Stanford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1245871"/>
                  </a:ext>
                </a:extLst>
              </a:tr>
              <a:tr h="149350">
                <a:tc>
                  <a:txBody>
                    <a:bodyPr/>
                    <a:lstStyle/>
                    <a:p>
                      <a:pPr algn="ctr"/>
                      <a:r>
                        <a:rPr lang="it-IT" sz="800" b="0">
                          <a:solidFill>
                            <a:srgbClr val="002060"/>
                          </a:solidFill>
                        </a:rPr>
                        <a:t>1974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DORIS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Hamburg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Germany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3089408"/>
                  </a:ext>
                </a:extLst>
              </a:tr>
              <a:tr h="149350">
                <a:tc>
                  <a:txBody>
                    <a:bodyPr/>
                    <a:lstStyle/>
                    <a:p>
                      <a:pPr algn="ctr"/>
                      <a:r>
                        <a:rPr lang="it-IT" sz="800" b="0">
                          <a:solidFill>
                            <a:srgbClr val="002060"/>
                          </a:solidFill>
                        </a:rPr>
                        <a:t>1975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VEPP-2M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b="0">
                          <a:solidFill>
                            <a:srgbClr val="002060"/>
                          </a:solidFill>
                        </a:rPr>
                        <a:t>Novosibirsk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URSS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262334"/>
                  </a:ext>
                </a:extLst>
              </a:tr>
              <a:tr h="149350">
                <a:tc>
                  <a:txBody>
                    <a:bodyPr/>
                    <a:lstStyle/>
                    <a:p>
                      <a:pPr algn="ctr"/>
                      <a:r>
                        <a:rPr lang="it-IT" sz="800" b="0">
                          <a:solidFill>
                            <a:srgbClr val="002060"/>
                          </a:solidFill>
                        </a:rPr>
                        <a:t>1977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VEPP-3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b="0">
                          <a:solidFill>
                            <a:srgbClr val="002060"/>
                          </a:solidFill>
                        </a:rPr>
                        <a:t>Novosibirsk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URSS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075577"/>
                  </a:ext>
                </a:extLst>
              </a:tr>
              <a:tr h="149350">
                <a:tc>
                  <a:txBody>
                    <a:bodyPr/>
                    <a:lstStyle/>
                    <a:p>
                      <a:pPr algn="ctr"/>
                      <a:r>
                        <a:rPr lang="it-IT" sz="800" b="0">
                          <a:solidFill>
                            <a:srgbClr val="002060"/>
                          </a:solidFill>
                        </a:rPr>
                        <a:t>1978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VEPP-4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b="0">
                          <a:solidFill>
                            <a:srgbClr val="002060"/>
                          </a:solidFill>
                        </a:rPr>
                        <a:t>Novosibirsk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URSS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3112427"/>
                  </a:ext>
                </a:extLst>
              </a:tr>
              <a:tr h="149350">
                <a:tc>
                  <a:txBody>
                    <a:bodyPr/>
                    <a:lstStyle/>
                    <a:p>
                      <a:pPr algn="ctr"/>
                      <a:r>
                        <a:rPr lang="it-IT" sz="800" b="0">
                          <a:solidFill>
                            <a:srgbClr val="002060"/>
                          </a:solidFill>
                        </a:rPr>
                        <a:t>1978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PETRA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Hamburg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Germany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153557"/>
                  </a:ext>
                </a:extLst>
              </a:tr>
              <a:tr h="149350">
                <a:tc>
                  <a:txBody>
                    <a:bodyPr/>
                    <a:lstStyle/>
                    <a:p>
                      <a:pPr algn="ctr"/>
                      <a:r>
                        <a:rPr lang="it-IT" sz="800" b="0">
                          <a:solidFill>
                            <a:srgbClr val="002060"/>
                          </a:solidFill>
                        </a:rPr>
                        <a:t>1979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CESR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Cornell</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488676"/>
                  </a:ext>
                </a:extLst>
              </a:tr>
              <a:tr h="149350">
                <a:tc>
                  <a:txBody>
                    <a:bodyPr/>
                    <a:lstStyle/>
                    <a:p>
                      <a:pPr algn="ctr"/>
                      <a:r>
                        <a:rPr lang="it-IT" sz="800" b="0">
                          <a:solidFill>
                            <a:srgbClr val="002060"/>
                          </a:solidFill>
                        </a:rPr>
                        <a:t>1980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PEP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Stanford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468740"/>
                  </a:ext>
                </a:extLst>
              </a:tr>
              <a:tr h="149350">
                <a:tc>
                  <a:txBody>
                    <a:bodyPr/>
                    <a:lstStyle/>
                    <a:p>
                      <a:pPr algn="ctr"/>
                      <a:r>
                        <a:rPr lang="it-IT" sz="800" b="0">
                          <a:solidFill>
                            <a:srgbClr val="002060"/>
                          </a:solidFill>
                        </a:rPr>
                        <a:t>1981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SpS</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CERN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Switzerland</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283176"/>
                  </a:ext>
                </a:extLst>
              </a:tr>
              <a:tr h="149350">
                <a:tc>
                  <a:txBody>
                    <a:bodyPr/>
                    <a:lstStyle/>
                    <a:p>
                      <a:pPr algn="ctr"/>
                      <a:r>
                        <a:rPr lang="it-IT" sz="800" b="0">
                          <a:solidFill>
                            <a:srgbClr val="002060"/>
                          </a:solidFill>
                        </a:rPr>
                        <a:t>1982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dirty="0" err="1">
                          <a:solidFill>
                            <a:srgbClr val="002060"/>
                          </a:solidFill>
                        </a:rPr>
                        <a:t>P-pbar</a:t>
                      </a:r>
                      <a:endParaRPr lang="it-IT" sz="800" b="0" dirty="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Fermilab</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9281091"/>
                  </a:ext>
                </a:extLst>
              </a:tr>
              <a:tr h="149350">
                <a:tc>
                  <a:txBody>
                    <a:bodyPr/>
                    <a:lstStyle/>
                    <a:p>
                      <a:pPr algn="ctr"/>
                      <a:r>
                        <a:rPr lang="it-IT" sz="800" b="0">
                          <a:solidFill>
                            <a:srgbClr val="002060"/>
                          </a:solidFill>
                        </a:rPr>
                        <a:t>1987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dirty="0">
                          <a:solidFill>
                            <a:srgbClr val="002060"/>
                          </a:solidFill>
                        </a:rPr>
                        <a:t>TEVATRON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Fermilab</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7682930"/>
                  </a:ext>
                </a:extLst>
              </a:tr>
              <a:tr h="149350">
                <a:tc>
                  <a:txBody>
                    <a:bodyPr/>
                    <a:lstStyle/>
                    <a:p>
                      <a:pPr algn="ctr"/>
                      <a:r>
                        <a:rPr lang="it-IT" sz="800" b="0">
                          <a:solidFill>
                            <a:srgbClr val="002060"/>
                          </a:solidFill>
                        </a:rPr>
                        <a:t>1989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dirty="0">
                          <a:solidFill>
                            <a:srgbClr val="002060"/>
                          </a:solidFill>
                        </a:rPr>
                        <a:t>SLC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Stanforrd</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4307046"/>
                  </a:ext>
                </a:extLst>
              </a:tr>
              <a:tr h="149350">
                <a:tc>
                  <a:txBody>
                    <a:bodyPr/>
                    <a:lstStyle/>
                    <a:p>
                      <a:pPr algn="ctr"/>
                      <a:r>
                        <a:rPr lang="it-IT" sz="800" b="0">
                          <a:solidFill>
                            <a:srgbClr val="002060"/>
                          </a:solidFill>
                        </a:rPr>
                        <a:t>1989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dirty="0">
                          <a:solidFill>
                            <a:srgbClr val="002060"/>
                          </a:solidFill>
                        </a:rPr>
                        <a:t>BEPC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Beijing</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China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9153925"/>
                  </a:ext>
                </a:extLst>
              </a:tr>
              <a:tr h="149350">
                <a:tc>
                  <a:txBody>
                    <a:bodyPr/>
                    <a:lstStyle/>
                    <a:p>
                      <a:pPr algn="ctr"/>
                      <a:r>
                        <a:rPr lang="it-IT" sz="800" b="0">
                          <a:solidFill>
                            <a:srgbClr val="002060"/>
                          </a:solidFill>
                        </a:rPr>
                        <a:t>1989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LEP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CERN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err="1">
                          <a:solidFill>
                            <a:srgbClr val="002060"/>
                          </a:solidFill>
                        </a:rPr>
                        <a:t>Switzerland</a:t>
                      </a:r>
                      <a:endParaRPr lang="it-IT" sz="800" b="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9716684"/>
                  </a:ext>
                </a:extLst>
              </a:tr>
              <a:tr h="149350">
                <a:tc>
                  <a:txBody>
                    <a:bodyPr/>
                    <a:lstStyle/>
                    <a:p>
                      <a:pPr algn="ctr"/>
                      <a:r>
                        <a:rPr lang="it-IT" sz="800" b="0">
                          <a:solidFill>
                            <a:srgbClr val="002060"/>
                          </a:solidFill>
                        </a:rPr>
                        <a:t>1992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HERA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Hamburg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b="0">
                          <a:solidFill>
                            <a:srgbClr val="002060"/>
                          </a:solidFill>
                        </a:rPr>
                        <a:t>Germany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223473"/>
                  </a:ext>
                </a:extLst>
              </a:tr>
              <a:tr h="149350">
                <a:tc>
                  <a:txBody>
                    <a:bodyPr/>
                    <a:lstStyle/>
                    <a:p>
                      <a:pPr algn="ctr"/>
                      <a:r>
                        <a:rPr lang="it-IT" sz="800">
                          <a:solidFill>
                            <a:srgbClr val="002060"/>
                          </a:solidFill>
                        </a:rPr>
                        <a:t>1994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VEPP-4M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Novosibirsk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dirty="0">
                          <a:solidFill>
                            <a:srgbClr val="002060"/>
                          </a:solidFill>
                        </a:rPr>
                        <a:t>Russia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909740"/>
                  </a:ext>
                </a:extLst>
              </a:tr>
              <a:tr h="149350">
                <a:tc>
                  <a:txBody>
                    <a:bodyPr/>
                    <a:lstStyle/>
                    <a:p>
                      <a:pPr algn="ctr"/>
                      <a:r>
                        <a:rPr lang="it-IT" sz="800">
                          <a:solidFill>
                            <a:srgbClr val="002060"/>
                          </a:solidFill>
                        </a:rPr>
                        <a:t>1999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a:solidFill>
                            <a:srgbClr val="002060"/>
                          </a:solidFill>
                        </a:rPr>
                        <a:t>DAΦNE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a:solidFill>
                            <a:srgbClr val="002060"/>
                          </a:solidFill>
                        </a:rPr>
                        <a:t>Frascati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800" err="1">
                          <a:solidFill>
                            <a:srgbClr val="002060"/>
                          </a:solidFill>
                        </a:rPr>
                        <a:t>Italy</a:t>
                      </a:r>
                      <a:endParaRPr lang="it-IT" sz="80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01511461"/>
                  </a:ext>
                </a:extLst>
              </a:tr>
              <a:tr h="149350">
                <a:tc>
                  <a:txBody>
                    <a:bodyPr/>
                    <a:lstStyle/>
                    <a:p>
                      <a:pPr algn="ctr"/>
                      <a:r>
                        <a:rPr lang="it-IT" sz="800">
                          <a:solidFill>
                            <a:srgbClr val="002060"/>
                          </a:solidFill>
                        </a:rPr>
                        <a:t>1999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KEKB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Tsukuba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Japan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1905450"/>
                  </a:ext>
                </a:extLst>
              </a:tr>
              <a:tr h="149350">
                <a:tc>
                  <a:txBody>
                    <a:bodyPr/>
                    <a:lstStyle/>
                    <a:p>
                      <a:pPr algn="ctr"/>
                      <a:r>
                        <a:rPr lang="it-IT" sz="800">
                          <a:solidFill>
                            <a:srgbClr val="002060"/>
                          </a:solidFill>
                        </a:rPr>
                        <a:t>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RHIC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err="1">
                          <a:solidFill>
                            <a:srgbClr val="002060"/>
                          </a:solidFill>
                        </a:rPr>
                        <a:t>Brookhaven</a:t>
                      </a:r>
                      <a:endParaRPr lang="it-IT" sz="80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USA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0400632"/>
                  </a:ext>
                </a:extLst>
              </a:tr>
              <a:tr h="149350">
                <a:tc>
                  <a:txBody>
                    <a:bodyPr/>
                    <a:lstStyle/>
                    <a:p>
                      <a:pPr algn="ctr"/>
                      <a:r>
                        <a:rPr lang="it-IT" sz="800">
                          <a:solidFill>
                            <a:srgbClr val="002060"/>
                          </a:solidFill>
                        </a:rPr>
                        <a:t>2003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VEPP-2000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Novosibirsk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Russia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3413707"/>
                  </a:ext>
                </a:extLst>
              </a:tr>
              <a:tr h="149350">
                <a:tc>
                  <a:txBody>
                    <a:bodyPr/>
                    <a:lstStyle/>
                    <a:p>
                      <a:pPr algn="ctr"/>
                      <a:r>
                        <a:rPr lang="it-IT" sz="800">
                          <a:solidFill>
                            <a:srgbClr val="002060"/>
                          </a:solidFill>
                        </a:rPr>
                        <a:t>2008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BEPCII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err="1">
                          <a:solidFill>
                            <a:srgbClr val="002060"/>
                          </a:solidFill>
                        </a:rPr>
                        <a:t>Beijing</a:t>
                      </a:r>
                      <a:endParaRPr lang="it-IT" sz="80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China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2222396"/>
                  </a:ext>
                </a:extLst>
              </a:tr>
              <a:tr h="149350">
                <a:tc>
                  <a:txBody>
                    <a:bodyPr/>
                    <a:lstStyle/>
                    <a:p>
                      <a:pPr algn="ctr"/>
                      <a:r>
                        <a:rPr lang="it-IT" sz="800">
                          <a:solidFill>
                            <a:srgbClr val="002060"/>
                          </a:solidFill>
                        </a:rPr>
                        <a:t>2009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LHC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a:solidFill>
                            <a:srgbClr val="002060"/>
                          </a:solidFill>
                        </a:rPr>
                        <a:t>CERN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800" dirty="0" err="1">
                          <a:solidFill>
                            <a:srgbClr val="002060"/>
                          </a:solidFill>
                        </a:rPr>
                        <a:t>Switzerland</a:t>
                      </a:r>
                      <a:endParaRPr lang="it-IT" sz="800" dirty="0">
                        <a:solidFill>
                          <a:srgbClr val="00206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8345610"/>
                  </a:ext>
                </a:extLst>
              </a:tr>
            </a:tbl>
          </a:graphicData>
        </a:graphic>
      </p:graphicFrame>
      <p:sp>
        <p:nvSpPr>
          <p:cNvPr id="25" name="Rectangle 12">
            <a:extLst>
              <a:ext uri="{FF2B5EF4-FFF2-40B4-BE49-F238E27FC236}">
                <a16:creationId xmlns:a16="http://schemas.microsoft.com/office/drawing/2014/main" id="{BC428A79-E940-5597-076C-A38DC1045BBE}"/>
              </a:ext>
            </a:extLst>
          </p:cNvPr>
          <p:cNvSpPr>
            <a:spLocks noChangeArrowheads="1"/>
          </p:cNvSpPr>
          <p:nvPr/>
        </p:nvSpPr>
        <p:spPr bwMode="auto">
          <a:xfrm>
            <a:off x="6958632" y="1362705"/>
            <a:ext cx="4420568" cy="830997"/>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just"/>
            <a:r>
              <a:rPr lang="en-US" sz="1600" b="1" dirty="0" err="1">
                <a:solidFill>
                  <a:schemeClr val="accent1"/>
                </a:solidFill>
              </a:rPr>
              <a:t>AdA</a:t>
            </a:r>
            <a:r>
              <a:rPr lang="en-US" sz="1600" b="1" dirty="0">
                <a:solidFill>
                  <a:schemeClr val="accent1"/>
                </a:solidFill>
              </a:rPr>
              <a:t> was the first matter antimatter storage ring with a single magnet (weak focusing) in which  e+/e- were stored at </a:t>
            </a:r>
            <a:r>
              <a:rPr lang="en-US" sz="1600" b="1" i="1" dirty="0">
                <a:solidFill>
                  <a:schemeClr val="accent1"/>
                </a:solidFill>
              </a:rPr>
              <a:t>250 MeV </a:t>
            </a:r>
            <a:endParaRPr lang="en-US" sz="1600" b="1" dirty="0">
              <a:solidFill>
                <a:schemeClr val="accent1"/>
              </a:solidFill>
            </a:endParaRPr>
          </a:p>
        </p:txBody>
      </p:sp>
      <p:sp>
        <p:nvSpPr>
          <p:cNvPr id="26" name="TextBox 25">
            <a:extLst>
              <a:ext uri="{FF2B5EF4-FFF2-40B4-BE49-F238E27FC236}">
                <a16:creationId xmlns:a16="http://schemas.microsoft.com/office/drawing/2014/main" id="{0D8A7864-8BF4-C48E-916E-50A928D19367}"/>
              </a:ext>
            </a:extLst>
          </p:cNvPr>
          <p:cNvSpPr txBox="1"/>
          <p:nvPr/>
        </p:nvSpPr>
        <p:spPr>
          <a:xfrm>
            <a:off x="3030496" y="3482874"/>
            <a:ext cx="1040734" cy="307777"/>
          </a:xfrm>
          <a:prstGeom prst="rect">
            <a:avLst/>
          </a:prstGeom>
          <a:noFill/>
        </p:spPr>
        <p:txBody>
          <a:bodyPr wrap="none" rtlCol="0">
            <a:spAutoFit/>
          </a:bodyPr>
          <a:lstStyle/>
          <a:p>
            <a:r>
              <a:rPr lang="en-US" sz="1400" dirty="0"/>
              <a:t>B. </a:t>
            </a:r>
            <a:r>
              <a:rPr lang="en-US" sz="1400" dirty="0" err="1"/>
              <a:t>Touschek</a:t>
            </a:r>
            <a:endParaRPr lang="en-US" sz="1400" dirty="0"/>
          </a:p>
        </p:txBody>
      </p:sp>
      <p:pic>
        <p:nvPicPr>
          <p:cNvPr id="27" name="Picture 2">
            <a:extLst>
              <a:ext uri="{FF2B5EF4-FFF2-40B4-BE49-F238E27FC236}">
                <a16:creationId xmlns:a16="http://schemas.microsoft.com/office/drawing/2014/main" id="{0A9A1DF3-921F-5FD0-0DBF-68952C260E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24631" y="2615095"/>
            <a:ext cx="1862296" cy="17952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C0BAB1E-10B7-34D8-1DC4-8F5A66967615}"/>
              </a:ext>
            </a:extLst>
          </p:cNvPr>
          <p:cNvCxnSpPr/>
          <p:nvPr/>
        </p:nvCxnSpPr>
        <p:spPr>
          <a:xfrm>
            <a:off x="2194124" y="1298352"/>
            <a:ext cx="0" cy="540060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77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6421-AE90-A7DF-7317-B7760535749B}"/>
              </a:ext>
            </a:extLst>
          </p:cNvPr>
          <p:cNvSpPr>
            <a:spLocks noGrp="1"/>
          </p:cNvSpPr>
          <p:nvPr>
            <p:ph type="title"/>
          </p:nvPr>
        </p:nvSpPr>
        <p:spPr/>
        <p:txBody>
          <a:bodyPr/>
          <a:lstStyle/>
          <a:p>
            <a:r>
              <a:rPr lang="en-US" dirty="0"/>
              <a:t>LNF LINAC and beam-lines</a:t>
            </a:r>
          </a:p>
        </p:txBody>
      </p:sp>
      <p:graphicFrame>
        <p:nvGraphicFramePr>
          <p:cNvPr id="3" name="Table 2">
            <a:extLst>
              <a:ext uri="{FF2B5EF4-FFF2-40B4-BE49-F238E27FC236}">
                <a16:creationId xmlns:a16="http://schemas.microsoft.com/office/drawing/2014/main" id="{1DFD66CE-0529-3AE4-4A2E-312D46585E51}"/>
              </a:ext>
            </a:extLst>
          </p:cNvPr>
          <p:cNvGraphicFramePr>
            <a:graphicFrameLocks noGrp="1"/>
          </p:cNvGraphicFramePr>
          <p:nvPr>
            <p:extLst>
              <p:ext uri="{D42A27DB-BD31-4B8C-83A1-F6EECF244321}">
                <p14:modId xmlns:p14="http://schemas.microsoft.com/office/powerpoint/2010/main" val="2278112846"/>
              </p:ext>
            </p:extLst>
          </p:nvPr>
        </p:nvGraphicFramePr>
        <p:xfrm>
          <a:off x="616263" y="1993035"/>
          <a:ext cx="5645860" cy="2901385"/>
        </p:xfrm>
        <a:graphic>
          <a:graphicData uri="http://schemas.openxmlformats.org/drawingml/2006/table">
            <a:tbl>
              <a:tblPr firstRow="1" bandRow="1">
                <a:tableStyleId>{93296810-A885-4BE3-A3E7-6D5BEEA58F35}</a:tableStyleId>
              </a:tblPr>
              <a:tblGrid>
                <a:gridCol w="2552658">
                  <a:extLst>
                    <a:ext uri="{9D8B030D-6E8A-4147-A177-3AD203B41FA5}">
                      <a16:colId xmlns:a16="http://schemas.microsoft.com/office/drawing/2014/main" val="20000"/>
                    </a:ext>
                  </a:extLst>
                </a:gridCol>
                <a:gridCol w="1681737">
                  <a:extLst>
                    <a:ext uri="{9D8B030D-6E8A-4147-A177-3AD203B41FA5}">
                      <a16:colId xmlns:a16="http://schemas.microsoft.com/office/drawing/2014/main" val="20001"/>
                    </a:ext>
                  </a:extLst>
                </a:gridCol>
                <a:gridCol w="1411465">
                  <a:extLst>
                    <a:ext uri="{9D8B030D-6E8A-4147-A177-3AD203B41FA5}">
                      <a16:colId xmlns:a16="http://schemas.microsoft.com/office/drawing/2014/main" val="20002"/>
                    </a:ext>
                  </a:extLst>
                </a:gridCol>
              </a:tblGrid>
              <a:tr h="384521">
                <a:tc>
                  <a:txBody>
                    <a:bodyPr/>
                    <a:lstStyle/>
                    <a:p>
                      <a:endParaRPr lang="en-US" sz="1600" dirty="0"/>
                    </a:p>
                  </a:txBody>
                  <a:tcPr/>
                </a:tc>
                <a:tc>
                  <a:txBody>
                    <a:bodyPr/>
                    <a:lstStyle/>
                    <a:p>
                      <a:pPr algn="ctr"/>
                      <a:r>
                        <a:rPr lang="en-US" sz="1200" dirty="0"/>
                        <a:t>electrons</a:t>
                      </a:r>
                      <a:endParaRPr lang="en-US" sz="1200" baseline="30000" dirty="0">
                        <a:latin typeface="Symbol" charset="2"/>
                        <a:cs typeface="Symbol" charset="2"/>
                      </a:endParaRPr>
                    </a:p>
                  </a:txBody>
                  <a:tcPr/>
                </a:tc>
                <a:tc>
                  <a:txBody>
                    <a:bodyPr/>
                    <a:lstStyle/>
                    <a:p>
                      <a:pPr algn="ctr"/>
                      <a:r>
                        <a:rPr lang="en-US" sz="1200" dirty="0"/>
                        <a:t>positrons</a:t>
                      </a:r>
                      <a:endParaRPr lang="en-US" sz="1200" baseline="30000" dirty="0"/>
                    </a:p>
                  </a:txBody>
                  <a:tcPr/>
                </a:tc>
                <a:extLst>
                  <a:ext uri="{0D108BD9-81ED-4DB2-BD59-A6C34878D82A}">
                    <a16:rowId xmlns:a16="http://schemas.microsoft.com/office/drawing/2014/main" val="10000"/>
                  </a:ext>
                </a:extLst>
              </a:tr>
              <a:tr h="314608">
                <a:tc>
                  <a:txBody>
                    <a:bodyPr/>
                    <a:lstStyle/>
                    <a:p>
                      <a:r>
                        <a:rPr lang="en-US" sz="1200" dirty="0"/>
                        <a:t>Maximum beam</a:t>
                      </a:r>
                      <a:r>
                        <a:rPr lang="en-US" sz="1200" baseline="0" dirty="0"/>
                        <a:t> energy (</a:t>
                      </a:r>
                      <a:r>
                        <a:rPr lang="en-US" sz="1200" baseline="0" dirty="0" err="1"/>
                        <a:t>E</a:t>
                      </a:r>
                      <a:r>
                        <a:rPr lang="en-US" sz="1200" baseline="-25000" dirty="0" err="1"/>
                        <a:t>beam</a:t>
                      </a:r>
                      <a:r>
                        <a:rPr lang="en-US" sz="1200" baseline="0" dirty="0"/>
                        <a:t>)[MeV]</a:t>
                      </a:r>
                      <a:endParaRPr lang="en-US" sz="1200" dirty="0"/>
                    </a:p>
                  </a:txBody>
                  <a:tcPr/>
                </a:tc>
                <a:tc>
                  <a:txBody>
                    <a:bodyPr/>
                    <a:lstStyle/>
                    <a:p>
                      <a:pPr algn="ctr"/>
                      <a:r>
                        <a:rPr lang="en-US" sz="1200" dirty="0"/>
                        <a:t>800 MeV</a:t>
                      </a:r>
                    </a:p>
                  </a:txBody>
                  <a:tcPr/>
                </a:tc>
                <a:tc>
                  <a:txBody>
                    <a:bodyPr/>
                    <a:lstStyle/>
                    <a:p>
                      <a:pPr algn="ctr"/>
                      <a:r>
                        <a:rPr lang="en-US" sz="1200" dirty="0"/>
                        <a:t>550</a:t>
                      </a:r>
                      <a:r>
                        <a:rPr lang="en-US" sz="1200" baseline="0" dirty="0"/>
                        <a:t> </a:t>
                      </a:r>
                      <a:r>
                        <a:rPr lang="en-US" sz="1200" dirty="0"/>
                        <a:t> MeV</a:t>
                      </a:r>
                    </a:p>
                  </a:txBody>
                  <a:tcPr/>
                </a:tc>
                <a:extLst>
                  <a:ext uri="{0D108BD9-81ED-4DB2-BD59-A6C34878D82A}">
                    <a16:rowId xmlns:a16="http://schemas.microsoft.com/office/drawing/2014/main" val="10001"/>
                  </a:ext>
                </a:extLst>
              </a:tr>
              <a:tr h="314608">
                <a:tc>
                  <a:txBody>
                    <a:bodyPr/>
                    <a:lstStyle/>
                    <a:p>
                      <a:r>
                        <a:rPr lang="en-US" sz="1200" dirty="0" err="1"/>
                        <a:t>Linac</a:t>
                      </a:r>
                      <a:r>
                        <a:rPr lang="en-US" sz="1200" baseline="0" dirty="0"/>
                        <a:t> energy spread [</a:t>
                      </a:r>
                      <a:r>
                        <a:rPr lang="en-US" sz="1200" baseline="0" dirty="0" err="1"/>
                        <a:t>Dp</a:t>
                      </a:r>
                      <a:r>
                        <a:rPr lang="en-US" sz="1200" baseline="0" dirty="0"/>
                        <a:t>/p]</a:t>
                      </a:r>
                      <a:endParaRPr lang="en-US" sz="1200" dirty="0"/>
                    </a:p>
                  </a:txBody>
                  <a:tcPr/>
                </a:tc>
                <a:tc>
                  <a:txBody>
                    <a:bodyPr/>
                    <a:lstStyle/>
                    <a:p>
                      <a:pPr algn="ctr"/>
                      <a:r>
                        <a:rPr lang="en-US" sz="1200" dirty="0"/>
                        <a:t>0.5%</a:t>
                      </a:r>
                    </a:p>
                  </a:txBody>
                  <a:tcPr/>
                </a:tc>
                <a:tc>
                  <a:txBody>
                    <a:bodyPr/>
                    <a:lstStyle/>
                    <a:p>
                      <a:pPr algn="ctr"/>
                      <a:r>
                        <a:rPr lang="en-US" sz="1200" dirty="0"/>
                        <a:t>1%</a:t>
                      </a:r>
                    </a:p>
                  </a:txBody>
                  <a:tcPr/>
                </a:tc>
                <a:extLst>
                  <a:ext uri="{0D108BD9-81ED-4DB2-BD59-A6C34878D82A}">
                    <a16:rowId xmlns:a16="http://schemas.microsoft.com/office/drawing/2014/main" val="10002"/>
                  </a:ext>
                </a:extLst>
              </a:tr>
              <a:tr h="314608">
                <a:tc>
                  <a:txBody>
                    <a:bodyPr/>
                    <a:lstStyle/>
                    <a:p>
                      <a:r>
                        <a:rPr lang="en-US" sz="1200" dirty="0"/>
                        <a:t>Typical</a:t>
                      </a:r>
                      <a:r>
                        <a:rPr lang="en-US" sz="1200" baseline="0" dirty="0"/>
                        <a:t> </a:t>
                      </a:r>
                      <a:r>
                        <a:rPr lang="en-US" sz="1200" dirty="0"/>
                        <a:t>Charge [</a:t>
                      </a:r>
                      <a:r>
                        <a:rPr lang="en-US" sz="1200" dirty="0" err="1"/>
                        <a:t>nC</a:t>
                      </a:r>
                      <a:r>
                        <a:rPr lang="en-US" sz="1200" dirty="0"/>
                        <a:t>]</a:t>
                      </a:r>
                    </a:p>
                  </a:txBody>
                  <a:tcPr/>
                </a:tc>
                <a:tc>
                  <a:txBody>
                    <a:bodyPr/>
                    <a:lstStyle/>
                    <a:p>
                      <a:pPr algn="ctr"/>
                      <a:r>
                        <a:rPr lang="en-US" sz="1200" dirty="0"/>
                        <a:t>2 </a:t>
                      </a:r>
                      <a:r>
                        <a:rPr lang="en-US" sz="1200" dirty="0" err="1"/>
                        <a:t>nC</a:t>
                      </a:r>
                      <a:endParaRPr lang="en-US" sz="1200" dirty="0"/>
                    </a:p>
                  </a:txBody>
                  <a:tcPr/>
                </a:tc>
                <a:tc>
                  <a:txBody>
                    <a:bodyPr/>
                    <a:lstStyle/>
                    <a:p>
                      <a:pPr algn="ctr"/>
                      <a:r>
                        <a:rPr lang="en-US" sz="1200" dirty="0"/>
                        <a:t>0.85 </a:t>
                      </a:r>
                      <a:r>
                        <a:rPr lang="en-US" sz="1200" dirty="0" err="1"/>
                        <a:t>nC</a:t>
                      </a:r>
                      <a:endParaRPr lang="en-US" sz="1200" dirty="0"/>
                    </a:p>
                  </a:txBody>
                  <a:tcPr/>
                </a:tc>
                <a:extLst>
                  <a:ext uri="{0D108BD9-81ED-4DB2-BD59-A6C34878D82A}">
                    <a16:rowId xmlns:a16="http://schemas.microsoft.com/office/drawing/2014/main" val="10003"/>
                  </a:ext>
                </a:extLst>
              </a:tr>
              <a:tr h="314608">
                <a:tc>
                  <a:txBody>
                    <a:bodyPr/>
                    <a:lstStyle/>
                    <a:p>
                      <a:r>
                        <a:rPr lang="en-US" sz="1200" dirty="0"/>
                        <a:t>Bunch</a:t>
                      </a:r>
                      <a:r>
                        <a:rPr lang="en-US" sz="1200" baseline="0" dirty="0"/>
                        <a:t> length [ns]</a:t>
                      </a:r>
                      <a:endParaRPr lang="en-US" sz="1200" dirty="0"/>
                    </a:p>
                  </a:txBody>
                  <a:tcPr/>
                </a:tc>
                <a:tc gridSpan="2">
                  <a:txBody>
                    <a:bodyPr/>
                    <a:lstStyle/>
                    <a:p>
                      <a:pPr algn="ctr"/>
                      <a:r>
                        <a:rPr lang="en-US" sz="1200" dirty="0"/>
                        <a:t>        1.5</a:t>
                      </a:r>
                      <a:r>
                        <a:rPr lang="en-US" sz="1200" baseline="0" dirty="0"/>
                        <a:t> - 40</a:t>
                      </a:r>
                      <a:endParaRPr lang="en-US" sz="1200" dirty="0"/>
                    </a:p>
                  </a:txBody>
                  <a:tcPr/>
                </a:tc>
                <a:tc hMerge="1">
                  <a:txBody>
                    <a:bodyPr/>
                    <a:lstStyle/>
                    <a:p>
                      <a:endParaRPr lang="en-US" sz="1400"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4"/>
                  </a:ext>
                </a:extLst>
              </a:tr>
              <a:tr h="314608">
                <a:tc>
                  <a:txBody>
                    <a:bodyPr/>
                    <a:lstStyle/>
                    <a:p>
                      <a:r>
                        <a:rPr lang="en-US" sz="1200" dirty="0" err="1"/>
                        <a:t>Linac</a:t>
                      </a:r>
                      <a:r>
                        <a:rPr lang="en-US" sz="1200" dirty="0"/>
                        <a:t> Repetition rate</a:t>
                      </a:r>
                    </a:p>
                  </a:txBody>
                  <a:tcPr/>
                </a:tc>
                <a:tc>
                  <a:txBody>
                    <a:bodyPr/>
                    <a:lstStyle/>
                    <a:p>
                      <a:pPr algn="ctr"/>
                      <a:r>
                        <a:rPr lang="en-US" sz="1200" dirty="0"/>
                        <a:t>1-50</a:t>
                      </a:r>
                      <a:r>
                        <a:rPr lang="en-US" sz="1200" baseline="0" dirty="0"/>
                        <a:t> Hz</a:t>
                      </a:r>
                      <a:endParaRPr lang="en-US" sz="1200" dirty="0"/>
                    </a:p>
                  </a:txBody>
                  <a:tcPr/>
                </a:tc>
                <a:tc>
                  <a:txBody>
                    <a:bodyPr/>
                    <a:lstStyle/>
                    <a:p>
                      <a:pPr algn="ctr"/>
                      <a:r>
                        <a:rPr lang="en-US" sz="1200" dirty="0"/>
                        <a:t>1-50 Hz</a:t>
                      </a:r>
                    </a:p>
                  </a:txBody>
                  <a:tcPr/>
                </a:tc>
                <a:extLst>
                  <a:ext uri="{0D108BD9-81ED-4DB2-BD59-A6C34878D82A}">
                    <a16:rowId xmlns:a16="http://schemas.microsoft.com/office/drawing/2014/main" val="10005"/>
                  </a:ext>
                </a:extLst>
              </a:tr>
              <a:tr h="314608">
                <a:tc>
                  <a:txBody>
                    <a:bodyPr/>
                    <a:lstStyle/>
                    <a:p>
                      <a:r>
                        <a:rPr lang="en-US" sz="1200" dirty="0"/>
                        <a:t>Typical </a:t>
                      </a:r>
                      <a:r>
                        <a:rPr lang="en-US" sz="1200" dirty="0" err="1"/>
                        <a:t>emittance</a:t>
                      </a:r>
                      <a:r>
                        <a:rPr lang="en-US" sz="1200" dirty="0"/>
                        <a:t> [mm</a:t>
                      </a:r>
                      <a:r>
                        <a:rPr lang="en-US" sz="1200" baseline="0" dirty="0"/>
                        <a:t> </a:t>
                      </a:r>
                      <a:r>
                        <a:rPr lang="en-US" sz="1200" baseline="0" dirty="0" err="1"/>
                        <a:t>mrad</a:t>
                      </a:r>
                      <a:r>
                        <a:rPr lang="en-US" sz="1200" baseline="0" dirty="0"/>
                        <a:t>]</a:t>
                      </a:r>
                      <a:endParaRPr lang="en-US" sz="1200" dirty="0"/>
                    </a:p>
                  </a:txBody>
                  <a:tcPr/>
                </a:tc>
                <a:tc>
                  <a:txBody>
                    <a:bodyPr/>
                    <a:lstStyle/>
                    <a:p>
                      <a:pPr algn="ctr"/>
                      <a:r>
                        <a:rPr lang="en-US" sz="1200" dirty="0"/>
                        <a:t>1</a:t>
                      </a:r>
                    </a:p>
                  </a:txBody>
                  <a:tcPr/>
                </a:tc>
                <a:tc>
                  <a:txBody>
                    <a:bodyPr/>
                    <a:lstStyle/>
                    <a:p>
                      <a:pPr algn="ctr"/>
                      <a:r>
                        <a:rPr lang="en-US" sz="1200" dirty="0"/>
                        <a:t>~1.5</a:t>
                      </a:r>
                    </a:p>
                  </a:txBody>
                  <a:tcPr/>
                </a:tc>
                <a:extLst>
                  <a:ext uri="{0D108BD9-81ED-4DB2-BD59-A6C34878D82A}">
                    <a16:rowId xmlns:a16="http://schemas.microsoft.com/office/drawing/2014/main" val="10006"/>
                  </a:ext>
                </a:extLst>
              </a:tr>
              <a:tr h="314608">
                <a:tc>
                  <a:txBody>
                    <a:bodyPr/>
                    <a:lstStyle/>
                    <a:p>
                      <a:r>
                        <a:rPr lang="en-US" sz="1200" dirty="0"/>
                        <a:t>Beam</a:t>
                      </a:r>
                      <a:r>
                        <a:rPr lang="en-US" sz="1200" baseline="0" dirty="0"/>
                        <a:t> spot s [mm]</a:t>
                      </a:r>
                      <a:endParaRPr lang="en-US" sz="1200" dirty="0"/>
                    </a:p>
                  </a:txBody>
                  <a:tcPr/>
                </a:tc>
                <a:tc gridSpan="2">
                  <a:txBody>
                    <a:bodyPr/>
                    <a:lstStyle/>
                    <a:p>
                      <a:pPr algn="ctr"/>
                      <a:r>
                        <a:rPr lang="en-US" sz="1200" dirty="0"/>
                        <a:t>&lt;1 mm</a:t>
                      </a:r>
                    </a:p>
                  </a:txBody>
                  <a:tcPr/>
                </a:tc>
                <a:tc hMerge="1">
                  <a:txBody>
                    <a:bodyPr/>
                    <a:lstStyle/>
                    <a:p>
                      <a:endParaRPr lang="en-US" sz="1200" dirty="0"/>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7"/>
                  </a:ext>
                </a:extLst>
              </a:tr>
              <a:tr h="314608">
                <a:tc>
                  <a:txBody>
                    <a:bodyPr/>
                    <a:lstStyle/>
                    <a:p>
                      <a:r>
                        <a:rPr lang="en-US" sz="1200" dirty="0"/>
                        <a:t>Beam</a:t>
                      </a:r>
                      <a:r>
                        <a:rPr lang="en-US" sz="1200" baseline="0" dirty="0"/>
                        <a:t> divergence</a:t>
                      </a:r>
                      <a:endParaRPr lang="en-US" sz="1200" dirty="0"/>
                    </a:p>
                  </a:txBody>
                  <a:tcPr/>
                </a:tc>
                <a:tc gridSpan="2">
                  <a:txBody>
                    <a:bodyPr/>
                    <a:lstStyle/>
                    <a:p>
                      <a:pPr algn="ctr"/>
                      <a:r>
                        <a:rPr lang="en-US" sz="1200" dirty="0"/>
                        <a:t>1-1.5 </a:t>
                      </a:r>
                      <a:r>
                        <a:rPr lang="en-US" sz="1200" dirty="0" err="1"/>
                        <a:t>mrad</a:t>
                      </a:r>
                      <a:endParaRPr lang="en-US" sz="1200" dirty="0"/>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7FFF5791-D8BB-BC10-6408-3BDAAB624B47}"/>
                  </a:ext>
                </a:extLst>
              </p:cNvPr>
              <p:cNvSpPr txBox="1">
                <a:spLocks/>
              </p:cNvSpPr>
              <p:nvPr/>
            </p:nvSpPr>
            <p:spPr>
              <a:xfrm>
                <a:off x="690152" y="5151291"/>
                <a:ext cx="5798554" cy="1974563"/>
              </a:xfrm>
              <a:prstGeom prst="rect">
                <a:avLst/>
              </a:prstGeom>
            </p:spPr>
            <p:txBody>
              <a:bodyPr>
                <a:normAutofit/>
              </a:bodyPr>
              <a:lstStyle>
                <a:lvl1pPr marL="342900" indent="-342900" algn="l" rtl="0" eaLnBrk="1" fontAlgn="base" hangingPunct="1">
                  <a:spcBef>
                    <a:spcPts val="2000"/>
                  </a:spcBef>
                  <a:spcAft>
                    <a:spcPct val="0"/>
                  </a:spcAft>
                  <a:buClr>
                    <a:schemeClr val="accent1"/>
                  </a:buClr>
                  <a:buFont typeface="Wingdings 2" charset="0"/>
                  <a:buChar char=""/>
                  <a:defRPr sz="2000" kern="1200">
                    <a:solidFill>
                      <a:srgbClr val="595959"/>
                    </a:solidFill>
                    <a:latin typeface="+mn-lt"/>
                    <a:ea typeface="ＭＳ Ｐゴシック" charset="0"/>
                    <a:cs typeface="ＭＳ Ｐゴシック" charset="0"/>
                  </a:defRPr>
                </a:lvl1pPr>
                <a:lvl2pPr marL="685800" indent="-336550" algn="l" rtl="0" eaLnBrk="1" fontAlgn="base" hangingPunct="1">
                  <a:spcBef>
                    <a:spcPts val="600"/>
                  </a:spcBef>
                  <a:spcAft>
                    <a:spcPct val="0"/>
                  </a:spcAft>
                  <a:buClr>
                    <a:srgbClr val="51640B"/>
                  </a:buClr>
                  <a:buFont typeface="Wingdings 2" charset="0"/>
                  <a:buChar char=""/>
                  <a:defRPr kern="1200">
                    <a:solidFill>
                      <a:srgbClr val="595959"/>
                    </a:solidFill>
                    <a:latin typeface="+mn-lt"/>
                    <a:ea typeface="ＭＳ Ｐゴシック" charset="0"/>
                    <a:cs typeface="+mn-cs"/>
                  </a:defRPr>
                </a:lvl2pPr>
                <a:lvl3pPr marL="1035050" indent="-349250" algn="l" rtl="0" eaLnBrk="1" fontAlgn="base" hangingPunct="1">
                  <a:spcBef>
                    <a:spcPts val="600"/>
                  </a:spcBef>
                  <a:spcAft>
                    <a:spcPct val="0"/>
                  </a:spcAft>
                  <a:buClr>
                    <a:schemeClr val="accent1"/>
                  </a:buClr>
                  <a:buFont typeface="Wingdings 2" charset="0"/>
                  <a:buChar char=""/>
                  <a:defRPr kern="1200">
                    <a:solidFill>
                      <a:srgbClr val="595959"/>
                    </a:solidFill>
                    <a:latin typeface="+mn-lt"/>
                    <a:ea typeface="ＭＳ Ｐゴシック" charset="0"/>
                    <a:cs typeface="+mn-cs"/>
                  </a:defRPr>
                </a:lvl3pPr>
                <a:lvl4pPr marL="1371600" indent="-336550" algn="l" rtl="0" eaLnBrk="1" fontAlgn="base" hangingPunct="1">
                  <a:spcBef>
                    <a:spcPts val="600"/>
                  </a:spcBef>
                  <a:spcAft>
                    <a:spcPct val="0"/>
                  </a:spcAft>
                  <a:buClr>
                    <a:srgbClr val="51640B"/>
                  </a:buClr>
                  <a:buFont typeface="Wingdings 2" charset="0"/>
                  <a:buChar char=""/>
                  <a:defRPr kern="1200">
                    <a:solidFill>
                      <a:srgbClr val="595959"/>
                    </a:solidFill>
                    <a:latin typeface="+mn-lt"/>
                    <a:ea typeface="ＭＳ Ｐゴシック" charset="0"/>
                    <a:cs typeface="+mn-cs"/>
                  </a:defRPr>
                </a:lvl4pPr>
                <a:lvl5pPr marL="1720850" indent="-349250" algn="l" rtl="0" eaLnBrk="1" fontAlgn="base" hangingPunct="1">
                  <a:spcBef>
                    <a:spcPts val="600"/>
                  </a:spcBef>
                  <a:spcAft>
                    <a:spcPct val="0"/>
                  </a:spcAft>
                  <a:buClr>
                    <a:schemeClr val="accent1"/>
                  </a:buClr>
                  <a:buFont typeface="Wingdings 2" charset="0"/>
                  <a:buChar char=""/>
                  <a:defRPr kern="1200">
                    <a:solidFill>
                      <a:srgbClr val="595959"/>
                    </a:solidFill>
                    <a:latin typeface="+mn-lt"/>
                    <a:ea typeface="ＭＳ Ｐゴシック" charset="0"/>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514350" indent="-285750">
                  <a:buClr>
                    <a:schemeClr val="tx1">
                      <a:lumMod val="65000"/>
                      <a:lumOff val="35000"/>
                    </a:schemeClr>
                  </a:buClr>
                  <a:buFont typeface="Wingdings" charset="2"/>
                  <a:buChar char="§"/>
                </a:pPr>
                <a:r>
                  <a:rPr lang="en-US" sz="1800" dirty="0">
                    <a:solidFill>
                      <a:schemeClr val="tx1">
                        <a:lumMod val="65000"/>
                        <a:lumOff val="35000"/>
                      </a:schemeClr>
                    </a:solidFill>
                    <a:cs typeface="+mn-cs"/>
                  </a:rPr>
                  <a:t>Able to provide electrons and positrons</a:t>
                </a:r>
              </a:p>
              <a:p>
                <a:pPr lvl="1">
                  <a:buClr>
                    <a:schemeClr val="tx1">
                      <a:lumMod val="65000"/>
                      <a:lumOff val="35000"/>
                    </a:schemeClr>
                  </a:buClr>
                  <a:buFont typeface="System Font Regular"/>
                  <a:buChar char="−"/>
                </a:pPr>
                <a:r>
                  <a:rPr lang="en-US" sz="1600" dirty="0">
                    <a:solidFill>
                      <a:schemeClr val="tx1">
                        <a:lumMod val="65000"/>
                        <a:lumOff val="35000"/>
                      </a:schemeClr>
                    </a:solidFill>
                  </a:rPr>
                  <a:t>PADME Duty cycle </a:t>
                </a:r>
                <a:r>
                  <a:rPr lang="en-US" sz="1600" dirty="0" err="1">
                    <a:solidFill>
                      <a:schemeClr val="tx1">
                        <a:lumMod val="65000"/>
                        <a:lumOff val="35000"/>
                      </a:schemeClr>
                    </a:solidFill>
                  </a:rPr>
                  <a:t>approx</a:t>
                </a:r>
                <a:r>
                  <a:rPr lang="en-US" sz="1600" dirty="0">
                    <a:solidFill>
                      <a:schemeClr val="tx1">
                        <a:lumMod val="65000"/>
                        <a:lumOff val="35000"/>
                      </a:schemeClr>
                    </a:solidFill>
                  </a:rPr>
                  <a:t> 50*200 ns= 10</a:t>
                </a:r>
                <a:r>
                  <a:rPr lang="en-US" sz="1600" baseline="30000" dirty="0">
                    <a:solidFill>
                      <a:schemeClr val="tx1">
                        <a:lumMod val="65000"/>
                        <a:lumOff val="35000"/>
                      </a:schemeClr>
                    </a:solidFill>
                  </a:rPr>
                  <a:t>-6</a:t>
                </a:r>
                <a:r>
                  <a:rPr lang="en-US" sz="1600" dirty="0">
                    <a:solidFill>
                      <a:schemeClr val="tx1">
                        <a:lumMod val="65000"/>
                        <a:lumOff val="35000"/>
                      </a:schemeClr>
                    </a:solidFill>
                  </a:rPr>
                  <a:t> s</a:t>
                </a:r>
                <a:br>
                  <a:rPr lang="en-US" sz="1600" dirty="0">
                    <a:solidFill>
                      <a:schemeClr val="tx1">
                        <a:lumMod val="65000"/>
                        <a:lumOff val="35000"/>
                      </a:schemeClr>
                    </a:solidFill>
                  </a:rPr>
                </a:br>
                <a:endParaRPr lang="en-US" sz="1600" dirty="0">
                  <a:solidFill>
                    <a:schemeClr val="tx1">
                      <a:lumMod val="65000"/>
                      <a:lumOff val="35000"/>
                    </a:schemeClr>
                  </a:solidFill>
                </a:endParaRPr>
              </a:p>
              <a:p>
                <a:pPr lvl="1">
                  <a:buClr>
                    <a:schemeClr val="tx1">
                      <a:lumMod val="65000"/>
                      <a:lumOff val="35000"/>
                    </a:schemeClr>
                  </a:buClr>
                  <a:buFont typeface="Wingdings" charset="2"/>
                  <a:buChar char="§"/>
                </a:pPr>
                <a:r>
                  <a:rPr lang="en-US" sz="1800" dirty="0">
                    <a:solidFill>
                      <a:schemeClr val="tx1">
                        <a:lumMod val="65000"/>
                        <a:lumOff val="35000"/>
                      </a:schemeClr>
                    </a:solidFill>
                    <a:cs typeface="+mn-cs"/>
                  </a:rPr>
                  <a:t>The accessible M</a:t>
                </a:r>
                <a:r>
                  <a:rPr lang="en-US" sz="1800" i="1" baseline="-25000" dirty="0">
                    <a:solidFill>
                      <a:schemeClr val="tx1">
                        <a:lumMod val="65000"/>
                        <a:lumOff val="35000"/>
                      </a:schemeClr>
                    </a:solidFill>
                    <a:cs typeface="+mn-cs"/>
                  </a:rPr>
                  <a:t>A</a:t>
                </a:r>
                <a:r>
                  <a:rPr lang="en-US" sz="1800" baseline="-25000" dirty="0">
                    <a:solidFill>
                      <a:schemeClr val="tx1">
                        <a:lumMod val="65000"/>
                        <a:lumOff val="35000"/>
                      </a:schemeClr>
                    </a:solidFill>
                    <a:cs typeface="+mn-cs"/>
                  </a:rPr>
                  <a:t>’</a:t>
                </a:r>
                <a:r>
                  <a:rPr lang="en-US" sz="1800" dirty="0">
                    <a:solidFill>
                      <a:schemeClr val="tx1">
                        <a:lumMod val="65000"/>
                        <a:lumOff val="35000"/>
                      </a:schemeClr>
                    </a:solidFill>
                    <a:cs typeface="+mn-cs"/>
                  </a:rPr>
                  <a:t> region is limited by </a:t>
                </a:r>
                <a:r>
                  <a:rPr lang="en-US" sz="1800" dirty="0" err="1">
                    <a:solidFill>
                      <a:schemeClr val="tx1">
                        <a:lumMod val="65000"/>
                        <a:lumOff val="35000"/>
                      </a:schemeClr>
                    </a:solidFill>
                    <a:cs typeface="+mn-cs"/>
                  </a:rPr>
                  <a:t>E</a:t>
                </a:r>
                <a:r>
                  <a:rPr lang="en-US" sz="1800" baseline="-25000" dirty="0" err="1">
                    <a:solidFill>
                      <a:schemeClr val="tx1">
                        <a:lumMod val="65000"/>
                        <a:lumOff val="35000"/>
                      </a:schemeClr>
                    </a:solidFill>
                    <a:cs typeface="+mn-cs"/>
                  </a:rPr>
                  <a:t>beam</a:t>
                </a:r>
                <a:endParaRPr lang="en-US" sz="1800" baseline="-25000" dirty="0">
                  <a:solidFill>
                    <a:schemeClr val="tx1">
                      <a:lumMod val="65000"/>
                      <a:lumOff val="35000"/>
                    </a:schemeClr>
                  </a:solidFill>
                  <a:cs typeface="+mn-cs"/>
                </a:endParaRPr>
              </a:p>
              <a:p>
                <a:pPr lvl="2">
                  <a:buClr>
                    <a:schemeClr val="tx1">
                      <a:lumMod val="65000"/>
                      <a:lumOff val="35000"/>
                    </a:schemeClr>
                  </a:buClr>
                  <a:buFont typeface="System Font Regular"/>
                  <a:buChar char="−"/>
                </a:pPr>
                <a:r>
                  <a:rPr lang="en-US" sz="1600" dirty="0">
                    <a:solidFill>
                      <a:schemeClr val="tx1">
                        <a:lumMod val="65000"/>
                        <a:lumOff val="35000"/>
                      </a:schemeClr>
                    </a:solidFill>
                  </a:rPr>
                  <a:t>0-23.7 MeV can be explored with 550 MeV </a:t>
                </a:r>
                <a14:m>
                  <m:oMath xmlns:m="http://schemas.openxmlformats.org/officeDocument/2006/math">
                    <m:sSup>
                      <m:sSupPr>
                        <m:ctrlPr>
                          <a:rPr lang="en-US" sz="1600" i="1" dirty="0" smtClean="0">
                            <a:solidFill>
                              <a:schemeClr val="tx1">
                                <a:lumMod val="65000"/>
                                <a:lumOff val="35000"/>
                              </a:schemeClr>
                            </a:solidFill>
                            <a:latin typeface="Cambria Math" panose="02040503050406030204" pitchFamily="18" charset="0"/>
                          </a:rPr>
                        </m:ctrlPr>
                      </m:sSupPr>
                      <m:e>
                        <m:r>
                          <a:rPr lang="en-US" sz="1600" b="0" i="1" dirty="0" smtClean="0">
                            <a:solidFill>
                              <a:schemeClr val="tx1">
                                <a:lumMod val="65000"/>
                                <a:lumOff val="35000"/>
                              </a:schemeClr>
                            </a:solidFill>
                            <a:latin typeface="Cambria Math" panose="02040503050406030204" pitchFamily="18" charset="0"/>
                          </a:rPr>
                          <m:t>𝑒</m:t>
                        </m:r>
                      </m:e>
                      <m:sup>
                        <m:r>
                          <a:rPr lang="en-US" sz="1600" b="0" i="1" dirty="0" smtClean="0">
                            <a:solidFill>
                              <a:schemeClr val="tx1">
                                <a:lumMod val="65000"/>
                                <a:lumOff val="35000"/>
                              </a:schemeClr>
                            </a:solidFill>
                            <a:latin typeface="Cambria Math" panose="02040503050406030204" pitchFamily="18" charset="0"/>
                          </a:rPr>
                          <m:t>+</m:t>
                        </m:r>
                      </m:sup>
                    </m:sSup>
                  </m:oMath>
                </a14:m>
                <a:r>
                  <a:rPr lang="en-US" sz="1600" dirty="0">
                    <a:solidFill>
                      <a:schemeClr val="tx1">
                        <a:lumMod val="65000"/>
                        <a:lumOff val="35000"/>
                      </a:schemeClr>
                    </a:solidFill>
                  </a:rPr>
                  <a:t> beam</a:t>
                </a:r>
              </a:p>
            </p:txBody>
          </p:sp>
        </mc:Choice>
        <mc:Fallback xmlns="">
          <p:sp>
            <p:nvSpPr>
              <p:cNvPr id="4" name="Content Placeholder 2">
                <a:extLst>
                  <a:ext uri="{FF2B5EF4-FFF2-40B4-BE49-F238E27FC236}">
                    <a16:creationId xmlns:a16="http://schemas.microsoft.com/office/drawing/2014/main" id="{7FFF5791-D8BB-BC10-6408-3BDAAB624B47}"/>
                  </a:ext>
                </a:extLst>
              </p:cNvPr>
              <p:cNvSpPr txBox="1">
                <a:spLocks noRot="1" noChangeAspect="1" noMove="1" noResize="1" noEditPoints="1" noAdjustHandles="1" noChangeArrowheads="1" noChangeShapeType="1" noTextEdit="1"/>
              </p:cNvSpPr>
              <p:nvPr/>
            </p:nvSpPr>
            <p:spPr>
              <a:xfrm>
                <a:off x="690152" y="5151291"/>
                <a:ext cx="5798554" cy="1974563"/>
              </a:xfrm>
              <a:prstGeom prst="rect">
                <a:avLst/>
              </a:prstGeom>
              <a:blipFill>
                <a:blip r:embed="rId2"/>
                <a:stretch>
                  <a:fillRect t="-1274"/>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224749A6-A219-1615-BD6E-FE243E729E1F}"/>
              </a:ext>
            </a:extLst>
          </p:cNvPr>
          <p:cNvGrpSpPr/>
          <p:nvPr/>
        </p:nvGrpSpPr>
        <p:grpSpPr>
          <a:xfrm rot="5400000">
            <a:off x="7184253" y="1336950"/>
            <a:ext cx="3862092" cy="5544820"/>
            <a:chOff x="7184939" y="1313180"/>
            <a:chExt cx="3862092" cy="5544820"/>
          </a:xfrm>
        </p:grpSpPr>
        <p:pic>
          <p:nvPicPr>
            <p:cNvPr id="6" name="Picture 5">
              <a:extLst>
                <a:ext uri="{FF2B5EF4-FFF2-40B4-BE49-F238E27FC236}">
                  <a16:creationId xmlns:a16="http://schemas.microsoft.com/office/drawing/2014/main" id="{ED355350-1AFB-6EDE-BC1C-D56FF8698C86}"/>
                </a:ext>
              </a:extLst>
            </p:cNvPr>
            <p:cNvPicPr>
              <a:picLocks noChangeAspect="1"/>
            </p:cNvPicPr>
            <p:nvPr/>
          </p:nvPicPr>
          <p:blipFill>
            <a:blip r:embed="rId3"/>
            <a:stretch>
              <a:fillRect/>
            </a:stretch>
          </p:blipFill>
          <p:spPr>
            <a:xfrm rot="10800000">
              <a:off x="7367968" y="1313180"/>
              <a:ext cx="3679063" cy="5544820"/>
            </a:xfrm>
            <a:prstGeom prst="rect">
              <a:avLst/>
            </a:prstGeom>
          </p:spPr>
        </p:pic>
        <p:sp>
          <p:nvSpPr>
            <p:cNvPr id="7" name="Oval 6">
              <a:extLst>
                <a:ext uri="{FF2B5EF4-FFF2-40B4-BE49-F238E27FC236}">
                  <a16:creationId xmlns:a16="http://schemas.microsoft.com/office/drawing/2014/main" id="{0734CE35-909A-3A25-6D64-836D18D41B7E}"/>
                </a:ext>
              </a:extLst>
            </p:cNvPr>
            <p:cNvSpPr/>
            <p:nvPr/>
          </p:nvSpPr>
          <p:spPr>
            <a:xfrm>
              <a:off x="7416800" y="2886153"/>
              <a:ext cx="1346200" cy="1244600"/>
            </a:xfrm>
            <a:prstGeom prst="ellipse">
              <a:avLst/>
            </a:prstGeom>
            <a:noFill/>
            <a:ln w="38100">
              <a:solidFill>
                <a:srgbClr val="FF0000"/>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DC7AA9-9F3C-E94E-BE3A-AA2DA8E5DE30}"/>
                </a:ext>
              </a:extLst>
            </p:cNvPr>
            <p:cNvSpPr txBox="1"/>
            <p:nvPr/>
          </p:nvSpPr>
          <p:spPr>
            <a:xfrm rot="16200000">
              <a:off x="9047424" y="2808526"/>
              <a:ext cx="658514" cy="276999"/>
            </a:xfrm>
            <a:prstGeom prst="rect">
              <a:avLst/>
            </a:prstGeom>
            <a:noFill/>
          </p:spPr>
          <p:txBody>
            <a:bodyPr wrap="none" rtlCol="0">
              <a:spAutoFit/>
            </a:bodyPr>
            <a:lstStyle/>
            <a:p>
              <a:r>
                <a:rPr lang="en-US" sz="1200" dirty="0">
                  <a:solidFill>
                    <a:srgbClr val="FF0000"/>
                  </a:solidFill>
                </a:rPr>
                <a:t>DAΦNE</a:t>
              </a:r>
            </a:p>
          </p:txBody>
        </p:sp>
        <p:sp>
          <p:nvSpPr>
            <p:cNvPr id="9" name="TextBox 8">
              <a:extLst>
                <a:ext uri="{FF2B5EF4-FFF2-40B4-BE49-F238E27FC236}">
                  <a16:creationId xmlns:a16="http://schemas.microsoft.com/office/drawing/2014/main" id="{FFBA7D14-38AC-7BA5-B3B1-EE029FBB76C5}"/>
                </a:ext>
              </a:extLst>
            </p:cNvPr>
            <p:cNvSpPr txBox="1"/>
            <p:nvPr/>
          </p:nvSpPr>
          <p:spPr>
            <a:xfrm rot="16200000">
              <a:off x="6832599" y="2296707"/>
              <a:ext cx="981679" cy="276999"/>
            </a:xfrm>
            <a:prstGeom prst="rect">
              <a:avLst/>
            </a:prstGeom>
            <a:noFill/>
          </p:spPr>
          <p:txBody>
            <a:bodyPr wrap="none" rtlCol="0">
              <a:spAutoFit/>
            </a:bodyPr>
            <a:lstStyle/>
            <a:p>
              <a:r>
                <a:rPr lang="en-US" sz="1200" dirty="0">
                  <a:solidFill>
                    <a:srgbClr val="FF0000"/>
                  </a:solidFill>
                </a:rPr>
                <a:t>Accumulator</a:t>
              </a:r>
            </a:p>
          </p:txBody>
        </p:sp>
        <p:sp>
          <p:nvSpPr>
            <p:cNvPr id="10" name="TextBox 9">
              <a:extLst>
                <a:ext uri="{FF2B5EF4-FFF2-40B4-BE49-F238E27FC236}">
                  <a16:creationId xmlns:a16="http://schemas.microsoft.com/office/drawing/2014/main" id="{76817742-2FE5-889F-6748-1AB0E3DCBE31}"/>
                </a:ext>
              </a:extLst>
            </p:cNvPr>
            <p:cNvSpPr txBox="1"/>
            <p:nvPr/>
          </p:nvSpPr>
          <p:spPr>
            <a:xfrm rot="16200000">
              <a:off x="7388185" y="3508453"/>
              <a:ext cx="410305" cy="276999"/>
            </a:xfrm>
            <a:prstGeom prst="rect">
              <a:avLst/>
            </a:prstGeom>
            <a:noFill/>
          </p:spPr>
          <p:txBody>
            <a:bodyPr wrap="none" rtlCol="0">
              <a:spAutoFit/>
            </a:bodyPr>
            <a:lstStyle/>
            <a:p>
              <a:r>
                <a:rPr lang="en-US" sz="1200" dirty="0">
                  <a:solidFill>
                    <a:srgbClr val="FF0000"/>
                  </a:solidFill>
                </a:rPr>
                <a:t>BTF</a:t>
              </a:r>
            </a:p>
          </p:txBody>
        </p:sp>
        <p:sp>
          <p:nvSpPr>
            <p:cNvPr id="11" name="TextBox 10">
              <a:extLst>
                <a:ext uri="{FF2B5EF4-FFF2-40B4-BE49-F238E27FC236}">
                  <a16:creationId xmlns:a16="http://schemas.microsoft.com/office/drawing/2014/main" id="{43047E66-52BA-49B1-E24D-D2A19CD72032}"/>
                </a:ext>
              </a:extLst>
            </p:cNvPr>
            <p:cNvSpPr txBox="1"/>
            <p:nvPr/>
          </p:nvSpPr>
          <p:spPr>
            <a:xfrm rot="16200000">
              <a:off x="7811394" y="4521814"/>
              <a:ext cx="557012" cy="276999"/>
            </a:xfrm>
            <a:prstGeom prst="rect">
              <a:avLst/>
            </a:prstGeom>
            <a:noFill/>
          </p:spPr>
          <p:txBody>
            <a:bodyPr wrap="none" rtlCol="0">
              <a:spAutoFit/>
            </a:bodyPr>
            <a:lstStyle/>
            <a:p>
              <a:r>
                <a:rPr lang="en-US" sz="1200" dirty="0">
                  <a:solidFill>
                    <a:srgbClr val="FF0000"/>
                  </a:solidFill>
                </a:rPr>
                <a:t>LINAC</a:t>
              </a:r>
            </a:p>
          </p:txBody>
        </p:sp>
        <p:sp>
          <p:nvSpPr>
            <p:cNvPr id="12" name="TextBox 11">
              <a:extLst>
                <a:ext uri="{FF2B5EF4-FFF2-40B4-BE49-F238E27FC236}">
                  <a16:creationId xmlns:a16="http://schemas.microsoft.com/office/drawing/2014/main" id="{42416946-608D-318D-F017-BEE2E5B7B609}"/>
                </a:ext>
              </a:extLst>
            </p:cNvPr>
            <p:cNvSpPr txBox="1"/>
            <p:nvPr/>
          </p:nvSpPr>
          <p:spPr>
            <a:xfrm rot="16200000">
              <a:off x="9265137" y="2334182"/>
              <a:ext cx="381836" cy="276999"/>
            </a:xfrm>
            <a:prstGeom prst="rect">
              <a:avLst/>
            </a:prstGeom>
            <a:noFill/>
          </p:spPr>
          <p:txBody>
            <a:bodyPr wrap="none" rtlCol="0">
              <a:spAutoFit/>
            </a:bodyPr>
            <a:lstStyle/>
            <a:p>
              <a:r>
                <a:rPr lang="en-US" sz="1200" dirty="0">
                  <a:solidFill>
                    <a:srgbClr val="FF0000"/>
                  </a:solidFill>
                </a:rPr>
                <a:t>IP1</a:t>
              </a:r>
            </a:p>
          </p:txBody>
        </p:sp>
        <p:sp>
          <p:nvSpPr>
            <p:cNvPr id="13" name="TextBox 12">
              <a:extLst>
                <a:ext uri="{FF2B5EF4-FFF2-40B4-BE49-F238E27FC236}">
                  <a16:creationId xmlns:a16="http://schemas.microsoft.com/office/drawing/2014/main" id="{F47A8CCC-4115-CDDA-CA1C-539BC80D6860}"/>
                </a:ext>
              </a:extLst>
            </p:cNvPr>
            <p:cNvSpPr txBox="1"/>
            <p:nvPr/>
          </p:nvSpPr>
          <p:spPr>
            <a:xfrm rot="16200000">
              <a:off x="9417956" y="3139541"/>
              <a:ext cx="381836" cy="276999"/>
            </a:xfrm>
            <a:prstGeom prst="rect">
              <a:avLst/>
            </a:prstGeom>
            <a:noFill/>
          </p:spPr>
          <p:txBody>
            <a:bodyPr wrap="none" rtlCol="0">
              <a:spAutoFit/>
            </a:bodyPr>
            <a:lstStyle/>
            <a:p>
              <a:r>
                <a:rPr lang="en-US" sz="1200" dirty="0">
                  <a:solidFill>
                    <a:srgbClr val="FF0000"/>
                  </a:solidFill>
                </a:rPr>
                <a:t>IP2</a:t>
              </a:r>
            </a:p>
          </p:txBody>
        </p:sp>
      </p:grpSp>
      <p:sp>
        <p:nvSpPr>
          <p:cNvPr id="14" name="Slide Number Placeholder 13">
            <a:extLst>
              <a:ext uri="{FF2B5EF4-FFF2-40B4-BE49-F238E27FC236}">
                <a16:creationId xmlns:a16="http://schemas.microsoft.com/office/drawing/2014/main" id="{4A2F91D6-6F0D-4ADC-BD9E-C8E95F4E7B81}"/>
              </a:ext>
            </a:extLst>
          </p:cNvPr>
          <p:cNvSpPr>
            <a:spLocks noGrp="1"/>
          </p:cNvSpPr>
          <p:nvPr>
            <p:ph type="sldNum" sz="quarter" idx="12"/>
          </p:nvPr>
        </p:nvSpPr>
        <p:spPr/>
        <p:txBody>
          <a:bodyPr/>
          <a:lstStyle/>
          <a:p>
            <a:fld id="{FD720266-2806-FD4B-BDA0-B40673E12AB8}" type="slidenum">
              <a:rPr lang="en-US" smtClean="0"/>
              <a:pPr/>
              <a:t>17</a:t>
            </a:fld>
            <a:endParaRPr lang="en-US"/>
          </a:p>
        </p:txBody>
      </p:sp>
    </p:spTree>
    <p:extLst>
      <p:ext uri="{BB962C8B-B14F-4D97-AF65-F5344CB8AC3E}">
        <p14:creationId xmlns:p14="http://schemas.microsoft.com/office/powerpoint/2010/main" val="3500447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32FF-140F-5EFE-B0B7-B2147DCBBA30}"/>
              </a:ext>
            </a:extLst>
          </p:cNvPr>
          <p:cNvSpPr>
            <a:spLocks noGrp="1"/>
          </p:cNvSpPr>
          <p:nvPr>
            <p:ph type="title"/>
          </p:nvPr>
        </p:nvSpPr>
        <p:spPr/>
        <p:txBody>
          <a:bodyPr/>
          <a:lstStyle/>
          <a:p>
            <a:r>
              <a:rPr lang="en-US" dirty="0"/>
              <a:t>Dark Sector Studies at PADME</a:t>
            </a:r>
          </a:p>
        </p:txBody>
      </p:sp>
      <p:sp>
        <p:nvSpPr>
          <p:cNvPr id="4" name="Slide Number Placeholder 3">
            <a:extLst>
              <a:ext uri="{FF2B5EF4-FFF2-40B4-BE49-F238E27FC236}">
                <a16:creationId xmlns:a16="http://schemas.microsoft.com/office/drawing/2014/main" id="{1F1A2E7C-242B-2BD9-EA20-D2FFFA1ED354}"/>
              </a:ext>
            </a:extLst>
          </p:cNvPr>
          <p:cNvSpPr>
            <a:spLocks noGrp="1"/>
          </p:cNvSpPr>
          <p:nvPr>
            <p:ph type="sldNum" sz="quarter" idx="12"/>
          </p:nvPr>
        </p:nvSpPr>
        <p:spPr/>
        <p:txBody>
          <a:bodyPr/>
          <a:lstStyle/>
          <a:p>
            <a:fld id="{4E73314B-609D-8047-928D-004D7D764717}" type="slidenum">
              <a:rPr lang="en-US" smtClean="0"/>
              <a:pPr/>
              <a:t>18</a:t>
            </a:fld>
            <a:endParaRPr lang="en-US"/>
          </a:p>
        </p:txBody>
      </p:sp>
      <p:grpSp>
        <p:nvGrpSpPr>
          <p:cNvPr id="5" name="Group 4">
            <a:extLst>
              <a:ext uri="{FF2B5EF4-FFF2-40B4-BE49-F238E27FC236}">
                <a16:creationId xmlns:a16="http://schemas.microsoft.com/office/drawing/2014/main" id="{9C1C66E0-EDB8-15FA-5190-C710B4A40638}"/>
              </a:ext>
            </a:extLst>
          </p:cNvPr>
          <p:cNvGrpSpPr/>
          <p:nvPr/>
        </p:nvGrpSpPr>
        <p:grpSpPr>
          <a:xfrm>
            <a:off x="8707944" y="1915887"/>
            <a:ext cx="2879251" cy="2728390"/>
            <a:chOff x="7986521" y="1602421"/>
            <a:chExt cx="3252979" cy="3094642"/>
          </a:xfrm>
        </p:grpSpPr>
        <p:grpSp>
          <p:nvGrpSpPr>
            <p:cNvPr id="6" name="Group 5">
              <a:extLst>
                <a:ext uri="{FF2B5EF4-FFF2-40B4-BE49-F238E27FC236}">
                  <a16:creationId xmlns:a16="http://schemas.microsoft.com/office/drawing/2014/main" id="{8AC74118-9366-AE33-579F-DEDA3441E1EB}"/>
                </a:ext>
              </a:extLst>
            </p:cNvPr>
            <p:cNvGrpSpPr/>
            <p:nvPr/>
          </p:nvGrpSpPr>
          <p:grpSpPr>
            <a:xfrm>
              <a:off x="7986521" y="1975596"/>
              <a:ext cx="3252979" cy="1970232"/>
              <a:chOff x="7986521" y="1975596"/>
              <a:chExt cx="3252979" cy="1970232"/>
            </a:xfrm>
          </p:grpSpPr>
          <p:pic>
            <p:nvPicPr>
              <p:cNvPr id="9" name="Picture 8" descr="A picture containing graphical user interface&#10;&#10;Description automatically generated">
                <a:extLst>
                  <a:ext uri="{FF2B5EF4-FFF2-40B4-BE49-F238E27FC236}">
                    <a16:creationId xmlns:a16="http://schemas.microsoft.com/office/drawing/2014/main" id="{2B8EE112-5CCF-E5E7-2745-8D4458230AAA}"/>
                  </a:ext>
                </a:extLst>
              </p:cNvPr>
              <p:cNvPicPr>
                <a:picLocks noChangeAspect="1"/>
              </p:cNvPicPr>
              <p:nvPr/>
            </p:nvPicPr>
            <p:blipFill>
              <a:blip r:embed="rId2"/>
              <a:stretch>
                <a:fillRect/>
              </a:stretch>
            </p:blipFill>
            <p:spPr>
              <a:xfrm>
                <a:off x="7986521" y="1975596"/>
                <a:ext cx="3252979" cy="1970232"/>
              </a:xfrm>
              <a:prstGeom prst="rect">
                <a:avLst/>
              </a:prstGeom>
            </p:spPr>
          </p:pic>
          <p:cxnSp>
            <p:nvCxnSpPr>
              <p:cNvPr id="10" name="Straight Arrow Connector 9">
                <a:extLst>
                  <a:ext uri="{FF2B5EF4-FFF2-40B4-BE49-F238E27FC236}">
                    <a16:creationId xmlns:a16="http://schemas.microsoft.com/office/drawing/2014/main" id="{4E2C317D-F2CC-764C-3B8A-8FF7BCBF3D64}"/>
                  </a:ext>
                </a:extLst>
              </p:cNvPr>
              <p:cNvCxnSpPr/>
              <p:nvPr/>
            </p:nvCxnSpPr>
            <p:spPr>
              <a:xfrm flipV="1">
                <a:off x="8474179" y="2623945"/>
                <a:ext cx="2277661" cy="336767"/>
              </a:xfrm>
              <a:prstGeom prst="straightConnector1">
                <a:avLst/>
              </a:prstGeom>
              <a:solidFill>
                <a:schemeClr val="accent3">
                  <a:lumMod val="20000"/>
                  <a:lumOff val="80000"/>
                </a:schemeClr>
              </a:solidFill>
              <a:ln w="19050" cap="flat" cmpd="sng" algn="ctr">
                <a:solidFill>
                  <a:srgbClr val="FFFF00"/>
                </a:solidFill>
                <a:prstDash val="dash"/>
                <a:tailEnd type="arrow"/>
              </a:ln>
              <a:effectLst>
                <a:outerShdw blurRad="50800" dist="38100" dir="2700000" algn="tl" rotWithShape="0">
                  <a:prstClr val="black">
                    <a:alpha val="40000"/>
                  </a:prstClr>
                </a:outerShdw>
              </a:effectLst>
            </p:spPr>
          </p:cxnSp>
          <p:sp>
            <p:nvSpPr>
              <p:cNvPr id="11" name="Oval 10">
                <a:extLst>
                  <a:ext uri="{FF2B5EF4-FFF2-40B4-BE49-F238E27FC236}">
                    <a16:creationId xmlns:a16="http://schemas.microsoft.com/office/drawing/2014/main" id="{73A0C266-0EBB-39BC-1474-4D4AE58AB175}"/>
                  </a:ext>
                </a:extLst>
              </p:cNvPr>
              <p:cNvSpPr/>
              <p:nvPr/>
            </p:nvSpPr>
            <p:spPr>
              <a:xfrm>
                <a:off x="10737655" y="2609706"/>
                <a:ext cx="83128" cy="6540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2" name="Straight Arrow Connector 11">
                <a:extLst>
                  <a:ext uri="{FF2B5EF4-FFF2-40B4-BE49-F238E27FC236}">
                    <a16:creationId xmlns:a16="http://schemas.microsoft.com/office/drawing/2014/main" id="{47BA0DE0-6AAE-5919-EA28-9AC4FFD24E70}"/>
                  </a:ext>
                </a:extLst>
              </p:cNvPr>
              <p:cNvCxnSpPr>
                <a:cxnSpLocks/>
                <a:endCxn id="7" idx="2"/>
              </p:cNvCxnSpPr>
              <p:nvPr/>
            </p:nvCxnSpPr>
            <p:spPr>
              <a:xfrm>
                <a:off x="8414288" y="2949145"/>
                <a:ext cx="577170" cy="193733"/>
              </a:xfrm>
              <a:prstGeom prst="straightConnector1">
                <a:avLst/>
              </a:prstGeom>
              <a:solidFill>
                <a:schemeClr val="accent3">
                  <a:lumMod val="20000"/>
                  <a:lumOff val="80000"/>
                </a:schemeClr>
              </a:solidFill>
              <a:ln w="15875" cap="flat" cmpd="sng" algn="ctr">
                <a:solidFill>
                  <a:schemeClr val="tx1"/>
                </a:solidFill>
                <a:prstDash val="sysDot"/>
                <a:tailEnd type="arrow"/>
              </a:ln>
              <a:effectLst>
                <a:outerShdw blurRad="50800" dist="38100" dir="2700000" algn="tl" rotWithShape="0">
                  <a:prstClr val="black">
                    <a:alpha val="40000"/>
                  </a:prstClr>
                </a:outerShdw>
              </a:effectLst>
            </p:spPr>
          </p:cxnSp>
          <p:sp>
            <p:nvSpPr>
              <p:cNvPr id="13" name="Oval 12">
                <a:extLst>
                  <a:ext uri="{FF2B5EF4-FFF2-40B4-BE49-F238E27FC236}">
                    <a16:creationId xmlns:a16="http://schemas.microsoft.com/office/drawing/2014/main" id="{9333391D-5920-9960-606C-05EFAB127289}"/>
                  </a:ext>
                </a:extLst>
              </p:cNvPr>
              <p:cNvSpPr/>
              <p:nvPr/>
            </p:nvSpPr>
            <p:spPr>
              <a:xfrm>
                <a:off x="9502171" y="2544306"/>
                <a:ext cx="83128" cy="65400"/>
              </a:xfrm>
              <a:prstGeom prst="ellips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Oval 13">
                <a:extLst>
                  <a:ext uri="{FF2B5EF4-FFF2-40B4-BE49-F238E27FC236}">
                    <a16:creationId xmlns:a16="http://schemas.microsoft.com/office/drawing/2014/main" id="{84648620-78EE-F7D3-E943-EA8244DFC5B2}"/>
                  </a:ext>
                </a:extLst>
              </p:cNvPr>
              <p:cNvSpPr/>
              <p:nvPr/>
            </p:nvSpPr>
            <p:spPr>
              <a:xfrm>
                <a:off x="9308202" y="3320163"/>
                <a:ext cx="83128" cy="65400"/>
              </a:xfrm>
              <a:prstGeom prst="ellips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ctangle 14">
                <a:extLst>
                  <a:ext uri="{FF2B5EF4-FFF2-40B4-BE49-F238E27FC236}">
                    <a16:creationId xmlns:a16="http://schemas.microsoft.com/office/drawing/2014/main" id="{4CDDAFB9-55D5-CE4D-3033-0711C3CF7C4C}"/>
                  </a:ext>
                </a:extLst>
              </p:cNvPr>
              <p:cNvSpPr/>
              <p:nvPr/>
            </p:nvSpPr>
            <p:spPr>
              <a:xfrm>
                <a:off x="8706271" y="2617412"/>
                <a:ext cx="276038" cy="307777"/>
              </a:xfrm>
              <a:prstGeom prst="rect">
                <a:avLst/>
              </a:prstGeom>
            </p:spPr>
            <p:txBody>
              <a:bodyPr wrap="none">
                <a:spAutoFit/>
              </a:bodyPr>
              <a:lstStyle/>
              <a:p>
                <a:r>
                  <a:rPr lang="en-US" sz="1400" dirty="0" err="1">
                    <a:latin typeface="Symbol" pitchFamily="2" charset="2"/>
                  </a:rPr>
                  <a:t>γ</a:t>
                </a:r>
                <a:endParaRPr lang="it-IT" sz="1400" dirty="0"/>
              </a:p>
            </p:txBody>
          </p:sp>
          <p:sp>
            <p:nvSpPr>
              <p:cNvPr id="16" name="Rectangle 15">
                <a:extLst>
                  <a:ext uri="{FF2B5EF4-FFF2-40B4-BE49-F238E27FC236}">
                    <a16:creationId xmlns:a16="http://schemas.microsoft.com/office/drawing/2014/main" id="{66D77E34-AEC8-CA7A-94A0-BACD7C71A5BA}"/>
                  </a:ext>
                </a:extLst>
              </p:cNvPr>
              <p:cNvSpPr/>
              <p:nvPr/>
            </p:nvSpPr>
            <p:spPr>
              <a:xfrm>
                <a:off x="8706267" y="3033051"/>
                <a:ext cx="277640" cy="307777"/>
              </a:xfrm>
              <a:prstGeom prst="rect">
                <a:avLst/>
              </a:prstGeom>
            </p:spPr>
            <p:txBody>
              <a:bodyPr wrap="none">
                <a:spAutoFit/>
              </a:bodyPr>
              <a:lstStyle/>
              <a:p>
                <a:r>
                  <a:rPr lang="en-US" sz="1400" i="1" dirty="0"/>
                  <a:t>a</a:t>
                </a:r>
                <a:endParaRPr lang="it-IT" sz="1400" i="1" dirty="0"/>
              </a:p>
            </p:txBody>
          </p:sp>
        </p:grpSp>
        <p:sp>
          <p:nvSpPr>
            <p:cNvPr id="7" name="Arc 6">
              <a:extLst>
                <a:ext uri="{FF2B5EF4-FFF2-40B4-BE49-F238E27FC236}">
                  <a16:creationId xmlns:a16="http://schemas.microsoft.com/office/drawing/2014/main" id="{A29AF48B-B6A8-1D1F-CC89-D5E5048094C8}"/>
                </a:ext>
              </a:extLst>
            </p:cNvPr>
            <p:cNvSpPr/>
            <p:nvPr/>
          </p:nvSpPr>
          <p:spPr>
            <a:xfrm rot="5140658">
              <a:off x="8129308" y="1707094"/>
              <a:ext cx="1545876" cy="1336529"/>
            </a:xfrm>
            <a:prstGeom prst="arc">
              <a:avLst>
                <a:gd name="adj1" fmla="val 17503399"/>
                <a:gd name="adj2" fmla="val 21459995"/>
              </a:avLst>
            </a:prstGeom>
            <a:ln>
              <a:solidFill>
                <a:schemeClr val="tx1"/>
              </a:solidFill>
              <a:head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8" name="Arc 7">
              <a:extLst>
                <a:ext uri="{FF2B5EF4-FFF2-40B4-BE49-F238E27FC236}">
                  <a16:creationId xmlns:a16="http://schemas.microsoft.com/office/drawing/2014/main" id="{0766C65A-2B44-0CEE-9F1C-179B4C9AACC4}"/>
                </a:ext>
              </a:extLst>
            </p:cNvPr>
            <p:cNvSpPr/>
            <p:nvPr/>
          </p:nvSpPr>
          <p:spPr>
            <a:xfrm rot="16459342" flipV="1">
              <a:off x="8129308" y="3255860"/>
              <a:ext cx="1545876" cy="1336529"/>
            </a:xfrm>
            <a:prstGeom prst="arc">
              <a:avLst>
                <a:gd name="adj1" fmla="val 19627237"/>
                <a:gd name="adj2" fmla="val 21459995"/>
              </a:avLst>
            </a:prstGeom>
            <a:ln>
              <a:solidFill>
                <a:schemeClr val="tx1"/>
              </a:solidFill>
              <a:head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17" name="Text Placeholder 2">
                <a:extLst>
                  <a:ext uri="{FF2B5EF4-FFF2-40B4-BE49-F238E27FC236}">
                    <a16:creationId xmlns:a16="http://schemas.microsoft.com/office/drawing/2014/main" id="{6357ED33-2073-AE5F-88F2-89439495DCCF}"/>
                  </a:ext>
                </a:extLst>
              </p:cNvPr>
              <p:cNvSpPr txBox="1">
                <a:spLocks/>
              </p:cNvSpPr>
              <p:nvPr/>
            </p:nvSpPr>
            <p:spPr>
              <a:xfrm>
                <a:off x="509763" y="3099857"/>
                <a:ext cx="5762484" cy="30220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5"/>
                  </a:buClr>
                </a:pPr>
                <a:r>
                  <a:rPr lang="en-US" sz="2000" dirty="0"/>
                  <a:t>Axion Like </a:t>
                </a:r>
                <a:r>
                  <a:rPr lang="en-US" sz="2000" dirty="0" err="1"/>
                  <a:t>Partiles</a:t>
                </a:r>
                <a:r>
                  <a:rPr lang="en-US" sz="2000" dirty="0"/>
                  <a:t> </a:t>
                </a:r>
                <a14:m>
                  <m:oMath xmlns:m="http://schemas.openxmlformats.org/officeDocument/2006/math">
                    <m:sSup>
                      <m:sSupPr>
                        <m:ctrlPr>
                          <a:rPr lang="en-US" sz="2000" i="1" smtClean="0">
                            <a:latin typeface="Cambria Math" panose="02040503050406030204" pitchFamily="18" charset="0"/>
                          </a:rPr>
                        </m:ctrlPr>
                      </m:sSupPr>
                      <m:e>
                        <m:r>
                          <a:rPr lang="en-US" sz="2000" i="1" smtClean="0">
                            <a:latin typeface="Cambria Math" panose="02040503050406030204" pitchFamily="18" charset="0"/>
                          </a:rPr>
                          <m:t>𝑒</m:t>
                        </m:r>
                      </m:e>
                      <m:sup>
                        <m:r>
                          <a:rPr lang="en-US" sz="2000" i="1" smtClean="0">
                            <a:latin typeface="Cambria Math" panose="02040503050406030204" pitchFamily="18" charset="0"/>
                          </a:rPr>
                          <m:t>+</m:t>
                        </m:r>
                      </m:sup>
                    </m:sSup>
                    <m:sSup>
                      <m:sSupPr>
                        <m:ctrlPr>
                          <a:rPr lang="en-US" sz="2000" i="1" smtClean="0">
                            <a:latin typeface="Cambria Math" panose="02040503050406030204" pitchFamily="18" charset="0"/>
                          </a:rPr>
                        </m:ctrlPr>
                      </m:sSupPr>
                      <m:e>
                        <m:r>
                          <a:rPr lang="en-US" sz="2000" i="1" smtClean="0">
                            <a:latin typeface="Cambria Math" panose="02040503050406030204" pitchFamily="18" charset="0"/>
                          </a:rPr>
                          <m:t>𝑒</m:t>
                        </m:r>
                      </m:e>
                      <m:sup>
                        <m:r>
                          <a:rPr lang="en-US" sz="2000" i="1" smtClean="0">
                            <a:latin typeface="Cambria Math" panose="02040503050406030204" pitchFamily="18" charset="0"/>
                            <a:ea typeface="Cambria Math" panose="02040503050406030204" pitchFamily="18" charset="0"/>
                          </a:rPr>
                          <m:t>−</m:t>
                        </m:r>
                      </m:sup>
                    </m:sSup>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𝛾</m:t>
                    </m:r>
                    <m:r>
                      <a:rPr lang="en-US" sz="2000" i="1" smtClean="0">
                        <a:latin typeface="Cambria Math" panose="02040503050406030204" pitchFamily="18" charset="0"/>
                        <a:ea typeface="Cambria Math" panose="02040503050406030204" pitchFamily="18" charset="0"/>
                      </a:rPr>
                      <m:t>𝑎</m:t>
                    </m:r>
                  </m:oMath>
                </a14:m>
                <a:endParaRPr lang="en-US" sz="2000" dirty="0"/>
              </a:p>
              <a:p>
                <a:pPr lvl="1"/>
                <a:r>
                  <a:rPr lang="en-US" sz="1400" dirty="0">
                    <a:solidFill>
                      <a:schemeClr val="accent5"/>
                    </a:solidFill>
                  </a:rPr>
                  <a:t>visible decays: </a:t>
                </a:r>
                <a14:m>
                  <m:oMath xmlns:m="http://schemas.openxmlformats.org/officeDocument/2006/math">
                    <m:r>
                      <a:rPr lang="en-US" sz="1400" i="1" smtClean="0">
                        <a:solidFill>
                          <a:schemeClr val="accent5"/>
                        </a:solidFill>
                        <a:latin typeface="Cambria Math" panose="02040503050406030204" pitchFamily="18" charset="0"/>
                      </a:rPr>
                      <m:t>𝑎</m:t>
                    </m:r>
                    <m:r>
                      <a:rPr lang="en-US" sz="1400" i="1" smtClean="0">
                        <a:solidFill>
                          <a:schemeClr val="accent5"/>
                        </a:solidFill>
                        <a:latin typeface="Cambria Math" panose="02040503050406030204" pitchFamily="18" charset="0"/>
                        <a:ea typeface="Cambria Math" panose="02040503050406030204" pitchFamily="18" charset="0"/>
                      </a:rPr>
                      <m:t>→</m:t>
                    </m:r>
                    <m:r>
                      <a:rPr lang="en-US" sz="1400" i="1" smtClean="0">
                        <a:solidFill>
                          <a:schemeClr val="accent5"/>
                        </a:solidFill>
                        <a:latin typeface="Cambria Math" panose="02040503050406030204" pitchFamily="18" charset="0"/>
                        <a:ea typeface="Cambria Math" panose="02040503050406030204" pitchFamily="18" charset="0"/>
                      </a:rPr>
                      <m:t>𝛾𝛾</m:t>
                    </m:r>
                    <m:r>
                      <a:rPr lang="en-US" sz="1400" i="1" smtClean="0">
                        <a:solidFill>
                          <a:schemeClr val="accent5"/>
                        </a:solidFill>
                        <a:latin typeface="Cambria Math" panose="02040503050406030204" pitchFamily="18" charset="0"/>
                        <a:ea typeface="Cambria Math" panose="02040503050406030204" pitchFamily="18" charset="0"/>
                      </a:rPr>
                      <m:t>,</m:t>
                    </m:r>
                    <m:r>
                      <a:rPr lang="en-US" sz="1400" i="1" smtClean="0">
                        <a:solidFill>
                          <a:schemeClr val="accent5"/>
                        </a:solidFill>
                        <a:latin typeface="Cambria Math" panose="02040503050406030204" pitchFamily="18" charset="0"/>
                        <a:ea typeface="Cambria Math" panose="02040503050406030204" pitchFamily="18" charset="0"/>
                      </a:rPr>
                      <m:t>𝑒𝑒</m:t>
                    </m:r>
                  </m:oMath>
                </a14:m>
                <a:endParaRPr lang="en-US" sz="1400" dirty="0">
                  <a:solidFill>
                    <a:schemeClr val="accent5"/>
                  </a:solidFill>
                </a:endParaRPr>
              </a:p>
              <a:p>
                <a:pPr lvl="1"/>
                <a:r>
                  <a:rPr lang="en-US" sz="1400" dirty="0">
                    <a:solidFill>
                      <a:schemeClr val="accent5"/>
                    </a:solidFill>
                  </a:rPr>
                  <a:t>invisible decay: </a:t>
                </a:r>
                <a14:m>
                  <m:oMath xmlns:m="http://schemas.openxmlformats.org/officeDocument/2006/math">
                    <m:r>
                      <a:rPr lang="en-US" sz="1400" i="1" smtClean="0">
                        <a:solidFill>
                          <a:schemeClr val="accent5"/>
                        </a:solidFill>
                        <a:latin typeface="Cambria Math" panose="02040503050406030204" pitchFamily="18" charset="0"/>
                      </a:rPr>
                      <m:t>𝑎</m:t>
                    </m:r>
                    <m:r>
                      <a:rPr lang="en-US" sz="1400" i="1" smtClean="0">
                        <a:solidFill>
                          <a:schemeClr val="accent5"/>
                        </a:solidFill>
                        <a:latin typeface="Cambria Math" panose="02040503050406030204" pitchFamily="18" charset="0"/>
                        <a:ea typeface="Cambria Math" panose="02040503050406030204" pitchFamily="18" charset="0"/>
                      </a:rPr>
                      <m:t>→</m:t>
                    </m:r>
                    <m:r>
                      <a:rPr lang="en-US" sz="1400" i="1" smtClean="0">
                        <a:solidFill>
                          <a:schemeClr val="accent5"/>
                        </a:solidFill>
                        <a:latin typeface="Cambria Math" panose="02040503050406030204" pitchFamily="18" charset="0"/>
                        <a:ea typeface="Cambria Math" panose="02040503050406030204" pitchFamily="18" charset="0"/>
                      </a:rPr>
                      <m:t>𝜒</m:t>
                    </m:r>
                    <m:acc>
                      <m:accPr>
                        <m:chr m:val="̅"/>
                        <m:ctrlPr>
                          <a:rPr lang="en-US" sz="1400" i="1" smtClean="0">
                            <a:solidFill>
                              <a:schemeClr val="accent5"/>
                            </a:solidFill>
                            <a:latin typeface="Cambria Math" panose="02040503050406030204" pitchFamily="18" charset="0"/>
                            <a:ea typeface="Cambria Math" panose="02040503050406030204" pitchFamily="18" charset="0"/>
                          </a:rPr>
                        </m:ctrlPr>
                      </m:accPr>
                      <m:e>
                        <m:r>
                          <a:rPr lang="en-US" sz="1400" i="1" smtClean="0">
                            <a:solidFill>
                              <a:schemeClr val="accent5"/>
                            </a:solidFill>
                            <a:latin typeface="Cambria Math" panose="02040503050406030204" pitchFamily="18" charset="0"/>
                            <a:ea typeface="Cambria Math" panose="02040503050406030204" pitchFamily="18" charset="0"/>
                          </a:rPr>
                          <m:t>𝜒</m:t>
                        </m:r>
                      </m:e>
                    </m:acc>
                  </m:oMath>
                </a14:m>
                <a:endParaRPr lang="en-US" sz="1400" dirty="0">
                  <a:solidFill>
                    <a:schemeClr val="accent5"/>
                  </a:solidFill>
                </a:endParaRPr>
              </a:p>
              <a:p>
                <a:pPr marL="342900" indent="-342900">
                  <a:buClr>
                    <a:schemeClr val="accent5"/>
                  </a:buClr>
                </a:pPr>
                <a:r>
                  <a:rPr lang="en-US" sz="2000" dirty="0"/>
                  <a:t>Dark Higgs </a:t>
                </a:r>
                <a14:m>
                  <m:oMath xmlns:m="http://schemas.openxmlformats.org/officeDocument/2006/math">
                    <m:sSup>
                      <m:sSupPr>
                        <m:ctrlPr>
                          <a:rPr lang="en-US" sz="2000" i="1" smtClean="0">
                            <a:latin typeface="Cambria Math" panose="02040503050406030204" pitchFamily="18" charset="0"/>
                          </a:rPr>
                        </m:ctrlPr>
                      </m:sSupPr>
                      <m:e>
                        <m:r>
                          <a:rPr lang="en-US" sz="2000" i="1" smtClean="0">
                            <a:latin typeface="Cambria Math" panose="02040503050406030204" pitchFamily="18" charset="0"/>
                          </a:rPr>
                          <m:t>𝑒</m:t>
                        </m:r>
                      </m:e>
                      <m:sup>
                        <m:r>
                          <a:rPr lang="en-US" sz="2000" i="1" smtClean="0">
                            <a:latin typeface="Cambria Math" panose="02040503050406030204" pitchFamily="18" charset="0"/>
                          </a:rPr>
                          <m:t>+</m:t>
                        </m:r>
                      </m:sup>
                    </m:sSup>
                    <m:sSup>
                      <m:sSupPr>
                        <m:ctrlPr>
                          <a:rPr lang="en-US" sz="2000" i="1" smtClean="0">
                            <a:latin typeface="Cambria Math" panose="02040503050406030204" pitchFamily="18" charset="0"/>
                          </a:rPr>
                        </m:ctrlPr>
                      </m:sSupPr>
                      <m:e>
                        <m:r>
                          <a:rPr lang="en-US" sz="2000" i="1" smtClean="0">
                            <a:latin typeface="Cambria Math" panose="02040503050406030204" pitchFamily="18" charset="0"/>
                          </a:rPr>
                          <m:t>𝑒</m:t>
                        </m:r>
                      </m:e>
                      <m:sup>
                        <m:r>
                          <a:rPr lang="en-US" sz="2000" i="1" smtClean="0">
                            <a:latin typeface="Cambria Math" panose="02040503050406030204" pitchFamily="18" charset="0"/>
                            <a:ea typeface="Cambria Math" panose="02040503050406030204" pitchFamily="18" charset="0"/>
                          </a:rPr>
                          <m:t>−</m:t>
                        </m:r>
                      </m:sup>
                    </m:sSup>
                    <m:r>
                      <a:rPr lang="en-US" sz="2000" i="1" smtClean="0">
                        <a:latin typeface="Cambria Math" panose="02040503050406030204" pitchFamily="18" charset="0"/>
                        <a:ea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h</m:t>
                        </m:r>
                      </m:e>
                      <m:sup>
                        <m:r>
                          <a:rPr lang="en-US" sz="2000" i="1" smtClean="0">
                            <a:latin typeface="Cambria Math" panose="02040503050406030204" pitchFamily="18" charset="0"/>
                            <a:ea typeface="Cambria Math" panose="02040503050406030204" pitchFamily="18" charset="0"/>
                          </a:rPr>
                          <m:t>′</m:t>
                        </m:r>
                      </m:sup>
                    </m:sSup>
                    <m:sSup>
                      <m:sSupPr>
                        <m:ctrlPr>
                          <a:rPr lang="en-US" sz="2000" i="1" smtClean="0">
                            <a:latin typeface="Cambria Math" panose="02040503050406030204" pitchFamily="18" charset="0"/>
                            <a:ea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𝐴</m:t>
                        </m:r>
                      </m:e>
                      <m:sup>
                        <m:r>
                          <a:rPr lang="en-US" sz="2000" i="1" smtClean="0">
                            <a:latin typeface="Cambria Math" panose="02040503050406030204" pitchFamily="18" charset="0"/>
                            <a:ea typeface="Cambria Math" panose="02040503050406030204" pitchFamily="18" charset="0"/>
                          </a:rPr>
                          <m:t>′</m:t>
                        </m:r>
                      </m:sup>
                    </m:sSup>
                  </m:oMath>
                </a14:m>
                <a:r>
                  <a:rPr lang="en-US" sz="2000" dirty="0"/>
                  <a:t>; </a:t>
                </a:r>
                <a14:m>
                  <m:oMath xmlns:m="http://schemas.openxmlformats.org/officeDocument/2006/math">
                    <m:sSup>
                      <m:sSupPr>
                        <m:ctrlPr>
                          <a:rPr lang="en-US" sz="2000" i="1" smtClean="0">
                            <a:latin typeface="Cambria Math" panose="02040503050406030204" pitchFamily="18" charset="0"/>
                          </a:rPr>
                        </m:ctrlPr>
                      </m:sSupPr>
                      <m:e>
                        <m:r>
                          <a:rPr lang="en-US" sz="2000" i="1" smtClean="0">
                            <a:latin typeface="Cambria Math" panose="02040503050406030204" pitchFamily="18" charset="0"/>
                          </a:rPr>
                          <m:t>h</m:t>
                        </m:r>
                      </m:e>
                      <m:sup>
                        <m:r>
                          <a:rPr lang="en-US" sz="2000" i="1" smtClean="0">
                            <a:latin typeface="Cambria Math" panose="02040503050406030204" pitchFamily="18" charset="0"/>
                          </a:rPr>
                          <m:t>′</m:t>
                        </m:r>
                      </m:sup>
                    </m:sSup>
                    <m:r>
                      <a:rPr lang="en-US" sz="2000" i="1" smtClean="0">
                        <a:latin typeface="Cambria Math" panose="02040503050406030204" pitchFamily="18" charset="0"/>
                        <a:ea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𝐴</m:t>
                        </m:r>
                      </m:e>
                      <m:sup>
                        <m:r>
                          <a:rPr lang="en-US" sz="2000" i="1" smtClean="0">
                            <a:latin typeface="Cambria Math" panose="02040503050406030204" pitchFamily="18" charset="0"/>
                            <a:ea typeface="Cambria Math" panose="02040503050406030204" pitchFamily="18" charset="0"/>
                          </a:rPr>
                          <m:t>′</m:t>
                        </m:r>
                      </m:sup>
                    </m:sSup>
                    <m:sSup>
                      <m:sSupPr>
                        <m:ctrlPr>
                          <a:rPr lang="en-US" sz="2000" i="1" smtClean="0">
                            <a:latin typeface="Cambria Math" panose="02040503050406030204" pitchFamily="18" charset="0"/>
                            <a:ea typeface="Cambria Math" panose="02040503050406030204" pitchFamily="18" charset="0"/>
                          </a:rPr>
                        </m:ctrlPr>
                      </m:sSupPr>
                      <m:e>
                        <m:r>
                          <a:rPr lang="en-US" sz="2000" i="1" smtClean="0">
                            <a:latin typeface="Cambria Math" panose="02040503050406030204" pitchFamily="18" charset="0"/>
                            <a:ea typeface="Cambria Math" panose="02040503050406030204" pitchFamily="18" charset="0"/>
                          </a:rPr>
                          <m:t>𝐴</m:t>
                        </m:r>
                      </m:e>
                      <m:sup>
                        <m:r>
                          <a:rPr lang="en-US" sz="2000" i="1" smtClean="0">
                            <a:latin typeface="Cambria Math" panose="02040503050406030204" pitchFamily="18" charset="0"/>
                            <a:ea typeface="Cambria Math" panose="02040503050406030204" pitchFamily="18" charset="0"/>
                          </a:rPr>
                          <m:t>′</m:t>
                        </m:r>
                      </m:sup>
                    </m:sSup>
                  </m:oMath>
                </a14:m>
                <a:endParaRPr lang="en-US" sz="2000" dirty="0"/>
              </a:p>
              <a:p>
                <a:pPr lvl="1"/>
                <a:r>
                  <a:rPr lang="en-US" sz="1400" dirty="0">
                    <a:solidFill>
                      <a:schemeClr val="accent5"/>
                    </a:solidFill>
                  </a:rPr>
                  <a:t>final state: </a:t>
                </a:r>
                <a14:m>
                  <m:oMath xmlns:m="http://schemas.openxmlformats.org/officeDocument/2006/math">
                    <m:sSup>
                      <m:sSupPr>
                        <m:ctrlPr>
                          <a:rPr lang="en-US" sz="1400" i="1" smtClean="0">
                            <a:solidFill>
                              <a:schemeClr val="accent5"/>
                            </a:solidFill>
                            <a:latin typeface="Cambria Math" panose="02040503050406030204" pitchFamily="18" charset="0"/>
                          </a:rPr>
                        </m:ctrlPr>
                      </m:sSupPr>
                      <m:e>
                        <m:r>
                          <a:rPr lang="en-US" sz="1400" i="1" smtClean="0">
                            <a:solidFill>
                              <a:schemeClr val="accent5"/>
                            </a:solidFill>
                            <a:latin typeface="Cambria Math" panose="02040503050406030204" pitchFamily="18" charset="0"/>
                          </a:rPr>
                          <m:t>𝐴</m:t>
                        </m:r>
                      </m:e>
                      <m:sup>
                        <m:r>
                          <a:rPr lang="en-US" sz="1400" i="1" smtClean="0">
                            <a:solidFill>
                              <a:schemeClr val="accent5"/>
                            </a:solidFill>
                            <a:latin typeface="Cambria Math" panose="02040503050406030204" pitchFamily="18" charset="0"/>
                          </a:rPr>
                          <m:t>′</m:t>
                        </m:r>
                      </m:sup>
                    </m:sSup>
                    <m:sSup>
                      <m:sSupPr>
                        <m:ctrlPr>
                          <a:rPr lang="en-US" sz="1400" i="1" smtClean="0">
                            <a:solidFill>
                              <a:schemeClr val="accent5"/>
                            </a:solidFill>
                            <a:latin typeface="Cambria Math" panose="02040503050406030204" pitchFamily="18" charset="0"/>
                          </a:rPr>
                        </m:ctrlPr>
                      </m:sSupPr>
                      <m:e>
                        <m:r>
                          <a:rPr lang="en-US" sz="1400" i="1" smtClean="0">
                            <a:solidFill>
                              <a:schemeClr val="accent5"/>
                            </a:solidFill>
                            <a:latin typeface="Cambria Math" panose="02040503050406030204" pitchFamily="18" charset="0"/>
                          </a:rPr>
                          <m:t>𝐴</m:t>
                        </m:r>
                      </m:e>
                      <m:sup>
                        <m:r>
                          <a:rPr lang="en-US" sz="1400" i="1" smtClean="0">
                            <a:solidFill>
                              <a:schemeClr val="accent5"/>
                            </a:solidFill>
                            <a:latin typeface="Cambria Math" panose="02040503050406030204" pitchFamily="18" charset="0"/>
                          </a:rPr>
                          <m:t>′</m:t>
                        </m:r>
                      </m:sup>
                    </m:sSup>
                    <m:sSup>
                      <m:sSupPr>
                        <m:ctrlPr>
                          <a:rPr lang="en-US" sz="1400" i="1" smtClean="0">
                            <a:solidFill>
                              <a:schemeClr val="accent5"/>
                            </a:solidFill>
                            <a:latin typeface="Cambria Math" panose="02040503050406030204" pitchFamily="18" charset="0"/>
                          </a:rPr>
                        </m:ctrlPr>
                      </m:sSupPr>
                      <m:e>
                        <m:r>
                          <a:rPr lang="en-US" sz="1400" i="1" smtClean="0">
                            <a:solidFill>
                              <a:schemeClr val="accent5"/>
                            </a:solidFill>
                            <a:latin typeface="Cambria Math" panose="02040503050406030204" pitchFamily="18" charset="0"/>
                          </a:rPr>
                          <m:t>𝐴</m:t>
                        </m:r>
                      </m:e>
                      <m:sup>
                        <m:r>
                          <a:rPr lang="en-US" sz="1400" i="1" smtClean="0">
                            <a:solidFill>
                              <a:schemeClr val="accent5"/>
                            </a:solidFill>
                            <a:latin typeface="Cambria Math" panose="02040503050406030204" pitchFamily="18" charset="0"/>
                          </a:rPr>
                          <m:t>′</m:t>
                        </m:r>
                      </m:sup>
                    </m:sSup>
                    <m:r>
                      <a:rPr lang="en-US" sz="1400" i="1" smtClean="0">
                        <a:solidFill>
                          <a:schemeClr val="accent5"/>
                        </a:solidFill>
                        <a:latin typeface="Cambria Math" panose="02040503050406030204" pitchFamily="18" charset="0"/>
                        <a:ea typeface="Cambria Math" panose="02040503050406030204" pitchFamily="18" charset="0"/>
                      </a:rPr>
                      <m:t>→</m:t>
                    </m:r>
                    <m:sSup>
                      <m:sSupPr>
                        <m:ctrlPr>
                          <a:rPr lang="en-US" sz="1400" i="1" smtClean="0">
                            <a:solidFill>
                              <a:schemeClr val="accent5"/>
                            </a:solidFill>
                            <a:latin typeface="Cambria Math" panose="02040503050406030204" pitchFamily="18" charset="0"/>
                            <a:ea typeface="Cambria Math" panose="02040503050406030204" pitchFamily="18" charset="0"/>
                          </a:rPr>
                        </m:ctrlPr>
                      </m:sSupPr>
                      <m:e>
                        <m:r>
                          <a:rPr lang="en-US" sz="1400" i="1" smtClean="0">
                            <a:solidFill>
                              <a:schemeClr val="accent5"/>
                            </a:solidFill>
                            <a:latin typeface="Cambria Math" panose="02040503050406030204" pitchFamily="18" charset="0"/>
                            <a:ea typeface="Cambria Math" panose="02040503050406030204" pitchFamily="18" charset="0"/>
                          </a:rPr>
                          <m:t>𝑒</m:t>
                        </m:r>
                      </m:e>
                      <m:sup>
                        <m:r>
                          <a:rPr lang="en-US" sz="1400" i="1" smtClean="0">
                            <a:solidFill>
                              <a:schemeClr val="accent5"/>
                            </a:solidFill>
                            <a:latin typeface="Cambria Math" panose="02040503050406030204" pitchFamily="18" charset="0"/>
                            <a:ea typeface="Cambria Math" panose="02040503050406030204" pitchFamily="18" charset="0"/>
                          </a:rPr>
                          <m:t>+</m:t>
                        </m:r>
                      </m:sup>
                    </m:sSup>
                    <m:sSup>
                      <m:sSupPr>
                        <m:ctrlPr>
                          <a:rPr lang="en-US" sz="1400" i="1" smtClean="0">
                            <a:solidFill>
                              <a:schemeClr val="accent5"/>
                            </a:solidFill>
                            <a:latin typeface="Cambria Math" panose="02040503050406030204" pitchFamily="18" charset="0"/>
                            <a:ea typeface="Cambria Math" panose="02040503050406030204" pitchFamily="18" charset="0"/>
                          </a:rPr>
                        </m:ctrlPr>
                      </m:sSupPr>
                      <m:e>
                        <m:r>
                          <a:rPr lang="en-US" sz="1400" i="1" smtClean="0">
                            <a:solidFill>
                              <a:schemeClr val="accent5"/>
                            </a:solidFill>
                            <a:latin typeface="Cambria Math" panose="02040503050406030204" pitchFamily="18" charset="0"/>
                            <a:ea typeface="Cambria Math" panose="02040503050406030204" pitchFamily="18" charset="0"/>
                          </a:rPr>
                          <m:t>𝑒</m:t>
                        </m:r>
                      </m:e>
                      <m:sup>
                        <m:r>
                          <a:rPr lang="en-US" sz="1400" i="1" smtClean="0">
                            <a:solidFill>
                              <a:schemeClr val="accent5"/>
                            </a:solidFill>
                            <a:latin typeface="Cambria Math" panose="02040503050406030204" pitchFamily="18" charset="0"/>
                            <a:ea typeface="Cambria Math" panose="02040503050406030204" pitchFamily="18" charset="0"/>
                          </a:rPr>
                          <m:t>−</m:t>
                        </m:r>
                      </m:sup>
                    </m:sSup>
                    <m:sSup>
                      <m:sSupPr>
                        <m:ctrlPr>
                          <a:rPr lang="en-US" sz="1400" i="1" smtClean="0">
                            <a:solidFill>
                              <a:schemeClr val="accent5"/>
                            </a:solidFill>
                            <a:latin typeface="Cambria Math" panose="02040503050406030204" pitchFamily="18" charset="0"/>
                            <a:ea typeface="Cambria Math" panose="02040503050406030204" pitchFamily="18" charset="0"/>
                          </a:rPr>
                        </m:ctrlPr>
                      </m:sSupPr>
                      <m:e>
                        <m:r>
                          <a:rPr lang="en-US" sz="1400" i="1" smtClean="0">
                            <a:solidFill>
                              <a:schemeClr val="accent5"/>
                            </a:solidFill>
                            <a:latin typeface="Cambria Math" panose="02040503050406030204" pitchFamily="18" charset="0"/>
                            <a:ea typeface="Cambria Math" panose="02040503050406030204" pitchFamily="18" charset="0"/>
                          </a:rPr>
                          <m:t>𝑒</m:t>
                        </m:r>
                      </m:e>
                      <m:sup>
                        <m:r>
                          <a:rPr lang="en-US" sz="1400" i="1" smtClean="0">
                            <a:solidFill>
                              <a:schemeClr val="accent5"/>
                            </a:solidFill>
                            <a:latin typeface="Cambria Math" panose="02040503050406030204" pitchFamily="18" charset="0"/>
                            <a:ea typeface="Cambria Math" panose="02040503050406030204" pitchFamily="18" charset="0"/>
                          </a:rPr>
                          <m:t>+</m:t>
                        </m:r>
                      </m:sup>
                    </m:sSup>
                    <m:sSup>
                      <m:sSupPr>
                        <m:ctrlPr>
                          <a:rPr lang="en-US" sz="1400" i="1" smtClean="0">
                            <a:solidFill>
                              <a:schemeClr val="accent5"/>
                            </a:solidFill>
                            <a:latin typeface="Cambria Math" panose="02040503050406030204" pitchFamily="18" charset="0"/>
                            <a:ea typeface="Cambria Math" panose="02040503050406030204" pitchFamily="18" charset="0"/>
                          </a:rPr>
                        </m:ctrlPr>
                      </m:sSupPr>
                      <m:e>
                        <m:r>
                          <a:rPr lang="en-US" sz="1400" i="1" smtClean="0">
                            <a:solidFill>
                              <a:schemeClr val="accent5"/>
                            </a:solidFill>
                            <a:latin typeface="Cambria Math" panose="02040503050406030204" pitchFamily="18" charset="0"/>
                            <a:ea typeface="Cambria Math" panose="02040503050406030204" pitchFamily="18" charset="0"/>
                          </a:rPr>
                          <m:t>𝑒</m:t>
                        </m:r>
                      </m:e>
                      <m:sup>
                        <m:r>
                          <a:rPr lang="en-US" sz="1400" i="1" smtClean="0">
                            <a:solidFill>
                              <a:schemeClr val="accent5"/>
                            </a:solidFill>
                            <a:latin typeface="Cambria Math" panose="02040503050406030204" pitchFamily="18" charset="0"/>
                            <a:ea typeface="Cambria Math" panose="02040503050406030204" pitchFamily="18" charset="0"/>
                          </a:rPr>
                          <m:t>−</m:t>
                        </m:r>
                      </m:sup>
                    </m:sSup>
                    <m:sSup>
                      <m:sSupPr>
                        <m:ctrlPr>
                          <a:rPr lang="en-US" sz="1400" i="1" smtClean="0">
                            <a:solidFill>
                              <a:schemeClr val="accent5"/>
                            </a:solidFill>
                            <a:latin typeface="Cambria Math" panose="02040503050406030204" pitchFamily="18" charset="0"/>
                            <a:ea typeface="Cambria Math" panose="02040503050406030204" pitchFamily="18" charset="0"/>
                          </a:rPr>
                        </m:ctrlPr>
                      </m:sSupPr>
                      <m:e>
                        <m:r>
                          <a:rPr lang="en-US" sz="1400" i="1" smtClean="0">
                            <a:solidFill>
                              <a:schemeClr val="accent5"/>
                            </a:solidFill>
                            <a:latin typeface="Cambria Math" panose="02040503050406030204" pitchFamily="18" charset="0"/>
                            <a:ea typeface="Cambria Math" panose="02040503050406030204" pitchFamily="18" charset="0"/>
                          </a:rPr>
                          <m:t>𝑒</m:t>
                        </m:r>
                      </m:e>
                      <m:sup>
                        <m:r>
                          <a:rPr lang="en-US" sz="1400" i="1" smtClean="0">
                            <a:solidFill>
                              <a:schemeClr val="accent5"/>
                            </a:solidFill>
                            <a:latin typeface="Cambria Math" panose="02040503050406030204" pitchFamily="18" charset="0"/>
                            <a:ea typeface="Cambria Math" panose="02040503050406030204" pitchFamily="18" charset="0"/>
                          </a:rPr>
                          <m:t>+</m:t>
                        </m:r>
                      </m:sup>
                    </m:sSup>
                    <m:sSup>
                      <m:sSupPr>
                        <m:ctrlPr>
                          <a:rPr lang="en-US" sz="1400" i="1" smtClean="0">
                            <a:solidFill>
                              <a:schemeClr val="accent5"/>
                            </a:solidFill>
                            <a:latin typeface="Cambria Math" panose="02040503050406030204" pitchFamily="18" charset="0"/>
                            <a:ea typeface="Cambria Math" panose="02040503050406030204" pitchFamily="18" charset="0"/>
                          </a:rPr>
                        </m:ctrlPr>
                      </m:sSupPr>
                      <m:e>
                        <m:r>
                          <a:rPr lang="en-US" sz="1400" i="1" smtClean="0">
                            <a:solidFill>
                              <a:schemeClr val="accent5"/>
                            </a:solidFill>
                            <a:latin typeface="Cambria Math" panose="02040503050406030204" pitchFamily="18" charset="0"/>
                            <a:ea typeface="Cambria Math" panose="02040503050406030204" pitchFamily="18" charset="0"/>
                          </a:rPr>
                          <m:t>𝑒</m:t>
                        </m:r>
                      </m:e>
                      <m:sup>
                        <m:r>
                          <a:rPr lang="en-US" sz="1400" i="1" smtClean="0">
                            <a:solidFill>
                              <a:schemeClr val="accent5"/>
                            </a:solidFill>
                            <a:latin typeface="Cambria Math" panose="02040503050406030204" pitchFamily="18" charset="0"/>
                            <a:ea typeface="Cambria Math" panose="02040503050406030204" pitchFamily="18" charset="0"/>
                          </a:rPr>
                          <m:t>−</m:t>
                        </m:r>
                      </m:sup>
                    </m:sSup>
                  </m:oMath>
                </a14:m>
                <a:endParaRPr lang="en-US" sz="1400" dirty="0">
                  <a:solidFill>
                    <a:schemeClr val="accent5"/>
                  </a:solidFill>
                  <a:ea typeface="Cambria Math" panose="02040503050406030204" pitchFamily="18" charset="0"/>
                </a:endParaRPr>
              </a:p>
              <a:p>
                <a:pPr lvl="1"/>
                <a:endParaRPr lang="en-US" sz="1400" dirty="0">
                  <a:solidFill>
                    <a:srgbClr val="0070C0"/>
                  </a:solidFill>
                </a:endParaRPr>
              </a:p>
              <a:p>
                <a:pPr marL="342900" indent="-342900">
                  <a:buClr>
                    <a:schemeClr val="accent5"/>
                  </a:buClr>
                </a:pPr>
                <a:r>
                  <a:rPr lang="en-US" sz="2000" i="1" dirty="0">
                    <a:solidFill>
                      <a:schemeClr val="tx1"/>
                    </a:solidFill>
                  </a:rPr>
                  <a:t>X</a:t>
                </a:r>
                <a:r>
                  <a:rPr lang="en-US" sz="2000" i="1" baseline="-25000" dirty="0">
                    <a:solidFill>
                      <a:schemeClr val="tx1"/>
                    </a:solidFill>
                  </a:rPr>
                  <a:t>17</a:t>
                </a:r>
                <a:r>
                  <a:rPr lang="en-US" sz="2000" dirty="0">
                    <a:solidFill>
                      <a:schemeClr val="tx1"/>
                    </a:solidFill>
                  </a:rPr>
                  <a:t> Boson </a:t>
                </a:r>
                <a14:m>
                  <m:oMath xmlns:m="http://schemas.openxmlformats.org/officeDocument/2006/math">
                    <m:sSup>
                      <m:sSupPr>
                        <m:ctrlPr>
                          <a:rPr lang="en-US" sz="2000" i="1" smtClean="0">
                            <a:solidFill>
                              <a:schemeClr val="tx1"/>
                            </a:solidFill>
                            <a:latin typeface="Cambria Math" panose="02040503050406030204" pitchFamily="18" charset="0"/>
                          </a:rPr>
                        </m:ctrlPr>
                      </m:sSupPr>
                      <m:e>
                        <m:r>
                          <a:rPr lang="en-US" sz="2000" i="1" smtClean="0">
                            <a:solidFill>
                              <a:schemeClr val="tx1"/>
                            </a:solidFill>
                            <a:latin typeface="Cambria Math" panose="02040503050406030204" pitchFamily="18" charset="0"/>
                          </a:rPr>
                          <m:t>𝑒</m:t>
                        </m:r>
                      </m:e>
                      <m:sup>
                        <m:r>
                          <a:rPr lang="en-US" sz="2000" i="1" smtClean="0">
                            <a:solidFill>
                              <a:schemeClr val="tx1"/>
                            </a:solidFill>
                            <a:latin typeface="Cambria Math" panose="02040503050406030204" pitchFamily="18" charset="0"/>
                          </a:rPr>
                          <m:t>+</m:t>
                        </m:r>
                      </m:sup>
                    </m:sSup>
                    <m:sSup>
                      <m:sSupPr>
                        <m:ctrlPr>
                          <a:rPr lang="en-US" sz="2000" i="1" smtClean="0">
                            <a:solidFill>
                              <a:schemeClr val="tx1"/>
                            </a:solidFill>
                            <a:latin typeface="Cambria Math" panose="02040503050406030204" pitchFamily="18" charset="0"/>
                          </a:rPr>
                        </m:ctrlPr>
                      </m:sSupPr>
                      <m:e>
                        <m:r>
                          <a:rPr lang="en-US" sz="2000" i="1" smtClean="0">
                            <a:solidFill>
                              <a:schemeClr val="tx1"/>
                            </a:solidFill>
                            <a:latin typeface="Cambria Math" panose="02040503050406030204" pitchFamily="18" charset="0"/>
                          </a:rPr>
                          <m:t>𝑒</m:t>
                        </m:r>
                      </m:e>
                      <m:sup>
                        <m:r>
                          <a:rPr lang="en-US" sz="2000" i="1" smtClean="0">
                            <a:solidFill>
                              <a:schemeClr val="tx1"/>
                            </a:solidFill>
                            <a:latin typeface="Cambria Math" panose="02040503050406030204" pitchFamily="18" charset="0"/>
                            <a:ea typeface="Cambria Math" panose="02040503050406030204" pitchFamily="18" charset="0"/>
                          </a:rPr>
                          <m:t>−</m:t>
                        </m:r>
                      </m:sup>
                    </m:sSup>
                    <m:r>
                      <a:rPr lang="en-US" sz="2000" i="1" smtClean="0">
                        <a:solidFill>
                          <a:schemeClr val="tx1"/>
                        </a:solidFill>
                        <a:latin typeface="Cambria Math" panose="02040503050406030204" pitchFamily="18" charset="0"/>
                        <a:ea typeface="Cambria Math" panose="02040503050406030204" pitchFamily="18" charset="0"/>
                      </a:rPr>
                      <m:t>→</m:t>
                    </m:r>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rPr>
                          <m:t>𝑋</m:t>
                        </m:r>
                      </m:e>
                      <m:sub>
                        <m:r>
                          <a:rPr lang="en-US" sz="2000" i="1" smtClean="0">
                            <a:solidFill>
                              <a:schemeClr val="tx1"/>
                            </a:solidFill>
                            <a:latin typeface="Cambria Math" panose="02040503050406030204" pitchFamily="18" charset="0"/>
                            <a:ea typeface="Cambria Math" panose="02040503050406030204" pitchFamily="18" charset="0"/>
                          </a:rPr>
                          <m:t>17</m:t>
                        </m:r>
                      </m:sub>
                    </m:sSub>
                    <m:r>
                      <a:rPr lang="en-US" sz="2000" i="1" smtClean="0">
                        <a:solidFill>
                          <a:schemeClr val="tx1"/>
                        </a:solidFill>
                        <a:latin typeface="Cambria Math" panose="02040503050406030204" pitchFamily="18" charset="0"/>
                        <a:ea typeface="Cambria Math" panose="02040503050406030204" pitchFamily="18" charset="0"/>
                      </a:rPr>
                      <m:t>; </m:t>
                    </m:r>
                    <m:sSub>
                      <m:sSubPr>
                        <m:ctrlPr>
                          <a:rPr lang="en-US" sz="2000" i="1" smtClean="0">
                            <a:solidFill>
                              <a:schemeClr val="tx1"/>
                            </a:solidFill>
                            <a:latin typeface="Cambria Math" panose="02040503050406030204" pitchFamily="18" charset="0"/>
                            <a:ea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rPr>
                          <m:t>𝑋</m:t>
                        </m:r>
                      </m:e>
                      <m:sub>
                        <m:r>
                          <a:rPr lang="en-US" sz="2000" i="1" smtClean="0">
                            <a:solidFill>
                              <a:schemeClr val="tx1"/>
                            </a:solidFill>
                            <a:latin typeface="Cambria Math" panose="02040503050406030204" pitchFamily="18" charset="0"/>
                            <a:ea typeface="Cambria Math" panose="02040503050406030204" pitchFamily="18" charset="0"/>
                          </a:rPr>
                          <m:t>17</m:t>
                        </m:r>
                      </m:sub>
                    </m:sSub>
                    <m:r>
                      <a:rPr lang="en-US" sz="2000" i="1" smtClean="0">
                        <a:solidFill>
                          <a:schemeClr val="tx1"/>
                        </a:solidFill>
                        <a:latin typeface="Cambria Math" panose="02040503050406030204" pitchFamily="18" charset="0"/>
                        <a:ea typeface="Cambria Math" panose="02040503050406030204" pitchFamily="18" charset="0"/>
                      </a:rPr>
                      <m:t>→</m:t>
                    </m:r>
                    <m:sSup>
                      <m:sSupPr>
                        <m:ctrlPr>
                          <a:rPr lang="en-US" sz="2000" i="1" smtClean="0">
                            <a:solidFill>
                              <a:schemeClr val="tx1"/>
                            </a:solidFill>
                            <a:latin typeface="Cambria Math" panose="02040503050406030204" pitchFamily="18" charset="0"/>
                            <a:ea typeface="Cambria Math" panose="02040503050406030204" pitchFamily="18" charset="0"/>
                          </a:rPr>
                        </m:ctrlPr>
                      </m:sSupPr>
                      <m:e>
                        <m:r>
                          <a:rPr lang="en-US" sz="2000" i="1" smtClean="0">
                            <a:solidFill>
                              <a:schemeClr val="tx1"/>
                            </a:solidFill>
                            <a:latin typeface="Cambria Math" panose="02040503050406030204" pitchFamily="18" charset="0"/>
                            <a:ea typeface="Cambria Math" panose="02040503050406030204" pitchFamily="18" charset="0"/>
                          </a:rPr>
                          <m:t>𝑒</m:t>
                        </m:r>
                      </m:e>
                      <m:sup>
                        <m:r>
                          <a:rPr lang="en-US" sz="2000" i="1" smtClean="0">
                            <a:solidFill>
                              <a:schemeClr val="tx1"/>
                            </a:solidFill>
                            <a:latin typeface="Cambria Math" panose="02040503050406030204" pitchFamily="18" charset="0"/>
                            <a:ea typeface="Cambria Math" panose="02040503050406030204" pitchFamily="18" charset="0"/>
                          </a:rPr>
                          <m:t>+</m:t>
                        </m:r>
                      </m:sup>
                    </m:sSup>
                    <m:sSup>
                      <m:sSupPr>
                        <m:ctrlPr>
                          <a:rPr lang="en-US" sz="2000" i="1" smtClean="0">
                            <a:solidFill>
                              <a:schemeClr val="tx1"/>
                            </a:solidFill>
                            <a:latin typeface="Cambria Math" panose="02040503050406030204" pitchFamily="18" charset="0"/>
                            <a:ea typeface="Cambria Math" panose="02040503050406030204" pitchFamily="18" charset="0"/>
                          </a:rPr>
                        </m:ctrlPr>
                      </m:sSupPr>
                      <m:e>
                        <m:r>
                          <a:rPr lang="en-US" sz="2000" i="1" smtClean="0">
                            <a:solidFill>
                              <a:schemeClr val="tx1"/>
                            </a:solidFill>
                            <a:latin typeface="Cambria Math" panose="02040503050406030204" pitchFamily="18" charset="0"/>
                            <a:ea typeface="Cambria Math" panose="02040503050406030204" pitchFamily="18" charset="0"/>
                          </a:rPr>
                          <m:t>𝑒</m:t>
                        </m:r>
                      </m:e>
                      <m:sup>
                        <m:r>
                          <a:rPr lang="en-US" sz="2000" i="1" smtClean="0">
                            <a:solidFill>
                              <a:schemeClr val="tx1"/>
                            </a:solidFill>
                            <a:latin typeface="Cambria Math" panose="02040503050406030204" pitchFamily="18" charset="0"/>
                            <a:ea typeface="Cambria Math" panose="02040503050406030204" pitchFamily="18" charset="0"/>
                          </a:rPr>
                          <m:t>−</m:t>
                        </m:r>
                      </m:sup>
                    </m:sSup>
                  </m:oMath>
                </a14:m>
                <a:endParaRPr lang="en-US" sz="2000" dirty="0">
                  <a:solidFill>
                    <a:schemeClr val="tx1"/>
                  </a:solidFill>
                </a:endParaRPr>
              </a:p>
              <a:p>
                <a:pPr lvl="1"/>
                <a:r>
                  <a:rPr lang="en-US" sz="1400" dirty="0">
                    <a:solidFill>
                      <a:schemeClr val="accent5"/>
                    </a:solidFill>
                  </a:rPr>
                  <a:t>tuning beam energy and slightly modifying the detector</a:t>
                </a:r>
              </a:p>
            </p:txBody>
          </p:sp>
        </mc:Choice>
        <mc:Fallback xmlns="">
          <p:sp>
            <p:nvSpPr>
              <p:cNvPr id="17" name="Text Placeholder 2">
                <a:extLst>
                  <a:ext uri="{FF2B5EF4-FFF2-40B4-BE49-F238E27FC236}">
                    <a16:creationId xmlns:a16="http://schemas.microsoft.com/office/drawing/2014/main" id="{6357ED33-2073-AE5F-88F2-89439495DCCF}"/>
                  </a:ext>
                </a:extLst>
              </p:cNvPr>
              <p:cNvSpPr txBox="1">
                <a:spLocks noRot="1" noChangeAspect="1" noMove="1" noResize="1" noEditPoints="1" noAdjustHandles="1" noChangeArrowheads="1" noChangeShapeType="1" noTextEdit="1"/>
              </p:cNvSpPr>
              <p:nvPr/>
            </p:nvSpPr>
            <p:spPr>
              <a:xfrm>
                <a:off x="509763" y="3099857"/>
                <a:ext cx="5762484" cy="3022063"/>
              </a:xfrm>
              <a:prstGeom prst="rect">
                <a:avLst/>
              </a:prstGeom>
              <a:blipFill>
                <a:blip r:embed="rId3"/>
                <a:stretch>
                  <a:fillRect l="-881" t="-2521"/>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E847653-AF96-2700-7372-34B9E106A10E}"/>
              </a:ext>
            </a:extLst>
          </p:cNvPr>
          <p:cNvGrpSpPr/>
          <p:nvPr/>
        </p:nvGrpSpPr>
        <p:grpSpPr>
          <a:xfrm>
            <a:off x="5370810" y="3588062"/>
            <a:ext cx="3098801" cy="2008193"/>
            <a:chOff x="7778696" y="3995453"/>
            <a:chExt cx="3540169" cy="2049588"/>
          </a:xfrm>
        </p:grpSpPr>
        <p:pic>
          <p:nvPicPr>
            <p:cNvPr id="19" name="Picture 18" descr="A picture containing graphical user interface&#10;&#10;Description automatically generated">
              <a:extLst>
                <a:ext uri="{FF2B5EF4-FFF2-40B4-BE49-F238E27FC236}">
                  <a16:creationId xmlns:a16="http://schemas.microsoft.com/office/drawing/2014/main" id="{37D9A433-D9DC-7DB4-3DA5-93D8F61AD410}"/>
                </a:ext>
              </a:extLst>
            </p:cNvPr>
            <p:cNvPicPr>
              <a:picLocks noChangeAspect="1"/>
            </p:cNvPicPr>
            <p:nvPr/>
          </p:nvPicPr>
          <p:blipFill>
            <a:blip r:embed="rId2"/>
            <a:stretch>
              <a:fillRect/>
            </a:stretch>
          </p:blipFill>
          <p:spPr>
            <a:xfrm>
              <a:off x="7934865" y="3995453"/>
              <a:ext cx="3384000" cy="2049588"/>
            </a:xfrm>
            <a:prstGeom prst="rect">
              <a:avLst/>
            </a:prstGeom>
          </p:spPr>
        </p:pic>
        <p:grpSp>
          <p:nvGrpSpPr>
            <p:cNvPr id="20" name="Group 19">
              <a:extLst>
                <a:ext uri="{FF2B5EF4-FFF2-40B4-BE49-F238E27FC236}">
                  <a16:creationId xmlns:a16="http://schemas.microsoft.com/office/drawing/2014/main" id="{7C299F04-AAEB-7B09-4E9B-8ACD0778ADB7}"/>
                </a:ext>
              </a:extLst>
            </p:cNvPr>
            <p:cNvGrpSpPr/>
            <p:nvPr/>
          </p:nvGrpSpPr>
          <p:grpSpPr>
            <a:xfrm>
              <a:off x="8200929" y="4433127"/>
              <a:ext cx="547243" cy="1194808"/>
              <a:chOff x="8200929" y="4433127"/>
              <a:chExt cx="547243" cy="1194808"/>
            </a:xfrm>
          </p:grpSpPr>
          <p:sp>
            <p:nvSpPr>
              <p:cNvPr id="27" name="Arc 26">
                <a:extLst>
                  <a:ext uri="{FF2B5EF4-FFF2-40B4-BE49-F238E27FC236}">
                    <a16:creationId xmlns:a16="http://schemas.microsoft.com/office/drawing/2014/main" id="{1759A0FB-5F5E-8B39-79C0-D7D7EB36F2F7}"/>
                  </a:ext>
                </a:extLst>
              </p:cNvPr>
              <p:cNvSpPr/>
              <p:nvPr/>
            </p:nvSpPr>
            <p:spPr>
              <a:xfrm rot="5681803">
                <a:off x="8173705" y="4460351"/>
                <a:ext cx="591167" cy="536720"/>
              </a:xfrm>
              <a:prstGeom prst="arc">
                <a:avLst>
                  <a:gd name="adj1" fmla="val 14994916"/>
                  <a:gd name="adj2" fmla="val 0"/>
                </a:avLst>
              </a:prstGeom>
              <a:ln>
                <a:head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sp>
            <p:nvSpPr>
              <p:cNvPr id="28" name="Arc 27">
                <a:extLst>
                  <a:ext uri="{FF2B5EF4-FFF2-40B4-BE49-F238E27FC236}">
                    <a16:creationId xmlns:a16="http://schemas.microsoft.com/office/drawing/2014/main" id="{3DE03723-F772-D058-18AC-3CD7B2489B14}"/>
                  </a:ext>
                </a:extLst>
              </p:cNvPr>
              <p:cNvSpPr/>
              <p:nvPr/>
            </p:nvSpPr>
            <p:spPr>
              <a:xfrm rot="4982596" flipH="1">
                <a:off x="8184228" y="5063992"/>
                <a:ext cx="591167" cy="536720"/>
              </a:xfrm>
              <a:prstGeom prst="arc">
                <a:avLst>
                  <a:gd name="adj1" fmla="val 14994916"/>
                  <a:gd name="adj2" fmla="val 0"/>
                </a:avLst>
              </a:prstGeom>
              <a:ln>
                <a:head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grpSp>
        <p:sp>
          <p:nvSpPr>
            <p:cNvPr id="21" name="Arc 20">
              <a:extLst>
                <a:ext uri="{FF2B5EF4-FFF2-40B4-BE49-F238E27FC236}">
                  <a16:creationId xmlns:a16="http://schemas.microsoft.com/office/drawing/2014/main" id="{0AC3C23F-04C7-E705-020C-12CD093E8973}"/>
                </a:ext>
              </a:extLst>
            </p:cNvPr>
            <p:cNvSpPr/>
            <p:nvPr/>
          </p:nvSpPr>
          <p:spPr>
            <a:xfrm rot="5681803">
              <a:off x="8253286" y="3892077"/>
              <a:ext cx="659622" cy="1608802"/>
            </a:xfrm>
            <a:prstGeom prst="arc">
              <a:avLst>
                <a:gd name="adj1" fmla="val 15902579"/>
                <a:gd name="adj2" fmla="val 0"/>
              </a:avLst>
            </a:prstGeom>
            <a:ln>
              <a:head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sp>
          <p:nvSpPr>
            <p:cNvPr id="22" name="Arc 21">
              <a:extLst>
                <a:ext uri="{FF2B5EF4-FFF2-40B4-BE49-F238E27FC236}">
                  <a16:creationId xmlns:a16="http://schemas.microsoft.com/office/drawing/2014/main" id="{1E926430-F3BA-A4F5-29B3-58800ACFDD11}"/>
                </a:ext>
              </a:extLst>
            </p:cNvPr>
            <p:cNvSpPr/>
            <p:nvPr/>
          </p:nvSpPr>
          <p:spPr>
            <a:xfrm rot="15918197" flipV="1">
              <a:off x="8267136" y="4557101"/>
              <a:ext cx="659622" cy="1608802"/>
            </a:xfrm>
            <a:prstGeom prst="arc">
              <a:avLst>
                <a:gd name="adj1" fmla="val 15902579"/>
                <a:gd name="adj2" fmla="val 0"/>
              </a:avLst>
            </a:prstGeom>
            <a:ln>
              <a:head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sp>
          <p:nvSpPr>
            <p:cNvPr id="23" name="Arc 22">
              <a:extLst>
                <a:ext uri="{FF2B5EF4-FFF2-40B4-BE49-F238E27FC236}">
                  <a16:creationId xmlns:a16="http://schemas.microsoft.com/office/drawing/2014/main" id="{32F8C869-7CDB-417E-18E9-CDD0CA1D9AE6}"/>
                </a:ext>
              </a:extLst>
            </p:cNvPr>
            <p:cNvSpPr/>
            <p:nvPr/>
          </p:nvSpPr>
          <p:spPr>
            <a:xfrm rot="5681803">
              <a:off x="8371779" y="4203749"/>
              <a:ext cx="591167" cy="1051704"/>
            </a:xfrm>
            <a:prstGeom prst="arc">
              <a:avLst>
                <a:gd name="adj1" fmla="val 15630715"/>
                <a:gd name="adj2" fmla="val 0"/>
              </a:avLst>
            </a:prstGeom>
            <a:ln>
              <a:head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sp>
          <p:nvSpPr>
            <p:cNvPr id="24" name="Arc 23">
              <a:extLst>
                <a:ext uri="{FF2B5EF4-FFF2-40B4-BE49-F238E27FC236}">
                  <a16:creationId xmlns:a16="http://schemas.microsoft.com/office/drawing/2014/main" id="{3495D55E-199F-805D-30AE-57A8B0AACCDE}"/>
                </a:ext>
              </a:extLst>
            </p:cNvPr>
            <p:cNvSpPr/>
            <p:nvPr/>
          </p:nvSpPr>
          <p:spPr>
            <a:xfrm rot="4982596" flipH="1">
              <a:off x="8392398" y="4807390"/>
              <a:ext cx="591167" cy="1051704"/>
            </a:xfrm>
            <a:prstGeom prst="arc">
              <a:avLst>
                <a:gd name="adj1" fmla="val 15457855"/>
                <a:gd name="adj2" fmla="val 0"/>
              </a:avLst>
            </a:prstGeom>
            <a:ln>
              <a:head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sp>
          <p:nvSpPr>
            <p:cNvPr id="25" name="Rectangle 24">
              <a:extLst>
                <a:ext uri="{FF2B5EF4-FFF2-40B4-BE49-F238E27FC236}">
                  <a16:creationId xmlns:a16="http://schemas.microsoft.com/office/drawing/2014/main" id="{46B9A558-D72C-479F-592D-C0A6592A3F48}"/>
                </a:ext>
              </a:extLst>
            </p:cNvPr>
            <p:cNvSpPr/>
            <p:nvPr/>
          </p:nvSpPr>
          <p:spPr>
            <a:xfrm>
              <a:off x="9468567" y="4696358"/>
              <a:ext cx="425116" cy="307777"/>
            </a:xfrm>
            <a:prstGeom prst="rect">
              <a:avLst/>
            </a:prstGeom>
          </p:spPr>
          <p:txBody>
            <a:bodyPr wrap="none">
              <a:spAutoFit/>
            </a:bodyPr>
            <a:lstStyle/>
            <a:p>
              <a:r>
                <a:rPr lang="en-US" sz="1400" i="1" dirty="0">
                  <a:latin typeface="Symbol" pitchFamily="2" charset="2"/>
                </a:rPr>
                <a:t>3</a:t>
              </a:r>
              <a:r>
                <a:rPr lang="en-US" sz="1400" i="1" dirty="0"/>
                <a:t>e</a:t>
              </a:r>
              <a:r>
                <a:rPr lang="en-US" sz="1400" i="1" baseline="30000" dirty="0">
                  <a:latin typeface="Symbol" pitchFamily="2" charset="2"/>
                </a:rPr>
                <a:t>+</a:t>
              </a:r>
              <a:endParaRPr lang="it-IT" sz="1400" i="1" baseline="30000" dirty="0"/>
            </a:p>
          </p:txBody>
        </p:sp>
        <p:sp>
          <p:nvSpPr>
            <p:cNvPr id="26" name="Rectangle 25">
              <a:extLst>
                <a:ext uri="{FF2B5EF4-FFF2-40B4-BE49-F238E27FC236}">
                  <a16:creationId xmlns:a16="http://schemas.microsoft.com/office/drawing/2014/main" id="{1E1ECA85-EED7-E79B-7D6F-D8DA1BB7D37D}"/>
                </a:ext>
              </a:extLst>
            </p:cNvPr>
            <p:cNvSpPr/>
            <p:nvPr/>
          </p:nvSpPr>
          <p:spPr>
            <a:xfrm>
              <a:off x="9468567" y="5091047"/>
              <a:ext cx="449162" cy="307777"/>
            </a:xfrm>
            <a:prstGeom prst="rect">
              <a:avLst/>
            </a:prstGeom>
          </p:spPr>
          <p:txBody>
            <a:bodyPr wrap="none">
              <a:spAutoFit/>
            </a:bodyPr>
            <a:lstStyle/>
            <a:p>
              <a:r>
                <a:rPr lang="en-US" sz="1400" i="1" dirty="0">
                  <a:latin typeface="Symbol" pitchFamily="2" charset="2"/>
                </a:rPr>
                <a:t>3</a:t>
              </a:r>
              <a:r>
                <a:rPr lang="en-US" sz="1400" i="1" dirty="0"/>
                <a:t>e</a:t>
              </a:r>
              <a:r>
                <a:rPr lang="en-US" sz="1400" i="1" baseline="30000" dirty="0">
                  <a:latin typeface="Symbol" pitchFamily="2" charset="2"/>
                </a:rPr>
                <a:t>−</a:t>
              </a:r>
              <a:endParaRPr lang="it-IT" sz="1400" i="1" baseline="30000" dirty="0"/>
            </a:p>
          </p:txBody>
        </p:sp>
      </p:grpSp>
      <p:grpSp>
        <p:nvGrpSpPr>
          <p:cNvPr id="29" name="Group 28">
            <a:extLst>
              <a:ext uri="{FF2B5EF4-FFF2-40B4-BE49-F238E27FC236}">
                <a16:creationId xmlns:a16="http://schemas.microsoft.com/office/drawing/2014/main" id="{199683D8-6AFF-1039-C181-4EA3114C9C9E}"/>
              </a:ext>
            </a:extLst>
          </p:cNvPr>
          <p:cNvGrpSpPr/>
          <p:nvPr/>
        </p:nvGrpSpPr>
        <p:grpSpPr>
          <a:xfrm>
            <a:off x="8802986" y="4616089"/>
            <a:ext cx="2945170" cy="1930862"/>
            <a:chOff x="8802986" y="4616089"/>
            <a:chExt cx="2945170" cy="1930862"/>
          </a:xfrm>
        </p:grpSpPr>
        <p:pic>
          <p:nvPicPr>
            <p:cNvPr id="30" name="Picture 29" descr="A picture containing graphical user interface&#10;&#10;Description automatically generated">
              <a:extLst>
                <a:ext uri="{FF2B5EF4-FFF2-40B4-BE49-F238E27FC236}">
                  <a16:creationId xmlns:a16="http://schemas.microsoft.com/office/drawing/2014/main" id="{E31DEFCD-3D97-1111-1254-E0C11A1E5282}"/>
                </a:ext>
              </a:extLst>
            </p:cNvPr>
            <p:cNvPicPr>
              <a:picLocks noChangeAspect="1"/>
            </p:cNvPicPr>
            <p:nvPr/>
          </p:nvPicPr>
          <p:blipFill>
            <a:blip r:embed="rId2"/>
            <a:stretch>
              <a:fillRect/>
            </a:stretch>
          </p:blipFill>
          <p:spPr>
            <a:xfrm>
              <a:off x="8802986" y="4616089"/>
              <a:ext cx="2945170" cy="1930862"/>
            </a:xfrm>
            <a:prstGeom prst="rect">
              <a:avLst/>
            </a:prstGeom>
          </p:spPr>
        </p:pic>
        <p:sp>
          <p:nvSpPr>
            <p:cNvPr id="31" name="Rectangle 30">
              <a:extLst>
                <a:ext uri="{FF2B5EF4-FFF2-40B4-BE49-F238E27FC236}">
                  <a16:creationId xmlns:a16="http://schemas.microsoft.com/office/drawing/2014/main" id="{F02870B2-CE5D-AB42-CB94-922E284CD042}"/>
                </a:ext>
              </a:extLst>
            </p:cNvPr>
            <p:cNvSpPr/>
            <p:nvPr/>
          </p:nvSpPr>
          <p:spPr>
            <a:xfrm>
              <a:off x="9529458" y="5254507"/>
              <a:ext cx="335348" cy="307777"/>
            </a:xfrm>
            <a:prstGeom prst="rect">
              <a:avLst/>
            </a:prstGeom>
          </p:spPr>
          <p:txBody>
            <a:bodyPr wrap="none">
              <a:spAutoFit/>
            </a:bodyPr>
            <a:lstStyle/>
            <a:p>
              <a:r>
                <a:rPr lang="en-US" sz="1400" i="1" dirty="0"/>
                <a:t>e</a:t>
              </a:r>
              <a:r>
                <a:rPr lang="en-US" sz="1400" i="1" baseline="30000" dirty="0">
                  <a:latin typeface="Symbol" pitchFamily="2" charset="2"/>
                </a:rPr>
                <a:t>+</a:t>
              </a:r>
              <a:endParaRPr lang="it-IT" sz="1400" i="1" baseline="30000" dirty="0"/>
            </a:p>
          </p:txBody>
        </p:sp>
        <p:sp>
          <p:nvSpPr>
            <p:cNvPr id="32" name="Rectangle 31">
              <a:extLst>
                <a:ext uri="{FF2B5EF4-FFF2-40B4-BE49-F238E27FC236}">
                  <a16:creationId xmlns:a16="http://schemas.microsoft.com/office/drawing/2014/main" id="{86083BDA-5B92-34F3-ADE7-C0D8FE50ECB5}"/>
                </a:ext>
              </a:extLst>
            </p:cNvPr>
            <p:cNvSpPr/>
            <p:nvPr/>
          </p:nvSpPr>
          <p:spPr>
            <a:xfrm>
              <a:off x="9529458" y="5596255"/>
              <a:ext cx="359394" cy="307777"/>
            </a:xfrm>
            <a:prstGeom prst="rect">
              <a:avLst/>
            </a:prstGeom>
          </p:spPr>
          <p:txBody>
            <a:bodyPr wrap="none">
              <a:spAutoFit/>
            </a:bodyPr>
            <a:lstStyle/>
            <a:p>
              <a:r>
                <a:rPr lang="en-US" sz="1400" i="1" dirty="0"/>
                <a:t>e</a:t>
              </a:r>
              <a:r>
                <a:rPr lang="en-US" sz="1400" i="1" baseline="30000" dirty="0">
                  <a:latin typeface="Symbol" pitchFamily="2" charset="2"/>
                </a:rPr>
                <a:t>−</a:t>
              </a:r>
              <a:endParaRPr lang="it-IT" sz="1400" i="1" baseline="30000" dirty="0"/>
            </a:p>
          </p:txBody>
        </p:sp>
        <p:sp>
          <p:nvSpPr>
            <p:cNvPr id="33" name="Rectangle 32">
              <a:extLst>
                <a:ext uri="{FF2B5EF4-FFF2-40B4-BE49-F238E27FC236}">
                  <a16:creationId xmlns:a16="http://schemas.microsoft.com/office/drawing/2014/main" id="{E2AA5AAC-0D80-BF06-64CF-175B8BD21791}"/>
                </a:ext>
              </a:extLst>
            </p:cNvPr>
            <p:cNvSpPr/>
            <p:nvPr/>
          </p:nvSpPr>
          <p:spPr>
            <a:xfrm>
              <a:off x="11238048" y="4995660"/>
              <a:ext cx="45719" cy="44970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C8FC7E-E05C-F128-F09A-EF0840F871BB}"/>
                </a:ext>
              </a:extLst>
            </p:cNvPr>
            <p:cNvSpPr/>
            <p:nvPr/>
          </p:nvSpPr>
          <p:spPr>
            <a:xfrm>
              <a:off x="11235238" y="5672216"/>
              <a:ext cx="45719" cy="44970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8B8B761-100F-F40B-A933-8248C33903E3}"/>
                </a:ext>
              </a:extLst>
            </p:cNvPr>
            <p:cNvSpPr txBox="1"/>
            <p:nvPr/>
          </p:nvSpPr>
          <p:spPr>
            <a:xfrm>
              <a:off x="10819183" y="4809172"/>
              <a:ext cx="492443" cy="261610"/>
            </a:xfrm>
            <a:prstGeom prst="rect">
              <a:avLst/>
            </a:prstGeom>
            <a:noFill/>
          </p:spPr>
          <p:txBody>
            <a:bodyPr wrap="none" rtlCol="0">
              <a:spAutoFit/>
            </a:bodyPr>
            <a:lstStyle/>
            <a:p>
              <a:r>
                <a:rPr lang="en-US" sz="1100" i="1" dirty="0" err="1"/>
                <a:t>eTAG</a:t>
              </a:r>
              <a:endParaRPr lang="en-US" sz="1100" i="1" dirty="0"/>
            </a:p>
          </p:txBody>
        </p:sp>
        <p:cxnSp>
          <p:nvCxnSpPr>
            <p:cNvPr id="36" name="Straight Arrow Connector 35">
              <a:extLst>
                <a:ext uri="{FF2B5EF4-FFF2-40B4-BE49-F238E27FC236}">
                  <a16:creationId xmlns:a16="http://schemas.microsoft.com/office/drawing/2014/main" id="{27E119A8-3328-F23C-67E1-679454D90C4B}"/>
                </a:ext>
              </a:extLst>
            </p:cNvPr>
            <p:cNvCxnSpPr>
              <a:cxnSpLocks/>
            </p:cNvCxnSpPr>
            <p:nvPr/>
          </p:nvCxnSpPr>
          <p:spPr>
            <a:xfrm flipV="1">
              <a:off x="9301397" y="5209082"/>
              <a:ext cx="1926346" cy="372438"/>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FC246DD0-6148-DF9D-A050-E562642985AE}"/>
                </a:ext>
              </a:extLst>
            </p:cNvPr>
            <p:cNvCxnSpPr>
              <a:cxnSpLocks/>
            </p:cNvCxnSpPr>
            <p:nvPr/>
          </p:nvCxnSpPr>
          <p:spPr>
            <a:xfrm>
              <a:off x="9311702" y="5589011"/>
              <a:ext cx="1926346" cy="372438"/>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B3BC6E35-05B7-A73E-92AF-BC307A7FDCA0}"/>
                </a:ext>
              </a:extLst>
            </p:cNvPr>
            <p:cNvCxnSpPr/>
            <p:nvPr/>
          </p:nvCxnSpPr>
          <p:spPr>
            <a:xfrm>
              <a:off x="9216330" y="5589011"/>
              <a:ext cx="72000" cy="0"/>
            </a:xfrm>
            <a:prstGeom prst="line">
              <a:avLst/>
            </a:prstGeom>
            <a:ln w="12700">
              <a:prstDash val="sysDot"/>
            </a:ln>
            <a:effectLst/>
          </p:spPr>
          <p:style>
            <a:lnRef idx="2">
              <a:schemeClr val="dk1"/>
            </a:lnRef>
            <a:fillRef idx="0">
              <a:schemeClr val="dk1"/>
            </a:fillRef>
            <a:effectRef idx="1">
              <a:schemeClr val="dk1"/>
            </a:effectRef>
            <a:fontRef idx="minor">
              <a:schemeClr val="tx1"/>
            </a:fontRef>
          </p:style>
        </p:cxnSp>
        <p:sp>
          <p:nvSpPr>
            <p:cNvPr id="39" name="Rectangle 38">
              <a:extLst>
                <a:ext uri="{FF2B5EF4-FFF2-40B4-BE49-F238E27FC236}">
                  <a16:creationId xmlns:a16="http://schemas.microsoft.com/office/drawing/2014/main" id="{A5E09933-BEA7-E182-CEC5-0A6DBB2DF1E8}"/>
                </a:ext>
              </a:extLst>
            </p:cNvPr>
            <p:cNvSpPr/>
            <p:nvPr/>
          </p:nvSpPr>
          <p:spPr>
            <a:xfrm>
              <a:off x="11235037" y="5194089"/>
              <a:ext cx="36000" cy="36000"/>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AE58819-FB1B-E912-78FA-5FCA50B163D7}"/>
                </a:ext>
              </a:extLst>
            </p:cNvPr>
            <p:cNvSpPr/>
            <p:nvPr/>
          </p:nvSpPr>
          <p:spPr>
            <a:xfrm>
              <a:off x="11289998" y="5189094"/>
              <a:ext cx="36000" cy="36000"/>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4647942-23F0-363A-2E1F-2FF6D364966C}"/>
                </a:ext>
              </a:extLst>
            </p:cNvPr>
            <p:cNvSpPr/>
            <p:nvPr/>
          </p:nvSpPr>
          <p:spPr>
            <a:xfrm>
              <a:off x="11289998" y="5963580"/>
              <a:ext cx="36000" cy="36000"/>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A6A7A29-DD0E-94D9-7F77-0F81DBA73471}"/>
                </a:ext>
              </a:extLst>
            </p:cNvPr>
            <p:cNvSpPr/>
            <p:nvPr/>
          </p:nvSpPr>
          <p:spPr>
            <a:xfrm>
              <a:off x="11235037" y="5953585"/>
              <a:ext cx="36000" cy="36000"/>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44D22C95-F344-D32E-B48D-34C0262C33B4}"/>
              </a:ext>
            </a:extLst>
          </p:cNvPr>
          <p:cNvSpPr txBox="1"/>
          <p:nvPr/>
        </p:nvSpPr>
        <p:spPr>
          <a:xfrm>
            <a:off x="576047" y="2136757"/>
            <a:ext cx="7964657" cy="1200329"/>
          </a:xfrm>
          <a:prstGeom prst="rect">
            <a:avLst/>
          </a:prstGeom>
          <a:noFill/>
        </p:spPr>
        <p:txBody>
          <a:bodyPr wrap="square" rtlCol="0">
            <a:spAutoFit/>
          </a:bodyPr>
          <a:lstStyle/>
          <a:p>
            <a:r>
              <a:rPr lang="en-US" sz="2400" dirty="0">
                <a:solidFill>
                  <a:schemeClr val="tx1">
                    <a:lumMod val="50000"/>
                    <a:lumOff val="50000"/>
                  </a:schemeClr>
                </a:solidFill>
              </a:rPr>
              <a:t>The PADME approach can explore the existence of any new particle produced in </a:t>
            </a:r>
            <a:r>
              <a:rPr lang="en-US" sz="2400" i="1" dirty="0" err="1">
                <a:solidFill>
                  <a:schemeClr val="tx1">
                    <a:lumMod val="50000"/>
                    <a:lumOff val="50000"/>
                  </a:schemeClr>
                </a:solidFill>
              </a:rPr>
              <a:t>e</a:t>
            </a:r>
            <a:r>
              <a:rPr lang="en-US" sz="2400" i="1" baseline="30000" dirty="0" err="1">
                <a:solidFill>
                  <a:schemeClr val="tx1">
                    <a:lumMod val="50000"/>
                    <a:lumOff val="50000"/>
                  </a:schemeClr>
                </a:solidFill>
              </a:rPr>
              <a:t>+</a:t>
            </a:r>
            <a:r>
              <a:rPr lang="en-US" sz="2400" i="1" dirty="0" err="1">
                <a:solidFill>
                  <a:schemeClr val="tx1">
                    <a:lumMod val="50000"/>
                    <a:lumOff val="50000"/>
                  </a:schemeClr>
                </a:solidFill>
              </a:rPr>
              <a:t>e</a:t>
            </a:r>
            <a:r>
              <a:rPr lang="en-US" sz="2400" i="1" baseline="30000" dirty="0">
                <a:solidFill>
                  <a:schemeClr val="tx1">
                    <a:lumMod val="50000"/>
                    <a:lumOff val="50000"/>
                  </a:schemeClr>
                </a:solidFill>
              </a:rPr>
              <a:t>−</a:t>
            </a:r>
            <a:r>
              <a:rPr lang="en-US" sz="2400" i="1" dirty="0">
                <a:solidFill>
                  <a:schemeClr val="tx1">
                    <a:lumMod val="50000"/>
                    <a:lumOff val="50000"/>
                  </a:schemeClr>
                </a:solidFill>
              </a:rPr>
              <a:t> </a:t>
            </a:r>
            <a:r>
              <a:rPr lang="en-US" sz="2400" dirty="0">
                <a:solidFill>
                  <a:schemeClr val="tx1">
                    <a:lumMod val="50000"/>
                    <a:lumOff val="50000"/>
                  </a:schemeClr>
                </a:solidFill>
              </a:rPr>
              <a:t>annihilations:</a:t>
            </a:r>
          </a:p>
          <a:p>
            <a:endParaRPr lang="en-US" sz="2400" dirty="0"/>
          </a:p>
        </p:txBody>
      </p:sp>
    </p:spTree>
    <p:extLst>
      <p:ext uri="{BB962C8B-B14F-4D97-AF65-F5344CB8AC3E}">
        <p14:creationId xmlns:p14="http://schemas.microsoft.com/office/powerpoint/2010/main" val="499746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A485E-681F-EB73-5D32-4E2A52754395}"/>
              </a:ext>
            </a:extLst>
          </p:cNvPr>
          <p:cNvSpPr>
            <a:spLocks noGrp="1"/>
          </p:cNvSpPr>
          <p:nvPr>
            <p:ph type="title"/>
          </p:nvPr>
        </p:nvSpPr>
        <p:spPr/>
        <p:txBody>
          <a:bodyPr/>
          <a:lstStyle/>
          <a:p>
            <a:r>
              <a:rPr lang="en-US" dirty="0"/>
              <a:t>PADME Data Taking</a:t>
            </a:r>
          </a:p>
        </p:txBody>
      </p:sp>
      <p:sp>
        <p:nvSpPr>
          <p:cNvPr id="2" name="Slide Number Placeholder 1">
            <a:extLst>
              <a:ext uri="{FF2B5EF4-FFF2-40B4-BE49-F238E27FC236}">
                <a16:creationId xmlns:a16="http://schemas.microsoft.com/office/drawing/2014/main" id="{BE26EC27-F6B1-CCE5-209C-855D489D37F4}"/>
              </a:ext>
            </a:extLst>
          </p:cNvPr>
          <p:cNvSpPr>
            <a:spLocks noGrp="1"/>
          </p:cNvSpPr>
          <p:nvPr>
            <p:ph type="sldNum" sz="quarter" idx="12"/>
          </p:nvPr>
        </p:nvSpPr>
        <p:spPr/>
        <p:txBody>
          <a:bodyPr/>
          <a:lstStyle/>
          <a:p>
            <a:fld id="{FD720266-2806-FD4B-BDA0-B40673E12AB8}" type="slidenum">
              <a:rPr lang="en-US" smtClean="0"/>
              <a:pPr/>
              <a:t>19</a:t>
            </a:fld>
            <a:endParaRPr lang="en-US" dirty="0"/>
          </a:p>
        </p:txBody>
      </p:sp>
      <p:pic>
        <p:nvPicPr>
          <p:cNvPr id="5" name="Immagine 17">
            <a:extLst>
              <a:ext uri="{FF2B5EF4-FFF2-40B4-BE49-F238E27FC236}">
                <a16:creationId xmlns:a16="http://schemas.microsoft.com/office/drawing/2014/main" id="{9789CB4B-1D8B-BC2C-DB41-0FA29E7E8C70}"/>
              </a:ext>
            </a:extLst>
          </p:cNvPr>
          <p:cNvPicPr>
            <a:picLocks noChangeAspect="1"/>
          </p:cNvPicPr>
          <p:nvPr/>
        </p:nvPicPr>
        <p:blipFill>
          <a:blip r:embed="rId2"/>
          <a:stretch>
            <a:fillRect/>
          </a:stretch>
        </p:blipFill>
        <p:spPr>
          <a:xfrm>
            <a:off x="360814" y="1799683"/>
            <a:ext cx="3600000" cy="2588765"/>
          </a:xfrm>
          <a:prstGeom prst="rect">
            <a:avLst/>
          </a:prstGeom>
        </p:spPr>
      </p:pic>
      <p:pic>
        <p:nvPicPr>
          <p:cNvPr id="6" name="Immagine 29">
            <a:extLst>
              <a:ext uri="{FF2B5EF4-FFF2-40B4-BE49-F238E27FC236}">
                <a16:creationId xmlns:a16="http://schemas.microsoft.com/office/drawing/2014/main" id="{1949621C-6DFE-1763-C474-4871101F99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96000" y="1798836"/>
            <a:ext cx="3600000" cy="2596794"/>
          </a:xfrm>
          <a:prstGeom prst="rect">
            <a:avLst/>
          </a:prstGeom>
        </p:spPr>
      </p:pic>
      <mc:AlternateContent xmlns:mc="http://schemas.openxmlformats.org/markup-compatibility/2006" xmlns:a14="http://schemas.microsoft.com/office/drawing/2010/main">
        <mc:Choice Requires="a14">
          <p:sp>
            <p:nvSpPr>
              <p:cNvPr id="7" name="CasellaDiTesto 59">
                <a:extLst>
                  <a:ext uri="{FF2B5EF4-FFF2-40B4-BE49-F238E27FC236}">
                    <a16:creationId xmlns:a16="http://schemas.microsoft.com/office/drawing/2014/main" id="{66A4CFB8-06FB-85CB-89A7-A559EE60E57E}"/>
                  </a:ext>
                </a:extLst>
              </p:cNvPr>
              <p:cNvSpPr txBox="1"/>
              <p:nvPr/>
            </p:nvSpPr>
            <p:spPr>
              <a:xfrm>
                <a:off x="326091" y="4294963"/>
                <a:ext cx="8579257" cy="2585323"/>
              </a:xfrm>
              <a:prstGeom prst="rect">
                <a:avLst/>
              </a:prstGeom>
              <a:noFill/>
            </p:spPr>
            <p:txBody>
              <a:bodyPr wrap="square" rtlCol="0">
                <a:spAutoFit/>
              </a:bodyPr>
              <a:lstStyle/>
              <a:p>
                <a:pPr marL="285750" indent="-285750">
                  <a:buFont typeface="Wingdings" pitchFamily="2" charset="2"/>
                  <a:buChar char="§"/>
                </a:pPr>
                <a:r>
                  <a:rPr lang="en-GB" dirty="0">
                    <a:solidFill>
                      <a:schemeClr val="tx1">
                        <a:lumMod val="65000"/>
                        <a:lumOff val="35000"/>
                      </a:schemeClr>
                    </a:solidFill>
                  </a:rPr>
                  <a:t>Two physics runs in winter </a:t>
                </a:r>
                <a:r>
                  <a:rPr lang="en-GB" b="1" dirty="0"/>
                  <a:t>2019</a:t>
                </a:r>
                <a:r>
                  <a:rPr lang="en-GB" dirty="0"/>
                  <a:t> </a:t>
                </a:r>
                <a:r>
                  <a:rPr lang="en-GB" dirty="0">
                    <a:solidFill>
                      <a:schemeClr val="tx1">
                        <a:lumMod val="65000"/>
                        <a:lumOff val="35000"/>
                      </a:schemeClr>
                    </a:solidFill>
                  </a:rPr>
                  <a:t>and winter </a:t>
                </a:r>
                <a:r>
                  <a:rPr lang="en-GB" b="1" dirty="0"/>
                  <a:t>2020. </a:t>
                </a:r>
                <a:r>
                  <a:rPr lang="en-GB" dirty="0">
                    <a:solidFill>
                      <a:schemeClr val="tx1">
                        <a:lumMod val="65000"/>
                        <a:lumOff val="35000"/>
                      </a:schemeClr>
                    </a:solidFill>
                  </a:rPr>
                  <a:t>Similar statistics, approximately 1/2 of minimal goal (10</a:t>
                </a:r>
                <a:r>
                  <a:rPr lang="en-GB" baseline="30000" dirty="0">
                    <a:solidFill>
                      <a:schemeClr val="tx1">
                        <a:lumMod val="65000"/>
                        <a:lumOff val="35000"/>
                      </a:schemeClr>
                    </a:solidFill>
                  </a:rPr>
                  <a:t>13</a:t>
                </a:r>
                <a:r>
                  <a:rPr lang="en-GB" dirty="0">
                    <a:solidFill>
                      <a:schemeClr val="tx1">
                        <a:lumMod val="65000"/>
                        <a:lumOff val="35000"/>
                      </a:schemeClr>
                    </a:solidFill>
                  </a:rPr>
                  <a:t> particles-on-target). Slightly lower beam momentum in </a:t>
                </a:r>
                <a:r>
                  <a:rPr lang="en-GB" dirty="0">
                    <a:solidFill>
                      <a:srgbClr val="00B050"/>
                    </a:solidFill>
                  </a:rPr>
                  <a:t>Run II, 430 MeV/</a:t>
                </a:r>
                <a14:m>
                  <m:oMath xmlns:m="http://schemas.openxmlformats.org/officeDocument/2006/math">
                    <m:r>
                      <a:rPr lang="en-GB" i="1" dirty="0" smtClean="0">
                        <a:solidFill>
                          <a:srgbClr val="00B050"/>
                        </a:solidFill>
                        <a:latin typeface="Cambria Math" panose="02040503050406030204" pitchFamily="18" charset="0"/>
                      </a:rPr>
                      <m:t>𝑐</m:t>
                    </m:r>
                  </m:oMath>
                </a14:m>
                <a:r>
                  <a:rPr lang="en-GB" dirty="0">
                    <a:solidFill>
                      <a:schemeClr val="tx1">
                        <a:lumMod val="65000"/>
                        <a:lumOff val="35000"/>
                      </a:schemeClr>
                    </a:solidFill>
                  </a:rPr>
                  <a:t>, wrt to </a:t>
                </a:r>
                <a:r>
                  <a:rPr lang="en-GB" dirty="0">
                    <a:solidFill>
                      <a:schemeClr val="tx1"/>
                    </a:solidFill>
                  </a:rPr>
                  <a:t>Run I, 490 MeV/</a:t>
                </a:r>
                <a14:m>
                  <m:oMath xmlns:m="http://schemas.openxmlformats.org/officeDocument/2006/math">
                    <m:r>
                      <a:rPr lang="en-GB" i="1" dirty="0">
                        <a:solidFill>
                          <a:schemeClr val="tx1"/>
                        </a:solidFill>
                        <a:latin typeface="Cambria Math" panose="02040503050406030204" pitchFamily="18" charset="0"/>
                      </a:rPr>
                      <m:t>𝑐</m:t>
                    </m:r>
                  </m:oMath>
                </a14:m>
                <a:endParaRPr lang="en-GB" dirty="0">
                  <a:solidFill>
                    <a:schemeClr val="tx1"/>
                  </a:solidFill>
                </a:endParaRPr>
              </a:p>
              <a:p>
                <a:pPr marL="285750" indent="-285750">
                  <a:buClr>
                    <a:schemeClr val="tx1"/>
                  </a:buClr>
                  <a:buFont typeface="Wingdings" pitchFamily="2" charset="2"/>
                  <a:buChar char="§"/>
                </a:pPr>
                <a:r>
                  <a:rPr lang="en-GB" dirty="0">
                    <a:solidFill>
                      <a:srgbClr val="1200FF"/>
                    </a:solidFill>
                    <a:latin typeface="+mn-lt"/>
                  </a:rPr>
                  <a:t>Run </a:t>
                </a:r>
                <a:r>
                  <a:rPr lang="en-GB" dirty="0" err="1">
                    <a:solidFill>
                      <a:srgbClr val="1200FF"/>
                    </a:solidFill>
                    <a:latin typeface="+mn-lt"/>
                  </a:rPr>
                  <a:t>Ia</a:t>
                </a:r>
                <a:r>
                  <a:rPr lang="en-GB" dirty="0">
                    <a:solidFill>
                      <a:srgbClr val="0B1B1D"/>
                    </a:solidFill>
                    <a:latin typeface="+mn-lt"/>
                  </a:rPr>
                  <a:t> </a:t>
                </a:r>
                <a:r>
                  <a:rPr lang="en-GB" dirty="0">
                    <a:solidFill>
                      <a:schemeClr val="tx1">
                        <a:lumMod val="65000"/>
                        <a:lumOff val="35000"/>
                      </a:schemeClr>
                    </a:solidFill>
                    <a:latin typeface="+mn-lt"/>
                  </a:rPr>
                  <a:t>secondary beam; </a:t>
                </a:r>
                <a:r>
                  <a:rPr lang="en-GB" dirty="0">
                    <a:solidFill>
                      <a:srgbClr val="FF0000"/>
                    </a:solidFill>
                    <a:latin typeface="+mn-lt"/>
                  </a:rPr>
                  <a:t>Run 1b </a:t>
                </a:r>
                <a:r>
                  <a:rPr lang="en-GB" dirty="0">
                    <a:solidFill>
                      <a:schemeClr val="tx1">
                        <a:lumMod val="65000"/>
                        <a:lumOff val="35000"/>
                      </a:schemeClr>
                    </a:solidFill>
                    <a:latin typeface="+mn-lt"/>
                  </a:rPr>
                  <a:t>primary beam-&gt;Reduced beam-induced background</a:t>
                </a:r>
              </a:p>
              <a:p>
                <a:pPr marL="285750" indent="-285750">
                  <a:buClr>
                    <a:schemeClr val="tx1"/>
                  </a:buClr>
                  <a:buFont typeface="Wingdings" pitchFamily="2" charset="2"/>
                  <a:buChar char="§"/>
                </a:pPr>
                <a:r>
                  <a:rPr lang="en-GB" dirty="0">
                    <a:solidFill>
                      <a:srgbClr val="00B050"/>
                    </a:solidFill>
                  </a:rPr>
                  <a:t>Run II </a:t>
                </a:r>
                <a:r>
                  <a:rPr lang="en-GB" dirty="0" err="1">
                    <a:solidFill>
                      <a:schemeClr val="tx1">
                        <a:lumMod val="65000"/>
                        <a:lumOff val="35000"/>
                      </a:schemeClr>
                    </a:solidFill>
                  </a:rPr>
                  <a:t>wrt</a:t>
                </a:r>
                <a:r>
                  <a:rPr lang="en-GB" dirty="0">
                    <a:solidFill>
                      <a:schemeClr val="tx1">
                        <a:lumMod val="65000"/>
                        <a:lumOff val="35000"/>
                      </a:schemeClr>
                    </a:solidFill>
                  </a:rPr>
                  <a:t> Run I: </a:t>
                </a:r>
              </a:p>
              <a:p>
                <a:pPr marL="742950" lvl="1" indent="-285750">
                  <a:buClr>
                    <a:schemeClr val="tx1"/>
                  </a:buClr>
                  <a:buFont typeface="Wingdings" pitchFamily="2" charset="2"/>
                  <a:buChar char="§"/>
                </a:pPr>
                <a:r>
                  <a:rPr lang="en-GB" dirty="0">
                    <a:solidFill>
                      <a:schemeClr val="tx1">
                        <a:lumMod val="65000"/>
                        <a:lumOff val="35000"/>
                      </a:schemeClr>
                    </a:solidFill>
                    <a:latin typeface="+mn-lt"/>
                  </a:rPr>
                  <a:t>Detailed MC simulation of beamline </a:t>
                </a:r>
                <a:r>
                  <a:rPr lang="en-GB" sz="1200" i="1" dirty="0">
                    <a:effectLst/>
                    <a:latin typeface="+mn-lt"/>
                    <a:hlinkClick r:id="rId4"/>
                  </a:rPr>
                  <a:t>JHEP 09 (2022), 233</a:t>
                </a:r>
                <a:endParaRPr lang="en-GB" dirty="0">
                  <a:solidFill>
                    <a:schemeClr val="tx1">
                      <a:lumMod val="65000"/>
                      <a:lumOff val="35000"/>
                    </a:schemeClr>
                  </a:solidFill>
                </a:endParaRPr>
              </a:p>
              <a:p>
                <a:pPr marL="742950" lvl="1" indent="-285750">
                  <a:buClr>
                    <a:schemeClr val="tx1">
                      <a:lumMod val="65000"/>
                      <a:lumOff val="35000"/>
                    </a:schemeClr>
                  </a:buClr>
                  <a:buFont typeface="Wingdings" pitchFamily="2" charset="2"/>
                  <a:buChar char="§"/>
                </a:pPr>
                <a:r>
                  <a:rPr lang="en-GB" b="1" dirty="0"/>
                  <a:t>Improved vacuum separation </a:t>
                </a:r>
                <a:r>
                  <a:rPr lang="en-GB" dirty="0">
                    <a:solidFill>
                      <a:schemeClr val="tx1">
                        <a:lumMod val="65000"/>
                        <a:lumOff val="35000"/>
                      </a:schemeClr>
                    </a:solidFill>
                  </a:rPr>
                  <a:t>between experiment and beamline</a:t>
                </a:r>
              </a:p>
              <a:p>
                <a:pPr marL="742950" lvl="1" indent="-285750">
                  <a:buFont typeface="Wingdings" pitchFamily="2" charset="2"/>
                  <a:buChar char="§"/>
                </a:pPr>
                <a:r>
                  <a:rPr lang="en-GB" dirty="0">
                    <a:solidFill>
                      <a:schemeClr val="tx1">
                        <a:lumMod val="65000"/>
                        <a:lumOff val="35000"/>
                      </a:schemeClr>
                    </a:solidFill>
                  </a:rPr>
                  <a:t>Less beam-induced background with primary wrt secondary beam </a:t>
                </a:r>
              </a:p>
              <a:p>
                <a:pPr marL="742950" lvl="1" indent="-285750">
                  <a:buFont typeface="Wingdings" pitchFamily="2" charset="2"/>
                  <a:buChar char="§"/>
                </a:pPr>
                <a:r>
                  <a:rPr lang="en-GB" dirty="0">
                    <a:solidFill>
                      <a:schemeClr val="tx1">
                        <a:lumMod val="65000"/>
                        <a:lumOff val="35000"/>
                      </a:schemeClr>
                    </a:solidFill>
                  </a:rPr>
                  <a:t>Longer beam bunch to reduce pile-up</a:t>
                </a:r>
              </a:p>
            </p:txBody>
          </p:sp>
        </mc:Choice>
        <mc:Fallback xmlns="">
          <p:sp>
            <p:nvSpPr>
              <p:cNvPr id="7" name="CasellaDiTesto 59">
                <a:extLst>
                  <a:ext uri="{FF2B5EF4-FFF2-40B4-BE49-F238E27FC236}">
                    <a16:creationId xmlns:a16="http://schemas.microsoft.com/office/drawing/2014/main" id="{66A4CFB8-06FB-85CB-89A7-A559EE60E57E}"/>
                  </a:ext>
                </a:extLst>
              </p:cNvPr>
              <p:cNvSpPr txBox="1">
                <a:spLocks noRot="1" noChangeAspect="1" noMove="1" noResize="1" noEditPoints="1" noAdjustHandles="1" noChangeArrowheads="1" noChangeShapeType="1" noTextEdit="1"/>
              </p:cNvSpPr>
              <p:nvPr/>
            </p:nvSpPr>
            <p:spPr>
              <a:xfrm>
                <a:off x="326091" y="4294963"/>
                <a:ext cx="8579257" cy="2585323"/>
              </a:xfrm>
              <a:prstGeom prst="rect">
                <a:avLst/>
              </a:prstGeom>
              <a:blipFill>
                <a:blip r:embed="rId5"/>
                <a:stretch>
                  <a:fillRect l="-443" t="-980" b="-343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881FAA1B-66F2-CEBC-D87B-717D1415344C}"/>
              </a:ext>
            </a:extLst>
          </p:cNvPr>
          <p:cNvGrpSpPr/>
          <p:nvPr/>
        </p:nvGrpSpPr>
        <p:grpSpPr>
          <a:xfrm>
            <a:off x="8105140" y="1764853"/>
            <a:ext cx="3726046" cy="2437206"/>
            <a:chOff x="8105140" y="1269008"/>
            <a:chExt cx="3726046" cy="2437206"/>
          </a:xfrm>
        </p:grpSpPr>
        <p:pic>
          <p:nvPicPr>
            <p:cNvPr id="9" name="Picture 8">
              <a:extLst>
                <a:ext uri="{FF2B5EF4-FFF2-40B4-BE49-F238E27FC236}">
                  <a16:creationId xmlns:a16="http://schemas.microsoft.com/office/drawing/2014/main" id="{4539709B-E0BA-EBEE-5792-E451FE665EBF}"/>
                </a:ext>
              </a:extLst>
            </p:cNvPr>
            <p:cNvPicPr>
              <a:picLocks noChangeAspect="1"/>
            </p:cNvPicPr>
            <p:nvPr/>
          </p:nvPicPr>
          <p:blipFill>
            <a:blip r:embed="rId6"/>
            <a:stretch>
              <a:fillRect/>
            </a:stretch>
          </p:blipFill>
          <p:spPr>
            <a:xfrm>
              <a:off x="8105140" y="1353704"/>
              <a:ext cx="3726046" cy="208444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2DF4A2C-1496-1E15-70E4-F9AC78BD4330}"/>
                    </a:ext>
                  </a:extLst>
                </p:cNvPr>
                <p:cNvSpPr txBox="1"/>
                <p:nvPr/>
              </p:nvSpPr>
              <p:spPr>
                <a:xfrm>
                  <a:off x="9599594" y="2449223"/>
                  <a:ext cx="221826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sSup>
                          <m:sSupPr>
                            <m:ctrlPr>
                              <a:rPr lang="it-IT" i="1" smtClean="0">
                                <a:latin typeface="Cambria Math" panose="02040503050406030204" pitchFamily="18" charset="0"/>
                              </a:rPr>
                            </m:ctrlPr>
                          </m:sSupPr>
                          <m:e>
                            <m:r>
                              <a:rPr lang="en-US" b="0" i="1" smtClean="0">
                                <a:latin typeface="Cambria Math" panose="02040503050406030204" pitchFamily="18" charset="0"/>
                              </a:rPr>
                              <m:t>𝑒</m:t>
                            </m:r>
                          </m:e>
                          <m:sup>
                            <m:r>
                              <a:rPr lang="it-IT"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𝛾𝛾</m:t>
                        </m:r>
                      </m:oMath>
                    </m:oMathPara>
                  </a14:m>
                  <a:endParaRPr lang="it-IT" dirty="0"/>
                </a:p>
              </p:txBody>
            </p:sp>
          </mc:Choice>
          <mc:Fallback xmlns="">
            <p:sp>
              <p:nvSpPr>
                <p:cNvPr id="8" name="TextBox 7">
                  <a:extLst>
                    <a:ext uri="{FF2B5EF4-FFF2-40B4-BE49-F238E27FC236}">
                      <a16:creationId xmlns:a16="http://schemas.microsoft.com/office/drawing/2014/main" id="{4DAED123-C787-2E19-386D-5DF4C0180626}"/>
                    </a:ext>
                  </a:extLst>
                </p:cNvPr>
                <p:cNvSpPr txBox="1">
                  <a:spLocks noRot="1" noChangeAspect="1" noMove="1" noResize="1" noEditPoints="1" noAdjustHandles="1" noChangeArrowheads="1" noChangeShapeType="1" noTextEdit="1"/>
                </p:cNvSpPr>
                <p:nvPr/>
              </p:nvSpPr>
              <p:spPr>
                <a:xfrm>
                  <a:off x="9599594" y="2449223"/>
                  <a:ext cx="2218266" cy="369332"/>
                </a:xfrm>
                <a:prstGeom prst="rect">
                  <a:avLst/>
                </a:prstGeom>
                <a:blipFill>
                  <a:blip r:embed="rId7"/>
                  <a:stretch>
                    <a:fillRect b="-10000"/>
                  </a:stretch>
                </a:blipFill>
              </p:spPr>
              <p:txBody>
                <a:bodyPr/>
                <a:lstStyle/>
                <a:p>
                  <a:r>
                    <a:rPr lang="it-IT">
                      <a:noFill/>
                    </a:rPr>
                    <a:t> </a:t>
                  </a:r>
                </a:p>
              </p:txBody>
            </p:sp>
          </mc:Fallback>
        </mc:AlternateContent>
        <p:sp>
          <p:nvSpPr>
            <p:cNvPr id="11" name="TextBox 10">
              <a:extLst>
                <a:ext uri="{FF2B5EF4-FFF2-40B4-BE49-F238E27FC236}">
                  <a16:creationId xmlns:a16="http://schemas.microsoft.com/office/drawing/2014/main" id="{C30A624C-1CBF-5354-DFB1-8C3782EDA160}"/>
                </a:ext>
              </a:extLst>
            </p:cNvPr>
            <p:cNvSpPr txBox="1"/>
            <p:nvPr/>
          </p:nvSpPr>
          <p:spPr>
            <a:xfrm>
              <a:off x="10145863" y="1269008"/>
              <a:ext cx="1671997" cy="738664"/>
            </a:xfrm>
            <a:prstGeom prst="rect">
              <a:avLst/>
            </a:prstGeom>
            <a:solidFill>
              <a:schemeClr val="bg1"/>
            </a:solidFill>
            <a:ln>
              <a:solidFill>
                <a:schemeClr val="tx1"/>
              </a:solidFill>
            </a:ln>
          </p:spPr>
          <p:txBody>
            <a:bodyPr wrap="square" rtlCol="0">
              <a:spAutoFit/>
            </a:bodyPr>
            <a:lstStyle/>
            <a:p>
              <a:r>
                <a:rPr lang="it-IT" sz="1400" dirty="0">
                  <a:solidFill>
                    <a:srgbClr val="0000FF"/>
                  </a:solidFill>
                </a:rPr>
                <a:t>RUN I 1.6×10</a:t>
              </a:r>
              <a:r>
                <a:rPr lang="it-IT" sz="1400" baseline="30000" dirty="0">
                  <a:solidFill>
                    <a:srgbClr val="0000FF"/>
                  </a:solidFill>
                </a:rPr>
                <a:t>7</a:t>
              </a:r>
              <a:r>
                <a:rPr lang="it-IT" sz="1400" dirty="0">
                  <a:solidFill>
                    <a:srgbClr val="0000FF"/>
                  </a:solidFill>
                </a:rPr>
                <a:t> </a:t>
              </a:r>
              <a:r>
                <a:rPr lang="it-IT" sz="1400" dirty="0" err="1">
                  <a:solidFill>
                    <a:srgbClr val="0000FF"/>
                  </a:solidFill>
                </a:rPr>
                <a:t>PoT</a:t>
              </a:r>
              <a:endParaRPr lang="it-IT" sz="1400" dirty="0">
                <a:solidFill>
                  <a:srgbClr val="0000FF"/>
                </a:solidFill>
              </a:endParaRPr>
            </a:p>
            <a:p>
              <a:r>
                <a:rPr lang="it-IT" sz="1400" dirty="0">
                  <a:solidFill>
                    <a:srgbClr val="FF0000"/>
                  </a:solidFill>
                </a:rPr>
                <a:t>RUN I 1.6×10</a:t>
              </a:r>
              <a:r>
                <a:rPr lang="it-IT" sz="1400" baseline="30000" dirty="0">
                  <a:solidFill>
                    <a:srgbClr val="FF0000"/>
                  </a:solidFill>
                </a:rPr>
                <a:t>10 </a:t>
              </a:r>
              <a:r>
                <a:rPr lang="it-IT" sz="1400" dirty="0" err="1">
                  <a:solidFill>
                    <a:srgbClr val="FF0000"/>
                  </a:solidFill>
                </a:rPr>
                <a:t>PoT</a:t>
              </a:r>
              <a:endParaRPr lang="it-IT" sz="1400" dirty="0">
                <a:solidFill>
                  <a:srgbClr val="FF0000"/>
                </a:solidFill>
              </a:endParaRPr>
            </a:p>
            <a:p>
              <a:r>
                <a:rPr lang="it-IT" sz="1400" dirty="0">
                  <a:solidFill>
                    <a:srgbClr val="00B050"/>
                  </a:solidFill>
                </a:rPr>
                <a:t>RUN II 1.6×10</a:t>
              </a:r>
              <a:r>
                <a:rPr lang="it-IT" sz="1400" baseline="30000" dirty="0">
                  <a:solidFill>
                    <a:srgbClr val="00B050"/>
                  </a:solidFill>
                </a:rPr>
                <a:t>10 </a:t>
              </a:r>
              <a:r>
                <a:rPr lang="it-IT" sz="1400" dirty="0" err="1">
                  <a:solidFill>
                    <a:srgbClr val="00B050"/>
                  </a:solidFill>
                </a:rPr>
                <a:t>PoT</a:t>
              </a:r>
              <a:endParaRPr lang="it-IT" sz="1400" dirty="0">
                <a:solidFill>
                  <a:srgbClr val="00B050"/>
                </a:solidFill>
              </a:endParaRPr>
            </a:p>
          </p:txBody>
        </p:sp>
        <p:sp>
          <p:nvSpPr>
            <p:cNvPr id="12" name="TextBox 11">
              <a:extLst>
                <a:ext uri="{FF2B5EF4-FFF2-40B4-BE49-F238E27FC236}">
                  <a16:creationId xmlns:a16="http://schemas.microsoft.com/office/drawing/2014/main" id="{25D3D1E9-A9FB-EF1F-98C0-4BB0D066A4EF}"/>
                </a:ext>
              </a:extLst>
            </p:cNvPr>
            <p:cNvSpPr txBox="1"/>
            <p:nvPr/>
          </p:nvSpPr>
          <p:spPr>
            <a:xfrm>
              <a:off x="10933967" y="3459993"/>
              <a:ext cx="611065" cy="246221"/>
            </a:xfrm>
            <a:prstGeom prst="rect">
              <a:avLst/>
            </a:prstGeom>
            <a:noFill/>
          </p:spPr>
          <p:txBody>
            <a:bodyPr wrap="none" rtlCol="0">
              <a:spAutoFit/>
            </a:bodyPr>
            <a:lstStyle/>
            <a:p>
              <a:r>
                <a:rPr lang="en-US" sz="1000" b="1" dirty="0"/>
                <a:t>E [MeV]</a:t>
              </a:r>
            </a:p>
          </p:txBody>
        </p:sp>
      </p:grpSp>
      <p:grpSp>
        <p:nvGrpSpPr>
          <p:cNvPr id="13" name="Group 12">
            <a:extLst>
              <a:ext uri="{FF2B5EF4-FFF2-40B4-BE49-F238E27FC236}">
                <a16:creationId xmlns:a16="http://schemas.microsoft.com/office/drawing/2014/main" id="{561E7FD9-A90D-1A90-5EF3-1F1CD33282F6}"/>
              </a:ext>
            </a:extLst>
          </p:cNvPr>
          <p:cNvGrpSpPr/>
          <p:nvPr/>
        </p:nvGrpSpPr>
        <p:grpSpPr>
          <a:xfrm>
            <a:off x="8905348" y="4239737"/>
            <a:ext cx="3029962" cy="2596794"/>
            <a:chOff x="3719058" y="3756032"/>
            <a:chExt cx="3398722" cy="2652711"/>
          </a:xfrm>
        </p:grpSpPr>
        <p:pic>
          <p:nvPicPr>
            <p:cNvPr id="14" name="Immagine 114">
              <a:extLst>
                <a:ext uri="{FF2B5EF4-FFF2-40B4-BE49-F238E27FC236}">
                  <a16:creationId xmlns:a16="http://schemas.microsoft.com/office/drawing/2014/main" id="{6FCE5966-2966-26E3-068E-70CFC737A32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19058" y="4015163"/>
              <a:ext cx="3398722" cy="2393580"/>
            </a:xfrm>
            <a:prstGeom prst="rect">
              <a:avLst/>
            </a:prstGeom>
          </p:spPr>
        </p:pic>
        <p:sp>
          <p:nvSpPr>
            <p:cNvPr id="15" name="TextBox 14">
              <a:extLst>
                <a:ext uri="{FF2B5EF4-FFF2-40B4-BE49-F238E27FC236}">
                  <a16:creationId xmlns:a16="http://schemas.microsoft.com/office/drawing/2014/main" id="{BFAD1DEB-E3D7-5CB1-89DA-CF44A9450A4C}"/>
                </a:ext>
              </a:extLst>
            </p:cNvPr>
            <p:cNvSpPr txBox="1"/>
            <p:nvPr/>
          </p:nvSpPr>
          <p:spPr>
            <a:xfrm>
              <a:off x="3889751" y="3756032"/>
              <a:ext cx="3096285" cy="276999"/>
            </a:xfrm>
            <a:prstGeom prst="rect">
              <a:avLst/>
            </a:prstGeom>
            <a:noFill/>
          </p:spPr>
          <p:txBody>
            <a:bodyPr wrap="square" rtlCol="0">
              <a:spAutoFit/>
            </a:bodyPr>
            <a:lstStyle/>
            <a:p>
              <a:pPr algn="ctr"/>
              <a:r>
                <a:rPr lang="en-GB" sz="1200" b="1" dirty="0">
                  <a:solidFill>
                    <a:schemeClr val="tx1"/>
                  </a:solidFill>
                  <a:latin typeface="Arial Hebrew Scholar" pitchFamily="2" charset="-79"/>
                  <a:cs typeface="Arial Hebrew Scholar" pitchFamily="2" charset="-79"/>
                </a:rPr>
                <a:t>Bunch Length and Structure</a:t>
              </a:r>
            </a:p>
          </p:txBody>
        </p:sp>
      </p:grpSp>
    </p:spTree>
    <p:extLst>
      <p:ext uri="{BB962C8B-B14F-4D97-AF65-F5344CB8AC3E}">
        <p14:creationId xmlns:p14="http://schemas.microsoft.com/office/powerpoint/2010/main" val="3860380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0411-77EC-4410-02B6-6D2A3576196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E8AB33E-A676-7E5F-AF84-260DD588755A}"/>
              </a:ext>
            </a:extLst>
          </p:cNvPr>
          <p:cNvSpPr txBox="1">
            <a:spLocks/>
          </p:cNvSpPr>
          <p:nvPr/>
        </p:nvSpPr>
        <p:spPr>
          <a:xfrm>
            <a:off x="629392" y="2279104"/>
            <a:ext cx="10724408" cy="4224528"/>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 </a:t>
            </a:r>
          </a:p>
          <a:p>
            <a:pPr>
              <a:buFont typeface="Wingdings 2" charset="2"/>
              <a:buChar char=""/>
            </a:pPr>
            <a:r>
              <a:rPr lang="en-US" dirty="0">
                <a:solidFill>
                  <a:schemeClr val="accent1"/>
                </a:solidFill>
              </a:rPr>
              <a:t> Dark Matter issue </a:t>
            </a:r>
          </a:p>
          <a:p>
            <a:pPr>
              <a:buFont typeface="Wingdings 2" charset="2"/>
              <a:buChar char=""/>
            </a:pPr>
            <a:r>
              <a:rPr lang="en-US" dirty="0">
                <a:solidFill>
                  <a:schemeClr val="accent1"/>
                </a:solidFill>
              </a:rPr>
              <a:t> Dark Matter production with positron beams</a:t>
            </a:r>
          </a:p>
          <a:p>
            <a:pPr>
              <a:buFont typeface="Wingdings 2" charset="2"/>
              <a:buChar char=""/>
            </a:pPr>
            <a:r>
              <a:rPr lang="en-US" dirty="0">
                <a:solidFill>
                  <a:schemeClr val="accent1"/>
                </a:solidFill>
              </a:rPr>
              <a:t> Frascati Lab</a:t>
            </a:r>
          </a:p>
          <a:p>
            <a:pPr>
              <a:buFont typeface="Wingdings 2" charset="2"/>
              <a:buChar char=""/>
            </a:pPr>
            <a:r>
              <a:rPr lang="en-US" dirty="0">
                <a:solidFill>
                  <a:schemeClr val="accent1"/>
                </a:solidFill>
              </a:rPr>
              <a:t> The </a:t>
            </a:r>
            <a:r>
              <a:rPr lang="en-US" i="1" dirty="0">
                <a:solidFill>
                  <a:schemeClr val="accent1"/>
                </a:solidFill>
              </a:rPr>
              <a:t>X17</a:t>
            </a:r>
            <a:r>
              <a:rPr lang="en-US" dirty="0">
                <a:solidFill>
                  <a:schemeClr val="accent1"/>
                </a:solidFill>
              </a:rPr>
              <a:t> Anomaly</a:t>
            </a:r>
          </a:p>
          <a:p>
            <a:pPr>
              <a:buFont typeface="Wingdings 2" charset="2"/>
              <a:buChar char=""/>
            </a:pPr>
            <a:r>
              <a:rPr lang="en-US" dirty="0">
                <a:solidFill>
                  <a:schemeClr val="accent1"/>
                </a:solidFill>
              </a:rPr>
              <a:t> PADME status, plans and prospects</a:t>
            </a:r>
          </a:p>
          <a:p>
            <a:endParaRPr lang="en-US" b="1" dirty="0"/>
          </a:p>
        </p:txBody>
      </p:sp>
      <p:sp>
        <p:nvSpPr>
          <p:cNvPr id="4" name="Slide Number Placeholder 3">
            <a:extLst>
              <a:ext uri="{FF2B5EF4-FFF2-40B4-BE49-F238E27FC236}">
                <a16:creationId xmlns:a16="http://schemas.microsoft.com/office/drawing/2014/main" id="{8B940DF2-2094-BC00-DD87-B98FD07670C3}"/>
              </a:ext>
            </a:extLst>
          </p:cNvPr>
          <p:cNvSpPr>
            <a:spLocks noGrp="1"/>
          </p:cNvSpPr>
          <p:nvPr>
            <p:ph type="sldNum" sz="quarter" idx="12"/>
          </p:nvPr>
        </p:nvSpPr>
        <p:spPr>
          <a:xfrm>
            <a:off x="638404" y="1458820"/>
            <a:ext cx="900000" cy="334966"/>
          </a:xfrm>
        </p:spPr>
        <p:txBody>
          <a:bodyPr/>
          <a:lstStyle/>
          <a:p>
            <a:fld id="{FD720266-2806-FD4B-BDA0-B40673E12AB8}" type="slidenum">
              <a:rPr lang="en-US" smtClean="0"/>
              <a:pPr/>
              <a:t>2</a:t>
            </a:fld>
            <a:endParaRPr lang="en-US" dirty="0"/>
          </a:p>
        </p:txBody>
      </p:sp>
    </p:spTree>
    <p:extLst>
      <p:ext uri="{BB962C8B-B14F-4D97-AF65-F5344CB8AC3E}">
        <p14:creationId xmlns:p14="http://schemas.microsoft.com/office/powerpoint/2010/main" val="292396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99DB-5F7E-FE51-F137-6CC880551C72}"/>
              </a:ext>
            </a:extLst>
          </p:cNvPr>
          <p:cNvSpPr>
            <a:spLocks noGrp="1"/>
          </p:cNvSpPr>
          <p:nvPr>
            <p:ph type="title"/>
          </p:nvPr>
        </p:nvSpPr>
        <p:spPr/>
        <p:txBody>
          <a:bodyPr/>
          <a:lstStyle/>
          <a:p>
            <a:r>
              <a:rPr lang="en-GB" i="1" dirty="0" err="1"/>
              <a:t>e</a:t>
            </a:r>
            <a:r>
              <a:rPr lang="en-GB" i="1" baseline="30000" dirty="0" err="1"/>
              <a:t>+</a:t>
            </a:r>
            <a:r>
              <a:rPr lang="en-GB" i="1" dirty="0" err="1"/>
              <a:t>e</a:t>
            </a:r>
            <a:r>
              <a:rPr lang="en-GB" i="1" baseline="30000" dirty="0"/>
              <a:t>–</a:t>
            </a:r>
            <a:r>
              <a:rPr lang="en-GB" i="1" dirty="0"/>
              <a:t> → </a:t>
            </a:r>
            <a:r>
              <a:rPr lang="el-GR" i="1" dirty="0" err="1"/>
              <a:t>γγ</a:t>
            </a:r>
            <a:r>
              <a:rPr lang="el-GR" i="1" dirty="0"/>
              <a:t> </a:t>
            </a:r>
            <a:r>
              <a:rPr lang="en-GB" i="1" dirty="0"/>
              <a:t>cross section</a:t>
            </a:r>
            <a:endParaRPr lang="en-US" dirty="0"/>
          </a:p>
        </p:txBody>
      </p:sp>
      <p:sp>
        <p:nvSpPr>
          <p:cNvPr id="3" name="Slide Number Placeholder 2">
            <a:extLst>
              <a:ext uri="{FF2B5EF4-FFF2-40B4-BE49-F238E27FC236}">
                <a16:creationId xmlns:a16="http://schemas.microsoft.com/office/drawing/2014/main" id="{3D0C60DA-732B-DC7C-0CA2-47335A64958D}"/>
              </a:ext>
            </a:extLst>
          </p:cNvPr>
          <p:cNvSpPr>
            <a:spLocks noGrp="1"/>
          </p:cNvSpPr>
          <p:nvPr>
            <p:ph type="sldNum" sz="quarter" idx="12"/>
          </p:nvPr>
        </p:nvSpPr>
        <p:spPr/>
        <p:txBody>
          <a:bodyPr/>
          <a:lstStyle/>
          <a:p>
            <a:fld id="{FD720266-2806-FD4B-BDA0-B40673E12AB8}" type="slidenum">
              <a:rPr lang="en-US" smtClean="0"/>
              <a:pPr/>
              <a:t>20</a:t>
            </a:fld>
            <a:endParaRPr lang="en-US" dirty="0"/>
          </a:p>
        </p:txBody>
      </p:sp>
      <p:grpSp>
        <p:nvGrpSpPr>
          <p:cNvPr id="4" name="object 3">
            <a:extLst>
              <a:ext uri="{FF2B5EF4-FFF2-40B4-BE49-F238E27FC236}">
                <a16:creationId xmlns:a16="http://schemas.microsoft.com/office/drawing/2014/main" id="{12DC37A8-DF2A-40C3-CBC7-5CC6B696F88C}"/>
              </a:ext>
            </a:extLst>
          </p:cNvPr>
          <p:cNvGrpSpPr/>
          <p:nvPr/>
        </p:nvGrpSpPr>
        <p:grpSpPr>
          <a:xfrm>
            <a:off x="145733" y="3704473"/>
            <a:ext cx="5313523" cy="3142588"/>
            <a:chOff x="540004" y="557638"/>
            <a:chExt cx="7384415" cy="3932554"/>
          </a:xfrm>
        </p:grpSpPr>
        <p:pic>
          <p:nvPicPr>
            <p:cNvPr id="5" name="object 4">
              <a:extLst>
                <a:ext uri="{FF2B5EF4-FFF2-40B4-BE49-F238E27FC236}">
                  <a16:creationId xmlns:a16="http://schemas.microsoft.com/office/drawing/2014/main" id="{CC3DE492-321C-4123-09A9-24AA0BD9C212}"/>
                </a:ext>
              </a:extLst>
            </p:cNvPr>
            <p:cNvPicPr/>
            <p:nvPr/>
          </p:nvPicPr>
          <p:blipFill>
            <a:blip r:embed="rId2" cstate="print"/>
            <a:stretch>
              <a:fillRect/>
            </a:stretch>
          </p:blipFill>
          <p:spPr>
            <a:xfrm>
              <a:off x="3701597" y="1531384"/>
              <a:ext cx="4222423" cy="2844929"/>
            </a:xfrm>
            <a:prstGeom prst="rect">
              <a:avLst/>
            </a:prstGeom>
          </p:spPr>
        </p:pic>
        <p:pic>
          <p:nvPicPr>
            <p:cNvPr id="6" name="object 5">
              <a:extLst>
                <a:ext uri="{FF2B5EF4-FFF2-40B4-BE49-F238E27FC236}">
                  <a16:creationId xmlns:a16="http://schemas.microsoft.com/office/drawing/2014/main" id="{63BCE228-3A30-DCB4-A904-46B1AF6F573F}"/>
                </a:ext>
              </a:extLst>
            </p:cNvPr>
            <p:cNvPicPr/>
            <p:nvPr/>
          </p:nvPicPr>
          <p:blipFill>
            <a:blip r:embed="rId3" cstate="print"/>
            <a:stretch>
              <a:fillRect/>
            </a:stretch>
          </p:blipFill>
          <p:spPr>
            <a:xfrm>
              <a:off x="1079995" y="557638"/>
              <a:ext cx="2064422" cy="1960303"/>
            </a:xfrm>
            <a:prstGeom prst="rect">
              <a:avLst/>
            </a:prstGeom>
          </p:spPr>
        </p:pic>
        <p:pic>
          <p:nvPicPr>
            <p:cNvPr id="7" name="object 6">
              <a:extLst>
                <a:ext uri="{FF2B5EF4-FFF2-40B4-BE49-F238E27FC236}">
                  <a16:creationId xmlns:a16="http://schemas.microsoft.com/office/drawing/2014/main" id="{264C0C4F-8DA0-E166-8541-303159AAEFA6}"/>
                </a:ext>
              </a:extLst>
            </p:cNvPr>
            <p:cNvPicPr/>
            <p:nvPr/>
          </p:nvPicPr>
          <p:blipFill>
            <a:blip r:embed="rId4" cstate="print"/>
            <a:stretch>
              <a:fillRect/>
            </a:stretch>
          </p:blipFill>
          <p:spPr>
            <a:xfrm>
              <a:off x="540004" y="2555653"/>
              <a:ext cx="3133458" cy="1933917"/>
            </a:xfrm>
            <a:prstGeom prst="rect">
              <a:avLst/>
            </a:prstGeom>
          </p:spPr>
        </p:pic>
      </p:grpSp>
      <mc:AlternateContent xmlns:mc="http://schemas.openxmlformats.org/markup-compatibility/2006" xmlns:a14="http://schemas.microsoft.com/office/drawing/2010/main">
        <mc:Choice Requires="a14">
          <p:sp>
            <p:nvSpPr>
              <p:cNvPr id="9" name="object 9">
                <a:extLst>
                  <a:ext uri="{FF2B5EF4-FFF2-40B4-BE49-F238E27FC236}">
                    <a16:creationId xmlns:a16="http://schemas.microsoft.com/office/drawing/2014/main" id="{A6AD1B8E-27E0-C1ED-08EF-39300C024D3A}"/>
                  </a:ext>
                </a:extLst>
              </p:cNvPr>
              <p:cNvSpPr txBox="1"/>
              <p:nvPr/>
            </p:nvSpPr>
            <p:spPr>
              <a:xfrm>
                <a:off x="245237" y="1977881"/>
                <a:ext cx="5949823" cy="1723549"/>
              </a:xfrm>
              <a:prstGeom prst="rect">
                <a:avLst/>
              </a:prstGeom>
              <a:noFill/>
            </p:spPr>
            <p:txBody>
              <a:bodyPr vert="horz" wrap="square" lIns="0" tIns="40005" rIns="0" bIns="0" rtlCol="0">
                <a:spAutoFit/>
              </a:bodyPr>
              <a:lstStyle/>
              <a:p>
                <a:pPr marL="298450" marR="560705" indent="-285750">
                  <a:lnSpc>
                    <a:spcPts val="2230"/>
                  </a:lnSpc>
                  <a:spcBef>
                    <a:spcPts val="315"/>
                  </a:spcBef>
                  <a:buFont typeface="Wingdings" pitchFamily="2" charset="2"/>
                  <a:buChar char="§"/>
                </a:pPr>
                <a:r>
                  <a:rPr lang="en-GB" dirty="0">
                    <a:solidFill>
                      <a:schemeClr val="tx1">
                        <a:lumMod val="65000"/>
                        <a:lumOff val="35000"/>
                      </a:schemeClr>
                    </a:solidFill>
                    <a:cs typeface="Arial"/>
                  </a:rPr>
                  <a:t>Below</a:t>
                </a:r>
                <a:r>
                  <a:rPr lang="en-GB" spc="-10" dirty="0">
                    <a:solidFill>
                      <a:schemeClr val="tx1">
                        <a:lumMod val="65000"/>
                        <a:lumOff val="35000"/>
                      </a:schemeClr>
                    </a:solidFill>
                    <a:cs typeface="Arial"/>
                  </a:rPr>
                  <a:t> </a:t>
                </a:r>
                <a:r>
                  <a:rPr lang="en-GB" dirty="0">
                    <a:solidFill>
                      <a:schemeClr val="tx1">
                        <a:lumMod val="65000"/>
                        <a:lumOff val="35000"/>
                      </a:schemeClr>
                    </a:solidFill>
                    <a:cs typeface="Arial"/>
                  </a:rPr>
                  <a:t>0.6 GeV</a:t>
                </a:r>
                <a:r>
                  <a:rPr lang="en-GB" spc="-10" dirty="0">
                    <a:solidFill>
                      <a:schemeClr val="tx1">
                        <a:lumMod val="65000"/>
                        <a:lumOff val="35000"/>
                      </a:schemeClr>
                    </a:solidFill>
                    <a:cs typeface="Arial"/>
                  </a:rPr>
                  <a:t> </a:t>
                </a:r>
                <a:r>
                  <a:rPr lang="en-GB" dirty="0">
                    <a:solidFill>
                      <a:schemeClr val="tx1">
                        <a:lumMod val="65000"/>
                        <a:lumOff val="35000"/>
                      </a:schemeClr>
                    </a:solidFill>
                    <a:cs typeface="Arial"/>
                  </a:rPr>
                  <a:t>known</a:t>
                </a:r>
                <a:r>
                  <a:rPr lang="en-GB" spc="-15" dirty="0">
                    <a:solidFill>
                      <a:schemeClr val="tx1">
                        <a:lumMod val="65000"/>
                        <a:lumOff val="35000"/>
                      </a:schemeClr>
                    </a:solidFill>
                    <a:cs typeface="Arial"/>
                  </a:rPr>
                  <a:t> </a:t>
                </a:r>
                <a:r>
                  <a:rPr lang="en-GB" dirty="0">
                    <a:solidFill>
                      <a:schemeClr val="tx1">
                        <a:lumMod val="65000"/>
                        <a:lumOff val="35000"/>
                      </a:schemeClr>
                    </a:solidFill>
                    <a:cs typeface="Arial"/>
                  </a:rPr>
                  <a:t>only with </a:t>
                </a:r>
                <a:r>
                  <a:rPr lang="en-GB" spc="-25" dirty="0">
                    <a:solidFill>
                      <a:schemeClr val="tx1">
                        <a:lumMod val="65000"/>
                        <a:lumOff val="35000"/>
                      </a:schemeClr>
                    </a:solidFill>
                    <a:cs typeface="Arial"/>
                  </a:rPr>
                  <a:t>20% </a:t>
                </a:r>
                <a:r>
                  <a:rPr lang="en-GB" spc="-10" dirty="0">
                    <a:solidFill>
                      <a:schemeClr val="tx1">
                        <a:lumMod val="65000"/>
                        <a:lumOff val="35000"/>
                      </a:schemeClr>
                    </a:solidFill>
                    <a:cs typeface="Arial"/>
                  </a:rPr>
                  <a:t>accuracy.</a:t>
                </a:r>
                <a:endParaRPr lang="en-GB" dirty="0">
                  <a:solidFill>
                    <a:schemeClr val="tx1">
                      <a:lumMod val="65000"/>
                      <a:lumOff val="35000"/>
                    </a:schemeClr>
                  </a:solidFill>
                  <a:cs typeface="Arial"/>
                </a:endParaRPr>
              </a:p>
              <a:p>
                <a:pPr marL="298450" marR="5080" indent="-285750">
                  <a:lnSpc>
                    <a:spcPts val="2230"/>
                  </a:lnSpc>
                  <a:spcBef>
                    <a:spcPts val="10"/>
                  </a:spcBef>
                  <a:buClr>
                    <a:schemeClr val="tx1"/>
                  </a:buClr>
                  <a:buFont typeface="Wingdings" pitchFamily="2" charset="2"/>
                  <a:buChar char="§"/>
                </a:pPr>
                <a:r>
                  <a:rPr lang="en-GB" dirty="0">
                    <a:solidFill>
                      <a:srgbClr val="4BACC6"/>
                    </a:solidFill>
                    <a:cs typeface="Arial"/>
                  </a:rPr>
                  <a:t>Can</a:t>
                </a:r>
                <a:r>
                  <a:rPr lang="en-GB" spc="-10" dirty="0">
                    <a:solidFill>
                      <a:srgbClr val="4BACC6"/>
                    </a:solidFill>
                    <a:cs typeface="Arial"/>
                  </a:rPr>
                  <a:t> </a:t>
                </a:r>
                <a:r>
                  <a:rPr lang="en-GB" dirty="0">
                    <a:solidFill>
                      <a:srgbClr val="4BACC6"/>
                    </a:solidFill>
                    <a:cs typeface="Arial"/>
                  </a:rPr>
                  <a:t>be sensitive to sub-GeV</a:t>
                </a:r>
                <a:r>
                  <a:rPr lang="en-GB" spc="-10" dirty="0">
                    <a:solidFill>
                      <a:srgbClr val="4BACC6"/>
                    </a:solidFill>
                    <a:cs typeface="Arial"/>
                  </a:rPr>
                  <a:t> </a:t>
                </a:r>
                <a:r>
                  <a:rPr lang="en-GB" dirty="0">
                    <a:solidFill>
                      <a:srgbClr val="4BACC6"/>
                    </a:solidFill>
                    <a:cs typeface="Arial"/>
                  </a:rPr>
                  <a:t>new</a:t>
                </a:r>
                <a:r>
                  <a:rPr lang="en-GB" spc="5" dirty="0">
                    <a:solidFill>
                      <a:srgbClr val="4BACC6"/>
                    </a:solidFill>
                    <a:cs typeface="Arial"/>
                  </a:rPr>
                  <a:t> </a:t>
                </a:r>
                <a:r>
                  <a:rPr lang="en-GB" spc="-10" dirty="0">
                    <a:solidFill>
                      <a:srgbClr val="4BACC6"/>
                    </a:solidFill>
                    <a:cs typeface="Arial"/>
                  </a:rPr>
                  <a:t>physics since available measurement </a:t>
                </a:r>
                <a14:m>
                  <m:oMath xmlns:m="http://schemas.openxmlformats.org/officeDocument/2006/math">
                    <m:sSup>
                      <m:sSupPr>
                        <m:ctrlPr>
                          <a:rPr lang="ar-AE" i="1" spc="-10" smtClean="0">
                            <a:solidFill>
                              <a:srgbClr val="4BACC6"/>
                            </a:solidFill>
                            <a:latin typeface="Cambria Math" panose="02040503050406030204" pitchFamily="18" charset="0"/>
                            <a:cs typeface="Arial"/>
                          </a:rPr>
                        </m:ctrlPr>
                      </m:sSupPr>
                      <m:e>
                        <m:r>
                          <a:rPr lang="ar-AE" b="0" i="1" spc="-10" smtClean="0">
                            <a:solidFill>
                              <a:srgbClr val="4BACC6"/>
                            </a:solidFill>
                            <a:latin typeface="Cambria Math" panose="02040503050406030204" pitchFamily="18" charset="0"/>
                            <a:cs typeface="Arial"/>
                          </a:rPr>
                          <m:t>𝑒</m:t>
                        </m:r>
                      </m:e>
                      <m:sup>
                        <m:r>
                          <a:rPr lang="ar-AE" b="0" i="1" spc="-10" smtClean="0">
                            <a:solidFill>
                              <a:srgbClr val="4BACC6"/>
                            </a:solidFill>
                            <a:latin typeface="Cambria Math" panose="02040503050406030204" pitchFamily="18" charset="0"/>
                            <a:cs typeface="Arial"/>
                          </a:rPr>
                          <m:t>+</m:t>
                        </m:r>
                      </m:sup>
                    </m:sSup>
                    <m:sSup>
                      <m:sSupPr>
                        <m:ctrlPr>
                          <a:rPr lang="ar-AE" i="1" spc="-10" smtClean="0">
                            <a:solidFill>
                              <a:srgbClr val="4BACC6"/>
                            </a:solidFill>
                            <a:latin typeface="Cambria Math" panose="02040503050406030204" pitchFamily="18" charset="0"/>
                            <a:cs typeface="Arial"/>
                          </a:rPr>
                        </m:ctrlPr>
                      </m:sSupPr>
                      <m:e>
                        <m:r>
                          <a:rPr lang="ar-AE" b="0" i="1" spc="-10" smtClean="0">
                            <a:solidFill>
                              <a:srgbClr val="4BACC6"/>
                            </a:solidFill>
                            <a:latin typeface="Cambria Math" panose="02040503050406030204" pitchFamily="18" charset="0"/>
                            <a:cs typeface="Arial"/>
                          </a:rPr>
                          <m:t>𝑒</m:t>
                        </m:r>
                      </m:e>
                      <m:sup>
                        <m:r>
                          <a:rPr lang="ar-AE" i="1" spc="-10" smtClean="0">
                            <a:solidFill>
                              <a:srgbClr val="4BACC6"/>
                            </a:solidFill>
                            <a:latin typeface="Cambria Math" panose="02040503050406030204" pitchFamily="18" charset="0"/>
                            <a:ea typeface="Cambria Math" panose="02040503050406030204" pitchFamily="18" charset="0"/>
                            <a:cs typeface="Arial"/>
                          </a:rPr>
                          <m:t>−</m:t>
                        </m:r>
                      </m:sup>
                    </m:sSup>
                    <m:r>
                      <a:rPr lang="ar-AE" i="1" spc="-10" smtClean="0">
                        <a:solidFill>
                          <a:srgbClr val="4BACC6"/>
                        </a:solidFill>
                        <a:latin typeface="Cambria Math" panose="02040503050406030204" pitchFamily="18" charset="0"/>
                        <a:ea typeface="Cambria Math" panose="02040503050406030204" pitchFamily="18" charset="0"/>
                        <a:cs typeface="Arial"/>
                      </a:rPr>
                      <m:t>→</m:t>
                    </m:r>
                    <m:r>
                      <a:rPr lang="ar-AE" b="0" i="1" spc="-10" smtClean="0">
                        <a:solidFill>
                          <a:srgbClr val="4BACC6"/>
                        </a:solidFill>
                        <a:latin typeface="Cambria Math" panose="02040503050406030204" pitchFamily="18" charset="0"/>
                        <a:ea typeface="Cambria Math" panose="02040503050406030204" pitchFamily="18" charset="0"/>
                        <a:cs typeface="Arial"/>
                      </a:rPr>
                      <m:t>𝑛𝑜𝑛</m:t>
                    </m:r>
                    <m:r>
                      <a:rPr lang="ar-AE" b="0" i="1" spc="-10" smtClean="0">
                        <a:solidFill>
                          <a:srgbClr val="4BACC6"/>
                        </a:solidFill>
                        <a:latin typeface="Cambria Math" panose="02040503050406030204" pitchFamily="18" charset="0"/>
                        <a:ea typeface="Cambria Math" panose="02040503050406030204" pitchFamily="18" charset="0"/>
                        <a:cs typeface="Arial"/>
                      </a:rPr>
                      <m:t>−</m:t>
                    </m:r>
                    <m:r>
                      <a:rPr lang="ar-AE" b="0" i="1" spc="-10" smtClean="0">
                        <a:solidFill>
                          <a:srgbClr val="4BACC6"/>
                        </a:solidFill>
                        <a:latin typeface="Cambria Math" panose="02040503050406030204" pitchFamily="18" charset="0"/>
                        <a:ea typeface="Cambria Math" panose="02040503050406030204" pitchFamily="18" charset="0"/>
                        <a:cs typeface="Arial"/>
                      </a:rPr>
                      <m:t>𝑐h𝑎𝑟𝑔𝑒𝑑</m:t>
                    </m:r>
                    <m:r>
                      <a:rPr lang="ar-AE" b="0" i="1" spc="-10" smtClean="0">
                        <a:solidFill>
                          <a:srgbClr val="4BACC6"/>
                        </a:solidFill>
                        <a:latin typeface="Cambria Math" panose="02040503050406030204" pitchFamily="18" charset="0"/>
                        <a:ea typeface="Cambria Math" panose="02040503050406030204" pitchFamily="18" charset="0"/>
                        <a:cs typeface="Arial"/>
                      </a:rPr>
                      <m:t> </m:t>
                    </m:r>
                    <m:r>
                      <a:rPr lang="ar-AE" b="0" i="1" spc="-10" smtClean="0">
                        <a:solidFill>
                          <a:srgbClr val="4BACC6"/>
                        </a:solidFill>
                        <a:latin typeface="Cambria Math" panose="02040503050406030204" pitchFamily="18" charset="0"/>
                        <a:ea typeface="Cambria Math" panose="02040503050406030204" pitchFamily="18" charset="0"/>
                        <a:cs typeface="Arial"/>
                      </a:rPr>
                      <m:t>𝑝𝑎𝑟𝑡𝑖𝑐𝑙𝑒𝑠</m:t>
                    </m:r>
                  </m:oMath>
                </a14:m>
                <a:r>
                  <a:rPr lang="en-US" dirty="0">
                    <a:solidFill>
                      <a:schemeClr val="tx1">
                        <a:lumMod val="65000"/>
                        <a:lumOff val="35000"/>
                      </a:schemeClr>
                    </a:solidFill>
                    <a:cs typeface="Arial"/>
                  </a:rPr>
                  <a:t>.</a:t>
                </a:r>
                <a:endParaRPr lang="ar-AE" dirty="0">
                  <a:solidFill>
                    <a:schemeClr val="tx1">
                      <a:lumMod val="65000"/>
                      <a:lumOff val="35000"/>
                    </a:schemeClr>
                  </a:solidFill>
                  <a:cs typeface="Arial"/>
                </a:endParaRPr>
              </a:p>
              <a:p>
                <a:pPr marL="298450" indent="-285750">
                  <a:lnSpc>
                    <a:spcPts val="2100"/>
                  </a:lnSpc>
                  <a:buFont typeface="Wingdings" pitchFamily="2" charset="2"/>
                  <a:buChar char="§"/>
                </a:pPr>
                <a:r>
                  <a:rPr lang="en-GB" dirty="0">
                    <a:solidFill>
                      <a:schemeClr val="tx1">
                        <a:lumMod val="65000"/>
                        <a:lumOff val="35000"/>
                      </a:schemeClr>
                    </a:solidFill>
                    <a:cs typeface="Arial"/>
                  </a:rPr>
                  <a:t>Used 10%</a:t>
                </a:r>
                <a:r>
                  <a:rPr lang="en-GB" spc="-15" dirty="0">
                    <a:solidFill>
                      <a:schemeClr val="tx1">
                        <a:lumMod val="65000"/>
                        <a:lumOff val="35000"/>
                      </a:schemeClr>
                    </a:solidFill>
                    <a:cs typeface="Arial"/>
                  </a:rPr>
                  <a:t> </a:t>
                </a:r>
                <a:r>
                  <a:rPr lang="en-GB" dirty="0">
                    <a:solidFill>
                      <a:schemeClr val="tx1">
                        <a:lumMod val="65000"/>
                        <a:lumOff val="35000"/>
                      </a:schemeClr>
                    </a:solidFill>
                    <a:cs typeface="Arial"/>
                  </a:rPr>
                  <a:t>of</a:t>
                </a:r>
                <a:r>
                  <a:rPr lang="en-GB" spc="-15" dirty="0">
                    <a:solidFill>
                      <a:schemeClr val="tx1">
                        <a:lumMod val="65000"/>
                        <a:lumOff val="35000"/>
                      </a:schemeClr>
                    </a:solidFill>
                    <a:cs typeface="Arial"/>
                  </a:rPr>
                  <a:t> </a:t>
                </a:r>
                <a:r>
                  <a:rPr lang="en-GB" dirty="0">
                    <a:solidFill>
                      <a:schemeClr val="tx1">
                        <a:lumMod val="65000"/>
                        <a:lumOff val="35000"/>
                      </a:schemeClr>
                    </a:solidFill>
                    <a:cs typeface="Arial"/>
                  </a:rPr>
                  <a:t>Run II </a:t>
                </a:r>
                <a:r>
                  <a:rPr lang="en-GB" spc="-10" dirty="0">
                    <a:solidFill>
                      <a:schemeClr val="tx1">
                        <a:lumMod val="65000"/>
                        <a:lumOff val="35000"/>
                      </a:schemeClr>
                    </a:solidFill>
                    <a:cs typeface="Arial"/>
                  </a:rPr>
                  <a:t>sample.</a:t>
                </a:r>
                <a:endParaRPr lang="en-GB" dirty="0">
                  <a:solidFill>
                    <a:schemeClr val="tx1">
                      <a:lumMod val="65000"/>
                      <a:lumOff val="35000"/>
                    </a:schemeClr>
                  </a:solidFill>
                  <a:cs typeface="Arial"/>
                </a:endParaRPr>
              </a:p>
              <a:p>
                <a:pPr marL="298450" marR="315595" indent="-285750">
                  <a:lnSpc>
                    <a:spcPts val="2230"/>
                  </a:lnSpc>
                  <a:spcBef>
                    <a:spcPts val="135"/>
                  </a:spcBef>
                  <a:buFont typeface="Wingdings" pitchFamily="2" charset="2"/>
                  <a:buChar char="§"/>
                </a:pPr>
                <a:r>
                  <a:rPr lang="en-GB" spc="-60" dirty="0">
                    <a:solidFill>
                      <a:schemeClr val="tx1">
                        <a:lumMod val="65000"/>
                        <a:lumOff val="35000"/>
                      </a:schemeClr>
                    </a:solidFill>
                    <a:cs typeface="Arial"/>
                  </a:rPr>
                  <a:t>Tag-</a:t>
                </a:r>
                <a:r>
                  <a:rPr lang="en-GB" dirty="0">
                    <a:solidFill>
                      <a:schemeClr val="tx1">
                        <a:lumMod val="65000"/>
                        <a:lumOff val="35000"/>
                      </a:schemeClr>
                    </a:solidFill>
                    <a:cs typeface="Arial"/>
                  </a:rPr>
                  <a:t>and-probe</a:t>
                </a:r>
                <a:r>
                  <a:rPr lang="en-GB" spc="10" dirty="0">
                    <a:solidFill>
                      <a:schemeClr val="tx1">
                        <a:lumMod val="65000"/>
                        <a:lumOff val="35000"/>
                      </a:schemeClr>
                    </a:solidFill>
                    <a:cs typeface="Arial"/>
                  </a:rPr>
                  <a:t> </a:t>
                </a:r>
                <a:r>
                  <a:rPr lang="en-GB" dirty="0">
                    <a:solidFill>
                      <a:schemeClr val="tx1">
                        <a:lumMod val="65000"/>
                        <a:lumOff val="35000"/>
                      </a:schemeClr>
                    </a:solidFill>
                    <a:cs typeface="Arial"/>
                  </a:rPr>
                  <a:t>method</a:t>
                </a:r>
                <a:r>
                  <a:rPr lang="en-GB" spc="5" dirty="0">
                    <a:solidFill>
                      <a:schemeClr val="tx1">
                        <a:lumMod val="65000"/>
                        <a:lumOff val="35000"/>
                      </a:schemeClr>
                    </a:solidFill>
                    <a:cs typeface="Arial"/>
                  </a:rPr>
                  <a:t> </a:t>
                </a:r>
                <a:r>
                  <a:rPr lang="en-GB" dirty="0">
                    <a:solidFill>
                      <a:schemeClr val="tx1">
                        <a:lumMod val="65000"/>
                        <a:lumOff val="35000"/>
                      </a:schemeClr>
                    </a:solidFill>
                    <a:cs typeface="Arial"/>
                  </a:rPr>
                  <a:t>on</a:t>
                </a:r>
                <a:r>
                  <a:rPr lang="en-GB" spc="5" dirty="0">
                    <a:solidFill>
                      <a:schemeClr val="tx1">
                        <a:lumMod val="65000"/>
                        <a:lumOff val="35000"/>
                      </a:schemeClr>
                    </a:solidFill>
                    <a:cs typeface="Arial"/>
                  </a:rPr>
                  <a:t> </a:t>
                </a:r>
                <a:r>
                  <a:rPr lang="en-GB" dirty="0">
                    <a:solidFill>
                      <a:schemeClr val="tx1">
                        <a:lumMod val="65000"/>
                        <a:lumOff val="35000"/>
                      </a:schemeClr>
                    </a:solidFill>
                    <a:cs typeface="Arial"/>
                  </a:rPr>
                  <a:t>two</a:t>
                </a:r>
                <a:r>
                  <a:rPr lang="en-GB" spc="10" dirty="0">
                    <a:solidFill>
                      <a:schemeClr val="tx1">
                        <a:lumMod val="65000"/>
                        <a:lumOff val="35000"/>
                      </a:schemeClr>
                    </a:solidFill>
                    <a:cs typeface="Arial"/>
                  </a:rPr>
                  <a:t> </a:t>
                </a:r>
                <a:r>
                  <a:rPr lang="en-GB" dirty="0">
                    <a:solidFill>
                      <a:schemeClr val="tx1">
                        <a:lumMod val="65000"/>
                        <a:lumOff val="35000"/>
                      </a:schemeClr>
                    </a:solidFill>
                    <a:cs typeface="Arial"/>
                  </a:rPr>
                  <a:t>back-</a:t>
                </a:r>
                <a:r>
                  <a:rPr lang="en-GB" spc="-25" dirty="0">
                    <a:solidFill>
                      <a:schemeClr val="tx1">
                        <a:lumMod val="65000"/>
                        <a:lumOff val="35000"/>
                      </a:schemeClr>
                    </a:solidFill>
                    <a:cs typeface="Arial"/>
                  </a:rPr>
                  <a:t>to- </a:t>
                </a:r>
                <a:r>
                  <a:rPr lang="en-GB" dirty="0">
                    <a:solidFill>
                      <a:schemeClr val="tx1">
                        <a:lumMod val="65000"/>
                        <a:lumOff val="35000"/>
                      </a:schemeClr>
                    </a:solidFill>
                    <a:cs typeface="Arial"/>
                  </a:rPr>
                  <a:t>back</a:t>
                </a:r>
                <a:r>
                  <a:rPr lang="en-GB" spc="-5" dirty="0">
                    <a:solidFill>
                      <a:schemeClr val="tx1">
                        <a:lumMod val="65000"/>
                        <a:lumOff val="35000"/>
                      </a:schemeClr>
                    </a:solidFill>
                    <a:cs typeface="Arial"/>
                  </a:rPr>
                  <a:t> </a:t>
                </a:r>
                <a:r>
                  <a:rPr lang="en-GB" spc="-10" dirty="0">
                    <a:solidFill>
                      <a:schemeClr val="tx1">
                        <a:lumMod val="65000"/>
                        <a:lumOff val="35000"/>
                      </a:schemeClr>
                    </a:solidFill>
                    <a:cs typeface="Arial"/>
                  </a:rPr>
                  <a:t>clusters e</a:t>
                </a:r>
                <a:r>
                  <a:rPr lang="en-GB" dirty="0">
                    <a:solidFill>
                      <a:schemeClr val="tx1">
                        <a:lumMod val="65000"/>
                        <a:lumOff val="35000"/>
                      </a:schemeClr>
                    </a:solidFill>
                    <a:cs typeface="Arial"/>
                  </a:rPr>
                  <a:t>xploiting</a:t>
                </a:r>
                <a:r>
                  <a:rPr lang="en-GB" spc="-15" dirty="0">
                    <a:solidFill>
                      <a:schemeClr val="tx1">
                        <a:lumMod val="65000"/>
                        <a:lumOff val="35000"/>
                      </a:schemeClr>
                    </a:solidFill>
                    <a:cs typeface="Arial"/>
                  </a:rPr>
                  <a:t> </a:t>
                </a:r>
                <a:r>
                  <a:rPr lang="en-GB" dirty="0">
                    <a:solidFill>
                      <a:schemeClr val="tx1">
                        <a:lumMod val="65000"/>
                        <a:lumOff val="35000"/>
                      </a:schemeClr>
                    </a:solidFill>
                    <a:cs typeface="Arial"/>
                  </a:rPr>
                  <a:t>energy-angle</a:t>
                </a:r>
                <a:r>
                  <a:rPr lang="en-GB" spc="-10" dirty="0">
                    <a:solidFill>
                      <a:schemeClr val="tx1">
                        <a:lumMod val="65000"/>
                        <a:lumOff val="35000"/>
                      </a:schemeClr>
                    </a:solidFill>
                    <a:cs typeface="Arial"/>
                  </a:rPr>
                  <a:t> correlation. </a:t>
                </a:r>
                <a:endParaRPr lang="en-GB" dirty="0">
                  <a:solidFill>
                    <a:schemeClr val="tx1">
                      <a:lumMod val="65000"/>
                      <a:lumOff val="35000"/>
                    </a:schemeClr>
                  </a:solidFill>
                  <a:cs typeface="Arial"/>
                </a:endParaRPr>
              </a:p>
            </p:txBody>
          </p:sp>
        </mc:Choice>
        <mc:Fallback xmlns="">
          <p:sp>
            <p:nvSpPr>
              <p:cNvPr id="9" name="object 9">
                <a:extLst>
                  <a:ext uri="{FF2B5EF4-FFF2-40B4-BE49-F238E27FC236}">
                    <a16:creationId xmlns:a16="http://schemas.microsoft.com/office/drawing/2014/main" id="{A6AD1B8E-27E0-C1ED-08EF-39300C024D3A}"/>
                  </a:ext>
                </a:extLst>
              </p:cNvPr>
              <p:cNvSpPr txBox="1">
                <a:spLocks noRot="1" noChangeAspect="1" noMove="1" noResize="1" noEditPoints="1" noAdjustHandles="1" noChangeArrowheads="1" noChangeShapeType="1" noTextEdit="1"/>
              </p:cNvSpPr>
              <p:nvPr/>
            </p:nvSpPr>
            <p:spPr>
              <a:xfrm>
                <a:off x="245237" y="1977881"/>
                <a:ext cx="5949823" cy="1723549"/>
              </a:xfrm>
              <a:prstGeom prst="rect">
                <a:avLst/>
              </a:prstGeom>
              <a:blipFill>
                <a:blip r:embed="rId7"/>
                <a:stretch>
                  <a:fillRect l="-1919" t="-1460" b="-7299"/>
                </a:stretch>
              </a:blipFill>
            </p:spPr>
            <p:txBody>
              <a:bodyPr/>
              <a:lstStyle/>
              <a:p>
                <a:r>
                  <a:rPr lang="en-US">
                    <a:noFill/>
                  </a:rPr>
                  <a:t> </a:t>
                </a:r>
              </a:p>
            </p:txBody>
          </p:sp>
        </mc:Fallback>
      </mc:AlternateContent>
      <p:pic>
        <p:nvPicPr>
          <p:cNvPr id="10" name="Picture 9" descr="A picture containing text, screenshot, line, diagram&#10;&#10;Description automatically generated">
            <a:extLst>
              <a:ext uri="{FF2B5EF4-FFF2-40B4-BE49-F238E27FC236}">
                <a16:creationId xmlns:a16="http://schemas.microsoft.com/office/drawing/2014/main" id="{22512751-9691-EC3E-7DE0-9A3175C61EFC}"/>
              </a:ext>
            </a:extLst>
          </p:cNvPr>
          <p:cNvPicPr>
            <a:picLocks noChangeAspect="1"/>
          </p:cNvPicPr>
          <p:nvPr/>
        </p:nvPicPr>
        <p:blipFill>
          <a:blip r:embed="rId8"/>
          <a:stretch>
            <a:fillRect/>
          </a:stretch>
        </p:blipFill>
        <p:spPr>
          <a:xfrm>
            <a:off x="6282345" y="1378765"/>
            <a:ext cx="5278893" cy="4458614"/>
          </a:xfrm>
          <a:prstGeom prst="rect">
            <a:avLst/>
          </a:prstGeom>
        </p:spPr>
      </p:pic>
      <p:sp>
        <p:nvSpPr>
          <p:cNvPr id="12" name="CasellaDiTesto 3">
            <a:extLst>
              <a:ext uri="{FF2B5EF4-FFF2-40B4-BE49-F238E27FC236}">
                <a16:creationId xmlns:a16="http://schemas.microsoft.com/office/drawing/2014/main" id="{43AD59F9-48D4-A456-9F08-995F8F1C41E0}"/>
              </a:ext>
            </a:extLst>
          </p:cNvPr>
          <p:cNvSpPr txBox="1"/>
          <p:nvPr/>
        </p:nvSpPr>
        <p:spPr>
          <a:xfrm>
            <a:off x="8072760" y="6608652"/>
            <a:ext cx="2133854" cy="276999"/>
          </a:xfrm>
          <a:prstGeom prst="rect">
            <a:avLst/>
          </a:prstGeom>
          <a:noFill/>
        </p:spPr>
        <p:txBody>
          <a:bodyPr wrap="none" rtlCol="0">
            <a:spAutoFit/>
          </a:bodyPr>
          <a:lstStyle/>
          <a:p>
            <a:r>
              <a:rPr lang="en-GB" sz="1200" i="1" u="sng" dirty="0" err="1">
                <a:solidFill>
                  <a:srgbClr val="0000FF"/>
                </a:solidFill>
                <a:effectLst/>
              </a:rPr>
              <a:t>Phys.Lett.B</a:t>
            </a:r>
            <a:r>
              <a:rPr lang="en-GB" sz="1200" i="1" u="sng" dirty="0">
                <a:solidFill>
                  <a:srgbClr val="0000FF"/>
                </a:solidFill>
                <a:effectLst/>
              </a:rPr>
              <a:t> 663 (2008) 209-213</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17FE770-671F-A953-9D93-3842B0583CD5}"/>
                  </a:ext>
                </a:extLst>
              </p:cNvPr>
              <p:cNvSpPr txBox="1"/>
              <p:nvPr/>
            </p:nvSpPr>
            <p:spPr>
              <a:xfrm>
                <a:off x="6109996" y="5874623"/>
                <a:ext cx="5519011" cy="404983"/>
              </a:xfrm>
              <a:prstGeom prst="rect">
                <a:avLst/>
              </a:prstGeom>
              <a:solidFill>
                <a:srgbClr val="FFAB7C"/>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𝛾𝛾</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𝛾</m:t>
                              </m:r>
                            </m:e>
                          </m:d>
                        </m:e>
                      </m:d>
                      <m:r>
                        <a:rPr lang="en-US" b="0" i="1" smtClean="0">
                          <a:latin typeface="Cambria Math" panose="02040503050406030204" pitchFamily="18" charset="0"/>
                          <a:ea typeface="Cambria Math" panose="02040503050406030204" pitchFamily="18" charset="0"/>
                        </a:rPr>
                        <m:t>=1.977±0.018</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𝑠𝑡𝑎𝑡</m:t>
                          </m:r>
                        </m:e>
                      </m:d>
                      <m:r>
                        <a:rPr lang="en-US" b="0" i="1" smtClean="0">
                          <a:latin typeface="Cambria Math" panose="02040503050406030204" pitchFamily="18" charset="0"/>
                          <a:ea typeface="Cambria Math" panose="02040503050406030204" pitchFamily="18" charset="0"/>
                        </a:rPr>
                        <m:t>±0.119 </m:t>
                      </m:r>
                      <m:r>
                        <a:rPr lang="en-US" b="0" i="1" smtClean="0">
                          <a:latin typeface="Cambria Math" panose="02040503050406030204" pitchFamily="18" charset="0"/>
                          <a:ea typeface="Cambria Math" panose="02040503050406030204" pitchFamily="18" charset="0"/>
                        </a:rPr>
                        <m:t>𝑚𝑏</m:t>
                      </m:r>
                    </m:oMath>
                  </m:oMathPara>
                </a14:m>
                <a:endParaRPr lang="en-US" dirty="0"/>
              </a:p>
            </p:txBody>
          </p:sp>
        </mc:Choice>
        <mc:Fallback>
          <p:sp>
            <p:nvSpPr>
              <p:cNvPr id="13" name="TextBox 12">
                <a:extLst>
                  <a:ext uri="{FF2B5EF4-FFF2-40B4-BE49-F238E27FC236}">
                    <a16:creationId xmlns:a16="http://schemas.microsoft.com/office/drawing/2014/main" id="{F17FE770-671F-A953-9D93-3842B0583CD5}"/>
                  </a:ext>
                </a:extLst>
              </p:cNvPr>
              <p:cNvSpPr txBox="1">
                <a:spLocks noRot="1" noChangeAspect="1" noMove="1" noResize="1" noEditPoints="1" noAdjustHandles="1" noChangeArrowheads="1" noChangeShapeType="1" noTextEdit="1"/>
              </p:cNvSpPr>
              <p:nvPr/>
            </p:nvSpPr>
            <p:spPr>
              <a:xfrm>
                <a:off x="6109996" y="5874623"/>
                <a:ext cx="5519011" cy="404983"/>
              </a:xfrm>
              <a:prstGeom prst="rect">
                <a:avLst/>
              </a:prstGeom>
              <a:blipFill>
                <a:blip r:embed="rId9"/>
                <a:stretch>
                  <a:fillRect b="-121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6073B3F-1B70-5ECF-72A0-B2884BE89EB7}"/>
                  </a:ext>
                </a:extLst>
              </p:cNvPr>
              <p:cNvSpPr txBox="1"/>
              <p:nvPr/>
            </p:nvSpPr>
            <p:spPr>
              <a:xfrm>
                <a:off x="5586561" y="6318493"/>
                <a:ext cx="6720751" cy="370294"/>
              </a:xfrm>
              <a:prstGeom prst="rect">
                <a:avLst/>
              </a:prstGeom>
              <a:noFill/>
            </p:spPr>
            <p:txBody>
              <a:bodyPr wrap="none" rtlCol="0">
                <a:spAutoFit/>
              </a:bodyPr>
              <a:lstStyle/>
              <a:p>
                <a:r>
                  <a:rPr lang="en-US" sz="1600" dirty="0">
                    <a:solidFill>
                      <a:srgbClr val="920000"/>
                    </a:solidFill>
                    <a:ea typeface="Cambria Math" panose="02040503050406030204" pitchFamily="18" charset="0"/>
                  </a:rPr>
                  <a:t>QED@NLO </a:t>
                </a:r>
                <a14:m>
                  <m:oMath xmlns:m="http://schemas.openxmlformats.org/officeDocument/2006/math">
                    <m:r>
                      <a:rPr lang="en-US" sz="1600" i="1" smtClean="0">
                        <a:solidFill>
                          <a:srgbClr val="920000"/>
                        </a:solidFill>
                        <a:latin typeface="Cambria Math" panose="02040503050406030204" pitchFamily="18" charset="0"/>
                        <a:ea typeface="Cambria Math" panose="02040503050406030204" pitchFamily="18" charset="0"/>
                      </a:rPr>
                      <m:t>𝜎</m:t>
                    </m:r>
                    <m:d>
                      <m:dPr>
                        <m:ctrlPr>
                          <a:rPr lang="en-US" sz="1600" b="0" i="1" smtClean="0">
                            <a:solidFill>
                              <a:srgbClr val="920000"/>
                            </a:solidFill>
                            <a:latin typeface="Cambria Math" panose="02040503050406030204" pitchFamily="18" charset="0"/>
                            <a:ea typeface="Cambria Math" panose="02040503050406030204" pitchFamily="18" charset="0"/>
                          </a:rPr>
                        </m:ctrlPr>
                      </m:dPr>
                      <m:e>
                        <m:sSup>
                          <m:sSupPr>
                            <m:ctrlPr>
                              <a:rPr lang="en-US" sz="1600" b="0" i="1" smtClean="0">
                                <a:solidFill>
                                  <a:srgbClr val="920000"/>
                                </a:solidFill>
                                <a:latin typeface="Cambria Math" panose="02040503050406030204" pitchFamily="18" charset="0"/>
                                <a:ea typeface="Cambria Math" panose="02040503050406030204" pitchFamily="18" charset="0"/>
                              </a:rPr>
                            </m:ctrlPr>
                          </m:sSupPr>
                          <m:e>
                            <m:r>
                              <a:rPr lang="en-US" sz="1600" b="0" i="1" smtClean="0">
                                <a:solidFill>
                                  <a:srgbClr val="920000"/>
                                </a:solidFill>
                                <a:latin typeface="Cambria Math" panose="02040503050406030204" pitchFamily="18" charset="0"/>
                                <a:ea typeface="Cambria Math" panose="02040503050406030204" pitchFamily="18" charset="0"/>
                              </a:rPr>
                              <m:t>𝑒</m:t>
                            </m:r>
                          </m:e>
                          <m:sup>
                            <m:r>
                              <a:rPr lang="en-US" sz="1600" b="0" i="1" smtClean="0">
                                <a:solidFill>
                                  <a:srgbClr val="920000"/>
                                </a:solidFill>
                                <a:latin typeface="Cambria Math" panose="02040503050406030204" pitchFamily="18" charset="0"/>
                                <a:ea typeface="Cambria Math" panose="02040503050406030204" pitchFamily="18" charset="0"/>
                              </a:rPr>
                              <m:t>+</m:t>
                            </m:r>
                          </m:sup>
                        </m:sSup>
                        <m:sSup>
                          <m:sSupPr>
                            <m:ctrlPr>
                              <a:rPr lang="en-US" sz="1600" b="0" i="1" smtClean="0">
                                <a:solidFill>
                                  <a:srgbClr val="920000"/>
                                </a:solidFill>
                                <a:latin typeface="Cambria Math" panose="02040503050406030204" pitchFamily="18" charset="0"/>
                                <a:ea typeface="Cambria Math" panose="02040503050406030204" pitchFamily="18" charset="0"/>
                              </a:rPr>
                            </m:ctrlPr>
                          </m:sSupPr>
                          <m:e>
                            <m:r>
                              <a:rPr lang="en-US" sz="1600" b="0" i="1" smtClean="0">
                                <a:solidFill>
                                  <a:srgbClr val="920000"/>
                                </a:solidFill>
                                <a:latin typeface="Cambria Math" panose="02040503050406030204" pitchFamily="18" charset="0"/>
                                <a:ea typeface="Cambria Math" panose="02040503050406030204" pitchFamily="18" charset="0"/>
                              </a:rPr>
                              <m:t>𝑒</m:t>
                            </m:r>
                          </m:e>
                          <m:sup>
                            <m:r>
                              <a:rPr lang="en-US" sz="1600" b="0" i="1" smtClean="0">
                                <a:solidFill>
                                  <a:srgbClr val="920000"/>
                                </a:solidFill>
                                <a:latin typeface="Cambria Math" panose="02040503050406030204" pitchFamily="18" charset="0"/>
                                <a:ea typeface="Cambria Math" panose="02040503050406030204" pitchFamily="18" charset="0"/>
                              </a:rPr>
                              <m:t>−</m:t>
                            </m:r>
                          </m:sup>
                        </m:sSup>
                        <m:r>
                          <a:rPr lang="en-US" sz="1600" b="0" i="1" smtClean="0">
                            <a:solidFill>
                              <a:srgbClr val="920000"/>
                            </a:solidFill>
                            <a:latin typeface="Cambria Math" panose="02040503050406030204" pitchFamily="18" charset="0"/>
                            <a:ea typeface="Cambria Math" panose="02040503050406030204" pitchFamily="18" charset="0"/>
                          </a:rPr>
                          <m:t>→</m:t>
                        </m:r>
                        <m:r>
                          <a:rPr lang="en-US" sz="1600" b="0" i="1" smtClean="0">
                            <a:solidFill>
                              <a:srgbClr val="920000"/>
                            </a:solidFill>
                            <a:latin typeface="Cambria Math" panose="02040503050406030204" pitchFamily="18" charset="0"/>
                            <a:ea typeface="Cambria Math" panose="02040503050406030204" pitchFamily="18" charset="0"/>
                          </a:rPr>
                          <m:t>𝛾𝛾</m:t>
                        </m:r>
                        <m:d>
                          <m:dPr>
                            <m:ctrlPr>
                              <a:rPr lang="en-US" sz="1600" b="0" i="1" smtClean="0">
                                <a:solidFill>
                                  <a:srgbClr val="920000"/>
                                </a:solidFill>
                                <a:latin typeface="Cambria Math" panose="02040503050406030204" pitchFamily="18" charset="0"/>
                                <a:ea typeface="Cambria Math" panose="02040503050406030204" pitchFamily="18" charset="0"/>
                              </a:rPr>
                            </m:ctrlPr>
                          </m:dPr>
                          <m:e>
                            <m:r>
                              <a:rPr lang="en-US" sz="1600" b="0" i="1" smtClean="0">
                                <a:solidFill>
                                  <a:srgbClr val="920000"/>
                                </a:solidFill>
                                <a:latin typeface="Cambria Math" panose="02040503050406030204" pitchFamily="18" charset="0"/>
                                <a:ea typeface="Cambria Math" panose="02040503050406030204" pitchFamily="18" charset="0"/>
                              </a:rPr>
                              <m:t>𝛾</m:t>
                            </m:r>
                          </m:e>
                        </m:d>
                      </m:e>
                    </m:d>
                    <m:r>
                      <a:rPr lang="en-US" sz="1600" b="0" i="1" smtClean="0">
                        <a:solidFill>
                          <a:srgbClr val="920000"/>
                        </a:solidFill>
                        <a:latin typeface="Cambria Math" panose="02040503050406030204" pitchFamily="18" charset="0"/>
                        <a:ea typeface="Cambria Math" panose="02040503050406030204" pitchFamily="18" charset="0"/>
                      </a:rPr>
                      <m:t>=1</m:t>
                    </m:r>
                    <m:r>
                      <a:rPr lang="en-US" sz="1600" b="0" i="1" smtClean="0">
                        <a:solidFill>
                          <a:srgbClr val="920000"/>
                        </a:solidFill>
                        <a:latin typeface="Cambria Math" panose="02040503050406030204" pitchFamily="18" charset="0"/>
                        <a:ea typeface="Cambria Math" panose="02040503050406030204" pitchFamily="18" charset="0"/>
                      </a:rPr>
                      <m:t>.</m:t>
                    </m:r>
                    <m:r>
                      <a:rPr lang="en-US" sz="1600" b="0" i="1" smtClean="0">
                        <a:solidFill>
                          <a:srgbClr val="920000"/>
                        </a:solidFill>
                        <a:latin typeface="Cambria Math" panose="02040503050406030204" pitchFamily="18" charset="0"/>
                        <a:ea typeface="Cambria Math" panose="02040503050406030204" pitchFamily="18" charset="0"/>
                      </a:rPr>
                      <m:t>9478±0.00</m:t>
                    </m:r>
                    <m:r>
                      <a:rPr lang="en-US" sz="1600" b="0" i="1" smtClean="0">
                        <a:solidFill>
                          <a:srgbClr val="920000"/>
                        </a:solidFill>
                        <a:latin typeface="Cambria Math" panose="02040503050406030204" pitchFamily="18" charset="0"/>
                        <a:ea typeface="Cambria Math" panose="02040503050406030204" pitchFamily="18" charset="0"/>
                      </a:rPr>
                      <m:t>0</m:t>
                    </m:r>
                    <m:r>
                      <a:rPr lang="en-US" sz="1600" b="0" i="1" smtClean="0">
                        <a:solidFill>
                          <a:srgbClr val="920000"/>
                        </a:solidFill>
                        <a:latin typeface="Cambria Math" panose="02040503050406030204" pitchFamily="18" charset="0"/>
                        <a:ea typeface="Cambria Math" panose="02040503050406030204" pitchFamily="18" charset="0"/>
                      </a:rPr>
                      <m:t>5</m:t>
                    </m:r>
                    <m:d>
                      <m:dPr>
                        <m:ctrlPr>
                          <a:rPr lang="en-US" sz="1600" b="0" i="1" smtClean="0">
                            <a:solidFill>
                              <a:srgbClr val="920000"/>
                            </a:solidFill>
                            <a:latin typeface="Cambria Math" panose="02040503050406030204" pitchFamily="18" charset="0"/>
                            <a:ea typeface="Cambria Math" panose="02040503050406030204" pitchFamily="18" charset="0"/>
                          </a:rPr>
                        </m:ctrlPr>
                      </m:dPr>
                      <m:e>
                        <m:r>
                          <a:rPr lang="en-US" sz="1600" b="0" i="1" smtClean="0">
                            <a:solidFill>
                              <a:srgbClr val="920000"/>
                            </a:solidFill>
                            <a:latin typeface="Cambria Math" panose="02040503050406030204" pitchFamily="18" charset="0"/>
                            <a:ea typeface="Cambria Math" panose="02040503050406030204" pitchFamily="18" charset="0"/>
                          </a:rPr>
                          <m:t>𝑠𝑡𝑎𝑡</m:t>
                        </m:r>
                      </m:e>
                    </m:d>
                    <m:r>
                      <a:rPr lang="en-US" sz="1600" b="0" i="1" smtClean="0">
                        <a:solidFill>
                          <a:srgbClr val="920000"/>
                        </a:solidFill>
                        <a:latin typeface="Cambria Math" panose="02040503050406030204" pitchFamily="18" charset="0"/>
                        <a:ea typeface="Cambria Math" panose="02040503050406030204" pitchFamily="18" charset="0"/>
                      </a:rPr>
                      <m:t>±0.0</m:t>
                    </m:r>
                    <m:r>
                      <a:rPr lang="en-US" sz="1600" b="0" i="1" smtClean="0">
                        <a:solidFill>
                          <a:srgbClr val="920000"/>
                        </a:solidFill>
                        <a:latin typeface="Cambria Math" panose="02040503050406030204" pitchFamily="18" charset="0"/>
                        <a:ea typeface="Cambria Math" panose="02040503050406030204" pitchFamily="18" charset="0"/>
                      </a:rPr>
                      <m:t>0</m:t>
                    </m:r>
                    <m:r>
                      <a:rPr lang="en-US" sz="1600" b="0" i="1" smtClean="0">
                        <a:solidFill>
                          <a:srgbClr val="920000"/>
                        </a:solidFill>
                        <a:latin typeface="Cambria Math" panose="02040503050406030204" pitchFamily="18" charset="0"/>
                        <a:ea typeface="Cambria Math" panose="02040503050406030204" pitchFamily="18" charset="0"/>
                      </a:rPr>
                      <m:t>20</m:t>
                    </m:r>
                    <m:d>
                      <m:dPr>
                        <m:ctrlPr>
                          <a:rPr lang="en-US" sz="1600" b="0" i="1" smtClean="0">
                            <a:solidFill>
                              <a:srgbClr val="920000"/>
                            </a:solidFill>
                            <a:latin typeface="Cambria Math" panose="02040503050406030204" pitchFamily="18" charset="0"/>
                            <a:ea typeface="Cambria Math" panose="02040503050406030204" pitchFamily="18" charset="0"/>
                          </a:rPr>
                        </m:ctrlPr>
                      </m:dPr>
                      <m:e>
                        <m:r>
                          <a:rPr lang="en-US" sz="1600" b="0" i="1" smtClean="0">
                            <a:solidFill>
                              <a:srgbClr val="920000"/>
                            </a:solidFill>
                            <a:latin typeface="Cambria Math" panose="02040503050406030204" pitchFamily="18" charset="0"/>
                            <a:ea typeface="Cambria Math" panose="02040503050406030204" pitchFamily="18" charset="0"/>
                          </a:rPr>
                          <m:t>𝑠𝑦𝑠𝑡</m:t>
                        </m:r>
                      </m:e>
                    </m:d>
                    <m:r>
                      <a:rPr lang="en-US" sz="1600" b="0" i="1" smtClean="0">
                        <a:solidFill>
                          <a:srgbClr val="920000"/>
                        </a:solidFill>
                        <a:latin typeface="Cambria Math" panose="02040503050406030204" pitchFamily="18" charset="0"/>
                        <a:ea typeface="Cambria Math" panose="02040503050406030204" pitchFamily="18" charset="0"/>
                      </a:rPr>
                      <m:t> </m:t>
                    </m:r>
                    <m:r>
                      <a:rPr lang="en-US" sz="1600" b="0" i="1" smtClean="0">
                        <a:solidFill>
                          <a:srgbClr val="920000"/>
                        </a:solidFill>
                        <a:latin typeface="Cambria Math" panose="02040503050406030204" pitchFamily="18" charset="0"/>
                        <a:ea typeface="Cambria Math" panose="02040503050406030204" pitchFamily="18" charset="0"/>
                      </a:rPr>
                      <m:t>𝑚𝑏</m:t>
                    </m:r>
                  </m:oMath>
                </a14:m>
                <a:endParaRPr lang="en-US" sz="1600" dirty="0">
                  <a:solidFill>
                    <a:srgbClr val="920000"/>
                  </a:solidFill>
                </a:endParaRPr>
              </a:p>
            </p:txBody>
          </p:sp>
        </mc:Choice>
        <mc:Fallback>
          <p:sp>
            <p:nvSpPr>
              <p:cNvPr id="14" name="TextBox 13">
                <a:extLst>
                  <a:ext uri="{FF2B5EF4-FFF2-40B4-BE49-F238E27FC236}">
                    <a16:creationId xmlns:a16="http://schemas.microsoft.com/office/drawing/2014/main" id="{86073B3F-1B70-5ECF-72A0-B2884BE89EB7}"/>
                  </a:ext>
                </a:extLst>
              </p:cNvPr>
              <p:cNvSpPr txBox="1">
                <a:spLocks noRot="1" noChangeAspect="1" noMove="1" noResize="1" noEditPoints="1" noAdjustHandles="1" noChangeArrowheads="1" noChangeShapeType="1" noTextEdit="1"/>
              </p:cNvSpPr>
              <p:nvPr/>
            </p:nvSpPr>
            <p:spPr>
              <a:xfrm>
                <a:off x="5586561" y="6318493"/>
                <a:ext cx="6720751" cy="370294"/>
              </a:xfrm>
              <a:prstGeom prst="rect">
                <a:avLst/>
              </a:prstGeom>
              <a:blipFill>
                <a:blip r:embed="rId10"/>
                <a:stretch>
                  <a:fillRect l="-377" b="-16667"/>
                </a:stretch>
              </a:blipFill>
            </p:spPr>
            <p:txBody>
              <a:bodyPr/>
              <a:lstStyle/>
              <a:p>
                <a:r>
                  <a:rPr lang="en-US">
                    <a:noFill/>
                  </a:rPr>
                  <a:t> </a:t>
                </a:r>
              </a:p>
            </p:txBody>
          </p:sp>
        </mc:Fallback>
      </mc:AlternateContent>
    </p:spTree>
    <p:extLst>
      <p:ext uri="{BB962C8B-B14F-4D97-AF65-F5344CB8AC3E}">
        <p14:creationId xmlns:p14="http://schemas.microsoft.com/office/powerpoint/2010/main" val="1738682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30D8D-FF4E-2EB1-5C6C-7D5278078966}"/>
              </a:ext>
            </a:extLst>
          </p:cNvPr>
          <p:cNvPicPr>
            <a:picLocks noChangeAspect="1"/>
          </p:cNvPicPr>
          <p:nvPr/>
        </p:nvPicPr>
        <p:blipFill>
          <a:blip r:embed="rId2"/>
          <a:stretch>
            <a:fillRect/>
          </a:stretch>
        </p:blipFill>
        <p:spPr>
          <a:xfrm>
            <a:off x="851494" y="3935492"/>
            <a:ext cx="2760925" cy="2475683"/>
          </a:xfrm>
          <a:prstGeom prst="rect">
            <a:avLst/>
          </a:prstGeom>
        </p:spPr>
      </p:pic>
      <p:sp>
        <p:nvSpPr>
          <p:cNvPr id="2" name="Title 1">
            <a:extLst>
              <a:ext uri="{FF2B5EF4-FFF2-40B4-BE49-F238E27FC236}">
                <a16:creationId xmlns:a16="http://schemas.microsoft.com/office/drawing/2014/main" id="{4FE7AB91-C98D-7FF6-7B1F-005CDD76026D}"/>
              </a:ext>
            </a:extLst>
          </p:cNvPr>
          <p:cNvSpPr>
            <a:spLocks noGrp="1"/>
          </p:cNvSpPr>
          <p:nvPr>
            <p:ph type="title"/>
          </p:nvPr>
        </p:nvSpPr>
        <p:spPr/>
        <p:txBody>
          <a:bodyPr/>
          <a:lstStyle/>
          <a:p>
            <a:r>
              <a:rPr lang="en-US" dirty="0"/>
              <a:t>The </a:t>
            </a:r>
            <a:r>
              <a:rPr lang="en-US" baseline="30000" dirty="0"/>
              <a:t>8</a:t>
            </a:r>
            <a:r>
              <a:rPr lang="en-US" dirty="0"/>
              <a:t>Be anomaly</a:t>
            </a:r>
          </a:p>
        </p:txBody>
      </p:sp>
      <p:sp>
        <p:nvSpPr>
          <p:cNvPr id="3" name="Slide Number Placeholder 2">
            <a:extLst>
              <a:ext uri="{FF2B5EF4-FFF2-40B4-BE49-F238E27FC236}">
                <a16:creationId xmlns:a16="http://schemas.microsoft.com/office/drawing/2014/main" id="{E3BDFD3F-A0E4-4FF9-B2E0-A3E88B874CB8}"/>
              </a:ext>
            </a:extLst>
          </p:cNvPr>
          <p:cNvSpPr>
            <a:spLocks noGrp="1"/>
          </p:cNvSpPr>
          <p:nvPr>
            <p:ph type="sldNum" sz="quarter" idx="12"/>
          </p:nvPr>
        </p:nvSpPr>
        <p:spPr/>
        <p:txBody>
          <a:bodyPr/>
          <a:lstStyle/>
          <a:p>
            <a:fld id="{FD720266-2806-FD4B-BDA0-B40673E12AB8}" type="slidenum">
              <a:rPr lang="en-US" smtClean="0"/>
              <a:pPr/>
              <a:t>21</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0787FC6-F788-B644-1888-5862D3316A21}"/>
                  </a:ext>
                </a:extLst>
              </p:cNvPr>
              <p:cNvSpPr txBox="1"/>
              <p:nvPr/>
            </p:nvSpPr>
            <p:spPr>
              <a:xfrm>
                <a:off x="5060795" y="6249477"/>
                <a:ext cx="3496022"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𝑋</m:t>
                          </m:r>
                        </m:sub>
                      </m:sSub>
                      <m:r>
                        <a:rPr lang="en-US" sz="1400" b="0" i="1" smtClean="0">
                          <a:latin typeface="Cambria Math" panose="02040503050406030204" pitchFamily="18" charset="0"/>
                        </a:rPr>
                        <m:t>=16.94</m:t>
                      </m:r>
                      <m:r>
                        <a:rPr lang="en-US" sz="1400" b="0" i="1" smtClean="0">
                          <a:latin typeface="Cambria Math" panose="02040503050406030204" pitchFamily="18" charset="0"/>
                          <a:ea typeface="Cambria Math" panose="02040503050406030204" pitchFamily="18" charset="0"/>
                        </a:rPr>
                        <m:t>±0.12(</m:t>
                      </m:r>
                      <m:r>
                        <a:rPr lang="en-US" sz="1400" b="0" i="1" smtClean="0">
                          <a:latin typeface="Cambria Math" panose="02040503050406030204" pitchFamily="18" charset="0"/>
                          <a:ea typeface="Cambria Math" panose="02040503050406030204" pitchFamily="18" charset="0"/>
                        </a:rPr>
                        <m:t>𝑠𝑡𝑎𝑡</m:t>
                      </m:r>
                      <m:r>
                        <a:rPr lang="en-US" sz="1400" b="0" i="1" smtClean="0">
                          <a:latin typeface="Cambria Math" panose="02040503050406030204" pitchFamily="18" charset="0"/>
                          <a:ea typeface="Cambria Math" panose="02040503050406030204" pitchFamily="18" charset="0"/>
                        </a:rPr>
                        <m:t>)±0.21</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𝑠𝑦𝑠</m:t>
                          </m:r>
                        </m:e>
                      </m:d>
                      <m:r>
                        <a:rPr lang="en-US" sz="1400" b="0" i="1" smtClean="0">
                          <a:latin typeface="Cambria Math" panose="02040503050406030204" pitchFamily="18" charset="0"/>
                          <a:ea typeface="Cambria Math" panose="02040503050406030204" pitchFamily="18" charset="0"/>
                        </a:rPr>
                        <m:t>𝑀𝑒𝑉</m:t>
                      </m:r>
                    </m:oMath>
                  </m:oMathPara>
                </a14:m>
                <a:endParaRPr lang="it-IT" sz="1400" dirty="0"/>
              </a:p>
            </p:txBody>
          </p:sp>
        </mc:Choice>
        <mc:Fallback xmlns="">
          <p:sp>
            <p:nvSpPr>
              <p:cNvPr id="7" name="TextBox 6">
                <a:extLst>
                  <a:ext uri="{FF2B5EF4-FFF2-40B4-BE49-F238E27FC236}">
                    <a16:creationId xmlns:a16="http://schemas.microsoft.com/office/drawing/2014/main" id="{40787FC6-F788-B644-1888-5862D3316A21}"/>
                  </a:ext>
                </a:extLst>
              </p:cNvPr>
              <p:cNvSpPr txBox="1">
                <a:spLocks noRot="1" noChangeAspect="1" noMove="1" noResize="1" noEditPoints="1" noAdjustHandles="1" noChangeArrowheads="1" noChangeShapeType="1" noTextEdit="1"/>
              </p:cNvSpPr>
              <p:nvPr/>
            </p:nvSpPr>
            <p:spPr>
              <a:xfrm>
                <a:off x="5060795" y="6249477"/>
                <a:ext cx="3496022" cy="307777"/>
              </a:xfrm>
              <a:prstGeom prst="rect">
                <a:avLst/>
              </a:prstGeom>
              <a:blipFill>
                <a:blip r:embed="rId3"/>
                <a:stretch>
                  <a:fillRect b="-8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D0960F0-C2C7-0A58-B699-FA3AF0613DF0}"/>
              </a:ext>
            </a:extLst>
          </p:cNvPr>
          <p:cNvSpPr txBox="1"/>
          <p:nvPr/>
        </p:nvSpPr>
        <p:spPr>
          <a:xfrm>
            <a:off x="8687628" y="6526313"/>
            <a:ext cx="3349993" cy="276999"/>
          </a:xfrm>
          <a:prstGeom prst="rect">
            <a:avLst/>
          </a:prstGeom>
          <a:noFill/>
        </p:spPr>
        <p:txBody>
          <a:bodyPr wrap="square">
            <a:spAutoFit/>
          </a:bodyPr>
          <a:lstStyle/>
          <a:p>
            <a:pPr algn="ctr"/>
            <a:r>
              <a:rPr lang="en-GB" sz="1200" i="1" u="sng" dirty="0">
                <a:solidFill>
                  <a:srgbClr val="0000FF"/>
                </a:solidFill>
              </a:rPr>
              <a:t>Phys. Rev. C 106, L061601 (2022)</a:t>
            </a:r>
          </a:p>
        </p:txBody>
      </p:sp>
      <p:pic>
        <p:nvPicPr>
          <p:cNvPr id="11" name="Picture 10">
            <a:extLst>
              <a:ext uri="{FF2B5EF4-FFF2-40B4-BE49-F238E27FC236}">
                <a16:creationId xmlns:a16="http://schemas.microsoft.com/office/drawing/2014/main" id="{5EBD25A8-C4A8-B1EE-70FD-781D972972ED}"/>
              </a:ext>
            </a:extLst>
          </p:cNvPr>
          <p:cNvPicPr>
            <a:picLocks noChangeAspect="1"/>
          </p:cNvPicPr>
          <p:nvPr/>
        </p:nvPicPr>
        <p:blipFill>
          <a:blip r:embed="rId4"/>
          <a:stretch>
            <a:fillRect/>
          </a:stretch>
        </p:blipFill>
        <p:spPr>
          <a:xfrm>
            <a:off x="8835570" y="2179189"/>
            <a:ext cx="3009900" cy="4178300"/>
          </a:xfrm>
          <a:prstGeom prst="rect">
            <a:avLst/>
          </a:prstGeom>
        </p:spPr>
      </p:pic>
      <p:pic>
        <p:nvPicPr>
          <p:cNvPr id="12" name="Picture 11">
            <a:extLst>
              <a:ext uri="{FF2B5EF4-FFF2-40B4-BE49-F238E27FC236}">
                <a16:creationId xmlns:a16="http://schemas.microsoft.com/office/drawing/2014/main" id="{0F43288B-BCD1-AA25-3187-FC8CA3D581C8}"/>
              </a:ext>
            </a:extLst>
          </p:cNvPr>
          <p:cNvPicPr>
            <a:picLocks noChangeAspect="1"/>
          </p:cNvPicPr>
          <p:nvPr/>
        </p:nvPicPr>
        <p:blipFill>
          <a:blip r:embed="rId5"/>
          <a:stretch>
            <a:fillRect/>
          </a:stretch>
        </p:blipFill>
        <p:spPr>
          <a:xfrm>
            <a:off x="5547867" y="2377831"/>
            <a:ext cx="2708177" cy="383602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4F7B13-BB4E-CD1C-C11E-66DFCEC42375}"/>
                  </a:ext>
                </a:extLst>
              </p:cNvPr>
              <p:cNvSpPr txBox="1"/>
              <p:nvPr/>
            </p:nvSpPr>
            <p:spPr>
              <a:xfrm>
                <a:off x="8734074" y="6249477"/>
                <a:ext cx="3396635"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𝑋</m:t>
                          </m:r>
                        </m:sub>
                      </m:sSub>
                      <m:r>
                        <a:rPr lang="en-US" sz="1400" b="0" i="1" smtClean="0">
                          <a:latin typeface="Cambria Math" panose="02040503050406030204" pitchFamily="18" charset="0"/>
                        </a:rPr>
                        <m:t>=17.3</m:t>
                      </m:r>
                      <m:r>
                        <a:rPr lang="en-US" sz="1400" b="0" i="1" smtClean="0">
                          <a:latin typeface="Cambria Math" panose="02040503050406030204" pitchFamily="18" charset="0"/>
                          <a:ea typeface="Cambria Math" panose="02040503050406030204" pitchFamily="18" charset="0"/>
                        </a:rPr>
                        <m:t>±0.11(</m:t>
                      </m:r>
                      <m:r>
                        <a:rPr lang="en-US" sz="1400" b="0" i="1" smtClean="0">
                          <a:latin typeface="Cambria Math" panose="02040503050406030204" pitchFamily="18" charset="0"/>
                          <a:ea typeface="Cambria Math" panose="02040503050406030204" pitchFamily="18" charset="0"/>
                        </a:rPr>
                        <m:t>𝑠𝑡𝑎𝑡</m:t>
                      </m:r>
                      <m:r>
                        <a:rPr lang="en-US" sz="1400" b="0" i="1" smtClean="0">
                          <a:latin typeface="Cambria Math" panose="02040503050406030204" pitchFamily="18" charset="0"/>
                          <a:ea typeface="Cambria Math" panose="02040503050406030204" pitchFamily="18" charset="0"/>
                        </a:rPr>
                        <m:t>)±0.20</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𝑠𝑦𝑠</m:t>
                          </m:r>
                        </m:e>
                      </m:d>
                      <m:r>
                        <a:rPr lang="en-US" sz="1400" b="0" i="1" smtClean="0">
                          <a:latin typeface="Cambria Math" panose="02040503050406030204" pitchFamily="18" charset="0"/>
                          <a:ea typeface="Cambria Math" panose="02040503050406030204" pitchFamily="18" charset="0"/>
                        </a:rPr>
                        <m:t>𝑀𝑒𝑉</m:t>
                      </m:r>
                    </m:oMath>
                  </m:oMathPara>
                </a14:m>
                <a:endParaRPr lang="it-IT" sz="1400" dirty="0"/>
              </a:p>
            </p:txBody>
          </p:sp>
        </mc:Choice>
        <mc:Fallback xmlns="">
          <p:sp>
            <p:nvSpPr>
              <p:cNvPr id="14" name="TextBox 13">
                <a:extLst>
                  <a:ext uri="{FF2B5EF4-FFF2-40B4-BE49-F238E27FC236}">
                    <a16:creationId xmlns:a16="http://schemas.microsoft.com/office/drawing/2014/main" id="{EF4F7B13-BB4E-CD1C-C11E-66DFCEC42375}"/>
                  </a:ext>
                </a:extLst>
              </p:cNvPr>
              <p:cNvSpPr txBox="1">
                <a:spLocks noRot="1" noChangeAspect="1" noMove="1" noResize="1" noEditPoints="1" noAdjustHandles="1" noChangeArrowheads="1" noChangeShapeType="1" noTextEdit="1"/>
              </p:cNvSpPr>
              <p:nvPr/>
            </p:nvSpPr>
            <p:spPr>
              <a:xfrm>
                <a:off x="8734074" y="6249477"/>
                <a:ext cx="3396635" cy="307777"/>
              </a:xfrm>
              <a:prstGeom prst="rect">
                <a:avLst/>
              </a:prstGeom>
              <a:blipFill>
                <a:blip r:embed="rId6"/>
                <a:stretch>
                  <a:fillRect b="-8000"/>
                </a:stretch>
              </a:blipFill>
            </p:spPr>
            <p:txBody>
              <a:bodyPr/>
              <a:lstStyle/>
              <a:p>
                <a:r>
                  <a:rPr lang="en-US">
                    <a:noFill/>
                  </a:rPr>
                  <a:t> </a:t>
                </a:r>
              </a:p>
            </p:txBody>
          </p:sp>
        </mc:Fallback>
      </mc:AlternateContent>
      <p:sp>
        <p:nvSpPr>
          <p:cNvPr id="8" name="Rettangolo 42">
            <a:extLst>
              <a:ext uri="{FF2B5EF4-FFF2-40B4-BE49-F238E27FC236}">
                <a16:creationId xmlns:a16="http://schemas.microsoft.com/office/drawing/2014/main" id="{ECF047D3-C37C-274F-1DEB-F0FBE884792E}"/>
              </a:ext>
            </a:extLst>
          </p:cNvPr>
          <p:cNvSpPr/>
          <p:nvPr/>
        </p:nvSpPr>
        <p:spPr>
          <a:xfrm>
            <a:off x="5856623" y="6526313"/>
            <a:ext cx="2171235" cy="276999"/>
          </a:xfrm>
          <a:prstGeom prst="rect">
            <a:avLst/>
          </a:prstGeom>
          <a:solidFill>
            <a:schemeClr val="bg1"/>
          </a:solidFill>
        </p:spPr>
        <p:txBody>
          <a:bodyPr wrap="none">
            <a:spAutoFit/>
          </a:bodyPr>
          <a:lstStyle/>
          <a:p>
            <a:pPr>
              <a:spcAft>
                <a:spcPts val="600"/>
              </a:spcAft>
            </a:pPr>
            <a:r>
              <a:rPr lang="en-GB" sz="1200" i="1" u="sng" dirty="0">
                <a:solidFill>
                  <a:srgbClr val="0000FF"/>
                </a:solidFill>
              </a:rPr>
              <a:t>Phys. Rev. C 104, 044003 (2021)</a:t>
            </a:r>
          </a:p>
        </p:txBody>
      </p:sp>
      <p:sp>
        <p:nvSpPr>
          <p:cNvPr id="10" name="Rectangle 9">
            <a:extLst>
              <a:ext uri="{FF2B5EF4-FFF2-40B4-BE49-F238E27FC236}">
                <a16:creationId xmlns:a16="http://schemas.microsoft.com/office/drawing/2014/main" id="{24436A41-15C6-6588-40FD-BFE0F086885F}"/>
              </a:ext>
            </a:extLst>
          </p:cNvPr>
          <p:cNvSpPr/>
          <p:nvPr/>
        </p:nvSpPr>
        <p:spPr>
          <a:xfrm>
            <a:off x="217966" y="6526313"/>
            <a:ext cx="4290945" cy="276999"/>
          </a:xfrm>
          <a:prstGeom prst="rect">
            <a:avLst/>
          </a:prstGeom>
          <a:solidFill>
            <a:schemeClr val="bg1"/>
          </a:solidFill>
        </p:spPr>
        <p:txBody>
          <a:bodyPr wrap="square">
            <a:spAutoFit/>
          </a:bodyPr>
          <a:lstStyle/>
          <a:p>
            <a:r>
              <a:rPr lang="it-IT" sz="1200" i="1" u="sng" dirty="0" err="1">
                <a:solidFill>
                  <a:srgbClr val="0000FF"/>
                </a:solidFill>
              </a:rPr>
              <a:t>Phys</a:t>
            </a:r>
            <a:r>
              <a:rPr lang="it-IT" sz="1200" i="1" u="sng" dirty="0">
                <a:solidFill>
                  <a:srgbClr val="0000FF"/>
                </a:solidFill>
              </a:rPr>
              <a:t>. Rev. Lett. 116, 042501 (2016) </a:t>
            </a:r>
            <a:r>
              <a:rPr lang="en-GB" sz="1200" i="1" u="sng" dirty="0">
                <a:solidFill>
                  <a:srgbClr val="0000FF"/>
                </a:solidFill>
                <a:effectLst/>
              </a:rPr>
              <a:t>JPC 1056 no. 1, 012028 (2018)</a:t>
            </a:r>
            <a:endParaRPr lang="it-IT" sz="1200" i="1" u="sng" dirty="0">
              <a:solidFill>
                <a:srgbClr val="0000FF"/>
              </a:solidFill>
              <a:effectLst/>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6C7D5E-0AD1-CCB8-2DCF-E561FE31830F}"/>
                  </a:ext>
                </a:extLst>
              </p:cNvPr>
              <p:cNvSpPr txBox="1"/>
              <p:nvPr/>
            </p:nvSpPr>
            <p:spPr>
              <a:xfrm>
                <a:off x="496866" y="6249477"/>
                <a:ext cx="3496022"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en-US" sz="1400" b="0" i="1" smtClean="0">
                              <a:latin typeface="Cambria Math" panose="02040503050406030204" pitchFamily="18" charset="0"/>
                            </a:rPr>
                            <m:t>𝑚</m:t>
                          </m:r>
                        </m:e>
                        <m:sub>
                          <m:r>
                            <a:rPr lang="en-US" sz="1400" b="0" i="1" smtClean="0">
                              <a:latin typeface="Cambria Math" panose="02040503050406030204" pitchFamily="18" charset="0"/>
                            </a:rPr>
                            <m:t>𝑋</m:t>
                          </m:r>
                        </m:sub>
                      </m:sSub>
                      <m:r>
                        <a:rPr lang="en-US" sz="1400" b="0" i="1" smtClean="0">
                          <a:latin typeface="Cambria Math" panose="02040503050406030204" pitchFamily="18" charset="0"/>
                        </a:rPr>
                        <m:t>=17.01</m:t>
                      </m:r>
                      <m:r>
                        <a:rPr lang="en-US" sz="1400" b="0" i="1" smtClean="0">
                          <a:latin typeface="Cambria Math" panose="02040503050406030204" pitchFamily="18" charset="0"/>
                          <a:ea typeface="Cambria Math" panose="02040503050406030204" pitchFamily="18" charset="0"/>
                        </a:rPr>
                        <m:t>±0.16(</m:t>
                      </m:r>
                      <m:r>
                        <a:rPr lang="en-US" sz="1400" b="0" i="1" smtClean="0">
                          <a:latin typeface="Cambria Math" panose="02040503050406030204" pitchFamily="18" charset="0"/>
                          <a:ea typeface="Cambria Math" panose="02040503050406030204" pitchFamily="18" charset="0"/>
                        </a:rPr>
                        <m:t>𝑠𝑡𝑎𝑡</m:t>
                      </m:r>
                      <m:r>
                        <a:rPr lang="en-US" sz="1400" b="0" i="1" smtClean="0">
                          <a:latin typeface="Cambria Math" panose="02040503050406030204" pitchFamily="18" charset="0"/>
                          <a:ea typeface="Cambria Math" panose="02040503050406030204" pitchFamily="18" charset="0"/>
                        </a:rPr>
                        <m:t>)±0.21</m:t>
                      </m:r>
                      <m:d>
                        <m:dPr>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𝑠𝑦𝑠</m:t>
                          </m:r>
                        </m:e>
                      </m:d>
                      <m:r>
                        <a:rPr lang="en-US" sz="1400" b="0" i="1" smtClean="0">
                          <a:latin typeface="Cambria Math" panose="02040503050406030204" pitchFamily="18" charset="0"/>
                          <a:ea typeface="Cambria Math" panose="02040503050406030204" pitchFamily="18" charset="0"/>
                        </a:rPr>
                        <m:t>𝑀𝑒𝑉</m:t>
                      </m:r>
                    </m:oMath>
                  </m:oMathPara>
                </a14:m>
                <a:endParaRPr lang="it-IT" sz="1400" dirty="0"/>
              </a:p>
            </p:txBody>
          </p:sp>
        </mc:Choice>
        <mc:Fallback xmlns="">
          <p:sp>
            <p:nvSpPr>
              <p:cNvPr id="13" name="TextBox 12">
                <a:extLst>
                  <a:ext uri="{FF2B5EF4-FFF2-40B4-BE49-F238E27FC236}">
                    <a16:creationId xmlns:a16="http://schemas.microsoft.com/office/drawing/2014/main" id="{7D6C7D5E-0AD1-CCB8-2DCF-E561FE31830F}"/>
                  </a:ext>
                </a:extLst>
              </p:cNvPr>
              <p:cNvSpPr txBox="1">
                <a:spLocks noRot="1" noChangeAspect="1" noMove="1" noResize="1" noEditPoints="1" noAdjustHandles="1" noChangeArrowheads="1" noChangeShapeType="1" noTextEdit="1"/>
              </p:cNvSpPr>
              <p:nvPr/>
            </p:nvSpPr>
            <p:spPr>
              <a:xfrm>
                <a:off x="496866" y="6249477"/>
                <a:ext cx="3496022" cy="307777"/>
              </a:xfrm>
              <a:prstGeom prst="rect">
                <a:avLst/>
              </a:prstGeom>
              <a:blipFill>
                <a:blip r:embed="rId7"/>
                <a:stretch>
                  <a:fillRect b="-80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6498D7D-79C6-79E2-52A1-CC30A8127D0A}"/>
              </a:ext>
            </a:extLst>
          </p:cNvPr>
          <p:cNvSpPr txBox="1"/>
          <p:nvPr/>
        </p:nvSpPr>
        <p:spPr>
          <a:xfrm>
            <a:off x="584614" y="1962193"/>
            <a:ext cx="9616290" cy="369332"/>
          </a:xfrm>
          <a:prstGeom prst="rect">
            <a:avLst/>
          </a:prstGeom>
          <a:noFill/>
        </p:spPr>
        <p:txBody>
          <a:bodyPr wrap="square" rtlCol="0">
            <a:spAutoFit/>
          </a:bodyPr>
          <a:lstStyle/>
          <a:p>
            <a:r>
              <a:rPr lang="en-US" dirty="0">
                <a:solidFill>
                  <a:schemeClr val="tx1">
                    <a:lumMod val="50000"/>
                    <a:lumOff val="50000"/>
                  </a:schemeClr>
                </a:solidFill>
              </a:rPr>
              <a:t>Studying de-excitation of light nuclei via IPC, an anomaly appeared in the decay of </a:t>
            </a:r>
            <a:r>
              <a:rPr lang="en-US" baseline="30000" dirty="0">
                <a:solidFill>
                  <a:schemeClr val="tx1">
                    <a:lumMod val="50000"/>
                    <a:lumOff val="50000"/>
                  </a:schemeClr>
                </a:solidFill>
              </a:rPr>
              <a:t>8</a:t>
            </a:r>
            <a:r>
              <a:rPr lang="en-US" dirty="0">
                <a:solidFill>
                  <a:schemeClr val="tx1">
                    <a:lumMod val="50000"/>
                    <a:lumOff val="50000"/>
                  </a:schemeClr>
                </a:solidFill>
              </a:rPr>
              <a:t>Be, </a:t>
            </a:r>
            <a:r>
              <a:rPr lang="en-US" baseline="30000" dirty="0">
                <a:solidFill>
                  <a:schemeClr val="tx1">
                    <a:lumMod val="50000"/>
                    <a:lumOff val="50000"/>
                  </a:schemeClr>
                </a:solidFill>
              </a:rPr>
              <a:t>4</a:t>
            </a:r>
            <a:r>
              <a:rPr lang="en-US" dirty="0">
                <a:solidFill>
                  <a:schemeClr val="tx1">
                    <a:lumMod val="50000"/>
                    <a:lumOff val="50000"/>
                  </a:schemeClr>
                </a:solidFill>
              </a:rPr>
              <a:t>He and </a:t>
            </a:r>
            <a:r>
              <a:rPr lang="en-US" baseline="30000" dirty="0">
                <a:solidFill>
                  <a:schemeClr val="tx1">
                    <a:lumMod val="50000"/>
                    <a:lumOff val="50000"/>
                  </a:schemeClr>
                </a:solidFill>
              </a:rPr>
              <a:t>12</a:t>
            </a:r>
            <a:r>
              <a:rPr lang="en-US" dirty="0">
                <a:solidFill>
                  <a:schemeClr val="tx1">
                    <a:lumMod val="50000"/>
                    <a:lumOff val="50000"/>
                  </a:schemeClr>
                </a:solidFill>
              </a:rPr>
              <a:t>C. </a:t>
            </a:r>
          </a:p>
        </p:txBody>
      </p:sp>
      <p:grpSp>
        <p:nvGrpSpPr>
          <p:cNvPr id="15" name="Group 14">
            <a:extLst>
              <a:ext uri="{FF2B5EF4-FFF2-40B4-BE49-F238E27FC236}">
                <a16:creationId xmlns:a16="http://schemas.microsoft.com/office/drawing/2014/main" id="{8783261A-BC3A-AB3C-C53D-8982C29C58D2}"/>
              </a:ext>
            </a:extLst>
          </p:cNvPr>
          <p:cNvGrpSpPr/>
          <p:nvPr/>
        </p:nvGrpSpPr>
        <p:grpSpPr>
          <a:xfrm>
            <a:off x="605975" y="2254217"/>
            <a:ext cx="4114800" cy="1992813"/>
            <a:chOff x="0" y="3234354"/>
            <a:chExt cx="5030874" cy="1486353"/>
          </a:xfrm>
        </p:grpSpPr>
        <p:pic>
          <p:nvPicPr>
            <p:cNvPr id="16" name="Picture 2">
              <a:extLst>
                <a:ext uri="{FF2B5EF4-FFF2-40B4-BE49-F238E27FC236}">
                  <a16:creationId xmlns:a16="http://schemas.microsoft.com/office/drawing/2014/main" id="{6F9A38A5-0C61-E3EE-73C6-0B3CB897645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tretch/>
          </p:blipFill>
          <p:spPr bwMode="auto">
            <a:xfrm>
              <a:off x="0" y="3237519"/>
              <a:ext cx="5030874" cy="1250354"/>
            </a:xfrm>
            <a:prstGeom prst="rect">
              <a:avLst/>
            </a:prstGeom>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98B0EFC-A440-1C05-3790-4A84544C721E}"/>
                </a:ext>
              </a:extLst>
            </p:cNvPr>
            <p:cNvSpPr txBox="1"/>
            <p:nvPr/>
          </p:nvSpPr>
          <p:spPr>
            <a:xfrm>
              <a:off x="3777657" y="4382153"/>
              <a:ext cx="653143"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baseline="30000" dirty="0"/>
                <a:t>12</a:t>
              </a:r>
              <a:r>
                <a:rPr lang="en-GB" sz="1600" dirty="0"/>
                <a:t>C</a:t>
              </a:r>
            </a:p>
          </p:txBody>
        </p:sp>
        <p:sp>
          <p:nvSpPr>
            <p:cNvPr id="19" name="TextBox 18">
              <a:extLst>
                <a:ext uri="{FF2B5EF4-FFF2-40B4-BE49-F238E27FC236}">
                  <a16:creationId xmlns:a16="http://schemas.microsoft.com/office/drawing/2014/main" id="{58F1CF60-19D4-E59F-CAA4-F91B7BFFAD0E}"/>
                </a:ext>
              </a:extLst>
            </p:cNvPr>
            <p:cNvSpPr txBox="1"/>
            <p:nvPr/>
          </p:nvSpPr>
          <p:spPr>
            <a:xfrm>
              <a:off x="2833244" y="3234354"/>
              <a:ext cx="653143"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baseline="30000" dirty="0"/>
                <a:t>12</a:t>
              </a:r>
              <a:r>
                <a:rPr lang="en-GB" sz="1600" dirty="0"/>
                <a:t>C</a:t>
              </a:r>
              <a:r>
                <a:rPr lang="en-GB" sz="1600" baseline="30000" dirty="0"/>
                <a:t>*</a:t>
              </a:r>
            </a:p>
          </p:txBody>
        </p:sp>
        <p:sp>
          <p:nvSpPr>
            <p:cNvPr id="17" name="TextBox 16">
              <a:extLst>
                <a:ext uri="{FF2B5EF4-FFF2-40B4-BE49-F238E27FC236}">
                  <a16:creationId xmlns:a16="http://schemas.microsoft.com/office/drawing/2014/main" id="{F6C95E4C-56E8-C077-219E-A921C83108A8}"/>
                </a:ext>
              </a:extLst>
            </p:cNvPr>
            <p:cNvSpPr txBox="1"/>
            <p:nvPr/>
          </p:nvSpPr>
          <p:spPr>
            <a:xfrm>
              <a:off x="1235686" y="4250361"/>
              <a:ext cx="653143" cy="33855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baseline="30000" dirty="0"/>
                <a:t>11</a:t>
              </a:r>
              <a:r>
                <a:rPr lang="en-GB" sz="1600" dirty="0"/>
                <a:t>B</a:t>
              </a:r>
            </a:p>
          </p:txBody>
        </p:sp>
      </p:grpSp>
      <p:sp>
        <p:nvSpPr>
          <p:cNvPr id="6" name="TextBox 5">
            <a:extLst>
              <a:ext uri="{FF2B5EF4-FFF2-40B4-BE49-F238E27FC236}">
                <a16:creationId xmlns:a16="http://schemas.microsoft.com/office/drawing/2014/main" id="{654624DE-C20C-2CD0-7B34-D96CA514D13B}"/>
              </a:ext>
            </a:extLst>
          </p:cNvPr>
          <p:cNvSpPr txBox="1"/>
          <p:nvPr/>
        </p:nvSpPr>
        <p:spPr>
          <a:xfrm>
            <a:off x="3467842" y="4584255"/>
            <a:ext cx="2355014" cy="646331"/>
          </a:xfrm>
          <a:prstGeom prst="rect">
            <a:avLst/>
          </a:prstGeom>
          <a:solidFill>
            <a:srgbClr val="F8F7F3"/>
          </a:solidFill>
        </p:spPr>
        <p:txBody>
          <a:bodyPr wrap="square" rtlCol="0">
            <a:spAutoFit/>
          </a:bodyPr>
          <a:lstStyle/>
          <a:p>
            <a:pPr algn="ctr"/>
            <a:r>
              <a:rPr lang="en-US" dirty="0">
                <a:solidFill>
                  <a:srgbClr val="00B0F0"/>
                </a:solidFill>
              </a:rPr>
              <a:t>Is this a signal of a dark matter particle?</a:t>
            </a:r>
          </a:p>
        </p:txBody>
      </p:sp>
    </p:spTree>
    <p:extLst>
      <p:ext uri="{BB962C8B-B14F-4D97-AF65-F5344CB8AC3E}">
        <p14:creationId xmlns:p14="http://schemas.microsoft.com/office/powerpoint/2010/main" val="3242965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008D84-E503-DAE6-EB0A-E59AB9FA8A3B}"/>
              </a:ext>
            </a:extLst>
          </p:cNvPr>
          <p:cNvSpPr>
            <a:spLocks noGrp="1"/>
          </p:cNvSpPr>
          <p:nvPr>
            <p:ph type="title"/>
          </p:nvPr>
        </p:nvSpPr>
        <p:spPr/>
        <p:txBody>
          <a:bodyPr/>
          <a:lstStyle/>
          <a:p>
            <a:r>
              <a:rPr lang="en-US" dirty="0"/>
              <a:t>Theoretical interpretation</a:t>
            </a:r>
          </a:p>
        </p:txBody>
      </p:sp>
      <p:sp>
        <p:nvSpPr>
          <p:cNvPr id="4" name="Slide Number Placeholder 3">
            <a:extLst>
              <a:ext uri="{FF2B5EF4-FFF2-40B4-BE49-F238E27FC236}">
                <a16:creationId xmlns:a16="http://schemas.microsoft.com/office/drawing/2014/main" id="{0681DDEE-F01B-C98C-0D87-8B31136C076B}"/>
              </a:ext>
            </a:extLst>
          </p:cNvPr>
          <p:cNvSpPr>
            <a:spLocks noGrp="1"/>
          </p:cNvSpPr>
          <p:nvPr>
            <p:ph type="sldNum" sz="quarter" idx="12"/>
          </p:nvPr>
        </p:nvSpPr>
        <p:spPr/>
        <p:txBody>
          <a:bodyPr/>
          <a:lstStyle/>
          <a:p>
            <a:fld id="{4E73314B-609D-8047-928D-004D7D764717}" type="slidenum">
              <a:rPr lang="en-US" smtClean="0"/>
              <a:pPr/>
              <a:t>22</a:t>
            </a:fld>
            <a:endParaRPr lang="en-US"/>
          </a:p>
        </p:txBody>
      </p:sp>
      <p:pic>
        <p:nvPicPr>
          <p:cNvPr id="6" name="Picture 5">
            <a:extLst>
              <a:ext uri="{FF2B5EF4-FFF2-40B4-BE49-F238E27FC236}">
                <a16:creationId xmlns:a16="http://schemas.microsoft.com/office/drawing/2014/main" id="{AE769E15-0319-73C2-75DB-DF5ED9ACEAB4}"/>
              </a:ext>
            </a:extLst>
          </p:cNvPr>
          <p:cNvPicPr>
            <a:picLocks noChangeAspect="1"/>
          </p:cNvPicPr>
          <p:nvPr/>
        </p:nvPicPr>
        <p:blipFill>
          <a:blip r:embed="rId3"/>
          <a:stretch>
            <a:fillRect/>
          </a:stretch>
        </p:blipFill>
        <p:spPr>
          <a:xfrm>
            <a:off x="651935" y="3854469"/>
            <a:ext cx="2933700" cy="2679700"/>
          </a:xfrm>
          <a:prstGeom prst="rect">
            <a:avLst/>
          </a:prstGeom>
        </p:spPr>
      </p:pic>
      <p:sp>
        <p:nvSpPr>
          <p:cNvPr id="7" name="TextBox 6">
            <a:extLst>
              <a:ext uri="{FF2B5EF4-FFF2-40B4-BE49-F238E27FC236}">
                <a16:creationId xmlns:a16="http://schemas.microsoft.com/office/drawing/2014/main" id="{DBED2E6D-B686-531B-43F4-4B40E6268580}"/>
              </a:ext>
            </a:extLst>
          </p:cNvPr>
          <p:cNvSpPr txBox="1"/>
          <p:nvPr/>
        </p:nvSpPr>
        <p:spPr>
          <a:xfrm>
            <a:off x="9039227" y="6179155"/>
            <a:ext cx="2108013" cy="276999"/>
          </a:xfrm>
          <a:prstGeom prst="rect">
            <a:avLst/>
          </a:prstGeom>
          <a:noFill/>
        </p:spPr>
        <p:txBody>
          <a:bodyPr wrap="none" rtlCol="0">
            <a:spAutoFit/>
          </a:bodyPr>
          <a:lstStyle/>
          <a:p>
            <a:r>
              <a:rPr lang="en-GB" sz="1200" i="1" u="sng" dirty="0" err="1">
                <a:solidFill>
                  <a:srgbClr val="0000FF"/>
                </a:solidFill>
              </a:rPr>
              <a:t>Phys.Rev.D</a:t>
            </a:r>
            <a:r>
              <a:rPr lang="en-GB" sz="1200" i="1" u="sng" dirty="0">
                <a:solidFill>
                  <a:srgbClr val="0000FF"/>
                </a:solidFill>
              </a:rPr>
              <a:t> 102 (2020) 036016</a:t>
            </a:r>
          </a:p>
        </p:txBody>
      </p:sp>
      <p:grpSp>
        <p:nvGrpSpPr>
          <p:cNvPr id="8" name="Group 7">
            <a:extLst>
              <a:ext uri="{FF2B5EF4-FFF2-40B4-BE49-F238E27FC236}">
                <a16:creationId xmlns:a16="http://schemas.microsoft.com/office/drawing/2014/main" id="{E7F5FEA8-3D77-1048-A872-8C581C794B06}"/>
              </a:ext>
            </a:extLst>
          </p:cNvPr>
          <p:cNvGrpSpPr/>
          <p:nvPr/>
        </p:nvGrpSpPr>
        <p:grpSpPr>
          <a:xfrm>
            <a:off x="4351866" y="4246796"/>
            <a:ext cx="6425430" cy="1843752"/>
            <a:chOff x="428702" y="3654619"/>
            <a:chExt cx="8312727" cy="2808914"/>
          </a:xfrm>
        </p:grpSpPr>
        <p:pic>
          <p:nvPicPr>
            <p:cNvPr id="9" name="Picture 8" descr="Table&#10;&#10;Description automatically generated">
              <a:extLst>
                <a:ext uri="{FF2B5EF4-FFF2-40B4-BE49-F238E27FC236}">
                  <a16:creationId xmlns:a16="http://schemas.microsoft.com/office/drawing/2014/main" id="{26935A42-98E7-3D97-7568-ED3BBB322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702" y="3654619"/>
              <a:ext cx="8312727" cy="2808914"/>
            </a:xfrm>
            <a:prstGeom prst="rect">
              <a:avLst/>
            </a:prstGeom>
          </p:spPr>
        </p:pic>
        <p:sp>
          <p:nvSpPr>
            <p:cNvPr id="10" name="Rectangle 9">
              <a:extLst>
                <a:ext uri="{FF2B5EF4-FFF2-40B4-BE49-F238E27FC236}">
                  <a16:creationId xmlns:a16="http://schemas.microsoft.com/office/drawing/2014/main" id="{B146EB41-9DD9-2F19-D0BE-46C42A42A612}"/>
                </a:ext>
              </a:extLst>
            </p:cNvPr>
            <p:cNvSpPr/>
            <p:nvPr/>
          </p:nvSpPr>
          <p:spPr>
            <a:xfrm>
              <a:off x="437124" y="5243640"/>
              <a:ext cx="80752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06986FD-9931-DD75-C496-2E2D5E8F63D5}"/>
                </a:ext>
              </a:extLst>
            </p:cNvPr>
            <p:cNvSpPr/>
            <p:nvPr/>
          </p:nvSpPr>
          <p:spPr>
            <a:xfrm>
              <a:off x="5507767" y="5250569"/>
              <a:ext cx="80752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E106EDA-F2AB-D679-7BD7-1B3CC265F582}"/>
                </a:ext>
              </a:extLst>
            </p:cNvPr>
            <p:cNvSpPr/>
            <p:nvPr/>
          </p:nvSpPr>
          <p:spPr>
            <a:xfrm>
              <a:off x="439390" y="5786850"/>
              <a:ext cx="807522" cy="52426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14F4D74-2828-6DC2-5D97-B9DA8DA248C0}"/>
                </a:ext>
              </a:extLst>
            </p:cNvPr>
            <p:cNvSpPr/>
            <p:nvPr/>
          </p:nvSpPr>
          <p:spPr>
            <a:xfrm>
              <a:off x="3816918" y="5261202"/>
              <a:ext cx="80752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98F57C4-3358-AC45-0BA1-2035DF7E14A9}"/>
                </a:ext>
              </a:extLst>
            </p:cNvPr>
            <p:cNvSpPr/>
            <p:nvPr/>
          </p:nvSpPr>
          <p:spPr>
            <a:xfrm>
              <a:off x="7124598" y="5254272"/>
              <a:ext cx="1457702" cy="284319"/>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402DBF6-0D9F-1320-0D46-53E5E71A459C}"/>
                </a:ext>
              </a:extLst>
            </p:cNvPr>
            <p:cNvSpPr/>
            <p:nvPr/>
          </p:nvSpPr>
          <p:spPr>
            <a:xfrm>
              <a:off x="5507767" y="6068184"/>
              <a:ext cx="80752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63EBAA8-C1CC-1A52-F343-CA0602E5976A}"/>
                </a:ext>
              </a:extLst>
            </p:cNvPr>
            <p:cNvSpPr/>
            <p:nvPr/>
          </p:nvSpPr>
          <p:spPr>
            <a:xfrm>
              <a:off x="3816918" y="5828487"/>
              <a:ext cx="80752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389DB9D-6411-A688-A4FE-F79C547AB15D}"/>
                </a:ext>
              </a:extLst>
            </p:cNvPr>
            <p:cNvSpPr/>
            <p:nvPr/>
          </p:nvSpPr>
          <p:spPr>
            <a:xfrm>
              <a:off x="439335" y="5526431"/>
              <a:ext cx="807522" cy="252173"/>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ABE63EB-75D2-5B4C-6BD5-F5D8F68EC466}"/>
                </a:ext>
              </a:extLst>
            </p:cNvPr>
            <p:cNvSpPr/>
            <p:nvPr/>
          </p:nvSpPr>
          <p:spPr>
            <a:xfrm>
              <a:off x="5225146" y="5548655"/>
              <a:ext cx="1489165"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7B715129-230F-E297-EBB2-42A4CEBA656F}"/>
                </a:ext>
              </a:extLst>
            </p:cNvPr>
            <p:cNvSpPr/>
            <p:nvPr/>
          </p:nvSpPr>
          <p:spPr>
            <a:xfrm>
              <a:off x="7125540" y="5565940"/>
              <a:ext cx="1489165" cy="229248"/>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E1B0501-027E-FFED-893D-4E8ACD64F322}"/>
                </a:ext>
              </a:extLst>
            </p:cNvPr>
            <p:cNvSpPr/>
            <p:nvPr/>
          </p:nvSpPr>
          <p:spPr>
            <a:xfrm>
              <a:off x="7444047" y="5826107"/>
              <a:ext cx="807522" cy="252173"/>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9B4A544-5968-D58D-7E0E-D2ADB6FBE0F2}"/>
                </a:ext>
              </a:extLst>
            </p:cNvPr>
            <p:cNvSpPr/>
            <p:nvPr/>
          </p:nvSpPr>
          <p:spPr>
            <a:xfrm>
              <a:off x="3798594" y="5565638"/>
              <a:ext cx="840595" cy="229248"/>
            </a:xfrm>
            <a:prstGeom prst="rect">
              <a:avLst/>
            </a:prstGeom>
            <a:solidFill>
              <a:srgbClr val="FF0000">
                <a:alpha val="25000"/>
              </a:srgb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CA71D46B-15BF-4015-33B0-11998B789334}"/>
                </a:ext>
              </a:extLst>
            </p:cNvPr>
            <p:cNvSpPr/>
            <p:nvPr/>
          </p:nvSpPr>
          <p:spPr>
            <a:xfrm>
              <a:off x="2398640" y="5238736"/>
              <a:ext cx="840595" cy="252173"/>
            </a:xfrm>
            <a:prstGeom prst="rect">
              <a:avLst/>
            </a:prstGeom>
            <a:solidFill>
              <a:srgbClr val="FF0000">
                <a:alpha val="25000"/>
              </a:srgb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615DA2B5-6643-73F0-39CD-36CAB6B4B82C}"/>
                </a:ext>
              </a:extLst>
            </p:cNvPr>
            <p:cNvSpPr/>
            <p:nvPr/>
          </p:nvSpPr>
          <p:spPr>
            <a:xfrm>
              <a:off x="2395703" y="6076583"/>
              <a:ext cx="80752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BEF5FFA-6F11-24C0-5268-B498952D5A99}"/>
                </a:ext>
              </a:extLst>
            </p:cNvPr>
            <p:cNvSpPr/>
            <p:nvPr/>
          </p:nvSpPr>
          <p:spPr>
            <a:xfrm>
              <a:off x="2380917" y="4912665"/>
              <a:ext cx="840595" cy="252173"/>
            </a:xfrm>
            <a:prstGeom prst="rect">
              <a:avLst/>
            </a:prstGeom>
            <a:solidFill>
              <a:srgbClr val="FF0000">
                <a:alpha val="25000"/>
              </a:srgb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B2384E40-32AD-1335-7E00-02D2519F5D88}"/>
                </a:ext>
              </a:extLst>
            </p:cNvPr>
            <p:cNvSpPr/>
            <p:nvPr/>
          </p:nvSpPr>
          <p:spPr>
            <a:xfrm>
              <a:off x="3571642" y="4916207"/>
              <a:ext cx="1230716" cy="252173"/>
            </a:xfrm>
            <a:prstGeom prst="rect">
              <a:avLst/>
            </a:prstGeom>
            <a:solidFill>
              <a:srgbClr val="FF0000">
                <a:alpha val="25000"/>
              </a:srgb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4AFAFCF4-83D8-5111-71F4-56DD482F7FD3}"/>
                </a:ext>
              </a:extLst>
            </p:cNvPr>
            <p:cNvSpPr/>
            <p:nvPr/>
          </p:nvSpPr>
          <p:spPr>
            <a:xfrm>
              <a:off x="5553837" y="4903235"/>
              <a:ext cx="80752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70CAA84-C00A-7E97-836B-3F201BBE4B56}"/>
                </a:ext>
              </a:extLst>
            </p:cNvPr>
            <p:cNvSpPr/>
            <p:nvPr/>
          </p:nvSpPr>
          <p:spPr>
            <a:xfrm>
              <a:off x="7294499" y="4896145"/>
              <a:ext cx="1182292" cy="277390"/>
            </a:xfrm>
            <a:prstGeom prst="rect">
              <a:avLst/>
            </a:prstGeom>
            <a:solidFill>
              <a:srgbClr val="339900">
                <a:alpha val="25000"/>
              </a:srgbClr>
            </a:solidFill>
            <a:ln>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B9D66DD6-3A03-744B-3E74-74846E0A3700}"/>
              </a:ext>
            </a:extLst>
          </p:cNvPr>
          <p:cNvSpPr txBox="1"/>
          <p:nvPr/>
        </p:nvSpPr>
        <p:spPr>
          <a:xfrm>
            <a:off x="702734" y="2015010"/>
            <a:ext cx="11489265"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1">
                    <a:lumMod val="65000"/>
                    <a:lumOff val="35000"/>
                  </a:schemeClr>
                </a:solidFill>
                <a:effectLst/>
              </a:rPr>
              <a:t>All the three anomalies ≳ 7</a:t>
            </a:r>
            <a:r>
              <a:rPr lang="el-GR" dirty="0">
                <a:solidFill>
                  <a:schemeClr val="tx1">
                    <a:lumMod val="65000"/>
                    <a:lumOff val="35000"/>
                  </a:schemeClr>
                </a:solidFill>
                <a:effectLst/>
              </a:rPr>
              <a:t>σ, </a:t>
            </a:r>
            <a:r>
              <a:rPr lang="en-US" dirty="0">
                <a:solidFill>
                  <a:schemeClr val="tx1">
                    <a:lumMod val="65000"/>
                    <a:lumOff val="35000"/>
                  </a:schemeClr>
                </a:solidFill>
                <a:effectLst/>
              </a:rPr>
              <a:t>hard to claim </a:t>
            </a:r>
            <a:r>
              <a:rPr lang="en-GB" dirty="0">
                <a:solidFill>
                  <a:schemeClr val="tx1">
                    <a:lumMod val="65000"/>
                    <a:lumOff val="35000"/>
                  </a:schemeClr>
                </a:solidFill>
                <a:effectLst/>
              </a:rPr>
              <a:t>statistical fluctuations</a:t>
            </a:r>
          </a:p>
          <a:p>
            <a:pPr marL="285750" indent="-285750">
              <a:buFont typeface="Arial" panose="020B0604020202020204" pitchFamily="34" charset="0"/>
              <a:buChar char="•"/>
            </a:pPr>
            <a:r>
              <a:rPr lang="en-GB" dirty="0">
                <a:solidFill>
                  <a:schemeClr val="tx1">
                    <a:lumMod val="65000"/>
                    <a:lumOff val="35000"/>
                  </a:schemeClr>
                </a:solidFill>
                <a:effectLst/>
              </a:rPr>
              <a:t>The introduction of a new particle improves the fits to the data</a:t>
            </a:r>
          </a:p>
          <a:p>
            <a:pPr marL="285750" indent="-285750">
              <a:buFont typeface="Arial" panose="020B0604020202020204" pitchFamily="34" charset="0"/>
              <a:buChar char="•"/>
            </a:pPr>
            <a:r>
              <a:rPr lang="en-GB" dirty="0">
                <a:solidFill>
                  <a:schemeClr val="tx1">
                    <a:lumMod val="65000"/>
                    <a:lumOff val="35000"/>
                  </a:schemeClr>
                </a:solidFill>
                <a:effectLst/>
              </a:rPr>
              <a:t>SM explanations strongly disfavoured </a:t>
            </a:r>
            <a:r>
              <a:rPr lang="en-GB" baseline="30000" dirty="0">
                <a:solidFill>
                  <a:schemeClr val="tx1">
                    <a:lumMod val="65000"/>
                    <a:lumOff val="35000"/>
                  </a:schemeClr>
                </a:solidFill>
                <a:effectLst/>
              </a:rPr>
              <a:t>8</a:t>
            </a:r>
            <a:r>
              <a:rPr lang="en-GB" dirty="0">
                <a:solidFill>
                  <a:schemeClr val="tx1">
                    <a:lumMod val="65000"/>
                    <a:lumOff val="35000"/>
                  </a:schemeClr>
                </a:solidFill>
                <a:effectLst/>
              </a:rPr>
              <a:t>Be [</a:t>
            </a:r>
            <a:r>
              <a:rPr lang="en-GB" sz="1200" i="1" u="sng" dirty="0">
                <a:solidFill>
                  <a:srgbClr val="0000FF"/>
                </a:solidFill>
                <a:effectLst/>
              </a:rPr>
              <a:t>PLB 773 (2017) 159-175</a:t>
            </a:r>
            <a:r>
              <a:rPr lang="en-GB" dirty="0">
                <a:solidFill>
                  <a:schemeClr val="tx1">
                    <a:lumMod val="65000"/>
                    <a:lumOff val="35000"/>
                  </a:schemeClr>
                </a:solidFill>
                <a:effectLst/>
              </a:rPr>
              <a:t>] </a:t>
            </a:r>
            <a:r>
              <a:rPr lang="en-GB" baseline="30000" dirty="0">
                <a:solidFill>
                  <a:schemeClr val="tx1">
                    <a:lumMod val="65000"/>
                    <a:lumOff val="35000"/>
                  </a:schemeClr>
                </a:solidFill>
                <a:effectLst/>
              </a:rPr>
              <a:t>4</a:t>
            </a:r>
            <a:r>
              <a:rPr lang="en-GB" dirty="0">
                <a:solidFill>
                  <a:schemeClr val="tx1">
                    <a:lumMod val="65000"/>
                    <a:lumOff val="35000"/>
                  </a:schemeClr>
                </a:solidFill>
                <a:effectLst/>
              </a:rPr>
              <a:t>He [</a:t>
            </a:r>
            <a:r>
              <a:rPr lang="en-GB" sz="1200" i="1" u="sng" dirty="0">
                <a:solidFill>
                  <a:srgbClr val="0000FF"/>
                </a:solidFill>
                <a:effectLst/>
              </a:rPr>
              <a:t>PRD (2021) 2104.04808</a:t>
            </a:r>
            <a:r>
              <a:rPr lang="en-GB" dirty="0">
                <a:solidFill>
                  <a:schemeClr val="tx1">
                    <a:lumMod val="65000"/>
                    <a:lumOff val="35000"/>
                  </a:schemeClr>
                </a:solidFill>
                <a:effectLst/>
              </a:rPr>
              <a:t>] </a:t>
            </a:r>
          </a:p>
          <a:p>
            <a:pPr marL="285750" indent="-285750">
              <a:buFont typeface="Arial" panose="020B0604020202020204" pitchFamily="34" charset="0"/>
              <a:buChar char="•"/>
            </a:pPr>
            <a:r>
              <a:rPr lang="en-GB" baseline="30000" dirty="0">
                <a:solidFill>
                  <a:schemeClr val="tx1">
                    <a:lumMod val="65000"/>
                    <a:lumOff val="35000"/>
                  </a:schemeClr>
                </a:solidFill>
                <a:effectLst/>
              </a:rPr>
              <a:t>8</a:t>
            </a:r>
            <a:r>
              <a:rPr lang="en-GB" dirty="0">
                <a:solidFill>
                  <a:schemeClr val="tx1">
                    <a:lumMod val="65000"/>
                    <a:lumOff val="35000"/>
                  </a:schemeClr>
                </a:solidFill>
                <a:effectLst/>
              </a:rPr>
              <a:t>Be - </a:t>
            </a:r>
            <a:r>
              <a:rPr lang="en-GB" baseline="30000" dirty="0">
                <a:solidFill>
                  <a:schemeClr val="tx1">
                    <a:lumMod val="65000"/>
                    <a:lumOff val="35000"/>
                  </a:schemeClr>
                </a:solidFill>
                <a:effectLst/>
              </a:rPr>
              <a:t>4</a:t>
            </a:r>
            <a:r>
              <a:rPr lang="en-GB" dirty="0">
                <a:solidFill>
                  <a:schemeClr val="tx1">
                    <a:lumMod val="65000"/>
                    <a:lumOff val="35000"/>
                  </a:schemeClr>
                </a:solidFill>
                <a:effectLst/>
              </a:rPr>
              <a:t>He - </a:t>
            </a:r>
            <a:r>
              <a:rPr lang="en-GB" baseline="30000" dirty="0">
                <a:solidFill>
                  <a:schemeClr val="tx1">
                    <a:lumMod val="65000"/>
                    <a:lumOff val="35000"/>
                  </a:schemeClr>
                </a:solidFill>
                <a:effectLst/>
              </a:rPr>
              <a:t>12</a:t>
            </a:r>
            <a:r>
              <a:rPr lang="en-GB" dirty="0">
                <a:solidFill>
                  <a:schemeClr val="tx1">
                    <a:lumMod val="65000"/>
                    <a:lumOff val="35000"/>
                  </a:schemeClr>
                </a:solidFill>
                <a:effectLst/>
              </a:rPr>
              <a:t>C anomalies are kinematically &amp; dynamically consistent for V (and AV) [</a:t>
            </a:r>
            <a:r>
              <a:rPr lang="en-GB" sz="1200" i="1" u="sng" dirty="0">
                <a:solidFill>
                  <a:srgbClr val="0B33FF"/>
                </a:solidFill>
                <a:effectLst/>
              </a:rPr>
              <a:t>PRD 102 (2020) 036016</a:t>
            </a:r>
            <a:r>
              <a:rPr lang="en-GB" dirty="0">
                <a:solidFill>
                  <a:schemeClr val="tx1">
                    <a:lumMod val="65000"/>
                    <a:lumOff val="35000"/>
                  </a:schemeClr>
                </a:solidFill>
                <a:effectLst/>
              </a:rPr>
              <a:t>]</a:t>
            </a:r>
          </a:p>
          <a:p>
            <a:pPr marL="285750" indent="-285750">
              <a:buFont typeface="Arial" panose="020B0604020202020204" pitchFamily="34" charset="0"/>
              <a:buChar char="•"/>
            </a:pPr>
            <a:r>
              <a:rPr lang="en-GB" dirty="0">
                <a:solidFill>
                  <a:schemeClr val="tx1">
                    <a:lumMod val="65000"/>
                    <a:lumOff val="35000"/>
                  </a:schemeClr>
                </a:solidFill>
                <a:effectLst/>
              </a:rPr>
              <a:t>For </a:t>
            </a:r>
            <a:r>
              <a:rPr lang="en-GB" baseline="30000" dirty="0">
                <a:solidFill>
                  <a:schemeClr val="tx1">
                    <a:lumMod val="65000"/>
                    <a:lumOff val="35000"/>
                  </a:schemeClr>
                </a:solidFill>
                <a:effectLst/>
              </a:rPr>
              <a:t>12</a:t>
            </a:r>
            <a:r>
              <a:rPr lang="en-GB" dirty="0">
                <a:solidFill>
                  <a:schemeClr val="tx1">
                    <a:lumMod val="65000"/>
                    <a:lumOff val="35000"/>
                  </a:schemeClr>
                </a:solidFill>
                <a:effectLst/>
              </a:rPr>
              <a:t>C the effect was predicted, and then confirmed by experimental data [</a:t>
            </a:r>
            <a:r>
              <a:rPr lang="en-GB" sz="1200" i="1" u="sng" dirty="0">
                <a:solidFill>
                  <a:srgbClr val="0B33FF"/>
                </a:solidFill>
                <a:effectLst/>
              </a:rPr>
              <a:t>PRD 2006.01151 [hep-</a:t>
            </a:r>
            <a:r>
              <a:rPr lang="en-GB" sz="1200" i="1" u="sng" dirty="0" err="1">
                <a:solidFill>
                  <a:srgbClr val="0B33FF"/>
                </a:solidFill>
                <a:effectLst/>
              </a:rPr>
              <a:t>ph</a:t>
            </a:r>
            <a:r>
              <a:rPr lang="en-GB" sz="1200" i="1" u="sng" dirty="0">
                <a:solidFill>
                  <a:srgbClr val="0B33FF"/>
                </a:solidFill>
                <a:effectLst/>
              </a:rPr>
              <a:t>]</a:t>
            </a:r>
            <a:r>
              <a:rPr lang="en-GB" dirty="0">
                <a:solidFill>
                  <a:schemeClr val="tx1">
                    <a:lumMod val="65000"/>
                    <a:lumOff val="35000"/>
                  </a:schemeClr>
                </a:solidFill>
                <a:effectLst/>
              </a:rPr>
              <a:t>]</a:t>
            </a:r>
          </a:p>
          <a:p>
            <a:pPr marL="285750" indent="-285750">
              <a:buFont typeface="Arial" panose="020B0604020202020204" pitchFamily="34" charset="0"/>
              <a:buChar char="•"/>
            </a:pPr>
            <a:r>
              <a:rPr lang="en-GB" dirty="0">
                <a:solidFill>
                  <a:schemeClr val="tx1">
                    <a:lumMod val="65000"/>
                    <a:lumOff val="35000"/>
                  </a:schemeClr>
                </a:solidFill>
                <a:effectLst/>
              </a:rPr>
              <a:t>X17 couples differently to up and down quarks. Coupling to electron neutrino is also allowed in the framework of NSI</a:t>
            </a:r>
          </a:p>
        </p:txBody>
      </p:sp>
      <p:sp>
        <p:nvSpPr>
          <p:cNvPr id="29" name="TextBox 28">
            <a:extLst>
              <a:ext uri="{FF2B5EF4-FFF2-40B4-BE49-F238E27FC236}">
                <a16:creationId xmlns:a16="http://schemas.microsoft.com/office/drawing/2014/main" id="{1CFF8BEB-D163-56B8-EA6A-035FA86F8476}"/>
              </a:ext>
            </a:extLst>
          </p:cNvPr>
          <p:cNvSpPr txBox="1"/>
          <p:nvPr/>
        </p:nvSpPr>
        <p:spPr>
          <a:xfrm>
            <a:off x="1193800" y="6578231"/>
            <a:ext cx="2181751" cy="276999"/>
          </a:xfrm>
          <a:prstGeom prst="rect">
            <a:avLst/>
          </a:prstGeom>
          <a:noFill/>
        </p:spPr>
        <p:txBody>
          <a:bodyPr wrap="none" rtlCol="0">
            <a:spAutoFit/>
          </a:bodyPr>
          <a:lstStyle/>
          <a:p>
            <a:r>
              <a:rPr lang="en-GB" sz="1200" i="1" u="sng" dirty="0">
                <a:solidFill>
                  <a:srgbClr val="0000FF"/>
                </a:solidFill>
                <a:effectLst/>
              </a:rPr>
              <a:t>Phys. Rev. D 108, 015009 (2023)</a:t>
            </a:r>
            <a:endParaRPr lang="en-US" sz="1200" i="1" u="sng" dirty="0">
              <a:solidFill>
                <a:srgbClr val="0000FF"/>
              </a:solidFill>
            </a:endParaRPr>
          </a:p>
        </p:txBody>
      </p:sp>
    </p:spTree>
    <p:extLst>
      <p:ext uri="{BB962C8B-B14F-4D97-AF65-F5344CB8AC3E}">
        <p14:creationId xmlns:p14="http://schemas.microsoft.com/office/powerpoint/2010/main" val="124108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B861F0-12CB-AB31-8BC4-826F80BC18DE}"/>
              </a:ext>
            </a:extLst>
          </p:cNvPr>
          <p:cNvSpPr>
            <a:spLocks noGrp="1"/>
          </p:cNvSpPr>
          <p:nvPr>
            <p:ph type="title"/>
          </p:nvPr>
        </p:nvSpPr>
        <p:spPr/>
        <p:txBody>
          <a:bodyPr/>
          <a:lstStyle/>
          <a:p>
            <a:r>
              <a:rPr lang="en-US" dirty="0"/>
              <a:t>X17 study @ PADME</a:t>
            </a:r>
          </a:p>
        </p:txBody>
      </p:sp>
      <p:sp>
        <p:nvSpPr>
          <p:cNvPr id="4" name="Slide Number Placeholder 3">
            <a:extLst>
              <a:ext uri="{FF2B5EF4-FFF2-40B4-BE49-F238E27FC236}">
                <a16:creationId xmlns:a16="http://schemas.microsoft.com/office/drawing/2014/main" id="{E9E1F615-A0D2-AF55-91BF-D886AAA7D623}"/>
              </a:ext>
            </a:extLst>
          </p:cNvPr>
          <p:cNvSpPr>
            <a:spLocks noGrp="1"/>
          </p:cNvSpPr>
          <p:nvPr>
            <p:ph type="sldNum" sz="quarter" idx="12"/>
          </p:nvPr>
        </p:nvSpPr>
        <p:spPr/>
        <p:txBody>
          <a:bodyPr/>
          <a:lstStyle/>
          <a:p>
            <a:fld id="{4E73314B-609D-8047-928D-004D7D764717}" type="slidenum">
              <a:rPr lang="en-US" smtClean="0"/>
              <a:pPr/>
              <a:t>23</a:t>
            </a:fld>
            <a:endParaRPr lang="en-US"/>
          </a:p>
        </p:txBody>
      </p:sp>
      <p:sp>
        <p:nvSpPr>
          <p:cNvPr id="6" name="TextBox 5">
            <a:extLst>
              <a:ext uri="{FF2B5EF4-FFF2-40B4-BE49-F238E27FC236}">
                <a16:creationId xmlns:a16="http://schemas.microsoft.com/office/drawing/2014/main" id="{5817C489-161C-EEF4-5A54-F4D4F6A61462}"/>
              </a:ext>
            </a:extLst>
          </p:cNvPr>
          <p:cNvSpPr txBox="1"/>
          <p:nvPr/>
        </p:nvSpPr>
        <p:spPr>
          <a:xfrm>
            <a:off x="570218" y="2184229"/>
            <a:ext cx="7927236" cy="2031325"/>
          </a:xfrm>
          <a:prstGeom prst="rect">
            <a:avLst/>
          </a:prstGeom>
          <a:noFill/>
        </p:spPr>
        <p:txBody>
          <a:bodyPr wrap="square" rtlCol="0">
            <a:spAutoFit/>
          </a:bodyPr>
          <a:lstStyle/>
          <a:p>
            <a:r>
              <a:rPr lang="en-US" b="1" dirty="0"/>
              <a:t>X17 can be resonantly produced with positron beams [</a:t>
            </a:r>
            <a:r>
              <a:rPr lang="en-US" sz="1200" i="1" u="sng" dirty="0" err="1">
                <a:solidFill>
                  <a:srgbClr val="0000FF"/>
                </a:solidFill>
              </a:rPr>
              <a:t>Phys.Rev</a:t>
            </a:r>
            <a:r>
              <a:rPr lang="en-US" sz="1200" i="1" u="sng" dirty="0">
                <a:solidFill>
                  <a:srgbClr val="0000FF"/>
                </a:solidFill>
              </a:rPr>
              <a:t>. D</a:t>
            </a:r>
            <a:r>
              <a:rPr lang="en-US" sz="1200" b="1" i="1" u="sng" dirty="0">
                <a:solidFill>
                  <a:srgbClr val="0000FF"/>
                </a:solidFill>
              </a:rPr>
              <a:t>97</a:t>
            </a:r>
            <a:r>
              <a:rPr lang="en-US" sz="1200" i="1" u="sng" dirty="0">
                <a:solidFill>
                  <a:srgbClr val="0000FF"/>
                </a:solidFill>
              </a:rPr>
              <a:t> (2018) no.9, 095004</a:t>
            </a:r>
            <a:r>
              <a:rPr lang="en-US" b="1" dirty="0"/>
              <a:t>]</a:t>
            </a:r>
          </a:p>
          <a:p>
            <a:endParaRPr lang="en-US" dirty="0"/>
          </a:p>
          <a:p>
            <a:pPr>
              <a:lnSpc>
                <a:spcPct val="100000"/>
              </a:lnSpc>
            </a:pPr>
            <a:r>
              <a:rPr lang="en-US" dirty="0">
                <a:solidFill>
                  <a:schemeClr val="tx1">
                    <a:lumMod val="65000"/>
                    <a:lumOff val="35000"/>
                  </a:schemeClr>
                </a:solidFill>
              </a:rPr>
              <a:t>Using constraints from </a:t>
            </a:r>
            <a:r>
              <a:rPr lang="en-US" dirty="0" err="1">
                <a:solidFill>
                  <a:schemeClr val="tx1">
                    <a:lumMod val="65000"/>
                    <a:lumOff val="35000"/>
                  </a:schemeClr>
                </a:solidFill>
              </a:rPr>
              <a:t>Atomki</a:t>
            </a:r>
            <a:r>
              <a:rPr lang="en-US" dirty="0">
                <a:solidFill>
                  <a:schemeClr val="tx1">
                    <a:lumMod val="65000"/>
                    <a:lumOff val="35000"/>
                  </a:schemeClr>
                </a:solidFill>
              </a:rPr>
              <a:t> measurements two spin-parity assumptions have been considered: vector and axial-vector</a:t>
            </a:r>
          </a:p>
          <a:p>
            <a:pPr>
              <a:lnSpc>
                <a:spcPct val="100000"/>
              </a:lnSpc>
            </a:pPr>
            <a:r>
              <a:rPr lang="en-US" sz="1800" b="0" strike="noStrike" spc="-1" dirty="0">
                <a:solidFill>
                  <a:schemeClr val="tx1">
                    <a:lumMod val="50000"/>
                    <a:lumOff val="50000"/>
                  </a:schemeClr>
                </a:solidFill>
                <a:uFill>
                  <a:solidFill>
                    <a:srgbClr val="FFFFFF"/>
                  </a:solidFill>
                </a:uFill>
                <a:latin typeface="Arial"/>
                <a:ea typeface="DejaVu Sans"/>
              </a:rPr>
              <a:t>𝐵𝑟 (𝑒</a:t>
            </a:r>
            <a:r>
              <a:rPr lang="en-US" sz="1800" b="0" strike="noStrike" spc="-1" baseline="33000" dirty="0">
                <a:solidFill>
                  <a:schemeClr val="tx1">
                    <a:lumMod val="50000"/>
                    <a:lumOff val="50000"/>
                  </a:schemeClr>
                </a:solidFill>
                <a:uFill>
                  <a:solidFill>
                    <a:srgbClr val="FFFFFF"/>
                  </a:solidFill>
                </a:uFill>
                <a:latin typeface="Arial"/>
                <a:ea typeface="DejaVu Sans"/>
              </a:rPr>
              <a:t>+</a:t>
            </a:r>
            <a:r>
              <a:rPr lang="en-US" sz="1800" b="0" strike="noStrike" spc="-1" dirty="0">
                <a:solidFill>
                  <a:schemeClr val="tx1">
                    <a:lumMod val="50000"/>
                    <a:lumOff val="50000"/>
                  </a:schemeClr>
                </a:solidFill>
                <a:uFill>
                  <a:solidFill>
                    <a:srgbClr val="FFFFFF"/>
                  </a:solidFill>
                </a:uFill>
                <a:latin typeface="Arial"/>
                <a:ea typeface="DejaVu Sans"/>
              </a:rPr>
              <a:t>𝑒</a:t>
            </a:r>
            <a:r>
              <a:rPr lang="en-US" sz="1800" b="0" strike="noStrike" spc="-1" baseline="30000" dirty="0">
                <a:solidFill>
                  <a:schemeClr val="tx1">
                    <a:lumMod val="50000"/>
                    <a:lumOff val="50000"/>
                  </a:schemeClr>
                </a:solidFill>
                <a:uFill>
                  <a:solidFill>
                    <a:srgbClr val="FFFFFF"/>
                  </a:solidFill>
                </a:uFill>
                <a:latin typeface="Arial"/>
                <a:ea typeface="DejaVu Sans"/>
              </a:rPr>
              <a:t>−</a:t>
            </a:r>
            <a:r>
              <a:rPr lang="en-US" sz="1800" b="0" strike="noStrike" spc="-1" dirty="0">
                <a:solidFill>
                  <a:schemeClr val="tx1">
                    <a:lumMod val="50000"/>
                    <a:lumOff val="50000"/>
                  </a:schemeClr>
                </a:solidFill>
                <a:uFill>
                  <a:solidFill>
                    <a:srgbClr val="FFFFFF"/>
                  </a:solidFill>
                </a:uFill>
                <a:latin typeface="Arial"/>
                <a:ea typeface="DejaVu Sans"/>
              </a:rPr>
              <a:t> → X</a:t>
            </a:r>
            <a:r>
              <a:rPr lang="en-US" sz="1800" b="0" strike="noStrike" spc="-1" baseline="-33000" dirty="0">
                <a:solidFill>
                  <a:schemeClr val="tx1">
                    <a:lumMod val="50000"/>
                    <a:lumOff val="50000"/>
                  </a:schemeClr>
                </a:solidFill>
                <a:uFill>
                  <a:solidFill>
                    <a:srgbClr val="FFFFFF"/>
                  </a:solidFill>
                </a:uFill>
                <a:latin typeface="Arial"/>
                <a:ea typeface="DejaVu Sans"/>
              </a:rPr>
              <a:t>17</a:t>
            </a:r>
            <a:r>
              <a:rPr lang="en-US" sz="1800" b="0" strike="noStrike" spc="-1" dirty="0">
                <a:solidFill>
                  <a:schemeClr val="tx1">
                    <a:lumMod val="50000"/>
                    <a:lumOff val="50000"/>
                  </a:schemeClr>
                </a:solidFill>
                <a:uFill>
                  <a:solidFill>
                    <a:srgbClr val="FFFFFF"/>
                  </a:solidFill>
                </a:uFill>
                <a:latin typeface="Arial"/>
                <a:ea typeface="DejaVu Sans"/>
              </a:rPr>
              <a:t>) ≃ 5 × 10</a:t>
            </a:r>
            <a:r>
              <a:rPr lang="en-US" sz="1800" b="0" strike="noStrike" spc="-1" baseline="33000" dirty="0">
                <a:solidFill>
                  <a:schemeClr val="tx1">
                    <a:lumMod val="50000"/>
                    <a:lumOff val="50000"/>
                  </a:schemeClr>
                </a:solidFill>
                <a:uFill>
                  <a:solidFill>
                    <a:srgbClr val="FFFFFF"/>
                  </a:solidFill>
                </a:uFill>
                <a:latin typeface="Arial"/>
                <a:ea typeface="DejaVu Sans"/>
              </a:rPr>
              <a:t>−6</a:t>
            </a:r>
            <a:r>
              <a:rPr lang="en-US" sz="1800" b="0" strike="noStrike" spc="-1" dirty="0">
                <a:solidFill>
                  <a:schemeClr val="tx1">
                    <a:lumMod val="50000"/>
                    <a:lumOff val="50000"/>
                  </a:schemeClr>
                </a:solidFill>
                <a:uFill>
                  <a:solidFill>
                    <a:srgbClr val="FFFFFF"/>
                  </a:solidFill>
                </a:uFill>
                <a:latin typeface="Arial"/>
                <a:ea typeface="DejaVu Sans"/>
              </a:rPr>
              <a:t> ; </a:t>
            </a:r>
          </a:p>
          <a:p>
            <a:pPr>
              <a:lnSpc>
                <a:spcPct val="100000"/>
              </a:lnSpc>
            </a:pPr>
            <a:r>
              <a:rPr lang="en-US" sz="1800" b="0" strike="noStrike" spc="-1" dirty="0">
                <a:solidFill>
                  <a:schemeClr val="tx1">
                    <a:lumMod val="50000"/>
                    <a:lumOff val="50000"/>
                  </a:schemeClr>
                </a:solidFill>
                <a:uFill>
                  <a:solidFill>
                    <a:srgbClr val="FFFFFF"/>
                  </a:solidFill>
                </a:uFill>
                <a:latin typeface="Arial"/>
                <a:ea typeface="DejaVu Sans"/>
              </a:rPr>
              <a:t>Γ</a:t>
            </a:r>
            <a:r>
              <a:rPr lang="en-US" sz="1800" b="0" strike="noStrike" spc="-1" baseline="-33000" dirty="0">
                <a:solidFill>
                  <a:schemeClr val="tx1">
                    <a:lumMod val="50000"/>
                    <a:lumOff val="50000"/>
                  </a:schemeClr>
                </a:solidFill>
                <a:uFill>
                  <a:solidFill>
                    <a:srgbClr val="FFFFFF"/>
                  </a:solidFill>
                </a:uFill>
                <a:latin typeface="Arial"/>
                <a:ea typeface="DejaVu Sans"/>
              </a:rPr>
              <a:t>V </a:t>
            </a:r>
            <a:r>
              <a:rPr lang="en-US" sz="1800" b="0" strike="noStrike" spc="-1" dirty="0">
                <a:solidFill>
                  <a:schemeClr val="tx1">
                    <a:lumMod val="50000"/>
                    <a:lumOff val="50000"/>
                  </a:schemeClr>
                </a:solidFill>
                <a:uFill>
                  <a:solidFill>
                    <a:srgbClr val="FFFFFF"/>
                  </a:solidFill>
                </a:uFill>
                <a:latin typeface="Arial"/>
                <a:ea typeface="DejaVu Sans"/>
              </a:rPr>
              <a:t>≃ 0.5 (</a:t>
            </a:r>
            <a:r>
              <a:rPr lang="en-US" sz="1800" b="0" strike="noStrike" spc="-1" dirty="0" err="1">
                <a:solidFill>
                  <a:schemeClr val="tx1">
                    <a:lumMod val="50000"/>
                    <a:lumOff val="50000"/>
                  </a:schemeClr>
                </a:solidFill>
                <a:uFill>
                  <a:solidFill>
                    <a:srgbClr val="FFFFFF"/>
                  </a:solidFill>
                </a:uFill>
                <a:latin typeface="Arial"/>
                <a:ea typeface="DejaVu Sans"/>
              </a:rPr>
              <a:t>g</a:t>
            </a:r>
            <a:r>
              <a:rPr lang="en-US" spc="-1" baseline="-33000" dirty="0" err="1">
                <a:solidFill>
                  <a:schemeClr val="tx1">
                    <a:lumMod val="50000"/>
                    <a:lumOff val="50000"/>
                  </a:schemeClr>
                </a:solidFill>
                <a:uFill>
                  <a:solidFill>
                    <a:srgbClr val="FFFFFF"/>
                  </a:solidFill>
                </a:uFill>
                <a:latin typeface="Arial"/>
                <a:ea typeface="DejaVu Sans"/>
              </a:rPr>
              <a:t>v</a:t>
            </a:r>
            <a:r>
              <a:rPr lang="en-US" sz="1800" b="0" strike="noStrike" spc="-1" baseline="-33000" dirty="0" err="1">
                <a:solidFill>
                  <a:schemeClr val="tx1">
                    <a:lumMod val="50000"/>
                    <a:lumOff val="50000"/>
                  </a:schemeClr>
                </a:solidFill>
                <a:uFill>
                  <a:solidFill>
                    <a:srgbClr val="FFFFFF"/>
                  </a:solidFill>
                </a:uFill>
                <a:latin typeface="Arial"/>
                <a:ea typeface="DejaVu Sans"/>
              </a:rPr>
              <a:t>e</a:t>
            </a:r>
            <a:r>
              <a:rPr lang="en-US" sz="1800" b="0" strike="noStrike" spc="-1" dirty="0">
                <a:solidFill>
                  <a:schemeClr val="tx1">
                    <a:lumMod val="50000"/>
                    <a:lumOff val="50000"/>
                  </a:schemeClr>
                </a:solidFill>
                <a:uFill>
                  <a:solidFill>
                    <a:srgbClr val="FFFFFF"/>
                  </a:solidFill>
                </a:uFill>
                <a:latin typeface="Arial"/>
                <a:ea typeface="DejaVu Sans"/>
              </a:rPr>
              <a:t>/0.001)</a:t>
            </a:r>
            <a:r>
              <a:rPr lang="en-US" sz="1800" b="0" strike="noStrike" spc="-1" baseline="33000" dirty="0">
                <a:solidFill>
                  <a:schemeClr val="tx1">
                    <a:lumMod val="50000"/>
                    <a:lumOff val="50000"/>
                  </a:schemeClr>
                </a:solidFill>
                <a:uFill>
                  <a:solidFill>
                    <a:srgbClr val="FFFFFF"/>
                  </a:solidFill>
                </a:uFill>
                <a:latin typeface="Arial"/>
                <a:ea typeface="DejaVu Sans"/>
              </a:rPr>
              <a:t>2 </a:t>
            </a:r>
            <a:r>
              <a:rPr lang="en-US" sz="1800" b="0" strike="noStrike" spc="-1" dirty="0">
                <a:solidFill>
                  <a:schemeClr val="tx1">
                    <a:lumMod val="50000"/>
                    <a:lumOff val="50000"/>
                  </a:schemeClr>
                </a:solidFill>
                <a:uFill>
                  <a:solidFill>
                    <a:srgbClr val="FFFFFF"/>
                  </a:solidFill>
                </a:uFill>
                <a:latin typeface="Arial"/>
                <a:ea typeface="DejaVu Sans"/>
              </a:rPr>
              <a:t> eV &lt; 10</a:t>
            </a:r>
            <a:r>
              <a:rPr lang="en-US" sz="1800" b="0" strike="noStrike" spc="-1" baseline="30000" dirty="0">
                <a:solidFill>
                  <a:schemeClr val="tx1">
                    <a:lumMod val="50000"/>
                    <a:lumOff val="50000"/>
                  </a:schemeClr>
                </a:solidFill>
                <a:uFill>
                  <a:solidFill>
                    <a:srgbClr val="FFFFFF"/>
                  </a:solidFill>
                </a:uFill>
                <a:latin typeface="Arial"/>
                <a:ea typeface="DejaVu Sans"/>
              </a:rPr>
              <a:t>-2  </a:t>
            </a:r>
            <a:r>
              <a:rPr lang="en-US" sz="1800" b="0" strike="noStrike" spc="-1" dirty="0">
                <a:solidFill>
                  <a:schemeClr val="tx1">
                    <a:lumMod val="50000"/>
                    <a:lumOff val="50000"/>
                  </a:schemeClr>
                </a:solidFill>
                <a:uFill>
                  <a:solidFill>
                    <a:srgbClr val="FFFFFF"/>
                  </a:solidFill>
                </a:uFill>
                <a:latin typeface="Arial"/>
                <a:ea typeface="DejaVu Sans"/>
              </a:rPr>
              <a:t>eV     for the vector case</a:t>
            </a:r>
            <a:endParaRPr lang="en-US" dirty="0">
              <a:solidFill>
                <a:schemeClr val="tx1">
                  <a:lumMod val="65000"/>
                  <a:lumOff val="35000"/>
                </a:schemeClr>
              </a:solidFill>
            </a:endParaRPr>
          </a:p>
          <a:p>
            <a:r>
              <a:rPr lang="en-US" dirty="0"/>
              <a:t>[</a:t>
            </a:r>
            <a:r>
              <a:rPr lang="en-GB" sz="1200" i="1" u="sng" dirty="0">
                <a:solidFill>
                  <a:srgbClr val="0000FF"/>
                </a:solidFill>
                <a:effectLst/>
                <a:hlinkClick r:id="rId3">
                  <a:extLst>
                    <a:ext uri="{A12FA001-AC4F-418D-AE19-62706E023703}">
                      <ahyp:hlinkClr xmlns:ahyp="http://schemas.microsoft.com/office/drawing/2018/hyperlinkcolor" val="tx"/>
                    </a:ext>
                  </a:extLst>
                </a:hlinkClick>
              </a:rPr>
              <a:t>Darmé et al. Phys. Rev. D 106 (2022) 115036</a:t>
            </a:r>
            <a:r>
              <a:rPr lang="en-GB" u="sng" dirty="0"/>
              <a:t>]</a:t>
            </a:r>
          </a:p>
        </p:txBody>
      </p:sp>
      <p:pic>
        <p:nvPicPr>
          <p:cNvPr id="7" name="Picture 6">
            <a:extLst>
              <a:ext uri="{FF2B5EF4-FFF2-40B4-BE49-F238E27FC236}">
                <a16:creationId xmlns:a16="http://schemas.microsoft.com/office/drawing/2014/main" id="{C8D4525C-09E3-4790-2412-FC2AC9FCA451}"/>
              </a:ext>
            </a:extLst>
          </p:cNvPr>
          <p:cNvPicPr>
            <a:picLocks noChangeAspect="1"/>
          </p:cNvPicPr>
          <p:nvPr/>
        </p:nvPicPr>
        <p:blipFill>
          <a:blip r:embed="rId4"/>
          <a:stretch>
            <a:fillRect/>
          </a:stretch>
        </p:blipFill>
        <p:spPr>
          <a:xfrm>
            <a:off x="8963232" y="1958855"/>
            <a:ext cx="2279725" cy="1576016"/>
          </a:xfrm>
          <a:prstGeom prst="rect">
            <a:avLst/>
          </a:prstGeom>
        </p:spPr>
      </p:pic>
      <p:pic>
        <p:nvPicPr>
          <p:cNvPr id="8" name="Immagine 4">
            <a:extLst>
              <a:ext uri="{FF2B5EF4-FFF2-40B4-BE49-F238E27FC236}">
                <a16:creationId xmlns:a16="http://schemas.microsoft.com/office/drawing/2014/main" id="{F1707915-31D0-622F-51B4-9F0737EE12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0060" y="3438436"/>
            <a:ext cx="4108501" cy="3236722"/>
          </a:xfrm>
          <a:prstGeom prst="rect">
            <a:avLst/>
          </a:prstGeom>
        </p:spPr>
      </p:pic>
      <p:sp>
        <p:nvSpPr>
          <p:cNvPr id="9" name="TextBox 8">
            <a:extLst>
              <a:ext uri="{FF2B5EF4-FFF2-40B4-BE49-F238E27FC236}">
                <a16:creationId xmlns:a16="http://schemas.microsoft.com/office/drawing/2014/main" id="{1B98A667-5DB7-7DA0-C1BB-54D56F66F847}"/>
              </a:ext>
            </a:extLst>
          </p:cNvPr>
          <p:cNvSpPr txBox="1"/>
          <p:nvPr/>
        </p:nvSpPr>
        <p:spPr>
          <a:xfrm>
            <a:off x="570218" y="4467337"/>
            <a:ext cx="6494915" cy="1477328"/>
          </a:xfrm>
          <a:prstGeom prst="rect">
            <a:avLst/>
          </a:prstGeom>
          <a:noFill/>
        </p:spPr>
        <p:txBody>
          <a:bodyPr wrap="square" rtlCol="0">
            <a:spAutoFit/>
          </a:bodyPr>
          <a:lstStyle/>
          <a:p>
            <a:r>
              <a:rPr lang="en-US" dirty="0">
                <a:solidFill>
                  <a:srgbClr val="4BACC6"/>
                </a:solidFill>
              </a:rPr>
              <a:t>The data taking strategy consists in counting 𝑒</a:t>
            </a:r>
            <a:r>
              <a:rPr lang="en-US" baseline="30000" dirty="0">
                <a:solidFill>
                  <a:srgbClr val="4BACC6"/>
                </a:solidFill>
              </a:rPr>
              <a:t>+</a:t>
            </a:r>
            <a:r>
              <a:rPr lang="en-US" dirty="0">
                <a:solidFill>
                  <a:srgbClr val="4BACC6"/>
                </a:solidFill>
              </a:rPr>
              <a:t> 𝑒</a:t>
            </a:r>
            <a:r>
              <a:rPr lang="en-US" baseline="30000" dirty="0">
                <a:solidFill>
                  <a:srgbClr val="4BACC6"/>
                </a:solidFill>
              </a:rPr>
              <a:t>−</a:t>
            </a:r>
            <a:r>
              <a:rPr lang="en-US" dirty="0">
                <a:solidFill>
                  <a:srgbClr val="4BACC6"/>
                </a:solidFill>
              </a:rPr>
              <a:t> events varying beam energy in small steps in the range </a:t>
            </a:r>
            <a:r>
              <a:rPr lang="en-GB" dirty="0">
                <a:solidFill>
                  <a:srgbClr val="4BACC6"/>
                </a:solidFill>
                <a:effectLst/>
              </a:rPr>
              <a:t>E ∈ [265; 297] MeV.</a:t>
            </a:r>
          </a:p>
          <a:p>
            <a:endParaRPr lang="en-GB" dirty="0">
              <a:solidFill>
                <a:srgbClr val="4BACC6"/>
              </a:solidFill>
            </a:endParaRPr>
          </a:p>
          <a:p>
            <a:r>
              <a:rPr lang="en-US" dirty="0">
                <a:solidFill>
                  <a:srgbClr val="4BACC6"/>
                </a:solidFill>
              </a:rPr>
              <a:t>The sensitivity of the scan depends on the energy step </a:t>
            </a:r>
            <a:r>
              <a:rPr lang="el-GR" dirty="0">
                <a:solidFill>
                  <a:srgbClr val="4BACC6"/>
                </a:solidFill>
              </a:rPr>
              <a:t>Δ</a:t>
            </a:r>
            <a:r>
              <a:rPr lang="en-US" dirty="0">
                <a:solidFill>
                  <a:srgbClr val="4BACC6"/>
                </a:solidFill>
              </a:rPr>
              <a:t>E used in the scan.</a:t>
            </a:r>
          </a:p>
        </p:txBody>
      </p:sp>
      <p:sp>
        <p:nvSpPr>
          <p:cNvPr id="11" name="TextBox 10">
            <a:extLst>
              <a:ext uri="{FF2B5EF4-FFF2-40B4-BE49-F238E27FC236}">
                <a16:creationId xmlns:a16="http://schemas.microsoft.com/office/drawing/2014/main" id="{081FBADD-46CF-6235-907F-AA7DBA48C024}"/>
              </a:ext>
            </a:extLst>
          </p:cNvPr>
          <p:cNvSpPr txBox="1"/>
          <p:nvPr/>
        </p:nvSpPr>
        <p:spPr>
          <a:xfrm>
            <a:off x="8283033" y="6536658"/>
            <a:ext cx="2959924" cy="276999"/>
          </a:xfrm>
          <a:prstGeom prst="rect">
            <a:avLst/>
          </a:prstGeom>
          <a:noFill/>
        </p:spPr>
        <p:txBody>
          <a:bodyPr wrap="square">
            <a:spAutoFit/>
          </a:bodyPr>
          <a:lstStyle/>
          <a:p>
            <a:r>
              <a:rPr lang="en-GB" sz="1200" i="1" u="sng" dirty="0">
                <a:solidFill>
                  <a:srgbClr val="0000FF"/>
                </a:solidFill>
                <a:effectLst/>
                <a:hlinkClick r:id="rId3">
                  <a:extLst>
                    <a:ext uri="{A12FA001-AC4F-418D-AE19-62706E023703}">
                      <ahyp:hlinkClr xmlns:ahyp="http://schemas.microsoft.com/office/drawing/2018/hyperlinkcolor" val="tx"/>
                    </a:ext>
                  </a:extLst>
                </a:hlinkClick>
              </a:rPr>
              <a:t>Darmé et al. Phys. Rev. D 106 (2022) 115036</a:t>
            </a:r>
            <a:endParaRPr lang="en-US" sz="1200" dirty="0"/>
          </a:p>
        </p:txBody>
      </p:sp>
      <p:pic>
        <p:nvPicPr>
          <p:cNvPr id="3" name="Picture 2" descr="A black text on a white background&#10;&#10;Description automatically generated">
            <a:extLst>
              <a:ext uri="{FF2B5EF4-FFF2-40B4-BE49-F238E27FC236}">
                <a16:creationId xmlns:a16="http://schemas.microsoft.com/office/drawing/2014/main" id="{7A130B6B-B9F8-67E7-B18F-759A6402DE6D}"/>
              </a:ext>
            </a:extLst>
          </p:cNvPr>
          <p:cNvPicPr>
            <a:picLocks noChangeAspect="1"/>
          </p:cNvPicPr>
          <p:nvPr/>
        </p:nvPicPr>
        <p:blipFill>
          <a:blip r:embed="rId6"/>
          <a:stretch>
            <a:fillRect/>
          </a:stretch>
        </p:blipFill>
        <p:spPr>
          <a:xfrm>
            <a:off x="1715525" y="5870749"/>
            <a:ext cx="3891898" cy="622125"/>
          </a:xfrm>
          <a:prstGeom prst="rect">
            <a:avLst/>
          </a:prstGeom>
        </p:spPr>
      </p:pic>
    </p:spTree>
    <p:extLst>
      <p:ext uri="{BB962C8B-B14F-4D97-AF65-F5344CB8AC3E}">
        <p14:creationId xmlns:p14="http://schemas.microsoft.com/office/powerpoint/2010/main" val="4140938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AF6DD9-97DA-AF83-4533-A7B520469617}"/>
              </a:ext>
            </a:extLst>
          </p:cNvPr>
          <p:cNvPicPr>
            <a:picLocks noChangeAspect="1"/>
          </p:cNvPicPr>
          <p:nvPr/>
        </p:nvPicPr>
        <p:blipFill>
          <a:blip r:embed="rId3"/>
          <a:stretch>
            <a:fillRect/>
          </a:stretch>
        </p:blipFill>
        <p:spPr>
          <a:xfrm>
            <a:off x="7631197" y="1983441"/>
            <a:ext cx="3971365" cy="3004713"/>
          </a:xfrm>
          <a:prstGeom prst="rect">
            <a:avLst/>
          </a:prstGeom>
        </p:spPr>
      </p:pic>
      <p:sp>
        <p:nvSpPr>
          <p:cNvPr id="5" name="Title 4">
            <a:extLst>
              <a:ext uri="{FF2B5EF4-FFF2-40B4-BE49-F238E27FC236}">
                <a16:creationId xmlns:a16="http://schemas.microsoft.com/office/drawing/2014/main" id="{D4613121-75EA-1A86-274A-068D15E9AD8D}"/>
              </a:ext>
            </a:extLst>
          </p:cNvPr>
          <p:cNvSpPr>
            <a:spLocks noGrp="1"/>
          </p:cNvSpPr>
          <p:nvPr>
            <p:ph type="title"/>
          </p:nvPr>
        </p:nvSpPr>
        <p:spPr/>
        <p:txBody>
          <a:bodyPr vert="horz" lIns="91440" tIns="45720" rIns="91440" bIns="45720" rtlCol="0" anchor="ctr">
            <a:normAutofit/>
          </a:bodyPr>
          <a:lstStyle/>
          <a:p>
            <a:r>
              <a:rPr lang="en-US" dirty="0"/>
              <a:t>X17 Background</a:t>
            </a:r>
          </a:p>
        </p:txBody>
      </p:sp>
      <p:sp>
        <p:nvSpPr>
          <p:cNvPr id="4" name="Slide Number Placeholder 3">
            <a:extLst>
              <a:ext uri="{FF2B5EF4-FFF2-40B4-BE49-F238E27FC236}">
                <a16:creationId xmlns:a16="http://schemas.microsoft.com/office/drawing/2014/main" id="{688E331C-440F-6CC1-FE70-7CB218C5FDC0}"/>
              </a:ext>
            </a:extLst>
          </p:cNvPr>
          <p:cNvSpPr>
            <a:spLocks noGrp="1"/>
          </p:cNvSpPr>
          <p:nvPr>
            <p:ph type="sldNum" sz="quarter" idx="12"/>
          </p:nvPr>
        </p:nvSpPr>
        <p:spPr/>
        <p:txBody>
          <a:bodyPr vert="horz" lIns="91440" tIns="45720" rIns="91440" bIns="45720" rtlCol="0" anchor="ctr">
            <a:normAutofit lnSpcReduction="10000"/>
          </a:bodyPr>
          <a:lstStyle/>
          <a:p>
            <a:pPr>
              <a:lnSpc>
                <a:spcPct val="90000"/>
              </a:lnSpc>
              <a:spcAft>
                <a:spcPts val="600"/>
              </a:spcAft>
            </a:pPr>
            <a:fld id="{4E73314B-609D-8047-928D-004D7D764717}" type="slidenum">
              <a:rPr lang="en-US" smtClean="0"/>
              <a:pPr>
                <a:lnSpc>
                  <a:spcPct val="90000"/>
                </a:lnSpc>
                <a:spcAft>
                  <a:spcPts val="600"/>
                </a:spcAft>
              </a:pPr>
              <a:t>24</a:t>
            </a:fld>
            <a:endParaRPr lang="en-US"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D5F16DC-5C7F-13A8-C753-7350272A5ED3}"/>
                  </a:ext>
                </a:extLst>
              </p:cNvPr>
              <p:cNvSpPr txBox="1"/>
              <p:nvPr/>
            </p:nvSpPr>
            <p:spPr>
              <a:xfrm>
                <a:off x="8439575" y="2091017"/>
                <a:ext cx="2230665" cy="738664"/>
              </a:xfrm>
              <a:prstGeom prst="rect">
                <a:avLst/>
              </a:prstGeom>
              <a:noFill/>
            </p:spPr>
            <p:txBody>
              <a:bodyPr wrap="square" rtlCol="0">
                <a:spAutoFit/>
              </a:bodyPr>
              <a:lstStyle/>
              <a:p>
                <a:r>
                  <a:rPr lang="en-US" sz="1400" i="1" dirty="0">
                    <a:solidFill>
                      <a:schemeClr val="accent6">
                        <a:lumMod val="75000"/>
                      </a:schemeClr>
                    </a:solidFill>
                  </a:rPr>
                  <a:t>Bhabha t-channel</a:t>
                </a:r>
              </a:p>
              <a:p>
                <a:r>
                  <a:rPr lang="en-US" sz="1400" i="1" dirty="0">
                    <a:solidFill>
                      <a:srgbClr val="FF0000"/>
                    </a:solidFill>
                  </a:rPr>
                  <a:t>Bhabha s-channel</a:t>
                </a:r>
              </a:p>
              <a:p>
                <a:pPr/>
                <a14:m>
                  <m:oMathPara xmlns:m="http://schemas.openxmlformats.org/officeDocument/2006/math">
                    <m:oMathParaPr>
                      <m:jc m:val="left"/>
                    </m:oMathParaPr>
                    <m:oMath xmlns:m="http://schemas.openxmlformats.org/officeDocument/2006/math">
                      <m:sSup>
                        <m:sSupPr>
                          <m:ctrlPr>
                            <a:rPr lang="en-US" sz="1400" i="1" smtClean="0">
                              <a:solidFill>
                                <a:srgbClr val="0000FF"/>
                              </a:solidFill>
                              <a:latin typeface="Cambria Math" panose="02040503050406030204" pitchFamily="18" charset="0"/>
                            </a:rPr>
                          </m:ctrlPr>
                        </m:sSupPr>
                        <m:e>
                          <m:r>
                            <a:rPr lang="en-US" sz="1400" b="0" i="1" smtClean="0">
                              <a:solidFill>
                                <a:srgbClr val="0000FF"/>
                              </a:solidFill>
                              <a:latin typeface="Cambria Math" panose="02040503050406030204" pitchFamily="18" charset="0"/>
                            </a:rPr>
                            <m:t>𝑒</m:t>
                          </m:r>
                        </m:e>
                        <m:sup>
                          <m:r>
                            <a:rPr lang="en-US" sz="1400" b="0" i="1" smtClean="0">
                              <a:solidFill>
                                <a:srgbClr val="0000FF"/>
                              </a:solidFill>
                              <a:latin typeface="Cambria Math" panose="02040503050406030204" pitchFamily="18" charset="0"/>
                            </a:rPr>
                            <m:t>+</m:t>
                          </m:r>
                        </m:sup>
                      </m:sSup>
                      <m:sSup>
                        <m:sSupPr>
                          <m:ctrlPr>
                            <a:rPr lang="en-US" sz="1400" i="1" smtClean="0">
                              <a:solidFill>
                                <a:srgbClr val="0000FF"/>
                              </a:solidFill>
                              <a:latin typeface="Cambria Math" panose="02040503050406030204" pitchFamily="18" charset="0"/>
                            </a:rPr>
                          </m:ctrlPr>
                        </m:sSupPr>
                        <m:e>
                          <m:r>
                            <a:rPr lang="en-US" sz="1400" b="0" i="1" smtClean="0">
                              <a:solidFill>
                                <a:srgbClr val="0000FF"/>
                              </a:solidFill>
                              <a:latin typeface="Cambria Math" panose="02040503050406030204" pitchFamily="18" charset="0"/>
                            </a:rPr>
                            <m:t>𝑒</m:t>
                          </m:r>
                        </m:e>
                        <m:sup>
                          <m:r>
                            <a:rPr lang="en-US" sz="1400" i="1" smtClean="0">
                              <a:solidFill>
                                <a:srgbClr val="0000FF"/>
                              </a:solidFill>
                              <a:latin typeface="Cambria Math" panose="02040503050406030204" pitchFamily="18" charset="0"/>
                              <a:ea typeface="Cambria Math" panose="02040503050406030204" pitchFamily="18" charset="0"/>
                            </a:rPr>
                            <m:t>−</m:t>
                          </m:r>
                        </m:sup>
                      </m:sSup>
                      <m:r>
                        <a:rPr lang="en-US" sz="1400" i="1" smtClean="0">
                          <a:solidFill>
                            <a:srgbClr val="0000FF"/>
                          </a:solidFill>
                          <a:latin typeface="Cambria Math" panose="02040503050406030204" pitchFamily="18" charset="0"/>
                          <a:ea typeface="Cambria Math" panose="02040503050406030204" pitchFamily="18" charset="0"/>
                        </a:rPr>
                        <m:t>→</m:t>
                      </m:r>
                      <m:r>
                        <a:rPr lang="en-US" sz="1400" i="1" smtClean="0">
                          <a:solidFill>
                            <a:srgbClr val="0000FF"/>
                          </a:solidFill>
                          <a:latin typeface="Cambria Math" panose="02040503050406030204" pitchFamily="18" charset="0"/>
                          <a:ea typeface="Cambria Math" panose="02040503050406030204" pitchFamily="18" charset="0"/>
                        </a:rPr>
                        <m:t>𝛾𝛾</m:t>
                      </m:r>
                    </m:oMath>
                  </m:oMathPara>
                </a14:m>
                <a:endParaRPr lang="en-US" sz="1400" dirty="0">
                  <a:solidFill>
                    <a:schemeClr val="accent1"/>
                  </a:solidFill>
                </a:endParaRPr>
              </a:p>
            </p:txBody>
          </p:sp>
        </mc:Choice>
        <mc:Fallback>
          <p:sp>
            <p:nvSpPr>
              <p:cNvPr id="8" name="TextBox 7">
                <a:extLst>
                  <a:ext uri="{FF2B5EF4-FFF2-40B4-BE49-F238E27FC236}">
                    <a16:creationId xmlns:a16="http://schemas.microsoft.com/office/drawing/2014/main" id="{7D5F16DC-5C7F-13A8-C753-7350272A5ED3}"/>
                  </a:ext>
                </a:extLst>
              </p:cNvPr>
              <p:cNvSpPr txBox="1">
                <a:spLocks noRot="1" noChangeAspect="1" noMove="1" noResize="1" noEditPoints="1" noAdjustHandles="1" noChangeArrowheads="1" noChangeShapeType="1" noTextEdit="1"/>
              </p:cNvSpPr>
              <p:nvPr/>
            </p:nvSpPr>
            <p:spPr>
              <a:xfrm>
                <a:off x="8439575" y="2091017"/>
                <a:ext cx="2230665" cy="738664"/>
              </a:xfrm>
              <a:prstGeom prst="rect">
                <a:avLst/>
              </a:prstGeom>
              <a:blipFill>
                <a:blip r:embed="rId4"/>
                <a:stretch>
                  <a:fillRect l="-1130" t="-1695" b="-1695"/>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6BF4483F-7EA2-B2D0-92BD-3733366CB0EC}"/>
              </a:ext>
            </a:extLst>
          </p:cNvPr>
          <p:cNvGrpSpPr/>
          <p:nvPr/>
        </p:nvGrpSpPr>
        <p:grpSpPr>
          <a:xfrm>
            <a:off x="892037" y="4034102"/>
            <a:ext cx="2230815" cy="780975"/>
            <a:chOff x="4318084" y="4054123"/>
            <a:chExt cx="2230815" cy="780975"/>
          </a:xfrm>
        </p:grpSpPr>
        <p:pic>
          <p:nvPicPr>
            <p:cNvPr id="9" name="Immagine 9">
              <a:extLst>
                <a:ext uri="{FF2B5EF4-FFF2-40B4-BE49-F238E27FC236}">
                  <a16:creationId xmlns:a16="http://schemas.microsoft.com/office/drawing/2014/main" id="{58518989-B146-A131-605A-7755A12A5960}"/>
                </a:ext>
              </a:extLst>
            </p:cNvPr>
            <p:cNvPicPr>
              <a:picLocks noChangeAspect="1"/>
            </p:cNvPicPr>
            <p:nvPr/>
          </p:nvPicPr>
          <p:blipFill>
            <a:blip r:embed="rId5"/>
            <a:stretch>
              <a:fillRect/>
            </a:stretch>
          </p:blipFill>
          <p:spPr>
            <a:xfrm>
              <a:off x="5482464" y="4054123"/>
              <a:ext cx="1066435" cy="780975"/>
            </a:xfrm>
            <a:prstGeom prst="rect">
              <a:avLst/>
            </a:prstGeom>
          </p:spPr>
        </p:pic>
        <p:sp>
          <p:nvSpPr>
            <p:cNvPr id="13" name="TextBox 12">
              <a:extLst>
                <a:ext uri="{FF2B5EF4-FFF2-40B4-BE49-F238E27FC236}">
                  <a16:creationId xmlns:a16="http://schemas.microsoft.com/office/drawing/2014/main" id="{3953A7B8-F292-E414-D0D8-94F1A614D13D}"/>
                </a:ext>
              </a:extLst>
            </p:cNvPr>
            <p:cNvSpPr txBox="1"/>
            <p:nvPr/>
          </p:nvSpPr>
          <p:spPr>
            <a:xfrm>
              <a:off x="4318084" y="4226618"/>
              <a:ext cx="737702" cy="369332"/>
            </a:xfrm>
            <a:prstGeom prst="rect">
              <a:avLst/>
            </a:prstGeom>
            <a:noFill/>
          </p:spPr>
          <p:txBody>
            <a:bodyPr wrap="none" rtlCol="0">
              <a:spAutoFit/>
            </a:bodyPr>
            <a:lstStyle/>
            <a:p>
              <a:r>
                <a:rPr lang="en-US" dirty="0"/>
                <a:t>Signal</a:t>
              </a:r>
            </a:p>
          </p:txBody>
        </p:sp>
      </p:grpSp>
      <p:grpSp>
        <p:nvGrpSpPr>
          <p:cNvPr id="19" name="Group 18">
            <a:extLst>
              <a:ext uri="{FF2B5EF4-FFF2-40B4-BE49-F238E27FC236}">
                <a16:creationId xmlns:a16="http://schemas.microsoft.com/office/drawing/2014/main" id="{A308BCE3-906E-7634-4D4D-745B9246BB43}"/>
              </a:ext>
            </a:extLst>
          </p:cNvPr>
          <p:cNvGrpSpPr/>
          <p:nvPr/>
        </p:nvGrpSpPr>
        <p:grpSpPr>
          <a:xfrm>
            <a:off x="638404" y="4857720"/>
            <a:ext cx="3516942" cy="1831200"/>
            <a:chOff x="4039417" y="4944503"/>
            <a:chExt cx="3516942" cy="1831200"/>
          </a:xfrm>
        </p:grpSpPr>
        <p:pic>
          <p:nvPicPr>
            <p:cNvPr id="10" name="Immagine 11">
              <a:extLst>
                <a:ext uri="{FF2B5EF4-FFF2-40B4-BE49-F238E27FC236}">
                  <a16:creationId xmlns:a16="http://schemas.microsoft.com/office/drawing/2014/main" id="{07F8F609-374C-3CD9-6EA6-8C30D8612898}"/>
                </a:ext>
              </a:extLst>
            </p:cNvPr>
            <p:cNvPicPr>
              <a:picLocks noChangeAspect="1"/>
            </p:cNvPicPr>
            <p:nvPr/>
          </p:nvPicPr>
          <p:blipFill>
            <a:blip r:embed="rId6"/>
            <a:stretch>
              <a:fillRect/>
            </a:stretch>
          </p:blipFill>
          <p:spPr>
            <a:xfrm>
              <a:off x="6660950" y="4944503"/>
              <a:ext cx="895409" cy="804040"/>
            </a:xfrm>
            <a:prstGeom prst="rect">
              <a:avLst/>
            </a:prstGeom>
          </p:spPr>
        </p:pic>
        <p:pic>
          <p:nvPicPr>
            <p:cNvPr id="11" name="Immagine 12">
              <a:extLst>
                <a:ext uri="{FF2B5EF4-FFF2-40B4-BE49-F238E27FC236}">
                  <a16:creationId xmlns:a16="http://schemas.microsoft.com/office/drawing/2014/main" id="{9A171601-9247-CB6E-2625-94721D832168}"/>
                </a:ext>
              </a:extLst>
            </p:cNvPr>
            <p:cNvPicPr>
              <a:picLocks noChangeAspect="1"/>
            </p:cNvPicPr>
            <p:nvPr/>
          </p:nvPicPr>
          <p:blipFill>
            <a:blip r:embed="rId7"/>
            <a:stretch>
              <a:fillRect/>
            </a:stretch>
          </p:blipFill>
          <p:spPr>
            <a:xfrm>
              <a:off x="5552102" y="4962673"/>
              <a:ext cx="927160" cy="796503"/>
            </a:xfrm>
            <a:prstGeom prst="rect">
              <a:avLst/>
            </a:prstGeom>
          </p:spPr>
        </p:pic>
        <p:pic>
          <p:nvPicPr>
            <p:cNvPr id="12" name="Immagine 16">
              <a:extLst>
                <a:ext uri="{FF2B5EF4-FFF2-40B4-BE49-F238E27FC236}">
                  <a16:creationId xmlns:a16="http://schemas.microsoft.com/office/drawing/2014/main" id="{765E8932-F10E-DE26-FC18-E04EA09188B8}"/>
                </a:ext>
              </a:extLst>
            </p:cNvPr>
            <p:cNvPicPr>
              <a:picLocks noChangeAspect="1"/>
            </p:cNvPicPr>
            <p:nvPr/>
          </p:nvPicPr>
          <p:blipFill>
            <a:blip r:embed="rId8"/>
            <a:stretch>
              <a:fillRect/>
            </a:stretch>
          </p:blipFill>
          <p:spPr>
            <a:xfrm>
              <a:off x="5591960" y="6035619"/>
              <a:ext cx="847442" cy="740084"/>
            </a:xfrm>
            <a:prstGeom prst="rect">
              <a:avLst/>
            </a:prstGeom>
          </p:spPr>
        </p:pic>
        <p:sp>
          <p:nvSpPr>
            <p:cNvPr id="14" name="TextBox 13">
              <a:extLst>
                <a:ext uri="{FF2B5EF4-FFF2-40B4-BE49-F238E27FC236}">
                  <a16:creationId xmlns:a16="http://schemas.microsoft.com/office/drawing/2014/main" id="{19B57015-7D3A-273A-77C2-984CA3E7C23C}"/>
                </a:ext>
              </a:extLst>
            </p:cNvPr>
            <p:cNvSpPr txBox="1"/>
            <p:nvPr/>
          </p:nvSpPr>
          <p:spPr>
            <a:xfrm>
              <a:off x="4039417" y="5740715"/>
              <a:ext cx="1295035" cy="369332"/>
            </a:xfrm>
            <a:prstGeom prst="rect">
              <a:avLst/>
            </a:prstGeom>
            <a:noFill/>
          </p:spPr>
          <p:txBody>
            <a:bodyPr wrap="none" rtlCol="0">
              <a:spAutoFit/>
            </a:bodyPr>
            <a:lstStyle/>
            <a:p>
              <a:r>
                <a:rPr lang="en-US" dirty="0"/>
                <a:t>Background</a:t>
              </a:r>
            </a:p>
          </p:txBody>
        </p:sp>
        <p:sp>
          <p:nvSpPr>
            <p:cNvPr id="15" name="Left Brace 14">
              <a:extLst>
                <a:ext uri="{FF2B5EF4-FFF2-40B4-BE49-F238E27FC236}">
                  <a16:creationId xmlns:a16="http://schemas.microsoft.com/office/drawing/2014/main" id="{6A6CDB5F-B0A2-2EDF-A4AB-F201ECD1AF07}"/>
                </a:ext>
              </a:extLst>
            </p:cNvPr>
            <p:cNvSpPr/>
            <p:nvPr/>
          </p:nvSpPr>
          <p:spPr>
            <a:xfrm>
              <a:off x="5334452" y="5132708"/>
              <a:ext cx="148012" cy="1637322"/>
            </a:xfrm>
            <a:prstGeom prst="leftBrace">
              <a:avLst/>
            </a:prstGeom>
            <a:ln>
              <a:solidFill>
                <a:schemeClr val="tx1">
                  <a:lumMod val="65000"/>
                  <a:lumOff val="35000"/>
                </a:schemeClr>
              </a:solidFill>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solidFill>
                  <a:schemeClr val="tx1">
                    <a:lumMod val="75000"/>
                    <a:lumOff val="25000"/>
                  </a:schemeClr>
                </a:solidFill>
              </a:endParaRPr>
            </a:p>
          </p:txBody>
        </p:sp>
      </p:grpSp>
      <mc:AlternateContent xmlns:mc="http://schemas.openxmlformats.org/markup-compatibility/2006" xmlns:a14="http://schemas.microsoft.com/office/drawing/2010/main">
        <mc:Choice Requires="a14">
          <p:sp>
            <p:nvSpPr>
              <p:cNvPr id="16" name="Rettangolo 27">
                <a:extLst>
                  <a:ext uri="{FF2B5EF4-FFF2-40B4-BE49-F238E27FC236}">
                    <a16:creationId xmlns:a16="http://schemas.microsoft.com/office/drawing/2014/main" id="{00E432DA-4483-38A8-BA9A-0AFEAF241E69}"/>
                  </a:ext>
                </a:extLst>
              </p:cNvPr>
              <p:cNvSpPr/>
              <p:nvPr/>
            </p:nvSpPr>
            <p:spPr>
              <a:xfrm>
                <a:off x="565115" y="1937083"/>
                <a:ext cx="7602001" cy="2033890"/>
              </a:xfrm>
              <a:prstGeom prst="rect">
                <a:avLst/>
              </a:prstGeom>
              <a:noFill/>
            </p:spPr>
            <p:txBody>
              <a:bodyPr wrap="square">
                <a:spAutoFit/>
              </a:bodyPr>
              <a:lstStyle/>
              <a:p>
                <a:pPr marL="285750" indent="-285750">
                  <a:buFont typeface="Wingdings" pitchFamily="2" charset="2"/>
                  <a:buChar char="§"/>
                </a:pPr>
                <a:r>
                  <a:rPr lang="en-GB" dirty="0">
                    <a:solidFill>
                      <a:schemeClr val="tx1">
                        <a:lumMod val="65000"/>
                        <a:lumOff val="35000"/>
                      </a:schemeClr>
                    </a:solidFill>
                  </a:rPr>
                  <a:t>Same ATOMKI observables: 2 leptons in the final state, but</a:t>
                </a:r>
                <a:r>
                  <a:rPr lang="en-GB" b="1" dirty="0"/>
                  <a:t> different production reaction</a:t>
                </a:r>
              </a:p>
              <a:p>
                <a:pPr marL="285750" indent="-285750">
                  <a:buFont typeface="Wingdings" pitchFamily="2" charset="2"/>
                  <a:buChar char="§"/>
                </a:pPr>
                <a:r>
                  <a:rPr lang="en-GB" dirty="0">
                    <a:solidFill>
                      <a:schemeClr val="tx1">
                        <a:lumMod val="65000"/>
                        <a:lumOff val="35000"/>
                      </a:schemeClr>
                    </a:solidFill>
                  </a:rPr>
                  <a:t>Expected cross section enhancement from </a:t>
                </a:r>
                <a:r>
                  <a:rPr lang="en-GB" b="1" dirty="0"/>
                  <a:t>resonant production </a:t>
                </a:r>
                <a:r>
                  <a:rPr lang="en-GB" dirty="0">
                    <a:solidFill>
                      <a:schemeClr val="tx1">
                        <a:lumMod val="65000"/>
                        <a:lumOff val="35000"/>
                      </a:schemeClr>
                    </a:solidFill>
                  </a:rPr>
                  <a:t>in </a:t>
                </a:r>
                <a14:m>
                  <m:oMath xmlns:m="http://schemas.openxmlformats.org/officeDocument/2006/math">
                    <m:sSup>
                      <m:sSupPr>
                        <m:ctrlPr>
                          <a:rPr lang="en-GB" i="1" smtClean="0">
                            <a:solidFill>
                              <a:schemeClr val="tx1">
                                <a:lumMod val="65000"/>
                                <a:lumOff val="35000"/>
                              </a:schemeClr>
                            </a:solidFill>
                            <a:latin typeface="Cambria Math" panose="02040503050406030204" pitchFamily="18" charset="0"/>
                          </a:rPr>
                        </m:ctrlPr>
                      </m:sSupPr>
                      <m:e>
                        <m:r>
                          <a:rPr lang="en-US" b="0" i="1" smtClean="0">
                            <a:solidFill>
                              <a:schemeClr val="tx1">
                                <a:lumMod val="65000"/>
                                <a:lumOff val="35000"/>
                              </a:schemeClr>
                            </a:solidFill>
                            <a:latin typeface="Cambria Math" panose="02040503050406030204" pitchFamily="18" charset="0"/>
                          </a:rPr>
                          <m:t>𝑒</m:t>
                        </m:r>
                      </m:e>
                      <m:sup>
                        <m:r>
                          <a:rPr lang="en-US" b="0" i="1" smtClean="0">
                            <a:solidFill>
                              <a:schemeClr val="tx1">
                                <a:lumMod val="65000"/>
                                <a:lumOff val="35000"/>
                              </a:schemeClr>
                            </a:solidFill>
                            <a:latin typeface="Cambria Math" panose="02040503050406030204" pitchFamily="18" charset="0"/>
                          </a:rPr>
                          <m:t>+</m:t>
                        </m:r>
                      </m:sup>
                    </m:sSup>
                    <m:sSup>
                      <m:sSupPr>
                        <m:ctrlPr>
                          <a:rPr lang="en-GB" i="1" smtClean="0">
                            <a:solidFill>
                              <a:schemeClr val="tx1">
                                <a:lumMod val="65000"/>
                                <a:lumOff val="35000"/>
                              </a:schemeClr>
                            </a:solidFill>
                            <a:latin typeface="Cambria Math" panose="02040503050406030204" pitchFamily="18" charset="0"/>
                          </a:rPr>
                        </m:ctrlPr>
                      </m:sSupPr>
                      <m:e>
                        <m:r>
                          <a:rPr lang="en-US" b="0" i="1" smtClean="0">
                            <a:solidFill>
                              <a:schemeClr val="tx1">
                                <a:lumMod val="65000"/>
                                <a:lumOff val="35000"/>
                              </a:schemeClr>
                            </a:solidFill>
                            <a:latin typeface="Cambria Math" panose="02040503050406030204" pitchFamily="18" charset="0"/>
                          </a:rPr>
                          <m:t>𝑒</m:t>
                        </m:r>
                      </m:e>
                      <m:sup>
                        <m:r>
                          <a:rPr lang="en-US" b="0" i="1" smtClean="0">
                            <a:solidFill>
                              <a:schemeClr val="tx1">
                                <a:lumMod val="65000"/>
                                <a:lumOff val="35000"/>
                              </a:schemeClr>
                            </a:solidFill>
                            <a:latin typeface="Cambria Math" panose="02040503050406030204" pitchFamily="18" charset="0"/>
                          </a:rPr>
                          <m:t>−</m:t>
                        </m:r>
                      </m:sup>
                    </m:sSup>
                  </m:oMath>
                </a14:m>
                <a:r>
                  <a:rPr lang="en-GB" dirty="0">
                    <a:solidFill>
                      <a:schemeClr val="tx1">
                        <a:lumMod val="65000"/>
                        <a:lumOff val="35000"/>
                      </a:schemeClr>
                    </a:solidFill>
                  </a:rPr>
                  <a:t> annihilations at </a:t>
                </a:r>
                <a14:m>
                  <m:oMath xmlns:m="http://schemas.openxmlformats.org/officeDocument/2006/math">
                    <m:sSub>
                      <m:sSubPr>
                        <m:ctrlPr>
                          <a:rPr lang="en-GB"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𝑬</m:t>
                        </m:r>
                      </m:e>
                      <m:sub>
                        <m:sSup>
                          <m:sSupPr>
                            <m:ctrlPr>
                              <a:rPr lang="en-GB"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𝒆</m:t>
                            </m:r>
                          </m:e>
                          <m:sup>
                            <m:r>
                              <a:rPr lang="en-US" b="1" i="1" smtClean="0">
                                <a:latin typeface="Cambria Math" panose="02040503050406030204" pitchFamily="18" charset="0"/>
                                <a:ea typeface="Cambria Math" panose="02040503050406030204" pitchFamily="18" charset="0"/>
                              </a:rPr>
                              <m:t>+</m:t>
                            </m:r>
                          </m:sup>
                        </m:sSup>
                      </m:sub>
                    </m:sSub>
                    <m:r>
                      <a:rPr lang="en-GB" b="1" i="1" smtClean="0">
                        <a:latin typeface="Cambria Math" panose="02040503050406030204" pitchFamily="18" charset="0"/>
                        <a:ea typeface="Cambria Math" panose="02040503050406030204" pitchFamily="18" charset="0"/>
                      </a:rPr>
                      <m:t>~</m:t>
                    </m:r>
                  </m:oMath>
                </a14:m>
                <a:r>
                  <a:rPr lang="en-GB" b="1" dirty="0">
                    <a:effectLst/>
                  </a:rPr>
                  <a:t>283 MeV</a:t>
                </a:r>
              </a:p>
              <a:p>
                <a:pPr marL="285750" indent="-285750">
                  <a:buFont typeface="Wingdings" pitchFamily="2" charset="2"/>
                  <a:buChar char="§"/>
                </a:pPr>
                <a:r>
                  <a:rPr lang="en-GB" dirty="0">
                    <a:solidFill>
                      <a:schemeClr val="tx1">
                        <a:lumMod val="65000"/>
                        <a:lumOff val="35000"/>
                      </a:schemeClr>
                    </a:solidFill>
                  </a:rPr>
                  <a:t>Main backgrounds: </a:t>
                </a:r>
              </a:p>
              <a:p>
                <a:pPr marL="742950" lvl="1" indent="-285750">
                  <a:buFont typeface="Wingdings" pitchFamily="2" charset="2"/>
                  <a:buChar char="§"/>
                </a:pPr>
                <a:r>
                  <a:rPr lang="en-GB" b="1" dirty="0"/>
                  <a:t>Bhabha scattering</a:t>
                </a:r>
                <a:r>
                  <a:rPr lang="en-GB" dirty="0"/>
                  <a:t>, </a:t>
                </a:r>
                <a:r>
                  <a:rPr lang="en-GB" dirty="0">
                    <a:solidFill>
                      <a:schemeClr val="tx1">
                        <a:lumMod val="65000"/>
                        <a:lumOff val="35000"/>
                      </a:schemeClr>
                    </a:solidFill>
                  </a:rPr>
                  <a:t>both from the</a:t>
                </a:r>
                <a14:m>
                  <m:oMath xmlns:m="http://schemas.openxmlformats.org/officeDocument/2006/math">
                    <m:r>
                      <a:rPr lang="en-GB" i="1" dirty="0">
                        <a:solidFill>
                          <a:schemeClr val="tx1">
                            <a:lumMod val="65000"/>
                            <a:lumOff val="35000"/>
                          </a:schemeClr>
                        </a:solidFill>
                        <a:latin typeface="Cambria Math" panose="02040503050406030204" pitchFamily="18" charset="0"/>
                      </a:rPr>
                      <m:t> </m:t>
                    </m:r>
                    <m:r>
                      <a:rPr lang="en-US" b="0" i="1" dirty="0" smtClean="0">
                        <a:solidFill>
                          <a:srgbClr val="FF0000"/>
                        </a:solidFill>
                        <a:latin typeface="Cambria Math" panose="02040503050406030204" pitchFamily="18" charset="0"/>
                      </a:rPr>
                      <m:t>𝑠</m:t>
                    </m:r>
                    <m:r>
                      <a:rPr lang="en-US" b="0" i="1" dirty="0" smtClean="0">
                        <a:solidFill>
                          <a:srgbClr val="FF0000"/>
                        </a:solidFill>
                        <a:latin typeface="Cambria Math" panose="02040503050406030204" pitchFamily="18" charset="0"/>
                      </a:rPr>
                      <m:t>−</m:t>
                    </m:r>
                  </m:oMath>
                </a14:m>
                <a:r>
                  <a:rPr lang="en-GB" dirty="0">
                    <a:solidFill>
                      <a:srgbClr val="FF0000"/>
                    </a:solidFill>
                  </a:rPr>
                  <a:t>channel </a:t>
                </a:r>
                <a:r>
                  <a:rPr lang="en-GB" dirty="0"/>
                  <a:t>and</a:t>
                </a:r>
                <a14:m>
                  <m:oMath xmlns:m="http://schemas.openxmlformats.org/officeDocument/2006/math">
                    <m:r>
                      <a:rPr lang="en-GB" i="1" dirty="0">
                        <a:latin typeface="Cambria Math" panose="02040503050406030204" pitchFamily="18" charset="0"/>
                      </a:rPr>
                      <m:t> </m:t>
                    </m:r>
                    <m:r>
                      <a:rPr lang="en-GB" i="1" dirty="0" smtClean="0">
                        <a:solidFill>
                          <a:schemeClr val="accent6"/>
                        </a:solidFill>
                        <a:latin typeface="Cambria Math" panose="02040503050406030204" pitchFamily="18" charset="0"/>
                      </a:rPr>
                      <m:t>𝑡</m:t>
                    </m:r>
                    <m:r>
                      <a:rPr lang="en-US" b="0" i="1" dirty="0" smtClean="0">
                        <a:solidFill>
                          <a:schemeClr val="accent6"/>
                        </a:solidFill>
                        <a:latin typeface="Cambria Math" panose="02040503050406030204" pitchFamily="18" charset="0"/>
                      </a:rPr>
                      <m:t>−</m:t>
                    </m:r>
                  </m:oMath>
                </a14:m>
                <a:r>
                  <a:rPr lang="en-GB" dirty="0">
                    <a:solidFill>
                      <a:schemeClr val="accent6"/>
                    </a:solidFill>
                  </a:rPr>
                  <a:t>channel</a:t>
                </a:r>
                <a:endParaRPr lang="en-GB" dirty="0"/>
              </a:p>
              <a:p>
                <a:pPr marL="742950" lvl="1" indent="-285750">
                  <a:buFont typeface="Wingdings" pitchFamily="2" charset="2"/>
                  <a:buChar char="§"/>
                </a:pPr>
                <a:r>
                  <a:rPr lang="en-GB" dirty="0">
                    <a:solidFill>
                      <a:schemeClr val="tx1">
                        <a:lumMod val="65000"/>
                        <a:lumOff val="35000"/>
                      </a:schemeClr>
                    </a:solidFill>
                  </a:rPr>
                  <a:t>Two clusters in the calorimeter produced in </a:t>
                </a:r>
                <a14:m>
                  <m:oMath xmlns:m="http://schemas.openxmlformats.org/officeDocument/2006/math">
                    <m:r>
                      <a:rPr lang="en-GB" i="1" dirty="0" smtClean="0">
                        <a:solidFill>
                          <a:srgbClr val="0000FF"/>
                        </a:solidFill>
                        <a:latin typeface="Cambria Math" panose="02040503050406030204" pitchFamily="18" charset="0"/>
                        <a:ea typeface="Cambria Math" panose="02040503050406030204" pitchFamily="18" charset="0"/>
                      </a:rPr>
                      <m:t>𝛾𝛾</m:t>
                    </m:r>
                  </m:oMath>
                </a14:m>
                <a:r>
                  <a:rPr lang="en-GB" dirty="0">
                    <a:solidFill>
                      <a:srgbClr val="0000FF"/>
                    </a:solidFill>
                  </a:rPr>
                  <a:t> events</a:t>
                </a:r>
                <a:endParaRPr lang="en-GB" b="1" dirty="0">
                  <a:effectLst/>
                </a:endParaRPr>
              </a:p>
            </p:txBody>
          </p:sp>
        </mc:Choice>
        <mc:Fallback xmlns="">
          <p:sp>
            <p:nvSpPr>
              <p:cNvPr id="16" name="Rettangolo 27">
                <a:extLst>
                  <a:ext uri="{FF2B5EF4-FFF2-40B4-BE49-F238E27FC236}">
                    <a16:creationId xmlns:a16="http://schemas.microsoft.com/office/drawing/2014/main" id="{00E432DA-4483-38A8-BA9A-0AFEAF241E69}"/>
                  </a:ext>
                </a:extLst>
              </p:cNvPr>
              <p:cNvSpPr>
                <a:spLocks noRot="1" noChangeAspect="1" noMove="1" noResize="1" noEditPoints="1" noAdjustHandles="1" noChangeArrowheads="1" noChangeShapeType="1" noTextEdit="1"/>
              </p:cNvSpPr>
              <p:nvPr/>
            </p:nvSpPr>
            <p:spPr>
              <a:xfrm>
                <a:off x="565115" y="1937083"/>
                <a:ext cx="7602001" cy="2033890"/>
              </a:xfrm>
              <a:prstGeom prst="rect">
                <a:avLst/>
              </a:prstGeom>
              <a:blipFill>
                <a:blip r:embed="rId9"/>
                <a:stretch>
                  <a:fillRect l="-500" t="-1242" b="-4348"/>
                </a:stretch>
              </a:blipFill>
            </p:spPr>
            <p:txBody>
              <a:bodyPr/>
              <a:lstStyle/>
              <a:p>
                <a:r>
                  <a:rPr lang="en-US">
                    <a:noFill/>
                  </a:rPr>
                  <a:t> </a:t>
                </a:r>
              </a:p>
            </p:txBody>
          </p:sp>
        </mc:Fallback>
      </mc:AlternateContent>
      <p:grpSp>
        <p:nvGrpSpPr>
          <p:cNvPr id="25" name="Group 24">
            <a:extLst>
              <a:ext uri="{FF2B5EF4-FFF2-40B4-BE49-F238E27FC236}">
                <a16:creationId xmlns:a16="http://schemas.microsoft.com/office/drawing/2014/main" id="{01FECAEB-64AD-E0A1-8D82-0BF233A75A4F}"/>
              </a:ext>
            </a:extLst>
          </p:cNvPr>
          <p:cNvGrpSpPr/>
          <p:nvPr/>
        </p:nvGrpSpPr>
        <p:grpSpPr>
          <a:xfrm>
            <a:off x="6788188" y="4988154"/>
            <a:ext cx="5052240" cy="1823815"/>
            <a:chOff x="122534" y="4257043"/>
            <a:chExt cx="5052240" cy="1823815"/>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CC1E848-234C-EC5D-723D-19E3A1AE051D}"/>
                    </a:ext>
                  </a:extLst>
                </p:cNvPr>
                <p:cNvSpPr txBox="1"/>
                <p:nvPr/>
              </p:nvSpPr>
              <p:spPr>
                <a:xfrm>
                  <a:off x="735080" y="4257043"/>
                  <a:ext cx="35194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𝑣𝑒</m:t>
                            </m:r>
                          </m:sub>
                        </m:sSub>
                        <m:r>
                          <a:rPr lang="en-US"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m:t>
                            </m:r>
                          </m:e>
                          <m:sup>
                            <m:r>
                              <a:rPr lang="en-US" b="0" i="1" smtClean="0">
                                <a:latin typeface="Cambria Math" panose="02040503050406030204" pitchFamily="18" charset="0"/>
                              </a:rPr>
                              <m:t>−4</m:t>
                            </m:r>
                          </m:sup>
                        </m:sSup>
                        <m:r>
                          <a:rPr lang="en-US" b="0" i="0" smtClean="0">
                            <a:latin typeface="Cambria Math" panose="02040503050406030204" pitchFamily="18" charset="0"/>
                          </a:rPr>
                          <m:t> </m:t>
                        </m:r>
                        <m:r>
                          <m:rPr>
                            <m:sty m:val="p"/>
                          </m:rPr>
                          <a:rPr lang="en-US" b="0" i="0" smtClean="0">
                            <a:latin typeface="Cambria Math" panose="02040503050406030204" pitchFamily="18" charset="0"/>
                          </a:rPr>
                          <m:t>and</m:t>
                        </m:r>
                        <m:r>
                          <a:rPr lang="en-US" b="0" i="0" smtClean="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=1.4 </m:t>
                        </m:r>
                        <m:r>
                          <a:rPr lang="en-US" b="0" i="1" smtClean="0">
                            <a:latin typeface="Cambria Math" panose="02040503050406030204" pitchFamily="18" charset="0"/>
                            <a:ea typeface="Cambria Math" panose="02040503050406030204" pitchFamily="18" charset="0"/>
                          </a:rPr>
                          <m:t>𝑀𝑒𝑉</m:t>
                        </m:r>
                      </m:oMath>
                    </m:oMathPara>
                  </a14:m>
                  <a:endParaRPr lang="en-US" dirty="0"/>
                </a:p>
              </p:txBody>
            </p:sp>
          </mc:Choice>
          <mc:Fallback xmlns="">
            <p:sp>
              <p:nvSpPr>
                <p:cNvPr id="22" name="TextBox 21">
                  <a:extLst>
                    <a:ext uri="{FF2B5EF4-FFF2-40B4-BE49-F238E27FC236}">
                      <a16:creationId xmlns:a16="http://schemas.microsoft.com/office/drawing/2014/main" id="{CCC1E848-234C-EC5D-723D-19E3A1AE051D}"/>
                    </a:ext>
                  </a:extLst>
                </p:cNvPr>
                <p:cNvSpPr txBox="1">
                  <a:spLocks noRot="1" noChangeAspect="1" noMove="1" noResize="1" noEditPoints="1" noAdjustHandles="1" noChangeArrowheads="1" noChangeShapeType="1" noTextEdit="1"/>
                </p:cNvSpPr>
                <p:nvPr/>
              </p:nvSpPr>
              <p:spPr>
                <a:xfrm>
                  <a:off x="735080" y="4257043"/>
                  <a:ext cx="3519490" cy="369332"/>
                </a:xfrm>
                <a:prstGeom prst="rect">
                  <a:avLst/>
                </a:prstGeom>
                <a:blipFill>
                  <a:blip r:embed="rId10"/>
                  <a:stretch>
                    <a:fillRect b="-16667"/>
                  </a:stretch>
                </a:blipFill>
              </p:spPr>
              <p:txBody>
                <a:bodyPr/>
                <a:lstStyle/>
                <a:p>
                  <a:r>
                    <a:rPr lang="en-US">
                      <a:noFill/>
                    </a:rPr>
                    <a:t> </a:t>
                  </a:r>
                </a:p>
              </p:txBody>
            </p:sp>
          </mc:Fallback>
        </mc:AlternateContent>
        <p:pic>
          <p:nvPicPr>
            <p:cNvPr id="24" name="Immagine 10">
              <a:extLst>
                <a:ext uri="{FF2B5EF4-FFF2-40B4-BE49-F238E27FC236}">
                  <a16:creationId xmlns:a16="http://schemas.microsoft.com/office/drawing/2014/main" id="{1627CE07-F4A8-E6CD-BDA8-CE075104E550}"/>
                </a:ext>
              </a:extLst>
            </p:cNvPr>
            <p:cNvPicPr/>
            <p:nvPr/>
          </p:nvPicPr>
          <p:blipFill>
            <a:blip r:embed="rId11"/>
            <a:stretch/>
          </p:blipFill>
          <p:spPr>
            <a:xfrm>
              <a:off x="122534" y="4640498"/>
              <a:ext cx="5052240" cy="1440360"/>
            </a:xfrm>
            <a:prstGeom prst="rect">
              <a:avLst/>
            </a:prstGeom>
            <a:ln>
              <a:noFill/>
            </a:ln>
          </p:spPr>
        </p:pic>
      </p:grpSp>
    </p:spTree>
    <p:extLst>
      <p:ext uri="{BB962C8B-B14F-4D97-AF65-F5344CB8AC3E}">
        <p14:creationId xmlns:p14="http://schemas.microsoft.com/office/powerpoint/2010/main" val="3261042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A1777DD-7338-03AC-85E4-EF0D85D05709}"/>
              </a:ext>
            </a:extLst>
          </p:cNvPr>
          <p:cNvGrpSpPr/>
          <p:nvPr/>
        </p:nvGrpSpPr>
        <p:grpSpPr>
          <a:xfrm>
            <a:off x="-3220" y="3920945"/>
            <a:ext cx="7964831" cy="2891790"/>
            <a:chOff x="301578" y="3975650"/>
            <a:chExt cx="7964831" cy="2891790"/>
          </a:xfrm>
        </p:grpSpPr>
        <p:pic>
          <p:nvPicPr>
            <p:cNvPr id="7" name="Picture 6" descr="Chart, bar chart&#10;&#10;Description automatically generated">
              <a:extLst>
                <a:ext uri="{FF2B5EF4-FFF2-40B4-BE49-F238E27FC236}">
                  <a16:creationId xmlns:a16="http://schemas.microsoft.com/office/drawing/2014/main" id="{5F986751-F868-C0A5-A03C-5F2E69FE31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578" y="4002671"/>
              <a:ext cx="3817620" cy="2857500"/>
            </a:xfrm>
            <a:prstGeom prst="rect">
              <a:avLst/>
            </a:prstGeom>
          </p:spPr>
        </p:pic>
        <p:pic>
          <p:nvPicPr>
            <p:cNvPr id="8" name="Picture 7" descr="Chart&#10;&#10;Description automatically generated">
              <a:extLst>
                <a:ext uri="{FF2B5EF4-FFF2-40B4-BE49-F238E27FC236}">
                  <a16:creationId xmlns:a16="http://schemas.microsoft.com/office/drawing/2014/main" id="{7985FEAE-62C6-F65A-C0CF-9515BFCD2B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5929" y="3975650"/>
              <a:ext cx="3840480" cy="2891790"/>
            </a:xfrm>
            <a:prstGeom prst="rect">
              <a:avLst/>
            </a:prstGeom>
          </p:spPr>
        </p:pic>
        <p:sp>
          <p:nvSpPr>
            <p:cNvPr id="9" name="TextBox 8">
              <a:extLst>
                <a:ext uri="{FF2B5EF4-FFF2-40B4-BE49-F238E27FC236}">
                  <a16:creationId xmlns:a16="http://schemas.microsoft.com/office/drawing/2014/main" id="{2B7E5506-35C8-1B64-C50A-15198835818B}"/>
                </a:ext>
              </a:extLst>
            </p:cNvPr>
            <p:cNvSpPr txBox="1"/>
            <p:nvPr/>
          </p:nvSpPr>
          <p:spPr>
            <a:xfrm>
              <a:off x="2913150" y="4498281"/>
              <a:ext cx="646074" cy="307777"/>
            </a:xfrm>
            <a:prstGeom prst="rect">
              <a:avLst/>
            </a:prstGeom>
            <a:noFill/>
          </p:spPr>
          <p:txBody>
            <a:bodyPr wrap="none" rtlCol="0">
              <a:spAutoFit/>
            </a:bodyPr>
            <a:lstStyle/>
            <a:p>
              <a:r>
                <a:rPr lang="en-US" sz="1400" dirty="0"/>
                <a:t>vector</a:t>
              </a:r>
            </a:p>
          </p:txBody>
        </p:sp>
        <p:sp>
          <p:nvSpPr>
            <p:cNvPr id="12" name="TextBox 11">
              <a:extLst>
                <a:ext uri="{FF2B5EF4-FFF2-40B4-BE49-F238E27FC236}">
                  <a16:creationId xmlns:a16="http://schemas.microsoft.com/office/drawing/2014/main" id="{5ED949A9-113B-FFC4-1ED5-FCE61AF6A267}"/>
                </a:ext>
              </a:extLst>
            </p:cNvPr>
            <p:cNvSpPr txBox="1"/>
            <p:nvPr/>
          </p:nvSpPr>
          <p:spPr>
            <a:xfrm>
              <a:off x="6940422" y="4498281"/>
              <a:ext cx="1049518" cy="307777"/>
            </a:xfrm>
            <a:prstGeom prst="rect">
              <a:avLst/>
            </a:prstGeom>
            <a:noFill/>
          </p:spPr>
          <p:txBody>
            <a:bodyPr wrap="none" rtlCol="0">
              <a:spAutoFit/>
            </a:bodyPr>
            <a:lstStyle/>
            <a:p>
              <a:r>
                <a:rPr lang="en-US" sz="1400" dirty="0" err="1"/>
                <a:t>psedoscalar</a:t>
              </a:r>
              <a:endParaRPr lang="en-US" sz="1400" dirty="0"/>
            </a:p>
          </p:txBody>
        </p:sp>
      </p:grpSp>
      <p:sp>
        <p:nvSpPr>
          <p:cNvPr id="5" name="Title 4">
            <a:extLst>
              <a:ext uri="{FF2B5EF4-FFF2-40B4-BE49-F238E27FC236}">
                <a16:creationId xmlns:a16="http://schemas.microsoft.com/office/drawing/2014/main" id="{B0CDAFC6-32A9-5BC3-F546-B9789963811C}"/>
              </a:ext>
            </a:extLst>
          </p:cNvPr>
          <p:cNvSpPr>
            <a:spLocks noGrp="1"/>
          </p:cNvSpPr>
          <p:nvPr>
            <p:ph type="title"/>
          </p:nvPr>
        </p:nvSpPr>
        <p:spPr/>
        <p:txBody>
          <a:bodyPr/>
          <a:lstStyle/>
          <a:p>
            <a:r>
              <a:rPr lang="en-US" dirty="0"/>
              <a:t>RUN III Expected results</a:t>
            </a:r>
          </a:p>
        </p:txBody>
      </p:sp>
      <p:sp>
        <p:nvSpPr>
          <p:cNvPr id="4" name="Slide Number Placeholder 3">
            <a:extLst>
              <a:ext uri="{FF2B5EF4-FFF2-40B4-BE49-F238E27FC236}">
                <a16:creationId xmlns:a16="http://schemas.microsoft.com/office/drawing/2014/main" id="{6A3D9E46-BA87-8DF1-8611-DB9D62F3623C}"/>
              </a:ext>
            </a:extLst>
          </p:cNvPr>
          <p:cNvSpPr>
            <a:spLocks noGrp="1"/>
          </p:cNvSpPr>
          <p:nvPr>
            <p:ph type="sldNum" sz="quarter" idx="12"/>
          </p:nvPr>
        </p:nvSpPr>
        <p:spPr/>
        <p:txBody>
          <a:bodyPr/>
          <a:lstStyle/>
          <a:p>
            <a:fld id="{4E73314B-609D-8047-928D-004D7D764717}" type="slidenum">
              <a:rPr lang="en-US" smtClean="0"/>
              <a:pPr/>
              <a:t>25</a:t>
            </a:fld>
            <a:endParaRPr lang="en-US" dirty="0"/>
          </a:p>
        </p:txBody>
      </p:sp>
      <p:sp>
        <p:nvSpPr>
          <p:cNvPr id="6" name="Text Placeholder 2">
            <a:extLst>
              <a:ext uri="{FF2B5EF4-FFF2-40B4-BE49-F238E27FC236}">
                <a16:creationId xmlns:a16="http://schemas.microsoft.com/office/drawing/2014/main" id="{11917EBA-4673-5338-7E76-4A05C6710A4B}"/>
              </a:ext>
            </a:extLst>
          </p:cNvPr>
          <p:cNvSpPr txBox="1">
            <a:spLocks/>
          </p:cNvSpPr>
          <p:nvPr/>
        </p:nvSpPr>
        <p:spPr>
          <a:xfrm>
            <a:off x="472401" y="1929708"/>
            <a:ext cx="7517540" cy="29697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tx1"/>
              </a:buClr>
              <a:buFont typeface="Wingdings" pitchFamily="2" charset="2"/>
              <a:buChar char="§"/>
            </a:pPr>
            <a:r>
              <a:rPr lang="en-US" sz="1800" dirty="0"/>
              <a:t>Background from Bhabha scattering under control down to </a:t>
            </a:r>
            <a:r>
              <a:rPr lang="en-US" sz="1800" dirty="0">
                <a:latin typeface="Symbol" pitchFamily="2" charset="2"/>
              </a:rPr>
              <a:t>e</a:t>
            </a:r>
            <a:r>
              <a:rPr lang="en-US" sz="1800" dirty="0"/>
              <a:t> = few 10</a:t>
            </a:r>
            <a:r>
              <a:rPr lang="en-US" sz="1800" baseline="30000" dirty="0"/>
              <a:t>-4</a:t>
            </a:r>
          </a:p>
          <a:p>
            <a:pPr marL="342900" indent="-342900">
              <a:buClr>
                <a:schemeClr val="tx1"/>
              </a:buClr>
              <a:buFont typeface="Wingdings" pitchFamily="2" charset="2"/>
              <a:buChar char="§"/>
            </a:pPr>
            <a:r>
              <a:rPr lang="en-US" sz="1800" dirty="0"/>
              <a:t>Challenge: achieve a precise luminosity and systematic errors control (&lt;1%)</a:t>
            </a:r>
          </a:p>
          <a:p>
            <a:pPr marL="342900" indent="-342900">
              <a:buClr>
                <a:schemeClr val="tx1"/>
              </a:buClr>
              <a:buFont typeface="Wingdings" pitchFamily="2" charset="2"/>
              <a:buChar char="§"/>
            </a:pPr>
            <a:r>
              <a:rPr lang="en-US" sz="1800" dirty="0">
                <a:solidFill>
                  <a:srgbClr val="4BACC6"/>
                </a:solidFill>
              </a:rPr>
              <a:t>Collected 10</a:t>
            </a:r>
            <a:r>
              <a:rPr lang="en-US" sz="1800" baseline="30000" dirty="0">
                <a:solidFill>
                  <a:srgbClr val="4BACC6"/>
                </a:solidFill>
              </a:rPr>
              <a:t>10</a:t>
            </a:r>
            <a:r>
              <a:rPr lang="en-US" sz="1800" dirty="0">
                <a:solidFill>
                  <a:srgbClr val="4BACC6"/>
                </a:solidFill>
              </a:rPr>
              <a:t> POT per each point of the scan</a:t>
            </a:r>
          </a:p>
          <a:p>
            <a:pPr marL="342900" indent="-342900">
              <a:buClr>
                <a:schemeClr val="tx1"/>
              </a:buClr>
              <a:buFont typeface="Wingdings" pitchFamily="2" charset="2"/>
              <a:buChar char="§"/>
            </a:pPr>
            <a:r>
              <a:rPr lang="en-US" sz="1800" dirty="0">
                <a:solidFill>
                  <a:srgbClr val="4BACC6"/>
                </a:solidFill>
              </a:rPr>
              <a:t>PADME maximum sensitivity in the vector case</a:t>
            </a:r>
            <a:r>
              <a:rPr lang="en-US" sz="1800" b="1" dirty="0">
                <a:solidFill>
                  <a:srgbClr val="4BACC6"/>
                </a:solidFill>
              </a:rPr>
              <a:t> </a:t>
            </a:r>
          </a:p>
          <a:p>
            <a:pPr marL="342900" indent="-342900">
              <a:buClr>
                <a:schemeClr val="tx1"/>
              </a:buClr>
              <a:buFont typeface="Wingdings" pitchFamily="2" charset="2"/>
              <a:buChar char="§"/>
            </a:pPr>
            <a:r>
              <a:rPr lang="en-GB" sz="1800" dirty="0">
                <a:solidFill>
                  <a:schemeClr val="tx1">
                    <a:lumMod val="65000"/>
                    <a:lumOff val="35000"/>
                  </a:schemeClr>
                </a:solidFill>
              </a:rPr>
              <a:t>The PADME precision on M</a:t>
            </a:r>
            <a:r>
              <a:rPr lang="en-GB" sz="1800" baseline="-25000" dirty="0">
                <a:solidFill>
                  <a:schemeClr val="tx1">
                    <a:lumMod val="65000"/>
                    <a:lumOff val="35000"/>
                  </a:schemeClr>
                </a:solidFill>
              </a:rPr>
              <a:t>X17</a:t>
            </a:r>
            <a:r>
              <a:rPr lang="en-GB" sz="1800" dirty="0">
                <a:solidFill>
                  <a:schemeClr val="tx1">
                    <a:lumMod val="65000"/>
                    <a:lumOff val="35000"/>
                  </a:schemeClr>
                </a:solidFill>
              </a:rPr>
              <a:t> measurement: </a:t>
            </a:r>
          </a:p>
          <a:p>
            <a:pPr marL="342900" indent="-342900">
              <a:buClr>
                <a:schemeClr val="tx1"/>
              </a:buClr>
              <a:buFont typeface="Wingdings" pitchFamily="2" charset="2"/>
              <a:buChar char="§"/>
            </a:pPr>
            <a:r>
              <a:rPr lang="en-GB" sz="1800" dirty="0">
                <a:solidFill>
                  <a:schemeClr val="tx1">
                    <a:lumMod val="65000"/>
                    <a:lumOff val="35000"/>
                  </a:schemeClr>
                </a:solidFill>
                <a:latin typeface="Symbol" pitchFamily="2" charset="2"/>
              </a:rPr>
              <a:t>D</a:t>
            </a:r>
            <a:r>
              <a:rPr lang="en-GB" sz="1800" dirty="0">
                <a:solidFill>
                  <a:schemeClr val="tx1">
                    <a:lumMod val="65000"/>
                    <a:lumOff val="35000"/>
                  </a:schemeClr>
                </a:solidFill>
              </a:rPr>
              <a:t>M</a:t>
            </a:r>
            <a:r>
              <a:rPr lang="en-GB" sz="1800" baseline="-25000" dirty="0">
                <a:solidFill>
                  <a:schemeClr val="tx1">
                    <a:lumMod val="65000"/>
                    <a:lumOff val="35000"/>
                  </a:schemeClr>
                </a:solidFill>
              </a:rPr>
              <a:t>X17 </a:t>
            </a:r>
            <a:r>
              <a:rPr lang="en-GB" sz="1800" dirty="0">
                <a:solidFill>
                  <a:schemeClr val="tx1">
                    <a:lumMod val="65000"/>
                    <a:lumOff val="35000"/>
                  </a:schemeClr>
                </a:solidFill>
              </a:rPr>
              <a:t>=(17.47-16.36)/47 ~ 20 KeV</a:t>
            </a:r>
          </a:p>
        </p:txBody>
      </p:sp>
      <p:grpSp>
        <p:nvGrpSpPr>
          <p:cNvPr id="23" name="Group 22">
            <a:extLst>
              <a:ext uri="{FF2B5EF4-FFF2-40B4-BE49-F238E27FC236}">
                <a16:creationId xmlns:a16="http://schemas.microsoft.com/office/drawing/2014/main" id="{42E166A3-3FCB-3F9D-A87D-0374268E9630}"/>
              </a:ext>
            </a:extLst>
          </p:cNvPr>
          <p:cNvGrpSpPr/>
          <p:nvPr/>
        </p:nvGrpSpPr>
        <p:grpSpPr>
          <a:xfrm>
            <a:off x="9583648" y="4688700"/>
            <a:ext cx="2396582" cy="2013555"/>
            <a:chOff x="7404840" y="5643360"/>
            <a:chExt cx="2667600" cy="1923840"/>
          </a:xfrm>
        </p:grpSpPr>
        <p:pic>
          <p:nvPicPr>
            <p:cNvPr id="20" name="Picture 27">
              <a:extLst>
                <a:ext uri="{FF2B5EF4-FFF2-40B4-BE49-F238E27FC236}">
                  <a16:creationId xmlns:a16="http://schemas.microsoft.com/office/drawing/2014/main" id="{3ABEC5E7-6AEA-25FC-C788-00279182812C}"/>
                </a:ext>
              </a:extLst>
            </p:cNvPr>
            <p:cNvPicPr/>
            <p:nvPr/>
          </p:nvPicPr>
          <p:blipFill>
            <a:blip r:embed="rId4"/>
            <a:srcRect l="2600" t="2688" b="3148"/>
            <a:stretch/>
          </p:blipFill>
          <p:spPr>
            <a:xfrm>
              <a:off x="7404840" y="5643360"/>
              <a:ext cx="2667600" cy="1923840"/>
            </a:xfrm>
            <a:prstGeom prst="rect">
              <a:avLst/>
            </a:prstGeom>
            <a:ln>
              <a:noFill/>
            </a:ln>
          </p:spPr>
        </p:pic>
        <p:sp>
          <p:nvSpPr>
            <p:cNvPr id="21" name="Ovale 1">
              <a:extLst>
                <a:ext uri="{FF2B5EF4-FFF2-40B4-BE49-F238E27FC236}">
                  <a16:creationId xmlns:a16="http://schemas.microsoft.com/office/drawing/2014/main" id="{2F51895E-A2DF-5ECF-E965-61F5A80CBEDB}"/>
                </a:ext>
              </a:extLst>
            </p:cNvPr>
            <p:cNvSpPr/>
            <p:nvPr/>
          </p:nvSpPr>
          <p:spPr>
            <a:xfrm>
              <a:off x="8670120" y="5906640"/>
              <a:ext cx="562320" cy="49509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 name="TextBox 24">
            <a:extLst>
              <a:ext uri="{FF2B5EF4-FFF2-40B4-BE49-F238E27FC236}">
                <a16:creationId xmlns:a16="http://schemas.microsoft.com/office/drawing/2014/main" id="{D49218D9-F70C-A7D7-BEEF-D3ED3A1934D6}"/>
              </a:ext>
            </a:extLst>
          </p:cNvPr>
          <p:cNvSpPr txBox="1"/>
          <p:nvPr/>
        </p:nvSpPr>
        <p:spPr>
          <a:xfrm>
            <a:off x="7904854" y="5713186"/>
            <a:ext cx="2183466" cy="738664"/>
          </a:xfrm>
          <a:prstGeom prst="rect">
            <a:avLst/>
          </a:prstGeom>
          <a:noFill/>
        </p:spPr>
        <p:txBody>
          <a:bodyPr wrap="square">
            <a:spAutoFit/>
          </a:bodyPr>
          <a:lstStyle/>
          <a:p>
            <a:pPr>
              <a:lnSpc>
                <a:spcPct val="100000"/>
              </a:lnSpc>
            </a:pPr>
            <a:r>
              <a:rPr lang="en-US" sz="1000" b="1" strike="noStrike" spc="-1" dirty="0">
                <a:solidFill>
                  <a:srgbClr val="FF0000"/>
                </a:solidFill>
                <a:uFill>
                  <a:solidFill>
                    <a:srgbClr val="FFFFFF"/>
                  </a:solidFill>
                </a:uFill>
                <a:latin typeface="Century Gothic"/>
                <a:ea typeface="Arial"/>
              </a:rPr>
              <a:t>Signal</a:t>
            </a:r>
            <a:r>
              <a:rPr lang="en-US" sz="1000" b="0" strike="noStrike" spc="-1" dirty="0">
                <a:solidFill>
                  <a:srgbClr val="FF0000"/>
                </a:solidFill>
                <a:uFill>
                  <a:solidFill>
                    <a:srgbClr val="FFFFFF"/>
                  </a:solidFill>
                </a:uFill>
                <a:latin typeface="Century Gothic"/>
                <a:ea typeface="Arial"/>
              </a:rPr>
              <a:t> </a:t>
            </a:r>
            <a:endParaRPr lang="en-US" sz="1000" b="0" strike="noStrike" spc="-1" dirty="0">
              <a:solidFill>
                <a:srgbClr val="FF0000"/>
              </a:solidFill>
              <a:uFill>
                <a:solidFill>
                  <a:srgbClr val="FFFFFF"/>
                </a:solidFill>
              </a:uFill>
              <a:latin typeface="Arial"/>
            </a:endParaRPr>
          </a:p>
          <a:p>
            <a:pPr>
              <a:lnSpc>
                <a:spcPct val="100000"/>
              </a:lnSpc>
            </a:pPr>
            <a:r>
              <a:rPr lang="en-US" sz="1000" b="0" strike="noStrike" spc="-1" dirty="0">
                <a:solidFill>
                  <a:srgbClr val="000000"/>
                </a:solidFill>
                <a:uFill>
                  <a:solidFill>
                    <a:srgbClr val="FFFFFF"/>
                  </a:solidFill>
                </a:uFill>
                <a:latin typeface="Century Gothic"/>
                <a:ea typeface="Arial"/>
              </a:rPr>
              <a:t>should emerge on top of</a:t>
            </a:r>
            <a:r>
              <a:rPr lang="en-US" sz="1000" b="0" strike="noStrike" spc="-1" dirty="0">
                <a:solidFill>
                  <a:srgbClr val="C0392B"/>
                </a:solidFill>
                <a:uFill>
                  <a:solidFill>
                    <a:srgbClr val="FFFFFF"/>
                  </a:solidFill>
                </a:uFill>
                <a:latin typeface="Century Gothic"/>
                <a:ea typeface="Arial"/>
              </a:rPr>
              <a:t> </a:t>
            </a:r>
            <a:endParaRPr lang="en-US" sz="1000" b="0" strike="noStrike" spc="-1" dirty="0">
              <a:solidFill>
                <a:srgbClr val="000000"/>
              </a:solidFill>
              <a:uFill>
                <a:solidFill>
                  <a:srgbClr val="FFFFFF"/>
                </a:solidFill>
              </a:uFill>
              <a:latin typeface="Arial"/>
            </a:endParaRPr>
          </a:p>
          <a:p>
            <a:pPr>
              <a:lnSpc>
                <a:spcPct val="100000"/>
              </a:lnSpc>
            </a:pPr>
            <a:r>
              <a:rPr lang="en-US" sz="1000" b="1" i="1" strike="noStrike" spc="-1" dirty="0">
                <a:solidFill>
                  <a:schemeClr val="tx1">
                    <a:lumMod val="65000"/>
                    <a:lumOff val="35000"/>
                  </a:schemeClr>
                </a:solidFill>
                <a:uFill>
                  <a:solidFill>
                    <a:srgbClr val="FFFFFF"/>
                  </a:solidFill>
                </a:uFill>
                <a:latin typeface="Century Gothic"/>
                <a:ea typeface="Arial"/>
              </a:rPr>
              <a:t>Bhabha BG</a:t>
            </a:r>
            <a:r>
              <a:rPr lang="en-US" sz="1000" b="0" i="1" strike="noStrike" spc="-1" dirty="0">
                <a:solidFill>
                  <a:schemeClr val="tx1">
                    <a:lumMod val="65000"/>
                    <a:lumOff val="35000"/>
                  </a:schemeClr>
                </a:solidFill>
                <a:uFill>
                  <a:solidFill>
                    <a:srgbClr val="FFFFFF"/>
                  </a:solidFill>
                </a:uFill>
                <a:latin typeface="Century Gothic"/>
                <a:ea typeface="Arial"/>
              </a:rPr>
              <a:t> </a:t>
            </a:r>
            <a:r>
              <a:rPr lang="en-US" sz="1000" b="0" strike="noStrike" spc="-1" dirty="0">
                <a:solidFill>
                  <a:srgbClr val="000000"/>
                </a:solidFill>
                <a:uFill>
                  <a:solidFill>
                    <a:srgbClr val="FFFFFF"/>
                  </a:solidFill>
                </a:uFill>
                <a:latin typeface="Century Gothic"/>
                <a:ea typeface="Arial"/>
              </a:rPr>
              <a:t>in one or </a:t>
            </a:r>
          </a:p>
          <a:p>
            <a:pPr>
              <a:lnSpc>
                <a:spcPct val="100000"/>
              </a:lnSpc>
            </a:pPr>
            <a:r>
              <a:rPr lang="en-US" sz="1000" b="0" strike="noStrike" spc="-1" dirty="0">
                <a:solidFill>
                  <a:srgbClr val="000000"/>
                </a:solidFill>
                <a:uFill>
                  <a:solidFill>
                    <a:srgbClr val="FFFFFF"/>
                  </a:solidFill>
                </a:uFill>
                <a:latin typeface="Century Gothic"/>
                <a:ea typeface="Arial"/>
              </a:rPr>
              <a:t>more points of the scan</a:t>
            </a:r>
            <a:r>
              <a:rPr lang="en-US" sz="1200" b="0" strike="noStrike" spc="-1" dirty="0">
                <a:solidFill>
                  <a:srgbClr val="000000"/>
                </a:solidFill>
                <a:uFill>
                  <a:solidFill>
                    <a:srgbClr val="FFFFFF"/>
                  </a:solidFill>
                </a:uFill>
                <a:latin typeface="Century Gothic"/>
                <a:ea typeface="Arial"/>
              </a:rPr>
              <a:t>.</a:t>
            </a:r>
            <a:endParaRPr lang="en-US" sz="1200" b="0" strike="noStrike" spc="-1" dirty="0">
              <a:solidFill>
                <a:srgbClr val="000000"/>
              </a:solidFill>
              <a:uFill>
                <a:solidFill>
                  <a:srgbClr val="FFFFFF"/>
                </a:solidFill>
              </a:uFill>
              <a:latin typeface="Arial"/>
            </a:endParaRPr>
          </a:p>
        </p:txBody>
      </p:sp>
      <p:pic>
        <p:nvPicPr>
          <p:cNvPr id="62" name="Picture 61" descr="A graph with red dots&#10;&#10;Description automatically generated">
            <a:extLst>
              <a:ext uri="{FF2B5EF4-FFF2-40B4-BE49-F238E27FC236}">
                <a16:creationId xmlns:a16="http://schemas.microsoft.com/office/drawing/2014/main" id="{DCE59002-00D1-C464-8D40-7E77D027AE3E}"/>
              </a:ext>
            </a:extLst>
          </p:cNvPr>
          <p:cNvPicPr>
            <a:picLocks noChangeAspect="1"/>
          </p:cNvPicPr>
          <p:nvPr/>
        </p:nvPicPr>
        <p:blipFill>
          <a:blip r:embed="rId5"/>
          <a:stretch>
            <a:fillRect/>
          </a:stretch>
        </p:blipFill>
        <p:spPr>
          <a:xfrm>
            <a:off x="7904854" y="1925124"/>
            <a:ext cx="4284761" cy="2240485"/>
          </a:xfrm>
          <a:prstGeom prst="rect">
            <a:avLst/>
          </a:prstGeom>
        </p:spPr>
      </p:pic>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BEC1-81B9-FC7C-A0C6-4B616DD23163}"/>
                  </a:ext>
                </a:extLst>
              </p:cNvPr>
              <p:cNvSpPr txBox="1"/>
              <p:nvPr/>
            </p:nvSpPr>
            <p:spPr>
              <a:xfrm>
                <a:off x="9409723" y="1752738"/>
                <a:ext cx="2421560" cy="311688"/>
              </a:xfrm>
              <a:prstGeom prst="rect">
                <a:avLst/>
              </a:prstGeom>
              <a:noFill/>
            </p:spPr>
            <p:txBody>
              <a:bodyPr wrap="none" rtlCol="0">
                <a:spAutoFit/>
              </a:bodyPr>
              <a:lstStyle/>
              <a:p>
                <a:r>
                  <a:rPr lang="en-US" sz="1400" b="1" dirty="0">
                    <a:solidFill>
                      <a:srgbClr val="A6BFDF"/>
                    </a:solidFill>
                  </a:rPr>
                  <a:t>NPOT vs Beam Energy and </a:t>
                </a:r>
                <a14:m>
                  <m:oMath xmlns:m="http://schemas.openxmlformats.org/officeDocument/2006/math">
                    <m:rad>
                      <m:radPr>
                        <m:degHide m:val="on"/>
                        <m:ctrlPr>
                          <a:rPr lang="en-US" sz="1400" b="1" i="1" smtClean="0">
                            <a:solidFill>
                              <a:srgbClr val="A6BFDF"/>
                            </a:solidFill>
                            <a:latin typeface="Cambria Math" panose="02040503050406030204" pitchFamily="18" charset="0"/>
                          </a:rPr>
                        </m:ctrlPr>
                      </m:radPr>
                      <m:deg/>
                      <m:e>
                        <m:r>
                          <a:rPr lang="en-US" sz="1400" b="1" i="1" smtClean="0">
                            <a:solidFill>
                              <a:srgbClr val="A6BFDF"/>
                            </a:solidFill>
                            <a:latin typeface="Cambria Math" panose="02040503050406030204" pitchFamily="18" charset="0"/>
                          </a:rPr>
                          <m:t>𝒔</m:t>
                        </m:r>
                      </m:e>
                    </m:rad>
                  </m:oMath>
                </a14:m>
                <a:r>
                  <a:rPr lang="en-US" sz="1400" b="1" dirty="0">
                    <a:solidFill>
                      <a:srgbClr val="A6BFDF"/>
                    </a:solidFill>
                  </a:rPr>
                  <a:t> </a:t>
                </a:r>
              </a:p>
            </p:txBody>
          </p:sp>
        </mc:Choice>
        <mc:Fallback xmlns="">
          <p:sp>
            <p:nvSpPr>
              <p:cNvPr id="63" name="TextBox 62">
                <a:extLst>
                  <a:ext uri="{FF2B5EF4-FFF2-40B4-BE49-F238E27FC236}">
                    <a16:creationId xmlns:a16="http://schemas.microsoft.com/office/drawing/2014/main" id="{BE17BEC1-81B9-FC7C-A0C6-4B616DD23163}"/>
                  </a:ext>
                </a:extLst>
              </p:cNvPr>
              <p:cNvSpPr txBox="1">
                <a:spLocks noRot="1" noChangeAspect="1" noMove="1" noResize="1" noEditPoints="1" noAdjustHandles="1" noChangeArrowheads="1" noChangeShapeType="1" noTextEdit="1"/>
              </p:cNvSpPr>
              <p:nvPr/>
            </p:nvSpPr>
            <p:spPr>
              <a:xfrm>
                <a:off x="9409723" y="1752738"/>
                <a:ext cx="2421560" cy="311688"/>
              </a:xfrm>
              <a:prstGeom prst="rect">
                <a:avLst/>
              </a:prstGeom>
              <a:blipFill>
                <a:blip r:embed="rId6"/>
                <a:stretch>
                  <a:fillRect l="-1047" b="-24000"/>
                </a:stretch>
              </a:blipFill>
            </p:spPr>
            <p:txBody>
              <a:bodyPr/>
              <a:lstStyle/>
              <a:p>
                <a:r>
                  <a:rPr lang="en-US">
                    <a:noFill/>
                  </a:rPr>
                  <a:t> </a:t>
                </a:r>
              </a:p>
            </p:txBody>
          </p:sp>
        </mc:Fallback>
      </mc:AlternateContent>
      <p:grpSp>
        <p:nvGrpSpPr>
          <p:cNvPr id="71" name="Group 70">
            <a:extLst>
              <a:ext uri="{FF2B5EF4-FFF2-40B4-BE49-F238E27FC236}">
                <a16:creationId xmlns:a16="http://schemas.microsoft.com/office/drawing/2014/main" id="{5CCAB0C9-EC4B-563B-27AD-8BEF411AC25D}"/>
              </a:ext>
            </a:extLst>
          </p:cNvPr>
          <p:cNvGrpSpPr/>
          <p:nvPr/>
        </p:nvGrpSpPr>
        <p:grpSpPr>
          <a:xfrm>
            <a:off x="9540767" y="3589827"/>
            <a:ext cx="615323" cy="274132"/>
            <a:chOff x="9540767" y="3738312"/>
            <a:chExt cx="615323" cy="274132"/>
          </a:xfrm>
        </p:grpSpPr>
        <p:grpSp>
          <p:nvGrpSpPr>
            <p:cNvPr id="69" name="Group 68">
              <a:extLst>
                <a:ext uri="{FF2B5EF4-FFF2-40B4-BE49-F238E27FC236}">
                  <a16:creationId xmlns:a16="http://schemas.microsoft.com/office/drawing/2014/main" id="{8C7074A7-8EFA-FE8A-9345-8EC6B99F2819}"/>
                </a:ext>
              </a:extLst>
            </p:cNvPr>
            <p:cNvGrpSpPr/>
            <p:nvPr/>
          </p:nvGrpSpPr>
          <p:grpSpPr>
            <a:xfrm>
              <a:off x="9586102" y="4012444"/>
              <a:ext cx="569988" cy="0"/>
              <a:chOff x="9593917" y="4067149"/>
              <a:chExt cx="569988" cy="0"/>
            </a:xfrm>
          </p:grpSpPr>
          <p:cxnSp>
            <p:nvCxnSpPr>
              <p:cNvPr id="66" name="Straight Arrow Connector 65">
                <a:extLst>
                  <a:ext uri="{FF2B5EF4-FFF2-40B4-BE49-F238E27FC236}">
                    <a16:creationId xmlns:a16="http://schemas.microsoft.com/office/drawing/2014/main" id="{9F2F7F48-9628-9416-D6BB-7000F4CE2167}"/>
                  </a:ext>
                </a:extLst>
              </p:cNvPr>
              <p:cNvCxnSpPr>
                <a:cxnSpLocks/>
              </p:cNvCxnSpPr>
              <p:nvPr/>
            </p:nvCxnSpPr>
            <p:spPr>
              <a:xfrm>
                <a:off x="9593917" y="4067149"/>
                <a:ext cx="292546" cy="0"/>
              </a:xfrm>
              <a:prstGeom prst="straightConnector1">
                <a:avLst/>
              </a:prstGeom>
              <a:ln>
                <a:solidFill>
                  <a:srgbClr val="0000FF"/>
                </a:solidFill>
                <a:headEnd type="triangle"/>
                <a:tailEnd type="arrow" w="sm"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F67A7E0-A7F4-EA5C-D258-483A8CD35824}"/>
                  </a:ext>
                </a:extLst>
              </p:cNvPr>
              <p:cNvCxnSpPr>
                <a:cxnSpLocks/>
              </p:cNvCxnSpPr>
              <p:nvPr/>
            </p:nvCxnSpPr>
            <p:spPr>
              <a:xfrm flipH="1">
                <a:off x="9871359" y="4067149"/>
                <a:ext cx="292546" cy="0"/>
              </a:xfrm>
              <a:prstGeom prst="straightConnector1">
                <a:avLst/>
              </a:prstGeom>
              <a:ln>
                <a:solidFill>
                  <a:srgbClr val="0000FF"/>
                </a:solidFill>
                <a:headEnd type="triangle"/>
                <a:tailEnd type="arrow" w="sm"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1B39675-7846-E333-9AE6-920DEDDD5E67}"/>
                    </a:ext>
                  </a:extLst>
                </p:cNvPr>
                <p:cNvSpPr txBox="1"/>
                <p:nvPr/>
              </p:nvSpPr>
              <p:spPr>
                <a:xfrm>
                  <a:off x="9540767" y="3738312"/>
                  <a:ext cx="583750" cy="246221"/>
                </a:xfrm>
                <a:prstGeom prst="rect">
                  <a:avLst/>
                </a:prstGeom>
                <a:noFill/>
              </p:spPr>
              <p:txBody>
                <a:bodyPr wrap="none" rtlCol="0">
                  <a:spAutoFit/>
                </a:bodyPr>
                <a:lstStyle/>
                <a:p>
                  <a:r>
                    <a:rPr lang="en-US" sz="1000" i="1" dirty="0">
                      <a:solidFill>
                        <a:srgbClr val="0000FF"/>
                      </a:solidFill>
                    </a:rPr>
                    <a:t>M</a:t>
                  </a:r>
                  <a:r>
                    <a:rPr lang="en-US" sz="1000" i="1" baseline="-25000" dirty="0">
                      <a:solidFill>
                        <a:srgbClr val="0000FF"/>
                      </a:solidFill>
                    </a:rPr>
                    <a:t>X</a:t>
                  </a:r>
                  <a14:m>
                    <m:oMath xmlns:m="http://schemas.openxmlformats.org/officeDocument/2006/math">
                      <m:r>
                        <a:rPr lang="en-US" sz="1000" b="0" i="1" smtClean="0">
                          <a:solidFill>
                            <a:srgbClr val="0000FF"/>
                          </a:solidFill>
                          <a:latin typeface="Cambria Math" panose="02040503050406030204" pitchFamily="18" charset="0"/>
                        </a:rPr>
                        <m:t>±2</m:t>
                      </m:r>
                      <m:r>
                        <a:rPr lang="en-US" sz="1000" b="0" i="1" smtClean="0">
                          <a:solidFill>
                            <a:srgbClr val="0000FF"/>
                          </a:solidFill>
                          <a:latin typeface="Cambria Math" panose="02040503050406030204" pitchFamily="18" charset="0"/>
                          <a:ea typeface="Cambria Math" panose="02040503050406030204" pitchFamily="18" charset="0"/>
                        </a:rPr>
                        <m:t>𝜎</m:t>
                      </m:r>
                    </m:oMath>
                  </a14:m>
                  <a:endParaRPr lang="en-US" sz="1000" i="1" dirty="0">
                    <a:solidFill>
                      <a:srgbClr val="0000FF"/>
                    </a:solidFill>
                  </a:endParaRPr>
                </a:p>
              </p:txBody>
            </p:sp>
          </mc:Choice>
          <mc:Fallback xmlns="">
            <p:sp>
              <p:nvSpPr>
                <p:cNvPr id="70" name="TextBox 69">
                  <a:extLst>
                    <a:ext uri="{FF2B5EF4-FFF2-40B4-BE49-F238E27FC236}">
                      <a16:creationId xmlns:a16="http://schemas.microsoft.com/office/drawing/2014/main" id="{B1B39675-7846-E333-9AE6-920DEDDD5E67}"/>
                    </a:ext>
                  </a:extLst>
                </p:cNvPr>
                <p:cNvSpPr txBox="1">
                  <a:spLocks noRot="1" noChangeAspect="1" noMove="1" noResize="1" noEditPoints="1" noAdjustHandles="1" noChangeArrowheads="1" noChangeShapeType="1" noTextEdit="1"/>
                </p:cNvSpPr>
                <p:nvPr/>
              </p:nvSpPr>
              <p:spPr>
                <a:xfrm>
                  <a:off x="9540767" y="3738312"/>
                  <a:ext cx="583750" cy="246221"/>
                </a:xfrm>
                <a:prstGeom prst="rect">
                  <a:avLst/>
                </a:prstGeom>
                <a:blipFill>
                  <a:blip r:embed="rId7"/>
                  <a:stretch>
                    <a:fillRect b="-15000"/>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id="{A7C310C6-6D2D-9370-B408-F97CF20B15D8}"/>
              </a:ext>
            </a:extLst>
          </p:cNvPr>
          <p:cNvSpPr txBox="1"/>
          <p:nvPr/>
        </p:nvSpPr>
        <p:spPr>
          <a:xfrm>
            <a:off x="7961611" y="4068914"/>
            <a:ext cx="3953529" cy="707886"/>
          </a:xfrm>
          <a:prstGeom prst="rect">
            <a:avLst/>
          </a:prstGeom>
          <a:noFill/>
        </p:spPr>
        <p:txBody>
          <a:bodyPr wrap="square">
            <a:spAutoFit/>
          </a:bodyPr>
          <a:lstStyle/>
          <a:p>
            <a:r>
              <a:rPr lang="en-GB" sz="1000" b="1" dirty="0">
                <a:solidFill>
                  <a:srgbClr val="FF0000"/>
                </a:solidFill>
              </a:rPr>
              <a:t>Dots</a:t>
            </a:r>
            <a:r>
              <a:rPr lang="en-GB" sz="1000" b="1" dirty="0"/>
              <a:t> </a:t>
            </a:r>
            <a:r>
              <a:rPr lang="en-GB" sz="1000" dirty="0"/>
              <a:t>energy values explored by PADME</a:t>
            </a:r>
          </a:p>
          <a:p>
            <a:r>
              <a:rPr lang="en-GB" sz="1000" b="1" dirty="0">
                <a:solidFill>
                  <a:srgbClr val="0000FF"/>
                </a:solidFill>
              </a:rPr>
              <a:t>Blue</a:t>
            </a:r>
            <a:r>
              <a:rPr lang="en-GB" sz="1000" dirty="0"/>
              <a:t> Combined Be, He, C </a:t>
            </a:r>
            <a:r>
              <a:rPr lang="en-GB" sz="1000" dirty="0" err="1"/>
              <a:t>Atomki</a:t>
            </a:r>
            <a:r>
              <a:rPr lang="en-GB" sz="1000" dirty="0"/>
              <a:t> mass ranges </a:t>
            </a:r>
          </a:p>
          <a:p>
            <a:r>
              <a:rPr lang="en-GB" sz="1000" b="1" dirty="0">
                <a:solidFill>
                  <a:srgbClr val="A6BFDF"/>
                </a:solidFill>
              </a:rPr>
              <a:t>Cyan</a:t>
            </a:r>
            <a:r>
              <a:rPr lang="en-GB" sz="1000" b="1" dirty="0"/>
              <a:t> </a:t>
            </a:r>
            <a:r>
              <a:rPr lang="en-GB" sz="1000" dirty="0"/>
              <a:t>mass range</a:t>
            </a:r>
            <a:r>
              <a:rPr lang="en-GB" sz="1000" b="1" dirty="0"/>
              <a:t> </a:t>
            </a:r>
            <a:r>
              <a:rPr lang="en-GB" sz="1000" dirty="0"/>
              <a:t>fit results in </a:t>
            </a:r>
            <a:r>
              <a:rPr lang="en-GB" sz="1000" i="1" u="sng" dirty="0">
                <a:solidFill>
                  <a:srgbClr val="0000FF"/>
                </a:solidFill>
                <a:effectLst/>
              </a:rPr>
              <a:t>PRD 108, 015009 (2023)</a:t>
            </a:r>
            <a:endParaRPr lang="en-US" sz="1000" i="1" u="sng" dirty="0">
              <a:solidFill>
                <a:srgbClr val="0000FF"/>
              </a:solidFill>
            </a:endParaRPr>
          </a:p>
          <a:p>
            <a:r>
              <a:rPr lang="en-GB" sz="1000" dirty="0"/>
              <a:t>           </a:t>
            </a:r>
          </a:p>
        </p:txBody>
      </p:sp>
    </p:spTree>
    <p:extLst>
      <p:ext uri="{BB962C8B-B14F-4D97-AF65-F5344CB8AC3E}">
        <p14:creationId xmlns:p14="http://schemas.microsoft.com/office/powerpoint/2010/main" val="3308714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207543-AF11-4774-50DC-646885AE448D}"/>
              </a:ext>
            </a:extLst>
          </p:cNvPr>
          <p:cNvSpPr>
            <a:spLocks noGrp="1"/>
          </p:cNvSpPr>
          <p:nvPr>
            <p:ph type="title"/>
          </p:nvPr>
        </p:nvSpPr>
        <p:spPr/>
        <p:txBody>
          <a:bodyPr/>
          <a:lstStyle/>
          <a:p>
            <a:r>
              <a:rPr lang="en-US" dirty="0"/>
              <a:t>X17 Measurement Strategy</a:t>
            </a:r>
          </a:p>
        </p:txBody>
      </p:sp>
      <p:sp>
        <p:nvSpPr>
          <p:cNvPr id="4" name="Slide Number Placeholder 3">
            <a:extLst>
              <a:ext uri="{FF2B5EF4-FFF2-40B4-BE49-F238E27FC236}">
                <a16:creationId xmlns:a16="http://schemas.microsoft.com/office/drawing/2014/main" id="{93C56D1D-0ADE-A293-D00E-1223666C9D17}"/>
              </a:ext>
            </a:extLst>
          </p:cNvPr>
          <p:cNvSpPr>
            <a:spLocks noGrp="1"/>
          </p:cNvSpPr>
          <p:nvPr>
            <p:ph type="sldNum" sz="quarter" idx="12"/>
          </p:nvPr>
        </p:nvSpPr>
        <p:spPr/>
        <p:txBody>
          <a:bodyPr/>
          <a:lstStyle/>
          <a:p>
            <a:fld id="{4E73314B-609D-8047-928D-004D7D764717}" type="slidenum">
              <a:rPr lang="en-US" smtClean="0"/>
              <a:pPr/>
              <a:t>26</a:t>
            </a:fld>
            <a:endParaRPr lang="en-US"/>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D40DD4C3-FF39-DB2C-F813-9EDFDF3D3E18}"/>
                  </a:ext>
                </a:extLst>
              </p:cNvPr>
              <p:cNvSpPr txBox="1">
                <a:spLocks/>
              </p:cNvSpPr>
              <p:nvPr/>
            </p:nvSpPr>
            <p:spPr>
              <a:xfrm>
                <a:off x="523732" y="4433585"/>
                <a:ext cx="9173899" cy="21554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176400" indent="-176400">
                  <a:spcBef>
                    <a:spcPts val="0"/>
                  </a:spcBef>
                  <a:buFont typeface="Wingdings" pitchFamily="2" charset="2"/>
                  <a:buChar char="§"/>
                </a:pPr>
                <a:r>
                  <a:rPr lang="en-GB" sz="2400" dirty="0"/>
                  <a:t>With</a:t>
                </a:r>
                <a:r>
                  <a:rPr lang="en-GB" sz="2400" b="1" dirty="0"/>
                  <a:t> magnet off </a:t>
                </a:r>
                <a:r>
                  <a:rPr lang="en-GB" sz="2400" dirty="0"/>
                  <a:t>the </a:t>
                </a:r>
                <a14:m>
                  <m:oMath xmlns:m="http://schemas.openxmlformats.org/officeDocument/2006/math">
                    <m:sSup>
                      <m:sSupPr>
                        <m:ctrlPr>
                          <a:rPr lang="en-GB" sz="2400" i="1" dirty="0">
                            <a:latin typeface="Cambria Math" panose="02040503050406030204" pitchFamily="18" charset="0"/>
                          </a:rPr>
                        </m:ctrlPr>
                      </m:sSupPr>
                      <m:e>
                        <m:r>
                          <a:rPr lang="en-US" sz="2400" i="1" dirty="0">
                            <a:latin typeface="Cambria Math" panose="02040503050406030204" pitchFamily="18" charset="0"/>
                          </a:rPr>
                          <m:t>𝑒</m:t>
                        </m:r>
                      </m:e>
                      <m:sup>
                        <m:r>
                          <a:rPr lang="en-US" sz="2400" i="1" dirty="0">
                            <a:latin typeface="Cambria Math" panose="02040503050406030204" pitchFamily="18" charset="0"/>
                          </a:rPr>
                          <m:t>+</m:t>
                        </m:r>
                      </m:sup>
                    </m:sSup>
                    <m:sSup>
                      <m:sSupPr>
                        <m:ctrlPr>
                          <a:rPr lang="en-GB" sz="2400" i="1" dirty="0">
                            <a:latin typeface="Cambria Math" panose="02040503050406030204" pitchFamily="18" charset="0"/>
                          </a:rPr>
                        </m:ctrlPr>
                      </m:sSupPr>
                      <m:e>
                        <m:r>
                          <a:rPr lang="en-US" sz="2400" i="1" dirty="0">
                            <a:latin typeface="Cambria Math" panose="02040503050406030204" pitchFamily="18" charset="0"/>
                          </a:rPr>
                          <m:t>𝑒</m:t>
                        </m:r>
                      </m:e>
                      <m:sup>
                        <m:r>
                          <a:rPr lang="en-US" sz="2400" i="1" dirty="0">
                            <a:latin typeface="Cambria Math" panose="02040503050406030204" pitchFamily="18" charset="0"/>
                          </a:rPr>
                          <m:t>−</m:t>
                        </m:r>
                      </m:sup>
                    </m:sSup>
                  </m:oMath>
                </a14:m>
                <a:r>
                  <a:rPr lang="en-GB" sz="2400" dirty="0"/>
                  <a:t>  will reach </a:t>
                </a:r>
                <a:r>
                  <a:rPr lang="en-GB" sz="2400" dirty="0" err="1"/>
                  <a:t>ECal</a:t>
                </a:r>
                <a:endParaRPr lang="en-GB" sz="2400" dirty="0"/>
              </a:p>
              <a:p>
                <a:pPr marL="525650" lvl="2" indent="-176400">
                  <a:spcBef>
                    <a:spcPts val="0"/>
                  </a:spcBef>
                  <a:buFont typeface="Wingdings" pitchFamily="2" charset="2"/>
                  <a:buChar char="§"/>
                </a:pPr>
                <a:r>
                  <a:rPr lang="en-GB" sz="1800" dirty="0">
                    <a:solidFill>
                      <a:schemeClr val="tx1">
                        <a:lumMod val="65000"/>
                        <a:lumOff val="35000"/>
                      </a:schemeClr>
                    </a:solidFill>
                  </a:rPr>
                  <a:t>Precise measurement (3%) of electron-positron pair momentum and angles;</a:t>
                </a:r>
              </a:p>
              <a:p>
                <a:pPr marL="525650" lvl="2" indent="-176400">
                  <a:spcBef>
                    <a:spcPts val="0"/>
                  </a:spcBef>
                  <a:spcAft>
                    <a:spcPts val="600"/>
                  </a:spcAft>
                  <a:buFont typeface="Wingdings" pitchFamily="2" charset="2"/>
                  <a:buChar char="§"/>
                </a:pPr>
                <a:r>
                  <a:rPr lang="en-GB" sz="1800" dirty="0">
                    <a:solidFill>
                      <a:schemeClr val="tx1">
                        <a:lumMod val="65000"/>
                        <a:lumOff val="35000"/>
                      </a:schemeClr>
                    </a:solidFill>
                  </a:rPr>
                  <a:t>Reconstruction of invariant mass of the pairs (small pile-up).</a:t>
                </a:r>
              </a:p>
              <a:p>
                <a:pPr marL="176400" indent="-176400">
                  <a:spcBef>
                    <a:spcPts val="0"/>
                  </a:spcBef>
                  <a:buFont typeface="Wingdings" pitchFamily="2" charset="2"/>
                  <a:buChar char="§"/>
                </a:pPr>
                <a:r>
                  <a:rPr lang="en-GB" sz="2400" dirty="0"/>
                  <a:t>To identify clusters of photons or electrons in </a:t>
                </a:r>
                <a:r>
                  <a:rPr lang="en-GB" sz="2400" dirty="0" err="1"/>
                  <a:t>ECal</a:t>
                </a:r>
                <a:r>
                  <a:rPr lang="en-GB" sz="2400" dirty="0"/>
                  <a:t> </a:t>
                </a:r>
              </a:p>
              <a:p>
                <a:pPr marL="525650" lvl="2" indent="-176400">
                  <a:spcBef>
                    <a:spcPts val="0"/>
                  </a:spcBef>
                  <a:buFont typeface="Wingdings" pitchFamily="2" charset="2"/>
                  <a:buChar char="§"/>
                </a:pPr>
                <a:r>
                  <a:rPr lang="en-GB" sz="1800" dirty="0">
                    <a:solidFill>
                      <a:schemeClr val="tx1">
                        <a:lumMod val="65000"/>
                        <a:lumOff val="35000"/>
                      </a:schemeClr>
                    </a:solidFill>
                  </a:rPr>
                  <a:t>New detector: Electron tagger (</a:t>
                </a:r>
                <a:r>
                  <a:rPr lang="en-GB" sz="1800" b="1" dirty="0" err="1"/>
                  <a:t>eTAG</a:t>
                </a:r>
                <a:r>
                  <a:rPr lang="en-GB" sz="1800" dirty="0">
                    <a:solidFill>
                      <a:schemeClr val="tx1">
                        <a:lumMod val="65000"/>
                        <a:lumOff val="35000"/>
                      </a:schemeClr>
                    </a:solidFill>
                  </a:rPr>
                  <a:t>) plastic scintillator slabs with same </a:t>
                </a:r>
                <a:r>
                  <a:rPr lang="en-GB" sz="1800" dirty="0" err="1">
                    <a:solidFill>
                      <a:schemeClr val="tx1">
                        <a:lumMod val="65000"/>
                        <a:lumOff val="35000"/>
                      </a:schemeClr>
                    </a:solidFill>
                  </a:rPr>
                  <a:t>ECal</a:t>
                </a:r>
                <a:r>
                  <a:rPr lang="en-GB" sz="1800" dirty="0">
                    <a:solidFill>
                      <a:schemeClr val="tx1">
                        <a:lumMod val="65000"/>
                        <a:lumOff val="35000"/>
                      </a:schemeClr>
                    </a:solidFill>
                  </a:rPr>
                  <a:t> vertical size.</a:t>
                </a:r>
              </a:p>
              <a:p>
                <a:endParaRPr lang="en-US" dirty="0"/>
              </a:p>
            </p:txBody>
          </p:sp>
        </mc:Choice>
        <mc:Fallback xmlns="">
          <p:sp>
            <p:nvSpPr>
              <p:cNvPr id="6" name="Text Placeholder 2">
                <a:extLst>
                  <a:ext uri="{FF2B5EF4-FFF2-40B4-BE49-F238E27FC236}">
                    <a16:creationId xmlns:a16="http://schemas.microsoft.com/office/drawing/2014/main" id="{D40DD4C3-FF39-DB2C-F813-9EDFDF3D3E18}"/>
                  </a:ext>
                </a:extLst>
              </p:cNvPr>
              <p:cNvSpPr txBox="1">
                <a:spLocks noRot="1" noChangeAspect="1" noMove="1" noResize="1" noEditPoints="1" noAdjustHandles="1" noChangeArrowheads="1" noChangeShapeType="1" noTextEdit="1"/>
              </p:cNvSpPr>
              <p:nvPr/>
            </p:nvSpPr>
            <p:spPr>
              <a:xfrm>
                <a:off x="523732" y="4433585"/>
                <a:ext cx="9173899" cy="2155470"/>
              </a:xfrm>
              <a:prstGeom prst="rect">
                <a:avLst/>
              </a:prstGeom>
              <a:blipFill>
                <a:blip r:embed="rId2"/>
                <a:stretch>
                  <a:fillRect l="-968"/>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15941947-D324-214F-E125-05C577C30844}"/>
              </a:ext>
            </a:extLst>
          </p:cNvPr>
          <p:cNvPicPr>
            <a:picLocks noChangeAspect="1"/>
          </p:cNvPicPr>
          <p:nvPr/>
        </p:nvPicPr>
        <p:blipFill>
          <a:blip r:embed="rId3"/>
          <a:stretch>
            <a:fillRect/>
          </a:stretch>
        </p:blipFill>
        <p:spPr>
          <a:xfrm>
            <a:off x="9681086" y="3417946"/>
            <a:ext cx="2029345" cy="3125267"/>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889455B-E9DE-B2DD-3081-E2B5704BAAFC}"/>
                  </a:ext>
                </a:extLst>
              </p:cNvPr>
              <p:cNvSpPr txBox="1"/>
              <p:nvPr/>
            </p:nvSpPr>
            <p:spPr>
              <a:xfrm>
                <a:off x="4091836" y="2097404"/>
                <a:ext cx="7404653" cy="1938992"/>
              </a:xfrm>
              <a:prstGeom prst="rect">
                <a:avLst/>
              </a:prstGeom>
              <a:noFill/>
            </p:spPr>
            <p:txBody>
              <a:bodyPr wrap="square" rtlCol="0">
                <a:spAutoFit/>
              </a:bodyPr>
              <a:lstStyle/>
              <a:p>
                <a:r>
                  <a:rPr lang="en-GB" sz="2400" dirty="0"/>
                  <a:t>PADME veto spectrometers cannot be used to constrain </a:t>
                </a:r>
                <a14:m>
                  <m:oMath xmlns:m="http://schemas.openxmlformats.org/officeDocument/2006/math">
                    <m:sSup>
                      <m:sSupPr>
                        <m:ctrlPr>
                          <a:rPr lang="en-GB" sz="2400" i="1" dirty="0" smtClean="0">
                            <a:latin typeface="Cambria Math" panose="02040503050406030204" pitchFamily="18" charset="0"/>
                          </a:rPr>
                        </m:ctrlPr>
                      </m:sSupPr>
                      <m:e>
                        <m:r>
                          <a:rPr lang="en-US" sz="2400" i="1" dirty="0">
                            <a:latin typeface="Cambria Math" panose="02040503050406030204" pitchFamily="18" charset="0"/>
                          </a:rPr>
                          <m:t>𝑒</m:t>
                        </m:r>
                      </m:e>
                      <m:sup>
                        <m:r>
                          <a:rPr lang="en-US" sz="2400" i="1" dirty="0">
                            <a:latin typeface="Cambria Math" panose="02040503050406030204" pitchFamily="18" charset="0"/>
                          </a:rPr>
                          <m:t>+</m:t>
                        </m:r>
                      </m:sup>
                    </m:sSup>
                    <m:sSup>
                      <m:sSupPr>
                        <m:ctrlPr>
                          <a:rPr lang="en-GB" sz="2400" i="1" dirty="0">
                            <a:latin typeface="Cambria Math" panose="02040503050406030204" pitchFamily="18" charset="0"/>
                          </a:rPr>
                        </m:ctrlPr>
                      </m:sSupPr>
                      <m:e>
                        <m:r>
                          <a:rPr lang="en-US" sz="2400" i="1" dirty="0">
                            <a:latin typeface="Cambria Math" panose="02040503050406030204" pitchFamily="18" charset="0"/>
                          </a:rPr>
                          <m:t>𝑒</m:t>
                        </m:r>
                      </m:e>
                      <m:sup>
                        <m:r>
                          <a:rPr lang="en-US" sz="2400" i="1" dirty="0">
                            <a:latin typeface="Cambria Math" panose="02040503050406030204" pitchFamily="18" charset="0"/>
                          </a:rPr>
                          <m:t>−</m:t>
                        </m:r>
                      </m:sup>
                    </m:sSup>
                  </m:oMath>
                </a14:m>
                <a:r>
                  <a:rPr lang="en-GB" sz="2400" dirty="0"/>
                  <a:t> vertices </a:t>
                </a:r>
                <a:r>
                  <a:rPr lang="en-GB" sz="2400" b="1" dirty="0"/>
                  <a:t>not coming from the production target.</a:t>
                </a:r>
              </a:p>
              <a:p>
                <a:endParaRPr lang="en-GB" sz="2400" b="1" dirty="0"/>
              </a:p>
              <a:p>
                <a:r>
                  <a:rPr lang="en-GB" sz="2400" b="1" dirty="0">
                    <a:solidFill>
                      <a:schemeClr val="accent5"/>
                    </a:solidFill>
                  </a:rPr>
                  <a:t>Idea:</a:t>
                </a:r>
                <a:r>
                  <a:rPr lang="en-GB" sz="2400" dirty="0">
                    <a:solidFill>
                      <a:schemeClr val="accent5"/>
                    </a:solidFill>
                  </a:rPr>
                  <a:t> identify </a:t>
                </a:r>
                <a14:m>
                  <m:oMath xmlns:m="http://schemas.openxmlformats.org/officeDocument/2006/math">
                    <m:sSup>
                      <m:sSupPr>
                        <m:ctrlPr>
                          <a:rPr lang="en-GB" sz="2400" i="1" dirty="0">
                            <a:solidFill>
                              <a:schemeClr val="accent5"/>
                            </a:solidFill>
                            <a:latin typeface="Cambria Math" panose="02040503050406030204" pitchFamily="18" charset="0"/>
                          </a:rPr>
                        </m:ctrlPr>
                      </m:sSupPr>
                      <m:e>
                        <m:r>
                          <a:rPr lang="en-US" sz="2400" i="1" dirty="0">
                            <a:solidFill>
                              <a:schemeClr val="accent5"/>
                            </a:solidFill>
                            <a:latin typeface="Cambria Math" panose="02040503050406030204" pitchFamily="18" charset="0"/>
                          </a:rPr>
                          <m:t>𝑒</m:t>
                        </m:r>
                      </m:e>
                      <m:sup>
                        <m:r>
                          <a:rPr lang="en-US" sz="2400" i="1" dirty="0">
                            <a:solidFill>
                              <a:schemeClr val="accent5"/>
                            </a:solidFill>
                            <a:latin typeface="Cambria Math" panose="02040503050406030204" pitchFamily="18" charset="0"/>
                          </a:rPr>
                          <m:t>+</m:t>
                        </m:r>
                      </m:sup>
                    </m:sSup>
                    <m:sSup>
                      <m:sSupPr>
                        <m:ctrlPr>
                          <a:rPr lang="en-GB" sz="2400" i="1" dirty="0">
                            <a:solidFill>
                              <a:schemeClr val="accent5"/>
                            </a:solidFill>
                            <a:latin typeface="Cambria Math" panose="02040503050406030204" pitchFamily="18" charset="0"/>
                          </a:rPr>
                        </m:ctrlPr>
                      </m:sSupPr>
                      <m:e>
                        <m:r>
                          <a:rPr lang="en-US" sz="2400" i="1" dirty="0">
                            <a:solidFill>
                              <a:schemeClr val="accent5"/>
                            </a:solidFill>
                            <a:latin typeface="Cambria Math" panose="02040503050406030204" pitchFamily="18" charset="0"/>
                          </a:rPr>
                          <m:t>𝑒</m:t>
                        </m:r>
                      </m:e>
                      <m:sup>
                        <m:r>
                          <a:rPr lang="en-US" sz="2400" i="1" dirty="0">
                            <a:solidFill>
                              <a:schemeClr val="accent5"/>
                            </a:solidFill>
                            <a:latin typeface="Cambria Math" panose="02040503050406030204" pitchFamily="18" charset="0"/>
                          </a:rPr>
                          <m:t>−</m:t>
                        </m:r>
                      </m:sup>
                    </m:sSup>
                    <m:r>
                      <a:rPr lang="en-US" sz="2400" i="1" dirty="0">
                        <a:solidFill>
                          <a:schemeClr val="accent5"/>
                        </a:solidFill>
                        <a:latin typeface="Cambria Math" panose="02040503050406030204" pitchFamily="18" charset="0"/>
                        <a:ea typeface="Cambria Math" panose="02040503050406030204" pitchFamily="18" charset="0"/>
                      </a:rPr>
                      <m:t>→</m:t>
                    </m:r>
                    <m:sSup>
                      <m:sSupPr>
                        <m:ctrlPr>
                          <a:rPr lang="en-GB" sz="2400" i="1" dirty="0">
                            <a:solidFill>
                              <a:schemeClr val="accent5"/>
                            </a:solidFill>
                            <a:latin typeface="Cambria Math" panose="02040503050406030204" pitchFamily="18" charset="0"/>
                          </a:rPr>
                        </m:ctrlPr>
                      </m:sSupPr>
                      <m:e>
                        <m:r>
                          <a:rPr lang="en-US" sz="2400" i="1" dirty="0">
                            <a:solidFill>
                              <a:schemeClr val="accent5"/>
                            </a:solidFill>
                            <a:latin typeface="Cambria Math" panose="02040503050406030204" pitchFamily="18" charset="0"/>
                          </a:rPr>
                          <m:t>𝑒</m:t>
                        </m:r>
                      </m:e>
                      <m:sup>
                        <m:r>
                          <a:rPr lang="en-US" sz="2400" i="1" dirty="0">
                            <a:solidFill>
                              <a:schemeClr val="accent5"/>
                            </a:solidFill>
                            <a:latin typeface="Cambria Math" panose="02040503050406030204" pitchFamily="18" charset="0"/>
                          </a:rPr>
                          <m:t>+</m:t>
                        </m:r>
                      </m:sup>
                    </m:sSup>
                    <m:sSup>
                      <m:sSupPr>
                        <m:ctrlPr>
                          <a:rPr lang="en-GB" sz="2400" i="1" dirty="0">
                            <a:solidFill>
                              <a:schemeClr val="accent5"/>
                            </a:solidFill>
                            <a:latin typeface="Cambria Math" panose="02040503050406030204" pitchFamily="18" charset="0"/>
                          </a:rPr>
                        </m:ctrlPr>
                      </m:sSupPr>
                      <m:e>
                        <m:r>
                          <a:rPr lang="en-US" sz="2400" i="1" dirty="0">
                            <a:solidFill>
                              <a:schemeClr val="accent5"/>
                            </a:solidFill>
                            <a:latin typeface="Cambria Math" panose="02040503050406030204" pitchFamily="18" charset="0"/>
                          </a:rPr>
                          <m:t>𝑒</m:t>
                        </m:r>
                      </m:e>
                      <m:sup>
                        <m:r>
                          <a:rPr lang="en-US" sz="2400" i="1" dirty="0">
                            <a:solidFill>
                              <a:schemeClr val="accent5"/>
                            </a:solidFill>
                            <a:latin typeface="Cambria Math" panose="02040503050406030204" pitchFamily="18" charset="0"/>
                          </a:rPr>
                          <m:t>−</m:t>
                        </m:r>
                      </m:sup>
                    </m:sSup>
                  </m:oMath>
                </a14:m>
                <a:r>
                  <a:rPr lang="en-GB" sz="2400" dirty="0">
                    <a:solidFill>
                      <a:schemeClr val="accent5"/>
                    </a:solidFill>
                  </a:rPr>
                  <a:t> using 		</a:t>
                </a:r>
              </a:p>
              <a:p>
                <a:pPr lvl="1"/>
                <a:r>
                  <a:rPr lang="en-GB" sz="2400" dirty="0">
                    <a:solidFill>
                      <a:schemeClr val="accent5"/>
                    </a:solidFill>
                  </a:rPr>
                  <a:t>    the BGO calorimeter, as for </a:t>
                </a:r>
                <a:r>
                  <a:rPr lang="en-GB" sz="2400" dirty="0">
                    <a:solidFill>
                      <a:schemeClr val="accent5"/>
                    </a:solidFill>
                    <a:latin typeface="Symbol" pitchFamily="2" charset="2"/>
                  </a:rPr>
                  <a:t>gg</a:t>
                </a:r>
                <a:r>
                  <a:rPr lang="en-GB" sz="2400" dirty="0">
                    <a:solidFill>
                      <a:schemeClr val="accent5"/>
                    </a:solidFill>
                  </a:rPr>
                  <a:t> events.</a:t>
                </a:r>
              </a:p>
            </p:txBody>
          </p:sp>
        </mc:Choice>
        <mc:Fallback xmlns="">
          <p:sp>
            <p:nvSpPr>
              <p:cNvPr id="22" name="TextBox 21">
                <a:extLst>
                  <a:ext uri="{FF2B5EF4-FFF2-40B4-BE49-F238E27FC236}">
                    <a16:creationId xmlns:a16="http://schemas.microsoft.com/office/drawing/2014/main" id="{1889455B-E9DE-B2DD-3081-E2B5704BAAFC}"/>
                  </a:ext>
                </a:extLst>
              </p:cNvPr>
              <p:cNvSpPr txBox="1">
                <a:spLocks noRot="1" noChangeAspect="1" noMove="1" noResize="1" noEditPoints="1" noAdjustHandles="1" noChangeArrowheads="1" noChangeShapeType="1" noTextEdit="1"/>
              </p:cNvSpPr>
              <p:nvPr/>
            </p:nvSpPr>
            <p:spPr>
              <a:xfrm>
                <a:off x="4091836" y="2097404"/>
                <a:ext cx="7404653" cy="1938992"/>
              </a:xfrm>
              <a:prstGeom prst="rect">
                <a:avLst/>
              </a:prstGeom>
              <a:blipFill>
                <a:blip r:embed="rId4"/>
                <a:stretch>
                  <a:fillRect l="-1370" t="-2614" b="-6536"/>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0374C5EF-EFE3-44CE-D9E7-814FABED0680}"/>
              </a:ext>
            </a:extLst>
          </p:cNvPr>
          <p:cNvGrpSpPr/>
          <p:nvPr/>
        </p:nvGrpSpPr>
        <p:grpSpPr>
          <a:xfrm>
            <a:off x="133426" y="2155469"/>
            <a:ext cx="4123952" cy="2451814"/>
            <a:chOff x="133426" y="2155469"/>
            <a:chExt cx="4123952" cy="2451814"/>
          </a:xfrm>
        </p:grpSpPr>
        <p:grpSp>
          <p:nvGrpSpPr>
            <p:cNvPr id="27" name="Group 26">
              <a:extLst>
                <a:ext uri="{FF2B5EF4-FFF2-40B4-BE49-F238E27FC236}">
                  <a16:creationId xmlns:a16="http://schemas.microsoft.com/office/drawing/2014/main" id="{07524124-2990-429F-8DF0-EBED13E6E29E}"/>
                </a:ext>
              </a:extLst>
            </p:cNvPr>
            <p:cNvGrpSpPr/>
            <p:nvPr/>
          </p:nvGrpSpPr>
          <p:grpSpPr>
            <a:xfrm>
              <a:off x="133426" y="2155469"/>
              <a:ext cx="3802214" cy="2451814"/>
              <a:chOff x="181552" y="2155469"/>
              <a:chExt cx="3802214" cy="2451814"/>
            </a:xfrm>
          </p:grpSpPr>
          <p:grpSp>
            <p:nvGrpSpPr>
              <p:cNvPr id="7" name="Group 6">
                <a:extLst>
                  <a:ext uri="{FF2B5EF4-FFF2-40B4-BE49-F238E27FC236}">
                    <a16:creationId xmlns:a16="http://schemas.microsoft.com/office/drawing/2014/main" id="{8D4CFBF8-09C0-BC37-4019-9421F83C52A2}"/>
                  </a:ext>
                </a:extLst>
              </p:cNvPr>
              <p:cNvGrpSpPr/>
              <p:nvPr/>
            </p:nvGrpSpPr>
            <p:grpSpPr>
              <a:xfrm>
                <a:off x="181552" y="2155469"/>
                <a:ext cx="3662065" cy="2451814"/>
                <a:chOff x="8802986" y="4616089"/>
                <a:chExt cx="2945170" cy="1930862"/>
              </a:xfrm>
            </p:grpSpPr>
            <p:pic>
              <p:nvPicPr>
                <p:cNvPr id="8" name="Picture 7" descr="A picture containing graphical user interface&#10;&#10;Description automatically generated">
                  <a:extLst>
                    <a:ext uri="{FF2B5EF4-FFF2-40B4-BE49-F238E27FC236}">
                      <a16:creationId xmlns:a16="http://schemas.microsoft.com/office/drawing/2014/main" id="{E7FD35B0-8634-6850-3413-9F780EE5375A}"/>
                    </a:ext>
                  </a:extLst>
                </p:cNvPr>
                <p:cNvPicPr>
                  <a:picLocks noChangeAspect="1"/>
                </p:cNvPicPr>
                <p:nvPr/>
              </p:nvPicPr>
              <p:blipFill>
                <a:blip r:embed="rId5"/>
                <a:stretch>
                  <a:fillRect/>
                </a:stretch>
              </p:blipFill>
              <p:spPr>
                <a:xfrm>
                  <a:off x="8802986" y="4616089"/>
                  <a:ext cx="2945170" cy="1930862"/>
                </a:xfrm>
                <a:prstGeom prst="rect">
                  <a:avLst/>
                </a:prstGeom>
              </p:spPr>
            </p:pic>
            <p:sp>
              <p:nvSpPr>
                <p:cNvPr id="9" name="Rectangle 8">
                  <a:extLst>
                    <a:ext uri="{FF2B5EF4-FFF2-40B4-BE49-F238E27FC236}">
                      <a16:creationId xmlns:a16="http://schemas.microsoft.com/office/drawing/2014/main" id="{BCFE672A-BC58-640E-DB56-709454A8A5D0}"/>
                    </a:ext>
                  </a:extLst>
                </p:cNvPr>
                <p:cNvSpPr/>
                <p:nvPr/>
              </p:nvSpPr>
              <p:spPr>
                <a:xfrm>
                  <a:off x="9529458" y="5254507"/>
                  <a:ext cx="335348" cy="307777"/>
                </a:xfrm>
                <a:prstGeom prst="rect">
                  <a:avLst/>
                </a:prstGeom>
              </p:spPr>
              <p:txBody>
                <a:bodyPr wrap="none">
                  <a:spAutoFit/>
                </a:bodyPr>
                <a:lstStyle/>
                <a:p>
                  <a:r>
                    <a:rPr lang="en-US" sz="1400" i="1" dirty="0"/>
                    <a:t>e</a:t>
                  </a:r>
                  <a:r>
                    <a:rPr lang="en-US" sz="1400" i="1" baseline="30000" dirty="0">
                      <a:latin typeface="Symbol" pitchFamily="2" charset="2"/>
                    </a:rPr>
                    <a:t>+</a:t>
                  </a:r>
                  <a:endParaRPr lang="it-IT" sz="1400" i="1" baseline="30000" dirty="0"/>
                </a:p>
              </p:txBody>
            </p:sp>
            <p:sp>
              <p:nvSpPr>
                <p:cNvPr id="10" name="Rectangle 9">
                  <a:extLst>
                    <a:ext uri="{FF2B5EF4-FFF2-40B4-BE49-F238E27FC236}">
                      <a16:creationId xmlns:a16="http://schemas.microsoft.com/office/drawing/2014/main" id="{DAE53B19-0CD1-7BA7-FBC5-1AF7C9DC72DF}"/>
                    </a:ext>
                  </a:extLst>
                </p:cNvPr>
                <p:cNvSpPr/>
                <p:nvPr/>
              </p:nvSpPr>
              <p:spPr>
                <a:xfrm>
                  <a:off x="9529458" y="5596255"/>
                  <a:ext cx="359394" cy="307777"/>
                </a:xfrm>
                <a:prstGeom prst="rect">
                  <a:avLst/>
                </a:prstGeom>
              </p:spPr>
              <p:txBody>
                <a:bodyPr wrap="none">
                  <a:spAutoFit/>
                </a:bodyPr>
                <a:lstStyle/>
                <a:p>
                  <a:r>
                    <a:rPr lang="en-US" sz="1400" i="1" dirty="0"/>
                    <a:t>e</a:t>
                  </a:r>
                  <a:r>
                    <a:rPr lang="en-US" sz="1400" i="1" baseline="30000" dirty="0">
                      <a:latin typeface="Symbol" pitchFamily="2" charset="2"/>
                    </a:rPr>
                    <a:t>−</a:t>
                  </a:r>
                  <a:endParaRPr lang="it-IT" sz="1400" i="1" baseline="30000" dirty="0"/>
                </a:p>
              </p:txBody>
            </p:sp>
            <p:sp>
              <p:nvSpPr>
                <p:cNvPr id="11" name="Rectangle 10">
                  <a:extLst>
                    <a:ext uri="{FF2B5EF4-FFF2-40B4-BE49-F238E27FC236}">
                      <a16:creationId xmlns:a16="http://schemas.microsoft.com/office/drawing/2014/main" id="{C006202C-D047-B504-DACA-258B5E55092C}"/>
                    </a:ext>
                  </a:extLst>
                </p:cNvPr>
                <p:cNvSpPr/>
                <p:nvPr/>
              </p:nvSpPr>
              <p:spPr>
                <a:xfrm>
                  <a:off x="11238048" y="4986914"/>
                  <a:ext cx="45719" cy="44970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E96F37-8538-9F7F-84D1-539FD452E466}"/>
                    </a:ext>
                  </a:extLst>
                </p:cNvPr>
                <p:cNvSpPr/>
                <p:nvPr/>
              </p:nvSpPr>
              <p:spPr>
                <a:xfrm>
                  <a:off x="11235238" y="5673788"/>
                  <a:ext cx="45719" cy="44970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01F8C93-4E3E-6532-8748-CC4452EFF9F2}"/>
                    </a:ext>
                  </a:extLst>
                </p:cNvPr>
                <p:cNvSpPr txBox="1"/>
                <p:nvPr/>
              </p:nvSpPr>
              <p:spPr>
                <a:xfrm>
                  <a:off x="10819183" y="4809172"/>
                  <a:ext cx="492443" cy="261610"/>
                </a:xfrm>
                <a:prstGeom prst="rect">
                  <a:avLst/>
                </a:prstGeom>
                <a:noFill/>
              </p:spPr>
              <p:txBody>
                <a:bodyPr wrap="none" rtlCol="0">
                  <a:spAutoFit/>
                </a:bodyPr>
                <a:lstStyle/>
                <a:p>
                  <a:r>
                    <a:rPr lang="en-US" sz="1100" i="1" dirty="0" err="1"/>
                    <a:t>eTAG</a:t>
                  </a:r>
                  <a:endParaRPr lang="en-US" sz="1100" i="1" dirty="0"/>
                </a:p>
              </p:txBody>
            </p:sp>
            <p:cxnSp>
              <p:nvCxnSpPr>
                <p:cNvPr id="14" name="Straight Arrow Connector 13">
                  <a:extLst>
                    <a:ext uri="{FF2B5EF4-FFF2-40B4-BE49-F238E27FC236}">
                      <a16:creationId xmlns:a16="http://schemas.microsoft.com/office/drawing/2014/main" id="{1974CF3F-E9E7-F1B2-6B1C-A68C132CA98E}"/>
                    </a:ext>
                  </a:extLst>
                </p:cNvPr>
                <p:cNvCxnSpPr>
                  <a:cxnSpLocks/>
                </p:cNvCxnSpPr>
                <p:nvPr/>
              </p:nvCxnSpPr>
              <p:spPr>
                <a:xfrm flipV="1">
                  <a:off x="9301397" y="5209082"/>
                  <a:ext cx="1926346" cy="372438"/>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11DA9822-4314-D4AD-5A66-ECBEF6B90CF5}"/>
                    </a:ext>
                  </a:extLst>
                </p:cNvPr>
                <p:cNvCxnSpPr>
                  <a:cxnSpLocks/>
                </p:cNvCxnSpPr>
                <p:nvPr/>
              </p:nvCxnSpPr>
              <p:spPr>
                <a:xfrm>
                  <a:off x="9311702" y="5589011"/>
                  <a:ext cx="1926346" cy="372438"/>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34106275-6858-AC83-62E4-19569586974A}"/>
                    </a:ext>
                  </a:extLst>
                </p:cNvPr>
                <p:cNvCxnSpPr/>
                <p:nvPr/>
              </p:nvCxnSpPr>
              <p:spPr>
                <a:xfrm>
                  <a:off x="9216330" y="5589011"/>
                  <a:ext cx="72000" cy="0"/>
                </a:xfrm>
                <a:prstGeom prst="line">
                  <a:avLst/>
                </a:prstGeom>
                <a:ln w="12700">
                  <a:prstDash val="sysDot"/>
                </a:ln>
                <a:effectLst/>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C8D55F7B-C49C-8345-09ED-4302AB586E30}"/>
                    </a:ext>
                  </a:extLst>
                </p:cNvPr>
                <p:cNvSpPr/>
                <p:nvPr/>
              </p:nvSpPr>
              <p:spPr>
                <a:xfrm>
                  <a:off x="11235037" y="5194089"/>
                  <a:ext cx="36000" cy="36000"/>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CD723D-A3B9-7AED-1562-9C3A5F582263}"/>
                    </a:ext>
                  </a:extLst>
                </p:cNvPr>
                <p:cNvSpPr/>
                <p:nvPr/>
              </p:nvSpPr>
              <p:spPr>
                <a:xfrm>
                  <a:off x="11289997" y="5171091"/>
                  <a:ext cx="144763" cy="36000"/>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748E7D1-BD09-E3EC-C69F-6083E45665B4}"/>
                    </a:ext>
                  </a:extLst>
                </p:cNvPr>
                <p:cNvSpPr/>
                <p:nvPr/>
              </p:nvSpPr>
              <p:spPr>
                <a:xfrm>
                  <a:off x="11289997" y="5972582"/>
                  <a:ext cx="144763" cy="36000"/>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64D312-71D8-65C2-ED7B-D7669D791ED5}"/>
                    </a:ext>
                  </a:extLst>
                </p:cNvPr>
                <p:cNvSpPr/>
                <p:nvPr/>
              </p:nvSpPr>
              <p:spPr>
                <a:xfrm>
                  <a:off x="11235037" y="5953585"/>
                  <a:ext cx="36000" cy="36000"/>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ED595323-7369-7557-C7A9-6A1C0E639D45}"/>
                  </a:ext>
                </a:extLst>
              </p:cNvPr>
              <p:cNvSpPr txBox="1"/>
              <p:nvPr/>
            </p:nvSpPr>
            <p:spPr>
              <a:xfrm>
                <a:off x="3480102" y="3595495"/>
                <a:ext cx="503664" cy="400110"/>
              </a:xfrm>
              <a:prstGeom prst="rect">
                <a:avLst/>
              </a:prstGeom>
              <a:solidFill>
                <a:schemeClr val="bg1"/>
              </a:solidFill>
            </p:spPr>
            <p:txBody>
              <a:bodyPr wrap="none" rtlCol="0">
                <a:spAutoFit/>
              </a:bodyPr>
              <a:lstStyle/>
              <a:p>
                <a:r>
                  <a:rPr lang="en-US" sz="1000" dirty="0"/>
                  <a:t>Lead</a:t>
                </a:r>
              </a:p>
              <a:p>
                <a:r>
                  <a:rPr lang="en-US" sz="1000" dirty="0" err="1"/>
                  <a:t>Glasss</a:t>
                </a:r>
                <a:endParaRPr lang="en-US" sz="1000" dirty="0"/>
              </a:p>
            </p:txBody>
          </p:sp>
          <p:sp>
            <p:nvSpPr>
              <p:cNvPr id="24" name="Rectangle 23">
                <a:extLst>
                  <a:ext uri="{FF2B5EF4-FFF2-40B4-BE49-F238E27FC236}">
                    <a16:creationId xmlns:a16="http://schemas.microsoft.com/office/drawing/2014/main" id="{F856AE7C-0EAF-4090-4583-36CBC1DE3D9E}"/>
                  </a:ext>
                </a:extLst>
              </p:cNvPr>
              <p:cNvSpPr/>
              <p:nvPr/>
            </p:nvSpPr>
            <p:spPr>
              <a:xfrm flipH="1">
                <a:off x="3841885" y="3211868"/>
                <a:ext cx="104274" cy="263836"/>
              </a:xfrm>
              <a:prstGeom prst="rect">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ABAF6360-2A57-50B0-17EF-F7C7DD2A556E}"/>
                </a:ext>
              </a:extLst>
            </p:cNvPr>
            <p:cNvSpPr txBox="1"/>
            <p:nvPr/>
          </p:nvSpPr>
          <p:spPr>
            <a:xfrm>
              <a:off x="3641762" y="2928928"/>
              <a:ext cx="615616" cy="246221"/>
            </a:xfrm>
            <a:prstGeom prst="rect">
              <a:avLst/>
            </a:prstGeom>
            <a:noFill/>
          </p:spPr>
          <p:txBody>
            <a:bodyPr wrap="square">
              <a:spAutoFit/>
            </a:bodyPr>
            <a:lstStyle/>
            <a:p>
              <a:r>
                <a:rPr lang="en-US" sz="1000" dirty="0" err="1"/>
                <a:t>Timepix</a:t>
              </a:r>
              <a:endParaRPr lang="en-US" sz="1000" dirty="0"/>
            </a:p>
          </p:txBody>
        </p:sp>
      </p:grpSp>
    </p:spTree>
    <p:extLst>
      <p:ext uri="{BB962C8B-B14F-4D97-AF65-F5344CB8AC3E}">
        <p14:creationId xmlns:p14="http://schemas.microsoft.com/office/powerpoint/2010/main" val="821689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0CBE42F-491B-EBAE-B64A-04218D40540A}"/>
              </a:ext>
            </a:extLst>
          </p:cNvPr>
          <p:cNvSpPr txBox="1"/>
          <p:nvPr/>
        </p:nvSpPr>
        <p:spPr>
          <a:xfrm>
            <a:off x="638404" y="1861495"/>
            <a:ext cx="6662593" cy="5355312"/>
          </a:xfrm>
          <a:prstGeom prst="rect">
            <a:avLst/>
          </a:prstGeom>
          <a:noFill/>
        </p:spPr>
        <p:txBody>
          <a:bodyPr wrap="none" rtlCol="0">
            <a:spAutoFit/>
          </a:bodyPr>
          <a:lstStyle/>
          <a:p>
            <a:r>
              <a:rPr lang="en-US" dirty="0"/>
              <a:t>Several observables can be used for the analysis:</a:t>
            </a:r>
          </a:p>
          <a:p>
            <a:endParaRPr lang="en-US" dirty="0"/>
          </a:p>
          <a:p>
            <a:pPr marL="291870" indent="-285750">
              <a:lnSpc>
                <a:spcPct val="100000"/>
              </a:lnSpc>
              <a:buClr>
                <a:srgbClr val="000000"/>
              </a:buClr>
              <a:buSzPct val="100000"/>
              <a:buFont typeface="Arial" panose="020B0604020202020204" pitchFamily="34" charset="0"/>
              <a:buChar char="•"/>
            </a:pPr>
            <a:r>
              <a:rPr lang="en-US" sz="1800" b="1" strike="noStrike" spc="-1" dirty="0">
                <a:solidFill>
                  <a:srgbClr val="339900"/>
                </a:solidFill>
                <a:uFill>
                  <a:solidFill>
                    <a:srgbClr val="FFFFFF"/>
                  </a:solidFill>
                </a:uFill>
                <a:latin typeface="Arial"/>
                <a:ea typeface="DejaVu Sans"/>
              </a:rPr>
              <a:t>N(2cl)/</a:t>
            </a:r>
            <a:r>
              <a:rPr lang="en-US" sz="1800" b="1" strike="noStrike" spc="-1" dirty="0" err="1">
                <a:solidFill>
                  <a:srgbClr val="339900"/>
                </a:solidFill>
                <a:uFill>
                  <a:solidFill>
                    <a:srgbClr val="FFFFFF"/>
                  </a:solidFill>
                </a:uFill>
                <a:latin typeface="Arial"/>
                <a:ea typeface="DejaVu Sans"/>
              </a:rPr>
              <a:t>N</a:t>
            </a:r>
            <a:r>
              <a:rPr lang="en-US" sz="1800" b="1" strike="noStrike" spc="-1" baseline="-25000" dirty="0" err="1">
                <a:solidFill>
                  <a:srgbClr val="339900"/>
                </a:solidFill>
                <a:uFill>
                  <a:solidFill>
                    <a:srgbClr val="FFFFFF"/>
                  </a:solidFill>
                </a:uFill>
                <a:latin typeface="Arial"/>
                <a:ea typeface="DejaVu Sans"/>
              </a:rPr>
              <a:t>PoT</a:t>
            </a:r>
            <a:r>
              <a:rPr lang="en-US" sz="1800" b="0" strike="noStrike" spc="-1" baseline="-25000" dirty="0">
                <a:solidFill>
                  <a:srgbClr val="595959"/>
                </a:solidFill>
                <a:uFill>
                  <a:solidFill>
                    <a:srgbClr val="FFFFFF"/>
                  </a:solidFill>
                </a:uFill>
                <a:latin typeface="Arial"/>
                <a:ea typeface="DejaVu Sans"/>
              </a:rPr>
              <a:t>   </a:t>
            </a:r>
            <a:r>
              <a:rPr lang="en-US" sz="1800" b="0" strike="noStrike" spc="-1" dirty="0">
                <a:solidFill>
                  <a:srgbClr val="000000"/>
                </a:solidFill>
                <a:uFill>
                  <a:solidFill>
                    <a:srgbClr val="FFFFFF"/>
                  </a:solidFill>
                </a:uFill>
                <a:latin typeface="Arial"/>
                <a:ea typeface="DejaVu Sans"/>
              </a:rPr>
              <a:t>= existence of X</a:t>
            </a:r>
            <a:r>
              <a:rPr lang="en-US" sz="1800" b="0" strike="noStrike" spc="-1" baseline="-25000" dirty="0">
                <a:solidFill>
                  <a:srgbClr val="000000"/>
                </a:solidFill>
                <a:uFill>
                  <a:solidFill>
                    <a:srgbClr val="FFFFFF"/>
                  </a:solidFill>
                </a:uFill>
                <a:latin typeface="Arial"/>
                <a:ea typeface="DejaVu Sans"/>
              </a:rPr>
              <a:t>17</a:t>
            </a:r>
            <a:endParaRPr lang="en-US" sz="1800" b="0" strike="noStrike" spc="-1" dirty="0">
              <a:solidFill>
                <a:srgbClr val="000000"/>
              </a:solidFill>
              <a:uFill>
                <a:solidFill>
                  <a:srgbClr val="FFFFFF"/>
                </a:solidFill>
              </a:uFill>
              <a:latin typeface="Arial"/>
            </a:endParaRPr>
          </a:p>
          <a:p>
            <a:pPr marL="673200" lvl="1" indent="-209880">
              <a:lnSpc>
                <a:spcPct val="100000"/>
              </a:lnSpc>
              <a:buClr>
                <a:srgbClr val="000000"/>
              </a:buClr>
              <a:buSzPct val="45000"/>
              <a:buFont typeface="Wingdings" charset="2"/>
              <a:buChar char=""/>
            </a:pPr>
            <a:r>
              <a:rPr lang="en-US" sz="1800" b="0" strike="noStrike" spc="-1" dirty="0">
                <a:solidFill>
                  <a:srgbClr val="000000"/>
                </a:solidFill>
                <a:uFill>
                  <a:solidFill>
                    <a:srgbClr val="FFFFFF"/>
                  </a:solidFill>
                </a:uFill>
                <a:latin typeface="Arial"/>
                <a:ea typeface="DejaVu Sans"/>
              </a:rPr>
              <a:t>High statistical significance</a:t>
            </a:r>
            <a:endParaRPr lang="en-US" sz="1800" b="0" strike="noStrike" spc="-1" dirty="0">
              <a:solidFill>
                <a:srgbClr val="000000"/>
              </a:solidFill>
              <a:uFill>
                <a:solidFill>
                  <a:srgbClr val="FFFFFF"/>
                </a:solidFill>
              </a:uFill>
              <a:latin typeface="Arial"/>
            </a:endParaRPr>
          </a:p>
          <a:p>
            <a:pPr marL="673200" lvl="1" indent="-209880">
              <a:lnSpc>
                <a:spcPct val="100000"/>
              </a:lnSpc>
              <a:buClr>
                <a:srgbClr val="000000"/>
              </a:buClr>
              <a:buSzPct val="45000"/>
              <a:buFont typeface="Wingdings" charset="2"/>
              <a:buChar char=""/>
            </a:pPr>
            <a:r>
              <a:rPr lang="en-US" sz="1800" b="0" strike="noStrike" spc="-1" dirty="0">
                <a:solidFill>
                  <a:srgbClr val="000000"/>
                </a:solidFill>
                <a:uFill>
                  <a:solidFill>
                    <a:srgbClr val="FFFFFF"/>
                  </a:solidFill>
                </a:uFill>
                <a:latin typeface="Arial"/>
                <a:ea typeface="DejaVu Sans"/>
              </a:rPr>
              <a:t>No eTag systematic errors</a:t>
            </a:r>
          </a:p>
          <a:p>
            <a:pPr marL="673200" lvl="1" indent="-209880">
              <a:lnSpc>
                <a:spcPct val="100000"/>
              </a:lnSpc>
              <a:buClr>
                <a:srgbClr val="000000"/>
              </a:buClr>
              <a:buSzPct val="45000"/>
              <a:buFont typeface="Wingdings" charset="2"/>
              <a:buChar char=""/>
            </a:pPr>
            <a:endParaRPr lang="en-US" sz="1800" b="0" strike="noStrike" spc="-1" dirty="0">
              <a:solidFill>
                <a:srgbClr val="000000"/>
              </a:solidFill>
              <a:uFill>
                <a:solidFill>
                  <a:srgbClr val="FFFFFF"/>
                </a:solidFill>
              </a:uFill>
              <a:latin typeface="Arial"/>
              <a:ea typeface="DejaVu Sans"/>
            </a:endParaRPr>
          </a:p>
          <a:p>
            <a:pPr marL="216000" indent="-209880">
              <a:lnSpc>
                <a:spcPct val="100000"/>
              </a:lnSpc>
              <a:buClr>
                <a:srgbClr val="000000"/>
              </a:buClr>
              <a:buSzPct val="45000"/>
              <a:buFont typeface="Wingdings" charset="2"/>
              <a:buChar char=""/>
            </a:pPr>
            <a:r>
              <a:rPr lang="en-US" sz="1800" b="1" strike="noStrike" spc="-1" dirty="0">
                <a:solidFill>
                  <a:srgbClr val="1A6BFA"/>
                </a:solidFill>
                <a:uFill>
                  <a:solidFill>
                    <a:srgbClr val="FFFFFF"/>
                  </a:solidFill>
                </a:uFill>
                <a:latin typeface="Arial"/>
                <a:ea typeface="DejaVu Sans"/>
              </a:rPr>
              <a:t>N(2e)/N(2</a:t>
            </a:r>
            <a:r>
              <a:rPr lang="en-US" sz="1800" b="1" strike="noStrike" spc="-1" dirty="0">
                <a:solidFill>
                  <a:srgbClr val="1A6BFA"/>
                </a:solidFill>
                <a:uFill>
                  <a:solidFill>
                    <a:srgbClr val="FFFFFF"/>
                  </a:solidFill>
                </a:uFill>
                <a:latin typeface="Symbol"/>
                <a:ea typeface="DejaVu Sans"/>
              </a:rPr>
              <a:t>g</a:t>
            </a:r>
            <a:r>
              <a:rPr lang="en-US" sz="1800" b="1" strike="noStrike" spc="-1" dirty="0">
                <a:solidFill>
                  <a:srgbClr val="1A6BFA"/>
                </a:solidFill>
                <a:uFill>
                  <a:solidFill>
                    <a:srgbClr val="FFFFFF"/>
                  </a:solidFill>
                </a:uFill>
                <a:latin typeface="Arial"/>
                <a:ea typeface="DejaVu Sans"/>
              </a:rPr>
              <a:t>)</a:t>
            </a:r>
            <a:r>
              <a:rPr lang="en-US" sz="1800" b="1" strike="noStrike" spc="-1" dirty="0">
                <a:solidFill>
                  <a:srgbClr val="0A5591"/>
                </a:solidFill>
                <a:uFill>
                  <a:solidFill>
                    <a:srgbClr val="FFFFFF"/>
                  </a:solidFill>
                </a:uFill>
                <a:latin typeface="Arial"/>
                <a:ea typeface="DejaVu Sans"/>
              </a:rPr>
              <a:t> </a:t>
            </a:r>
            <a:r>
              <a:rPr lang="en-US" sz="1800" b="0" strike="noStrike" spc="-1" dirty="0">
                <a:solidFill>
                  <a:srgbClr val="000000"/>
                </a:solidFill>
                <a:uFill>
                  <a:solidFill>
                    <a:srgbClr val="FFFFFF"/>
                  </a:solidFill>
                </a:uFill>
                <a:latin typeface="Arial"/>
                <a:ea typeface="DejaVu Sans"/>
              </a:rPr>
              <a:t>= existence of X</a:t>
            </a:r>
            <a:r>
              <a:rPr lang="en-US" sz="1800" b="0" strike="noStrike" spc="-1" baseline="-25000" dirty="0">
                <a:solidFill>
                  <a:srgbClr val="000000"/>
                </a:solidFill>
                <a:uFill>
                  <a:solidFill>
                    <a:srgbClr val="FFFFFF"/>
                  </a:solidFill>
                </a:uFill>
                <a:latin typeface="Arial"/>
                <a:ea typeface="DejaVu Sans"/>
              </a:rPr>
              <a:t>17</a:t>
            </a:r>
            <a:r>
              <a:rPr lang="en-US" sz="1800" b="0" strike="noStrike" spc="-1" dirty="0">
                <a:solidFill>
                  <a:srgbClr val="000000"/>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a:p>
            <a:pPr marL="673200" lvl="1" indent="-209880">
              <a:lnSpc>
                <a:spcPct val="100000"/>
              </a:lnSpc>
              <a:buClr>
                <a:srgbClr val="000000"/>
              </a:buClr>
              <a:buSzPct val="45000"/>
              <a:buFont typeface="Wingdings" charset="2"/>
              <a:buChar char=""/>
            </a:pPr>
            <a:r>
              <a:rPr lang="en-US" sz="1800" b="0" strike="noStrike" spc="-1" dirty="0">
                <a:solidFill>
                  <a:srgbClr val="000000"/>
                </a:solidFill>
                <a:uFill>
                  <a:solidFill>
                    <a:srgbClr val="FFFFFF"/>
                  </a:solidFill>
                </a:uFill>
                <a:latin typeface="Arial"/>
                <a:ea typeface="DejaVu Sans"/>
              </a:rPr>
              <a:t>eTag efficiency and systematics</a:t>
            </a:r>
            <a:endParaRPr lang="en-US" sz="1800" b="0" strike="noStrike" spc="-1" dirty="0">
              <a:solidFill>
                <a:srgbClr val="000000"/>
              </a:solidFill>
              <a:uFill>
                <a:solidFill>
                  <a:srgbClr val="FFFFFF"/>
                </a:solidFill>
              </a:uFill>
              <a:latin typeface="Arial"/>
            </a:endParaRPr>
          </a:p>
          <a:p>
            <a:pPr marL="673200" lvl="1" indent="-209880">
              <a:lnSpc>
                <a:spcPct val="100000"/>
              </a:lnSpc>
              <a:buClr>
                <a:srgbClr val="000000"/>
              </a:buClr>
              <a:buSzPct val="45000"/>
              <a:buFont typeface="Wingdings" charset="2"/>
              <a:buChar char=""/>
            </a:pPr>
            <a:r>
              <a:rPr lang="en-US" sz="1800" b="0" strike="noStrike" spc="-1" dirty="0">
                <a:solidFill>
                  <a:srgbClr val="000000"/>
                </a:solidFill>
                <a:uFill>
                  <a:solidFill>
                    <a:srgbClr val="FFFFFF"/>
                  </a:solidFill>
                </a:uFill>
                <a:latin typeface="Arial"/>
                <a:ea typeface="DejaVu Sans"/>
              </a:rPr>
              <a:t>lower statistical significance due to 2</a:t>
            </a:r>
            <a:r>
              <a:rPr lang="en-US" sz="1800" b="0" strike="noStrike" spc="-1" dirty="0">
                <a:solidFill>
                  <a:srgbClr val="000000"/>
                </a:solidFill>
                <a:uFill>
                  <a:solidFill>
                    <a:srgbClr val="FFFFFF"/>
                  </a:solidFill>
                </a:uFill>
                <a:latin typeface="Symbol"/>
                <a:ea typeface="DejaVu Sans"/>
              </a:rPr>
              <a:t>g </a:t>
            </a:r>
            <a:r>
              <a:rPr lang="en-US" sz="1800" b="0" strike="noStrike" spc="-1" dirty="0">
                <a:solidFill>
                  <a:srgbClr val="000000"/>
                </a:solidFill>
                <a:uFill>
                  <a:solidFill>
                    <a:srgbClr val="FFFFFF"/>
                  </a:solidFill>
                </a:uFill>
                <a:latin typeface="Arial"/>
                <a:ea typeface="DejaVu Sans"/>
              </a:rPr>
              <a:t>cross section</a:t>
            </a:r>
            <a:endParaRPr lang="en-US" sz="1800" b="0" strike="noStrike" spc="-1" dirty="0">
              <a:solidFill>
                <a:srgbClr val="000000"/>
              </a:solidFill>
              <a:uFill>
                <a:solidFill>
                  <a:srgbClr val="FFFFFF"/>
                </a:solidFill>
              </a:uFill>
              <a:latin typeface="Arial"/>
            </a:endParaRPr>
          </a:p>
          <a:p>
            <a:pPr marL="673200" lvl="1" indent="-209880">
              <a:buClr>
                <a:srgbClr val="000000"/>
              </a:buClr>
              <a:buSzPct val="45000"/>
              <a:buFont typeface="Wingdings" charset="2"/>
              <a:buChar char=""/>
            </a:pPr>
            <a:r>
              <a:rPr lang="en-US" dirty="0">
                <a:solidFill>
                  <a:srgbClr val="000000"/>
                </a:solidFill>
                <a:latin typeface="+mj-lt"/>
              </a:rPr>
              <a:t>Independ from </a:t>
            </a:r>
            <a:r>
              <a:rPr lang="en-US" dirty="0" err="1">
                <a:solidFill>
                  <a:srgbClr val="000000"/>
                </a:solidFill>
                <a:latin typeface="+mj-lt"/>
              </a:rPr>
              <a:t>N</a:t>
            </a:r>
            <a:r>
              <a:rPr lang="en-US" baseline="-25000" dirty="0" err="1">
                <a:solidFill>
                  <a:srgbClr val="000000"/>
                </a:solidFill>
                <a:latin typeface="+mj-lt"/>
              </a:rPr>
              <a:t>PoT</a:t>
            </a:r>
            <a:r>
              <a:rPr lang="en-US" dirty="0">
                <a:solidFill>
                  <a:srgbClr val="000000"/>
                </a:solidFill>
                <a:latin typeface="+mj-lt"/>
              </a:rPr>
              <a:t> , error dominated by tagging efficiency</a:t>
            </a:r>
          </a:p>
          <a:p>
            <a:pPr marL="673200" lvl="1" indent="-209880">
              <a:buClr>
                <a:srgbClr val="000000"/>
              </a:buClr>
              <a:buSzPct val="45000"/>
              <a:buFont typeface="Wingdings" charset="2"/>
              <a:buChar char=""/>
            </a:pPr>
            <a:endParaRPr lang="en-US" dirty="0">
              <a:solidFill>
                <a:srgbClr val="000000"/>
              </a:solidFill>
              <a:latin typeface="+mj-lt"/>
            </a:endParaRPr>
          </a:p>
          <a:p>
            <a:pPr marL="216000" indent="-209880">
              <a:lnSpc>
                <a:spcPct val="100000"/>
              </a:lnSpc>
              <a:buClr>
                <a:srgbClr val="000000"/>
              </a:buClr>
              <a:buSzPct val="45000"/>
              <a:buFont typeface="Wingdings" charset="2"/>
              <a:buChar char=""/>
            </a:pPr>
            <a:r>
              <a:rPr lang="en-US" sz="1800" b="1" strike="noStrike" spc="-1" dirty="0" err="1">
                <a:solidFill>
                  <a:srgbClr val="C00000"/>
                </a:solidFill>
                <a:uFill>
                  <a:solidFill>
                    <a:srgbClr val="FFFFFF"/>
                  </a:solidFill>
                </a:uFill>
                <a:latin typeface="Arial"/>
                <a:ea typeface="DejaVu Sans"/>
              </a:rPr>
              <a:t>N</a:t>
            </a:r>
            <a:r>
              <a:rPr lang="en-US" sz="1800" b="1" strike="noStrike" spc="-1" baseline="-25000" dirty="0" err="1">
                <a:solidFill>
                  <a:srgbClr val="C00000"/>
                </a:solidFill>
                <a:uFill>
                  <a:solidFill>
                    <a:srgbClr val="FFFFFF"/>
                  </a:solidFill>
                </a:uFill>
                <a:latin typeface="Arial"/>
                <a:ea typeface="DejaVu Sans"/>
              </a:rPr>
              <a:t>e+e</a:t>
            </a:r>
            <a:r>
              <a:rPr lang="en-US" sz="1800" b="1" strike="noStrike" spc="-1" baseline="-25000" dirty="0">
                <a:solidFill>
                  <a:srgbClr val="C00000"/>
                </a:solidFill>
                <a:uFill>
                  <a:solidFill>
                    <a:srgbClr val="FFFFFF"/>
                  </a:solidFill>
                </a:uFill>
                <a:latin typeface="Arial"/>
                <a:ea typeface="DejaVu Sans"/>
              </a:rPr>
              <a:t>-</a:t>
            </a:r>
            <a:r>
              <a:rPr lang="en-US" sz="1800" b="1" strike="noStrike" spc="-1" dirty="0">
                <a:solidFill>
                  <a:srgbClr val="C00000"/>
                </a:solidFill>
                <a:uFill>
                  <a:solidFill>
                    <a:srgbClr val="FFFFFF"/>
                  </a:solidFill>
                </a:uFill>
                <a:latin typeface="Arial"/>
                <a:ea typeface="DejaVu Sans"/>
              </a:rPr>
              <a:t>/</a:t>
            </a:r>
            <a:r>
              <a:rPr lang="en-US" sz="1800" b="1" strike="noStrike" spc="-1" dirty="0" err="1">
                <a:solidFill>
                  <a:srgbClr val="C00000"/>
                </a:solidFill>
                <a:uFill>
                  <a:solidFill>
                    <a:srgbClr val="FFFFFF"/>
                  </a:solidFill>
                </a:uFill>
                <a:latin typeface="Arial"/>
                <a:ea typeface="DejaVu Sans"/>
              </a:rPr>
              <a:t>N</a:t>
            </a:r>
            <a:r>
              <a:rPr lang="en-US" sz="1800" b="1" strike="noStrike" spc="-1" baseline="-25000" dirty="0" err="1">
                <a:solidFill>
                  <a:srgbClr val="C00000"/>
                </a:solidFill>
                <a:uFill>
                  <a:solidFill>
                    <a:srgbClr val="FFFFFF"/>
                  </a:solidFill>
                </a:uFill>
                <a:latin typeface="Arial"/>
                <a:ea typeface="DejaVu Sans"/>
              </a:rPr>
              <a:t>PoT</a:t>
            </a:r>
            <a:r>
              <a:rPr lang="en-US" sz="1800" b="0" strike="noStrike" spc="-1" baseline="-25000" dirty="0">
                <a:solidFill>
                  <a:srgbClr val="595959"/>
                </a:solidFill>
                <a:uFill>
                  <a:solidFill>
                    <a:srgbClr val="FFFFFF"/>
                  </a:solidFill>
                </a:uFill>
                <a:latin typeface="Arial"/>
                <a:ea typeface="DejaVu Sans"/>
              </a:rPr>
              <a:t>      </a:t>
            </a:r>
            <a:r>
              <a:rPr lang="en-US" sz="1800" b="0" strike="noStrike" spc="-1" dirty="0">
                <a:solidFill>
                  <a:srgbClr val="000000"/>
                </a:solidFill>
                <a:uFill>
                  <a:solidFill>
                    <a:srgbClr val="FFFFFF"/>
                  </a:solidFill>
                </a:uFill>
                <a:latin typeface="Arial"/>
                <a:ea typeface="DejaVu Sans"/>
              </a:rPr>
              <a:t>= vector nature of X</a:t>
            </a:r>
            <a:r>
              <a:rPr lang="en-US" sz="1800" b="0" strike="noStrike" spc="-1" baseline="-25000" dirty="0">
                <a:solidFill>
                  <a:srgbClr val="000000"/>
                </a:solidFill>
                <a:uFill>
                  <a:solidFill>
                    <a:srgbClr val="FFFFFF"/>
                  </a:solidFill>
                </a:uFill>
                <a:latin typeface="Arial"/>
                <a:ea typeface="DejaVu Sans"/>
              </a:rPr>
              <a:t>17</a:t>
            </a:r>
            <a:endParaRPr lang="en-US" sz="1800" b="0" strike="noStrike" spc="-1" dirty="0">
              <a:solidFill>
                <a:srgbClr val="000000"/>
              </a:solidFill>
              <a:uFill>
                <a:solidFill>
                  <a:srgbClr val="FFFFFF"/>
                </a:solidFill>
              </a:uFill>
              <a:latin typeface="Arial"/>
            </a:endParaRPr>
          </a:p>
          <a:p>
            <a:pPr marL="673200" lvl="1" indent="-209880">
              <a:lnSpc>
                <a:spcPct val="100000"/>
              </a:lnSpc>
              <a:buClr>
                <a:srgbClr val="000000"/>
              </a:buClr>
              <a:buSzPct val="45000"/>
              <a:buFont typeface="Wingdings" charset="2"/>
              <a:buChar char=""/>
            </a:pPr>
            <a:r>
              <a:rPr lang="en-US" sz="1800" b="0" strike="noStrike" spc="-1" dirty="0">
                <a:solidFill>
                  <a:srgbClr val="000000"/>
                </a:solidFill>
                <a:uFill>
                  <a:solidFill>
                    <a:srgbClr val="FFFFFF"/>
                  </a:solidFill>
                </a:uFill>
                <a:latin typeface="Arial"/>
                <a:ea typeface="DejaVu Sans"/>
              </a:rPr>
              <a:t>Systematic errors due to eTag, tagging efficiency stability</a:t>
            </a:r>
          </a:p>
          <a:p>
            <a:pPr marL="673200" lvl="1" indent="-209880">
              <a:lnSpc>
                <a:spcPct val="100000"/>
              </a:lnSpc>
              <a:buClr>
                <a:srgbClr val="000000"/>
              </a:buClr>
              <a:buSzPct val="45000"/>
              <a:buFont typeface="Wingdings" charset="2"/>
              <a:buChar char=""/>
            </a:pPr>
            <a:endParaRPr lang="en-US" sz="1800" b="0" strike="noStrike" spc="-1" dirty="0">
              <a:solidFill>
                <a:srgbClr val="000000"/>
              </a:solidFill>
              <a:uFill>
                <a:solidFill>
                  <a:srgbClr val="FFFFFF"/>
                </a:solidFill>
              </a:uFill>
              <a:latin typeface="Arial"/>
              <a:ea typeface="DejaVu Sans"/>
            </a:endParaRPr>
          </a:p>
          <a:p>
            <a:pPr marL="216000" indent="-209880">
              <a:lnSpc>
                <a:spcPct val="100000"/>
              </a:lnSpc>
              <a:buClr>
                <a:srgbClr val="000000"/>
              </a:buClr>
              <a:buSzPct val="45000"/>
              <a:buFont typeface="Wingdings" charset="2"/>
              <a:buChar char=""/>
            </a:pPr>
            <a:r>
              <a:rPr lang="en-US" sz="1800" b="1" strike="noStrike" spc="-1" dirty="0" err="1">
                <a:solidFill>
                  <a:srgbClr val="C00000"/>
                </a:solidFill>
                <a:uFill>
                  <a:solidFill>
                    <a:srgbClr val="FFFFFF"/>
                  </a:solidFill>
                </a:uFill>
                <a:latin typeface="Arial"/>
                <a:ea typeface="DejaVu Sans"/>
              </a:rPr>
              <a:t>N</a:t>
            </a:r>
            <a:r>
              <a:rPr lang="en-US" sz="1800" b="1" strike="noStrike" spc="-1" baseline="-25000" dirty="0" err="1">
                <a:solidFill>
                  <a:srgbClr val="C00000"/>
                </a:solidFill>
                <a:uFill>
                  <a:solidFill>
                    <a:srgbClr val="FFFFFF"/>
                  </a:solidFill>
                </a:uFill>
                <a:latin typeface="Symbol"/>
                <a:ea typeface="DejaVu Sans"/>
              </a:rPr>
              <a:t>gg</a:t>
            </a:r>
            <a:r>
              <a:rPr lang="en-US" sz="1800" b="1" strike="noStrike" spc="-1" dirty="0">
                <a:solidFill>
                  <a:srgbClr val="C00000"/>
                </a:solidFill>
                <a:uFill>
                  <a:solidFill>
                    <a:srgbClr val="FFFFFF"/>
                  </a:solidFill>
                </a:uFill>
                <a:latin typeface="Arial"/>
                <a:ea typeface="DejaVu Sans"/>
              </a:rPr>
              <a:t>/</a:t>
            </a:r>
            <a:r>
              <a:rPr lang="en-US" sz="1800" b="1" strike="noStrike" spc="-1" dirty="0" err="1">
                <a:solidFill>
                  <a:srgbClr val="C00000"/>
                </a:solidFill>
                <a:uFill>
                  <a:solidFill>
                    <a:srgbClr val="FFFFFF"/>
                  </a:solidFill>
                </a:uFill>
                <a:latin typeface="Arial"/>
                <a:ea typeface="DejaVu Sans"/>
              </a:rPr>
              <a:t>N</a:t>
            </a:r>
            <a:r>
              <a:rPr lang="en-US" sz="1800" b="1" strike="noStrike" spc="-1" baseline="-25000" dirty="0" err="1">
                <a:solidFill>
                  <a:srgbClr val="C00000"/>
                </a:solidFill>
                <a:uFill>
                  <a:solidFill>
                    <a:srgbClr val="FFFFFF"/>
                  </a:solidFill>
                </a:uFill>
                <a:latin typeface="Arial"/>
                <a:ea typeface="DejaVu Sans"/>
              </a:rPr>
              <a:t>PoT</a:t>
            </a:r>
            <a:r>
              <a:rPr lang="en-US" sz="1800" b="0" strike="noStrike" spc="-1" baseline="-25000" dirty="0">
                <a:solidFill>
                  <a:srgbClr val="595959"/>
                </a:solidFill>
                <a:uFill>
                  <a:solidFill>
                    <a:srgbClr val="FFFFFF"/>
                  </a:solidFill>
                </a:uFill>
                <a:latin typeface="Arial"/>
                <a:ea typeface="DejaVu Sans"/>
              </a:rPr>
              <a:t>            </a:t>
            </a:r>
            <a:r>
              <a:rPr lang="en-US" sz="1800" b="0" strike="noStrike" spc="-1" dirty="0">
                <a:solidFill>
                  <a:srgbClr val="000000"/>
                </a:solidFill>
                <a:uFill>
                  <a:solidFill>
                    <a:srgbClr val="FFFFFF"/>
                  </a:solidFill>
                </a:uFill>
                <a:latin typeface="Arial"/>
                <a:ea typeface="DejaVu Sans"/>
              </a:rPr>
              <a:t>= pseudo-scalar nature of X</a:t>
            </a:r>
            <a:r>
              <a:rPr lang="en-US" sz="1800" b="0" strike="noStrike" spc="-1" baseline="-25000" dirty="0">
                <a:solidFill>
                  <a:srgbClr val="000000"/>
                </a:solidFill>
                <a:uFill>
                  <a:solidFill>
                    <a:srgbClr val="FFFFFF"/>
                  </a:solidFill>
                </a:uFill>
                <a:latin typeface="Arial"/>
                <a:ea typeface="DejaVu Sans"/>
              </a:rPr>
              <a:t>17</a:t>
            </a:r>
            <a:endParaRPr lang="en-US" sz="1800" b="0" strike="noStrike" spc="-1" dirty="0">
              <a:solidFill>
                <a:srgbClr val="000000"/>
              </a:solidFill>
              <a:uFill>
                <a:solidFill>
                  <a:srgbClr val="FFFFFF"/>
                </a:solidFill>
              </a:uFill>
              <a:latin typeface="Arial"/>
            </a:endParaRPr>
          </a:p>
          <a:p>
            <a:pPr marL="673200" lvl="1" indent="-209880">
              <a:lnSpc>
                <a:spcPct val="100000"/>
              </a:lnSpc>
              <a:buClr>
                <a:srgbClr val="000000"/>
              </a:buClr>
              <a:buSzPct val="45000"/>
              <a:buFont typeface="Wingdings" charset="2"/>
              <a:buChar char=""/>
            </a:pPr>
            <a:r>
              <a:rPr lang="en-US" sz="1800" b="0" strike="noStrike" spc="-1" dirty="0">
                <a:solidFill>
                  <a:srgbClr val="000000"/>
                </a:solidFill>
                <a:uFill>
                  <a:solidFill>
                    <a:srgbClr val="FFFFFF"/>
                  </a:solidFill>
                </a:uFill>
                <a:latin typeface="Arial"/>
                <a:ea typeface="DejaVu Sans"/>
              </a:rPr>
              <a:t>Systematic errors due to ETag tagging efficiency stability</a:t>
            </a:r>
            <a:endParaRPr lang="en-US" sz="1800" b="0" strike="noStrike" spc="-1" dirty="0">
              <a:solidFill>
                <a:srgbClr val="000000"/>
              </a:solidFill>
              <a:uFill>
                <a:solidFill>
                  <a:srgbClr val="FFFFFF"/>
                </a:solidFill>
              </a:uFill>
              <a:latin typeface="Arial"/>
            </a:endParaRPr>
          </a:p>
          <a:p>
            <a:pPr marL="216000" indent="-209880">
              <a:buClr>
                <a:srgbClr val="000000"/>
              </a:buClr>
              <a:buSzPct val="45000"/>
              <a:buFont typeface="Wingdings" charset="2"/>
              <a:buChar char=""/>
            </a:pPr>
            <a:endParaRPr lang="en-US" b="0" strike="noStrike" spc="-1" dirty="0">
              <a:solidFill>
                <a:srgbClr val="000000"/>
              </a:solidFill>
              <a:uFill>
                <a:solidFill>
                  <a:srgbClr val="FFFFFF"/>
                </a:solidFill>
              </a:uFill>
              <a:latin typeface="Arial"/>
            </a:endParaRPr>
          </a:p>
          <a:p>
            <a:endParaRPr lang="en-US" dirty="0"/>
          </a:p>
          <a:p>
            <a:endParaRPr lang="en-US" dirty="0"/>
          </a:p>
        </p:txBody>
      </p:sp>
      <p:sp>
        <p:nvSpPr>
          <p:cNvPr id="2" name="Title 1">
            <a:extLst>
              <a:ext uri="{FF2B5EF4-FFF2-40B4-BE49-F238E27FC236}">
                <a16:creationId xmlns:a16="http://schemas.microsoft.com/office/drawing/2014/main" id="{2F611905-0BEF-7888-41DF-15407033E0BF}"/>
              </a:ext>
            </a:extLst>
          </p:cNvPr>
          <p:cNvSpPr>
            <a:spLocks noGrp="1"/>
          </p:cNvSpPr>
          <p:nvPr>
            <p:ph type="title"/>
          </p:nvPr>
        </p:nvSpPr>
        <p:spPr/>
        <p:txBody>
          <a:bodyPr/>
          <a:lstStyle/>
          <a:p>
            <a:r>
              <a:rPr lang="en-US" dirty="0"/>
              <a:t>Analysis Strategy</a:t>
            </a:r>
          </a:p>
        </p:txBody>
      </p:sp>
      <p:sp>
        <p:nvSpPr>
          <p:cNvPr id="3" name="Slide Number Placeholder 2">
            <a:extLst>
              <a:ext uri="{FF2B5EF4-FFF2-40B4-BE49-F238E27FC236}">
                <a16:creationId xmlns:a16="http://schemas.microsoft.com/office/drawing/2014/main" id="{4D69293A-FE6F-4999-98C2-81DAD7540D9C}"/>
              </a:ext>
            </a:extLst>
          </p:cNvPr>
          <p:cNvSpPr>
            <a:spLocks noGrp="1"/>
          </p:cNvSpPr>
          <p:nvPr>
            <p:ph type="sldNum" sz="quarter" idx="12"/>
          </p:nvPr>
        </p:nvSpPr>
        <p:spPr/>
        <p:txBody>
          <a:bodyPr/>
          <a:lstStyle/>
          <a:p>
            <a:fld id="{FD720266-2806-FD4B-BDA0-B40673E12AB8}" type="slidenum">
              <a:rPr lang="en-US" smtClean="0"/>
              <a:pPr/>
              <a:t>27</a:t>
            </a:fld>
            <a:endParaRPr lang="en-US" dirty="0"/>
          </a:p>
        </p:txBody>
      </p:sp>
      <p:pic>
        <p:nvPicPr>
          <p:cNvPr id="9" name="Immagine 582">
            <a:extLst>
              <a:ext uri="{FF2B5EF4-FFF2-40B4-BE49-F238E27FC236}">
                <a16:creationId xmlns:a16="http://schemas.microsoft.com/office/drawing/2014/main" id="{41821AFE-10EE-BE26-7547-7CEBEC2FA5F3}"/>
              </a:ext>
            </a:extLst>
          </p:cNvPr>
          <p:cNvPicPr/>
          <p:nvPr/>
        </p:nvPicPr>
        <p:blipFill>
          <a:blip r:embed="rId2"/>
          <a:stretch/>
        </p:blipFill>
        <p:spPr>
          <a:xfrm>
            <a:off x="7812600" y="2494541"/>
            <a:ext cx="4379400" cy="2244240"/>
          </a:xfrm>
          <a:prstGeom prst="rect">
            <a:avLst/>
          </a:prstGeom>
          <a:ln>
            <a:noFill/>
          </a:ln>
        </p:spPr>
      </p:pic>
      <p:sp>
        <p:nvSpPr>
          <p:cNvPr id="10" name="CustomShape 2">
            <a:extLst>
              <a:ext uri="{FF2B5EF4-FFF2-40B4-BE49-F238E27FC236}">
                <a16:creationId xmlns:a16="http://schemas.microsoft.com/office/drawing/2014/main" id="{BA1AFE15-27F7-0481-B470-AFD6CB2CC6A4}"/>
              </a:ext>
            </a:extLst>
          </p:cNvPr>
          <p:cNvSpPr/>
          <p:nvPr/>
        </p:nvSpPr>
        <p:spPr>
          <a:xfrm>
            <a:off x="6138240" y="3468581"/>
            <a:ext cx="1748520" cy="3398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000000"/>
                </a:solidFill>
                <a:uFill>
                  <a:solidFill>
                    <a:srgbClr val="FFFFFF"/>
                  </a:solidFill>
                </a:uFill>
                <a:latin typeface="Arial"/>
                <a:ea typeface="DejaVu Sans"/>
              </a:rPr>
              <a:t>Observables : </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72557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57F0-31C4-27FC-4C29-A2139F01BE5A}"/>
              </a:ext>
            </a:extLst>
          </p:cNvPr>
          <p:cNvSpPr>
            <a:spLocks noGrp="1"/>
          </p:cNvSpPr>
          <p:nvPr>
            <p:ph type="title"/>
          </p:nvPr>
        </p:nvSpPr>
        <p:spPr/>
        <p:txBody>
          <a:bodyPr/>
          <a:lstStyle/>
          <a:p>
            <a:r>
              <a:rPr lang="en-GB" dirty="0"/>
              <a:t>Blind Analysis Strategy</a:t>
            </a:r>
            <a:endParaRPr lang="en-US" dirty="0"/>
          </a:p>
        </p:txBody>
      </p:sp>
      <p:sp>
        <p:nvSpPr>
          <p:cNvPr id="4" name="Slide Number Placeholder 3">
            <a:extLst>
              <a:ext uri="{FF2B5EF4-FFF2-40B4-BE49-F238E27FC236}">
                <a16:creationId xmlns:a16="http://schemas.microsoft.com/office/drawing/2014/main" id="{0538A062-1673-1A7F-A039-066EB6BEA876}"/>
              </a:ext>
            </a:extLst>
          </p:cNvPr>
          <p:cNvSpPr>
            <a:spLocks noGrp="1"/>
          </p:cNvSpPr>
          <p:nvPr>
            <p:ph type="sldNum" sz="quarter" idx="12"/>
          </p:nvPr>
        </p:nvSpPr>
        <p:spPr/>
        <p:txBody>
          <a:bodyPr/>
          <a:lstStyle/>
          <a:p>
            <a:fld id="{4E73314B-609D-8047-928D-004D7D764717}" type="slidenum">
              <a:rPr lang="en-US" smtClean="0"/>
              <a:pPr/>
              <a:t>28</a:t>
            </a:fld>
            <a:endParaRPr lang="en-US"/>
          </a:p>
        </p:txBody>
      </p:sp>
      <p:pic>
        <p:nvPicPr>
          <p:cNvPr id="8" name="Picture 7" descr="A graph of a number of objects&#10;&#10;Description automatically generated with medium confidence">
            <a:extLst>
              <a:ext uri="{FF2B5EF4-FFF2-40B4-BE49-F238E27FC236}">
                <a16:creationId xmlns:a16="http://schemas.microsoft.com/office/drawing/2014/main" id="{3DD0F466-6C11-46CE-2B66-0F6031F29528}"/>
              </a:ext>
            </a:extLst>
          </p:cNvPr>
          <p:cNvPicPr>
            <a:picLocks noChangeAspect="1"/>
          </p:cNvPicPr>
          <p:nvPr/>
        </p:nvPicPr>
        <p:blipFill rotWithShape="1">
          <a:blip r:embed="rId2"/>
          <a:srcRect t="95" b="49433"/>
          <a:stretch/>
        </p:blipFill>
        <p:spPr>
          <a:xfrm>
            <a:off x="297092" y="1789727"/>
            <a:ext cx="4346025" cy="2149231"/>
          </a:xfrm>
          <a:prstGeom prst="rect">
            <a:avLst/>
          </a:prstGeom>
        </p:spPr>
      </p:pic>
      <p:sp>
        <p:nvSpPr>
          <p:cNvPr id="10" name="Rectangle 9">
            <a:extLst>
              <a:ext uri="{FF2B5EF4-FFF2-40B4-BE49-F238E27FC236}">
                <a16:creationId xmlns:a16="http://schemas.microsoft.com/office/drawing/2014/main" id="{C462F994-1BC0-F73A-8292-2EDADAEE574E}"/>
              </a:ext>
            </a:extLst>
          </p:cNvPr>
          <p:cNvSpPr/>
          <p:nvPr/>
        </p:nvSpPr>
        <p:spPr>
          <a:xfrm>
            <a:off x="730024" y="2032004"/>
            <a:ext cx="272025" cy="1620000"/>
          </a:xfrm>
          <a:prstGeom prst="rect">
            <a:avLst/>
          </a:prstGeom>
          <a:solidFill>
            <a:srgbClr val="FF0000">
              <a:alpha val="27000"/>
            </a:srgb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C833D99-E545-E032-3BD6-4F59A269C38F}"/>
              </a:ext>
            </a:extLst>
          </p:cNvPr>
          <p:cNvSpPr/>
          <p:nvPr/>
        </p:nvSpPr>
        <p:spPr>
          <a:xfrm>
            <a:off x="4084777" y="2032004"/>
            <a:ext cx="272025" cy="1620000"/>
          </a:xfrm>
          <a:prstGeom prst="rect">
            <a:avLst/>
          </a:prstGeom>
          <a:solidFill>
            <a:srgbClr val="FF0000">
              <a:alpha val="27000"/>
            </a:srgb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FBBCD0F-140F-3FB1-A7EB-A74163715A9E}"/>
              </a:ext>
            </a:extLst>
          </p:cNvPr>
          <p:cNvSpPr/>
          <p:nvPr/>
        </p:nvSpPr>
        <p:spPr>
          <a:xfrm>
            <a:off x="1740562" y="2033413"/>
            <a:ext cx="272025" cy="1620000"/>
          </a:xfrm>
          <a:prstGeom prst="rect">
            <a:avLst/>
          </a:prstGeom>
          <a:solidFill>
            <a:srgbClr val="339900">
              <a:alpha val="27000"/>
            </a:srgbClr>
          </a:solidFill>
          <a:ln w="12700">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ACD7F40-1A9B-AE0B-B3ED-192A1B2D1032}"/>
              </a:ext>
            </a:extLst>
          </p:cNvPr>
          <p:cNvSpPr/>
          <p:nvPr/>
        </p:nvSpPr>
        <p:spPr>
          <a:xfrm>
            <a:off x="2314994" y="2033413"/>
            <a:ext cx="272025" cy="1620000"/>
          </a:xfrm>
          <a:prstGeom prst="rect">
            <a:avLst/>
          </a:prstGeom>
          <a:solidFill>
            <a:srgbClr val="339900">
              <a:alpha val="27000"/>
            </a:srgbClr>
          </a:solidFill>
          <a:ln w="12700">
            <a:solidFill>
              <a:srgbClr val="3399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6" name="Picture 15" descr="A graph of a number of objects&#10;&#10;Description automatically generated with medium confidence">
            <a:extLst>
              <a:ext uri="{FF2B5EF4-FFF2-40B4-BE49-F238E27FC236}">
                <a16:creationId xmlns:a16="http://schemas.microsoft.com/office/drawing/2014/main" id="{A7BCD9BE-0B5A-D14F-A381-7A67B235D995}"/>
              </a:ext>
            </a:extLst>
          </p:cNvPr>
          <p:cNvPicPr>
            <a:picLocks noChangeAspect="1"/>
          </p:cNvPicPr>
          <p:nvPr/>
        </p:nvPicPr>
        <p:blipFill rotWithShape="1">
          <a:blip r:embed="rId2">
            <a:clrChange>
              <a:clrFrom>
                <a:srgbClr val="FFFFFF"/>
              </a:clrFrom>
              <a:clrTo>
                <a:srgbClr val="FFFFFF">
                  <a:alpha val="0"/>
                </a:srgbClr>
              </a:clrTo>
            </a:clrChange>
          </a:blip>
          <a:srcRect l="16306" t="91798"/>
          <a:stretch/>
        </p:blipFill>
        <p:spPr>
          <a:xfrm>
            <a:off x="846492" y="3283961"/>
            <a:ext cx="3637355" cy="349296"/>
          </a:xfrm>
          <a:prstGeom prst="rect">
            <a:avLst/>
          </a:prstGeom>
        </p:spPr>
      </p:pic>
      <p:sp>
        <p:nvSpPr>
          <p:cNvPr id="17" name="TextBox 16">
            <a:extLst>
              <a:ext uri="{FF2B5EF4-FFF2-40B4-BE49-F238E27FC236}">
                <a16:creationId xmlns:a16="http://schemas.microsoft.com/office/drawing/2014/main" id="{C7B89171-931D-A04C-96A1-D72A97E89831}"/>
              </a:ext>
            </a:extLst>
          </p:cNvPr>
          <p:cNvSpPr txBox="1"/>
          <p:nvPr/>
        </p:nvSpPr>
        <p:spPr>
          <a:xfrm>
            <a:off x="4643117" y="2188803"/>
            <a:ext cx="7002584" cy="646331"/>
          </a:xfrm>
          <a:prstGeom prst="rect">
            <a:avLst/>
          </a:prstGeom>
          <a:noFill/>
        </p:spPr>
        <p:txBody>
          <a:bodyPr wrap="square" rtlCol="0">
            <a:spAutoFit/>
          </a:bodyPr>
          <a:lstStyle/>
          <a:p>
            <a:r>
              <a:rPr lang="en-US" dirty="0">
                <a:solidFill>
                  <a:srgbClr val="FF0000"/>
                </a:solidFill>
              </a:rPr>
              <a:t>Using far side-bands we define calibrations and selection criteria </a:t>
            </a:r>
          </a:p>
          <a:p>
            <a:r>
              <a:rPr lang="en-GB" dirty="0">
                <a:solidFill>
                  <a:schemeClr val="tx1">
                    <a:lumMod val="65000"/>
                    <a:lumOff val="35000"/>
                  </a:schemeClr>
                </a:solidFill>
              </a:rPr>
              <a:t>205-212MeV and 402 MeV</a:t>
            </a:r>
            <a:endParaRPr lang="en-US" dirty="0">
              <a:solidFill>
                <a:schemeClr val="tx1">
                  <a:lumMod val="65000"/>
                  <a:lumOff val="35000"/>
                </a:schemeClr>
              </a:solidFill>
            </a:endParaRPr>
          </a:p>
        </p:txBody>
      </p:sp>
      <p:sp>
        <p:nvSpPr>
          <p:cNvPr id="18" name="TextBox 17">
            <a:extLst>
              <a:ext uri="{FF2B5EF4-FFF2-40B4-BE49-F238E27FC236}">
                <a16:creationId xmlns:a16="http://schemas.microsoft.com/office/drawing/2014/main" id="{DA29F5DD-0976-0990-B057-998147F58C58}"/>
              </a:ext>
            </a:extLst>
          </p:cNvPr>
          <p:cNvSpPr txBox="1"/>
          <p:nvPr/>
        </p:nvSpPr>
        <p:spPr>
          <a:xfrm>
            <a:off x="4643117" y="3106269"/>
            <a:ext cx="5672835" cy="369332"/>
          </a:xfrm>
          <a:prstGeom prst="rect">
            <a:avLst/>
          </a:prstGeom>
          <a:noFill/>
        </p:spPr>
        <p:txBody>
          <a:bodyPr wrap="none" rtlCol="0">
            <a:spAutoFit/>
          </a:bodyPr>
          <a:lstStyle/>
          <a:p>
            <a:r>
              <a:rPr lang="en-US" dirty="0">
                <a:solidFill>
                  <a:schemeClr val="accent6"/>
                </a:solidFill>
              </a:rPr>
              <a:t>Using near side-bands we perform fine tuning on 2Cl </a:t>
            </a:r>
            <a:r>
              <a:rPr lang="en-US" dirty="0" err="1">
                <a:solidFill>
                  <a:schemeClr val="accent6"/>
                </a:solidFill>
              </a:rPr>
              <a:t>evts</a:t>
            </a:r>
            <a:r>
              <a:rPr lang="en-US" dirty="0">
                <a:solidFill>
                  <a:schemeClr val="accent6"/>
                </a:solidFill>
              </a:rPr>
              <a:t>. </a:t>
            </a:r>
          </a:p>
        </p:txBody>
      </p:sp>
      <p:grpSp>
        <p:nvGrpSpPr>
          <p:cNvPr id="23" name="Group 22">
            <a:extLst>
              <a:ext uri="{FF2B5EF4-FFF2-40B4-BE49-F238E27FC236}">
                <a16:creationId xmlns:a16="http://schemas.microsoft.com/office/drawing/2014/main" id="{44447386-3941-5AF8-7C13-D93432AFC39F}"/>
              </a:ext>
            </a:extLst>
          </p:cNvPr>
          <p:cNvGrpSpPr>
            <a:grpSpLocks noChangeAspect="1"/>
          </p:cNvGrpSpPr>
          <p:nvPr/>
        </p:nvGrpSpPr>
        <p:grpSpPr>
          <a:xfrm>
            <a:off x="5548956" y="3845984"/>
            <a:ext cx="6480000" cy="2238936"/>
            <a:chOff x="4165825" y="4118486"/>
            <a:chExt cx="7928789" cy="2739514"/>
          </a:xfrm>
        </p:grpSpPr>
        <p:grpSp>
          <p:nvGrpSpPr>
            <p:cNvPr id="5" name="Group 4">
              <a:extLst>
                <a:ext uri="{FF2B5EF4-FFF2-40B4-BE49-F238E27FC236}">
                  <a16:creationId xmlns:a16="http://schemas.microsoft.com/office/drawing/2014/main" id="{1D253A50-92CA-05CD-0814-F56331ABE02D}"/>
                </a:ext>
              </a:extLst>
            </p:cNvPr>
            <p:cNvGrpSpPr/>
            <p:nvPr/>
          </p:nvGrpSpPr>
          <p:grpSpPr>
            <a:xfrm>
              <a:off x="4304323" y="4193178"/>
              <a:ext cx="7772400" cy="2664822"/>
              <a:chOff x="2209800" y="2096589"/>
              <a:chExt cx="7772400" cy="2664822"/>
            </a:xfrm>
          </p:grpSpPr>
          <p:pic>
            <p:nvPicPr>
              <p:cNvPr id="6" name="Picture 5">
                <a:extLst>
                  <a:ext uri="{FF2B5EF4-FFF2-40B4-BE49-F238E27FC236}">
                    <a16:creationId xmlns:a16="http://schemas.microsoft.com/office/drawing/2014/main" id="{7D11BC24-CE9D-C394-DDA0-77739DBDD462}"/>
                  </a:ext>
                </a:extLst>
              </p:cNvPr>
              <p:cNvPicPr>
                <a:picLocks noChangeAspect="1"/>
              </p:cNvPicPr>
              <p:nvPr/>
            </p:nvPicPr>
            <p:blipFill>
              <a:blip r:embed="rId3"/>
              <a:stretch>
                <a:fillRect/>
              </a:stretch>
            </p:blipFill>
            <p:spPr>
              <a:xfrm>
                <a:off x="2209800" y="2096589"/>
                <a:ext cx="7772400" cy="266482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01F8BE2-0C0F-CA0E-2591-246CCC990E64}"/>
                      </a:ext>
                    </a:extLst>
                  </p:cNvPr>
                  <p:cNvSpPr txBox="1"/>
                  <p:nvPr/>
                </p:nvSpPr>
                <p:spPr>
                  <a:xfrm>
                    <a:off x="8815753" y="3024553"/>
                    <a:ext cx="95673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FF0000"/>
                                  </a:solidFill>
                                  <a:latin typeface="Cambria Math" panose="02040503050406030204" pitchFamily="18" charset="0"/>
                                </a:rPr>
                              </m:ctrlPr>
                            </m:sSubPr>
                            <m:e>
                              <m:r>
                                <a:rPr lang="en-US" sz="1200" i="1" smtClean="0">
                                  <a:solidFill>
                                    <a:srgbClr val="FF0000"/>
                                  </a:solidFill>
                                  <a:latin typeface="Cambria Math" panose="02040503050406030204" pitchFamily="18" charset="0"/>
                                  <a:ea typeface="Cambria Math" panose="02040503050406030204" pitchFamily="18" charset="0"/>
                                </a:rPr>
                                <m:t>𝜎</m:t>
                              </m:r>
                            </m:e>
                            <m:sub>
                              <m:r>
                                <a:rPr lang="en-US" sz="1200" b="0" i="1" smtClean="0">
                                  <a:solidFill>
                                    <a:srgbClr val="FF0000"/>
                                  </a:solidFill>
                                  <a:latin typeface="Cambria Math" panose="02040503050406030204" pitchFamily="18" charset="0"/>
                                </a:rPr>
                                <m:t>𝑡</m:t>
                              </m:r>
                            </m:sub>
                          </m:sSub>
                          <m:r>
                            <a:rPr lang="en-US" sz="1200" b="0" i="1" smtClean="0">
                              <a:solidFill>
                                <a:srgbClr val="FF0000"/>
                              </a:solidFill>
                              <a:latin typeface="Cambria Math" panose="02040503050406030204" pitchFamily="18" charset="0"/>
                            </a:rPr>
                            <m:t>=1.4 </m:t>
                          </m:r>
                          <m:r>
                            <a:rPr lang="en-US" sz="1200" b="0" i="1" smtClean="0">
                              <a:solidFill>
                                <a:srgbClr val="FF0000"/>
                              </a:solidFill>
                              <a:latin typeface="Cambria Math" panose="02040503050406030204" pitchFamily="18" charset="0"/>
                            </a:rPr>
                            <m:t>𝑛𝑠</m:t>
                          </m:r>
                        </m:oMath>
                      </m:oMathPara>
                    </a14:m>
                    <a:endParaRPr lang="en-US" sz="1200" dirty="0">
                      <a:solidFill>
                        <a:srgbClr val="FF0000"/>
                      </a:solidFill>
                    </a:endParaRPr>
                  </a:p>
                </p:txBody>
              </p:sp>
            </mc:Choice>
            <mc:Fallback xmlns="">
              <p:sp>
                <p:nvSpPr>
                  <p:cNvPr id="7" name="TextBox 6">
                    <a:extLst>
                      <a:ext uri="{FF2B5EF4-FFF2-40B4-BE49-F238E27FC236}">
                        <a16:creationId xmlns:a16="http://schemas.microsoft.com/office/drawing/2014/main" id="{201F8BE2-0C0F-CA0E-2591-246CCC990E64}"/>
                      </a:ext>
                    </a:extLst>
                  </p:cNvPr>
                  <p:cNvSpPr txBox="1">
                    <a:spLocks noRot="1" noChangeAspect="1" noMove="1" noResize="1" noEditPoints="1" noAdjustHandles="1" noChangeArrowheads="1" noChangeShapeType="1" noTextEdit="1"/>
                  </p:cNvSpPr>
                  <p:nvPr/>
                </p:nvSpPr>
                <p:spPr>
                  <a:xfrm>
                    <a:off x="8815753" y="3024553"/>
                    <a:ext cx="956736" cy="276999"/>
                  </a:xfrm>
                  <a:prstGeom prst="rect">
                    <a:avLst/>
                  </a:prstGeom>
                  <a:blipFill>
                    <a:blip r:embed="rId4"/>
                    <a:stretch>
                      <a:fillRect r="-9524" b="-33333"/>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C3DE819C-05F5-59C2-F21A-D1ABC8DC8318}"/>
                </a:ext>
              </a:extLst>
            </p:cNvPr>
            <p:cNvSpPr txBox="1"/>
            <p:nvPr/>
          </p:nvSpPr>
          <p:spPr>
            <a:xfrm>
              <a:off x="6877538" y="6502859"/>
              <a:ext cx="901209" cy="276999"/>
            </a:xfrm>
            <a:prstGeom prst="rect">
              <a:avLst/>
            </a:prstGeom>
            <a:solidFill>
              <a:schemeClr val="bg1"/>
            </a:solidFill>
          </p:spPr>
          <p:txBody>
            <a:bodyPr wrap="none" rtlCol="0">
              <a:spAutoFit/>
            </a:bodyPr>
            <a:lstStyle/>
            <a:p>
              <a:r>
                <a:rPr lang="en-US" sz="1200" dirty="0" err="1">
                  <a:latin typeface="Times New Roman" panose="02020603050405020304" pitchFamily="18" charset="0"/>
                  <a:cs typeface="Times New Roman" panose="02020603050405020304" pitchFamily="18" charset="0"/>
                </a:rPr>
                <a:t>E</a:t>
              </a:r>
              <a:r>
                <a:rPr lang="en-US" sz="1200" baseline="-25000" dirty="0" err="1">
                  <a:latin typeface="Times New Roman" panose="02020603050405020304" pitchFamily="18" charset="0"/>
                  <a:cs typeface="Times New Roman" panose="02020603050405020304" pitchFamily="18" charset="0"/>
                </a:rPr>
                <a:t>clus</a:t>
              </a:r>
              <a:r>
                <a:rPr lang="en-US" sz="1200" dirty="0">
                  <a:latin typeface="Times New Roman" panose="02020603050405020304" pitchFamily="18" charset="0"/>
                  <a:cs typeface="Times New Roman" panose="02020603050405020304" pitchFamily="18" charset="0"/>
                </a:rPr>
                <a:t> [MeV]</a:t>
              </a:r>
            </a:p>
          </p:txBody>
        </p:sp>
        <p:sp>
          <p:nvSpPr>
            <p:cNvPr id="20" name="TextBox 19">
              <a:extLst>
                <a:ext uri="{FF2B5EF4-FFF2-40B4-BE49-F238E27FC236}">
                  <a16:creationId xmlns:a16="http://schemas.microsoft.com/office/drawing/2014/main" id="{24301720-8094-1ED9-5DBC-DD8F66495C31}"/>
                </a:ext>
              </a:extLst>
            </p:cNvPr>
            <p:cNvSpPr txBox="1"/>
            <p:nvPr/>
          </p:nvSpPr>
          <p:spPr>
            <a:xfrm rot="16200000">
              <a:off x="3844904" y="4439407"/>
              <a:ext cx="918841" cy="276999"/>
            </a:xfrm>
            <a:prstGeom prst="rect">
              <a:avLst/>
            </a:prstGeom>
            <a:solidFill>
              <a:schemeClr val="bg1"/>
            </a:solidFill>
          </p:spPr>
          <p:txBody>
            <a:bodyPr wrap="none" rtlCol="0">
              <a:spAutoFit/>
            </a:bodyPr>
            <a:lstStyle/>
            <a:p>
              <a:r>
                <a:rPr lang="en-US" sz="1200" dirty="0" err="1">
                  <a:latin typeface="Times New Roman" panose="02020603050405020304" pitchFamily="18" charset="0"/>
                  <a:cs typeface="Times New Roman" panose="02020603050405020304" pitchFamily="18" charset="0"/>
                </a:rPr>
                <a:t>Θ</a:t>
              </a:r>
              <a:r>
                <a:rPr lang="en-US" sz="1200" baseline="-25000" dirty="0" err="1">
                  <a:latin typeface="Times New Roman" panose="02020603050405020304" pitchFamily="18" charset="0"/>
                  <a:cs typeface="Times New Roman" panose="02020603050405020304" pitchFamily="18" charset="0"/>
                </a:rPr>
                <a:t>clus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mrad</a:t>
              </a:r>
              <a:r>
                <a:rPr lang="en-US" sz="1200" dirty="0">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09F22E2D-6D22-94D2-0367-BA88687927B5}"/>
                </a:ext>
              </a:extLst>
            </p:cNvPr>
            <p:cNvSpPr txBox="1"/>
            <p:nvPr/>
          </p:nvSpPr>
          <p:spPr>
            <a:xfrm>
              <a:off x="11324851" y="6516775"/>
              <a:ext cx="769763" cy="276999"/>
            </a:xfrm>
            <a:prstGeom prst="rect">
              <a:avLst/>
            </a:prstGeom>
            <a:solidFill>
              <a:schemeClr val="bg1"/>
            </a:solidFill>
          </p:spPr>
          <p:txBody>
            <a:bodyPr wrap="none" rtlCol="0">
              <a:spAutoFit/>
            </a:bodyPr>
            <a:lstStyle/>
            <a:p>
              <a:r>
                <a:rPr lang="en-US" sz="1200" dirty="0" err="1">
                  <a:latin typeface="Times New Roman" panose="02020603050405020304" pitchFamily="18" charset="0"/>
                  <a:cs typeface="Times New Roman" panose="02020603050405020304" pitchFamily="18" charset="0"/>
                </a:rPr>
                <a:t>Δt</a:t>
              </a:r>
              <a:r>
                <a:rPr lang="en-US" sz="1200" baseline="-25000" dirty="0" err="1">
                  <a:latin typeface="Times New Roman" panose="02020603050405020304" pitchFamily="18" charset="0"/>
                  <a:cs typeface="Times New Roman" panose="02020603050405020304" pitchFamily="18" charset="0"/>
                </a:rPr>
                <a:t>clus</a:t>
              </a:r>
              <a:r>
                <a:rPr lang="en-US" sz="1200" dirty="0">
                  <a:latin typeface="Times New Roman" panose="02020603050405020304" pitchFamily="18" charset="0"/>
                  <a:cs typeface="Times New Roman" panose="02020603050405020304" pitchFamily="18" charset="0"/>
                </a:rPr>
                <a:t> [ns]</a:t>
              </a:r>
            </a:p>
          </p:txBody>
        </p:sp>
      </p:grpSp>
      <p:pic>
        <p:nvPicPr>
          <p:cNvPr id="22" name="Immagine 299">
            <a:extLst>
              <a:ext uri="{FF2B5EF4-FFF2-40B4-BE49-F238E27FC236}">
                <a16:creationId xmlns:a16="http://schemas.microsoft.com/office/drawing/2014/main" id="{8D0739F0-CA97-CFD9-BDB4-74CEDF088320}"/>
              </a:ext>
            </a:extLst>
          </p:cNvPr>
          <p:cNvPicPr>
            <a:picLocks noChangeAspect="1"/>
          </p:cNvPicPr>
          <p:nvPr/>
        </p:nvPicPr>
        <p:blipFill rotWithShape="1">
          <a:blip r:embed="rId5"/>
          <a:srcRect t="5396" b="37870"/>
          <a:stretch/>
        </p:blipFill>
        <p:spPr>
          <a:xfrm>
            <a:off x="2744280" y="4510290"/>
            <a:ext cx="2703077" cy="1943444"/>
          </a:xfrm>
          <a:prstGeom prst="rect">
            <a:avLst/>
          </a:prstGeom>
          <a:ln>
            <a:noFill/>
          </a:ln>
        </p:spPr>
      </p:pic>
      <p:pic>
        <p:nvPicPr>
          <p:cNvPr id="24" name="Immagine 298">
            <a:extLst>
              <a:ext uri="{FF2B5EF4-FFF2-40B4-BE49-F238E27FC236}">
                <a16:creationId xmlns:a16="http://schemas.microsoft.com/office/drawing/2014/main" id="{20779452-789C-1D78-D5F7-899745D31399}"/>
              </a:ext>
            </a:extLst>
          </p:cNvPr>
          <p:cNvPicPr>
            <a:picLocks noChangeAspect="1"/>
          </p:cNvPicPr>
          <p:nvPr/>
        </p:nvPicPr>
        <p:blipFill>
          <a:blip r:embed="rId6"/>
          <a:srcRect b="34753"/>
          <a:stretch/>
        </p:blipFill>
        <p:spPr>
          <a:xfrm>
            <a:off x="113604" y="4300366"/>
            <a:ext cx="2755646" cy="2128602"/>
          </a:xfrm>
          <a:prstGeom prst="rect">
            <a:avLst/>
          </a:prstGeom>
          <a:ln>
            <a:noFill/>
          </a:ln>
        </p:spPr>
      </p:pic>
      <p:sp>
        <p:nvSpPr>
          <p:cNvPr id="25" name="TextBox 24">
            <a:extLst>
              <a:ext uri="{FF2B5EF4-FFF2-40B4-BE49-F238E27FC236}">
                <a16:creationId xmlns:a16="http://schemas.microsoft.com/office/drawing/2014/main" id="{4DB54191-4119-B6E2-D0D2-0E9F34620E46}"/>
              </a:ext>
            </a:extLst>
          </p:cNvPr>
          <p:cNvSpPr txBox="1"/>
          <p:nvPr/>
        </p:nvSpPr>
        <p:spPr>
          <a:xfrm>
            <a:off x="420084" y="4202512"/>
            <a:ext cx="5119158" cy="307777"/>
          </a:xfrm>
          <a:prstGeom prst="rect">
            <a:avLst/>
          </a:prstGeom>
          <a:solidFill>
            <a:schemeClr val="bg1"/>
          </a:solidFill>
        </p:spPr>
        <p:txBody>
          <a:bodyPr wrap="none" rtlCol="0">
            <a:spAutoFit/>
          </a:bodyPr>
          <a:lstStyle/>
          <a:p>
            <a:r>
              <a:rPr lang="en-US" sz="1400" b="1" dirty="0">
                <a:solidFill>
                  <a:srgbClr val="FF0000"/>
                </a:solidFill>
              </a:rPr>
              <a:t>Over resonance 402 MeV                Below resonance 205 – 212 MeV </a:t>
            </a:r>
          </a:p>
        </p:txBody>
      </p:sp>
    </p:spTree>
    <p:extLst>
      <p:ext uri="{BB962C8B-B14F-4D97-AF65-F5344CB8AC3E}">
        <p14:creationId xmlns:p14="http://schemas.microsoft.com/office/powerpoint/2010/main" val="3741433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949C-3171-4A12-3FB6-E6C7025A7D44}"/>
              </a:ext>
            </a:extLst>
          </p:cNvPr>
          <p:cNvSpPr>
            <a:spLocks noGrp="1"/>
          </p:cNvSpPr>
          <p:nvPr>
            <p:ph type="title"/>
          </p:nvPr>
        </p:nvSpPr>
        <p:spPr/>
        <p:txBody>
          <a:bodyPr/>
          <a:lstStyle/>
          <a:p>
            <a:r>
              <a:rPr lang="en-US" dirty="0"/>
              <a:t>Conclusions</a:t>
            </a:r>
          </a:p>
        </p:txBody>
      </p:sp>
      <p:sp>
        <p:nvSpPr>
          <p:cNvPr id="4" name="Slide Number Placeholder 3">
            <a:extLst>
              <a:ext uri="{FF2B5EF4-FFF2-40B4-BE49-F238E27FC236}">
                <a16:creationId xmlns:a16="http://schemas.microsoft.com/office/drawing/2014/main" id="{7A18C38F-84F8-1B06-C59F-4C0EE74B70C6}"/>
              </a:ext>
            </a:extLst>
          </p:cNvPr>
          <p:cNvSpPr>
            <a:spLocks noGrp="1"/>
          </p:cNvSpPr>
          <p:nvPr>
            <p:ph type="sldNum" sz="quarter" idx="12"/>
          </p:nvPr>
        </p:nvSpPr>
        <p:spPr/>
        <p:txBody>
          <a:bodyPr/>
          <a:lstStyle/>
          <a:p>
            <a:fld id="{4E73314B-609D-8047-928D-004D7D764717}" type="slidenum">
              <a:rPr lang="en-US" smtClean="0">
                <a:solidFill>
                  <a:srgbClr val="000000"/>
                </a:solidFill>
              </a:rPr>
              <a:pPr/>
              <a:t>29</a:t>
            </a:fld>
            <a:endParaRPr lang="en-US">
              <a:solidFill>
                <a:srgbClr val="000000"/>
              </a:solidFill>
            </a:endParaRPr>
          </a:p>
        </p:txBody>
      </p:sp>
      <p:pic>
        <p:nvPicPr>
          <p:cNvPr id="5" name="Picture 4" descr="Logo&#10;&#10;Description automatically generated">
            <a:extLst>
              <a:ext uri="{FF2B5EF4-FFF2-40B4-BE49-F238E27FC236}">
                <a16:creationId xmlns:a16="http://schemas.microsoft.com/office/drawing/2014/main" id="{7FDF38C2-282A-408B-5C30-393E9EA15348}"/>
              </a:ext>
            </a:extLst>
          </p:cNvPr>
          <p:cNvPicPr>
            <a:picLocks noChangeAspect="1"/>
          </p:cNvPicPr>
          <p:nvPr/>
        </p:nvPicPr>
        <p:blipFill>
          <a:blip r:embed="rId2"/>
          <a:stretch>
            <a:fillRect/>
          </a:stretch>
        </p:blipFill>
        <p:spPr>
          <a:xfrm>
            <a:off x="9427031" y="3465512"/>
            <a:ext cx="2689173" cy="3029801"/>
          </a:xfrm>
          <a:prstGeom prst="rect">
            <a:avLst/>
          </a:prstGeom>
        </p:spPr>
      </p:pic>
      <p:sp>
        <p:nvSpPr>
          <p:cNvPr id="6" name="Text Placeholder 6">
            <a:extLst>
              <a:ext uri="{FF2B5EF4-FFF2-40B4-BE49-F238E27FC236}">
                <a16:creationId xmlns:a16="http://schemas.microsoft.com/office/drawing/2014/main" id="{502CC10F-C543-BA9C-D5B3-1987D536C716}"/>
              </a:ext>
            </a:extLst>
          </p:cNvPr>
          <p:cNvSpPr txBox="1">
            <a:spLocks/>
          </p:cNvSpPr>
          <p:nvPr/>
        </p:nvSpPr>
        <p:spPr>
          <a:xfrm>
            <a:off x="754379" y="2052394"/>
            <a:ext cx="8903971" cy="3265727"/>
          </a:xfrm>
          <a:prstGeom prst="rect">
            <a:avLst/>
          </a:prstGeom>
          <a:solidFill>
            <a:srgbClr val="F8F7F3"/>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000" dirty="0">
                <a:solidFill>
                  <a:schemeClr val="accent5"/>
                </a:solidFill>
              </a:rPr>
              <a:t>The PADME experiment searches for signals of dark matter in positron annihilations:</a:t>
            </a:r>
          </a:p>
          <a:p>
            <a:pPr marL="0" indent="0">
              <a:spcBef>
                <a:spcPts val="600"/>
              </a:spcBef>
              <a:buFont typeface="Arial" panose="020B0604020202020204" pitchFamily="34" charset="0"/>
              <a:buNone/>
            </a:pPr>
            <a:endParaRPr lang="en-GB" sz="2000" dirty="0">
              <a:solidFill>
                <a:schemeClr val="accent5"/>
              </a:solidFill>
            </a:endParaRPr>
          </a:p>
          <a:p>
            <a:pPr marL="742950" lvl="1" indent="-285750">
              <a:buFont typeface="Wingdings" charset="2"/>
              <a:buChar char="§"/>
            </a:pPr>
            <a:r>
              <a:rPr lang="en-GB" sz="2000" dirty="0">
                <a:solidFill>
                  <a:schemeClr val="accent5"/>
                </a:solidFill>
              </a:rPr>
              <a:t>PADME is the first experiment to study the reaction </a:t>
            </a:r>
            <a:r>
              <a:rPr lang="en-GB" sz="2000" i="1" dirty="0" err="1">
                <a:solidFill>
                  <a:schemeClr val="accent5"/>
                </a:solidFill>
              </a:rPr>
              <a:t>e</a:t>
            </a:r>
            <a:r>
              <a:rPr lang="en-GB" sz="2000" i="1" baseline="30000" dirty="0" err="1">
                <a:solidFill>
                  <a:schemeClr val="accent5"/>
                </a:solidFill>
              </a:rPr>
              <a:t>+</a:t>
            </a:r>
            <a:r>
              <a:rPr lang="en-GB" sz="2000" i="1" dirty="0" err="1">
                <a:solidFill>
                  <a:schemeClr val="accent5"/>
                </a:solidFill>
              </a:rPr>
              <a:t>e</a:t>
            </a:r>
            <a:r>
              <a:rPr lang="en-GB" sz="2000" i="1" baseline="30000" dirty="0">
                <a:solidFill>
                  <a:schemeClr val="accent5"/>
                </a:solidFill>
                <a:latin typeface="Symbol" charset="2"/>
                <a:ea typeface="Symbol" charset="2"/>
                <a:cs typeface="Symbol" charset="2"/>
              </a:rPr>
              <a:t>-</a:t>
            </a:r>
            <a:r>
              <a:rPr lang="en-GB" sz="2000" i="1" dirty="0">
                <a:solidFill>
                  <a:schemeClr val="accent5"/>
                </a:solidFill>
              </a:rPr>
              <a:t> </a:t>
            </a:r>
            <a:r>
              <a:rPr lang="en-GB" sz="1600" i="1" dirty="0">
                <a:solidFill>
                  <a:srgbClr val="00B0F0"/>
                </a:solidFill>
              </a:rPr>
              <a:t>→</a:t>
            </a:r>
            <a:r>
              <a:rPr lang="en-GB" sz="2000" i="1" dirty="0">
                <a:solidFill>
                  <a:schemeClr val="accent5"/>
                </a:solidFill>
              </a:rPr>
              <a:t> </a:t>
            </a:r>
            <a:r>
              <a:rPr lang="en-GB" sz="2000" i="1" dirty="0">
                <a:solidFill>
                  <a:schemeClr val="accent5"/>
                </a:solidFill>
                <a:latin typeface="Symbol" charset="2"/>
                <a:ea typeface="Symbol" charset="2"/>
                <a:cs typeface="Symbol" charset="2"/>
              </a:rPr>
              <a:t>g </a:t>
            </a:r>
            <a:r>
              <a:rPr lang="en-GB" sz="2000" i="1" dirty="0">
                <a:solidFill>
                  <a:schemeClr val="accent5"/>
                </a:solidFill>
              </a:rPr>
              <a:t>A’ </a:t>
            </a:r>
            <a:r>
              <a:rPr lang="en-GB" sz="2000" dirty="0">
                <a:solidFill>
                  <a:schemeClr val="accent5"/>
                </a:solidFill>
                <a:ea typeface="Symbol" charset="2"/>
                <a:cs typeface="Symbol" charset="2"/>
              </a:rPr>
              <a:t>with a model independent approach;</a:t>
            </a:r>
          </a:p>
          <a:p>
            <a:pPr marL="742950" lvl="1" indent="-285750">
              <a:buFont typeface="Wingdings" charset="2"/>
              <a:buChar char="§"/>
            </a:pPr>
            <a:r>
              <a:rPr lang="en-GB" sz="2000" dirty="0">
                <a:solidFill>
                  <a:schemeClr val="accent5"/>
                </a:solidFill>
              </a:rPr>
              <a:t>Three data takings: analysis is ongoing;</a:t>
            </a:r>
            <a:endParaRPr lang="en-GB" sz="2000" dirty="0">
              <a:solidFill>
                <a:schemeClr val="accent5"/>
              </a:solidFill>
              <a:ea typeface="Symbol" charset="2"/>
              <a:cs typeface="Symbol" charset="2"/>
            </a:endParaRPr>
          </a:p>
          <a:p>
            <a:pPr marL="742950" lvl="1" indent="-285750">
              <a:buFont typeface="Wingdings" charset="2"/>
              <a:buChar char="§"/>
            </a:pPr>
            <a:r>
              <a:rPr lang="en-GB" sz="2000" dirty="0">
                <a:solidFill>
                  <a:schemeClr val="accent5"/>
                </a:solidFill>
                <a:ea typeface="Symbol" charset="2"/>
                <a:cs typeface="Symbol" charset="2"/>
              </a:rPr>
              <a:t>Many physics items can be explored:</a:t>
            </a:r>
          </a:p>
          <a:p>
            <a:pPr marL="1142629" lvl="2" indent="-285750">
              <a:buFont typeface="Wingdings" charset="2"/>
              <a:buChar char="§"/>
            </a:pPr>
            <a:r>
              <a:rPr lang="en-GB" sz="1600" dirty="0">
                <a:solidFill>
                  <a:schemeClr val="accent5"/>
                </a:solidFill>
              </a:rPr>
              <a:t>visible/invisible dark photons, ALPs search, Fifth force, dark Higgs, </a:t>
            </a:r>
            <a:r>
              <a:rPr lang="en-GB" sz="1600" b="1" i="1" dirty="0">
                <a:solidFill>
                  <a:schemeClr val="accent5"/>
                </a:solidFill>
              </a:rPr>
              <a:t>X17</a:t>
            </a:r>
            <a:r>
              <a:rPr lang="en-GB" sz="1600" b="1" dirty="0">
                <a:solidFill>
                  <a:schemeClr val="accent5"/>
                </a:solidFill>
              </a:rPr>
              <a:t> boson</a:t>
            </a:r>
          </a:p>
          <a:p>
            <a:pPr marL="684213" lvl="1" indent="-233363">
              <a:buFont typeface="Wingdings" charset="2"/>
              <a:buChar char="§"/>
            </a:pPr>
            <a:r>
              <a:rPr lang="en-GB" sz="2000" dirty="0">
                <a:solidFill>
                  <a:schemeClr val="accent5"/>
                </a:solidFill>
              </a:rPr>
              <a:t>Data taking will continue next year 2024.</a:t>
            </a:r>
          </a:p>
          <a:p>
            <a:pPr marL="742950" lvl="1" indent="-285750">
              <a:buFont typeface="Wingdings" charset="2"/>
              <a:buChar char="§"/>
            </a:pPr>
            <a:endParaRPr lang="en-GB" sz="2000" dirty="0">
              <a:solidFill>
                <a:schemeClr val="accent5"/>
              </a:solidFill>
            </a:endParaRPr>
          </a:p>
          <a:p>
            <a:pPr marL="742950" lvl="1" indent="-285750">
              <a:buFont typeface="Wingdings" charset="2"/>
              <a:buChar char="§"/>
            </a:pPr>
            <a:endParaRPr lang="en-GB" sz="2000" dirty="0">
              <a:solidFill>
                <a:schemeClr val="accent5"/>
              </a:solidFill>
            </a:endParaRPr>
          </a:p>
          <a:p>
            <a:endParaRPr lang="en-US" dirty="0"/>
          </a:p>
        </p:txBody>
      </p:sp>
      <p:sp>
        <p:nvSpPr>
          <p:cNvPr id="7" name="TextBox 6">
            <a:extLst>
              <a:ext uri="{FF2B5EF4-FFF2-40B4-BE49-F238E27FC236}">
                <a16:creationId xmlns:a16="http://schemas.microsoft.com/office/drawing/2014/main" id="{0E3A05DD-2B36-BAAF-30CC-B1F146FFDDFA}"/>
              </a:ext>
            </a:extLst>
          </p:cNvPr>
          <p:cNvSpPr txBox="1"/>
          <p:nvPr/>
        </p:nvSpPr>
        <p:spPr>
          <a:xfrm>
            <a:off x="5519677" y="5713025"/>
            <a:ext cx="4495800" cy="369332"/>
          </a:xfrm>
          <a:prstGeom prst="rect">
            <a:avLst/>
          </a:prstGeom>
          <a:noFill/>
        </p:spPr>
        <p:txBody>
          <a:bodyPr wrap="square" rtlCol="0">
            <a:spAutoFit/>
          </a:bodyPr>
          <a:lstStyle/>
          <a:p>
            <a:r>
              <a:rPr lang="en-US" dirty="0"/>
              <a:t>is exploring the DARK SECTOR</a:t>
            </a:r>
            <a:r>
              <a:rPr lang="is-IS" dirty="0"/>
              <a:t>…</a:t>
            </a:r>
            <a:endParaRPr lang="en-US" dirty="0"/>
          </a:p>
        </p:txBody>
      </p:sp>
      <p:pic>
        <p:nvPicPr>
          <p:cNvPr id="8" name="Picture 7">
            <a:extLst>
              <a:ext uri="{FF2B5EF4-FFF2-40B4-BE49-F238E27FC236}">
                <a16:creationId xmlns:a16="http://schemas.microsoft.com/office/drawing/2014/main" id="{9441F4FA-B5F2-33A3-8783-C3FD7A0726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0078" y="5408899"/>
            <a:ext cx="1904999" cy="622658"/>
          </a:xfrm>
          <a:prstGeom prst="rect">
            <a:avLst/>
          </a:prstGeom>
        </p:spPr>
      </p:pic>
    </p:spTree>
    <p:extLst>
      <p:ext uri="{BB962C8B-B14F-4D97-AF65-F5344CB8AC3E}">
        <p14:creationId xmlns:p14="http://schemas.microsoft.com/office/powerpoint/2010/main" val="117805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F3862-8018-63B4-A9D4-26A3CA5E6D1E}"/>
              </a:ext>
            </a:extLst>
          </p:cNvPr>
          <p:cNvSpPr>
            <a:spLocks noGrp="1"/>
          </p:cNvSpPr>
          <p:nvPr>
            <p:ph type="title"/>
          </p:nvPr>
        </p:nvSpPr>
        <p:spPr/>
        <p:txBody>
          <a:bodyPr/>
          <a:lstStyle/>
          <a:p>
            <a:r>
              <a:rPr lang="en-US"/>
              <a:t>The Dark Matter issue</a:t>
            </a:r>
          </a:p>
        </p:txBody>
      </p:sp>
      <p:grpSp>
        <p:nvGrpSpPr>
          <p:cNvPr id="5" name="Group 4">
            <a:extLst>
              <a:ext uri="{FF2B5EF4-FFF2-40B4-BE49-F238E27FC236}">
                <a16:creationId xmlns:a16="http://schemas.microsoft.com/office/drawing/2014/main" id="{CA92BAF7-740C-F1A0-E013-E2DFED72BD67}"/>
              </a:ext>
            </a:extLst>
          </p:cNvPr>
          <p:cNvGrpSpPr/>
          <p:nvPr/>
        </p:nvGrpSpPr>
        <p:grpSpPr>
          <a:xfrm>
            <a:off x="5680628" y="1314398"/>
            <a:ext cx="4895850" cy="2812291"/>
            <a:chOff x="6686550" y="1468439"/>
            <a:chExt cx="4895850" cy="2812291"/>
          </a:xfrm>
        </p:grpSpPr>
        <p:pic>
          <p:nvPicPr>
            <p:cNvPr id="6" name="Picture 5">
              <a:extLst>
                <a:ext uri="{FF2B5EF4-FFF2-40B4-BE49-F238E27FC236}">
                  <a16:creationId xmlns:a16="http://schemas.microsoft.com/office/drawing/2014/main" id="{8B54954E-E67F-E12E-7B77-B08F70C3038E}"/>
                </a:ext>
              </a:extLst>
            </p:cNvPr>
            <p:cNvPicPr>
              <a:picLocks noChangeAspect="1"/>
            </p:cNvPicPr>
            <p:nvPr/>
          </p:nvPicPr>
          <p:blipFill>
            <a:blip r:embed="rId2"/>
            <a:stretch>
              <a:fillRect/>
            </a:stretch>
          </p:blipFill>
          <p:spPr>
            <a:xfrm>
              <a:off x="6686550" y="1468439"/>
              <a:ext cx="4895850" cy="2812291"/>
            </a:xfrm>
            <a:prstGeom prst="rect">
              <a:avLst/>
            </a:prstGeom>
          </p:spPr>
        </p:pic>
        <p:sp>
          <p:nvSpPr>
            <p:cNvPr id="7" name="TextBox 6">
              <a:extLst>
                <a:ext uri="{FF2B5EF4-FFF2-40B4-BE49-F238E27FC236}">
                  <a16:creationId xmlns:a16="http://schemas.microsoft.com/office/drawing/2014/main" id="{8DECC36E-93DC-5523-DA52-F98901E2D105}"/>
                </a:ext>
              </a:extLst>
            </p:cNvPr>
            <p:cNvSpPr txBox="1"/>
            <p:nvPr/>
          </p:nvSpPr>
          <p:spPr>
            <a:xfrm>
              <a:off x="6700755" y="1574193"/>
              <a:ext cx="2756652" cy="276999"/>
            </a:xfrm>
            <a:prstGeom prst="rect">
              <a:avLst/>
            </a:prstGeom>
            <a:noFill/>
          </p:spPr>
          <p:txBody>
            <a:bodyPr wrap="none" rtlCol="0">
              <a:spAutoFit/>
            </a:bodyPr>
            <a:lstStyle/>
            <a:p>
              <a:r>
                <a:rPr lang="is-IS" sz="1200" b="1" dirty="0">
                  <a:solidFill>
                    <a:schemeClr val="tx2">
                      <a:lumMod val="75000"/>
                    </a:schemeClr>
                  </a:solidFill>
                </a:rPr>
                <a:t>J.Phys.Conf.Ser. 615 (2015) no.1, 012002</a:t>
              </a:r>
              <a:endParaRPr lang="en-US" sz="1200" dirty="0">
                <a:solidFill>
                  <a:schemeClr val="tx2">
                    <a:lumMod val="75000"/>
                  </a:schemeClr>
                </a:solidFill>
              </a:endParaRPr>
            </a:p>
          </p:txBody>
        </p:sp>
      </p:grpSp>
      <p:pic>
        <p:nvPicPr>
          <p:cNvPr id="8" name="Picture 7">
            <a:extLst>
              <a:ext uri="{FF2B5EF4-FFF2-40B4-BE49-F238E27FC236}">
                <a16:creationId xmlns:a16="http://schemas.microsoft.com/office/drawing/2014/main" id="{74EA4B30-CF60-701A-0C56-9E09F0A34714}"/>
              </a:ext>
            </a:extLst>
          </p:cNvPr>
          <p:cNvPicPr>
            <a:picLocks noChangeAspect="1"/>
          </p:cNvPicPr>
          <p:nvPr/>
        </p:nvPicPr>
        <p:blipFill>
          <a:blip r:embed="rId3"/>
          <a:stretch>
            <a:fillRect/>
          </a:stretch>
        </p:blipFill>
        <p:spPr>
          <a:xfrm>
            <a:off x="6925631" y="4067079"/>
            <a:ext cx="4447495" cy="2741538"/>
          </a:xfrm>
          <a:prstGeom prst="rect">
            <a:avLst/>
          </a:prstGeom>
        </p:spPr>
      </p:pic>
      <p:sp>
        <p:nvSpPr>
          <p:cNvPr id="10" name="TextBox 9">
            <a:extLst>
              <a:ext uri="{FF2B5EF4-FFF2-40B4-BE49-F238E27FC236}">
                <a16:creationId xmlns:a16="http://schemas.microsoft.com/office/drawing/2014/main" id="{BF46660F-7DDB-9CFC-140D-47B8D1BC1447}"/>
              </a:ext>
            </a:extLst>
          </p:cNvPr>
          <p:cNvSpPr txBox="1"/>
          <p:nvPr/>
        </p:nvSpPr>
        <p:spPr>
          <a:xfrm>
            <a:off x="626724" y="2198670"/>
            <a:ext cx="5068109" cy="1200329"/>
          </a:xfrm>
          <a:prstGeom prst="rect">
            <a:avLst/>
          </a:prstGeom>
          <a:noFill/>
        </p:spPr>
        <p:txBody>
          <a:bodyPr wrap="square" rtlCol="0">
            <a:spAutoFit/>
          </a:bodyPr>
          <a:lstStyle/>
          <a:p>
            <a:r>
              <a:rPr lang="en-US" dirty="0">
                <a:solidFill>
                  <a:schemeClr val="accent1"/>
                </a:solidFill>
              </a:rPr>
              <a:t>From Cosmological and Astrophysical observations of gravitational effects, something else than ordinary Baryonic matter should exist. </a:t>
            </a:r>
          </a:p>
          <a:p>
            <a:endParaRPr lang="en-US" dirty="0">
              <a:solidFill>
                <a:schemeClr val="accent1"/>
              </a:solidFill>
            </a:endParaRPr>
          </a:p>
        </p:txBody>
      </p:sp>
      <p:sp>
        <p:nvSpPr>
          <p:cNvPr id="11" name="TextBox 10">
            <a:extLst>
              <a:ext uri="{FF2B5EF4-FFF2-40B4-BE49-F238E27FC236}">
                <a16:creationId xmlns:a16="http://schemas.microsoft.com/office/drawing/2014/main" id="{816FD2B7-BD57-AC5E-0756-4D4B0E9B638F}"/>
              </a:ext>
            </a:extLst>
          </p:cNvPr>
          <p:cNvSpPr txBox="1"/>
          <p:nvPr/>
        </p:nvSpPr>
        <p:spPr>
          <a:xfrm>
            <a:off x="638404" y="3111026"/>
            <a:ext cx="4895850" cy="1200329"/>
          </a:xfrm>
          <a:prstGeom prst="rect">
            <a:avLst/>
          </a:prstGeom>
          <a:noFill/>
        </p:spPr>
        <p:txBody>
          <a:bodyPr wrap="square" rtlCol="0">
            <a:spAutoFit/>
          </a:bodyPr>
          <a:lstStyle/>
          <a:p>
            <a:r>
              <a:rPr lang="en-US" dirty="0">
                <a:solidFill>
                  <a:schemeClr val="accent1"/>
                </a:solidFill>
              </a:rPr>
              <a:t>The abundance of this new entity is 5 times larger than SM particles.</a:t>
            </a:r>
          </a:p>
          <a:p>
            <a:endParaRPr lang="en-US" dirty="0">
              <a:solidFill>
                <a:schemeClr val="accent1"/>
              </a:solidFill>
            </a:endParaRPr>
          </a:p>
          <a:p>
            <a:endParaRPr lang="it-IT" dirty="0"/>
          </a:p>
        </p:txBody>
      </p:sp>
      <p:sp>
        <p:nvSpPr>
          <p:cNvPr id="2" name="Slide Number Placeholder 1">
            <a:extLst>
              <a:ext uri="{FF2B5EF4-FFF2-40B4-BE49-F238E27FC236}">
                <a16:creationId xmlns:a16="http://schemas.microsoft.com/office/drawing/2014/main" id="{5D8C7971-1470-5CAD-59A5-EB06A74715DA}"/>
              </a:ext>
            </a:extLst>
          </p:cNvPr>
          <p:cNvSpPr>
            <a:spLocks noGrp="1"/>
          </p:cNvSpPr>
          <p:nvPr>
            <p:ph type="sldNum" sz="quarter" idx="12"/>
          </p:nvPr>
        </p:nvSpPr>
        <p:spPr/>
        <p:txBody>
          <a:bodyPr/>
          <a:lstStyle/>
          <a:p>
            <a:fld id="{FD720266-2806-FD4B-BDA0-B40673E12AB8}" type="slidenum">
              <a:rPr lang="en-US" smtClean="0"/>
              <a:pPr/>
              <a:t>3</a:t>
            </a:fld>
            <a:endParaRPr lang="en-US"/>
          </a:p>
        </p:txBody>
      </p:sp>
      <p:grpSp>
        <p:nvGrpSpPr>
          <p:cNvPr id="3" name="Group 2">
            <a:extLst>
              <a:ext uri="{FF2B5EF4-FFF2-40B4-BE49-F238E27FC236}">
                <a16:creationId xmlns:a16="http://schemas.microsoft.com/office/drawing/2014/main" id="{FA97CD66-2DDF-0FDC-13B5-24AEE381AB82}"/>
              </a:ext>
            </a:extLst>
          </p:cNvPr>
          <p:cNvGrpSpPr/>
          <p:nvPr/>
        </p:nvGrpSpPr>
        <p:grpSpPr>
          <a:xfrm>
            <a:off x="1278248" y="3819534"/>
            <a:ext cx="3644575" cy="2808353"/>
            <a:chOff x="692426" y="3929715"/>
            <a:chExt cx="3644575" cy="2808353"/>
          </a:xfrm>
        </p:grpSpPr>
        <p:pic>
          <p:nvPicPr>
            <p:cNvPr id="12" name="Picture 11" descr="Diagram, schematic&#10;&#10;Description automatically generated">
              <a:extLst>
                <a:ext uri="{FF2B5EF4-FFF2-40B4-BE49-F238E27FC236}">
                  <a16:creationId xmlns:a16="http://schemas.microsoft.com/office/drawing/2014/main" id="{B7968466-E8E6-577A-39FD-A58AD863BF44}"/>
                </a:ext>
              </a:extLst>
            </p:cNvPr>
            <p:cNvPicPr>
              <a:picLocks noChangeAspect="1"/>
            </p:cNvPicPr>
            <p:nvPr/>
          </p:nvPicPr>
          <p:blipFill>
            <a:blip r:embed="rId4"/>
            <a:stretch>
              <a:fillRect/>
            </a:stretch>
          </p:blipFill>
          <p:spPr>
            <a:xfrm>
              <a:off x="692426" y="3929715"/>
              <a:ext cx="3644575" cy="2808353"/>
            </a:xfrm>
            <a:prstGeom prst="rect">
              <a:avLst/>
            </a:prstGeom>
          </p:spPr>
        </p:pic>
        <p:sp>
          <p:nvSpPr>
            <p:cNvPr id="13" name="TextBox 12">
              <a:extLst>
                <a:ext uri="{FF2B5EF4-FFF2-40B4-BE49-F238E27FC236}">
                  <a16:creationId xmlns:a16="http://schemas.microsoft.com/office/drawing/2014/main" id="{D5E401CD-2C86-D2CC-AA34-50D964EC6C13}"/>
                </a:ext>
              </a:extLst>
            </p:cNvPr>
            <p:cNvSpPr txBox="1"/>
            <p:nvPr/>
          </p:nvSpPr>
          <p:spPr>
            <a:xfrm>
              <a:off x="692426" y="4091667"/>
              <a:ext cx="921599" cy="276999"/>
            </a:xfrm>
            <a:prstGeom prst="rect">
              <a:avLst/>
            </a:prstGeom>
            <a:solidFill>
              <a:srgbClr val="000000"/>
            </a:solidFill>
          </p:spPr>
          <p:txBody>
            <a:bodyPr wrap="none" rtlCol="0">
              <a:spAutoFit/>
            </a:bodyPr>
            <a:lstStyle/>
            <a:p>
              <a:r>
                <a:rPr lang="en-US" sz="1200" dirty="0">
                  <a:solidFill>
                    <a:schemeClr val="bg1"/>
                  </a:solidFill>
                </a:rPr>
                <a:t>dark matter</a:t>
              </a:r>
            </a:p>
          </p:txBody>
        </p:sp>
        <p:sp>
          <p:nvSpPr>
            <p:cNvPr id="14" name="TextBox 13">
              <a:extLst>
                <a:ext uri="{FF2B5EF4-FFF2-40B4-BE49-F238E27FC236}">
                  <a16:creationId xmlns:a16="http://schemas.microsoft.com/office/drawing/2014/main" id="{A93461E2-E160-8CB4-8E47-A3319CB3EA37}"/>
                </a:ext>
              </a:extLst>
            </p:cNvPr>
            <p:cNvSpPr txBox="1"/>
            <p:nvPr/>
          </p:nvSpPr>
          <p:spPr>
            <a:xfrm>
              <a:off x="767861" y="5637874"/>
              <a:ext cx="797169" cy="461665"/>
            </a:xfrm>
            <a:prstGeom prst="rect">
              <a:avLst/>
            </a:prstGeom>
            <a:solidFill>
              <a:srgbClr val="000000"/>
            </a:solidFill>
          </p:spPr>
          <p:txBody>
            <a:bodyPr wrap="square" rtlCol="0">
              <a:spAutoFit/>
            </a:bodyPr>
            <a:lstStyle/>
            <a:p>
              <a:r>
                <a:rPr lang="en-US" sz="1200" dirty="0">
                  <a:solidFill>
                    <a:schemeClr val="bg1"/>
                  </a:solidFill>
                </a:rPr>
                <a:t>visible matter</a:t>
              </a:r>
            </a:p>
          </p:txBody>
        </p:sp>
        <p:sp>
          <p:nvSpPr>
            <p:cNvPr id="15" name="TextBox 14">
              <a:extLst>
                <a:ext uri="{FF2B5EF4-FFF2-40B4-BE49-F238E27FC236}">
                  <a16:creationId xmlns:a16="http://schemas.microsoft.com/office/drawing/2014/main" id="{2F7952CF-0DB5-2992-E8DB-04D9E8545A8E}"/>
                </a:ext>
              </a:extLst>
            </p:cNvPr>
            <p:cNvSpPr txBox="1"/>
            <p:nvPr/>
          </p:nvSpPr>
          <p:spPr>
            <a:xfrm>
              <a:off x="3487311" y="4159460"/>
              <a:ext cx="724221" cy="461665"/>
            </a:xfrm>
            <a:prstGeom prst="rect">
              <a:avLst/>
            </a:prstGeom>
            <a:gradFill flip="none" rotWithShape="1">
              <a:gsLst>
                <a:gs pos="0">
                  <a:srgbClr val="4C4A48"/>
                </a:gs>
                <a:gs pos="69000">
                  <a:schemeClr val="tx1"/>
                </a:gs>
                <a:gs pos="100000">
                  <a:schemeClr val="tx1"/>
                </a:gs>
              </a:gsLst>
              <a:path path="circle">
                <a:fillToRect t="100000" r="100000"/>
              </a:path>
              <a:tileRect l="-100000" b="-100000"/>
            </a:gradFill>
          </p:spPr>
          <p:txBody>
            <a:bodyPr wrap="square" rtlCol="0">
              <a:spAutoFit/>
            </a:bodyPr>
            <a:lstStyle/>
            <a:p>
              <a:r>
                <a:rPr lang="en-US" sz="1200" dirty="0">
                  <a:solidFill>
                    <a:schemeClr val="bg1"/>
                  </a:solidFill>
                </a:rPr>
                <a:t>solar system</a:t>
              </a:r>
            </a:p>
          </p:txBody>
        </p:sp>
      </p:grpSp>
    </p:spTree>
    <p:extLst>
      <p:ext uri="{BB962C8B-B14F-4D97-AF65-F5344CB8AC3E}">
        <p14:creationId xmlns:p14="http://schemas.microsoft.com/office/powerpoint/2010/main" val="4270473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077F4-85B4-3B3A-9E41-63D81034BC98}"/>
              </a:ext>
            </a:extLst>
          </p:cNvPr>
          <p:cNvSpPr>
            <a:spLocks noGrp="1"/>
          </p:cNvSpPr>
          <p:nvPr>
            <p:ph type="title"/>
          </p:nvPr>
        </p:nvSpPr>
        <p:spPr/>
        <p:txBody>
          <a:bodyPr/>
          <a:lstStyle/>
          <a:p>
            <a:r>
              <a:rPr lang="en-US" dirty="0"/>
              <a:t>BACKUPS</a:t>
            </a:r>
          </a:p>
        </p:txBody>
      </p:sp>
      <p:sp>
        <p:nvSpPr>
          <p:cNvPr id="3" name="Slide Number Placeholder 2">
            <a:extLst>
              <a:ext uri="{FF2B5EF4-FFF2-40B4-BE49-F238E27FC236}">
                <a16:creationId xmlns:a16="http://schemas.microsoft.com/office/drawing/2014/main" id="{129811C6-FAC9-5A98-1FE8-90A597FF5663}"/>
              </a:ext>
            </a:extLst>
          </p:cNvPr>
          <p:cNvSpPr>
            <a:spLocks noGrp="1"/>
          </p:cNvSpPr>
          <p:nvPr>
            <p:ph type="sldNum" sz="quarter" idx="12"/>
          </p:nvPr>
        </p:nvSpPr>
        <p:spPr/>
        <p:txBody>
          <a:bodyPr/>
          <a:lstStyle/>
          <a:p>
            <a:fld id="{FD720266-2806-FD4B-BDA0-B40673E12AB8}" type="slidenum">
              <a:rPr lang="en-US" smtClean="0"/>
              <a:pPr/>
              <a:t>30</a:t>
            </a:fld>
            <a:endParaRPr lang="en-US" dirty="0"/>
          </a:p>
        </p:txBody>
      </p:sp>
    </p:spTree>
    <p:extLst>
      <p:ext uri="{BB962C8B-B14F-4D97-AF65-F5344CB8AC3E}">
        <p14:creationId xmlns:p14="http://schemas.microsoft.com/office/powerpoint/2010/main" val="58471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099C5C-5E23-681C-087A-69D89B68E4FA}"/>
              </a:ext>
            </a:extLst>
          </p:cNvPr>
          <p:cNvSpPr>
            <a:spLocks noGrp="1"/>
          </p:cNvSpPr>
          <p:nvPr>
            <p:ph type="title"/>
          </p:nvPr>
        </p:nvSpPr>
        <p:spPr/>
        <p:txBody>
          <a:bodyPr/>
          <a:lstStyle/>
          <a:p>
            <a:r>
              <a:rPr lang="en-US" dirty="0"/>
              <a:t>The Dark Matter issue</a:t>
            </a:r>
          </a:p>
        </p:txBody>
      </p:sp>
      <p:sp>
        <p:nvSpPr>
          <p:cNvPr id="4" name="Slide Number Placeholder 3">
            <a:extLst>
              <a:ext uri="{FF2B5EF4-FFF2-40B4-BE49-F238E27FC236}">
                <a16:creationId xmlns:a16="http://schemas.microsoft.com/office/drawing/2014/main" id="{B0F471E4-209F-2C48-C393-35BDA28C8CB9}"/>
              </a:ext>
            </a:extLst>
          </p:cNvPr>
          <p:cNvSpPr>
            <a:spLocks noGrp="1"/>
          </p:cNvSpPr>
          <p:nvPr>
            <p:ph type="sldNum" sz="quarter" idx="12"/>
          </p:nvPr>
        </p:nvSpPr>
        <p:spPr/>
        <p:txBody>
          <a:bodyPr/>
          <a:lstStyle/>
          <a:p>
            <a:fld id="{4E73314B-609D-8047-928D-004D7D764717}" type="slidenum">
              <a:rPr lang="en-US" smtClean="0"/>
              <a:pPr/>
              <a:t>4</a:t>
            </a:fld>
            <a:endParaRPr lang="en-US"/>
          </a:p>
        </p:txBody>
      </p:sp>
      <p:sp>
        <p:nvSpPr>
          <p:cNvPr id="10" name="TextBox 9">
            <a:extLst>
              <a:ext uri="{FF2B5EF4-FFF2-40B4-BE49-F238E27FC236}">
                <a16:creationId xmlns:a16="http://schemas.microsoft.com/office/drawing/2014/main" id="{308A8E9F-90CA-DCBE-3146-0D60001E6810}"/>
              </a:ext>
            </a:extLst>
          </p:cNvPr>
          <p:cNvSpPr txBox="1"/>
          <p:nvPr/>
        </p:nvSpPr>
        <p:spPr>
          <a:xfrm>
            <a:off x="692426" y="2156590"/>
            <a:ext cx="8623194" cy="369332"/>
          </a:xfrm>
          <a:prstGeom prst="rect">
            <a:avLst/>
          </a:prstGeom>
          <a:noFill/>
        </p:spPr>
        <p:txBody>
          <a:bodyPr wrap="none" rtlCol="0">
            <a:spAutoFit/>
          </a:bodyPr>
          <a:lstStyle/>
          <a:p>
            <a:r>
              <a:rPr lang="en-GB" dirty="0">
                <a:solidFill>
                  <a:schemeClr val="accent1"/>
                </a:solidFill>
              </a:rPr>
              <a:t>Astronomers think that galaxies cannot form without the gravitational pull of dark matter. </a:t>
            </a:r>
            <a:endParaRPr lang="it-IT" dirty="0">
              <a:solidFill>
                <a:schemeClr val="accent1"/>
              </a:solidFill>
            </a:endParaRPr>
          </a:p>
        </p:txBody>
      </p:sp>
      <p:sp>
        <p:nvSpPr>
          <p:cNvPr id="13" name="TextBox 12">
            <a:extLst>
              <a:ext uri="{FF2B5EF4-FFF2-40B4-BE49-F238E27FC236}">
                <a16:creationId xmlns:a16="http://schemas.microsoft.com/office/drawing/2014/main" id="{BD63B95A-E87A-8EFA-7539-976C12441793}"/>
              </a:ext>
            </a:extLst>
          </p:cNvPr>
          <p:cNvSpPr txBox="1"/>
          <p:nvPr/>
        </p:nvSpPr>
        <p:spPr>
          <a:xfrm>
            <a:off x="5551490" y="5505024"/>
            <a:ext cx="6350504" cy="369332"/>
          </a:xfrm>
          <a:prstGeom prst="rect">
            <a:avLst/>
          </a:prstGeom>
          <a:noFill/>
        </p:spPr>
        <p:txBody>
          <a:bodyPr wrap="square" rtlCol="0">
            <a:spAutoFit/>
          </a:bodyPr>
          <a:lstStyle/>
          <a:p>
            <a:r>
              <a:rPr lang="en-US" dirty="0"/>
              <a:t>DM also justifies the measured fluctuations of CMB radiations. </a:t>
            </a:r>
          </a:p>
        </p:txBody>
      </p:sp>
      <p:sp>
        <p:nvSpPr>
          <p:cNvPr id="2" name="TextBox 1">
            <a:extLst>
              <a:ext uri="{FF2B5EF4-FFF2-40B4-BE49-F238E27FC236}">
                <a16:creationId xmlns:a16="http://schemas.microsoft.com/office/drawing/2014/main" id="{A882C949-7460-2F8C-A216-A364E33F3E20}"/>
              </a:ext>
            </a:extLst>
          </p:cNvPr>
          <p:cNvSpPr txBox="1"/>
          <p:nvPr/>
        </p:nvSpPr>
        <p:spPr>
          <a:xfrm>
            <a:off x="582246" y="6094303"/>
            <a:ext cx="11027508" cy="646331"/>
          </a:xfrm>
          <a:prstGeom prst="rect">
            <a:avLst/>
          </a:prstGeom>
          <a:noFill/>
        </p:spPr>
        <p:txBody>
          <a:bodyPr wrap="square" rtlCol="0">
            <a:spAutoFit/>
          </a:bodyPr>
          <a:lstStyle/>
          <a:p>
            <a:r>
              <a:rPr lang="en-GB" dirty="0">
                <a:solidFill>
                  <a:schemeClr val="tx1">
                    <a:lumMod val="65000"/>
                    <a:lumOff val="35000"/>
                  </a:schemeClr>
                </a:solidFill>
              </a:rPr>
              <a:t>Ripples in CMB rise from galaxy clusters and dark matter. Based on the 2013 data, the universe contains </a:t>
            </a:r>
          </a:p>
          <a:p>
            <a:pPr algn="ctr"/>
            <a:r>
              <a:rPr lang="en-GB" dirty="0">
                <a:solidFill>
                  <a:schemeClr val="tx1">
                    <a:lumMod val="65000"/>
                    <a:lumOff val="35000"/>
                  </a:schemeClr>
                </a:solidFill>
              </a:rPr>
              <a:t>4.9% ordinary matter, 26.8% dark matter and 68.3% dark energy.</a:t>
            </a:r>
            <a:endParaRPr lang="en-US" dirty="0">
              <a:solidFill>
                <a:schemeClr val="tx1">
                  <a:lumMod val="65000"/>
                  <a:lumOff val="35000"/>
                </a:schemeClr>
              </a:solidFill>
            </a:endParaRPr>
          </a:p>
        </p:txBody>
      </p:sp>
      <p:pic>
        <p:nvPicPr>
          <p:cNvPr id="1026" name="Picture 2">
            <a:extLst>
              <a:ext uri="{FF2B5EF4-FFF2-40B4-BE49-F238E27FC236}">
                <a16:creationId xmlns:a16="http://schemas.microsoft.com/office/drawing/2014/main" id="{856929C4-1A73-5397-A076-2E29BFEC7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60" y="2649333"/>
            <a:ext cx="5205535" cy="29298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39EBC-05B3-CCD7-CB68-43CAEBE9872F}"/>
              </a:ext>
            </a:extLst>
          </p:cNvPr>
          <p:cNvPicPr>
            <a:picLocks noChangeAspect="1"/>
          </p:cNvPicPr>
          <p:nvPr/>
        </p:nvPicPr>
        <p:blipFill>
          <a:blip r:embed="rId3"/>
          <a:stretch>
            <a:fillRect/>
          </a:stretch>
        </p:blipFill>
        <p:spPr>
          <a:xfrm>
            <a:off x="692426" y="2525922"/>
            <a:ext cx="3624393" cy="3624393"/>
          </a:xfrm>
          <a:prstGeom prst="rect">
            <a:avLst/>
          </a:prstGeom>
        </p:spPr>
      </p:pic>
    </p:spTree>
    <p:extLst>
      <p:ext uri="{BB962C8B-B14F-4D97-AF65-F5344CB8AC3E}">
        <p14:creationId xmlns:p14="http://schemas.microsoft.com/office/powerpoint/2010/main" val="266366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B87348-349B-992B-C4F1-37FFAB425547}"/>
              </a:ext>
            </a:extLst>
          </p:cNvPr>
          <p:cNvSpPr txBox="1"/>
          <p:nvPr/>
        </p:nvSpPr>
        <p:spPr>
          <a:xfrm>
            <a:off x="638404" y="2121947"/>
            <a:ext cx="6919073" cy="2585323"/>
          </a:xfrm>
          <a:prstGeom prst="rect">
            <a:avLst/>
          </a:prstGeom>
          <a:noFill/>
        </p:spPr>
        <p:txBody>
          <a:bodyPr wrap="square" rtlCol="0">
            <a:spAutoFit/>
          </a:bodyPr>
          <a:lstStyle/>
          <a:p>
            <a:r>
              <a:rPr lang="en-US" dirty="0">
                <a:solidFill>
                  <a:schemeClr val="accent1"/>
                </a:solidFill>
              </a:rPr>
              <a:t>In more than fifty years of studies what we learned about Dark Matter:</a:t>
            </a:r>
          </a:p>
          <a:p>
            <a:pPr marL="285750" indent="-285750">
              <a:buFont typeface="Arial" panose="020B0604020202020204" pitchFamily="34" charset="0"/>
              <a:buChar char="•"/>
            </a:pPr>
            <a:r>
              <a:rPr lang="en-US" dirty="0">
                <a:solidFill>
                  <a:schemeClr val="accent1"/>
                </a:solidFill>
              </a:rPr>
              <a:t>it interacts gravitationally;</a:t>
            </a:r>
          </a:p>
          <a:p>
            <a:pPr marL="285750" indent="-285750">
              <a:buFont typeface="Arial" panose="020B0604020202020204" pitchFamily="34" charset="0"/>
              <a:buChar char="•"/>
            </a:pPr>
            <a:r>
              <a:rPr lang="en-US" dirty="0">
                <a:solidFill>
                  <a:schemeClr val="accent1"/>
                </a:solidFill>
              </a:rPr>
              <a:t>it is made of massive particles;</a:t>
            </a:r>
          </a:p>
          <a:p>
            <a:pPr marL="285750" indent="-285750">
              <a:buFont typeface="Arial" panose="020B0604020202020204" pitchFamily="34" charset="0"/>
              <a:buChar char="•"/>
            </a:pPr>
            <a:r>
              <a:rPr lang="en-US" dirty="0">
                <a:solidFill>
                  <a:schemeClr val="accent1"/>
                </a:solidFill>
              </a:rPr>
              <a:t>it is stable;</a:t>
            </a:r>
          </a:p>
          <a:p>
            <a:pPr marL="285750" indent="-285750">
              <a:buFont typeface="Arial" panose="020B0604020202020204" pitchFamily="34" charset="0"/>
              <a:buChar char="•"/>
            </a:pPr>
            <a:r>
              <a:rPr lang="en-US" dirty="0">
                <a:solidFill>
                  <a:schemeClr val="accent1"/>
                </a:solidFill>
              </a:rPr>
              <a:t>it is neutral;</a:t>
            </a:r>
          </a:p>
          <a:p>
            <a:pPr marL="285750" indent="-285750">
              <a:buFont typeface="Arial" panose="020B0604020202020204" pitchFamily="34" charset="0"/>
              <a:buChar char="•"/>
            </a:pPr>
            <a:r>
              <a:rPr lang="en-US" dirty="0">
                <a:solidFill>
                  <a:schemeClr val="accent1"/>
                </a:solidFill>
              </a:rPr>
              <a:t>it is “cold”.</a:t>
            </a: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endParaRPr lang="en-US" dirty="0">
              <a:solidFill>
                <a:schemeClr val="accent1"/>
              </a:solidFill>
            </a:endParaRPr>
          </a:p>
          <a:p>
            <a:pPr marL="285750" indent="-285750">
              <a:buFont typeface="Arial" panose="020B0604020202020204" pitchFamily="34" charset="0"/>
              <a:buChar char="•"/>
            </a:pPr>
            <a:endParaRPr lang="en-US" dirty="0">
              <a:solidFill>
                <a:schemeClr val="accent1"/>
              </a:solidFill>
            </a:endParaRPr>
          </a:p>
        </p:txBody>
      </p:sp>
      <p:pic>
        <p:nvPicPr>
          <p:cNvPr id="15" name="Picture 4" descr="View image on Twitter">
            <a:extLst>
              <a:ext uri="{FF2B5EF4-FFF2-40B4-BE49-F238E27FC236}">
                <a16:creationId xmlns:a16="http://schemas.microsoft.com/office/drawing/2014/main" id="{7459B7EB-7854-5EB2-B7A8-7D4B8F772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783" y="4077156"/>
            <a:ext cx="1863739" cy="18403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DAF11590-2AE3-A869-B80E-EC0F108A7E34}"/>
              </a:ext>
            </a:extLst>
          </p:cNvPr>
          <p:cNvSpPr>
            <a:spLocks noGrp="1"/>
          </p:cNvSpPr>
          <p:nvPr>
            <p:ph type="title"/>
          </p:nvPr>
        </p:nvSpPr>
        <p:spPr/>
        <p:txBody>
          <a:bodyPr/>
          <a:lstStyle/>
          <a:p>
            <a:r>
              <a:rPr lang="en-US"/>
              <a:t>What is Dark Matter?</a:t>
            </a:r>
          </a:p>
        </p:txBody>
      </p:sp>
      <p:sp>
        <p:nvSpPr>
          <p:cNvPr id="4" name="Slide Number Placeholder 3">
            <a:extLst>
              <a:ext uri="{FF2B5EF4-FFF2-40B4-BE49-F238E27FC236}">
                <a16:creationId xmlns:a16="http://schemas.microsoft.com/office/drawing/2014/main" id="{872F24CE-93F1-B630-7670-3AB9673126A5}"/>
              </a:ext>
            </a:extLst>
          </p:cNvPr>
          <p:cNvSpPr>
            <a:spLocks noGrp="1"/>
          </p:cNvSpPr>
          <p:nvPr>
            <p:ph type="sldNum" sz="quarter" idx="12"/>
          </p:nvPr>
        </p:nvSpPr>
        <p:spPr/>
        <p:txBody>
          <a:bodyPr/>
          <a:lstStyle/>
          <a:p>
            <a:fld id="{4E73314B-609D-8047-928D-004D7D764717}" type="slidenum">
              <a:rPr lang="en-US" smtClean="0"/>
              <a:pPr/>
              <a:t>5</a:t>
            </a:fld>
            <a:endParaRPr lang="en-US"/>
          </a:p>
        </p:txBody>
      </p:sp>
      <p:sp>
        <p:nvSpPr>
          <p:cNvPr id="13" name="TextBox 12">
            <a:extLst>
              <a:ext uri="{FF2B5EF4-FFF2-40B4-BE49-F238E27FC236}">
                <a16:creationId xmlns:a16="http://schemas.microsoft.com/office/drawing/2014/main" id="{0A2D4360-B159-5D9E-2803-2F6D1AD74FA2}"/>
              </a:ext>
            </a:extLst>
          </p:cNvPr>
          <p:cNvSpPr txBox="1"/>
          <p:nvPr/>
        </p:nvSpPr>
        <p:spPr>
          <a:xfrm>
            <a:off x="313822" y="5537769"/>
            <a:ext cx="6068291" cy="923330"/>
          </a:xfrm>
          <a:prstGeom prst="rect">
            <a:avLst/>
          </a:prstGeom>
          <a:noFill/>
        </p:spPr>
        <p:txBody>
          <a:bodyPr wrap="square" rtlCol="0">
            <a:spAutoFit/>
          </a:bodyPr>
          <a:lstStyle/>
          <a:p>
            <a:r>
              <a:rPr lang="en-US" dirty="0">
                <a:solidFill>
                  <a:schemeClr val="accent1"/>
                </a:solidFill>
              </a:rPr>
              <a:t>This information led to the WIMPs paradigm:</a:t>
            </a:r>
          </a:p>
          <a:p>
            <a:r>
              <a:rPr lang="en-US" dirty="0">
                <a:solidFill>
                  <a:schemeClr val="accent1"/>
                </a:solidFill>
              </a:rPr>
              <a:t>DM constituted by particles of mass 1 GeV &lt; </a:t>
            </a:r>
            <a:r>
              <a:rPr lang="en-US" dirty="0" err="1">
                <a:solidFill>
                  <a:schemeClr val="accent1"/>
                </a:solidFill>
              </a:rPr>
              <a:t>M</a:t>
            </a:r>
            <a:r>
              <a:rPr lang="en-US" baseline="-25000" dirty="0" err="1">
                <a:solidFill>
                  <a:schemeClr val="accent1"/>
                </a:solidFill>
              </a:rPr>
              <a:t>χ</a:t>
            </a:r>
            <a:r>
              <a:rPr lang="en-US" dirty="0">
                <a:solidFill>
                  <a:schemeClr val="accent1"/>
                </a:solidFill>
              </a:rPr>
              <a:t> &lt; 10 </a:t>
            </a:r>
            <a:r>
              <a:rPr lang="en-US" dirty="0" err="1">
                <a:solidFill>
                  <a:schemeClr val="accent1"/>
                </a:solidFill>
              </a:rPr>
              <a:t>TeV</a:t>
            </a:r>
            <a:endParaRPr lang="en-US" dirty="0">
              <a:solidFill>
                <a:schemeClr val="accent1"/>
              </a:solidFill>
            </a:endParaRPr>
          </a:p>
          <a:p>
            <a:r>
              <a:rPr lang="en-US" dirty="0">
                <a:solidFill>
                  <a:schemeClr val="accent1"/>
                </a:solidFill>
              </a:rPr>
              <a:t>whose density indicates a coupling O(Weak Interaction).</a:t>
            </a:r>
          </a:p>
        </p:txBody>
      </p:sp>
      <p:pic>
        <p:nvPicPr>
          <p:cNvPr id="14" name="Picture 13">
            <a:extLst>
              <a:ext uri="{FF2B5EF4-FFF2-40B4-BE49-F238E27FC236}">
                <a16:creationId xmlns:a16="http://schemas.microsoft.com/office/drawing/2014/main" id="{DAE43DAC-2040-C9D5-5FBA-17FCAE48DF98}"/>
              </a:ext>
            </a:extLst>
          </p:cNvPr>
          <p:cNvPicPr>
            <a:picLocks noChangeAspect="1"/>
          </p:cNvPicPr>
          <p:nvPr/>
        </p:nvPicPr>
        <p:blipFill>
          <a:blip r:embed="rId3"/>
          <a:stretch>
            <a:fillRect/>
          </a:stretch>
        </p:blipFill>
        <p:spPr>
          <a:xfrm>
            <a:off x="6382113" y="2847283"/>
            <a:ext cx="5809887" cy="3549748"/>
          </a:xfrm>
          <a:prstGeom prst="rect">
            <a:avLst/>
          </a:prstGeom>
        </p:spPr>
      </p:pic>
    </p:spTree>
    <p:extLst>
      <p:ext uri="{BB962C8B-B14F-4D97-AF65-F5344CB8AC3E}">
        <p14:creationId xmlns:p14="http://schemas.microsoft.com/office/powerpoint/2010/main" val="234326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17041C-8651-19A2-6EDF-45FD63317CB0}"/>
              </a:ext>
            </a:extLst>
          </p:cNvPr>
          <p:cNvSpPr>
            <a:spLocks noGrp="1"/>
          </p:cNvSpPr>
          <p:nvPr>
            <p:ph type="title"/>
          </p:nvPr>
        </p:nvSpPr>
        <p:spPr/>
        <p:txBody>
          <a:bodyPr/>
          <a:lstStyle/>
          <a:p>
            <a:r>
              <a:rPr lang="en-US" dirty="0"/>
              <a:t>Different hypotheses about DM</a:t>
            </a:r>
          </a:p>
        </p:txBody>
      </p:sp>
      <p:sp>
        <p:nvSpPr>
          <p:cNvPr id="4" name="Slide Number Placeholder 3">
            <a:extLst>
              <a:ext uri="{FF2B5EF4-FFF2-40B4-BE49-F238E27FC236}">
                <a16:creationId xmlns:a16="http://schemas.microsoft.com/office/drawing/2014/main" id="{B2B386C8-FDAD-6028-03A6-0818D5982F97}"/>
              </a:ext>
            </a:extLst>
          </p:cNvPr>
          <p:cNvSpPr>
            <a:spLocks noGrp="1"/>
          </p:cNvSpPr>
          <p:nvPr>
            <p:ph type="sldNum" sz="quarter" idx="12"/>
          </p:nvPr>
        </p:nvSpPr>
        <p:spPr/>
        <p:txBody>
          <a:bodyPr/>
          <a:lstStyle/>
          <a:p>
            <a:fld id="{4E73314B-609D-8047-928D-004D7D764717}" type="slidenum">
              <a:rPr lang="en-US" smtClean="0"/>
              <a:pPr/>
              <a:t>6</a:t>
            </a:fld>
            <a:endParaRPr lang="en-US" dirty="0"/>
          </a:p>
        </p:txBody>
      </p:sp>
      <p:sp>
        <p:nvSpPr>
          <p:cNvPr id="6" name="TextBox 5">
            <a:extLst>
              <a:ext uri="{FF2B5EF4-FFF2-40B4-BE49-F238E27FC236}">
                <a16:creationId xmlns:a16="http://schemas.microsoft.com/office/drawing/2014/main" id="{AC5F128F-912A-DDCC-330F-EA25679E9614}"/>
              </a:ext>
            </a:extLst>
          </p:cNvPr>
          <p:cNvSpPr txBox="1"/>
          <p:nvPr/>
        </p:nvSpPr>
        <p:spPr>
          <a:xfrm>
            <a:off x="605659" y="2528882"/>
            <a:ext cx="10861590" cy="4247317"/>
          </a:xfrm>
          <a:prstGeom prst="rect">
            <a:avLst/>
          </a:prstGeom>
          <a:noFill/>
        </p:spPr>
        <p:txBody>
          <a:bodyPr wrap="square" rtlCol="0">
            <a:spAutoFit/>
          </a:bodyPr>
          <a:lstStyle/>
          <a:p>
            <a:pPr algn="just"/>
            <a:r>
              <a:rPr lang="en-US" dirty="0">
                <a:solidFill>
                  <a:srgbClr val="0000FF"/>
                </a:solidFill>
              </a:rPr>
              <a:t>Weakly Interacting Massive Particles</a:t>
            </a:r>
            <a:r>
              <a:rPr lang="en-US" dirty="0"/>
              <a:t>, o «WIMPs». This is a new class of particles exhibiting only gravitational interaction or in the end a new very week force. They must be produced in the Big Bang and being </a:t>
            </a:r>
            <a:r>
              <a:rPr lang="en-GB" dirty="0"/>
              <a:t>ubiquitous</a:t>
            </a:r>
            <a:r>
              <a:rPr lang="en-US" dirty="0"/>
              <a:t> in the universe. Something similar is predicted by Super-Symmetric Theories.</a:t>
            </a:r>
          </a:p>
          <a:p>
            <a:endParaRPr lang="en-US" dirty="0"/>
          </a:p>
          <a:p>
            <a:r>
              <a:rPr lang="en-US" dirty="0">
                <a:solidFill>
                  <a:srgbClr val="0000FF"/>
                </a:solidFill>
              </a:rPr>
              <a:t>Axions </a:t>
            </a:r>
            <a:r>
              <a:rPr lang="en-US" dirty="0"/>
              <a:t>These should be very light and slow weakly interacting with ordinary matter. They are foreseen «decaying» in photon pairs through which we can detect them. They will also explain the absence of CP-violation of strong interaction.</a:t>
            </a:r>
          </a:p>
          <a:p>
            <a:endParaRPr lang="en-US" dirty="0">
              <a:solidFill>
                <a:srgbClr val="0000FF"/>
              </a:solidFill>
            </a:endParaRPr>
          </a:p>
          <a:p>
            <a:r>
              <a:rPr lang="en-US" dirty="0">
                <a:solidFill>
                  <a:srgbClr val="0000FF"/>
                </a:solidFill>
              </a:rPr>
              <a:t>Micro Black holes</a:t>
            </a:r>
          </a:p>
          <a:p>
            <a:endParaRPr lang="en-US" dirty="0">
              <a:solidFill>
                <a:srgbClr val="0000FF"/>
              </a:solidFill>
            </a:endParaRPr>
          </a:p>
          <a:p>
            <a:r>
              <a:rPr lang="en-US" dirty="0">
                <a:solidFill>
                  <a:srgbClr val="0000FF"/>
                </a:solidFill>
              </a:rPr>
              <a:t>MACHO </a:t>
            </a:r>
            <a:r>
              <a:rPr lang="en-US" dirty="0"/>
              <a:t>Massive Astrophysical Compact Halo Objects. They were the first proposed dark matter candidates. These should be cosmic objects (neutrons stars, white and brown dwarfs)  compound of ordinary matter, but with very high densities. </a:t>
            </a:r>
          </a:p>
          <a:p>
            <a:endParaRPr lang="en-US" dirty="0"/>
          </a:p>
          <a:p>
            <a:r>
              <a:rPr lang="en-US" dirty="0">
                <a:solidFill>
                  <a:srgbClr val="0000FF"/>
                </a:solidFill>
              </a:rPr>
              <a:t>MOND Theories  </a:t>
            </a:r>
            <a:r>
              <a:rPr lang="en-US" dirty="0"/>
              <a:t>rely on the hypothesis that GR is not complete and extra terms has to be considered.</a:t>
            </a:r>
          </a:p>
        </p:txBody>
      </p:sp>
      <p:sp>
        <p:nvSpPr>
          <p:cNvPr id="7" name="TextBox 6">
            <a:extLst>
              <a:ext uri="{FF2B5EF4-FFF2-40B4-BE49-F238E27FC236}">
                <a16:creationId xmlns:a16="http://schemas.microsoft.com/office/drawing/2014/main" id="{7033E6E7-FE41-F2D4-A69D-BAD6FA2473D6}"/>
              </a:ext>
            </a:extLst>
          </p:cNvPr>
          <p:cNvSpPr txBox="1"/>
          <p:nvPr/>
        </p:nvSpPr>
        <p:spPr>
          <a:xfrm>
            <a:off x="605659" y="1793843"/>
            <a:ext cx="10861589" cy="646331"/>
          </a:xfrm>
          <a:prstGeom prst="rect">
            <a:avLst/>
          </a:prstGeom>
          <a:noFill/>
        </p:spPr>
        <p:txBody>
          <a:bodyPr wrap="square" rtlCol="0">
            <a:spAutoFit/>
          </a:bodyPr>
          <a:lstStyle/>
          <a:p>
            <a:pPr algn="just"/>
            <a:r>
              <a:rPr lang="en-US" dirty="0"/>
              <a:t>Two classes of hypotheses: DM is composed by High Energy particles (HDM), or they are slow and low energy (CDM). </a:t>
            </a:r>
          </a:p>
        </p:txBody>
      </p:sp>
    </p:spTree>
    <p:extLst>
      <p:ext uri="{BB962C8B-B14F-4D97-AF65-F5344CB8AC3E}">
        <p14:creationId xmlns:p14="http://schemas.microsoft.com/office/powerpoint/2010/main" val="38513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8AD9-FFAB-9B9A-BDD3-1ABDEF70A982}"/>
              </a:ext>
            </a:extLst>
          </p:cNvPr>
          <p:cNvSpPr>
            <a:spLocks noGrp="1"/>
          </p:cNvSpPr>
          <p:nvPr>
            <p:ph type="title"/>
          </p:nvPr>
        </p:nvSpPr>
        <p:spPr/>
        <p:txBody>
          <a:bodyPr/>
          <a:lstStyle/>
          <a:p>
            <a:r>
              <a:rPr lang="en-US" dirty="0"/>
              <a:t>With or Without</a:t>
            </a:r>
          </a:p>
        </p:txBody>
      </p:sp>
      <p:sp>
        <p:nvSpPr>
          <p:cNvPr id="4" name="Slide Number Placeholder 3">
            <a:extLst>
              <a:ext uri="{FF2B5EF4-FFF2-40B4-BE49-F238E27FC236}">
                <a16:creationId xmlns:a16="http://schemas.microsoft.com/office/drawing/2014/main" id="{7B83B08C-F0B5-9C52-4063-24B586879640}"/>
              </a:ext>
            </a:extLst>
          </p:cNvPr>
          <p:cNvSpPr>
            <a:spLocks noGrp="1"/>
          </p:cNvSpPr>
          <p:nvPr>
            <p:ph type="sldNum" sz="quarter" idx="12"/>
          </p:nvPr>
        </p:nvSpPr>
        <p:spPr/>
        <p:txBody>
          <a:bodyPr/>
          <a:lstStyle/>
          <a:p>
            <a:fld id="{4E73314B-609D-8047-928D-004D7D764717}" type="slidenum">
              <a:rPr lang="en-US" smtClean="0"/>
              <a:pPr/>
              <a:t>7</a:t>
            </a:fld>
            <a:endParaRPr lang="en-US"/>
          </a:p>
        </p:txBody>
      </p:sp>
      <p:sp>
        <p:nvSpPr>
          <p:cNvPr id="6" name="TextBox 5">
            <a:extLst>
              <a:ext uri="{FF2B5EF4-FFF2-40B4-BE49-F238E27FC236}">
                <a16:creationId xmlns:a16="http://schemas.microsoft.com/office/drawing/2014/main" id="{C3C80C30-7400-58C4-EC21-5821D50AF5D4}"/>
              </a:ext>
            </a:extLst>
          </p:cNvPr>
          <p:cNvSpPr txBox="1"/>
          <p:nvPr/>
        </p:nvSpPr>
        <p:spPr>
          <a:xfrm>
            <a:off x="6126035" y="5891874"/>
            <a:ext cx="5910202" cy="646331"/>
          </a:xfrm>
          <a:prstGeom prst="rect">
            <a:avLst/>
          </a:prstGeom>
          <a:noFill/>
        </p:spPr>
        <p:txBody>
          <a:bodyPr wrap="square" rtlCol="0">
            <a:spAutoFit/>
          </a:bodyPr>
          <a:lstStyle/>
          <a:p>
            <a:r>
              <a:rPr lang="en-GB" dirty="0"/>
              <a:t>This Hubble image of the giant cosmic cotton ball captures a set of galaxies that seems not containing dark matter.</a:t>
            </a:r>
            <a:endParaRPr lang="it-IT" dirty="0"/>
          </a:p>
        </p:txBody>
      </p:sp>
      <p:pic>
        <p:nvPicPr>
          <p:cNvPr id="7" name="Picture 2">
            <a:extLst>
              <a:ext uri="{FF2B5EF4-FFF2-40B4-BE49-F238E27FC236}">
                <a16:creationId xmlns:a16="http://schemas.microsoft.com/office/drawing/2014/main" id="{3D4B5ECA-88D9-492A-C967-0F3EB0BA5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036" y="2384039"/>
            <a:ext cx="4431482" cy="3412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9875AA-A622-B32C-0F85-7CE781D1F3F7}"/>
              </a:ext>
            </a:extLst>
          </p:cNvPr>
          <p:cNvSpPr txBox="1"/>
          <p:nvPr/>
        </p:nvSpPr>
        <p:spPr>
          <a:xfrm>
            <a:off x="553035" y="5891874"/>
            <a:ext cx="5573000" cy="646331"/>
          </a:xfrm>
          <a:prstGeom prst="rect">
            <a:avLst/>
          </a:prstGeom>
          <a:noFill/>
        </p:spPr>
        <p:txBody>
          <a:bodyPr wrap="none" rtlCol="0">
            <a:spAutoFit/>
          </a:bodyPr>
          <a:lstStyle/>
          <a:p>
            <a:r>
              <a:rPr lang="en-US" dirty="0"/>
              <a:t>Superpositions of images of the Bullet Clusters of galaxies</a:t>
            </a:r>
          </a:p>
          <a:p>
            <a:r>
              <a:rPr lang="en-US" dirty="0"/>
              <a:t>from the Hubble Telescope</a:t>
            </a:r>
          </a:p>
        </p:txBody>
      </p:sp>
      <p:pic>
        <p:nvPicPr>
          <p:cNvPr id="2050" name="Picture 2" descr="This Hubble Space Telescope snapshot reveals an unusual &quot;see-through&quot; galaxy. The giant cosmic cotton ball is so diffuse and its ancient stars so spread out that distant galaxies in the background can be seen through it.">
            <a:extLst>
              <a:ext uri="{FF2B5EF4-FFF2-40B4-BE49-F238E27FC236}">
                <a16:creationId xmlns:a16="http://schemas.microsoft.com/office/drawing/2014/main" id="{D5981176-D2E4-0E1F-BBC5-C06244214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237" y="2383740"/>
            <a:ext cx="4646780" cy="341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B1AF4-940C-F1B0-91A8-17D6C6DA37CB}"/>
              </a:ext>
            </a:extLst>
          </p:cNvPr>
          <p:cNvSpPr txBox="1"/>
          <p:nvPr/>
        </p:nvSpPr>
        <p:spPr>
          <a:xfrm>
            <a:off x="1011036" y="1883508"/>
            <a:ext cx="10407241" cy="369332"/>
          </a:xfrm>
          <a:prstGeom prst="rect">
            <a:avLst/>
          </a:prstGeom>
          <a:noFill/>
        </p:spPr>
        <p:txBody>
          <a:bodyPr wrap="square" rtlCol="0">
            <a:spAutoFit/>
          </a:bodyPr>
          <a:lstStyle/>
          <a:p>
            <a:r>
              <a:rPr lang="en-US" dirty="0">
                <a:solidFill>
                  <a:schemeClr val="tx1">
                    <a:lumMod val="65000"/>
                    <a:lumOff val="35000"/>
                  </a:schemeClr>
                </a:solidFill>
              </a:rPr>
              <a:t>But if the problem would be General Relativity? MOND theories are losing credibility. </a:t>
            </a:r>
          </a:p>
        </p:txBody>
      </p:sp>
    </p:spTree>
    <p:extLst>
      <p:ext uri="{BB962C8B-B14F-4D97-AF65-F5344CB8AC3E}">
        <p14:creationId xmlns:p14="http://schemas.microsoft.com/office/powerpoint/2010/main" val="162915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09D0-09A4-5502-D497-51DECD668910}"/>
              </a:ext>
            </a:extLst>
          </p:cNvPr>
          <p:cNvSpPr>
            <a:spLocks noGrp="1"/>
          </p:cNvSpPr>
          <p:nvPr>
            <p:ph type="title"/>
          </p:nvPr>
        </p:nvSpPr>
        <p:spPr/>
        <p:txBody>
          <a:bodyPr/>
          <a:lstStyle/>
          <a:p>
            <a:r>
              <a:rPr lang="en-US" dirty="0"/>
              <a:t>Dark Matter hypotheses</a:t>
            </a:r>
          </a:p>
        </p:txBody>
      </p:sp>
      <p:pic>
        <p:nvPicPr>
          <p:cNvPr id="3" name="Picture 2">
            <a:extLst>
              <a:ext uri="{FF2B5EF4-FFF2-40B4-BE49-F238E27FC236}">
                <a16:creationId xmlns:a16="http://schemas.microsoft.com/office/drawing/2014/main" id="{44CE2B93-ACBB-31F1-545B-0AF137DAA00A}"/>
              </a:ext>
            </a:extLst>
          </p:cNvPr>
          <p:cNvPicPr>
            <a:picLocks noChangeAspect="1"/>
          </p:cNvPicPr>
          <p:nvPr/>
        </p:nvPicPr>
        <p:blipFill>
          <a:blip r:embed="rId2"/>
          <a:stretch>
            <a:fillRect/>
          </a:stretch>
        </p:blipFill>
        <p:spPr>
          <a:xfrm>
            <a:off x="5958164" y="2079159"/>
            <a:ext cx="5558872" cy="3666490"/>
          </a:xfrm>
          <a:prstGeom prst="rect">
            <a:avLst/>
          </a:prstGeom>
        </p:spPr>
      </p:pic>
      <p:sp>
        <p:nvSpPr>
          <p:cNvPr id="4" name="TextBox 3">
            <a:extLst>
              <a:ext uri="{FF2B5EF4-FFF2-40B4-BE49-F238E27FC236}">
                <a16:creationId xmlns:a16="http://schemas.microsoft.com/office/drawing/2014/main" id="{50DA3F9C-3319-0925-0DCB-4D404F80F813}"/>
              </a:ext>
            </a:extLst>
          </p:cNvPr>
          <p:cNvSpPr txBox="1"/>
          <p:nvPr/>
        </p:nvSpPr>
        <p:spPr>
          <a:xfrm>
            <a:off x="9429008" y="5866410"/>
            <a:ext cx="1879041" cy="215444"/>
          </a:xfrm>
          <a:prstGeom prst="rect">
            <a:avLst/>
          </a:prstGeom>
          <a:noFill/>
        </p:spPr>
        <p:txBody>
          <a:bodyPr wrap="none" rtlCol="0">
            <a:spAutoFit/>
          </a:bodyPr>
          <a:lstStyle/>
          <a:p>
            <a:r>
              <a:rPr lang="it-IT" sz="800" dirty="0">
                <a:solidFill>
                  <a:srgbClr val="0000FF"/>
                </a:solidFill>
              </a:rPr>
              <a:t>arXiv:1707.04591v1 [</a:t>
            </a:r>
            <a:r>
              <a:rPr lang="it-IT" sz="800" dirty="0" err="1">
                <a:solidFill>
                  <a:srgbClr val="0000FF"/>
                </a:solidFill>
              </a:rPr>
              <a:t>hep-ph</a:t>
            </a:r>
            <a:r>
              <a:rPr lang="it-IT" sz="800" dirty="0">
                <a:solidFill>
                  <a:srgbClr val="0000FF"/>
                </a:solidFill>
              </a:rPr>
              <a:t>] 14 </a:t>
            </a:r>
            <a:r>
              <a:rPr lang="it-IT" sz="800" dirty="0" err="1">
                <a:solidFill>
                  <a:srgbClr val="0000FF"/>
                </a:solidFill>
              </a:rPr>
              <a:t>Jul</a:t>
            </a:r>
            <a:r>
              <a:rPr lang="it-IT" sz="800" dirty="0">
                <a:solidFill>
                  <a:srgbClr val="0000FF"/>
                </a:solidFill>
              </a:rPr>
              <a:t> 2017</a:t>
            </a:r>
          </a:p>
        </p:txBody>
      </p:sp>
      <p:sp>
        <p:nvSpPr>
          <p:cNvPr id="6" name="TextBox 5">
            <a:extLst>
              <a:ext uri="{FF2B5EF4-FFF2-40B4-BE49-F238E27FC236}">
                <a16:creationId xmlns:a16="http://schemas.microsoft.com/office/drawing/2014/main" id="{4EAC4E82-6CFF-D919-796E-ABF287CC0E01}"/>
              </a:ext>
            </a:extLst>
          </p:cNvPr>
          <p:cNvSpPr txBox="1"/>
          <p:nvPr/>
        </p:nvSpPr>
        <p:spPr>
          <a:xfrm>
            <a:off x="380144" y="2414828"/>
            <a:ext cx="5715856" cy="1754326"/>
          </a:xfrm>
          <a:prstGeom prst="rect">
            <a:avLst/>
          </a:prstGeom>
          <a:noFill/>
        </p:spPr>
        <p:txBody>
          <a:bodyPr wrap="square">
            <a:spAutoFit/>
          </a:bodyPr>
          <a:lstStyle/>
          <a:p>
            <a:r>
              <a:rPr lang="en-US" dirty="0">
                <a:solidFill>
                  <a:schemeClr val="accent1"/>
                </a:solidFill>
              </a:rPr>
              <a:t>Theorized WIMPs haven’t yet shown up.</a:t>
            </a:r>
          </a:p>
          <a:p>
            <a:r>
              <a:rPr lang="en-US" dirty="0">
                <a:solidFill>
                  <a:schemeClr val="accent1"/>
                </a:solidFill>
              </a:rPr>
              <a:t>Physicists are looking for signals in region previously unexplored.</a:t>
            </a:r>
          </a:p>
          <a:p>
            <a:r>
              <a:rPr lang="en-US" dirty="0">
                <a:solidFill>
                  <a:schemeClr val="accent1"/>
                </a:solidFill>
              </a:rPr>
              <a:t>The “new” approach rather than relying on a single experiment is trying to form a net of small dedicated experiments.</a:t>
            </a:r>
          </a:p>
        </p:txBody>
      </p:sp>
      <p:sp>
        <p:nvSpPr>
          <p:cNvPr id="7" name="TextBox 6">
            <a:extLst>
              <a:ext uri="{FF2B5EF4-FFF2-40B4-BE49-F238E27FC236}">
                <a16:creationId xmlns:a16="http://schemas.microsoft.com/office/drawing/2014/main" id="{9D7EC122-2E7F-3328-F0F1-8C89435E5969}"/>
              </a:ext>
            </a:extLst>
          </p:cNvPr>
          <p:cNvSpPr txBox="1"/>
          <p:nvPr/>
        </p:nvSpPr>
        <p:spPr>
          <a:xfrm>
            <a:off x="380144" y="6081854"/>
            <a:ext cx="10982780" cy="923330"/>
          </a:xfrm>
          <a:prstGeom prst="rect">
            <a:avLst/>
          </a:prstGeom>
          <a:noFill/>
        </p:spPr>
        <p:txBody>
          <a:bodyPr wrap="square" rtlCol="0">
            <a:spAutoFit/>
          </a:bodyPr>
          <a:lstStyle/>
          <a:p>
            <a:r>
              <a:rPr lang="en-US" dirty="0">
                <a:solidFill>
                  <a:schemeClr val="accent1"/>
                </a:solidFill>
              </a:rPr>
              <a:t>Theories are postulating DM could be lighter than previously thought. It could be made of other not yet discovered particles: </a:t>
            </a:r>
            <a:r>
              <a:rPr lang="en-US" b="1" dirty="0">
                <a:solidFill>
                  <a:schemeClr val="accent1"/>
                </a:solidFill>
              </a:rPr>
              <a:t>Axions,</a:t>
            </a:r>
            <a:r>
              <a:rPr lang="en-US" dirty="0">
                <a:solidFill>
                  <a:schemeClr val="accent1"/>
                </a:solidFill>
              </a:rPr>
              <a:t> </a:t>
            </a:r>
            <a:r>
              <a:rPr lang="en-US" b="1" dirty="0">
                <a:solidFill>
                  <a:schemeClr val="accent1"/>
                </a:solidFill>
              </a:rPr>
              <a:t>ALPs</a:t>
            </a:r>
            <a:r>
              <a:rPr lang="en-US" dirty="0">
                <a:solidFill>
                  <a:schemeClr val="accent1"/>
                </a:solidFill>
              </a:rPr>
              <a:t>, </a:t>
            </a:r>
            <a:r>
              <a:rPr lang="en-US" b="1" dirty="0">
                <a:solidFill>
                  <a:schemeClr val="accent1"/>
                </a:solidFill>
              </a:rPr>
              <a:t>Dark Higgs, X17.</a:t>
            </a:r>
          </a:p>
          <a:p>
            <a:endParaRPr lang="en-US" dirty="0"/>
          </a:p>
        </p:txBody>
      </p:sp>
      <p:sp>
        <p:nvSpPr>
          <p:cNvPr id="5" name="Slide Number Placeholder 4">
            <a:extLst>
              <a:ext uri="{FF2B5EF4-FFF2-40B4-BE49-F238E27FC236}">
                <a16:creationId xmlns:a16="http://schemas.microsoft.com/office/drawing/2014/main" id="{341A2A0B-43D1-49BF-3BCD-0571F2B64B42}"/>
              </a:ext>
            </a:extLst>
          </p:cNvPr>
          <p:cNvSpPr>
            <a:spLocks noGrp="1"/>
          </p:cNvSpPr>
          <p:nvPr>
            <p:ph type="sldNum" sz="quarter" idx="12"/>
          </p:nvPr>
        </p:nvSpPr>
        <p:spPr/>
        <p:txBody>
          <a:bodyPr/>
          <a:lstStyle/>
          <a:p>
            <a:fld id="{FD720266-2806-FD4B-BDA0-B40673E12AB8}" type="slidenum">
              <a:rPr lang="en-US" smtClean="0"/>
              <a:pPr/>
              <a:t>8</a:t>
            </a:fld>
            <a:endParaRPr lang="en-US"/>
          </a:p>
        </p:txBody>
      </p:sp>
    </p:spTree>
    <p:extLst>
      <p:ext uri="{BB962C8B-B14F-4D97-AF65-F5344CB8AC3E}">
        <p14:creationId xmlns:p14="http://schemas.microsoft.com/office/powerpoint/2010/main" val="4036889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B3DA-150A-89B4-C5CD-EDF933BEB79E}"/>
              </a:ext>
            </a:extLst>
          </p:cNvPr>
          <p:cNvSpPr>
            <a:spLocks noGrp="1"/>
          </p:cNvSpPr>
          <p:nvPr>
            <p:ph type="title"/>
          </p:nvPr>
        </p:nvSpPr>
        <p:spPr/>
        <p:txBody>
          <a:bodyPr/>
          <a:lstStyle/>
          <a:p>
            <a:r>
              <a:rPr lang="en-US" dirty="0"/>
              <a:t>New Forces</a:t>
            </a:r>
          </a:p>
        </p:txBody>
      </p:sp>
      <p:grpSp>
        <p:nvGrpSpPr>
          <p:cNvPr id="3" name="Group 2">
            <a:extLst>
              <a:ext uri="{FF2B5EF4-FFF2-40B4-BE49-F238E27FC236}">
                <a16:creationId xmlns:a16="http://schemas.microsoft.com/office/drawing/2014/main" id="{DCA18C50-2798-7A28-A881-8BF9E626396C}"/>
              </a:ext>
            </a:extLst>
          </p:cNvPr>
          <p:cNvGrpSpPr/>
          <p:nvPr/>
        </p:nvGrpSpPr>
        <p:grpSpPr>
          <a:xfrm>
            <a:off x="9269707" y="1929973"/>
            <a:ext cx="2366482" cy="4531211"/>
            <a:chOff x="6493257" y="554532"/>
            <a:chExt cx="2193543" cy="4828390"/>
          </a:xfrm>
        </p:grpSpPr>
        <p:sp>
          <p:nvSpPr>
            <p:cNvPr id="4" name="Freeform 3">
              <a:extLst>
                <a:ext uri="{FF2B5EF4-FFF2-40B4-BE49-F238E27FC236}">
                  <a16:creationId xmlns:a16="http://schemas.microsoft.com/office/drawing/2014/main" id="{C19CBAFA-F7DD-BE11-6FA6-62D3BA99C060}"/>
                </a:ext>
              </a:extLst>
            </p:cNvPr>
            <p:cNvSpPr/>
            <p:nvPr/>
          </p:nvSpPr>
          <p:spPr>
            <a:xfrm rot="9390952" flipV="1">
              <a:off x="7441640" y="2488589"/>
              <a:ext cx="603043" cy="692047"/>
            </a:xfrm>
            <a:custGeom>
              <a:avLst/>
              <a:gdLst>
                <a:gd name="connsiteX0" fmla="*/ 30616 w 608992"/>
                <a:gd name="connsiteY0" fmla="*/ 0 h 659946"/>
                <a:gd name="connsiteX1" fmla="*/ 18043 w 608992"/>
                <a:gd name="connsiteY1" fmla="*/ 264072 h 659946"/>
                <a:gd name="connsiteX2" fmla="*/ 244364 w 608992"/>
                <a:gd name="connsiteY2" fmla="*/ 188623 h 659946"/>
                <a:gd name="connsiteX3" fmla="*/ 219217 w 608992"/>
                <a:gd name="connsiteY3" fmla="*/ 440120 h 659946"/>
                <a:gd name="connsiteX4" fmla="*/ 445538 w 608992"/>
                <a:gd name="connsiteY4" fmla="*/ 389820 h 659946"/>
                <a:gd name="connsiteX5" fmla="*/ 395244 w 608992"/>
                <a:gd name="connsiteY5" fmla="*/ 641317 h 659946"/>
                <a:gd name="connsiteX6" fmla="*/ 608992 w 608992"/>
                <a:gd name="connsiteY6" fmla="*/ 641317 h 659946"/>
                <a:gd name="connsiteX0" fmla="*/ 29823 w 608199"/>
                <a:gd name="connsiteY0" fmla="*/ 0 h 659946"/>
                <a:gd name="connsiteX1" fmla="*/ 17222 w 608199"/>
                <a:gd name="connsiteY1" fmla="*/ 66267 h 659946"/>
                <a:gd name="connsiteX2" fmla="*/ 17250 w 608199"/>
                <a:gd name="connsiteY2" fmla="*/ 264072 h 659946"/>
                <a:gd name="connsiteX3" fmla="*/ 243571 w 608199"/>
                <a:gd name="connsiteY3" fmla="*/ 188623 h 659946"/>
                <a:gd name="connsiteX4" fmla="*/ 218424 w 608199"/>
                <a:gd name="connsiteY4" fmla="*/ 440120 h 659946"/>
                <a:gd name="connsiteX5" fmla="*/ 444745 w 608199"/>
                <a:gd name="connsiteY5" fmla="*/ 389820 h 659946"/>
                <a:gd name="connsiteX6" fmla="*/ 394451 w 608199"/>
                <a:gd name="connsiteY6" fmla="*/ 641317 h 659946"/>
                <a:gd name="connsiteX7" fmla="*/ 608199 w 608199"/>
                <a:gd name="connsiteY7" fmla="*/ 641317 h 659946"/>
                <a:gd name="connsiteX0" fmla="*/ 29823 w 608199"/>
                <a:gd name="connsiteY0" fmla="*/ 0 h 657034"/>
                <a:gd name="connsiteX1" fmla="*/ 17222 w 608199"/>
                <a:gd name="connsiteY1" fmla="*/ 66267 h 657034"/>
                <a:gd name="connsiteX2" fmla="*/ 17250 w 608199"/>
                <a:gd name="connsiteY2" fmla="*/ 264072 h 657034"/>
                <a:gd name="connsiteX3" fmla="*/ 243571 w 608199"/>
                <a:gd name="connsiteY3" fmla="*/ 188623 h 657034"/>
                <a:gd name="connsiteX4" fmla="*/ 218424 w 608199"/>
                <a:gd name="connsiteY4" fmla="*/ 440120 h 657034"/>
                <a:gd name="connsiteX5" fmla="*/ 463701 w 608199"/>
                <a:gd name="connsiteY5" fmla="*/ 429152 h 657034"/>
                <a:gd name="connsiteX6" fmla="*/ 394451 w 608199"/>
                <a:gd name="connsiteY6" fmla="*/ 641317 h 657034"/>
                <a:gd name="connsiteX7" fmla="*/ 608199 w 608199"/>
                <a:gd name="connsiteY7" fmla="*/ 641317 h 657034"/>
                <a:gd name="connsiteX0" fmla="*/ 30821 w 609197"/>
                <a:gd name="connsiteY0" fmla="*/ 0 h 657032"/>
                <a:gd name="connsiteX1" fmla="*/ 18220 w 609197"/>
                <a:gd name="connsiteY1" fmla="*/ 66267 h 657032"/>
                <a:gd name="connsiteX2" fmla="*/ 18248 w 609197"/>
                <a:gd name="connsiteY2" fmla="*/ 264072 h 657032"/>
                <a:gd name="connsiteX3" fmla="*/ 258072 w 609197"/>
                <a:gd name="connsiteY3" fmla="*/ 226897 h 657032"/>
                <a:gd name="connsiteX4" fmla="*/ 219422 w 609197"/>
                <a:gd name="connsiteY4" fmla="*/ 440120 h 657032"/>
                <a:gd name="connsiteX5" fmla="*/ 464699 w 609197"/>
                <a:gd name="connsiteY5" fmla="*/ 429152 h 657032"/>
                <a:gd name="connsiteX6" fmla="*/ 395449 w 609197"/>
                <a:gd name="connsiteY6" fmla="*/ 641317 h 657032"/>
                <a:gd name="connsiteX7" fmla="*/ 609197 w 609197"/>
                <a:gd name="connsiteY7" fmla="*/ 641317 h 657032"/>
                <a:gd name="connsiteX0" fmla="*/ 27 w 638867"/>
                <a:gd name="connsiteY0" fmla="*/ 0 h 643306"/>
                <a:gd name="connsiteX1" fmla="*/ 47890 w 638867"/>
                <a:gd name="connsiteY1" fmla="*/ 52539 h 643306"/>
                <a:gd name="connsiteX2" fmla="*/ 47918 w 638867"/>
                <a:gd name="connsiteY2" fmla="*/ 250344 h 643306"/>
                <a:gd name="connsiteX3" fmla="*/ 287742 w 638867"/>
                <a:gd name="connsiteY3" fmla="*/ 213169 h 643306"/>
                <a:gd name="connsiteX4" fmla="*/ 249092 w 638867"/>
                <a:gd name="connsiteY4" fmla="*/ 426392 h 643306"/>
                <a:gd name="connsiteX5" fmla="*/ 494369 w 638867"/>
                <a:gd name="connsiteY5" fmla="*/ 415424 h 643306"/>
                <a:gd name="connsiteX6" fmla="*/ 425119 w 638867"/>
                <a:gd name="connsiteY6" fmla="*/ 627589 h 643306"/>
                <a:gd name="connsiteX7" fmla="*/ 638867 w 638867"/>
                <a:gd name="connsiteY7" fmla="*/ 627589 h 643306"/>
                <a:gd name="connsiteX0" fmla="*/ 27 w 709755"/>
                <a:gd name="connsiteY0" fmla="*/ 0 h 648825"/>
                <a:gd name="connsiteX1" fmla="*/ 47890 w 709755"/>
                <a:gd name="connsiteY1" fmla="*/ 52539 h 648825"/>
                <a:gd name="connsiteX2" fmla="*/ 47918 w 709755"/>
                <a:gd name="connsiteY2" fmla="*/ 250344 h 648825"/>
                <a:gd name="connsiteX3" fmla="*/ 287742 w 709755"/>
                <a:gd name="connsiteY3" fmla="*/ 213169 h 648825"/>
                <a:gd name="connsiteX4" fmla="*/ 249092 w 709755"/>
                <a:gd name="connsiteY4" fmla="*/ 426392 h 648825"/>
                <a:gd name="connsiteX5" fmla="*/ 494369 w 709755"/>
                <a:gd name="connsiteY5" fmla="*/ 415424 h 648825"/>
                <a:gd name="connsiteX6" fmla="*/ 425119 w 709755"/>
                <a:gd name="connsiteY6" fmla="*/ 627589 h 648825"/>
                <a:gd name="connsiteX7" fmla="*/ 709755 w 709755"/>
                <a:gd name="connsiteY7" fmla="*/ 641352 h 648825"/>
                <a:gd name="connsiteX0" fmla="*/ 27 w 709755"/>
                <a:gd name="connsiteY0" fmla="*/ 0 h 641372"/>
                <a:gd name="connsiteX1" fmla="*/ 47890 w 709755"/>
                <a:gd name="connsiteY1" fmla="*/ 52539 h 641372"/>
                <a:gd name="connsiteX2" fmla="*/ 47918 w 709755"/>
                <a:gd name="connsiteY2" fmla="*/ 250344 h 641372"/>
                <a:gd name="connsiteX3" fmla="*/ 287742 w 709755"/>
                <a:gd name="connsiteY3" fmla="*/ 213169 h 641372"/>
                <a:gd name="connsiteX4" fmla="*/ 249092 w 709755"/>
                <a:gd name="connsiteY4" fmla="*/ 426392 h 641372"/>
                <a:gd name="connsiteX5" fmla="*/ 494369 w 709755"/>
                <a:gd name="connsiteY5" fmla="*/ 415424 h 641372"/>
                <a:gd name="connsiteX6" fmla="*/ 425119 w 709755"/>
                <a:gd name="connsiteY6" fmla="*/ 627589 h 641372"/>
                <a:gd name="connsiteX7" fmla="*/ 608691 w 709755"/>
                <a:gd name="connsiteY7" fmla="*/ 609626 h 641372"/>
                <a:gd name="connsiteX8" fmla="*/ 709755 w 709755"/>
                <a:gd name="connsiteY8" fmla="*/ 641352 h 641372"/>
                <a:gd name="connsiteX0" fmla="*/ 27 w 677963"/>
                <a:gd name="connsiteY0" fmla="*/ 0 h 701400"/>
                <a:gd name="connsiteX1" fmla="*/ 47890 w 677963"/>
                <a:gd name="connsiteY1" fmla="*/ 52539 h 701400"/>
                <a:gd name="connsiteX2" fmla="*/ 47918 w 677963"/>
                <a:gd name="connsiteY2" fmla="*/ 250344 h 701400"/>
                <a:gd name="connsiteX3" fmla="*/ 287742 w 677963"/>
                <a:gd name="connsiteY3" fmla="*/ 213169 h 701400"/>
                <a:gd name="connsiteX4" fmla="*/ 249092 w 677963"/>
                <a:gd name="connsiteY4" fmla="*/ 426392 h 701400"/>
                <a:gd name="connsiteX5" fmla="*/ 494369 w 677963"/>
                <a:gd name="connsiteY5" fmla="*/ 415424 h 701400"/>
                <a:gd name="connsiteX6" fmla="*/ 425119 w 677963"/>
                <a:gd name="connsiteY6" fmla="*/ 627589 h 701400"/>
                <a:gd name="connsiteX7" fmla="*/ 608691 w 677963"/>
                <a:gd name="connsiteY7" fmla="*/ 609626 h 701400"/>
                <a:gd name="connsiteX8" fmla="*/ 677964 w 677963"/>
                <a:gd name="connsiteY8" fmla="*/ 701394 h 701400"/>
                <a:gd name="connsiteX0" fmla="*/ 27 w 677965"/>
                <a:gd name="connsiteY0" fmla="*/ 0 h 701400"/>
                <a:gd name="connsiteX1" fmla="*/ 47890 w 677965"/>
                <a:gd name="connsiteY1" fmla="*/ 52539 h 701400"/>
                <a:gd name="connsiteX2" fmla="*/ 47918 w 677965"/>
                <a:gd name="connsiteY2" fmla="*/ 250344 h 701400"/>
                <a:gd name="connsiteX3" fmla="*/ 287742 w 677965"/>
                <a:gd name="connsiteY3" fmla="*/ 213169 h 701400"/>
                <a:gd name="connsiteX4" fmla="*/ 249092 w 677965"/>
                <a:gd name="connsiteY4" fmla="*/ 426392 h 701400"/>
                <a:gd name="connsiteX5" fmla="*/ 494369 w 677965"/>
                <a:gd name="connsiteY5" fmla="*/ 415424 h 701400"/>
                <a:gd name="connsiteX6" fmla="*/ 425119 w 677965"/>
                <a:gd name="connsiteY6" fmla="*/ 627589 h 701400"/>
                <a:gd name="connsiteX7" fmla="*/ 570520 w 677965"/>
                <a:gd name="connsiteY7" fmla="*/ 602215 h 701400"/>
                <a:gd name="connsiteX8" fmla="*/ 677964 w 677965"/>
                <a:gd name="connsiteY8" fmla="*/ 701394 h 701400"/>
                <a:gd name="connsiteX0" fmla="*/ 27 w 645729"/>
                <a:gd name="connsiteY0" fmla="*/ 0 h 669679"/>
                <a:gd name="connsiteX1" fmla="*/ 47890 w 645729"/>
                <a:gd name="connsiteY1" fmla="*/ 52539 h 669679"/>
                <a:gd name="connsiteX2" fmla="*/ 47918 w 645729"/>
                <a:gd name="connsiteY2" fmla="*/ 250344 h 669679"/>
                <a:gd name="connsiteX3" fmla="*/ 287742 w 645729"/>
                <a:gd name="connsiteY3" fmla="*/ 213169 h 669679"/>
                <a:gd name="connsiteX4" fmla="*/ 249092 w 645729"/>
                <a:gd name="connsiteY4" fmla="*/ 426392 h 669679"/>
                <a:gd name="connsiteX5" fmla="*/ 494369 w 645729"/>
                <a:gd name="connsiteY5" fmla="*/ 415424 h 669679"/>
                <a:gd name="connsiteX6" fmla="*/ 425119 w 645729"/>
                <a:gd name="connsiteY6" fmla="*/ 627589 h 669679"/>
                <a:gd name="connsiteX7" fmla="*/ 570520 w 645729"/>
                <a:gd name="connsiteY7" fmla="*/ 602215 h 669679"/>
                <a:gd name="connsiteX8" fmla="*/ 645728 w 645729"/>
                <a:gd name="connsiteY8" fmla="*/ 669670 h 669679"/>
                <a:gd name="connsiteX0" fmla="*/ 27 w 584891"/>
                <a:gd name="connsiteY0" fmla="*/ 0 h 742934"/>
                <a:gd name="connsiteX1" fmla="*/ 47890 w 584891"/>
                <a:gd name="connsiteY1" fmla="*/ 52539 h 742934"/>
                <a:gd name="connsiteX2" fmla="*/ 47918 w 584891"/>
                <a:gd name="connsiteY2" fmla="*/ 250344 h 742934"/>
                <a:gd name="connsiteX3" fmla="*/ 287742 w 584891"/>
                <a:gd name="connsiteY3" fmla="*/ 213169 h 742934"/>
                <a:gd name="connsiteX4" fmla="*/ 249092 w 584891"/>
                <a:gd name="connsiteY4" fmla="*/ 426392 h 742934"/>
                <a:gd name="connsiteX5" fmla="*/ 494369 w 584891"/>
                <a:gd name="connsiteY5" fmla="*/ 415424 h 742934"/>
                <a:gd name="connsiteX6" fmla="*/ 425119 w 584891"/>
                <a:gd name="connsiteY6" fmla="*/ 627589 h 742934"/>
                <a:gd name="connsiteX7" fmla="*/ 570520 w 584891"/>
                <a:gd name="connsiteY7" fmla="*/ 602215 h 742934"/>
                <a:gd name="connsiteX8" fmla="*/ 546944 w 584891"/>
                <a:gd name="connsiteY8" fmla="*/ 742929 h 742934"/>
                <a:gd name="connsiteX0" fmla="*/ 27 w 689385"/>
                <a:gd name="connsiteY0" fmla="*/ 0 h 742932"/>
                <a:gd name="connsiteX1" fmla="*/ 47890 w 689385"/>
                <a:gd name="connsiteY1" fmla="*/ 52539 h 742932"/>
                <a:gd name="connsiteX2" fmla="*/ 47918 w 689385"/>
                <a:gd name="connsiteY2" fmla="*/ 250344 h 742932"/>
                <a:gd name="connsiteX3" fmla="*/ 287742 w 689385"/>
                <a:gd name="connsiteY3" fmla="*/ 213169 h 742932"/>
                <a:gd name="connsiteX4" fmla="*/ 249092 w 689385"/>
                <a:gd name="connsiteY4" fmla="*/ 426392 h 742932"/>
                <a:gd name="connsiteX5" fmla="*/ 494369 w 689385"/>
                <a:gd name="connsiteY5" fmla="*/ 415424 h 742932"/>
                <a:gd name="connsiteX6" fmla="*/ 425119 w 689385"/>
                <a:gd name="connsiteY6" fmla="*/ 627589 h 742932"/>
                <a:gd name="connsiteX7" fmla="*/ 682025 w 689385"/>
                <a:gd name="connsiteY7" fmla="*/ 585876 h 742932"/>
                <a:gd name="connsiteX8" fmla="*/ 546944 w 689385"/>
                <a:gd name="connsiteY8" fmla="*/ 742929 h 742932"/>
                <a:gd name="connsiteX0" fmla="*/ 27 w 691719"/>
                <a:gd name="connsiteY0" fmla="*/ 0 h 819292"/>
                <a:gd name="connsiteX1" fmla="*/ 47890 w 691719"/>
                <a:gd name="connsiteY1" fmla="*/ 52539 h 819292"/>
                <a:gd name="connsiteX2" fmla="*/ 47918 w 691719"/>
                <a:gd name="connsiteY2" fmla="*/ 250344 h 819292"/>
                <a:gd name="connsiteX3" fmla="*/ 287742 w 691719"/>
                <a:gd name="connsiteY3" fmla="*/ 213169 h 819292"/>
                <a:gd name="connsiteX4" fmla="*/ 249092 w 691719"/>
                <a:gd name="connsiteY4" fmla="*/ 426392 h 819292"/>
                <a:gd name="connsiteX5" fmla="*/ 494369 w 691719"/>
                <a:gd name="connsiteY5" fmla="*/ 415424 h 819292"/>
                <a:gd name="connsiteX6" fmla="*/ 425119 w 691719"/>
                <a:gd name="connsiteY6" fmla="*/ 627589 h 819292"/>
                <a:gd name="connsiteX7" fmla="*/ 682025 w 691719"/>
                <a:gd name="connsiteY7" fmla="*/ 585876 h 819292"/>
                <a:gd name="connsiteX8" fmla="*/ 602073 w 691719"/>
                <a:gd name="connsiteY8" fmla="*/ 819289 h 819292"/>
                <a:gd name="connsiteX0" fmla="*/ 27 w 688167"/>
                <a:gd name="connsiteY0" fmla="*/ 0 h 819289"/>
                <a:gd name="connsiteX1" fmla="*/ 47890 w 688167"/>
                <a:gd name="connsiteY1" fmla="*/ 52539 h 819289"/>
                <a:gd name="connsiteX2" fmla="*/ 47918 w 688167"/>
                <a:gd name="connsiteY2" fmla="*/ 250344 h 819289"/>
                <a:gd name="connsiteX3" fmla="*/ 287742 w 688167"/>
                <a:gd name="connsiteY3" fmla="*/ 213169 h 819289"/>
                <a:gd name="connsiteX4" fmla="*/ 249092 w 688167"/>
                <a:gd name="connsiteY4" fmla="*/ 426392 h 819289"/>
                <a:gd name="connsiteX5" fmla="*/ 494369 w 688167"/>
                <a:gd name="connsiteY5" fmla="*/ 415424 h 819289"/>
                <a:gd name="connsiteX6" fmla="*/ 425119 w 688167"/>
                <a:gd name="connsiteY6" fmla="*/ 627589 h 819289"/>
                <a:gd name="connsiteX7" fmla="*/ 682025 w 688167"/>
                <a:gd name="connsiteY7" fmla="*/ 585876 h 819289"/>
                <a:gd name="connsiteX8" fmla="*/ 586509 w 688167"/>
                <a:gd name="connsiteY8" fmla="*/ 781604 h 819289"/>
                <a:gd name="connsiteX9" fmla="*/ 602073 w 688167"/>
                <a:gd name="connsiteY9" fmla="*/ 819289 h 819289"/>
                <a:gd name="connsiteX0" fmla="*/ 27 w 843562"/>
                <a:gd name="connsiteY0" fmla="*/ 0 h 791074"/>
                <a:gd name="connsiteX1" fmla="*/ 47890 w 843562"/>
                <a:gd name="connsiteY1" fmla="*/ 52539 h 791074"/>
                <a:gd name="connsiteX2" fmla="*/ 47918 w 843562"/>
                <a:gd name="connsiteY2" fmla="*/ 250344 h 791074"/>
                <a:gd name="connsiteX3" fmla="*/ 287742 w 843562"/>
                <a:gd name="connsiteY3" fmla="*/ 213169 h 791074"/>
                <a:gd name="connsiteX4" fmla="*/ 249092 w 843562"/>
                <a:gd name="connsiteY4" fmla="*/ 426392 h 791074"/>
                <a:gd name="connsiteX5" fmla="*/ 494369 w 843562"/>
                <a:gd name="connsiteY5" fmla="*/ 415424 h 791074"/>
                <a:gd name="connsiteX6" fmla="*/ 425119 w 843562"/>
                <a:gd name="connsiteY6" fmla="*/ 627589 h 791074"/>
                <a:gd name="connsiteX7" fmla="*/ 682025 w 843562"/>
                <a:gd name="connsiteY7" fmla="*/ 585876 h 791074"/>
                <a:gd name="connsiteX8" fmla="*/ 586509 w 843562"/>
                <a:gd name="connsiteY8" fmla="*/ 781604 h 791074"/>
                <a:gd name="connsiteX9" fmla="*/ 843513 w 843562"/>
                <a:gd name="connsiteY9" fmla="*/ 738076 h 791074"/>
                <a:gd name="connsiteX0" fmla="*/ 27 w 843566"/>
                <a:gd name="connsiteY0" fmla="*/ 0 h 824717"/>
                <a:gd name="connsiteX1" fmla="*/ 47890 w 843566"/>
                <a:gd name="connsiteY1" fmla="*/ 52539 h 824717"/>
                <a:gd name="connsiteX2" fmla="*/ 47918 w 843566"/>
                <a:gd name="connsiteY2" fmla="*/ 250344 h 824717"/>
                <a:gd name="connsiteX3" fmla="*/ 287742 w 843566"/>
                <a:gd name="connsiteY3" fmla="*/ 213169 h 824717"/>
                <a:gd name="connsiteX4" fmla="*/ 249092 w 843566"/>
                <a:gd name="connsiteY4" fmla="*/ 426392 h 824717"/>
                <a:gd name="connsiteX5" fmla="*/ 494369 w 843566"/>
                <a:gd name="connsiteY5" fmla="*/ 415424 h 824717"/>
                <a:gd name="connsiteX6" fmla="*/ 425119 w 843566"/>
                <a:gd name="connsiteY6" fmla="*/ 627589 h 824717"/>
                <a:gd name="connsiteX7" fmla="*/ 682025 w 843566"/>
                <a:gd name="connsiteY7" fmla="*/ 585876 h 824717"/>
                <a:gd name="connsiteX8" fmla="*/ 600371 w 843566"/>
                <a:gd name="connsiteY8" fmla="*/ 817431 h 824717"/>
                <a:gd name="connsiteX9" fmla="*/ 843513 w 843566"/>
                <a:gd name="connsiteY9" fmla="*/ 738076 h 824717"/>
                <a:gd name="connsiteX0" fmla="*/ 27 w 843513"/>
                <a:gd name="connsiteY0" fmla="*/ 0 h 824408"/>
                <a:gd name="connsiteX1" fmla="*/ 47890 w 843513"/>
                <a:gd name="connsiteY1" fmla="*/ 52539 h 824408"/>
                <a:gd name="connsiteX2" fmla="*/ 47918 w 843513"/>
                <a:gd name="connsiteY2" fmla="*/ 250344 h 824408"/>
                <a:gd name="connsiteX3" fmla="*/ 287742 w 843513"/>
                <a:gd name="connsiteY3" fmla="*/ 213169 h 824408"/>
                <a:gd name="connsiteX4" fmla="*/ 249092 w 843513"/>
                <a:gd name="connsiteY4" fmla="*/ 426392 h 824408"/>
                <a:gd name="connsiteX5" fmla="*/ 494369 w 843513"/>
                <a:gd name="connsiteY5" fmla="*/ 415424 h 824408"/>
                <a:gd name="connsiteX6" fmla="*/ 425119 w 843513"/>
                <a:gd name="connsiteY6" fmla="*/ 627589 h 824408"/>
                <a:gd name="connsiteX7" fmla="*/ 682025 w 843513"/>
                <a:gd name="connsiteY7" fmla="*/ 585876 h 824408"/>
                <a:gd name="connsiteX8" fmla="*/ 600371 w 843513"/>
                <a:gd name="connsiteY8" fmla="*/ 817431 h 824408"/>
                <a:gd name="connsiteX9" fmla="*/ 800494 w 843513"/>
                <a:gd name="connsiteY9" fmla="*/ 769675 h 824408"/>
                <a:gd name="connsiteX10" fmla="*/ 843513 w 843513"/>
                <a:gd name="connsiteY10" fmla="*/ 738076 h 824408"/>
                <a:gd name="connsiteX0" fmla="*/ 27 w 810103"/>
                <a:gd name="connsiteY0" fmla="*/ 0 h 934887"/>
                <a:gd name="connsiteX1" fmla="*/ 47890 w 810103"/>
                <a:gd name="connsiteY1" fmla="*/ 52539 h 934887"/>
                <a:gd name="connsiteX2" fmla="*/ 47918 w 810103"/>
                <a:gd name="connsiteY2" fmla="*/ 250344 h 934887"/>
                <a:gd name="connsiteX3" fmla="*/ 287742 w 810103"/>
                <a:gd name="connsiteY3" fmla="*/ 213169 h 934887"/>
                <a:gd name="connsiteX4" fmla="*/ 249092 w 810103"/>
                <a:gd name="connsiteY4" fmla="*/ 426392 h 934887"/>
                <a:gd name="connsiteX5" fmla="*/ 494369 w 810103"/>
                <a:gd name="connsiteY5" fmla="*/ 415424 h 934887"/>
                <a:gd name="connsiteX6" fmla="*/ 425119 w 810103"/>
                <a:gd name="connsiteY6" fmla="*/ 627589 h 934887"/>
                <a:gd name="connsiteX7" fmla="*/ 682025 w 810103"/>
                <a:gd name="connsiteY7" fmla="*/ 585876 h 934887"/>
                <a:gd name="connsiteX8" fmla="*/ 600371 w 810103"/>
                <a:gd name="connsiteY8" fmla="*/ 817431 h 934887"/>
                <a:gd name="connsiteX9" fmla="*/ 800494 w 810103"/>
                <a:gd name="connsiteY9" fmla="*/ 769675 h 934887"/>
                <a:gd name="connsiteX10" fmla="*/ 749898 w 810103"/>
                <a:gd name="connsiteY10" fmla="*/ 934868 h 934887"/>
                <a:gd name="connsiteX0" fmla="*/ 27 w 852304"/>
                <a:gd name="connsiteY0" fmla="*/ 0 h 934885"/>
                <a:gd name="connsiteX1" fmla="*/ 47890 w 852304"/>
                <a:gd name="connsiteY1" fmla="*/ 52539 h 934885"/>
                <a:gd name="connsiteX2" fmla="*/ 47918 w 852304"/>
                <a:gd name="connsiteY2" fmla="*/ 250344 h 934885"/>
                <a:gd name="connsiteX3" fmla="*/ 287742 w 852304"/>
                <a:gd name="connsiteY3" fmla="*/ 213169 h 934885"/>
                <a:gd name="connsiteX4" fmla="*/ 249092 w 852304"/>
                <a:gd name="connsiteY4" fmla="*/ 426392 h 934885"/>
                <a:gd name="connsiteX5" fmla="*/ 494369 w 852304"/>
                <a:gd name="connsiteY5" fmla="*/ 415424 h 934885"/>
                <a:gd name="connsiteX6" fmla="*/ 425119 w 852304"/>
                <a:gd name="connsiteY6" fmla="*/ 627589 h 934885"/>
                <a:gd name="connsiteX7" fmla="*/ 682025 w 852304"/>
                <a:gd name="connsiteY7" fmla="*/ 585876 h 934885"/>
                <a:gd name="connsiteX8" fmla="*/ 600371 w 852304"/>
                <a:gd name="connsiteY8" fmla="*/ 817431 h 934885"/>
                <a:gd name="connsiteX9" fmla="*/ 845182 w 852304"/>
                <a:gd name="connsiteY9" fmla="*/ 746936 h 934885"/>
                <a:gd name="connsiteX10" fmla="*/ 749898 w 852304"/>
                <a:gd name="connsiteY10" fmla="*/ 934868 h 934885"/>
                <a:gd name="connsiteX0" fmla="*/ 11 w 852286"/>
                <a:gd name="connsiteY0" fmla="*/ 0 h 934885"/>
                <a:gd name="connsiteX1" fmla="*/ 138859 w 852286"/>
                <a:gd name="connsiteY1" fmla="*/ 56437 h 934885"/>
                <a:gd name="connsiteX2" fmla="*/ 47902 w 852286"/>
                <a:gd name="connsiteY2" fmla="*/ 250344 h 934885"/>
                <a:gd name="connsiteX3" fmla="*/ 287726 w 852286"/>
                <a:gd name="connsiteY3" fmla="*/ 213169 h 934885"/>
                <a:gd name="connsiteX4" fmla="*/ 249076 w 852286"/>
                <a:gd name="connsiteY4" fmla="*/ 426392 h 934885"/>
                <a:gd name="connsiteX5" fmla="*/ 494353 w 852286"/>
                <a:gd name="connsiteY5" fmla="*/ 415424 h 934885"/>
                <a:gd name="connsiteX6" fmla="*/ 425103 w 852286"/>
                <a:gd name="connsiteY6" fmla="*/ 627589 h 934885"/>
                <a:gd name="connsiteX7" fmla="*/ 682009 w 852286"/>
                <a:gd name="connsiteY7" fmla="*/ 585876 h 934885"/>
                <a:gd name="connsiteX8" fmla="*/ 600355 w 852286"/>
                <a:gd name="connsiteY8" fmla="*/ 817431 h 934885"/>
                <a:gd name="connsiteX9" fmla="*/ 845166 w 852286"/>
                <a:gd name="connsiteY9" fmla="*/ 746936 h 934885"/>
                <a:gd name="connsiteX10" fmla="*/ 749882 w 852286"/>
                <a:gd name="connsiteY10" fmla="*/ 934868 h 934885"/>
                <a:gd name="connsiteX0" fmla="*/ 11 w 855113"/>
                <a:gd name="connsiteY0" fmla="*/ 0 h 1011192"/>
                <a:gd name="connsiteX1" fmla="*/ 138859 w 855113"/>
                <a:gd name="connsiteY1" fmla="*/ 56437 h 1011192"/>
                <a:gd name="connsiteX2" fmla="*/ 47902 w 855113"/>
                <a:gd name="connsiteY2" fmla="*/ 250344 h 1011192"/>
                <a:gd name="connsiteX3" fmla="*/ 287726 w 855113"/>
                <a:gd name="connsiteY3" fmla="*/ 213169 h 1011192"/>
                <a:gd name="connsiteX4" fmla="*/ 249076 w 855113"/>
                <a:gd name="connsiteY4" fmla="*/ 426392 h 1011192"/>
                <a:gd name="connsiteX5" fmla="*/ 494353 w 855113"/>
                <a:gd name="connsiteY5" fmla="*/ 415424 h 1011192"/>
                <a:gd name="connsiteX6" fmla="*/ 425103 w 855113"/>
                <a:gd name="connsiteY6" fmla="*/ 627589 h 1011192"/>
                <a:gd name="connsiteX7" fmla="*/ 682009 w 855113"/>
                <a:gd name="connsiteY7" fmla="*/ 585876 h 1011192"/>
                <a:gd name="connsiteX8" fmla="*/ 600355 w 855113"/>
                <a:gd name="connsiteY8" fmla="*/ 817431 h 1011192"/>
                <a:gd name="connsiteX9" fmla="*/ 845166 w 855113"/>
                <a:gd name="connsiteY9" fmla="*/ 746936 h 1011192"/>
                <a:gd name="connsiteX10" fmla="*/ 798930 w 855113"/>
                <a:gd name="connsiteY10" fmla="*/ 1011180 h 1011192"/>
                <a:gd name="connsiteX0" fmla="*/ 11 w 882094"/>
                <a:gd name="connsiteY0" fmla="*/ 0 h 1011194"/>
                <a:gd name="connsiteX1" fmla="*/ 138859 w 882094"/>
                <a:gd name="connsiteY1" fmla="*/ 56437 h 1011194"/>
                <a:gd name="connsiteX2" fmla="*/ 47902 w 882094"/>
                <a:gd name="connsiteY2" fmla="*/ 250344 h 1011194"/>
                <a:gd name="connsiteX3" fmla="*/ 287726 w 882094"/>
                <a:gd name="connsiteY3" fmla="*/ 213169 h 1011194"/>
                <a:gd name="connsiteX4" fmla="*/ 249076 w 882094"/>
                <a:gd name="connsiteY4" fmla="*/ 426392 h 1011194"/>
                <a:gd name="connsiteX5" fmla="*/ 494353 w 882094"/>
                <a:gd name="connsiteY5" fmla="*/ 415424 h 1011194"/>
                <a:gd name="connsiteX6" fmla="*/ 425103 w 882094"/>
                <a:gd name="connsiteY6" fmla="*/ 627589 h 1011194"/>
                <a:gd name="connsiteX7" fmla="*/ 682009 w 882094"/>
                <a:gd name="connsiteY7" fmla="*/ 585876 h 1011194"/>
                <a:gd name="connsiteX8" fmla="*/ 600355 w 882094"/>
                <a:gd name="connsiteY8" fmla="*/ 817431 h 1011194"/>
                <a:gd name="connsiteX9" fmla="*/ 874031 w 882094"/>
                <a:gd name="connsiteY9" fmla="*/ 775159 h 1011194"/>
                <a:gd name="connsiteX10" fmla="*/ 798930 w 882094"/>
                <a:gd name="connsiteY10" fmla="*/ 1011180 h 1011194"/>
                <a:gd name="connsiteX0" fmla="*/ 11 w 882094"/>
                <a:gd name="connsiteY0" fmla="*/ 0 h 1011194"/>
                <a:gd name="connsiteX1" fmla="*/ 138859 w 882094"/>
                <a:gd name="connsiteY1" fmla="*/ 56437 h 1011194"/>
                <a:gd name="connsiteX2" fmla="*/ 47902 w 882094"/>
                <a:gd name="connsiteY2" fmla="*/ 250344 h 1011194"/>
                <a:gd name="connsiteX3" fmla="*/ 318787 w 882094"/>
                <a:gd name="connsiteY3" fmla="*/ 201008 h 1011194"/>
                <a:gd name="connsiteX4" fmla="*/ 249076 w 882094"/>
                <a:gd name="connsiteY4" fmla="*/ 426392 h 1011194"/>
                <a:gd name="connsiteX5" fmla="*/ 494353 w 882094"/>
                <a:gd name="connsiteY5" fmla="*/ 415424 h 1011194"/>
                <a:gd name="connsiteX6" fmla="*/ 425103 w 882094"/>
                <a:gd name="connsiteY6" fmla="*/ 627589 h 1011194"/>
                <a:gd name="connsiteX7" fmla="*/ 682009 w 882094"/>
                <a:gd name="connsiteY7" fmla="*/ 585876 h 1011194"/>
                <a:gd name="connsiteX8" fmla="*/ 600355 w 882094"/>
                <a:gd name="connsiteY8" fmla="*/ 817431 h 1011194"/>
                <a:gd name="connsiteX9" fmla="*/ 874031 w 882094"/>
                <a:gd name="connsiteY9" fmla="*/ 775159 h 1011194"/>
                <a:gd name="connsiteX10" fmla="*/ 798930 w 882094"/>
                <a:gd name="connsiteY10" fmla="*/ 1011180 h 1011194"/>
                <a:gd name="connsiteX0" fmla="*/ 7 w 941385"/>
                <a:gd name="connsiteY0" fmla="*/ 59474 h 958518"/>
                <a:gd name="connsiteX1" fmla="*/ 198150 w 941385"/>
                <a:gd name="connsiteY1" fmla="*/ 3761 h 958518"/>
                <a:gd name="connsiteX2" fmla="*/ 107193 w 941385"/>
                <a:gd name="connsiteY2" fmla="*/ 197668 h 958518"/>
                <a:gd name="connsiteX3" fmla="*/ 378078 w 941385"/>
                <a:gd name="connsiteY3" fmla="*/ 148332 h 958518"/>
                <a:gd name="connsiteX4" fmla="*/ 308367 w 941385"/>
                <a:gd name="connsiteY4" fmla="*/ 373716 h 958518"/>
                <a:gd name="connsiteX5" fmla="*/ 553644 w 941385"/>
                <a:gd name="connsiteY5" fmla="*/ 362748 h 958518"/>
                <a:gd name="connsiteX6" fmla="*/ 484394 w 941385"/>
                <a:gd name="connsiteY6" fmla="*/ 574913 h 958518"/>
                <a:gd name="connsiteX7" fmla="*/ 741300 w 941385"/>
                <a:gd name="connsiteY7" fmla="*/ 533200 h 958518"/>
                <a:gd name="connsiteX8" fmla="*/ 659646 w 941385"/>
                <a:gd name="connsiteY8" fmla="*/ 764755 h 958518"/>
                <a:gd name="connsiteX9" fmla="*/ 933322 w 941385"/>
                <a:gd name="connsiteY9" fmla="*/ 722483 h 958518"/>
                <a:gd name="connsiteX10" fmla="*/ 858221 w 941385"/>
                <a:gd name="connsiteY10" fmla="*/ 958504 h 9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1385" h="958518">
                  <a:moveTo>
                    <a:pt x="7" y="59474"/>
                  </a:moveTo>
                  <a:cubicBezTo>
                    <a:pt x="-1382" y="71506"/>
                    <a:pt x="180286" y="-19271"/>
                    <a:pt x="198150" y="3761"/>
                  </a:cubicBezTo>
                  <a:cubicBezTo>
                    <a:pt x="216014" y="26793"/>
                    <a:pt x="77205" y="173573"/>
                    <a:pt x="107193" y="197668"/>
                  </a:cubicBezTo>
                  <a:cubicBezTo>
                    <a:pt x="137181" y="221763"/>
                    <a:pt x="344549" y="118991"/>
                    <a:pt x="378078" y="148332"/>
                  </a:cubicBezTo>
                  <a:cubicBezTo>
                    <a:pt x="411607" y="177673"/>
                    <a:pt x="279106" y="337980"/>
                    <a:pt x="308367" y="373716"/>
                  </a:cubicBezTo>
                  <a:cubicBezTo>
                    <a:pt x="337628" y="409452"/>
                    <a:pt x="524306" y="329215"/>
                    <a:pt x="553644" y="362748"/>
                  </a:cubicBezTo>
                  <a:cubicBezTo>
                    <a:pt x="582982" y="396281"/>
                    <a:pt x="453118" y="546504"/>
                    <a:pt x="484394" y="574913"/>
                  </a:cubicBezTo>
                  <a:cubicBezTo>
                    <a:pt x="515670" y="603322"/>
                    <a:pt x="707515" y="513107"/>
                    <a:pt x="741300" y="533200"/>
                  </a:cubicBezTo>
                  <a:cubicBezTo>
                    <a:pt x="775085" y="553294"/>
                    <a:pt x="627642" y="733208"/>
                    <a:pt x="659646" y="764755"/>
                  </a:cubicBezTo>
                  <a:cubicBezTo>
                    <a:pt x="691650" y="796302"/>
                    <a:pt x="892798" y="735709"/>
                    <a:pt x="933322" y="722483"/>
                  </a:cubicBezTo>
                  <a:cubicBezTo>
                    <a:pt x="973846" y="709257"/>
                    <a:pt x="847925" y="960700"/>
                    <a:pt x="858221" y="958504"/>
                  </a:cubicBezTo>
                </a:path>
              </a:pathLst>
            </a:custGeom>
            <a:noFill/>
            <a:ln w="25400" cap="flat" cmpd="sng" algn="ctr">
              <a:solidFill>
                <a:srgbClr val="FFFF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497D">
                    <a:lumMod val="75000"/>
                  </a:srgbClr>
                </a:solidFill>
                <a:effectLst/>
                <a:uLnTx/>
                <a:uFillTx/>
                <a:latin typeface="Calibri"/>
                <a:ea typeface="+mn-ea"/>
                <a:cs typeface="+mn-cs"/>
              </a:endParaRPr>
            </a:p>
          </p:txBody>
        </p:sp>
        <p:sp>
          <p:nvSpPr>
            <p:cNvPr id="5" name="Rounded Rectangle 4">
              <a:extLst>
                <a:ext uri="{FF2B5EF4-FFF2-40B4-BE49-F238E27FC236}">
                  <a16:creationId xmlns:a16="http://schemas.microsoft.com/office/drawing/2014/main" id="{2F11548E-5BB0-576A-AC91-E02A81A38285}"/>
                </a:ext>
              </a:extLst>
            </p:cNvPr>
            <p:cNvSpPr/>
            <p:nvPr/>
          </p:nvSpPr>
          <p:spPr>
            <a:xfrm>
              <a:off x="6520089" y="554532"/>
              <a:ext cx="2166711" cy="1842513"/>
            </a:xfrm>
            <a:prstGeom prst="roundRect">
              <a:avLst>
                <a:gd name="adj" fmla="val 11908"/>
              </a:avLst>
            </a:prstGeom>
            <a:noFill/>
            <a:ln w="9525" cap="flat" cmpd="sng" algn="ctr">
              <a:solidFill>
                <a:srgbClr val="EEECE1"/>
              </a:solidFill>
              <a:prstDash val="solid"/>
            </a:ln>
            <a:effectLst>
              <a:glow rad="101600">
                <a:srgbClr val="FFFF00">
                  <a:alpha val="75000"/>
                </a:srgbClr>
              </a:glow>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glow rad="101600">
                    <a:srgbClr val="1F497D">
                      <a:lumMod val="75000"/>
                      <a:alpha val="75000"/>
                    </a:srgbClr>
                  </a:glow>
                </a:effectLst>
                <a:uLnTx/>
                <a:uFillTx/>
                <a:latin typeface="Calibri"/>
                <a:ea typeface="+mn-ea"/>
                <a:cs typeface="+mn-cs"/>
              </a:endParaRPr>
            </a:p>
          </p:txBody>
        </p:sp>
        <p:sp>
          <p:nvSpPr>
            <p:cNvPr id="6" name="Rounded Rectangle 5">
              <a:extLst>
                <a:ext uri="{FF2B5EF4-FFF2-40B4-BE49-F238E27FC236}">
                  <a16:creationId xmlns:a16="http://schemas.microsoft.com/office/drawing/2014/main" id="{BD11D23D-7B9A-1E08-BF76-C727336675E9}"/>
                </a:ext>
              </a:extLst>
            </p:cNvPr>
            <p:cNvSpPr/>
            <p:nvPr/>
          </p:nvSpPr>
          <p:spPr>
            <a:xfrm>
              <a:off x="6493257" y="3235816"/>
              <a:ext cx="2166711" cy="2147106"/>
            </a:xfrm>
            <a:prstGeom prst="roundRect">
              <a:avLst/>
            </a:prstGeom>
            <a:solidFill>
              <a:srgbClr val="FFFFFF"/>
            </a:solidFill>
            <a:ln w="9525" cap="flat" cmpd="sng" algn="ctr">
              <a:solidFill>
                <a:srgbClr val="EEECE1"/>
              </a:solidFill>
              <a:prstDash val="solid"/>
            </a:ln>
            <a:effectLst>
              <a:glow rad="101600">
                <a:srgbClr val="FFFF00">
                  <a:alpha val="75000"/>
                </a:srgbClr>
              </a:glow>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66AB73D8-BE6B-3084-D438-5870B442C025}"/>
                </a:ext>
              </a:extLst>
            </p:cNvPr>
            <p:cNvSpPr txBox="1"/>
            <p:nvPr/>
          </p:nvSpPr>
          <p:spPr>
            <a:xfrm>
              <a:off x="6953813" y="619816"/>
              <a:ext cx="1422184"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outerShdw blurRad="50800" dist="76200" dir="2700000" algn="tl" rotWithShape="0">
                      <a:prstClr val="black">
                        <a:alpha val="40000"/>
                      </a:prstClr>
                    </a:outerShdw>
                  </a:effectLst>
                  <a:uLnTx/>
                  <a:uFillTx/>
                </a:rPr>
                <a:t>Dark Sector</a:t>
              </a:r>
              <a:endParaRPr kumimoji="0" lang="en-US" sz="1800" b="0" i="0" u="none" strike="noStrike" kern="0" cap="none" spc="0" normalizeH="0" baseline="0" noProof="0" dirty="0">
                <a:ln>
                  <a:noFill/>
                </a:ln>
                <a:effectLst>
                  <a:outerShdw blurRad="50800" dist="76200" dir="2700000" algn="tl" rotWithShape="0">
                    <a:prstClr val="black">
                      <a:alpha val="40000"/>
                    </a:prstClr>
                  </a:outerShdw>
                </a:effectLst>
                <a:uLnTx/>
                <a:uFillTx/>
              </a:endParaRPr>
            </a:p>
          </p:txBody>
        </p:sp>
        <p:sp>
          <p:nvSpPr>
            <p:cNvPr id="8" name="Rectangle 7">
              <a:extLst>
                <a:ext uri="{FF2B5EF4-FFF2-40B4-BE49-F238E27FC236}">
                  <a16:creationId xmlns:a16="http://schemas.microsoft.com/office/drawing/2014/main" id="{DED699D5-A1D9-5E75-D07A-980E021409D8}"/>
                </a:ext>
              </a:extLst>
            </p:cNvPr>
            <p:cNvSpPr/>
            <p:nvPr/>
          </p:nvSpPr>
          <p:spPr>
            <a:xfrm>
              <a:off x="6720080" y="3240730"/>
              <a:ext cx="1730161"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F497D">
                      <a:lumMod val="25000"/>
                    </a:srgbClr>
                  </a:solidFill>
                  <a:effectLst/>
                  <a:uLnTx/>
                  <a:uFillTx/>
                </a:rPr>
                <a:t>Standard Model</a:t>
              </a:r>
            </a:p>
          </p:txBody>
        </p:sp>
        <p:sp>
          <p:nvSpPr>
            <p:cNvPr id="9" name="Rounded Rectangle 8">
              <a:extLst>
                <a:ext uri="{FF2B5EF4-FFF2-40B4-BE49-F238E27FC236}">
                  <a16:creationId xmlns:a16="http://schemas.microsoft.com/office/drawing/2014/main" id="{5E7CCAE8-4DF3-512D-D8CC-647CB97B1126}"/>
                </a:ext>
              </a:extLst>
            </p:cNvPr>
            <p:cNvSpPr/>
            <p:nvPr/>
          </p:nvSpPr>
          <p:spPr>
            <a:xfrm>
              <a:off x="8184429" y="1850880"/>
              <a:ext cx="360000" cy="360000"/>
            </a:xfrm>
            <a:prstGeom prst="roundRect">
              <a:avLst/>
            </a:prstGeom>
            <a:solidFill>
              <a:schemeClr val="accent1">
                <a:lumMod val="75000"/>
              </a:schemeClr>
            </a:solidFill>
            <a:ln w="28575" cap="flat" cmpd="sng" algn="ctr">
              <a:solidFill>
                <a:schemeClr val="accent5"/>
              </a:solidFill>
              <a:prstDash val="solid"/>
            </a:ln>
            <a:effectLst>
              <a:outerShdw blurRad="50800" dist="762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0000"/>
                  </a:solidFill>
                  <a:effectLst/>
                  <a:uLnTx/>
                  <a:uFillTx/>
                  <a:latin typeface="Calibri"/>
                  <a:ea typeface="+mn-ea"/>
                  <a:cs typeface="+mn-cs"/>
                </a:rPr>
                <a:t>h’</a:t>
              </a:r>
              <a:r>
                <a:rPr kumimoji="0" lang="en-US" sz="1100" b="0" i="0" u="none" strike="noStrike" kern="0" cap="none" spc="0" normalizeH="0" baseline="0" noProof="0" dirty="0">
                  <a:ln>
                    <a:noFill/>
                  </a:ln>
                  <a:solidFill>
                    <a:srgbClr val="000000"/>
                  </a:solidFill>
                  <a:effectLst/>
                  <a:uLnTx/>
                  <a:uFillTx/>
                  <a:latin typeface="Calibri"/>
                  <a:ea typeface="+mn-ea"/>
                  <a:cs typeface="+mn-cs"/>
                </a:rPr>
                <a:t>?</a:t>
              </a:r>
            </a:p>
          </p:txBody>
        </p:sp>
        <p:sp>
          <p:nvSpPr>
            <p:cNvPr id="10" name="Rounded Rectangle 9">
              <a:extLst>
                <a:ext uri="{FF2B5EF4-FFF2-40B4-BE49-F238E27FC236}">
                  <a16:creationId xmlns:a16="http://schemas.microsoft.com/office/drawing/2014/main" id="{CD9D4C4E-5920-A55C-A7B5-8AE5C512A379}"/>
                </a:ext>
              </a:extLst>
            </p:cNvPr>
            <p:cNvSpPr/>
            <p:nvPr/>
          </p:nvSpPr>
          <p:spPr>
            <a:xfrm>
              <a:off x="7740597" y="1850880"/>
              <a:ext cx="360000" cy="360000"/>
            </a:xfrm>
            <a:prstGeom prst="roundRect">
              <a:avLst/>
            </a:prstGeom>
            <a:solidFill>
              <a:srgbClr val="FFFF00"/>
            </a:solidFill>
            <a:ln w="25400" cap="flat" cmpd="sng" algn="ctr">
              <a:solidFill>
                <a:srgbClr val="9BBB59">
                  <a:shade val="50000"/>
                </a:srgbClr>
              </a:solidFill>
              <a:prstDash val="solid"/>
            </a:ln>
            <a:effectLst>
              <a:outerShdw blurRad="50800" dist="762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0000"/>
                  </a:solidFill>
                  <a:effectLst/>
                  <a:uLnTx/>
                  <a:uFillTx/>
                  <a:latin typeface="Calibri"/>
                  <a:ea typeface="+mn-ea"/>
                  <a:cs typeface="+mn-cs"/>
                </a:rPr>
                <a:t>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a:ea typeface="+mn-ea"/>
                  <a:cs typeface="+mn-cs"/>
                </a:rPr>
                <a:t>?</a:t>
              </a:r>
            </a:p>
          </p:txBody>
        </p:sp>
        <p:sp>
          <p:nvSpPr>
            <p:cNvPr id="11" name="Rounded Rectangle 10">
              <a:extLst>
                <a:ext uri="{FF2B5EF4-FFF2-40B4-BE49-F238E27FC236}">
                  <a16:creationId xmlns:a16="http://schemas.microsoft.com/office/drawing/2014/main" id="{76ED8A63-C0AD-BCFE-63BA-EF394973004C}"/>
                </a:ext>
              </a:extLst>
            </p:cNvPr>
            <p:cNvSpPr/>
            <p:nvPr/>
          </p:nvSpPr>
          <p:spPr>
            <a:xfrm>
              <a:off x="7740597" y="1415222"/>
              <a:ext cx="360000" cy="360000"/>
            </a:xfrm>
            <a:prstGeom prst="roundRect">
              <a:avLst/>
            </a:prstGeom>
            <a:solidFill>
              <a:srgbClr val="F79646"/>
            </a:solidFill>
            <a:ln w="25400" cap="flat" cmpd="sng" algn="ctr">
              <a:solidFill>
                <a:srgbClr val="FF6600"/>
              </a:solidFill>
              <a:prstDash val="solid"/>
            </a:ln>
            <a:effectLst>
              <a:outerShdw blurRad="50800" dist="762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000000"/>
                  </a:solidFill>
                  <a:effectLst/>
                  <a:uLnTx/>
                  <a:uFillTx/>
                  <a:latin typeface="Calibri"/>
                  <a:ea typeface="+mn-ea"/>
                  <a:cs typeface="+mn-cs"/>
                </a:rPr>
                <a:t>Z’</a:t>
              </a:r>
              <a:r>
                <a:rPr kumimoji="0" lang="en-US" sz="1100" b="0" i="0" u="none" strike="noStrike" kern="0" cap="none" spc="0" normalizeH="0" baseline="0" noProof="0" dirty="0">
                  <a:ln>
                    <a:noFill/>
                  </a:ln>
                  <a:solidFill>
                    <a:srgbClr val="000000"/>
                  </a:solidFill>
                  <a:effectLst/>
                  <a:uLnTx/>
                  <a:uFillTx/>
                  <a:latin typeface="Calibri"/>
                  <a:ea typeface="+mn-ea"/>
                  <a:cs typeface="+mn-cs"/>
                </a:rPr>
                <a:t>?</a:t>
              </a:r>
            </a:p>
          </p:txBody>
        </p:sp>
        <p:sp>
          <p:nvSpPr>
            <p:cNvPr id="12" name="Rounded Rectangle 11">
              <a:extLst>
                <a:ext uri="{FF2B5EF4-FFF2-40B4-BE49-F238E27FC236}">
                  <a16:creationId xmlns:a16="http://schemas.microsoft.com/office/drawing/2014/main" id="{E11BB0EF-29E0-2737-86AF-37B4FD86085C}"/>
                </a:ext>
              </a:extLst>
            </p:cNvPr>
            <p:cNvSpPr/>
            <p:nvPr/>
          </p:nvSpPr>
          <p:spPr>
            <a:xfrm>
              <a:off x="6720080" y="1850880"/>
              <a:ext cx="372807" cy="360000"/>
            </a:xfrm>
            <a:prstGeom prst="roundRect">
              <a:avLst/>
            </a:prstGeom>
            <a:solidFill>
              <a:srgbClr val="8064A2"/>
            </a:solidFill>
            <a:ln w="25400" cap="flat" cmpd="sng" algn="ctr">
              <a:solidFill>
                <a:srgbClr val="8064A2">
                  <a:shade val="50000"/>
                </a:srgbClr>
              </a:solidFill>
              <a:prstDash val="solid"/>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Symbol" charset="2"/>
                  <a:ea typeface="+mn-ea"/>
                  <a:cs typeface="Symbol" charset="2"/>
                </a:rPr>
                <a: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Symbol" charset="2"/>
                  <a:ea typeface="+mn-ea"/>
                  <a:cs typeface="Symbol" charset="2"/>
                </a:rPr>
                <a:t>?</a:t>
              </a:r>
            </a:p>
          </p:txBody>
        </p:sp>
        <p:pic>
          <p:nvPicPr>
            <p:cNvPr id="13" name="Picture 12">
              <a:extLst>
                <a:ext uri="{FF2B5EF4-FFF2-40B4-BE49-F238E27FC236}">
                  <a16:creationId xmlns:a16="http://schemas.microsoft.com/office/drawing/2014/main" id="{24622560-F139-4BD7-72A0-381E7D995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8155" y="3654997"/>
              <a:ext cx="1987574" cy="1492500"/>
            </a:xfrm>
            <a:prstGeom prst="rect">
              <a:avLst/>
            </a:prstGeom>
          </p:spPr>
        </p:pic>
        <p:sp>
          <p:nvSpPr>
            <p:cNvPr id="14" name="Rounded Rectangle 13">
              <a:extLst>
                <a:ext uri="{FF2B5EF4-FFF2-40B4-BE49-F238E27FC236}">
                  <a16:creationId xmlns:a16="http://schemas.microsoft.com/office/drawing/2014/main" id="{5102ADEC-2DC5-A1BC-0826-68482F8B93A4}"/>
                </a:ext>
              </a:extLst>
            </p:cNvPr>
            <p:cNvSpPr/>
            <p:nvPr/>
          </p:nvSpPr>
          <p:spPr>
            <a:xfrm>
              <a:off x="7151266" y="1850880"/>
              <a:ext cx="372807" cy="360000"/>
            </a:xfrm>
            <a:prstGeom prst="roundRect">
              <a:avLst/>
            </a:prstGeom>
            <a:solidFill>
              <a:srgbClr val="8064A2"/>
            </a:solidFill>
            <a:ln w="25400" cap="flat" cmpd="sng" algn="ctr">
              <a:solidFill>
                <a:srgbClr val="8064A2">
                  <a:shade val="50000"/>
                </a:srgbClr>
              </a:solidFill>
              <a:prstDash val="solid"/>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Symbol" charset="2"/>
                  <a:ea typeface="+mn-ea"/>
                  <a:cs typeface="Symbol" charset="2"/>
                </a:rPr>
                <a: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Symbol" charset="2"/>
                  <a:ea typeface="+mn-ea"/>
                  <a:cs typeface="Symbol" charset="2"/>
                </a:rPr>
                <a:t>?</a:t>
              </a:r>
            </a:p>
          </p:txBody>
        </p:sp>
        <p:sp>
          <p:nvSpPr>
            <p:cNvPr id="15" name="Rectangle 14">
              <a:extLst>
                <a:ext uri="{FF2B5EF4-FFF2-40B4-BE49-F238E27FC236}">
                  <a16:creationId xmlns:a16="http://schemas.microsoft.com/office/drawing/2014/main" id="{9519308A-8607-227B-F340-0A6EA92646BB}"/>
                </a:ext>
              </a:extLst>
            </p:cNvPr>
            <p:cNvSpPr/>
            <p:nvPr/>
          </p:nvSpPr>
          <p:spPr>
            <a:xfrm>
              <a:off x="6662070" y="1576214"/>
              <a:ext cx="1026243" cy="246221"/>
            </a:xfrm>
            <a:prstGeom prst="rect">
              <a:avLst/>
            </a:prstGeom>
            <a:effectLst>
              <a:outerShdw blurRad="50800" dist="762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effectLst/>
                  <a:uLnTx/>
                  <a:uFillTx/>
                </a:rPr>
                <a:t>Dark fermions</a:t>
              </a:r>
              <a:endParaRPr kumimoji="0" lang="en-US" sz="1000" b="0" i="0" u="none" strike="noStrike" kern="0" cap="none" spc="0" normalizeH="0" baseline="0" noProof="0" dirty="0">
                <a:ln>
                  <a:noFill/>
                </a:ln>
                <a:effectLst/>
                <a:uLnTx/>
                <a:uFillTx/>
              </a:endParaRPr>
            </a:p>
          </p:txBody>
        </p:sp>
      </p:grpSp>
      <p:sp>
        <p:nvSpPr>
          <p:cNvPr id="16" name="TextBox 15">
            <a:extLst>
              <a:ext uri="{FF2B5EF4-FFF2-40B4-BE49-F238E27FC236}">
                <a16:creationId xmlns:a16="http://schemas.microsoft.com/office/drawing/2014/main" id="{1557A245-4F26-C508-CBBB-D9F2C1457B40}"/>
              </a:ext>
            </a:extLst>
          </p:cNvPr>
          <p:cNvSpPr txBox="1"/>
          <p:nvPr/>
        </p:nvSpPr>
        <p:spPr>
          <a:xfrm>
            <a:off x="10001178" y="6565879"/>
            <a:ext cx="2206053" cy="276999"/>
          </a:xfrm>
          <a:prstGeom prst="rect">
            <a:avLst/>
          </a:prstGeom>
          <a:noFill/>
        </p:spPr>
        <p:txBody>
          <a:bodyPr wrap="none" rtlCol="0">
            <a:spAutoFit/>
          </a:bodyPr>
          <a:lstStyle/>
          <a:p>
            <a:r>
              <a:rPr lang="en-GB" sz="1200" i="1" u="sng" dirty="0" err="1">
                <a:solidFill>
                  <a:srgbClr val="0000FF"/>
                </a:solidFill>
                <a:effectLst/>
                <a:latin typeface="Helvetica" pitchFamily="2" charset="0"/>
              </a:rPr>
              <a:t>Holstom</a:t>
            </a:r>
            <a:r>
              <a:rPr lang="en-GB" sz="1200" i="1" u="sng" dirty="0">
                <a:solidFill>
                  <a:srgbClr val="0000FF"/>
                </a:solidFill>
                <a:effectLst/>
                <a:latin typeface="Helvetica" pitchFamily="2" charset="0"/>
              </a:rPr>
              <a:t>, PLB 166 (1986) 196</a:t>
            </a:r>
            <a:endParaRPr lang="en-GB" sz="1200" u="sng" dirty="0">
              <a:solidFill>
                <a:srgbClr val="0000FF"/>
              </a:solidFill>
              <a:effectLst/>
              <a:latin typeface="Helvetica" pitchFamily="2" charset="0"/>
            </a:endParaRPr>
          </a:p>
        </p:txBody>
      </p:sp>
      <p:sp>
        <p:nvSpPr>
          <p:cNvPr id="17" name="TextBox 16">
            <a:extLst>
              <a:ext uri="{FF2B5EF4-FFF2-40B4-BE49-F238E27FC236}">
                <a16:creationId xmlns:a16="http://schemas.microsoft.com/office/drawing/2014/main" id="{7713269D-3650-4BF8-D64A-D2083488F7BA}"/>
              </a:ext>
            </a:extLst>
          </p:cNvPr>
          <p:cNvSpPr txBox="1"/>
          <p:nvPr/>
        </p:nvSpPr>
        <p:spPr>
          <a:xfrm>
            <a:off x="390585" y="2222482"/>
            <a:ext cx="8947208" cy="3139321"/>
          </a:xfrm>
          <a:prstGeom prst="rect">
            <a:avLst/>
          </a:prstGeom>
          <a:noFill/>
        </p:spPr>
        <p:txBody>
          <a:bodyPr wrap="square" rtlCol="0">
            <a:spAutoFit/>
          </a:bodyPr>
          <a:lstStyle/>
          <a:p>
            <a:r>
              <a:rPr lang="en-US" dirty="0">
                <a:solidFill>
                  <a:schemeClr val="tx1">
                    <a:lumMod val="65000"/>
                    <a:lumOff val="35000"/>
                  </a:schemeClr>
                </a:solidFill>
              </a:rPr>
              <a:t>There are many attempts to look for new physics phenomena to explain Universe </a:t>
            </a:r>
            <a:r>
              <a:rPr lang="en-US" b="1" dirty="0">
                <a:solidFill>
                  <a:schemeClr val="tx1">
                    <a:lumMod val="65000"/>
                    <a:lumOff val="35000"/>
                  </a:schemeClr>
                </a:solidFill>
              </a:rPr>
              <a:t>dark matter </a:t>
            </a:r>
            <a:r>
              <a:rPr lang="en-US" dirty="0">
                <a:solidFill>
                  <a:schemeClr val="tx1">
                    <a:lumMod val="65000"/>
                    <a:lumOff val="35000"/>
                  </a:schemeClr>
                </a:solidFill>
              </a:rPr>
              <a:t>and dark energy.</a:t>
            </a:r>
          </a:p>
          <a:p>
            <a:r>
              <a:rPr lang="en-US" dirty="0">
                <a:solidFill>
                  <a:schemeClr val="tx1">
                    <a:lumMod val="65000"/>
                    <a:lumOff val="35000"/>
                  </a:schemeClr>
                </a:solidFill>
              </a:rPr>
              <a:t>One class of simple models just adds an additional U</a:t>
            </a:r>
            <a:r>
              <a:rPr lang="en-US" baseline="-25000" dirty="0">
                <a:solidFill>
                  <a:schemeClr val="tx1">
                    <a:lumMod val="65000"/>
                    <a:lumOff val="35000"/>
                  </a:schemeClr>
                </a:solidFill>
              </a:rPr>
              <a:t>D</a:t>
            </a:r>
            <a:r>
              <a:rPr lang="en-US" dirty="0">
                <a:solidFill>
                  <a:schemeClr val="tx1">
                    <a:lumMod val="65000"/>
                    <a:lumOff val="35000"/>
                  </a:schemeClr>
                </a:solidFill>
              </a:rPr>
              <a:t>(1) symmetry to SM, with its corresponding vector boson (</a:t>
            </a:r>
            <a:r>
              <a:rPr lang="en-US" i="1" dirty="0">
                <a:solidFill>
                  <a:schemeClr val="tx1">
                    <a:lumMod val="65000"/>
                    <a:lumOff val="35000"/>
                  </a:schemeClr>
                </a:solidFill>
              </a:rPr>
              <a:t>A’</a:t>
            </a:r>
            <a:r>
              <a:rPr lang="en-US" dirty="0">
                <a:solidFill>
                  <a:schemeClr val="tx1">
                    <a:lumMod val="65000"/>
                    <a:lumOff val="35000"/>
                  </a:schemeClr>
                </a:solidFill>
              </a:rPr>
              <a:t>)</a:t>
            </a:r>
          </a:p>
          <a:p>
            <a:endParaRPr lang="en-US" dirty="0"/>
          </a:p>
          <a:p>
            <a:pPr algn="ctr"/>
            <a:r>
              <a:rPr lang="en-GB" dirty="0">
                <a:solidFill>
                  <a:schemeClr val="accent5"/>
                </a:solidFill>
              </a:rPr>
              <a:t>U(1)</a:t>
            </a:r>
            <a:r>
              <a:rPr lang="en-GB" baseline="-25000" dirty="0">
                <a:solidFill>
                  <a:schemeClr val="accent5"/>
                </a:solidFill>
              </a:rPr>
              <a:t>Y</a:t>
            </a:r>
            <a:r>
              <a:rPr lang="en-GB" dirty="0">
                <a:solidFill>
                  <a:schemeClr val="accent5"/>
                </a:solidFill>
              </a:rPr>
              <a:t>+SU(2)</a:t>
            </a:r>
            <a:r>
              <a:rPr lang="en-GB" baseline="-25000" dirty="0" err="1">
                <a:solidFill>
                  <a:schemeClr val="accent5"/>
                </a:solidFill>
              </a:rPr>
              <a:t>Weak</a:t>
            </a:r>
            <a:r>
              <a:rPr lang="en-GB" dirty="0" err="1">
                <a:solidFill>
                  <a:schemeClr val="accent5"/>
                </a:solidFill>
              </a:rPr>
              <a:t>+SU</a:t>
            </a:r>
            <a:r>
              <a:rPr lang="en-GB" dirty="0">
                <a:solidFill>
                  <a:schemeClr val="accent5"/>
                </a:solidFill>
              </a:rPr>
              <a:t>(3)</a:t>
            </a:r>
            <a:r>
              <a:rPr lang="en-GB" baseline="-25000" dirty="0">
                <a:solidFill>
                  <a:schemeClr val="accent5"/>
                </a:solidFill>
              </a:rPr>
              <a:t>Strong</a:t>
            </a:r>
            <a:r>
              <a:rPr lang="en-GB" dirty="0">
                <a:solidFill>
                  <a:srgbClr val="FF0000"/>
                </a:solidFill>
              </a:rPr>
              <a:t>[+U</a:t>
            </a:r>
            <a:r>
              <a:rPr lang="en-GB" baseline="-25000" dirty="0">
                <a:solidFill>
                  <a:srgbClr val="FF0000"/>
                </a:solidFill>
              </a:rPr>
              <a:t>D</a:t>
            </a:r>
            <a:r>
              <a:rPr lang="en-GB" dirty="0">
                <a:solidFill>
                  <a:srgbClr val="FF0000"/>
                </a:solidFill>
              </a:rPr>
              <a:t>(1)]</a:t>
            </a:r>
          </a:p>
          <a:p>
            <a:endParaRPr lang="en-US" dirty="0"/>
          </a:p>
          <a:p>
            <a:r>
              <a:rPr lang="en-US" dirty="0">
                <a:solidFill>
                  <a:schemeClr val="tx1">
                    <a:lumMod val="65000"/>
                    <a:lumOff val="35000"/>
                  </a:schemeClr>
                </a:solidFill>
              </a:rPr>
              <a:t>The </a:t>
            </a:r>
            <a:r>
              <a:rPr lang="en-US" b="1" i="1" dirty="0">
                <a:solidFill>
                  <a:schemeClr val="tx1">
                    <a:lumMod val="65000"/>
                    <a:lumOff val="35000"/>
                  </a:schemeClr>
                </a:solidFill>
              </a:rPr>
              <a:t>A’</a:t>
            </a:r>
            <a:r>
              <a:rPr lang="en-US" dirty="0">
                <a:solidFill>
                  <a:schemeClr val="tx1">
                    <a:lumMod val="65000"/>
                    <a:lumOff val="35000"/>
                  </a:schemeClr>
                </a:solidFill>
              </a:rPr>
              <a:t> could itself be the </a:t>
            </a:r>
            <a:r>
              <a:rPr lang="en-US" b="1" dirty="0">
                <a:solidFill>
                  <a:schemeClr val="tx1">
                    <a:lumMod val="65000"/>
                    <a:lumOff val="35000"/>
                  </a:schemeClr>
                </a:solidFill>
              </a:rPr>
              <a:t>mediator</a:t>
            </a:r>
            <a:r>
              <a:rPr lang="en-US" dirty="0">
                <a:solidFill>
                  <a:schemeClr val="tx1">
                    <a:lumMod val="65000"/>
                    <a:lumOff val="35000"/>
                  </a:schemeClr>
                </a:solidFill>
              </a:rPr>
              <a:t> between the </a:t>
            </a:r>
            <a:r>
              <a:rPr lang="en-US" b="1" dirty="0">
                <a:solidFill>
                  <a:schemeClr val="tx1">
                    <a:lumMod val="65000"/>
                    <a:lumOff val="35000"/>
                  </a:schemeClr>
                </a:solidFill>
              </a:rPr>
              <a:t>visible</a:t>
            </a:r>
            <a:r>
              <a:rPr lang="en-US" dirty="0">
                <a:solidFill>
                  <a:schemeClr val="tx1">
                    <a:lumMod val="65000"/>
                    <a:lumOff val="35000"/>
                  </a:schemeClr>
                </a:solidFill>
              </a:rPr>
              <a:t> and the </a:t>
            </a:r>
            <a:r>
              <a:rPr lang="en-US" b="1" dirty="0">
                <a:solidFill>
                  <a:schemeClr val="tx1">
                    <a:lumMod val="65000"/>
                    <a:lumOff val="35000"/>
                  </a:schemeClr>
                </a:solidFill>
              </a:rPr>
              <a:t>dark sector </a:t>
            </a:r>
            <a:r>
              <a:rPr lang="en-US" dirty="0">
                <a:solidFill>
                  <a:schemeClr val="tx1">
                    <a:lumMod val="65000"/>
                    <a:lumOff val="35000"/>
                  </a:schemeClr>
                </a:solidFill>
              </a:rPr>
              <a:t>mixing with the ordinary photon. The effective interaction between the fermions and the dark photon is parametrized in term of a factor </a:t>
            </a:r>
            <a:r>
              <a:rPr lang="en-US" b="1" dirty="0" err="1">
                <a:solidFill>
                  <a:schemeClr val="tx1">
                    <a:lumMod val="65000"/>
                    <a:lumOff val="35000"/>
                  </a:schemeClr>
                </a:solidFill>
              </a:rPr>
              <a:t>ε</a:t>
            </a:r>
            <a:r>
              <a:rPr lang="en-US" dirty="0">
                <a:solidFill>
                  <a:schemeClr val="tx1">
                    <a:lumMod val="65000"/>
                    <a:lumOff val="35000"/>
                  </a:schemeClr>
                </a:solidFill>
              </a:rPr>
              <a:t> representing the mixing strength.</a:t>
            </a:r>
          </a:p>
          <a:p>
            <a:endParaRPr lang="en-US" dirty="0"/>
          </a:p>
        </p:txBody>
      </p:sp>
      <p:sp>
        <p:nvSpPr>
          <p:cNvPr id="18" name="TextBox 17">
            <a:extLst>
              <a:ext uri="{FF2B5EF4-FFF2-40B4-BE49-F238E27FC236}">
                <a16:creationId xmlns:a16="http://schemas.microsoft.com/office/drawing/2014/main" id="{0F38CC45-1762-FCF6-600C-F0A110FCF0F2}"/>
              </a:ext>
            </a:extLst>
          </p:cNvPr>
          <p:cNvSpPr txBox="1"/>
          <p:nvPr/>
        </p:nvSpPr>
        <p:spPr>
          <a:xfrm>
            <a:off x="667557" y="6163159"/>
            <a:ext cx="9284060" cy="369332"/>
          </a:xfrm>
          <a:prstGeom prst="rect">
            <a:avLst/>
          </a:prstGeom>
          <a:noFill/>
        </p:spPr>
        <p:txBody>
          <a:bodyPr wrap="square" rtlCol="0">
            <a:spAutoFit/>
          </a:bodyPr>
          <a:lstStyle/>
          <a:p>
            <a:r>
              <a:rPr lang="en-US" b="1" dirty="0">
                <a:solidFill>
                  <a:schemeClr val="accent6"/>
                </a:solidFill>
              </a:rPr>
              <a:t>The search for this new mediator </a:t>
            </a:r>
            <a:r>
              <a:rPr lang="en-US" b="1" i="1" dirty="0">
                <a:solidFill>
                  <a:schemeClr val="accent6"/>
                </a:solidFill>
              </a:rPr>
              <a:t>A’</a:t>
            </a:r>
            <a:r>
              <a:rPr lang="en-US" b="1" dirty="0">
                <a:solidFill>
                  <a:schemeClr val="accent6"/>
                </a:solidFill>
              </a:rPr>
              <a:t> is the main goal of the PADME experiment at LNF.</a:t>
            </a:r>
          </a:p>
        </p:txBody>
      </p:sp>
      <p:sp>
        <p:nvSpPr>
          <p:cNvPr id="19" name="Slide Number Placeholder 18">
            <a:extLst>
              <a:ext uri="{FF2B5EF4-FFF2-40B4-BE49-F238E27FC236}">
                <a16:creationId xmlns:a16="http://schemas.microsoft.com/office/drawing/2014/main" id="{66D938C7-068B-8183-E403-FDC17EE4DDA3}"/>
              </a:ext>
            </a:extLst>
          </p:cNvPr>
          <p:cNvSpPr>
            <a:spLocks noGrp="1"/>
          </p:cNvSpPr>
          <p:nvPr>
            <p:ph type="sldNum" sz="quarter" idx="12"/>
          </p:nvPr>
        </p:nvSpPr>
        <p:spPr/>
        <p:txBody>
          <a:bodyPr/>
          <a:lstStyle/>
          <a:p>
            <a:fld id="{FD720266-2806-FD4B-BDA0-B40673E12AB8}" type="slidenum">
              <a:rPr lang="en-US" smtClean="0"/>
              <a:pPr/>
              <a:t>9</a:t>
            </a:fld>
            <a:endParaRPr lang="en-US"/>
          </a:p>
        </p:txBody>
      </p:sp>
    </p:spTree>
    <p:extLst>
      <p:ext uri="{BB962C8B-B14F-4D97-AF65-F5344CB8AC3E}">
        <p14:creationId xmlns:p14="http://schemas.microsoft.com/office/powerpoint/2010/main" val="3730352171"/>
      </p:ext>
    </p:extLst>
  </p:cSld>
  <p:clrMapOvr>
    <a:masterClrMapping/>
  </p:clrMapOvr>
</p:sld>
</file>

<file path=ppt/theme/theme1.xml><?xml version="1.0" encoding="utf-8"?>
<a:theme xmlns:a="http://schemas.openxmlformats.org/drawingml/2006/main" name="LNF2014">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6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600" b="0" i="0" u="none" strike="noStrike" cap="none" normalizeH="0" baseline="0">
            <a:ln>
              <a:noFill/>
            </a:ln>
            <a:solidFill>
              <a:schemeClr val="tx1"/>
            </a:solidFill>
            <a:effectLst/>
            <a:latin typeface="Times"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NFN20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N2018" id="{B7EDDF4B-BB4A-C14E-9DA1-FED214F212F2}" vid="{A84B6AF2-F4E7-294B-ACF3-46F11A412CD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LNF2014</Template>
  <TotalTime>26292</TotalTime>
  <Words>3158</Words>
  <Application>Microsoft Macintosh PowerPoint</Application>
  <PresentationFormat>Widescreen</PresentationFormat>
  <Paragraphs>526</Paragraphs>
  <Slides>30</Slides>
  <Notes>6</Notes>
  <HiddenSlides>2</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30</vt:i4>
      </vt:variant>
    </vt:vector>
  </HeadingPairs>
  <TitlesOfParts>
    <vt:vector size="51" baseType="lpstr">
      <vt:lpstr>Arial</vt:lpstr>
      <vt:lpstr>Arial Hebrew Scholar</vt:lpstr>
      <vt:lpstr>Arial Narrow</vt:lpstr>
      <vt:lpstr>Calibri</vt:lpstr>
      <vt:lpstr>Calibri Light</vt:lpstr>
      <vt:lpstr>Cambria Math</vt:lpstr>
      <vt:lpstr>Century Gothic</vt:lpstr>
      <vt:lpstr>Helvetica</vt:lpstr>
      <vt:lpstr>Symbol</vt:lpstr>
      <vt:lpstr>System Font Regular</vt:lpstr>
      <vt:lpstr>Times</vt:lpstr>
      <vt:lpstr>Times New Roman</vt:lpstr>
      <vt:lpstr>Wingdings</vt:lpstr>
      <vt:lpstr>Wingdings 2</vt:lpstr>
      <vt:lpstr>LNF2014</vt:lpstr>
      <vt:lpstr>Blank Presentation</vt:lpstr>
      <vt:lpstr>1_Office Theme</vt:lpstr>
      <vt:lpstr>7_Office Theme</vt:lpstr>
      <vt:lpstr>1_Default Design</vt:lpstr>
      <vt:lpstr>Default Design</vt:lpstr>
      <vt:lpstr>INFN2018</vt:lpstr>
      <vt:lpstr>Dark matter search via positron's interactions </vt:lpstr>
      <vt:lpstr>Outline</vt:lpstr>
      <vt:lpstr>The Dark Matter issue</vt:lpstr>
      <vt:lpstr>The Dark Matter issue</vt:lpstr>
      <vt:lpstr>What is Dark Matter?</vt:lpstr>
      <vt:lpstr>Different hypotheses about DM</vt:lpstr>
      <vt:lpstr>With or Without</vt:lpstr>
      <vt:lpstr>Dark Matter hypotheses</vt:lpstr>
      <vt:lpstr>New Forces</vt:lpstr>
      <vt:lpstr>Dark Photons production with e+  beams</vt:lpstr>
      <vt:lpstr>A’ production at PADME</vt:lpstr>
      <vt:lpstr>Expected results</vt:lpstr>
      <vt:lpstr>Signal and Background</vt:lpstr>
      <vt:lpstr>The PADME detector</vt:lpstr>
      <vt:lpstr>Frascati Laboratory of INFN</vt:lpstr>
      <vt:lpstr>LNF Accelerator’s History</vt:lpstr>
      <vt:lpstr>LNF LINAC and beam-lines</vt:lpstr>
      <vt:lpstr>Dark Sector Studies at PADME</vt:lpstr>
      <vt:lpstr>PADME Data Taking</vt:lpstr>
      <vt:lpstr>e+e– → γγ cross section</vt:lpstr>
      <vt:lpstr>The 8Be anomaly</vt:lpstr>
      <vt:lpstr>Theoretical interpretation</vt:lpstr>
      <vt:lpstr>X17 study @ PADME</vt:lpstr>
      <vt:lpstr>X17 Background</vt:lpstr>
      <vt:lpstr>RUN III Expected results</vt:lpstr>
      <vt:lpstr>X17 Measurement Strategy</vt:lpstr>
      <vt:lpstr>Analysis Strategy</vt:lpstr>
      <vt:lpstr>Blind Analysis Strategy</vt:lpstr>
      <vt:lpstr>Conclusions</vt:lpstr>
      <vt:lpstr>BACKUPS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matter search via positron's interactions </dc:title>
  <dc:creator>Paola Gianotti</dc:creator>
  <cp:lastModifiedBy>Paola Gianotti</cp:lastModifiedBy>
  <cp:revision>44</cp:revision>
  <cp:lastPrinted>2023-10-30T14:36:31Z</cp:lastPrinted>
  <dcterms:created xsi:type="dcterms:W3CDTF">2023-10-09T07:57:26Z</dcterms:created>
  <dcterms:modified xsi:type="dcterms:W3CDTF">2023-10-31T16:02:13Z</dcterms:modified>
</cp:coreProperties>
</file>